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0" r:id="rId4"/>
  </p:sldMasterIdLst>
  <p:notesMasterIdLst>
    <p:notesMasterId r:id="rId34"/>
  </p:notesMasterIdLst>
  <p:handoutMasterIdLst>
    <p:handoutMasterId r:id="rId35"/>
  </p:handoutMasterIdLst>
  <p:sldIdLst>
    <p:sldId id="299" r:id="rId5"/>
    <p:sldId id="2147479282" r:id="rId6"/>
    <p:sldId id="256" r:id="rId7"/>
    <p:sldId id="302" r:id="rId8"/>
    <p:sldId id="2147479243" r:id="rId9"/>
    <p:sldId id="298" r:id="rId10"/>
    <p:sldId id="259" r:id="rId11"/>
    <p:sldId id="303" r:id="rId12"/>
    <p:sldId id="2147479261" r:id="rId13"/>
    <p:sldId id="2147479268" r:id="rId14"/>
    <p:sldId id="2147374359" r:id="rId15"/>
    <p:sldId id="2147479263" r:id="rId16"/>
    <p:sldId id="2147479115" r:id="rId17"/>
    <p:sldId id="2147469053" r:id="rId18"/>
    <p:sldId id="2147479262" r:id="rId19"/>
    <p:sldId id="2147479232" r:id="rId20"/>
    <p:sldId id="2147374376" r:id="rId21"/>
    <p:sldId id="2147479264" r:id="rId22"/>
    <p:sldId id="2147469057" r:id="rId23"/>
    <p:sldId id="2147469061" r:id="rId24"/>
    <p:sldId id="2147479247" r:id="rId25"/>
    <p:sldId id="2147479233" r:id="rId26"/>
    <p:sldId id="2147479234" r:id="rId27"/>
    <p:sldId id="2147479265" r:id="rId28"/>
    <p:sldId id="2147479101" r:id="rId29"/>
    <p:sldId id="2147479125" r:id="rId30"/>
    <p:sldId id="2147479266" r:id="rId31"/>
    <p:sldId id="2147479267" r:id="rId32"/>
    <p:sldId id="2147479269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15A1A6-7CB7-4A7C-BCCC-1518F3FD894E}">
          <p14:sldIdLst>
            <p14:sldId id="299"/>
            <p14:sldId id="2147479282"/>
            <p14:sldId id="256"/>
            <p14:sldId id="302"/>
            <p14:sldId id="2147479243"/>
            <p14:sldId id="298"/>
            <p14:sldId id="259"/>
            <p14:sldId id="303"/>
            <p14:sldId id="2147479261"/>
            <p14:sldId id="2147479268"/>
            <p14:sldId id="2147374359"/>
            <p14:sldId id="2147479263"/>
            <p14:sldId id="2147479115"/>
            <p14:sldId id="2147469053"/>
            <p14:sldId id="2147479262"/>
            <p14:sldId id="2147479232"/>
            <p14:sldId id="2147374376"/>
            <p14:sldId id="2147479264"/>
            <p14:sldId id="2147469057"/>
            <p14:sldId id="2147469061"/>
            <p14:sldId id="2147479247"/>
            <p14:sldId id="2147479233"/>
            <p14:sldId id="2147479234"/>
            <p14:sldId id="2147479265"/>
            <p14:sldId id="2147479101"/>
            <p14:sldId id="2147479125"/>
            <p14:sldId id="2147479266"/>
            <p14:sldId id="2147479267"/>
            <p14:sldId id="2147479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  <a:srgbClr val="0D4B24"/>
    <a:srgbClr val="1B1D3B"/>
    <a:srgbClr val="FFFFFF"/>
    <a:srgbClr val="1C1D3B"/>
    <a:srgbClr val="E0F8D4"/>
    <a:srgbClr val="FFDCC6"/>
    <a:srgbClr val="2D56B3"/>
    <a:srgbClr val="407BFF"/>
    <a:srgbClr val="0C4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E2A06-91CF-6841-BC47-A7B71F1C87C0}" v="2" dt="2026-03-23T15:13:06.755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1977"/>
    <p:restoredTop sz="94701"/>
  </p:normalViewPr>
  <p:slideViewPr>
    <p:cSldViewPr snapToGrid="0">
      <p:cViewPr varScale="1">
        <p:scale>
          <a:sx n="75" d="100"/>
          <a:sy n="75" d="100"/>
        </p:scale>
        <p:origin x="88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4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Amorim" userId="1a2a34cf-f6eb-4dd8-86b7-3335b97f07d5" providerId="ADAL" clId="{FF6581B4-D95E-507C-BCCC-8278391A8E71}"/>
    <pc:docChg chg="undo custSel addSld delSld modSld modMainMaster modSection">
      <pc:chgData name="Julia Amorim" userId="1a2a34cf-f6eb-4dd8-86b7-3335b97f07d5" providerId="ADAL" clId="{FF6581B4-D95E-507C-BCCC-8278391A8E71}" dt="2026-03-23T15:13:06.755" v="28"/>
      <pc:docMkLst>
        <pc:docMk/>
      </pc:docMkLst>
      <pc:sldMasterChg chg="modSp modSldLayout">
        <pc:chgData name="Julia Amorim" userId="1a2a34cf-f6eb-4dd8-86b7-3335b97f07d5" providerId="ADAL" clId="{FF6581B4-D95E-507C-BCCC-8278391A8E71}" dt="2026-03-23T15:13:06.755" v="28"/>
        <pc:sldMasterMkLst>
          <pc:docMk/>
          <pc:sldMasterMk cId="4023856706" sldId="2147483730"/>
        </pc:sldMasterMkLst>
        <pc:spChg chg="mod">
          <ac:chgData name="Julia Amorim" userId="1a2a34cf-f6eb-4dd8-86b7-3335b97f07d5" providerId="ADAL" clId="{FF6581B4-D95E-507C-BCCC-8278391A8E71}" dt="2026-03-23T15:11:26.871" v="27"/>
          <ac:spMkLst>
            <pc:docMk/>
            <pc:sldMasterMk cId="4023856706" sldId="2147483730"/>
            <ac:spMk id="3" creationId="{82374349-5971-14CC-B491-5EA13FDA5787}"/>
          </ac:spMkLst>
        </pc:spChg>
        <pc:sldLayoutChg chg="modSp">
          <pc:chgData name="Julia Amorim" userId="1a2a34cf-f6eb-4dd8-86b7-3335b97f07d5" providerId="ADAL" clId="{FF6581B4-D95E-507C-BCCC-8278391A8E71}" dt="2026-03-23T15:13:06.755" v="28"/>
          <pc:sldLayoutMkLst>
            <pc:docMk/>
            <pc:sldMasterMk cId="4023856706" sldId="2147483730"/>
            <pc:sldLayoutMk cId="3545404176" sldId="2147483731"/>
          </pc:sldLayoutMkLst>
          <pc:spChg chg="mod">
            <ac:chgData name="Julia Amorim" userId="1a2a34cf-f6eb-4dd8-86b7-3335b97f07d5" providerId="ADAL" clId="{FF6581B4-D95E-507C-BCCC-8278391A8E71}" dt="2026-03-23T15:13:06.755" v="28"/>
            <ac:spMkLst>
              <pc:docMk/>
              <pc:sldMasterMk cId="4023856706" sldId="2147483730"/>
              <pc:sldLayoutMk cId="3545404176" sldId="2147483731"/>
              <ac:spMk id="60" creationId="{DDB2AB9A-54EC-3569-E48D-6F355A3EBFBE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AD5945-95EE-D4BB-39DC-AA8514BC49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DAFAE3-643C-ED53-5832-091489D7CF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ABEF6-DA10-3541-96DA-6610BC9CD69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BEA71-856D-7E4B-ED78-BCDE8CF5D4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92D5E-D1EF-A71F-0031-6A0F584BCD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4F8AD-5A46-DC43-BDE5-1E5996743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0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5D909-32AA-40ED-8138-27EF4B62F177}" type="datetimeFigureOut">
              <a:rPr lang="en-US" smtClean="0"/>
              <a:t>3/23/26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040D2-B9F4-4751-AD78-A34CA16CA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85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18AAD-CD98-56E8-14C2-C4CD76CB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B332A4-B401-3217-3A04-927CAC499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66F79-37C3-CE1A-6CD1-D259EFDFD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B08ED-9400-B344-46FB-1CDAEBAC2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411F4-90E6-5244-AF3B-45150A40F00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58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cac6f4fea_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7cac6f4fea_6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200" b="1" dirty="0">
                <a:solidFill>
                  <a:srgbClr val="C92F36"/>
                </a:solidFill>
              </a:rPr>
              <a:t>DECISION-MAKING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Incorrect decisions based on poor quality data negatively impact an organization’s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Incorrect spend analytics leading to lost revenue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0C4DA2"/>
                </a:solidFill>
              </a:rPr>
              <a:t>PROCESS BREAKDOWN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Data driven processes fail leading to business inefficiencies and lost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Bad addresses lead to lost deliveries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50ACD9"/>
                </a:solidFill>
              </a:rPr>
              <a:t>LEGAL &amp; REGULATORY ISSUES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Poor quality data leads to compliance issues resulting in fines &amp; penalties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505050"/>
                </a:solidFill>
              </a:rPr>
              <a:t>FINANCIAL IMPACT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Lost Revenue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Capital locked up in duplicate inventory</a:t>
            </a:r>
          </a:p>
          <a:p>
            <a:pPr lvl="1">
              <a:lnSpc>
                <a:spcPct val="110000"/>
              </a:lnSpc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INCREASED PROCUREMENT SPEND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NOT OPTIMIZING INVENTORY LEVELS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INCREASED WAREHOUSE MANAGEMENT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POOR LEAD-TIME ACCURACY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DECREASE IN PRODUCTION EFFICIENCY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INEFFICIENT AND COSTLY FORECASTING AND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LACK INFORMATION NEEDED TO MAKE CRITICAL DECISIONS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BUSINESS DECISIONS ARE CORRUPTED BY POOR DATA QUALITY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LACK OF CONSOLIDATED VIEW OF CUSTOMER DATA ACROSS ALL CHANNELS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+mj-lt"/>
              </a:rPr>
              <a:t>CUSTOMER HIERARCHY AND GROUPING VISIBILITY/PROFITABILITY ANALYSIS</a:t>
            </a:r>
            <a:endParaRPr lang="en-US" sz="1800" dirty="0"/>
          </a:p>
          <a:p>
            <a:pPr lvl="1"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493" name="Google Shape;493;g7cac6f4fea_6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190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>
          <a:extLst>
            <a:ext uri="{FF2B5EF4-FFF2-40B4-BE49-F238E27FC236}">
              <a16:creationId xmlns:a16="http://schemas.microsoft.com/office/drawing/2014/main" id="{B74A2118-F40E-C0CC-E152-89261DEBC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cac6f4fea_6_42:notes">
            <a:extLst>
              <a:ext uri="{FF2B5EF4-FFF2-40B4-BE49-F238E27FC236}">
                <a16:creationId xmlns:a16="http://schemas.microsoft.com/office/drawing/2014/main" id="{2D065490-484E-1BE1-D640-B4AAD9894D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7cac6f4fea_6_42:notes">
            <a:extLst>
              <a:ext uri="{FF2B5EF4-FFF2-40B4-BE49-F238E27FC236}">
                <a16:creationId xmlns:a16="http://schemas.microsoft.com/office/drawing/2014/main" id="{21D0EF60-53F9-2DBF-6A55-C44588D406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1"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493" name="Google Shape;493;g7cac6f4fea_6_42:notes">
            <a:extLst>
              <a:ext uri="{FF2B5EF4-FFF2-40B4-BE49-F238E27FC236}">
                <a16:creationId xmlns:a16="http://schemas.microsoft.com/office/drawing/2014/main" id="{9776D233-E499-96CD-D96C-FBD2D70850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128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90638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1200" dirty="0" err="1">
                <a:highlight>
                  <a:srgbClr val="00FFFF"/>
                </a:highlight>
              </a:rPr>
              <a:t>Auritas</a:t>
            </a:r>
            <a:r>
              <a:rPr lang="en-US" sz="1200" dirty="0">
                <a:highlight>
                  <a:srgbClr val="00FFFF"/>
                </a:highlight>
              </a:rPr>
              <a:t>’ </a:t>
            </a:r>
            <a:r>
              <a:rPr lang="en-US" sz="1200" b="1" dirty="0">
                <a:highlight>
                  <a:srgbClr val="00FFFF"/>
                </a:highlight>
              </a:rPr>
              <a:t>design by exception </a:t>
            </a:r>
            <a:r>
              <a:rPr lang="en-US" sz="1200" dirty="0">
                <a:highlight>
                  <a:srgbClr val="00FFFF"/>
                </a:highlight>
              </a:rPr>
              <a:t>allows the design of business processes and workflows for each business function to ensure </a:t>
            </a:r>
            <a:r>
              <a:rPr lang="en-US" sz="1200" i="1" dirty="0">
                <a:highlight>
                  <a:srgbClr val="00FFFF"/>
                </a:highlight>
              </a:rPr>
              <a:t>unique</a:t>
            </a:r>
            <a:r>
              <a:rPr lang="en-US" sz="1200" dirty="0">
                <a:highlight>
                  <a:srgbClr val="00FFFF"/>
                </a:highlight>
              </a:rPr>
              <a:t> company’s needs are being addresses.</a:t>
            </a:r>
          </a:p>
          <a:p>
            <a:pPr marL="1290638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highlight>
                  <a:srgbClr val="FFFF00"/>
                </a:highlight>
              </a:rPr>
              <a:t>Solution validation, we provide with the company’s scenarios. We explain sap best practices, if that does not work for the company, we need to make an enhancement/change to the configuration to address that. Go mainly with sap best practices, but change in configuration to reflect companies needs…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0BDDB-D1E1-744A-85A6-C263B937B5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52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Get Deepak and David’s input here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48D67-2A12-4317-91B0-57D0E3C91F1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84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E66C4-A516-2197-6161-0544F6C33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4A0589-1002-1763-FB75-06BE76DF0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935EE4-097A-2644-6235-DFB9E0671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dirty="0"/>
              <a:t>We can add screenshots here</a:t>
            </a:r>
          </a:p>
          <a:p>
            <a:pPr marL="0" indent="0">
              <a:buFont typeface="+mj-lt"/>
              <a:buNone/>
            </a:pPr>
            <a:endParaRPr lang="en-US" dirty="0"/>
          </a:p>
          <a:p>
            <a:pPr marL="0" indent="0">
              <a:buFont typeface="+mj-lt"/>
              <a:buNone/>
            </a:pPr>
            <a:r>
              <a:rPr lang="en-US" b="1" dirty="0"/>
              <a:t>-- Rework the visual of slide 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EEA5A-02DB-4DA6-FD8A-D410BAAD4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48D67-2A12-4317-91B0-57D0E3C91F1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16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For the messaging/title for each feature:</a:t>
            </a:r>
          </a:p>
          <a:p>
            <a:pPr marL="685800" lvl="1" indent="-228600">
              <a:buAutoNum type="arabicPeriod"/>
            </a:pPr>
            <a:r>
              <a:rPr lang="en-US" dirty="0"/>
              <a:t>What feature are we talking about? (automated scheduling) – Advantage – What benefit/outcome it drives to the customers?</a:t>
            </a:r>
          </a:p>
          <a:p>
            <a:pPr marL="228600" indent="-228600">
              <a:buAutoNum type="arabicPeriod"/>
            </a:pPr>
            <a:r>
              <a:rPr lang="en-US" dirty="0"/>
              <a:t>Visual rework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48D67-2A12-4317-91B0-57D0E3C91F1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473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2F8F7-DCC0-D6C8-7E18-F1091A10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290DE-7E34-B02A-252A-5640B5AD77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EC2AC6-CA97-BF12-0D72-8FAA041F1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40AD5-AB72-3C57-3DB2-483F5C850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040D2-B9F4-4751-AD78-A34CA16CAE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040D2-B9F4-4751-AD78-A34CA16CAE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24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040D2-B9F4-4751-AD78-A34CA16CAE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91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040D2-B9F4-4751-AD78-A34CA16CAE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39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8D67-2A12-4317-91B0-57D0E3C91F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60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17849-EED0-5430-7A24-295BC34F2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C62903-B044-C382-D7C4-B6EB1B9518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8ED529-ACC1-6DE8-C7EC-4048AE79A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1200"/>
              </a:spcBef>
              <a:buFont typeface="+mj-lt"/>
              <a:buAutoNum type="arabicPeriod"/>
            </a:pPr>
            <a:r>
              <a:rPr lang="en-US" sz="1200">
                <a:latin typeface="+mj-lt"/>
                <a:cs typeface="Segoe UI" panose="020B0502040204020203" pitchFamily="34" charset="0"/>
              </a:rPr>
              <a:t>Higher storage costs for </a:t>
            </a:r>
            <a:r>
              <a:rPr lang="en-US" sz="1200" b="1">
                <a:latin typeface="+mj-lt"/>
                <a:cs typeface="Segoe UI" panose="020B0502040204020203" pitchFamily="34" charset="0"/>
              </a:rPr>
              <a:t>expired</a:t>
            </a:r>
            <a:r>
              <a:rPr lang="en-US" sz="1200">
                <a:latin typeface="+mj-lt"/>
                <a:cs typeface="Segoe UI" panose="020B0502040204020203" pitchFamily="34" charset="0"/>
              </a:rPr>
              <a:t> data </a:t>
            </a:r>
          </a:p>
          <a:p>
            <a:pPr marL="228600" indent="-228600">
              <a:spcBef>
                <a:spcPts val="1200"/>
              </a:spcBef>
              <a:buFont typeface="+mj-lt"/>
              <a:buAutoNum type="arabicPeriod"/>
            </a:pPr>
            <a:r>
              <a:rPr lang="en-US" sz="1200">
                <a:latin typeface="+mj-lt"/>
                <a:cs typeface="Segoe UI" panose="020B0502040204020203" pitchFamily="34" charset="0"/>
              </a:rPr>
              <a:t>Risk </a:t>
            </a:r>
            <a:r>
              <a:rPr lang="en-US" sz="1200" b="1">
                <a:latin typeface="+mj-lt"/>
                <a:cs typeface="Segoe UI" panose="020B0502040204020203" pitchFamily="34" charset="0"/>
              </a:rPr>
              <a:t>legal discovery </a:t>
            </a:r>
            <a:r>
              <a:rPr lang="en-US" sz="1200">
                <a:latin typeface="+mj-lt"/>
                <a:cs typeface="Segoe UI" panose="020B0502040204020203" pitchFamily="34" charset="0"/>
              </a:rPr>
              <a:t>of expired data </a:t>
            </a:r>
          </a:p>
          <a:p>
            <a:pPr marL="228600" indent="-228600">
              <a:spcBef>
                <a:spcPts val="1200"/>
              </a:spcBef>
              <a:buFont typeface="+mj-lt"/>
              <a:buAutoNum type="arabicPeriod"/>
            </a:pPr>
            <a:r>
              <a:rPr lang="en-US" sz="1200">
                <a:latin typeface="+mj-lt"/>
                <a:cs typeface="Segoe UI" panose="020B0502040204020203" pitchFamily="34" charset="0"/>
              </a:rPr>
              <a:t>Risk of </a:t>
            </a:r>
            <a:r>
              <a:rPr lang="en-US" sz="1200" b="1">
                <a:latin typeface="+mj-lt"/>
                <a:cs typeface="Segoe UI" panose="020B0502040204020203" pitchFamily="34" charset="0"/>
              </a:rPr>
              <a:t>historical data loss </a:t>
            </a:r>
            <a:br>
              <a:rPr lang="en-US" sz="1200">
                <a:latin typeface="+mj-lt"/>
                <a:cs typeface="Segoe UI" panose="020B0502040204020203" pitchFamily="34" charset="0"/>
              </a:rPr>
            </a:br>
            <a:r>
              <a:rPr lang="en-US" sz="1200">
                <a:latin typeface="+mj-lt"/>
                <a:cs typeface="Segoe UI" panose="020B0502040204020203" pitchFamily="34" charset="0"/>
              </a:rPr>
              <a:t>during upgrades </a:t>
            </a:r>
          </a:p>
          <a:p>
            <a:pPr marL="228600" indent="-228600">
              <a:spcBef>
                <a:spcPts val="1200"/>
              </a:spcBef>
              <a:buFont typeface="+mj-lt"/>
              <a:buAutoNum type="arabicPeriod"/>
            </a:pPr>
            <a:r>
              <a:rPr lang="en-US" sz="1200">
                <a:latin typeface="+mj-lt"/>
                <a:cs typeface="Segoe UI" panose="020B0502040204020203" pitchFamily="34" charset="0"/>
              </a:rPr>
              <a:t>Historical </a:t>
            </a:r>
            <a:r>
              <a:rPr lang="en-US" sz="1200" b="1">
                <a:latin typeface="+mj-lt"/>
                <a:cs typeface="Segoe UI" panose="020B0502040204020203" pitchFamily="34" charset="0"/>
              </a:rPr>
              <a:t>data bloat slows</a:t>
            </a:r>
            <a:r>
              <a:rPr lang="en-US" sz="1200">
                <a:latin typeface="+mj-lt"/>
                <a:cs typeface="Segoe UI" panose="020B0502040204020203" pitchFamily="34" charset="0"/>
              </a:rPr>
              <a:t> performance</a:t>
            </a:r>
          </a:p>
          <a:p>
            <a:pPr marL="228600" indent="-228600">
              <a:spcBef>
                <a:spcPts val="1200"/>
              </a:spcBef>
              <a:buFont typeface="+mj-lt"/>
              <a:buAutoNum type="arabicPeriod"/>
            </a:pPr>
            <a:r>
              <a:rPr lang="en-US" sz="1200">
                <a:latin typeface="+mj-lt"/>
                <a:cs typeface="Segoe UI" panose="020B0502040204020203" pitchFamily="34" charset="0"/>
              </a:rPr>
              <a:t>Legacy systems add to </a:t>
            </a:r>
            <a:br>
              <a:rPr lang="en-US" sz="1200">
                <a:latin typeface="+mj-lt"/>
                <a:cs typeface="Segoe UI" panose="020B0502040204020203" pitchFamily="34" charset="0"/>
              </a:rPr>
            </a:br>
            <a:r>
              <a:rPr lang="en-US" sz="1200">
                <a:latin typeface="+mj-lt"/>
                <a:cs typeface="Segoe UI" panose="020B0502040204020203" pitchFamily="34" charset="0"/>
              </a:rPr>
              <a:t>maintenance cost</a:t>
            </a:r>
          </a:p>
          <a:p>
            <a:pPr marL="228600" indent="-228600">
              <a:spcBef>
                <a:spcPts val="1200"/>
              </a:spcBef>
              <a:buFont typeface="+mj-lt"/>
              <a:buAutoNum type="arabicPeriod"/>
            </a:pPr>
            <a:r>
              <a:rPr lang="en-US">
                <a:latin typeface="+mj-lt"/>
                <a:cs typeface="Segoe UI" panose="020B0502040204020203" pitchFamily="34" charset="0"/>
              </a:rPr>
              <a:t>Increased cost during mergers &amp; divestiture</a:t>
            </a:r>
          </a:p>
          <a:p>
            <a:pPr marL="228600" indent="-228600">
              <a:spcBef>
                <a:spcPts val="1200"/>
              </a:spcBef>
              <a:buFont typeface="+mj-lt"/>
              <a:buAutoNum type="arabicPeriod"/>
            </a:pPr>
            <a:r>
              <a:rPr lang="en-US">
                <a:latin typeface="+mj-lt"/>
                <a:cs typeface="Segoe UI" panose="020B0502040204020203" pitchFamily="34" charset="0"/>
              </a:rPr>
              <a:t>Inability to upgrade in time allotted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endParaRPr lang="en-US" sz="1200">
              <a:latin typeface="+mj-lt"/>
              <a:cs typeface="Segoe UI" panose="020B0502040204020203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25232-9D4C-D978-9134-C8833DA22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6E2E6-8C5E-407F-A37E-21276CFAE4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661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For the messaging/title for each feature:</a:t>
            </a:r>
          </a:p>
          <a:p>
            <a:pPr marL="685800" lvl="1" indent="-228600">
              <a:buAutoNum type="arabicPeriod"/>
            </a:pPr>
            <a:r>
              <a:rPr lang="en-US" dirty="0"/>
              <a:t>What feature are we talking about? (automated scheduling) – Advantage – What benefit/outcome it drives to the customers?</a:t>
            </a:r>
          </a:p>
          <a:p>
            <a:pPr marL="228600" indent="-228600">
              <a:buAutoNum type="arabicPeriod"/>
            </a:pPr>
            <a:r>
              <a:rPr lang="en-US" dirty="0"/>
              <a:t>Visual rework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48D67-2A12-4317-91B0-57D0E3C91F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473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Silas for the new 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48D67-2A12-4317-91B0-57D0E3C91F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663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ADF68-7F5E-9D01-1AE5-3597B8F2A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899C78-4B62-9178-B63B-D9F1363D4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5A7A9E-C84E-1CB7-24A6-8D33B6135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77656-A3E1-FF75-95D8-66DA5FE79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79AED-1C0C-482E-821C-7155581211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B9188BAB-85D5-DD13-C67E-E27202EAE7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0272" y="4236641"/>
            <a:ext cx="10203419" cy="37742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72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r>
              <a:rPr lang="en-US" sz="6600" b="1" dirty="0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The presentation title will come here</a:t>
            </a:r>
          </a:p>
          <a:p>
            <a:r>
              <a:rPr lang="en-US" sz="6600" b="1" dirty="0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(up to three lines)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EF4BB-C667-DD16-7B1E-C4A8E3017170}"/>
              </a:ext>
            </a:extLst>
          </p:cNvPr>
          <p:cNvGrpSpPr/>
          <p:nvPr userDrawn="1"/>
        </p:nvGrpSpPr>
        <p:grpSpPr>
          <a:xfrm>
            <a:off x="15853713" y="8417765"/>
            <a:ext cx="2164314" cy="1583123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E5F9BA-617A-B0BA-907C-867F56DA41B5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809C12-3214-8461-E791-55EA82D68A54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7E92F0E-DA18-3D69-61EA-598E22779C89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66CD77-DF13-BB39-6A84-C32C4D303EB6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04714BE-61FF-118A-9FA5-83B7E097E2A9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E47359-5BBA-6469-155D-330B00ED6237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63834F-BB22-7C42-588D-998182DA2107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AC4676-3F9B-B363-1811-BBA9954A4ECE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CA89CBD-CB7E-9616-683E-7FDB69F24D8B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1ED26E-4806-5A4A-B2B2-C7214A5035EA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2A14418-6267-4B50-2234-A3B2B1ED178A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B61E1D-448E-1940-DD01-F5178758E149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97A3EB2-A3DD-1D0E-A47E-CF05C9AFCDEF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F7B9CF-CE5C-9D30-7050-DCB5F684EC1A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8C4E48-54D1-56DC-2F01-308F6360FEB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00999A-671B-73C1-72D0-8ECF91D8AD06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1B09303-8FC7-0CB4-CD04-95929ED7084E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CE1726-7AC5-F56E-6FEC-9B26B8EB3E26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132A18-5DE3-F130-839C-8E32858653F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7BB454A-78E9-3207-CD58-5F7A2B7E4727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01E444-9043-E751-905D-E0061F122B9F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C700834-6448-9A0D-1702-D49490B871E1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AAAE891-D9BC-2DF2-E9F9-B31DA0D492F8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9D16E0-51B4-0212-F85C-51C63C0704CF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EEBA6C-84F7-190F-3326-63C259C3E74B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4ED561A-A36F-C179-94F1-9EC4360B37BD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A8C8B0D-6F42-6135-261A-D86CE87D99CC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8C87F3-5DAA-2B75-AA87-04F7B36C9D41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53A4F01-CCD9-8595-4901-98D4AE37C1F3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57520B6-4BF5-C2BE-FB74-E808748F6E55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DECA02-690E-A029-14F6-68FC169AC8FA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4906F2-5FB3-EF20-83E3-4F1DFD8CA2CD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7E92967-4817-239D-CB39-92A052CB2FA6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EF7D5EE-A7EA-533C-7E9B-E34F6C40F4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EA523F2-B53B-ECA6-3FBB-ED15AA72C4F1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2930BEE-2FEB-5673-0BCE-8B662FF553D4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341CA6F-3015-2658-B6AD-41EE97EA345A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D782AA-F4C9-1445-2021-922DCC9FB9F9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7176604-F11B-902B-2A4F-E24912C950F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D9ABF3C-2F70-371A-7695-69FA0BCB7326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6513386-5B25-B370-75B9-CBF971663457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52BDE-9E15-6F22-9BD9-5862C13E4E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8BE346A-2409-86D8-09A8-EB5E1E1EEFAC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71D0B8-7BD1-1130-D1AC-C17B71739967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7AEEDE-A472-FF54-B708-38B1927C341B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8F75F4D-BE14-74A1-74CB-A3BF9EB12A9B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2748C43-E929-A605-2D04-251F20436A41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78085A7-6077-CFE4-5AF7-67B201F9CB17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</p:grpSp>
      <p:pic>
        <p:nvPicPr>
          <p:cNvPr id="55" name="Picture 54" descr="A logo with white text&#10;&#10;Description automatically generated">
            <a:extLst>
              <a:ext uri="{FF2B5EF4-FFF2-40B4-BE49-F238E27FC236}">
                <a16:creationId xmlns:a16="http://schemas.microsoft.com/office/drawing/2014/main" id="{00956D7E-CCF5-1A23-EE32-9B2E17001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5066" y="586288"/>
            <a:ext cx="972944" cy="5623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556286-F534-4342-4B2F-E1B058C13DA4}"/>
              </a:ext>
            </a:extLst>
          </p:cNvPr>
          <p:cNvCxnSpPr>
            <a:cxnSpLocks/>
          </p:cNvCxnSpPr>
          <p:nvPr userDrawn="1"/>
        </p:nvCxnSpPr>
        <p:spPr>
          <a:xfrm>
            <a:off x="16641189" y="507489"/>
            <a:ext cx="0" cy="740184"/>
          </a:xfrm>
          <a:prstGeom prst="line">
            <a:avLst/>
          </a:prstGeom>
          <a:ln w="3175">
            <a:solidFill>
              <a:srgbClr val="1C1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Placeholder 16">
            <a:extLst>
              <a:ext uri="{FF2B5EF4-FFF2-40B4-BE49-F238E27FC236}">
                <a16:creationId xmlns:a16="http://schemas.microsoft.com/office/drawing/2014/main" id="{1B469D76-27A7-1B27-84FD-D9628A660C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714996" cy="10287000"/>
          </a:xfrm>
          <a:custGeom>
            <a:avLst/>
            <a:gdLst>
              <a:gd name="connsiteX0" fmla="*/ 0 w 3259899"/>
              <a:gd name="connsiteY0" fmla="*/ 0 h 4149052"/>
              <a:gd name="connsiteX1" fmla="*/ 3259899 w 3259899"/>
              <a:gd name="connsiteY1" fmla="*/ 0 h 4149052"/>
              <a:gd name="connsiteX2" fmla="*/ 3259899 w 3259899"/>
              <a:gd name="connsiteY2" fmla="*/ 4149052 h 4149052"/>
              <a:gd name="connsiteX3" fmla="*/ 0 w 3259899"/>
              <a:gd name="connsiteY3" fmla="*/ 4149052 h 414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899" h="4149052">
                <a:moveTo>
                  <a:pt x="0" y="0"/>
                </a:moveTo>
                <a:lnTo>
                  <a:pt x="3259899" y="0"/>
                </a:lnTo>
                <a:lnTo>
                  <a:pt x="3259899" y="4149052"/>
                </a:lnTo>
                <a:lnTo>
                  <a:pt x="0" y="4149052"/>
                </a:lnTo>
                <a:close/>
              </a:path>
            </a:pathLst>
          </a:custGeom>
          <a:noFill/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B482298-B4F7-18EF-5BF8-1EBD8DD9F9A3}"/>
              </a:ext>
            </a:extLst>
          </p:cNvPr>
          <p:cNvSpPr/>
          <p:nvPr userDrawn="1"/>
        </p:nvSpPr>
        <p:spPr>
          <a:xfrm>
            <a:off x="5714994" y="-1"/>
            <a:ext cx="201936" cy="10286999"/>
          </a:xfrm>
          <a:prstGeom prst="rect">
            <a:avLst/>
          </a:prstGeom>
          <a:solidFill>
            <a:srgbClr val="D4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B2AB9A-54EC-3569-E48D-6F355A3EBFBE}"/>
              </a:ext>
            </a:extLst>
          </p:cNvPr>
          <p:cNvSpPr txBox="1"/>
          <p:nvPr userDrawn="1"/>
        </p:nvSpPr>
        <p:spPr>
          <a:xfrm>
            <a:off x="231768" y="9832776"/>
            <a:ext cx="92279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© </a:t>
            </a:r>
            <a:fld id="{EB1A87AD-F541-B64C-85C2-C3C412C7FBE9}" type="datetimeyyyy">
              <a:rPr lang="en-US" sz="900" b="0" smtClean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2026</a:t>
            </a:fld>
            <a:r>
              <a:rPr lang="en-US" sz="900" b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 </a:t>
            </a:r>
            <a:r>
              <a:rPr lang="en-US" sz="9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Auritas LLC.  All rights reserved.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DD4DCDF3-5D25-3421-FF6E-A32E3383D7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0272" y="3377573"/>
            <a:ext cx="10203419" cy="7024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400" b="1">
                <a:solidFill>
                  <a:schemeClr val="accent2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Subheading will come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81EDFF-98C6-E313-D740-2952DDF598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39237" y="612410"/>
            <a:ext cx="2490807" cy="53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04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D232D6F8-7D69-0622-4124-A078F23EEEBC}"/>
              </a:ext>
            </a:extLst>
          </p:cNvPr>
          <p:cNvSpPr/>
          <p:nvPr userDrawn="1"/>
        </p:nvSpPr>
        <p:spPr>
          <a:xfrm>
            <a:off x="893654" y="3053300"/>
            <a:ext cx="5155512" cy="6291776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A9D9E4DB-1988-55D6-38BF-4C6AEA299505}"/>
              </a:ext>
            </a:extLst>
          </p:cNvPr>
          <p:cNvSpPr/>
          <p:nvPr userDrawn="1"/>
        </p:nvSpPr>
        <p:spPr>
          <a:xfrm>
            <a:off x="6572594" y="3053300"/>
            <a:ext cx="5169041" cy="6291776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12291451" y="3061337"/>
            <a:ext cx="5169041" cy="6291776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4418" y="979715"/>
            <a:ext cx="13448382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6" name="Text Placeholder 60">
            <a:extLst>
              <a:ext uri="{FF2B5EF4-FFF2-40B4-BE49-F238E27FC236}">
                <a16:creationId xmlns:a16="http://schemas.microsoft.com/office/drawing/2014/main" id="{FE9DED47-EA35-840D-83F0-63FDC63FC6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7960" y="4763311"/>
            <a:ext cx="4127438" cy="4162976"/>
          </a:xfrm>
          <a:prstGeom prst="rect">
            <a:avLst/>
          </a:prstGeom>
        </p:spPr>
        <p:txBody>
          <a:bodyPr/>
          <a:lstStyle>
            <a:lvl1pPr marL="428625" indent="-428625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Text will come here.</a:t>
            </a:r>
          </a:p>
          <a:p>
            <a:pPr lvl="0"/>
            <a:endParaRPr lang="en-US"/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A2F11879-9669-5EED-DDB3-F6CD5F76B0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0281" y="4791335"/>
            <a:ext cx="4127438" cy="4162976"/>
          </a:xfrm>
          <a:prstGeom prst="rect">
            <a:avLst/>
          </a:prstGeom>
        </p:spPr>
        <p:txBody>
          <a:bodyPr/>
          <a:lstStyle>
            <a:lvl1pPr marL="428625" indent="-428625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Text will come here.</a:t>
            </a:r>
          </a:p>
          <a:p>
            <a:pPr lvl="0"/>
            <a:endParaRPr lang="en-US"/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129BBBB5-CF6A-1BDA-944E-6F9601C37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12251" y="4855840"/>
            <a:ext cx="4127438" cy="4162976"/>
          </a:xfrm>
          <a:prstGeom prst="rect">
            <a:avLst/>
          </a:prstGeom>
        </p:spPr>
        <p:txBody>
          <a:bodyPr/>
          <a:lstStyle>
            <a:lvl1pPr marL="428625" indent="-428625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Text will come here.</a:t>
            </a:r>
          </a:p>
          <a:p>
            <a:pPr lvl="0"/>
            <a:endParaRPr lang="en-US"/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37FF097C-E1EC-19A5-650D-AF6C3384D5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4419" y="3354860"/>
            <a:ext cx="4170980" cy="113064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0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02128630-FE4F-6247-B631-1389D52F54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0281" y="3337769"/>
            <a:ext cx="4127438" cy="113064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0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2" name="Text Placeholder 60">
            <a:extLst>
              <a:ext uri="{FF2B5EF4-FFF2-40B4-BE49-F238E27FC236}">
                <a16:creationId xmlns:a16="http://schemas.microsoft.com/office/drawing/2014/main" id="{73BEDCE2-7DF8-00BA-C355-91AC75982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772495" y="3337769"/>
            <a:ext cx="4170980" cy="113064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0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454E7F-4AD9-3A14-3D90-57381CE222FA}"/>
              </a:ext>
            </a:extLst>
          </p:cNvPr>
          <p:cNvSpPr/>
          <p:nvPr userDrawn="1"/>
        </p:nvSpPr>
        <p:spPr>
          <a:xfrm>
            <a:off x="1" y="691388"/>
            <a:ext cx="261257" cy="1581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7C18632-2D38-AC81-D676-61F10913C5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6176601" y="320239"/>
            <a:ext cx="1724162" cy="3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25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3F2DAA-2331-7947-16F3-99D994390037}"/>
              </a:ext>
            </a:extLst>
          </p:cNvPr>
          <p:cNvGrpSpPr/>
          <p:nvPr userDrawn="1"/>
        </p:nvGrpSpPr>
        <p:grpSpPr>
          <a:xfrm>
            <a:off x="15853713" y="8417765"/>
            <a:ext cx="2164314" cy="1583123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FEA23E-4AD8-7961-3FC1-8525149DA187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0EF8FB-460D-A13D-B944-4F70B761AFED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51952B-7D65-51DB-CE59-E0CB4FD245F0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9347EC-ACE1-8E52-8C3E-05AB6181329A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A18BCB-8D67-E64E-6020-39CCACB57EE4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3EFFE9-1BE4-F9C5-BD48-3B388A2D267A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001D16-5EE8-3438-D500-15E534D54DD4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14AF13-6F13-DBA4-2320-B257D338914C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424886-C176-B198-4926-0D7420F97B5A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4BC28D-E364-CB37-248F-19A60A390978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8223C5-6236-86DE-2715-E8670BA938FC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5D684E-539B-9266-58D3-F6DD0B139524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81E8AF-C1B5-F4FF-F0E8-97F5BA098075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414AE0-E866-0396-3148-2C1AA39A6FAE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D29709-34BF-B514-8F18-0248D9EC1A6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7AA5A7-11C8-82B3-D6A4-F86598E52BFC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BB3ADE-2744-6E1D-A9C6-092FDB0A2253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7B6AE1-8D73-E082-2442-17EF37336AB1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AF1C41-6978-5C22-8114-41ED5954265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9DFB0A-A3D8-80FC-EE18-BC6D84032288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342AF2-22E2-0DE0-8BB1-5717143F5D41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D75B7F3-7C6E-DBF4-D4C7-D2AA17634CE3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28288E2-4B6D-4E6A-694B-6D3A6AA146AB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02A8BF-3ABF-212D-B8AC-111D71588795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8DE702-BE04-0F02-E43D-C08332483608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24C77F-9E39-0874-E2CC-CDA931B59CF5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97F533-D529-7AB0-8A45-F810F4ECE1C1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D6EF0B-2125-85D7-E8F9-4DE25887BF14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0AD3FF-2178-78D9-0EB2-760E39FD89EA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EF5C89-880F-C486-2F48-D0890E661F60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3D144F-361E-571C-424C-477044DDDE4C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A092B6B-1229-D819-A493-8985CC6E6DA2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1E85A1-068F-9BC4-3CE5-981C0DEC0652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070A372-CA7D-0EEA-21D3-9359226F1D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070F5C-2EF0-5A6E-7CD0-A4A097F54709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A7947BF-E992-440F-B2B8-65D0CA4F0812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A67033-0FBA-9F2F-54AA-7BEE2D024F39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85729D5-23A0-717E-73A2-349F86859F24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6A62EF-356C-3AEF-1978-9C44556AEED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087DE5E-D845-FB8B-39FE-7F0C5F4A15B9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4EF10A-3EDE-C574-89CB-9D1DC60BFAFB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27BE48-3132-4179-930A-DA718091DB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705AA0-9805-5267-854D-3D0E8C733DE3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1B5A5E-FEA1-1A13-1178-5CA8CCDF3701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AE20E9-B0F6-FD13-E0AF-7BD2614C2035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57C99BD-5ECE-EAA6-FBA0-A0CEDC19D14C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EF631C-9B50-5FF7-53C1-53DA872F40E5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6D4F3EB-FB0E-2883-CC35-DD272E9E27E5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B05BE5FC-4608-7DB1-FE9F-9301948F93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4594579" y="411843"/>
            <a:ext cx="3047123" cy="65593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281870D-B354-CF68-2DED-700776BE6DCA}"/>
              </a:ext>
            </a:extLst>
          </p:cNvPr>
          <p:cNvGrpSpPr/>
          <p:nvPr userDrawn="1"/>
        </p:nvGrpSpPr>
        <p:grpSpPr>
          <a:xfrm>
            <a:off x="1437467" y="4650420"/>
            <a:ext cx="7628541" cy="1382624"/>
            <a:chOff x="702617" y="4639518"/>
            <a:chExt cx="5085694" cy="921749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2DEEEE8D-CDC4-CA82-0D98-E03DABD7D4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23362" y="5072610"/>
              <a:ext cx="164949" cy="23525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340286-746C-5363-CF7D-E4F6CA4419AD}"/>
                </a:ext>
              </a:extLst>
            </p:cNvPr>
            <p:cNvSpPr txBox="1"/>
            <p:nvPr userDrawn="1"/>
          </p:nvSpPr>
          <p:spPr>
            <a:xfrm>
              <a:off x="702617" y="4639518"/>
              <a:ext cx="4974283" cy="921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0"/>
                </a:lnSpc>
              </a:pPr>
              <a:r>
                <a:rPr lang="en-US" sz="12000" b="1" spc="-450">
                  <a:solidFill>
                    <a:srgbClr val="1B1B37"/>
                  </a:solidFill>
                  <a:latin typeface="Helvetica" pitchFamily="2" charset="0"/>
                  <a:cs typeface="Sora" pitchFamily="2" charset="0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82109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with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F78C8FAD-0AE5-F807-D38A-CD5F0622FD59}"/>
              </a:ext>
            </a:extLst>
          </p:cNvPr>
          <p:cNvSpPr/>
          <p:nvPr userDrawn="1"/>
        </p:nvSpPr>
        <p:spPr>
          <a:xfrm>
            <a:off x="3046382" y="5196824"/>
            <a:ext cx="7803117" cy="390119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651CE1AF-5F24-4FBC-CF28-5B321BB11F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59961" y="5658447"/>
            <a:ext cx="2978739" cy="2978739"/>
          </a:xfrm>
          <a:prstGeom prst="rect">
            <a:avLst/>
          </a:prstGeom>
          <a:solidFill>
            <a:srgbClr val="1C1D3B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3F2DAA-2331-7947-16F3-99D994390037}"/>
              </a:ext>
            </a:extLst>
          </p:cNvPr>
          <p:cNvGrpSpPr/>
          <p:nvPr userDrawn="1"/>
        </p:nvGrpSpPr>
        <p:grpSpPr>
          <a:xfrm>
            <a:off x="15853713" y="8417765"/>
            <a:ext cx="2164314" cy="1583123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FEA23E-4AD8-7961-3FC1-8525149DA187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0EF8FB-460D-A13D-B944-4F70B761AFED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51952B-7D65-51DB-CE59-E0CB4FD245F0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9347EC-ACE1-8E52-8C3E-05AB6181329A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A18BCB-8D67-E64E-6020-39CCACB57EE4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3EFFE9-1BE4-F9C5-BD48-3B388A2D267A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001D16-5EE8-3438-D500-15E534D54DD4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14AF13-6F13-DBA4-2320-B257D338914C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424886-C176-B198-4926-0D7420F97B5A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4BC28D-E364-CB37-248F-19A60A390978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8223C5-6236-86DE-2715-E8670BA938FC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5D684E-539B-9266-58D3-F6DD0B139524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81E8AF-C1B5-F4FF-F0E8-97F5BA098075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414AE0-E866-0396-3148-2C1AA39A6FAE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D29709-34BF-B514-8F18-0248D9EC1A6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7AA5A7-11C8-82B3-D6A4-F86598E52BFC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BB3ADE-2744-6E1D-A9C6-092FDB0A2253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7B6AE1-8D73-E082-2442-17EF37336AB1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AF1C41-6978-5C22-8114-41ED5954265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9DFB0A-A3D8-80FC-EE18-BC6D84032288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342AF2-22E2-0DE0-8BB1-5717143F5D41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D75B7F3-7C6E-DBF4-D4C7-D2AA17634CE3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28288E2-4B6D-4E6A-694B-6D3A6AA146AB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02A8BF-3ABF-212D-B8AC-111D71588795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8DE702-BE04-0F02-E43D-C08332483608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24C77F-9E39-0874-E2CC-CDA931B59CF5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97F533-D529-7AB0-8A45-F810F4ECE1C1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D6EF0B-2125-85D7-E8F9-4DE25887BF14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0AD3FF-2178-78D9-0EB2-760E39FD89EA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EF5C89-880F-C486-2F48-D0890E661F60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3D144F-361E-571C-424C-477044DDDE4C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A092B6B-1229-D819-A493-8985CC6E6DA2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1E85A1-068F-9BC4-3CE5-981C0DEC0652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070A372-CA7D-0EEA-21D3-9359226F1D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070F5C-2EF0-5A6E-7CD0-A4A097F54709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A7947BF-E992-440F-B2B8-65D0CA4F0812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A67033-0FBA-9F2F-54AA-7BEE2D024F39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85729D5-23A0-717E-73A2-349F86859F24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6A62EF-356C-3AEF-1978-9C44556AEED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087DE5E-D845-FB8B-39FE-7F0C5F4A15B9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4EF10A-3EDE-C574-89CB-9D1DC60BFAFB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27BE48-3132-4179-930A-DA718091DB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705AA0-9805-5267-854D-3D0E8C733DE3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1B5A5E-FEA1-1A13-1178-5CA8CCDF3701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AE20E9-B0F6-FD13-E0AF-7BD2614C2035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57C99BD-5ECE-EAA6-FBA0-A0CEDC19D14C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EF631C-9B50-5FF7-53C1-53DA872F40E5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6D4F3EB-FB0E-2883-CC35-DD272E9E27E5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</p:grpSp>
      <p:sp>
        <p:nvSpPr>
          <p:cNvPr id="59" name="Text Placeholder 60">
            <a:extLst>
              <a:ext uri="{FF2B5EF4-FFF2-40B4-BE49-F238E27FC236}">
                <a16:creationId xmlns:a16="http://schemas.microsoft.com/office/drawing/2014/main" id="{A12F0801-B6B2-47A7-21D4-BBECF44855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11611" y="6186391"/>
            <a:ext cx="4842734" cy="20479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>
                <a:solidFill>
                  <a:schemeClr val="accent6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 xxx-xxx-xxx</a:t>
            </a:r>
          </a:p>
          <a:p>
            <a:pPr lvl="0"/>
            <a:r>
              <a:rPr lang="en-US" dirty="0"/>
              <a:t>E </a:t>
            </a:r>
            <a:r>
              <a:rPr lang="en-US" dirty="0" err="1"/>
              <a:t>xxx@auritas.com</a:t>
            </a:r>
            <a:endParaRPr lang="en-US" dirty="0"/>
          </a:p>
          <a:p>
            <a:pPr lvl="0"/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8F893CA-3DD1-7C30-9EEC-B8E02114C2BA}"/>
              </a:ext>
            </a:extLst>
          </p:cNvPr>
          <p:cNvGrpSpPr/>
          <p:nvPr userDrawn="1"/>
        </p:nvGrpSpPr>
        <p:grpSpPr>
          <a:xfrm>
            <a:off x="1759961" y="2333529"/>
            <a:ext cx="7628541" cy="1382624"/>
            <a:chOff x="702617" y="4639518"/>
            <a:chExt cx="5085694" cy="921749"/>
          </a:xfrm>
        </p:grpSpPr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9A4C15E0-6782-8362-5565-7BFCBE13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623362" y="5072610"/>
              <a:ext cx="164949" cy="235256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BD96FC3-2A4E-2510-CEC2-CB2DA8BCFDCE}"/>
                </a:ext>
              </a:extLst>
            </p:cNvPr>
            <p:cNvSpPr txBox="1"/>
            <p:nvPr userDrawn="1"/>
          </p:nvSpPr>
          <p:spPr>
            <a:xfrm>
              <a:off x="702617" y="4639518"/>
              <a:ext cx="4974283" cy="921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0"/>
                </a:lnSpc>
              </a:pPr>
              <a:r>
                <a:rPr lang="en-US" sz="12000" b="1" spc="-450" dirty="0">
                  <a:solidFill>
                    <a:srgbClr val="1B1B37"/>
                  </a:solidFill>
                  <a:latin typeface="Helvetica" pitchFamily="2" charset="0"/>
                  <a:cs typeface="Sora" pitchFamily="2" charset="0"/>
                </a:rPr>
                <a:t>Thank you</a:t>
              </a:r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id="{FE8CAF5D-979E-7939-D8B1-ACB715864F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594579" y="411843"/>
            <a:ext cx="3047123" cy="65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91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8997A2A-4AE3-2160-7C1D-51392B0DA6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6242916" y="9716807"/>
            <a:ext cx="1724162" cy="3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93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blue logo&#10;&#10;AI-generated content may be incorrect.">
            <a:extLst>
              <a:ext uri="{FF2B5EF4-FFF2-40B4-BE49-F238E27FC236}">
                <a16:creationId xmlns:a16="http://schemas.microsoft.com/office/drawing/2014/main" id="{A31797D5-7900-A3CA-ADDC-03F8A41D50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7929" y="569735"/>
            <a:ext cx="1922114" cy="592452"/>
          </a:xfrm>
          <a:prstGeom prst="rect">
            <a:avLst/>
          </a:prstGeom>
        </p:spPr>
      </p:pic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B9188BAB-85D5-DD13-C67E-E27202EAE7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40272" y="4236641"/>
            <a:ext cx="10203419" cy="37742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72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r>
              <a:rPr lang="en-US" sz="6600" b="1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The presentation title will come here</a:t>
            </a:r>
          </a:p>
          <a:p>
            <a:r>
              <a:rPr lang="en-US" sz="6600" b="1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(up to three lines)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EF4BB-C667-DD16-7B1E-C4A8E3017170}"/>
              </a:ext>
            </a:extLst>
          </p:cNvPr>
          <p:cNvGrpSpPr/>
          <p:nvPr userDrawn="1"/>
        </p:nvGrpSpPr>
        <p:grpSpPr>
          <a:xfrm>
            <a:off x="15853713" y="8417765"/>
            <a:ext cx="2164314" cy="1583123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E5F9BA-617A-B0BA-907C-867F56DA41B5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809C12-3214-8461-E791-55EA82D68A54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7E92F0E-DA18-3D69-61EA-598E22779C89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66CD77-DF13-BB39-6A84-C32C4D303EB6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04714BE-61FF-118A-9FA5-83B7E097E2A9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E47359-5BBA-6469-155D-330B00ED6237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63834F-BB22-7C42-588D-998182DA2107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AC4676-3F9B-B363-1811-BBA9954A4ECE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CA89CBD-CB7E-9616-683E-7FDB69F24D8B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1ED26E-4806-5A4A-B2B2-C7214A5035EA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2A14418-6267-4B50-2234-A3B2B1ED178A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B61E1D-448E-1940-DD01-F5178758E149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97A3EB2-A3DD-1D0E-A47E-CF05C9AFCDEF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F7B9CF-CE5C-9D30-7050-DCB5F684EC1A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8C4E48-54D1-56DC-2F01-308F6360FEB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00999A-671B-73C1-72D0-8ECF91D8AD06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1B09303-8FC7-0CB4-CD04-95929ED7084E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CE1726-7AC5-F56E-6FEC-9B26B8EB3E26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132A18-5DE3-F130-839C-8E32858653F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7BB454A-78E9-3207-CD58-5F7A2B7E4727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01E444-9043-E751-905D-E0061F122B9F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C700834-6448-9A0D-1702-D49490B871E1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AAAE891-D9BC-2DF2-E9F9-B31DA0D492F8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9D16E0-51B4-0212-F85C-51C63C0704CF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EEBA6C-84F7-190F-3326-63C259C3E74B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4ED561A-A36F-C179-94F1-9EC4360B37BD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A8C8B0D-6F42-6135-261A-D86CE87D99CC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8C87F3-5DAA-2B75-AA87-04F7B36C9D41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53A4F01-CCD9-8595-4901-98D4AE37C1F3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57520B6-4BF5-C2BE-FB74-E808748F6E55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DECA02-690E-A029-14F6-68FC169AC8FA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4906F2-5FB3-EF20-83E3-4F1DFD8CA2CD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7E92967-4817-239D-CB39-92A052CB2FA6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EF7D5EE-A7EA-533C-7E9B-E34F6C40F4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EA523F2-B53B-ECA6-3FBB-ED15AA72C4F1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2930BEE-2FEB-5673-0BCE-8B662FF553D4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341CA6F-3015-2658-B6AD-41EE97EA345A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D782AA-F4C9-1445-2021-922DCC9FB9F9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7176604-F11B-902B-2A4F-E24912C950F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D9ABF3C-2F70-371A-7695-69FA0BCB7326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6513386-5B25-B370-75B9-CBF971663457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52BDE-9E15-6F22-9BD9-5862C13E4E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8BE346A-2409-86D8-09A8-EB5E1E1EEFAC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71D0B8-7BD1-1130-D1AC-C17B71739967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7AEEDE-A472-FF54-B708-38B1927C341B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8F75F4D-BE14-74A1-74CB-A3BF9EB12A9B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2748C43-E929-A605-2D04-251F20436A41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78085A7-6077-CFE4-5AF7-67B201F9CB17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Helvetica" pitchFamily="2" charset="0"/>
              </a:endParaRPr>
            </a:p>
          </p:txBody>
        </p:sp>
      </p:grpSp>
      <p:pic>
        <p:nvPicPr>
          <p:cNvPr id="55" name="Picture 54" descr="A logo with white text&#10;&#10;Description automatically generated">
            <a:extLst>
              <a:ext uri="{FF2B5EF4-FFF2-40B4-BE49-F238E27FC236}">
                <a16:creationId xmlns:a16="http://schemas.microsoft.com/office/drawing/2014/main" id="{00956D7E-CCF5-1A23-EE32-9B2E170015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5066" y="586288"/>
            <a:ext cx="972944" cy="5623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556286-F534-4342-4B2F-E1B058C13DA4}"/>
              </a:ext>
            </a:extLst>
          </p:cNvPr>
          <p:cNvCxnSpPr>
            <a:cxnSpLocks/>
          </p:cNvCxnSpPr>
          <p:nvPr userDrawn="1"/>
        </p:nvCxnSpPr>
        <p:spPr>
          <a:xfrm>
            <a:off x="16641189" y="507489"/>
            <a:ext cx="0" cy="740184"/>
          </a:xfrm>
          <a:prstGeom prst="line">
            <a:avLst/>
          </a:prstGeom>
          <a:ln w="3175">
            <a:solidFill>
              <a:srgbClr val="1C1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Placeholder 16">
            <a:extLst>
              <a:ext uri="{FF2B5EF4-FFF2-40B4-BE49-F238E27FC236}">
                <a16:creationId xmlns:a16="http://schemas.microsoft.com/office/drawing/2014/main" id="{1B469D76-27A7-1B27-84FD-D9628A660C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31204" r="31849"/>
          <a:stretch/>
        </p:blipFill>
        <p:spPr>
          <a:xfrm>
            <a:off x="-1" y="0"/>
            <a:ext cx="5714996" cy="10287000"/>
          </a:xfrm>
          <a:custGeom>
            <a:avLst/>
            <a:gdLst>
              <a:gd name="connsiteX0" fmla="*/ 0 w 3259899"/>
              <a:gd name="connsiteY0" fmla="*/ 0 h 4149052"/>
              <a:gd name="connsiteX1" fmla="*/ 3259899 w 3259899"/>
              <a:gd name="connsiteY1" fmla="*/ 0 h 4149052"/>
              <a:gd name="connsiteX2" fmla="*/ 3259899 w 3259899"/>
              <a:gd name="connsiteY2" fmla="*/ 4149052 h 4149052"/>
              <a:gd name="connsiteX3" fmla="*/ 0 w 3259899"/>
              <a:gd name="connsiteY3" fmla="*/ 4149052 h 414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899" h="4149052">
                <a:moveTo>
                  <a:pt x="0" y="0"/>
                </a:moveTo>
                <a:lnTo>
                  <a:pt x="3259899" y="0"/>
                </a:lnTo>
                <a:lnTo>
                  <a:pt x="3259899" y="4149052"/>
                </a:lnTo>
                <a:lnTo>
                  <a:pt x="0" y="4149052"/>
                </a:lnTo>
                <a:close/>
              </a:path>
            </a:pathLst>
          </a:custGeom>
          <a:noFill/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B482298-B4F7-18EF-5BF8-1EBD8DD9F9A3}"/>
              </a:ext>
            </a:extLst>
          </p:cNvPr>
          <p:cNvSpPr/>
          <p:nvPr userDrawn="1"/>
        </p:nvSpPr>
        <p:spPr>
          <a:xfrm>
            <a:off x="5714994" y="-1"/>
            <a:ext cx="201936" cy="10286999"/>
          </a:xfrm>
          <a:prstGeom prst="rect">
            <a:avLst/>
          </a:prstGeom>
          <a:solidFill>
            <a:srgbClr val="D4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B2AB9A-54EC-3569-E48D-6F355A3EBFBE}"/>
              </a:ext>
            </a:extLst>
          </p:cNvPr>
          <p:cNvSpPr txBox="1"/>
          <p:nvPr userDrawn="1"/>
        </p:nvSpPr>
        <p:spPr>
          <a:xfrm>
            <a:off x="231768" y="9832776"/>
            <a:ext cx="92279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© 2025 Auritas LLC.  All rights reserved.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DD4DCDF3-5D25-3421-FF6E-A32E3383D7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0272" y="3377573"/>
            <a:ext cx="10203419" cy="7024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400" b="1">
                <a:solidFill>
                  <a:srgbClr val="0D4BD4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Subheading will come here</a:t>
            </a:r>
          </a:p>
        </p:txBody>
      </p:sp>
    </p:spTree>
    <p:extLst>
      <p:ext uri="{BB962C8B-B14F-4D97-AF65-F5344CB8AC3E}">
        <p14:creationId xmlns:p14="http://schemas.microsoft.com/office/powerpoint/2010/main" val="1776931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4418" y="979715"/>
            <a:ext cx="13448382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F3193-B37F-9AB6-1009-CE3170B8C931}"/>
              </a:ext>
            </a:extLst>
          </p:cNvPr>
          <p:cNvSpPr/>
          <p:nvPr userDrawn="1"/>
        </p:nvSpPr>
        <p:spPr>
          <a:xfrm>
            <a:off x="1" y="691388"/>
            <a:ext cx="261257" cy="1581936"/>
          </a:xfrm>
          <a:prstGeom prst="rect">
            <a:avLst/>
          </a:prstGeom>
          <a:solidFill>
            <a:srgbClr val="0D4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2" name="Picture 1" descr="A red and blue logo&#10;&#10;AI-generated content may be incorrect.">
            <a:extLst>
              <a:ext uri="{FF2B5EF4-FFF2-40B4-BE49-F238E27FC236}">
                <a16:creationId xmlns:a16="http://schemas.microsoft.com/office/drawing/2014/main" id="{F65F7710-AEB6-993C-38CD-FB5F5A491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3580" y="414011"/>
            <a:ext cx="1330113" cy="4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12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82FCDD-1B0D-B8F4-C148-009B89EF524D}"/>
              </a:ext>
            </a:extLst>
          </p:cNvPr>
          <p:cNvSpPr/>
          <p:nvPr userDrawn="1"/>
        </p:nvSpPr>
        <p:spPr>
          <a:xfrm>
            <a:off x="9842500" y="0"/>
            <a:ext cx="8445500" cy="10287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6FF1E-3398-5B30-8C22-7AD6BFF8E245}"/>
              </a:ext>
            </a:extLst>
          </p:cNvPr>
          <p:cNvSpPr txBox="1"/>
          <p:nvPr userDrawn="1"/>
        </p:nvSpPr>
        <p:spPr>
          <a:xfrm>
            <a:off x="1395062" y="1041885"/>
            <a:ext cx="32912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Helvetica" pitchFamily="2" charset="0"/>
                <a:cs typeface="Sora" pitchFamily="2" charset="0"/>
              </a:rPr>
              <a:t>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EA784-004F-3055-4320-BFEDCF18B956}"/>
              </a:ext>
            </a:extLst>
          </p:cNvPr>
          <p:cNvSpPr/>
          <p:nvPr userDrawn="1"/>
        </p:nvSpPr>
        <p:spPr>
          <a:xfrm>
            <a:off x="13013971" y="2819343"/>
            <a:ext cx="2632586" cy="2514600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BEA7740-9D11-0810-9EC3-D2819BB84F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58636" y="3097939"/>
            <a:ext cx="5511801" cy="719375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Text Placeholder 60">
            <a:extLst>
              <a:ext uri="{FF2B5EF4-FFF2-40B4-BE49-F238E27FC236}">
                <a16:creationId xmlns:a16="http://schemas.microsoft.com/office/drawing/2014/main" id="{2DE85165-8D42-272D-C2BA-45611E5692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956" y="3326204"/>
            <a:ext cx="6802641" cy="6115508"/>
          </a:xfrm>
          <a:prstGeom prst="rect">
            <a:avLst/>
          </a:prstGeom>
        </p:spPr>
        <p:txBody>
          <a:bodyPr/>
          <a:lstStyle>
            <a:lvl1pPr marL="428625" indent="-428625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27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Topics for agenda come here</a:t>
            </a:r>
          </a:p>
          <a:p>
            <a:pPr marL="428625" marR="0" lvl="0" indent="-428625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428625" marR="0" lvl="0" indent="-428625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428625" marR="0" lvl="0" indent="-428625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428625" marR="0" lvl="0" indent="-428625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428625" marR="0" lvl="0" indent="-428625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428625" marR="0" lvl="0" indent="-428625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lvl="0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C8AAD-CCE1-4F2C-ADA4-FFA569026D3D}"/>
              </a:ext>
            </a:extLst>
          </p:cNvPr>
          <p:cNvSpPr/>
          <p:nvPr userDrawn="1"/>
        </p:nvSpPr>
        <p:spPr>
          <a:xfrm>
            <a:off x="-16328" y="823991"/>
            <a:ext cx="261257" cy="1581936"/>
          </a:xfrm>
          <a:prstGeom prst="rect">
            <a:avLst/>
          </a:prstGeom>
          <a:solidFill>
            <a:srgbClr val="0D4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8" name="Picture 7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5F3F6CF-A31C-3B13-8036-0A6D1205B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7384" y="208562"/>
            <a:ext cx="1282115" cy="39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10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339273-83A9-BCC6-AB5E-3FDD0E633CAB}"/>
              </a:ext>
            </a:extLst>
          </p:cNvPr>
          <p:cNvSpPr/>
          <p:nvPr userDrawn="1"/>
        </p:nvSpPr>
        <p:spPr>
          <a:xfrm>
            <a:off x="1546699" y="2126013"/>
            <a:ext cx="249446" cy="1581936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E6FF7232-FE38-2566-3C86-5B6F711847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64629"/>
            <a:ext cx="18288000" cy="48223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0">
            <a:extLst>
              <a:ext uri="{FF2B5EF4-FFF2-40B4-BE49-F238E27FC236}">
                <a16:creationId xmlns:a16="http://schemas.microsoft.com/office/drawing/2014/main" id="{59F923A2-ADBB-5715-9951-21709BA8CB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1362" y="2414340"/>
            <a:ext cx="13448382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New Section Title Comes Here</a:t>
            </a:r>
          </a:p>
        </p:txBody>
      </p:sp>
      <p:pic>
        <p:nvPicPr>
          <p:cNvPr id="2" name="Picture 1" descr="A red and blue logo&#10;&#10;AI-generated content may be incorrect.">
            <a:extLst>
              <a:ext uri="{FF2B5EF4-FFF2-40B4-BE49-F238E27FC236}">
                <a16:creationId xmlns:a16="http://schemas.microsoft.com/office/drawing/2014/main" id="{28BD3B16-1F68-4BCF-A51A-DC8D7CF40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3580" y="414011"/>
            <a:ext cx="1330113" cy="4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19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1276" y="882648"/>
            <a:ext cx="7868316" cy="10052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1031" y="2355188"/>
            <a:ext cx="7868316" cy="68899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9B59A-2A58-7BA0-09EC-91DA88BDD7CB}"/>
              </a:ext>
            </a:extLst>
          </p:cNvPr>
          <p:cNvSpPr/>
          <p:nvPr userDrawn="1"/>
        </p:nvSpPr>
        <p:spPr>
          <a:xfrm>
            <a:off x="9559637" y="0"/>
            <a:ext cx="8728364" cy="10287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C72351E-2C49-812C-FED4-EE67D641F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59925" y="882649"/>
            <a:ext cx="6927786" cy="864523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0BD20-2796-909B-F911-804F1C6509D9}"/>
              </a:ext>
            </a:extLst>
          </p:cNvPr>
          <p:cNvSpPr/>
          <p:nvPr userDrawn="1"/>
        </p:nvSpPr>
        <p:spPr>
          <a:xfrm>
            <a:off x="9201898" y="773252"/>
            <a:ext cx="768929" cy="1581936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4" name="Picture 3" descr="A red and blue logo&#10;&#10;AI-generated content may be incorrect.">
            <a:extLst>
              <a:ext uri="{FF2B5EF4-FFF2-40B4-BE49-F238E27FC236}">
                <a16:creationId xmlns:a16="http://schemas.microsoft.com/office/drawing/2014/main" id="{9E9CC7B6-61CC-7C31-7A98-F02E308FE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653" y="9616913"/>
            <a:ext cx="1330113" cy="4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60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0">
            <a:extLst>
              <a:ext uri="{FF2B5EF4-FFF2-40B4-BE49-F238E27FC236}">
                <a16:creationId xmlns:a16="http://schemas.microsoft.com/office/drawing/2014/main" id="{876CDDFE-434F-6A26-DB23-E7A842365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955" y="3326204"/>
            <a:ext cx="15497901" cy="56653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here.</a:t>
            </a:r>
          </a:p>
          <a:p>
            <a:pPr lvl="0"/>
            <a:endParaRPr lang="en-US" dirty="0"/>
          </a:p>
        </p:txBody>
      </p:sp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4418" y="979715"/>
            <a:ext cx="13448382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E63002-E9D8-425B-27E6-F1F69B371021}"/>
              </a:ext>
            </a:extLst>
          </p:cNvPr>
          <p:cNvSpPr/>
          <p:nvPr userDrawn="1"/>
        </p:nvSpPr>
        <p:spPr>
          <a:xfrm>
            <a:off x="-16328" y="823991"/>
            <a:ext cx="261257" cy="1581936"/>
          </a:xfrm>
          <a:prstGeom prst="rect">
            <a:avLst/>
          </a:prstGeom>
          <a:solidFill>
            <a:srgbClr val="0D4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2" name="Picture 1" descr="A red and blue logo&#10;&#10;AI-generated content may be incorrect.">
            <a:extLst>
              <a:ext uri="{FF2B5EF4-FFF2-40B4-BE49-F238E27FC236}">
                <a16:creationId xmlns:a16="http://schemas.microsoft.com/office/drawing/2014/main" id="{A85A5857-0AD0-944E-B0DF-FA2A95956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3580" y="414011"/>
            <a:ext cx="1330113" cy="4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0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82FCDD-1B0D-B8F4-C148-009B89EF524D}"/>
              </a:ext>
            </a:extLst>
          </p:cNvPr>
          <p:cNvSpPr/>
          <p:nvPr userDrawn="1"/>
        </p:nvSpPr>
        <p:spPr>
          <a:xfrm>
            <a:off x="9842500" y="0"/>
            <a:ext cx="8445500" cy="10287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6FF1E-3398-5B30-8C22-7AD6BFF8E245}"/>
              </a:ext>
            </a:extLst>
          </p:cNvPr>
          <p:cNvSpPr txBox="1"/>
          <p:nvPr userDrawn="1"/>
        </p:nvSpPr>
        <p:spPr>
          <a:xfrm>
            <a:off x="1395062" y="1041885"/>
            <a:ext cx="32912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Helvetica" pitchFamily="2" charset="0"/>
                <a:cs typeface="Sora" pitchFamily="2" charset="0"/>
              </a:rPr>
              <a:t>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EA784-004F-3055-4320-BFEDCF18B956}"/>
              </a:ext>
            </a:extLst>
          </p:cNvPr>
          <p:cNvSpPr/>
          <p:nvPr userDrawn="1"/>
        </p:nvSpPr>
        <p:spPr>
          <a:xfrm>
            <a:off x="13013971" y="2819343"/>
            <a:ext cx="2632586" cy="2514600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BEA7740-9D11-0810-9EC3-D2819BB84F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4349" y="3097939"/>
            <a:ext cx="5511801" cy="719375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Text Placeholder 60">
            <a:extLst>
              <a:ext uri="{FF2B5EF4-FFF2-40B4-BE49-F238E27FC236}">
                <a16:creationId xmlns:a16="http://schemas.microsoft.com/office/drawing/2014/main" id="{2DE85165-8D42-272D-C2BA-45611E5692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956" y="3326204"/>
            <a:ext cx="6802641" cy="6115508"/>
          </a:xfrm>
          <a:prstGeom prst="rect">
            <a:avLst/>
          </a:prstGeom>
        </p:spPr>
        <p:txBody>
          <a:bodyPr/>
          <a:lstStyle>
            <a:lvl1pPr marL="428625" indent="-428625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27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Topics for agenda come here</a:t>
            </a:r>
          </a:p>
          <a:p>
            <a:pPr marL="428625" marR="0" lvl="0" indent="-428625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428625" marR="0" lvl="0" indent="-428625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428625" marR="0" lvl="0" indent="-428625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428625" marR="0" lvl="0" indent="-428625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428625" marR="0" lvl="0" indent="-428625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428625" marR="0" lvl="0" indent="-428625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603D84-C260-5E07-85E8-6CDF8F65DD05}"/>
              </a:ext>
            </a:extLst>
          </p:cNvPr>
          <p:cNvSpPr/>
          <p:nvPr userDrawn="1"/>
        </p:nvSpPr>
        <p:spPr>
          <a:xfrm>
            <a:off x="1" y="691388"/>
            <a:ext cx="261257" cy="1581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33B93AE-F507-80D8-99F5-0FDE8D1D63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4604" y="105958"/>
            <a:ext cx="2023902" cy="64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114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2600" y="1197141"/>
            <a:ext cx="8125266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13138" y="2669681"/>
            <a:ext cx="8125266" cy="68899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9B59A-2A58-7BA0-09EC-91DA88BDD7CB}"/>
              </a:ext>
            </a:extLst>
          </p:cNvPr>
          <p:cNvSpPr/>
          <p:nvPr userDrawn="1"/>
        </p:nvSpPr>
        <p:spPr>
          <a:xfrm>
            <a:off x="0" y="0"/>
            <a:ext cx="8728364" cy="10287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C72351E-2C49-812C-FED4-EE67D641F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6959" y="914402"/>
            <a:ext cx="6927786" cy="864523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0BD20-2796-909B-F911-804F1C6509D9}"/>
              </a:ext>
            </a:extLst>
          </p:cNvPr>
          <p:cNvSpPr/>
          <p:nvPr userDrawn="1"/>
        </p:nvSpPr>
        <p:spPr>
          <a:xfrm>
            <a:off x="8375072" y="872837"/>
            <a:ext cx="768929" cy="1581936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4" name="Picture 3" descr="A red and blue logo&#10;&#10;AI-generated content may be incorrect.">
            <a:extLst>
              <a:ext uri="{FF2B5EF4-FFF2-40B4-BE49-F238E27FC236}">
                <a16:creationId xmlns:a16="http://schemas.microsoft.com/office/drawing/2014/main" id="{7288D336-F06C-1F48-5C08-CDD73D703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3580" y="414011"/>
            <a:ext cx="1330113" cy="4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49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1370E-5E62-142F-1FD8-88E72F100B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2247900"/>
            <a:ext cx="16383000" cy="6629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Agenda item/divider headline</a:t>
            </a:r>
          </a:p>
          <a:p>
            <a:pPr lvl="1"/>
            <a:r>
              <a:rPr lang="en-US"/>
              <a:t>Details</a:t>
            </a:r>
          </a:p>
          <a:p>
            <a:pPr lvl="0"/>
            <a:endParaRPr lang="en-US"/>
          </a:p>
          <a:p>
            <a:pPr lvl="0"/>
            <a:r>
              <a:rPr lang="en-US"/>
              <a:t>Agenda item/divider headline</a:t>
            </a:r>
          </a:p>
          <a:p>
            <a:pPr lvl="1"/>
            <a:r>
              <a:rPr lang="en-US"/>
              <a:t>Details</a:t>
            </a:r>
          </a:p>
          <a:p>
            <a:pPr lvl="0"/>
            <a:endParaRPr lang="en-US"/>
          </a:p>
          <a:p>
            <a:pPr lvl="0"/>
            <a:r>
              <a:rPr lang="en-US"/>
              <a:t>Agenda item/divider headline</a:t>
            </a:r>
          </a:p>
          <a:p>
            <a:pPr lvl="1"/>
            <a:r>
              <a:rPr lang="en-US"/>
              <a:t>Details</a:t>
            </a:r>
          </a:p>
          <a:p>
            <a:pPr lvl="0"/>
            <a:endParaRPr lang="en-US"/>
          </a:p>
          <a:p>
            <a:pPr lvl="0"/>
            <a:r>
              <a:rPr lang="en-US"/>
              <a:t>Agenda item/divider headline</a:t>
            </a:r>
          </a:p>
          <a:p>
            <a:pPr lvl="1"/>
            <a:r>
              <a:rPr lang="en-US"/>
              <a:t>Details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E125109-62DA-8C94-CA0A-4681A948FD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641890"/>
            <a:ext cx="16553121" cy="1166813"/>
          </a:xfrm>
        </p:spPr>
        <p:txBody>
          <a:bodyPr>
            <a:noAutofit/>
          </a:bodyPr>
          <a:lstStyle>
            <a:lvl1pPr>
              <a:defRPr sz="7200" b="1">
                <a:solidFill>
                  <a:srgbClr val="F0AB00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83807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0">
            <a:extLst>
              <a:ext uri="{FF2B5EF4-FFF2-40B4-BE49-F238E27FC236}">
                <a16:creationId xmlns:a16="http://schemas.microsoft.com/office/drawing/2014/main" id="{876CDDFE-434F-6A26-DB23-E7A842365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955" y="3326204"/>
            <a:ext cx="15497901" cy="56653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here.</a:t>
            </a:r>
          </a:p>
          <a:p>
            <a:pPr lvl="0"/>
            <a:endParaRPr lang="en-US" dirty="0"/>
          </a:p>
        </p:txBody>
      </p:sp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4418" y="979715"/>
            <a:ext cx="13448382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1E6997-A5EB-ADF8-98B0-A7242126C2F4}"/>
              </a:ext>
            </a:extLst>
          </p:cNvPr>
          <p:cNvSpPr/>
          <p:nvPr userDrawn="1"/>
        </p:nvSpPr>
        <p:spPr>
          <a:xfrm>
            <a:off x="1" y="691388"/>
            <a:ext cx="261257" cy="1581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E3A2459-DFF2-E390-94F1-AAB0A940DF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6176601" y="320239"/>
            <a:ext cx="1724162" cy="3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58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4418" y="979715"/>
            <a:ext cx="13448382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F3193-B37F-9AB6-1009-CE3170B8C931}"/>
              </a:ext>
            </a:extLst>
          </p:cNvPr>
          <p:cNvSpPr/>
          <p:nvPr userDrawn="1"/>
        </p:nvSpPr>
        <p:spPr>
          <a:xfrm>
            <a:off x="1" y="691388"/>
            <a:ext cx="261257" cy="1581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790CC93-49A1-4D61-3216-668E1B17A3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6176601" y="320239"/>
            <a:ext cx="1724162" cy="3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9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339273-83A9-BCC6-AB5E-3FDD0E633CAB}"/>
              </a:ext>
            </a:extLst>
          </p:cNvPr>
          <p:cNvSpPr/>
          <p:nvPr userDrawn="1"/>
        </p:nvSpPr>
        <p:spPr>
          <a:xfrm>
            <a:off x="1546699" y="2126013"/>
            <a:ext cx="249446" cy="1581936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E6FF7232-FE38-2566-3C86-5B6F711847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64629"/>
            <a:ext cx="18288000" cy="48223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0">
            <a:extLst>
              <a:ext uri="{FF2B5EF4-FFF2-40B4-BE49-F238E27FC236}">
                <a16:creationId xmlns:a16="http://schemas.microsoft.com/office/drawing/2014/main" id="{59F923A2-ADBB-5715-9951-21709BA8CB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1362" y="2414340"/>
            <a:ext cx="13448382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New Section Title Comes Here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8075DA-77D7-74C6-27F9-877002742F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6176601" y="320239"/>
            <a:ext cx="1724162" cy="3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10210800" y="2460172"/>
            <a:ext cx="7249692" cy="6892941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4418" y="979715"/>
            <a:ext cx="13448382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129BBBB5-CF6A-1BDA-944E-6F9601C37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8630" y="3048002"/>
            <a:ext cx="6141059" cy="5791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1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Text for highlighted box comes here.</a:t>
            </a:r>
          </a:p>
          <a:p>
            <a:pPr lvl="0"/>
            <a:endParaRPr lang="en-US"/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956" y="3048002"/>
            <a:ext cx="8084729" cy="609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D37B55-2F48-0E42-D8B7-A0F63B0CFF3A}"/>
              </a:ext>
            </a:extLst>
          </p:cNvPr>
          <p:cNvSpPr/>
          <p:nvPr userDrawn="1"/>
        </p:nvSpPr>
        <p:spPr>
          <a:xfrm>
            <a:off x="1" y="691388"/>
            <a:ext cx="261257" cy="1581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2BDFDDF-289D-0F1F-3F3B-BE422057B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6176601" y="320239"/>
            <a:ext cx="1724162" cy="3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94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10210800" y="2460172"/>
            <a:ext cx="7249692" cy="6892941"/>
          </a:xfrm>
          <a:prstGeom prst="round1Rect">
            <a:avLst>
              <a:gd name="adj" fmla="val 5579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4418" y="979715"/>
            <a:ext cx="13448382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129BBBB5-CF6A-1BDA-944E-6F9601C37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8630" y="3048002"/>
            <a:ext cx="6141059" cy="5791200"/>
          </a:xfrm>
          <a:prstGeom prst="rect">
            <a:avLst/>
          </a:prstGeom>
        </p:spPr>
        <p:txBody>
          <a:bodyPr/>
          <a:lstStyle>
            <a:lvl1pPr marL="428625" indent="-428625">
              <a:lnSpc>
                <a:spcPct val="100000"/>
              </a:lnSpc>
              <a:spcBef>
                <a:spcPts val="9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100" b="0">
                <a:solidFill>
                  <a:schemeClr val="accent6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Text for highlighted box comes here.</a:t>
            </a:r>
          </a:p>
          <a:p>
            <a:pPr lvl="0"/>
            <a:endParaRPr lang="en-US"/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956" y="3048002"/>
            <a:ext cx="8084729" cy="609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8C9214-F3D9-0CAB-A24D-6838DC4F3548}"/>
              </a:ext>
            </a:extLst>
          </p:cNvPr>
          <p:cNvSpPr/>
          <p:nvPr userDrawn="1"/>
        </p:nvSpPr>
        <p:spPr>
          <a:xfrm>
            <a:off x="1" y="691388"/>
            <a:ext cx="261257" cy="1581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31D0DF-496A-8F3F-49EF-F9E4029E22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6176601" y="320239"/>
            <a:ext cx="1724162" cy="3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88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2600" y="1197141"/>
            <a:ext cx="8125266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13138" y="2669681"/>
            <a:ext cx="8125266" cy="68899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9B59A-2A58-7BA0-09EC-91DA88BDD7CB}"/>
              </a:ext>
            </a:extLst>
          </p:cNvPr>
          <p:cNvSpPr/>
          <p:nvPr userDrawn="1"/>
        </p:nvSpPr>
        <p:spPr>
          <a:xfrm>
            <a:off x="0" y="0"/>
            <a:ext cx="8728364" cy="10287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C72351E-2C49-812C-FED4-EE67D641F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6959" y="914402"/>
            <a:ext cx="6927786" cy="864523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0BD20-2796-909B-F911-804F1C6509D9}"/>
              </a:ext>
            </a:extLst>
          </p:cNvPr>
          <p:cNvSpPr/>
          <p:nvPr userDrawn="1"/>
        </p:nvSpPr>
        <p:spPr>
          <a:xfrm>
            <a:off x="8375072" y="872837"/>
            <a:ext cx="768929" cy="1581936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17EF76B-AE5C-40E9-AF64-DCFD884422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6176601" y="320239"/>
            <a:ext cx="1724162" cy="3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0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1276" y="882648"/>
            <a:ext cx="7868316" cy="10052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1031" y="2355188"/>
            <a:ext cx="7868316" cy="68899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9B59A-2A58-7BA0-09EC-91DA88BDD7CB}"/>
              </a:ext>
            </a:extLst>
          </p:cNvPr>
          <p:cNvSpPr/>
          <p:nvPr userDrawn="1"/>
        </p:nvSpPr>
        <p:spPr>
          <a:xfrm>
            <a:off x="9559637" y="0"/>
            <a:ext cx="8728364" cy="10287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C72351E-2C49-812C-FED4-EE67D641F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59925" y="882649"/>
            <a:ext cx="6927786" cy="864523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0BD20-2796-909B-F911-804F1C6509D9}"/>
              </a:ext>
            </a:extLst>
          </p:cNvPr>
          <p:cNvSpPr/>
          <p:nvPr userDrawn="1"/>
        </p:nvSpPr>
        <p:spPr>
          <a:xfrm>
            <a:off x="9201898" y="773252"/>
            <a:ext cx="768929" cy="1581936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33F5B86-ED3B-631F-0145-E63479EB48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556116" y="9712400"/>
            <a:ext cx="1724162" cy="3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05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374349-5971-14CC-B491-5EA13FDA5787}"/>
              </a:ext>
            </a:extLst>
          </p:cNvPr>
          <p:cNvSpPr txBox="1"/>
          <p:nvPr userDrawn="1"/>
        </p:nvSpPr>
        <p:spPr>
          <a:xfrm>
            <a:off x="231768" y="9832776"/>
            <a:ext cx="92279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© </a:t>
            </a:r>
            <a:fld id="{F2E9BD64-7FC7-8E45-A0EE-4397C6AA5CD1}" type="datetimeyyyy">
              <a:rPr lang="en-US" sz="900" b="0" smtClean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2026</a:t>
            </a:fld>
            <a:r>
              <a:rPr lang="en-US" sz="9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 Auritas LLC.  All rights reserved.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77D7AF59-9BCA-B93D-EB39-6F6D3B1B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F2D51-0203-3B60-1AEC-46B21B0EB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385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900"/>
        </a:spcBef>
        <a:spcAft>
          <a:spcPts val="900"/>
        </a:spcAft>
        <a:buClr>
          <a:schemeClr val="accent2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00000"/>
        </a:lnSpc>
        <a:spcBef>
          <a:spcPts val="900"/>
        </a:spcBef>
        <a:spcAft>
          <a:spcPts val="900"/>
        </a:spcAft>
        <a:buClr>
          <a:schemeClr val="accent2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00000"/>
        </a:lnSpc>
        <a:spcBef>
          <a:spcPts val="900"/>
        </a:spcBef>
        <a:spcAft>
          <a:spcPts val="90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00000"/>
        </a:lnSpc>
        <a:spcBef>
          <a:spcPts val="900"/>
        </a:spcBef>
        <a:spcAft>
          <a:spcPts val="900"/>
        </a:spcAft>
        <a:buClr>
          <a:schemeClr val="accent2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00000"/>
        </a:lnSpc>
        <a:spcBef>
          <a:spcPts val="900"/>
        </a:spcBef>
        <a:spcAft>
          <a:spcPts val="900"/>
        </a:spcAft>
        <a:buClr>
          <a:schemeClr val="accent2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svg"/><Relationship Id="rId5" Type="http://schemas.openxmlformats.org/officeDocument/2006/relationships/image" Target="../media/image102.svg"/><Relationship Id="rId4" Type="http://schemas.openxmlformats.org/officeDocument/2006/relationships/image" Target="../media/image10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svg"/><Relationship Id="rId5" Type="http://schemas.openxmlformats.org/officeDocument/2006/relationships/image" Target="../media/image107.svg"/><Relationship Id="rId4" Type="http://schemas.openxmlformats.org/officeDocument/2006/relationships/image" Target="../media/image106.svg"/><Relationship Id="rId9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image" Target="../media/image123.svg"/><Relationship Id="rId7" Type="http://schemas.openxmlformats.org/officeDocument/2006/relationships/image" Target="../media/image127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svg"/><Relationship Id="rId5" Type="http://schemas.openxmlformats.org/officeDocument/2006/relationships/image" Target="../media/image125.svg"/><Relationship Id="rId4" Type="http://schemas.openxmlformats.org/officeDocument/2006/relationships/image" Target="../media/image124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svg"/><Relationship Id="rId5" Type="http://schemas.openxmlformats.org/officeDocument/2006/relationships/image" Target="../media/image131.svg"/><Relationship Id="rId4" Type="http://schemas.openxmlformats.org/officeDocument/2006/relationships/image" Target="../media/image13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7" Type="http://schemas.openxmlformats.org/officeDocument/2006/relationships/image" Target="../media/image13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svg"/><Relationship Id="rId5" Type="http://schemas.openxmlformats.org/officeDocument/2006/relationships/image" Target="../media/image135.svg"/><Relationship Id="rId4" Type="http://schemas.openxmlformats.org/officeDocument/2006/relationships/image" Target="../media/image13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56.png"/><Relationship Id="rId18" Type="http://schemas.openxmlformats.org/officeDocument/2006/relationships/image" Target="../media/image60.svg"/><Relationship Id="rId26" Type="http://schemas.openxmlformats.org/officeDocument/2006/relationships/image" Target="../media/image82.svg"/><Relationship Id="rId3" Type="http://schemas.openxmlformats.org/officeDocument/2006/relationships/image" Target="../media/image48.svg"/><Relationship Id="rId21" Type="http://schemas.openxmlformats.org/officeDocument/2006/relationships/image" Target="../media/image63.sv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59.sv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29" Type="http://schemas.openxmlformats.org/officeDocument/2006/relationships/image" Target="../media/image84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66.svg"/><Relationship Id="rId5" Type="http://schemas.openxmlformats.org/officeDocument/2006/relationships/image" Target="../media/image72.png"/><Relationship Id="rId15" Type="http://schemas.openxmlformats.org/officeDocument/2006/relationships/image" Target="../media/image80.svg"/><Relationship Id="rId23" Type="http://schemas.openxmlformats.org/officeDocument/2006/relationships/image" Target="../media/image65.svg"/><Relationship Id="rId28" Type="http://schemas.openxmlformats.org/officeDocument/2006/relationships/image" Target="../media/image83.svg"/><Relationship Id="rId10" Type="http://schemas.openxmlformats.org/officeDocument/2006/relationships/image" Target="../media/image77.svg"/><Relationship Id="rId19" Type="http://schemas.openxmlformats.org/officeDocument/2006/relationships/image" Target="../media/image61.svg"/><Relationship Id="rId4" Type="http://schemas.openxmlformats.org/officeDocument/2006/relationships/image" Target="../media/image49.png"/><Relationship Id="rId9" Type="http://schemas.openxmlformats.org/officeDocument/2006/relationships/image" Target="../media/image76.png"/><Relationship Id="rId14" Type="http://schemas.openxmlformats.org/officeDocument/2006/relationships/image" Target="../media/image70.svg"/><Relationship Id="rId22" Type="http://schemas.openxmlformats.org/officeDocument/2006/relationships/image" Target="../media/image64.svg"/><Relationship Id="rId27" Type="http://schemas.openxmlformats.org/officeDocument/2006/relationships/image" Target="../media/image68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svg"/><Relationship Id="rId21" Type="http://schemas.openxmlformats.org/officeDocument/2006/relationships/image" Target="../media/image39.png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0.sv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svg"/><Relationship Id="rId11" Type="http://schemas.openxmlformats.org/officeDocument/2006/relationships/image" Target="../media/image29.svg"/><Relationship Id="rId24" Type="http://schemas.openxmlformats.org/officeDocument/2006/relationships/image" Target="../media/image42.png"/><Relationship Id="rId5" Type="http://schemas.openxmlformats.org/officeDocument/2006/relationships/image" Target="../media/image23.sv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svg"/><Relationship Id="rId26" Type="http://schemas.openxmlformats.org/officeDocument/2006/relationships/image" Target="../media/image71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57.svg"/><Relationship Id="rId17" Type="http://schemas.openxmlformats.org/officeDocument/2006/relationships/image" Target="../media/image62.svg"/><Relationship Id="rId25" Type="http://schemas.openxmlformats.org/officeDocument/2006/relationships/image" Target="../media/image7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24" Type="http://schemas.openxmlformats.org/officeDocument/2006/relationships/image" Target="../media/image69.svg"/><Relationship Id="rId5" Type="http://schemas.openxmlformats.org/officeDocument/2006/relationships/image" Target="../media/image50.pn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svg"/><Relationship Id="rId22" Type="http://schemas.openxmlformats.org/officeDocument/2006/relationships/image" Target="../media/image6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56.png"/><Relationship Id="rId18" Type="http://schemas.openxmlformats.org/officeDocument/2006/relationships/image" Target="../media/image60.svg"/><Relationship Id="rId26" Type="http://schemas.openxmlformats.org/officeDocument/2006/relationships/image" Target="../media/image82.svg"/><Relationship Id="rId3" Type="http://schemas.openxmlformats.org/officeDocument/2006/relationships/image" Target="../media/image48.svg"/><Relationship Id="rId21" Type="http://schemas.openxmlformats.org/officeDocument/2006/relationships/image" Target="../media/image63.sv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59.sv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29" Type="http://schemas.openxmlformats.org/officeDocument/2006/relationships/image" Target="../media/image84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66.svg"/><Relationship Id="rId5" Type="http://schemas.openxmlformats.org/officeDocument/2006/relationships/image" Target="../media/image72.png"/><Relationship Id="rId15" Type="http://schemas.openxmlformats.org/officeDocument/2006/relationships/image" Target="../media/image80.svg"/><Relationship Id="rId23" Type="http://schemas.openxmlformats.org/officeDocument/2006/relationships/image" Target="../media/image65.svg"/><Relationship Id="rId28" Type="http://schemas.openxmlformats.org/officeDocument/2006/relationships/image" Target="../media/image83.svg"/><Relationship Id="rId10" Type="http://schemas.openxmlformats.org/officeDocument/2006/relationships/image" Target="../media/image77.svg"/><Relationship Id="rId19" Type="http://schemas.openxmlformats.org/officeDocument/2006/relationships/image" Target="../media/image61.svg"/><Relationship Id="rId4" Type="http://schemas.openxmlformats.org/officeDocument/2006/relationships/image" Target="../media/image49.png"/><Relationship Id="rId9" Type="http://schemas.openxmlformats.org/officeDocument/2006/relationships/image" Target="../media/image76.png"/><Relationship Id="rId14" Type="http://schemas.openxmlformats.org/officeDocument/2006/relationships/image" Target="../media/image70.svg"/><Relationship Id="rId22" Type="http://schemas.openxmlformats.org/officeDocument/2006/relationships/image" Target="../media/image64.svg"/><Relationship Id="rId27" Type="http://schemas.openxmlformats.org/officeDocument/2006/relationships/image" Target="../media/image6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sv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9.svg"/><Relationship Id="rId3" Type="http://schemas.openxmlformats.org/officeDocument/2006/relationships/image" Target="../media/image89.sv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2" Type="http://schemas.openxmlformats.org/officeDocument/2006/relationships/image" Target="../media/image88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sv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0" Type="http://schemas.openxmlformats.org/officeDocument/2006/relationships/image" Target="../media/image96.svg"/><Relationship Id="rId4" Type="http://schemas.openxmlformats.org/officeDocument/2006/relationships/image" Target="../media/image90.svg"/><Relationship Id="rId9" Type="http://schemas.openxmlformats.org/officeDocument/2006/relationships/image" Target="../media/image9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69FF8-1810-A895-3390-C56086677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Journey to S/4HANA: AMPD Methodology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8A943-1DD9-9782-E5CB-D4EC479D1B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Auritas | Leaders in Data &amp; Process Management</a:t>
            </a:r>
          </a:p>
        </p:txBody>
      </p:sp>
    </p:spTree>
    <p:extLst>
      <p:ext uri="{BB962C8B-B14F-4D97-AF65-F5344CB8AC3E}">
        <p14:creationId xmlns:p14="http://schemas.microsoft.com/office/powerpoint/2010/main" val="3535001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E3734961-7513-457F-AA9E-1CF03C6CC146}"/>
              </a:ext>
            </a:extLst>
          </p:cNvPr>
          <p:cNvGrpSpPr/>
          <p:nvPr/>
        </p:nvGrpSpPr>
        <p:grpSpPr>
          <a:xfrm>
            <a:off x="6596488" y="2273595"/>
            <a:ext cx="6036083" cy="7505481"/>
            <a:chOff x="4397657" y="1122863"/>
            <a:chExt cx="4024055" cy="5003654"/>
          </a:xfrm>
          <a:solidFill>
            <a:schemeClr val="bg1">
              <a:lumMod val="95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84211E-73C0-4F55-8B56-4C5891020DFA}"/>
                </a:ext>
              </a:extLst>
            </p:cNvPr>
            <p:cNvSpPr/>
            <p:nvPr/>
          </p:nvSpPr>
          <p:spPr>
            <a:xfrm>
              <a:off x="4397657" y="1122863"/>
              <a:ext cx="4024055" cy="8396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en-US" sz="270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1781DC-90EF-481F-9C7F-72B778FF8173}"/>
                </a:ext>
              </a:extLst>
            </p:cNvPr>
            <p:cNvSpPr/>
            <p:nvPr/>
          </p:nvSpPr>
          <p:spPr>
            <a:xfrm flipV="1">
              <a:off x="4397657" y="1892399"/>
              <a:ext cx="4024055" cy="2756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en-US" sz="270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56" name="Rectangle: Top Corners Rounded 55">
              <a:extLst>
                <a:ext uri="{FF2B5EF4-FFF2-40B4-BE49-F238E27FC236}">
                  <a16:creationId xmlns:a16="http://schemas.microsoft.com/office/drawing/2014/main" id="{72450CFB-1BBC-4897-9F9C-F26CA8609A5E}"/>
                </a:ext>
              </a:extLst>
            </p:cNvPr>
            <p:cNvSpPr/>
            <p:nvPr/>
          </p:nvSpPr>
          <p:spPr>
            <a:xfrm flipV="1">
              <a:off x="4397657" y="4633859"/>
              <a:ext cx="4024055" cy="1492658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en-US" sz="2700">
                <a:solidFill>
                  <a:schemeClr val="tx1"/>
                </a:solidFill>
                <a:latin typeface="Helvetica" pitchFamily="2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B053BA0-51FB-4958-9C26-9D2FE6AC45EE}"/>
              </a:ext>
            </a:extLst>
          </p:cNvPr>
          <p:cNvSpPr txBox="1"/>
          <p:nvPr/>
        </p:nvSpPr>
        <p:spPr>
          <a:xfrm>
            <a:off x="7193727" y="7969923"/>
            <a:ext cx="4956363" cy="1499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3368" defTabSz="1371669">
              <a:lnSpc>
                <a:spcPct val="150000"/>
              </a:lnSpc>
              <a:buClr>
                <a:srgbClr val="FFC000"/>
              </a:buClr>
              <a:defRPr/>
            </a:pPr>
            <a:r>
              <a:rPr lang="en-US" sz="2100" dirty="0">
                <a:latin typeface="Helvetica" pitchFamily="2" charset="0"/>
              </a:rPr>
              <a:t>Archive </a:t>
            </a:r>
            <a:r>
              <a:rPr lang="en-US" i="1" dirty="0">
                <a:latin typeface="Helvetica" pitchFamily="2" charset="0"/>
              </a:rPr>
              <a:t>(Data is written to files)</a:t>
            </a:r>
          </a:p>
          <a:p>
            <a:pPr marL="193368" defTabSz="1371669">
              <a:lnSpc>
                <a:spcPct val="150000"/>
              </a:lnSpc>
              <a:buClr>
                <a:srgbClr val="FFC000"/>
              </a:buClr>
              <a:defRPr/>
            </a:pPr>
            <a:r>
              <a:rPr lang="en-US" sz="2100" dirty="0">
                <a:latin typeface="Helvetica" pitchFamily="2" charset="0"/>
              </a:rPr>
              <a:t>Delete </a:t>
            </a:r>
            <a:r>
              <a:rPr lang="en-US" i="1" dirty="0">
                <a:latin typeface="Helvetica" pitchFamily="2" charset="0"/>
              </a:rPr>
              <a:t>(Data is deleted from tables)</a:t>
            </a:r>
          </a:p>
          <a:p>
            <a:pPr marL="193368" defTabSz="1371669">
              <a:lnSpc>
                <a:spcPct val="150000"/>
              </a:lnSpc>
              <a:buClr>
                <a:srgbClr val="FFC000"/>
              </a:buClr>
              <a:defRPr/>
            </a:pPr>
            <a:r>
              <a:rPr lang="en-US" sz="2100" dirty="0">
                <a:latin typeface="Helvetica" pitchFamily="2" charset="0"/>
              </a:rPr>
              <a:t>Seamless Access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484E1391-5CE7-4B8A-B841-C997032C44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1843" y="1796715"/>
            <a:ext cx="6135879" cy="61358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45A97A-0876-4B87-A93C-9E37FC8F98BD}"/>
              </a:ext>
            </a:extLst>
          </p:cNvPr>
          <p:cNvSpPr txBox="1"/>
          <p:nvPr/>
        </p:nvSpPr>
        <p:spPr>
          <a:xfrm>
            <a:off x="7941992" y="2579745"/>
            <a:ext cx="33450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69">
              <a:defRPr/>
            </a:pPr>
            <a:r>
              <a:rPr lang="en-US" sz="3000" b="1" i="1">
                <a:latin typeface="Helvetica" pitchFamily="2" charset="0"/>
              </a:rPr>
              <a:t>SAP ECC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60765F0-4001-4055-BF0F-79DAAF419ABA}"/>
              </a:ext>
            </a:extLst>
          </p:cNvPr>
          <p:cNvSpPr/>
          <p:nvPr/>
        </p:nvSpPr>
        <p:spPr>
          <a:xfrm rot="16200000">
            <a:off x="8415528" y="6917328"/>
            <a:ext cx="1260579" cy="525294"/>
          </a:xfrm>
          <a:prstGeom prst="rightArrow">
            <a:avLst>
              <a:gd name="adj1" fmla="val 45462"/>
              <a:gd name="adj2" fmla="val 65882"/>
            </a:avLst>
          </a:prstGeom>
          <a:solidFill>
            <a:schemeClr val="accent1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13905ADE-E9E1-40CA-8BD7-05A83398B84A}"/>
              </a:ext>
            </a:extLst>
          </p:cNvPr>
          <p:cNvSpPr/>
          <p:nvPr/>
        </p:nvSpPr>
        <p:spPr>
          <a:xfrm rot="490532">
            <a:off x="9478045" y="6520964"/>
            <a:ext cx="6086870" cy="1285793"/>
          </a:xfrm>
          <a:prstGeom prst="curvedUpArrow">
            <a:avLst>
              <a:gd name="adj1" fmla="val 25000"/>
              <a:gd name="adj2" fmla="val 64262"/>
              <a:gd name="adj3" fmla="val 25000"/>
            </a:avLst>
          </a:prstGeom>
          <a:solidFill>
            <a:schemeClr val="accent2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6075A95-DBBD-4DF8-B499-66AEBA7CDC98}"/>
              </a:ext>
            </a:extLst>
          </p:cNvPr>
          <p:cNvSpPr/>
          <p:nvPr/>
        </p:nvSpPr>
        <p:spPr>
          <a:xfrm>
            <a:off x="11026626" y="4590671"/>
            <a:ext cx="3288492" cy="503727"/>
          </a:xfrm>
          <a:prstGeom prst="rightArrow">
            <a:avLst>
              <a:gd name="adj1" fmla="val 45462"/>
              <a:gd name="adj2" fmla="val 65882"/>
            </a:avLst>
          </a:prstGeom>
          <a:solidFill>
            <a:schemeClr val="accent4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46F48EA-8A74-4C08-8925-A2BDBF0EF7CC}"/>
              </a:ext>
            </a:extLst>
          </p:cNvPr>
          <p:cNvSpPr/>
          <p:nvPr/>
        </p:nvSpPr>
        <p:spPr>
          <a:xfrm rot="10800000">
            <a:off x="4457470" y="4482834"/>
            <a:ext cx="3799322" cy="503727"/>
          </a:xfrm>
          <a:prstGeom prst="rightArrow">
            <a:avLst>
              <a:gd name="adj1" fmla="val 45462"/>
              <a:gd name="adj2" fmla="val 65882"/>
            </a:avLst>
          </a:prstGeom>
          <a:solidFill>
            <a:schemeClr val="accent2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D33DA88-EB42-4A81-B4E8-F9DE7A08C399}"/>
              </a:ext>
            </a:extLst>
          </p:cNvPr>
          <p:cNvSpPr txBox="1">
            <a:spLocks/>
          </p:cNvSpPr>
          <p:nvPr/>
        </p:nvSpPr>
        <p:spPr>
          <a:xfrm>
            <a:off x="701276" y="467993"/>
            <a:ext cx="15124878" cy="1328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18CC9"/>
                </a:solidFill>
                <a:latin typeface="Montserrat" panose="02000505000000020004" pitchFamily="2" charset="0"/>
                <a:ea typeface="+mj-ea"/>
                <a:cs typeface="Segoe UI" panose="020B0502040204020203" pitchFamily="34" charset="0"/>
              </a:defRPr>
            </a:lvl1pPr>
          </a:lstStyle>
          <a:p>
            <a:pPr defTabSz="1371669">
              <a:defRPr/>
            </a:pPr>
            <a:endParaRPr lang="en-US" sz="5400" dirty="0">
              <a:solidFill>
                <a:srgbClr val="F0AB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4DC1D8-4B75-458E-B1AD-E4F33ED1CDF2}"/>
              </a:ext>
            </a:extLst>
          </p:cNvPr>
          <p:cNvSpPr txBox="1"/>
          <p:nvPr/>
        </p:nvSpPr>
        <p:spPr>
          <a:xfrm>
            <a:off x="13302733" y="2672638"/>
            <a:ext cx="46048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69">
              <a:defRPr/>
            </a:pPr>
            <a:r>
              <a:rPr lang="en-US" sz="2400" b="1">
                <a:latin typeface="Helvetica" pitchFamily="2" charset="0"/>
              </a:rPr>
              <a:t>OpenText</a:t>
            </a:r>
          </a:p>
          <a:p>
            <a:pPr algn="ctr" defTabSz="1371669">
              <a:defRPr/>
            </a:pPr>
            <a:r>
              <a:rPr lang="en-US" sz="2400" b="1">
                <a:latin typeface="Helvetica" pitchFamily="2" charset="0"/>
              </a:rPr>
              <a:t>Storage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9E54F7-3043-48AF-A2EC-AB8D6BBEC1D5}"/>
              </a:ext>
            </a:extLst>
          </p:cNvPr>
          <p:cNvGrpSpPr/>
          <p:nvPr/>
        </p:nvGrpSpPr>
        <p:grpSpPr>
          <a:xfrm>
            <a:off x="-279912" y="2579747"/>
            <a:ext cx="6911171" cy="6911171"/>
            <a:chOff x="3714750" y="1047750"/>
            <a:chExt cx="4762500" cy="476250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C1A69C9-51D8-4135-915A-687A8E09173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14750" y="1047750"/>
              <a:ext cx="4762500" cy="476250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89A1640F-D4CC-4312-8E28-F07369FB0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906" t="17055" r="10535" b="16688"/>
            <a:stretch/>
          </p:blipFill>
          <p:spPr>
            <a:xfrm>
              <a:off x="4091230" y="1859979"/>
              <a:ext cx="3884263" cy="3155513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8953666-4DFE-4498-BAB0-0C75FFB1A586}"/>
              </a:ext>
            </a:extLst>
          </p:cNvPr>
          <p:cNvGrpSpPr/>
          <p:nvPr/>
        </p:nvGrpSpPr>
        <p:grpSpPr>
          <a:xfrm>
            <a:off x="8202428" y="3687224"/>
            <a:ext cx="2783364" cy="2742867"/>
            <a:chOff x="5468285" y="1992834"/>
            <a:chExt cx="1855576" cy="1828578"/>
          </a:xfrm>
          <a:effectLst/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4DBF978A-CE9F-45E4-9CF9-C3F79A301D5B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06740" y="2216106"/>
              <a:ext cx="1405889" cy="1605306"/>
            </a:xfrm>
            <a:prstGeom prst="rect">
              <a:avLst/>
            </a:prstGeom>
            <a:effectLst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C07D59B-081D-4932-B24E-06FDA22AF616}"/>
                </a:ext>
              </a:extLst>
            </p:cNvPr>
            <p:cNvSpPr txBox="1"/>
            <p:nvPr/>
          </p:nvSpPr>
          <p:spPr>
            <a:xfrm>
              <a:off x="5468285" y="1992834"/>
              <a:ext cx="1855576" cy="554052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/>
              </a:prstTxWarp>
              <a:spAutoFit/>
            </a:bodyPr>
            <a:lstStyle/>
            <a:p>
              <a:pPr algn="ctr" defTabSz="1371669">
                <a:defRPr/>
              </a:pPr>
              <a:r>
                <a:rPr lang="en-US" sz="1350" b="1">
                  <a:solidFill>
                    <a:schemeClr val="bg1"/>
                  </a:solidFill>
                  <a:latin typeface="Helvetica" pitchFamily="2" charset="0"/>
                </a:rPr>
                <a:t>SAP DATABASE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BFC7444-FE8E-4083-BBF4-68CC30938446}"/>
              </a:ext>
            </a:extLst>
          </p:cNvPr>
          <p:cNvSpPr txBox="1"/>
          <p:nvPr/>
        </p:nvSpPr>
        <p:spPr>
          <a:xfrm>
            <a:off x="14024963" y="7008730"/>
            <a:ext cx="7255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69">
              <a:defRPr/>
            </a:pPr>
            <a:r>
              <a:rPr lang="en-US" sz="2700" b="1">
                <a:latin typeface="Helvetica" pitchFamily="2" charset="0"/>
              </a:rPr>
              <a:t>3.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3E5E78-14A9-40A1-B9EB-414887027A2A}"/>
              </a:ext>
            </a:extLst>
          </p:cNvPr>
          <p:cNvSpPr/>
          <p:nvPr/>
        </p:nvSpPr>
        <p:spPr>
          <a:xfrm>
            <a:off x="7065867" y="8204739"/>
            <a:ext cx="255723" cy="255723"/>
          </a:xfrm>
          <a:prstGeom prst="ellipse">
            <a:avLst/>
          </a:prstGeom>
          <a:solidFill>
            <a:schemeClr val="accent4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658DE9-B62B-4319-B6AA-27C43CDBCED8}"/>
              </a:ext>
            </a:extLst>
          </p:cNvPr>
          <p:cNvSpPr txBox="1"/>
          <p:nvPr/>
        </p:nvSpPr>
        <p:spPr>
          <a:xfrm>
            <a:off x="10839626" y="4189099"/>
            <a:ext cx="7255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69">
              <a:defRPr/>
            </a:pPr>
            <a:r>
              <a:rPr lang="en-US" sz="2700" b="1">
                <a:latin typeface="Helvetica" pitchFamily="2" charset="0"/>
              </a:rPr>
              <a:t>1.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4C4CAB-F926-4B24-AA03-68D5437DEA17}"/>
              </a:ext>
            </a:extLst>
          </p:cNvPr>
          <p:cNvSpPr txBox="1"/>
          <p:nvPr/>
        </p:nvSpPr>
        <p:spPr>
          <a:xfrm>
            <a:off x="8214378" y="6513745"/>
            <a:ext cx="7255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69">
              <a:defRPr/>
            </a:pPr>
            <a:r>
              <a:rPr lang="en-US" sz="2700" b="1">
                <a:latin typeface="Helvetica" pitchFamily="2" charset="0"/>
              </a:rPr>
              <a:t>2.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318E83F-9E6A-4D00-8CF5-69E7AE45F26D}"/>
              </a:ext>
            </a:extLst>
          </p:cNvPr>
          <p:cNvSpPr/>
          <p:nvPr/>
        </p:nvSpPr>
        <p:spPr>
          <a:xfrm>
            <a:off x="7065867" y="8664434"/>
            <a:ext cx="255723" cy="25572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8199F08-E1D7-4727-AEAB-1D3D4D78B4DE}"/>
              </a:ext>
            </a:extLst>
          </p:cNvPr>
          <p:cNvSpPr/>
          <p:nvPr/>
        </p:nvSpPr>
        <p:spPr>
          <a:xfrm>
            <a:off x="7065867" y="9124130"/>
            <a:ext cx="255723" cy="255723"/>
          </a:xfrm>
          <a:prstGeom prst="ellipse">
            <a:avLst/>
          </a:prstGeom>
          <a:solidFill>
            <a:schemeClr val="accent2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AA8D5A-6097-5D0A-EB9E-1D61452BFF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Introduction to Data Archiving</a:t>
            </a:r>
          </a:p>
        </p:txBody>
      </p:sp>
    </p:spTree>
    <p:extLst>
      <p:ext uri="{BB962C8B-B14F-4D97-AF65-F5344CB8AC3E}">
        <p14:creationId xmlns:p14="http://schemas.microsoft.com/office/powerpoint/2010/main" val="1747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" grpId="0" animBg="1"/>
      <p:bldP spid="7" grpId="0" animBg="1"/>
      <p:bldP spid="27" grpId="0" animBg="1"/>
      <p:bldP spid="23" grpId="0" animBg="1"/>
      <p:bldP spid="32" grpId="0"/>
      <p:bldP spid="30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83D8D5-79EE-40A1-829B-2AED86624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1B1D3B"/>
                </a:solidFill>
              </a:rPr>
              <a:t>Life Cycle of Data with DVM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9D8FE-2143-40CB-AF56-0726A9A587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901" y="3344651"/>
            <a:ext cx="16748199" cy="557954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AC71371-D561-409F-83C0-E0D3FE317B8D}"/>
              </a:ext>
            </a:extLst>
          </p:cNvPr>
          <p:cNvSpPr/>
          <p:nvPr/>
        </p:nvSpPr>
        <p:spPr>
          <a:xfrm>
            <a:off x="1731004" y="2243639"/>
            <a:ext cx="14882228" cy="93231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latin typeface="Helvetica" pitchFamily="2" charset="0"/>
              </a:rPr>
              <a:t>Database</a:t>
            </a:r>
          </a:p>
        </p:txBody>
      </p:sp>
    </p:spTree>
    <p:extLst>
      <p:ext uri="{BB962C8B-B14F-4D97-AF65-F5344CB8AC3E}">
        <p14:creationId xmlns:p14="http://schemas.microsoft.com/office/powerpoint/2010/main" val="2666287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2FA1F-11CE-C67A-FB6D-72787A9E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7BC682-40A4-7527-495D-30B9A8B569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1B1D3B"/>
                </a:solidFill>
              </a:rPr>
              <a:t>Why Archive? HANA Sizing and Savings</a:t>
            </a:r>
            <a:endParaRPr lang="en-US" dirty="0">
              <a:solidFill>
                <a:srgbClr val="1B1D3B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0A4067-EBCC-EE28-7414-8A38978DEFA7}"/>
              </a:ext>
            </a:extLst>
          </p:cNvPr>
          <p:cNvSpPr/>
          <p:nvPr/>
        </p:nvSpPr>
        <p:spPr>
          <a:xfrm>
            <a:off x="1334418" y="3493694"/>
            <a:ext cx="3266331" cy="5813591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wrap="square" lIns="365666" tIns="274248" rIns="274248" bIns="274248" rtlCol="0" anchor="ctr">
            <a:noAutofit/>
          </a:bodyPr>
          <a:lstStyle/>
          <a:p>
            <a:pPr algn="ctr" defTabSz="13716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10797" dirty="0">
                <a:solidFill>
                  <a:prstClr val="white"/>
                </a:solidFill>
                <a:latin typeface="Verdana" panose="020B0604030504040204" pitchFamily="34" charset="0"/>
              </a:rPr>
              <a:t>$$</a:t>
            </a:r>
          </a:p>
          <a:p>
            <a:pPr algn="ctr" defTabSz="13716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10797" dirty="0">
                <a:solidFill>
                  <a:prstClr val="white"/>
                </a:solidFill>
                <a:latin typeface="Verdana" panose="020B0604030504040204" pitchFamily="34" charset="0"/>
              </a:rPr>
              <a:t>$$</a:t>
            </a:r>
            <a:endParaRPr lang="en-US" sz="3999" dirty="0">
              <a:solidFill>
                <a:prstClr val="white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25D70-4C39-15BC-C579-001F1465F840}"/>
              </a:ext>
            </a:extLst>
          </p:cNvPr>
          <p:cNvSpPr txBox="1"/>
          <p:nvPr/>
        </p:nvSpPr>
        <p:spPr>
          <a:xfrm>
            <a:off x="1131997" y="2663457"/>
            <a:ext cx="367117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90000"/>
              </a:lnSpc>
              <a:spcBef>
                <a:spcPts val="1200"/>
              </a:spcBef>
              <a:buClr>
                <a:prstClr val="white"/>
              </a:buClr>
              <a:defRPr/>
            </a:pPr>
            <a:r>
              <a:rPr lang="en-US" sz="2100" b="1" dirty="0">
                <a:solidFill>
                  <a:prstClr val="black"/>
                </a:solidFill>
                <a:latin typeface="Helvetica" pitchFamily="2" charset="0"/>
              </a:rPr>
              <a:t>HANA Requirement </a:t>
            </a:r>
            <a:r>
              <a:rPr lang="en-US" sz="2100" b="1" dirty="0">
                <a:solidFill>
                  <a:schemeClr val="accent1"/>
                </a:solidFill>
                <a:latin typeface="Helvetica" pitchFamily="2" charset="0"/>
              </a:rPr>
              <a:t>Without</a:t>
            </a:r>
            <a:r>
              <a:rPr lang="en-US" sz="2100" b="1" dirty="0">
                <a:solidFill>
                  <a:prstClr val="black"/>
                </a:solidFill>
                <a:latin typeface="Helvetica" pitchFamily="2" charset="0"/>
              </a:rPr>
              <a:t> Data Discipline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535945-24F9-0323-A3E3-90A539EEFCBD}"/>
              </a:ext>
            </a:extLst>
          </p:cNvPr>
          <p:cNvGrpSpPr/>
          <p:nvPr/>
        </p:nvGrpSpPr>
        <p:grpSpPr>
          <a:xfrm>
            <a:off x="13678203" y="3493689"/>
            <a:ext cx="3266331" cy="5813590"/>
            <a:chOff x="9126070" y="1844111"/>
            <a:chExt cx="2177554" cy="42261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431FF0-52E1-7D57-6A0F-7EAEE31F6898}"/>
                </a:ext>
              </a:extLst>
            </p:cNvPr>
            <p:cNvSpPr/>
            <p:nvPr/>
          </p:nvSpPr>
          <p:spPr>
            <a:xfrm>
              <a:off x="9126070" y="3429000"/>
              <a:ext cx="2177554" cy="2641288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32000">
                  <a:schemeClr val="accent2"/>
                </a:gs>
              </a:gsLst>
              <a:lin ang="5400000" scaled="1"/>
            </a:gradFill>
            <a:ln w="19050">
              <a:noFill/>
            </a:ln>
            <a:effectLst/>
          </p:spPr>
          <p:txBody>
            <a:bodyPr wrap="square" lIns="365666" tIns="274248" rIns="274248" bIns="274248" rtlCol="0" anchor="ctr">
              <a:noAutofit/>
            </a:bodyPr>
            <a:lstStyle/>
            <a:p>
              <a:pPr algn="ctr" defTabSz="1371600">
                <a:lnSpc>
                  <a:spcPct val="90000"/>
                </a:lnSpc>
                <a:spcBef>
                  <a:spcPts val="1200"/>
                </a:spcBef>
                <a:defRPr/>
              </a:pPr>
              <a:r>
                <a:rPr lang="en-US" sz="10800" dirty="0">
                  <a:solidFill>
                    <a:prstClr val="white"/>
                  </a:solidFill>
                  <a:latin typeface="Verdana" panose="020B0604030504040204" pitchFamily="34" charset="0"/>
                </a:rPr>
                <a:t>$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8D01A5-F772-A2C0-7FA2-D8865FE0272B}"/>
                </a:ext>
              </a:extLst>
            </p:cNvPr>
            <p:cNvSpPr/>
            <p:nvPr/>
          </p:nvSpPr>
          <p:spPr>
            <a:xfrm>
              <a:off x="9126070" y="1844111"/>
              <a:ext cx="2177554" cy="1875949"/>
            </a:xfrm>
            <a:prstGeom prst="rect">
              <a:avLst/>
            </a:prstGeom>
            <a:pattFill prst="dkUpDiag">
              <a:fgClr>
                <a:schemeClr val="accent3">
                  <a:lumMod val="75000"/>
                  <a:lumOff val="25000"/>
                </a:schemeClr>
              </a:fgClr>
              <a:bgClr>
                <a:schemeClr val="bg1"/>
              </a:bgClr>
            </a:pattFill>
            <a:ln w="57150">
              <a:solidFill>
                <a:srgbClr val="1B1D3B"/>
              </a:solidFill>
              <a:prstDash val="dash"/>
            </a:ln>
            <a:effectLst/>
          </p:spPr>
          <p:txBody>
            <a:bodyPr wrap="square" lIns="365666" tIns="274248" rIns="274248" bIns="274248" rtlCol="0" anchor="ctr">
              <a:noAutofit/>
            </a:bodyPr>
            <a:lstStyle/>
            <a:p>
              <a:pPr algn="ctr" defTabSz="1371600">
                <a:lnSpc>
                  <a:spcPct val="90000"/>
                </a:lnSpc>
                <a:spcBef>
                  <a:spcPts val="1200"/>
                </a:spcBef>
                <a:defRPr/>
              </a:pPr>
              <a:endParaRPr lang="en-US" sz="2700" b="1" dirty="0">
                <a:solidFill>
                  <a:schemeClr val="accent6"/>
                </a:solidFill>
                <a:latin typeface="Open San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92EB06D-3875-CCD0-1426-7EF7B43DFC72}"/>
              </a:ext>
            </a:extLst>
          </p:cNvPr>
          <p:cNvSpPr txBox="1"/>
          <p:nvPr/>
        </p:nvSpPr>
        <p:spPr>
          <a:xfrm>
            <a:off x="13475782" y="2608784"/>
            <a:ext cx="367117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90000"/>
              </a:lnSpc>
              <a:spcBef>
                <a:spcPts val="1200"/>
              </a:spcBef>
              <a:buClr>
                <a:prstClr val="white"/>
              </a:buClr>
              <a:defRPr/>
            </a:pPr>
            <a:r>
              <a:rPr lang="en-US" sz="2100" b="1" dirty="0">
                <a:solidFill>
                  <a:prstClr val="black"/>
                </a:solidFill>
                <a:latin typeface="Open Sans"/>
              </a:rPr>
              <a:t>HANA Requirement </a:t>
            </a:r>
            <a:br>
              <a:rPr lang="en-US" sz="2100" b="1" dirty="0">
                <a:solidFill>
                  <a:prstClr val="black"/>
                </a:solidFill>
                <a:latin typeface="Open Sans"/>
              </a:rPr>
            </a:br>
            <a:r>
              <a:rPr lang="en-US" sz="2100" b="1" dirty="0">
                <a:solidFill>
                  <a:schemeClr val="accent2"/>
                </a:solidFill>
                <a:latin typeface="Open Sans"/>
              </a:rPr>
              <a:t>With</a:t>
            </a:r>
            <a:r>
              <a:rPr lang="en-US" sz="2100" b="1" dirty="0">
                <a:solidFill>
                  <a:prstClr val="black"/>
                </a:solidFill>
                <a:latin typeface="Open Sans"/>
              </a:rPr>
              <a:t> Data Discipline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766E6E-F345-CCBB-5C1F-51A5DECCBE46}"/>
              </a:ext>
            </a:extLst>
          </p:cNvPr>
          <p:cNvSpPr/>
          <p:nvPr/>
        </p:nvSpPr>
        <p:spPr>
          <a:xfrm>
            <a:off x="13665447" y="3493687"/>
            <a:ext cx="3266331" cy="2580586"/>
          </a:xfrm>
          <a:prstGeom prst="rect">
            <a:avLst/>
          </a:prstGeom>
          <a:solidFill>
            <a:schemeClr val="accent5">
              <a:alpha val="86000"/>
            </a:schemeClr>
          </a:solidFill>
          <a:ln w="57150">
            <a:noFill/>
            <a:prstDash val="dash"/>
          </a:ln>
          <a:effectLst/>
        </p:spPr>
        <p:txBody>
          <a:bodyPr wrap="square" lIns="365666" tIns="274248" rIns="274248" bIns="274248" rtlCol="0" anchor="ctr">
            <a:noAutofit/>
          </a:bodyPr>
          <a:lstStyle/>
          <a:p>
            <a:pPr algn="ctr" defTabSz="13716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700" b="1" dirty="0">
                <a:solidFill>
                  <a:schemeClr val="accent6"/>
                </a:solidFill>
                <a:latin typeface="Open Sans"/>
              </a:rPr>
              <a:t>Typical 30-50% reduction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0BDEB2-8F42-7A8A-3D07-4761045338E3}"/>
              </a:ext>
            </a:extLst>
          </p:cNvPr>
          <p:cNvSpPr txBox="1"/>
          <p:nvPr/>
        </p:nvSpPr>
        <p:spPr>
          <a:xfrm>
            <a:off x="5395849" y="7232865"/>
            <a:ext cx="7474497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90000"/>
              </a:lnSpc>
              <a:spcBef>
                <a:spcPts val="1200"/>
              </a:spcBef>
              <a:buClr>
                <a:prstClr val="white"/>
              </a:buClr>
              <a:defRPr/>
            </a:pPr>
            <a:r>
              <a:rPr lang="en-US" sz="2100" b="1" i="1" dirty="0">
                <a:solidFill>
                  <a:prstClr val="black"/>
                </a:solidFill>
                <a:latin typeface="Helvetica" pitchFamily="2" charset="0"/>
              </a:rPr>
              <a:t>“Data tiering can be achieved with traditional archiving as known from enterprise applications in the past, or by classifying data into actual and historical data coupled with aging historical data”  </a:t>
            </a:r>
            <a:br>
              <a:rPr lang="en-US" sz="2400" b="1" i="1" dirty="0">
                <a:solidFill>
                  <a:prstClr val="black"/>
                </a:solidFill>
                <a:latin typeface="Helvetica" pitchFamily="2" charset="0"/>
              </a:rPr>
            </a:br>
            <a:endParaRPr lang="en-US" sz="1500" dirty="0">
              <a:solidFill>
                <a:prstClr val="black"/>
              </a:solidFill>
              <a:latin typeface="Helvetica" pitchFamily="2" charset="0"/>
            </a:endParaRPr>
          </a:p>
          <a:p>
            <a:pPr marL="352313" indent="-352313" algn="ctr" defTabSz="1371600">
              <a:lnSpc>
                <a:spcPct val="90000"/>
              </a:lnSpc>
              <a:spcBef>
                <a:spcPts val="1200"/>
              </a:spcBef>
              <a:buClr>
                <a:prstClr val="white"/>
              </a:buClr>
              <a:defRPr/>
            </a:pPr>
            <a:r>
              <a:rPr lang="en-US" sz="1650" i="1" dirty="0">
                <a:solidFill>
                  <a:prstClr val="black"/>
                </a:solidFill>
                <a:latin typeface="Helvetica" pitchFamily="2" charset="0"/>
              </a:rPr>
              <a:t>Hasso Plattner: The In-Memory Revolution </a:t>
            </a:r>
            <a:br>
              <a:rPr lang="en-US" sz="1650" i="1" dirty="0">
                <a:solidFill>
                  <a:prstClr val="black"/>
                </a:solidFill>
                <a:latin typeface="Helvetica" pitchFamily="2" charset="0"/>
              </a:rPr>
            </a:br>
            <a:r>
              <a:rPr lang="en-US" sz="1650" i="1" dirty="0">
                <a:solidFill>
                  <a:prstClr val="black"/>
                </a:solidFill>
                <a:latin typeface="Helvetica" pitchFamily="2" charset="0"/>
              </a:rPr>
              <a:t>by Hasso Plattner and Bernd </a:t>
            </a:r>
            <a:r>
              <a:rPr lang="en-US" sz="1650" i="1" dirty="0" err="1">
                <a:solidFill>
                  <a:prstClr val="black"/>
                </a:solidFill>
                <a:latin typeface="Helvetica" pitchFamily="2" charset="0"/>
              </a:rPr>
              <a:t>Leukert</a:t>
            </a:r>
            <a:endParaRPr lang="en-US" sz="1650" i="1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26" name="Right Arrow 8">
            <a:extLst>
              <a:ext uri="{FF2B5EF4-FFF2-40B4-BE49-F238E27FC236}">
                <a16:creationId xmlns:a16="http://schemas.microsoft.com/office/drawing/2014/main" id="{6F3F6F12-FA2E-9E68-E433-13028574C1C0}"/>
              </a:ext>
            </a:extLst>
          </p:cNvPr>
          <p:cNvSpPr/>
          <p:nvPr/>
        </p:nvSpPr>
        <p:spPr>
          <a:xfrm>
            <a:off x="6159013" y="5633814"/>
            <a:ext cx="5973681" cy="1011501"/>
          </a:xfrm>
          <a:prstGeom prst="rightArrow">
            <a:avLst>
              <a:gd name="adj1" fmla="val 70725"/>
              <a:gd name="adj2" fmla="val 69196"/>
            </a:avLst>
          </a:prstGeom>
          <a:solidFill>
            <a:schemeClr val="accent3"/>
          </a:solidFill>
          <a:effectLst/>
        </p:spPr>
        <p:txBody>
          <a:bodyPr wrap="square" lIns="365666" tIns="274248" rIns="274248" bIns="274248" rtlCol="0" anchor="ctr">
            <a:noAutofit/>
          </a:bodyPr>
          <a:lstStyle/>
          <a:p>
            <a:pPr algn="ctr" defTabSz="13716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000" b="1">
                <a:solidFill>
                  <a:schemeClr val="accent6"/>
                </a:solidFill>
                <a:latin typeface="Helvetica" pitchFamily="2" charset="0"/>
              </a:rPr>
              <a:t>Archive retention compliance data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CE32CF7E-3B17-13B2-DFB7-DD5BAA97E58E}"/>
              </a:ext>
            </a:extLst>
          </p:cNvPr>
          <p:cNvSpPr/>
          <p:nvPr/>
        </p:nvSpPr>
        <p:spPr>
          <a:xfrm>
            <a:off x="6159013" y="4563751"/>
            <a:ext cx="5973681" cy="1011501"/>
          </a:xfrm>
          <a:prstGeom prst="rightArrow">
            <a:avLst>
              <a:gd name="adj1" fmla="val 70725"/>
              <a:gd name="adj2" fmla="val 69196"/>
            </a:avLst>
          </a:prstGeom>
          <a:solidFill>
            <a:schemeClr val="accent3"/>
          </a:solidFill>
          <a:effectLst/>
        </p:spPr>
        <p:txBody>
          <a:bodyPr wrap="square" lIns="365666" tIns="274248" rIns="274248" bIns="274248" rtlCol="0" anchor="ctr">
            <a:noAutofit/>
          </a:bodyPr>
          <a:lstStyle/>
          <a:p>
            <a:pPr algn="ctr" defTabSz="13716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000" b="1">
                <a:solidFill>
                  <a:schemeClr val="accent6"/>
                </a:solidFill>
                <a:latin typeface="Helvetica" pitchFamily="2" charset="0"/>
              </a:rPr>
              <a:t>Near-line less-used data</a:t>
            </a:r>
          </a:p>
        </p:txBody>
      </p:sp>
      <p:sp>
        <p:nvSpPr>
          <p:cNvPr id="28" name="Right Arrow 6">
            <a:extLst>
              <a:ext uri="{FF2B5EF4-FFF2-40B4-BE49-F238E27FC236}">
                <a16:creationId xmlns:a16="http://schemas.microsoft.com/office/drawing/2014/main" id="{3D3B5F67-9873-439B-ACE2-2C581097621B}"/>
              </a:ext>
            </a:extLst>
          </p:cNvPr>
          <p:cNvSpPr/>
          <p:nvPr/>
        </p:nvSpPr>
        <p:spPr>
          <a:xfrm>
            <a:off x="6146257" y="3493687"/>
            <a:ext cx="5973681" cy="1011502"/>
          </a:xfrm>
          <a:prstGeom prst="rightArrow">
            <a:avLst>
              <a:gd name="adj1" fmla="val 70725"/>
              <a:gd name="adj2" fmla="val 67207"/>
            </a:avLst>
          </a:prstGeom>
          <a:solidFill>
            <a:schemeClr val="accent3"/>
          </a:solidFill>
          <a:effectLst/>
        </p:spPr>
        <p:txBody>
          <a:bodyPr wrap="square" lIns="365666" tIns="274248" rIns="274248" bIns="274248" rtlCol="0" anchor="ctr">
            <a:noAutofit/>
          </a:bodyPr>
          <a:lstStyle/>
          <a:p>
            <a:pPr algn="ctr" defTabSz="137160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000" b="1">
                <a:solidFill>
                  <a:schemeClr val="accent6"/>
                </a:solidFill>
                <a:latin typeface="Helvetica" pitchFamily="2" charset="0"/>
              </a:rPr>
              <a:t>Cleanse unneeded data</a:t>
            </a:r>
          </a:p>
        </p:txBody>
      </p:sp>
    </p:spTree>
    <p:extLst>
      <p:ext uri="{BB962C8B-B14F-4D97-AF65-F5344CB8AC3E}">
        <p14:creationId xmlns:p14="http://schemas.microsoft.com/office/powerpoint/2010/main" val="88674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2CD6B-EC6D-BD15-1BAF-599EE6CC9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F2ABF6BD-926B-26BD-1039-E7F491AD9CBC}"/>
              </a:ext>
            </a:extLst>
          </p:cNvPr>
          <p:cNvSpPr/>
          <p:nvPr/>
        </p:nvSpPr>
        <p:spPr>
          <a:xfrm>
            <a:off x="6457163" y="3053424"/>
            <a:ext cx="5373675" cy="3009216"/>
          </a:xfrm>
          <a:prstGeom prst="round1Rect">
            <a:avLst>
              <a:gd name="adj" fmla="val 91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4" name="Round Single Corner Rectangle 3">
            <a:extLst>
              <a:ext uri="{FF2B5EF4-FFF2-40B4-BE49-F238E27FC236}">
                <a16:creationId xmlns:a16="http://schemas.microsoft.com/office/drawing/2014/main" id="{C651EC28-6D19-E65D-E4BC-789503B38A90}"/>
              </a:ext>
            </a:extLst>
          </p:cNvPr>
          <p:cNvSpPr/>
          <p:nvPr/>
        </p:nvSpPr>
        <p:spPr>
          <a:xfrm>
            <a:off x="12250056" y="3053424"/>
            <a:ext cx="5373675" cy="3009216"/>
          </a:xfrm>
          <a:prstGeom prst="round1Rect">
            <a:avLst>
              <a:gd name="adj" fmla="val 91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91C9FED4-7604-E77A-29A8-80F4F075B78B}"/>
              </a:ext>
            </a:extLst>
          </p:cNvPr>
          <p:cNvSpPr/>
          <p:nvPr/>
        </p:nvSpPr>
        <p:spPr>
          <a:xfrm>
            <a:off x="680523" y="6354174"/>
            <a:ext cx="5373675" cy="3009216"/>
          </a:xfrm>
          <a:prstGeom prst="round1Rect">
            <a:avLst>
              <a:gd name="adj" fmla="val 91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5D7D18E1-424D-DB63-53D1-844946C10A2E}"/>
              </a:ext>
            </a:extLst>
          </p:cNvPr>
          <p:cNvSpPr/>
          <p:nvPr/>
        </p:nvSpPr>
        <p:spPr>
          <a:xfrm>
            <a:off x="6473417" y="6354174"/>
            <a:ext cx="5373675" cy="3009216"/>
          </a:xfrm>
          <a:prstGeom prst="round1Rect">
            <a:avLst>
              <a:gd name="adj" fmla="val 91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0749F442-1606-02D7-BA42-AC5E1F10686F}"/>
              </a:ext>
            </a:extLst>
          </p:cNvPr>
          <p:cNvSpPr/>
          <p:nvPr/>
        </p:nvSpPr>
        <p:spPr>
          <a:xfrm>
            <a:off x="12266310" y="6354174"/>
            <a:ext cx="5373675" cy="3009216"/>
          </a:xfrm>
          <a:prstGeom prst="round1Rect">
            <a:avLst>
              <a:gd name="adj" fmla="val 91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DCCDE503-0CAF-3539-C17F-82BDFB8C6610}"/>
              </a:ext>
            </a:extLst>
          </p:cNvPr>
          <p:cNvSpPr/>
          <p:nvPr/>
        </p:nvSpPr>
        <p:spPr>
          <a:xfrm>
            <a:off x="664269" y="3053424"/>
            <a:ext cx="5373675" cy="3009216"/>
          </a:xfrm>
          <a:prstGeom prst="round1Rect">
            <a:avLst>
              <a:gd name="adj" fmla="val 91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02D692-44EA-43B6-34BC-467FCE3AC92F}"/>
              </a:ext>
            </a:extLst>
          </p:cNvPr>
          <p:cNvSpPr txBox="1"/>
          <p:nvPr/>
        </p:nvSpPr>
        <p:spPr>
          <a:xfrm>
            <a:off x="878370" y="4521150"/>
            <a:ext cx="4964079" cy="1163717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solidFill>
                  <a:srgbClr val="1C1D3B"/>
                </a:solidFill>
                <a:latin typeface="Helvetica" pitchFamily="2" charset="0"/>
                <a:ea typeface="+mn-lt"/>
                <a:cs typeface="+mn-lt"/>
              </a:rPr>
              <a:t>Automated scheduling </a:t>
            </a: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+mn-lt"/>
                <a:cs typeface="+mn-lt"/>
              </a:rPr>
              <a:t>helps </a:t>
            </a: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/>
                <a:cs typeface="Open Sans"/>
              </a:rPr>
              <a:t>avoid </a:t>
            </a: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+mn-lt"/>
                <a:cs typeface="+mn-lt"/>
              </a:rPr>
              <a:t>human error leading to cost savings and accurate DB reporting.</a:t>
            </a:r>
            <a:endParaRPr lang="en-US" sz="2700" dirty="0">
              <a:solidFill>
                <a:srgbClr val="1C1D3B"/>
              </a:solidFill>
              <a:latin typeface="Helvetica" pitchFamily="2" charset="0"/>
              <a:ea typeface="Open Sans"/>
              <a:cs typeface="Open San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BA6CAD-C0B8-7E7D-A893-ABEC88158A15}"/>
              </a:ext>
            </a:extLst>
          </p:cNvPr>
          <p:cNvSpPr txBox="1"/>
          <p:nvPr/>
        </p:nvSpPr>
        <p:spPr>
          <a:xfrm>
            <a:off x="6773147" y="4521150"/>
            <a:ext cx="4863959" cy="1163717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solidFill>
                  <a:srgbClr val="1C1D3B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Intuitive data insights </a:t>
            </a: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allow for </a:t>
            </a: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+mn-lt"/>
                <a:cs typeface="+mn-lt"/>
              </a:rPr>
              <a:t>quick understanding of the scope &amp; impact of data management activities.</a:t>
            </a:r>
            <a:endParaRPr lang="en-US" dirty="0">
              <a:solidFill>
                <a:srgbClr val="1C1D3B"/>
              </a:solidFill>
              <a:latin typeface="Helvetica" pitchFamily="2" charset="0"/>
              <a:ea typeface="+mn-lt"/>
              <a:cs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6EBB69-88B2-82D7-9D0C-BE0239638455}"/>
              </a:ext>
            </a:extLst>
          </p:cNvPr>
          <p:cNvSpPr txBox="1"/>
          <p:nvPr/>
        </p:nvSpPr>
        <p:spPr>
          <a:xfrm>
            <a:off x="12475765" y="4521150"/>
            <a:ext cx="4986212" cy="111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solidFill>
                  <a:srgbClr val="1C1D3B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Central management </a:t>
            </a: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ensures to view of all scheduled jobs from a single platform, simplifying operations.</a:t>
            </a:r>
            <a:endParaRPr lang="en-US" dirty="0">
              <a:solidFill>
                <a:srgbClr val="1C1D3B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02074D-1638-87F6-BEC6-E71F7B876D9F}"/>
              </a:ext>
            </a:extLst>
          </p:cNvPr>
          <p:cNvSpPr txBox="1"/>
          <p:nvPr/>
        </p:nvSpPr>
        <p:spPr>
          <a:xfrm>
            <a:off x="6777861" y="7687301"/>
            <a:ext cx="4875498" cy="1463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solidFill>
                  <a:srgbClr val="1C1D3B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Improved communication </a:t>
            </a: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provides visual reports that allow sharing with stakeholders or management the value of archiving.</a:t>
            </a:r>
            <a:endParaRPr lang="en-US" dirty="0">
              <a:solidFill>
                <a:srgbClr val="1C1D3B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E419F0-CC70-84AD-1402-98789E83E38C}"/>
              </a:ext>
            </a:extLst>
          </p:cNvPr>
          <p:cNvSpPr txBox="1"/>
          <p:nvPr/>
        </p:nvSpPr>
        <p:spPr>
          <a:xfrm>
            <a:off x="12493127" y="7687301"/>
            <a:ext cx="4986212" cy="146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solidFill>
                  <a:srgbClr val="1C1D3B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Customizable dashboards </a:t>
            </a: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tailors the visual analysis dashboards to focus on key metrics to easily address business needs.</a:t>
            </a:r>
            <a:endParaRPr lang="en-US" sz="2100" b="1" dirty="0">
              <a:solidFill>
                <a:srgbClr val="1C1D3B"/>
              </a:solidFill>
              <a:latin typeface="Helvetica" pitchFamily="2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8F9C14-111B-31CA-C16A-F747418CD9C4}"/>
              </a:ext>
            </a:extLst>
          </p:cNvPr>
          <p:cNvSpPr txBox="1"/>
          <p:nvPr/>
        </p:nvSpPr>
        <p:spPr>
          <a:xfrm>
            <a:off x="895733" y="7687301"/>
            <a:ext cx="4718022" cy="1463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2100" b="1" dirty="0">
                <a:solidFill>
                  <a:srgbClr val="1C1D3B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Data health monitoring </a:t>
            </a: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offers a real-time view into DB and reporting on size reduction and performance improvements.</a:t>
            </a:r>
          </a:p>
        </p:txBody>
      </p:sp>
      <p:pic>
        <p:nvPicPr>
          <p:cNvPr id="18" name="Graphic 17" descr="Robot Hand with solid fill">
            <a:extLst>
              <a:ext uri="{FF2B5EF4-FFF2-40B4-BE49-F238E27FC236}">
                <a16:creationId xmlns:a16="http://schemas.microsoft.com/office/drawing/2014/main" id="{B2A93387-B9EF-A6A5-AF4C-2C6902C0A2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582" y="3221644"/>
            <a:ext cx="1212347" cy="1212347"/>
          </a:xfrm>
          <a:prstGeom prst="rect">
            <a:avLst/>
          </a:prstGeom>
        </p:spPr>
      </p:pic>
      <p:pic>
        <p:nvPicPr>
          <p:cNvPr id="19" name="Graphic 18" descr="Magnifying glass with solid fill">
            <a:extLst>
              <a:ext uri="{FF2B5EF4-FFF2-40B4-BE49-F238E27FC236}">
                <a16:creationId xmlns:a16="http://schemas.microsoft.com/office/drawing/2014/main" id="{F7630D0B-26A9-C8DE-04B4-993E1310B4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3149" y="3359476"/>
            <a:ext cx="1074515" cy="1074515"/>
          </a:xfrm>
          <a:prstGeom prst="rect">
            <a:avLst/>
          </a:prstGeom>
        </p:spPr>
      </p:pic>
      <p:pic>
        <p:nvPicPr>
          <p:cNvPr id="22" name="Graphic 21" descr="Checklist with solid fill">
            <a:extLst>
              <a:ext uri="{FF2B5EF4-FFF2-40B4-BE49-F238E27FC236}">
                <a16:creationId xmlns:a16="http://schemas.microsoft.com/office/drawing/2014/main" id="{F6C66C75-B2E9-D59C-302C-D1E9CD1EC8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75765" y="3259181"/>
            <a:ext cx="1151753" cy="1151753"/>
          </a:xfrm>
          <a:prstGeom prst="rect">
            <a:avLst/>
          </a:prstGeom>
        </p:spPr>
      </p:pic>
      <p:pic>
        <p:nvPicPr>
          <p:cNvPr id="23" name="Graphic 22" descr="Marketing with solid fill">
            <a:extLst>
              <a:ext uri="{FF2B5EF4-FFF2-40B4-BE49-F238E27FC236}">
                <a16:creationId xmlns:a16="http://schemas.microsoft.com/office/drawing/2014/main" id="{33854CDC-2315-84A2-D727-37DF10C2E9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7862" y="6550406"/>
            <a:ext cx="1069802" cy="1069802"/>
          </a:xfrm>
          <a:prstGeom prst="rect">
            <a:avLst/>
          </a:prstGeom>
        </p:spPr>
      </p:pic>
      <p:pic>
        <p:nvPicPr>
          <p:cNvPr id="24" name="Graphic 23" descr="Presentation with pie chart with solid fill">
            <a:extLst>
              <a:ext uri="{FF2B5EF4-FFF2-40B4-BE49-F238E27FC236}">
                <a16:creationId xmlns:a16="http://schemas.microsoft.com/office/drawing/2014/main" id="{F6CBC160-B61C-CA6F-094D-7DE070B764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75765" y="6509429"/>
            <a:ext cx="1151753" cy="1151753"/>
          </a:xfrm>
          <a:prstGeom prst="rect">
            <a:avLst/>
          </a:prstGeom>
        </p:spPr>
      </p:pic>
      <p:pic>
        <p:nvPicPr>
          <p:cNvPr id="25" name="Graphic 24" descr="Medical with solid fill">
            <a:extLst>
              <a:ext uri="{FF2B5EF4-FFF2-40B4-BE49-F238E27FC236}">
                <a16:creationId xmlns:a16="http://schemas.microsoft.com/office/drawing/2014/main" id="{09C450D5-7583-C0FA-02DA-A0C25A305C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5912" y="6539353"/>
            <a:ext cx="1150913" cy="115091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6ED8BC-D7B1-D0FC-B4DB-0DED734DFB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51368" y="891073"/>
            <a:ext cx="11311907" cy="143716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a typeface="Verdana" panose="020B0604030504040204" pitchFamily="34" charset="0"/>
                <a:cs typeface="Verdana" panose="020B0604030504040204" pitchFamily="34" charset="0"/>
              </a:rPr>
              <a:t>Maximizing Archiving Success: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a typeface="Verdana" panose="020B0604030504040204" pitchFamily="34" charset="0"/>
                <a:cs typeface="Verdana" panose="020B0604030504040204" pitchFamily="34" charset="0"/>
              </a:rPr>
              <a:t>The Power of Data ASSIST Automation</a:t>
            </a:r>
          </a:p>
        </p:txBody>
      </p:sp>
      <p:pic>
        <p:nvPicPr>
          <p:cNvPr id="10" name="Picture 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8AE9B1E-A1A9-B7C9-B7DB-03D7B722E0B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5765" y="962989"/>
            <a:ext cx="3419682" cy="11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72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1558B1-D57A-7449-9C01-E274BD5FC313}"/>
              </a:ext>
            </a:extLst>
          </p:cNvPr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8C13342-04F4-456A-6389-0F14413C01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44" y="433308"/>
            <a:ext cx="2656115" cy="9028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A91746-182F-4929-86C6-73584151B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4103" y="433308"/>
            <a:ext cx="14312543" cy="937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017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BDBCA-BBC1-DC4B-9C39-EB6EE645D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A8FBC-BA5A-CE25-BB3A-229BB79017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Compliance Process &amp; Why We Do It</a:t>
            </a:r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0EDA16B2-C682-FA2C-058F-8291B3A3179A}"/>
              </a:ext>
            </a:extLst>
          </p:cNvPr>
          <p:cNvSpPr/>
          <p:nvPr/>
        </p:nvSpPr>
        <p:spPr>
          <a:xfrm>
            <a:off x="1105851" y="3474600"/>
            <a:ext cx="4061726" cy="2261862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1D3B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A68306-FA06-6CE0-05AA-9C2A0CE0AFDB}"/>
              </a:ext>
            </a:extLst>
          </p:cNvPr>
          <p:cNvSpPr txBox="1">
            <a:spLocks/>
          </p:cNvSpPr>
          <p:nvPr/>
        </p:nvSpPr>
        <p:spPr>
          <a:xfrm>
            <a:off x="1341032" y="4530385"/>
            <a:ext cx="3591364" cy="1165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AB00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1pPr>
            <a:lvl2pPr marL="631857" indent="-236550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2pPr>
            <a:lvl3pPr marL="1027165" indent="-225437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3pPr>
            <a:lvl4pPr marL="1376432" indent="-23496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716174" indent="-227025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2000" b="1" dirty="0">
                <a:solidFill>
                  <a:srgbClr val="FFFFFF"/>
                </a:solidFill>
                <a:latin typeface="Helvetica" pitchFamily="2" charset="0"/>
                <a:ea typeface="Open Sans" panose="020B0606030504020204" pitchFamily="34" charset="0"/>
              </a:rPr>
              <a:t>Discovery Including Cross Reference Of Indirect Identifiers</a:t>
            </a:r>
          </a:p>
        </p:txBody>
      </p:sp>
      <p:sp>
        <p:nvSpPr>
          <p:cNvPr id="23" name="Round Single Corner Rectangle 22">
            <a:extLst>
              <a:ext uri="{FF2B5EF4-FFF2-40B4-BE49-F238E27FC236}">
                <a16:creationId xmlns:a16="http://schemas.microsoft.com/office/drawing/2014/main" id="{AD3A6101-717A-DAC1-7DA3-FF0538D1D5A6}"/>
              </a:ext>
            </a:extLst>
          </p:cNvPr>
          <p:cNvSpPr/>
          <p:nvPr/>
        </p:nvSpPr>
        <p:spPr>
          <a:xfrm>
            <a:off x="4118719" y="6512027"/>
            <a:ext cx="4061726" cy="2261862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1D3B"/>
              </a:solidFill>
            </a:endParaRPr>
          </a:p>
        </p:txBody>
      </p:sp>
      <p:sp>
        <p:nvSpPr>
          <p:cNvPr id="24" name="Round Single Corner Rectangle 23">
            <a:extLst>
              <a:ext uri="{FF2B5EF4-FFF2-40B4-BE49-F238E27FC236}">
                <a16:creationId xmlns:a16="http://schemas.microsoft.com/office/drawing/2014/main" id="{9B003B37-52C6-EF62-6820-4A3C972EBE76}"/>
              </a:ext>
            </a:extLst>
          </p:cNvPr>
          <p:cNvSpPr/>
          <p:nvPr/>
        </p:nvSpPr>
        <p:spPr>
          <a:xfrm>
            <a:off x="7113137" y="3474600"/>
            <a:ext cx="4061726" cy="2261862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1D3B"/>
              </a:solidFill>
            </a:endParaRPr>
          </a:p>
        </p:txBody>
      </p:sp>
      <p:sp>
        <p:nvSpPr>
          <p:cNvPr id="25" name="Round Single Corner Rectangle 24">
            <a:extLst>
              <a:ext uri="{FF2B5EF4-FFF2-40B4-BE49-F238E27FC236}">
                <a16:creationId xmlns:a16="http://schemas.microsoft.com/office/drawing/2014/main" id="{C52BCE0A-D0FC-D4F8-83C7-20EA3F9D3BF3}"/>
              </a:ext>
            </a:extLst>
          </p:cNvPr>
          <p:cNvSpPr/>
          <p:nvPr/>
        </p:nvSpPr>
        <p:spPr>
          <a:xfrm>
            <a:off x="9962527" y="6512027"/>
            <a:ext cx="4061726" cy="2261862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1D3B"/>
              </a:solidFill>
            </a:endParaRPr>
          </a:p>
        </p:txBody>
      </p:sp>
      <p:sp>
        <p:nvSpPr>
          <p:cNvPr id="26" name="Round Single Corner Rectangle 25">
            <a:extLst>
              <a:ext uri="{FF2B5EF4-FFF2-40B4-BE49-F238E27FC236}">
                <a16:creationId xmlns:a16="http://schemas.microsoft.com/office/drawing/2014/main" id="{5133D91C-551F-37F0-30B1-96670E3645D4}"/>
              </a:ext>
            </a:extLst>
          </p:cNvPr>
          <p:cNvSpPr/>
          <p:nvPr/>
        </p:nvSpPr>
        <p:spPr>
          <a:xfrm>
            <a:off x="13120422" y="3474600"/>
            <a:ext cx="4061726" cy="2261862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1D3B"/>
              </a:solidFill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D27C02FD-D407-E324-D64A-7EBF07571C55}"/>
              </a:ext>
            </a:extLst>
          </p:cNvPr>
          <p:cNvSpPr txBox="1">
            <a:spLocks/>
          </p:cNvSpPr>
          <p:nvPr/>
        </p:nvSpPr>
        <p:spPr>
          <a:xfrm>
            <a:off x="7348318" y="4571025"/>
            <a:ext cx="3591364" cy="11654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AB00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1pPr>
            <a:lvl2pPr marL="631857" indent="-236550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2pPr>
            <a:lvl3pPr marL="1027165" indent="-225437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3pPr>
            <a:lvl4pPr marL="1376432" indent="-23496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716174" indent="-227025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2000" b="1" dirty="0">
                <a:solidFill>
                  <a:srgbClr val="FFFFFF"/>
                </a:solidFill>
                <a:latin typeface="Helvetica" pitchFamily="2" charset="0"/>
                <a:ea typeface="Open Sans" panose="020B0606030504020204" pitchFamily="34" charset="0"/>
              </a:rPr>
              <a:t>Retention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BFEAD31-FA8E-A5A9-495D-9ACE3A1E8256}"/>
              </a:ext>
            </a:extLst>
          </p:cNvPr>
          <p:cNvSpPr txBox="1">
            <a:spLocks/>
          </p:cNvSpPr>
          <p:nvPr/>
        </p:nvSpPr>
        <p:spPr>
          <a:xfrm>
            <a:off x="13355603" y="4530384"/>
            <a:ext cx="3591364" cy="11654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AB00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1pPr>
            <a:lvl2pPr marL="631857" indent="-236550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2pPr>
            <a:lvl3pPr marL="1027165" indent="-225437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3pPr>
            <a:lvl4pPr marL="1376432" indent="-23496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716174" indent="-227025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2000" b="1" dirty="0">
                <a:solidFill>
                  <a:srgbClr val="FFFFFF"/>
                </a:solidFill>
                <a:latin typeface="Helvetica" pitchFamily="2" charset="0"/>
                <a:ea typeface="Open Sans" panose="020B0606030504020204" pitchFamily="34" charset="0"/>
              </a:rPr>
              <a:t>Sequestering/Encryption/ Redaction Of Private Data Assets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4259E5C5-29F5-97B1-058E-248589BE5705}"/>
              </a:ext>
            </a:extLst>
          </p:cNvPr>
          <p:cNvSpPr txBox="1">
            <a:spLocks/>
          </p:cNvSpPr>
          <p:nvPr/>
        </p:nvSpPr>
        <p:spPr>
          <a:xfrm>
            <a:off x="4364998" y="7570140"/>
            <a:ext cx="3591364" cy="11654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AB00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1pPr>
            <a:lvl2pPr marL="631857" indent="-236550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2pPr>
            <a:lvl3pPr marL="1027165" indent="-225437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3pPr>
            <a:lvl4pPr marL="1376432" indent="-23496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716174" indent="-227025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2000" b="1" dirty="0">
                <a:solidFill>
                  <a:srgbClr val="FFFFFF"/>
                </a:solidFill>
                <a:latin typeface="Helvetica" pitchFamily="2" charset="0"/>
                <a:ea typeface="Open Sans" panose="020B0606030504020204" pitchFamily="34" charset="0"/>
              </a:rPr>
              <a:t>Tagging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650E78D8-67D3-3C6D-53ED-489C84F4FF11}"/>
              </a:ext>
            </a:extLst>
          </p:cNvPr>
          <p:cNvSpPr txBox="1">
            <a:spLocks/>
          </p:cNvSpPr>
          <p:nvPr/>
        </p:nvSpPr>
        <p:spPr>
          <a:xfrm>
            <a:off x="10182501" y="7552887"/>
            <a:ext cx="3591364" cy="1165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AB00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1pPr>
            <a:lvl2pPr marL="631857" indent="-236550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2pPr>
            <a:lvl3pPr marL="1027165" indent="-225437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3pPr>
            <a:lvl4pPr marL="1376432" indent="-23496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716174" indent="-227025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2000" b="1" dirty="0">
                <a:solidFill>
                  <a:srgbClr val="FFFFFF"/>
                </a:solidFill>
                <a:latin typeface="Helvetica" pitchFamily="2" charset="0"/>
                <a:ea typeface="Open Sans" panose="020B0606030504020204" pitchFamily="34" charset="0"/>
              </a:rPr>
              <a:t>Discovery Including Cross Reference Of Indirect Identifiers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7884B741-BDCF-44CD-DCA5-D8DD099138B9}"/>
              </a:ext>
            </a:extLst>
          </p:cNvPr>
          <p:cNvSpPr txBox="1">
            <a:spLocks/>
          </p:cNvSpPr>
          <p:nvPr/>
        </p:nvSpPr>
        <p:spPr>
          <a:xfrm>
            <a:off x="1409235" y="3655884"/>
            <a:ext cx="775021" cy="733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AB00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1pPr>
            <a:lvl2pPr marL="631857" indent="-236550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2pPr>
            <a:lvl3pPr marL="1027165" indent="-225437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3pPr>
            <a:lvl4pPr marL="1376432" indent="-23496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716174" indent="-227025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54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</a:rPr>
              <a:t>1.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8EEA35-3B51-20F1-1A5F-898E056D7144}"/>
              </a:ext>
            </a:extLst>
          </p:cNvPr>
          <p:cNvSpPr txBox="1">
            <a:spLocks/>
          </p:cNvSpPr>
          <p:nvPr/>
        </p:nvSpPr>
        <p:spPr>
          <a:xfrm>
            <a:off x="4392556" y="6669372"/>
            <a:ext cx="775021" cy="733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AB00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1pPr>
            <a:lvl2pPr marL="631857" indent="-236550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2pPr>
            <a:lvl3pPr marL="1027165" indent="-225437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3pPr>
            <a:lvl4pPr marL="1376432" indent="-23496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716174" indent="-227025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54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</a:rPr>
              <a:t>2.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896F54BA-767C-4D48-F0BD-A110D77A2CAE}"/>
              </a:ext>
            </a:extLst>
          </p:cNvPr>
          <p:cNvSpPr txBox="1">
            <a:spLocks/>
          </p:cNvSpPr>
          <p:nvPr/>
        </p:nvSpPr>
        <p:spPr>
          <a:xfrm>
            <a:off x="13386354" y="3653378"/>
            <a:ext cx="775021" cy="733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AB00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1pPr>
            <a:lvl2pPr marL="631857" indent="-236550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2pPr>
            <a:lvl3pPr marL="1027165" indent="-225437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3pPr>
            <a:lvl4pPr marL="1376432" indent="-23496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716174" indent="-227025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54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</a:rPr>
              <a:t>5.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E82F089A-BEE3-9985-A82A-00DCDCD82B86}"/>
              </a:ext>
            </a:extLst>
          </p:cNvPr>
          <p:cNvSpPr txBox="1">
            <a:spLocks/>
          </p:cNvSpPr>
          <p:nvPr/>
        </p:nvSpPr>
        <p:spPr>
          <a:xfrm>
            <a:off x="7420208" y="3653378"/>
            <a:ext cx="775021" cy="733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AB00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1pPr>
            <a:lvl2pPr marL="631857" indent="-236550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2pPr>
            <a:lvl3pPr marL="1027165" indent="-225437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3pPr>
            <a:lvl4pPr marL="1376432" indent="-23496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716174" indent="-227025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54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</a:rPr>
              <a:t>3.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B2282EAD-7C51-8AB8-DD4E-BDBE5AB260DF}"/>
              </a:ext>
            </a:extLst>
          </p:cNvPr>
          <p:cNvSpPr txBox="1">
            <a:spLocks/>
          </p:cNvSpPr>
          <p:nvPr/>
        </p:nvSpPr>
        <p:spPr>
          <a:xfrm>
            <a:off x="10260669" y="6665528"/>
            <a:ext cx="775021" cy="733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0AB00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1pPr>
            <a:lvl2pPr marL="631857" indent="-236550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2pPr>
            <a:lvl3pPr marL="1027165" indent="-225437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3pPr>
            <a:lvl4pPr marL="1376432" indent="-23496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716174" indent="-227025" algn="l" defTabSz="914446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54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</a:rPr>
              <a:t>4.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E3E5D37-3433-0D29-AFA5-F58224A22425}"/>
              </a:ext>
            </a:extLst>
          </p:cNvPr>
          <p:cNvCxnSpPr>
            <a:cxnSpLocks/>
          </p:cNvCxnSpPr>
          <p:nvPr/>
        </p:nvCxnSpPr>
        <p:spPr>
          <a:xfrm>
            <a:off x="3136714" y="5733923"/>
            <a:ext cx="0" cy="190649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EC424F7-877C-1E61-13E7-392A49D4500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3136714" y="7642958"/>
            <a:ext cx="982005" cy="0"/>
          </a:xfrm>
          <a:prstGeom prst="line">
            <a:avLst/>
          </a:prstGeom>
          <a:ln w="19050">
            <a:solidFill>
              <a:schemeClr val="accent2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02F64FD-937A-A9A6-A1B3-0EAEF2F0A5A0}"/>
              </a:ext>
            </a:extLst>
          </p:cNvPr>
          <p:cNvCxnSpPr>
            <a:cxnSpLocks/>
          </p:cNvCxnSpPr>
          <p:nvPr/>
        </p:nvCxnSpPr>
        <p:spPr>
          <a:xfrm flipH="1">
            <a:off x="6272227" y="4580288"/>
            <a:ext cx="840910" cy="0"/>
          </a:xfrm>
          <a:prstGeom prst="line">
            <a:avLst/>
          </a:prstGeom>
          <a:ln w="19050">
            <a:solidFill>
              <a:schemeClr val="accent2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A500EE-7560-EA4A-B964-ADCC61E4E9E0}"/>
              </a:ext>
            </a:extLst>
          </p:cNvPr>
          <p:cNvCxnSpPr>
            <a:cxnSpLocks/>
          </p:cNvCxnSpPr>
          <p:nvPr/>
        </p:nvCxnSpPr>
        <p:spPr>
          <a:xfrm>
            <a:off x="6272227" y="4571024"/>
            <a:ext cx="0" cy="190649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1EE249C-B797-B2E8-F2A8-FA31D83EABB3}"/>
              </a:ext>
            </a:extLst>
          </p:cNvPr>
          <p:cNvCxnSpPr>
            <a:cxnSpLocks/>
          </p:cNvCxnSpPr>
          <p:nvPr/>
        </p:nvCxnSpPr>
        <p:spPr>
          <a:xfrm flipH="1">
            <a:off x="12282088" y="4580288"/>
            <a:ext cx="840910" cy="0"/>
          </a:xfrm>
          <a:prstGeom prst="line">
            <a:avLst/>
          </a:prstGeom>
          <a:ln w="19050">
            <a:solidFill>
              <a:schemeClr val="accent2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E3E4469-F02C-2CD7-7D81-9A0490C33783}"/>
              </a:ext>
            </a:extLst>
          </p:cNvPr>
          <p:cNvCxnSpPr>
            <a:cxnSpLocks/>
          </p:cNvCxnSpPr>
          <p:nvPr/>
        </p:nvCxnSpPr>
        <p:spPr>
          <a:xfrm>
            <a:off x="12282088" y="4571024"/>
            <a:ext cx="0" cy="190649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5DF06EC-BAA3-BA2C-9399-81939C8AD73D}"/>
              </a:ext>
            </a:extLst>
          </p:cNvPr>
          <p:cNvCxnSpPr>
            <a:cxnSpLocks/>
          </p:cNvCxnSpPr>
          <p:nvPr/>
        </p:nvCxnSpPr>
        <p:spPr>
          <a:xfrm>
            <a:off x="8968112" y="5736463"/>
            <a:ext cx="0" cy="190649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1F5B3C5-177B-0DAD-D47B-18CEE999BE21}"/>
              </a:ext>
            </a:extLst>
          </p:cNvPr>
          <p:cNvCxnSpPr>
            <a:cxnSpLocks/>
          </p:cNvCxnSpPr>
          <p:nvPr/>
        </p:nvCxnSpPr>
        <p:spPr>
          <a:xfrm flipH="1">
            <a:off x="8968112" y="7642958"/>
            <a:ext cx="982005" cy="0"/>
          </a:xfrm>
          <a:prstGeom prst="line">
            <a:avLst/>
          </a:prstGeom>
          <a:ln w="19050">
            <a:solidFill>
              <a:schemeClr val="accent2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661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A87496D-840F-9274-495F-6950C7CFA2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" r="383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F44B5-A828-C514-8A56-1D6886776E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93022" y="2724892"/>
            <a:ext cx="13448382" cy="1005282"/>
          </a:xfrm>
        </p:spPr>
        <p:txBody>
          <a:bodyPr/>
          <a:lstStyle/>
          <a:p>
            <a:r>
              <a:rPr lang="en-US" sz="5400" dirty="0" err="1"/>
              <a:t>igration</a:t>
            </a:r>
            <a:endParaRPr lang="en-US" dirty="0"/>
          </a:p>
        </p:txBody>
      </p:sp>
      <p:sp>
        <p:nvSpPr>
          <p:cNvPr id="2" name="Freeform 73">
            <a:extLst>
              <a:ext uri="{FF2B5EF4-FFF2-40B4-BE49-F238E27FC236}">
                <a16:creationId xmlns:a16="http://schemas.microsoft.com/office/drawing/2014/main" id="{DCA46796-5A3B-FD24-E483-3F2C4C13EF74}"/>
              </a:ext>
            </a:extLst>
          </p:cNvPr>
          <p:cNvSpPr/>
          <p:nvPr/>
        </p:nvSpPr>
        <p:spPr>
          <a:xfrm>
            <a:off x="3011487" y="2260600"/>
            <a:ext cx="2101155" cy="1143000"/>
          </a:xfrm>
          <a:custGeom>
            <a:avLst/>
            <a:gdLst/>
            <a:ahLst/>
            <a:cxnLst/>
            <a:rect l="l" t="t" r="r" b="b"/>
            <a:pathLst>
              <a:path w="393892" h="233470">
                <a:moveTo>
                  <a:pt x="0" y="0"/>
                </a:moveTo>
                <a:lnTo>
                  <a:pt x="393892" y="0"/>
                </a:lnTo>
                <a:lnTo>
                  <a:pt x="393892" y="233471"/>
                </a:lnTo>
                <a:lnTo>
                  <a:pt x="0" y="2334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71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E8DBE0-3E3C-4AD6-878F-8E84DD53CC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2878" y="1119194"/>
            <a:ext cx="13448382" cy="1005282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3"/>
                </a:solidFill>
              </a:rPr>
              <a:t>“Migration is not as simple as I thought” </a:t>
            </a:r>
            <a:endParaRPr lang="en-US" sz="8000" b="1" dirty="0">
              <a:solidFill>
                <a:schemeClr val="accent3"/>
              </a:solidFill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C0A3D2D7-44A4-4D7F-80FD-7A51B91D6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180877"/>
              </p:ext>
            </p:extLst>
          </p:nvPr>
        </p:nvGraphicFramePr>
        <p:xfrm>
          <a:off x="689065" y="2338280"/>
          <a:ext cx="16909870" cy="70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36047">
                  <a:extLst>
                    <a:ext uri="{9D8B030D-6E8A-4147-A177-3AD203B41FA5}">
                      <a16:colId xmlns:a16="http://schemas.microsoft.com/office/drawing/2014/main" val="1294724474"/>
                    </a:ext>
                  </a:extLst>
                </a:gridCol>
                <a:gridCol w="8404218">
                  <a:extLst>
                    <a:ext uri="{9D8B030D-6E8A-4147-A177-3AD203B41FA5}">
                      <a16:colId xmlns:a16="http://schemas.microsoft.com/office/drawing/2014/main" val="3269164001"/>
                    </a:ext>
                  </a:extLst>
                </a:gridCol>
                <a:gridCol w="2422841">
                  <a:extLst>
                    <a:ext uri="{9D8B030D-6E8A-4147-A177-3AD203B41FA5}">
                      <a16:colId xmlns:a16="http://schemas.microsoft.com/office/drawing/2014/main" val="1768416876"/>
                    </a:ext>
                  </a:extLst>
                </a:gridCol>
                <a:gridCol w="2646764">
                  <a:extLst>
                    <a:ext uri="{9D8B030D-6E8A-4147-A177-3AD203B41FA5}">
                      <a16:colId xmlns:a16="http://schemas.microsoft.com/office/drawing/2014/main" val="3872386628"/>
                    </a:ext>
                  </a:extLst>
                </a:gridCol>
              </a:tblGrid>
              <a:tr h="13170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" pitchFamily="2" charset="0"/>
                        </a:rPr>
                        <a:t>Strategic</a:t>
                      </a:r>
                      <a:br>
                        <a:rPr lang="en-US" sz="2800" dirty="0">
                          <a:latin typeface="Helvetica" pitchFamily="2" charset="0"/>
                        </a:rPr>
                      </a:br>
                      <a:r>
                        <a:rPr lang="en-US" sz="2800" dirty="0">
                          <a:latin typeface="Helvetica" pitchFamily="2" charset="0"/>
                        </a:rPr>
                        <a:t> Importance </a:t>
                      </a:r>
                    </a:p>
                    <a:p>
                      <a:pPr algn="ctr"/>
                      <a:r>
                        <a:rPr lang="en-US" sz="1800" dirty="0">
                          <a:latin typeface="Helvetica" pitchFamily="2" charset="0"/>
                        </a:rPr>
                        <a:t>(5 = High)</a:t>
                      </a: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>
                          <a:latin typeface="Helvetica" pitchFamily="2" charset="0"/>
                        </a:rPr>
                        <a:t>CIO Considerations</a:t>
                      </a: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>
                          <a:latin typeface="Helvetica" pitchFamily="2" charset="0"/>
                        </a:rPr>
                        <a:t>Greenfield</a:t>
                      </a:r>
                    </a:p>
                  </a:txBody>
                  <a:tcPr marL="154202" marR="154202" marT="77100" marB="77100" anchor="ctr">
                    <a:solidFill>
                      <a:srgbClr val="0D4B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>
                          <a:latin typeface="Helvetica" pitchFamily="2" charset="0"/>
                        </a:rPr>
                        <a:t>Brownfield</a:t>
                      </a:r>
                    </a:p>
                  </a:txBody>
                  <a:tcPr marL="154202" marR="154202" marT="77100" marB="77100" anchor="ctr">
                    <a:solidFill>
                      <a:srgbClr val="945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034064"/>
                  </a:ext>
                </a:extLst>
              </a:tr>
              <a:tr h="815315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Helvetica" pitchFamily="2" charset="0"/>
                        </a:rPr>
                        <a:t>5</a:t>
                      </a:r>
                      <a:endParaRPr lang="en-US" sz="27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Legacy Platform Overhead</a:t>
                      </a:r>
                      <a:endParaRPr lang="en-US" sz="24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700" b="1" i="0" u="none" strike="noStrike" noProof="0" dirty="0">
                        <a:solidFill>
                          <a:srgbClr val="00000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2700" b="1" dirty="0">
                          <a:solidFill>
                            <a:schemeClr val="accent2"/>
                          </a:solidFill>
                          <a:latin typeface="Helvetica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700" b="1" dirty="0">
                        <a:solidFill>
                          <a:schemeClr val="accent2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extLst>
                  <a:ext uri="{0D108BD9-81ED-4DB2-BD59-A6C34878D82A}">
                    <a16:rowId xmlns:a16="http://schemas.microsoft.com/office/drawing/2014/main" val="1830301909"/>
                  </a:ext>
                </a:extLst>
              </a:tr>
              <a:tr h="815315"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latin typeface="Helvetica" pitchFamily="2" charset="0"/>
                        </a:rPr>
                        <a:t>5</a:t>
                      </a:r>
                      <a:endParaRPr lang="en-US" sz="270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Downtime</a:t>
                      </a:r>
                      <a:endParaRPr lang="en-US" sz="24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JM" sz="2700" b="1" dirty="0">
                          <a:solidFill>
                            <a:schemeClr val="accent2"/>
                          </a:solidFill>
                          <a:latin typeface="Helvetica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700" b="1" i="0" u="none" strike="noStrike" noProof="0" dirty="0">
                        <a:solidFill>
                          <a:schemeClr val="accent2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700" b="1" i="0" u="none" strike="noStrike" noProof="0" dirty="0">
                        <a:solidFill>
                          <a:srgbClr val="00000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extLst>
                  <a:ext uri="{0D108BD9-81ED-4DB2-BD59-A6C34878D82A}">
                    <a16:rowId xmlns:a16="http://schemas.microsoft.com/office/drawing/2014/main" val="886981799"/>
                  </a:ext>
                </a:extLst>
              </a:tr>
              <a:tr h="815315"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latin typeface="Helvetica" pitchFamily="2" charset="0"/>
                        </a:rPr>
                        <a:t>4</a:t>
                      </a:r>
                      <a:endParaRPr lang="en-US" sz="270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Data Pollution (MD + TD)</a:t>
                      </a:r>
                      <a:r>
                        <a:rPr lang="en-US" sz="2400" b="1" dirty="0">
                          <a:solidFill>
                            <a:srgbClr val="0C4DA2"/>
                          </a:solidFill>
                          <a:latin typeface="Helvetica" pitchFamily="2" charset="0"/>
                        </a:rPr>
                        <a:t>*</a:t>
                      </a:r>
                      <a:endParaRPr lang="en-US" sz="2400" b="1" dirty="0">
                        <a:solidFill>
                          <a:srgbClr val="0C4DA2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700" b="1" dirty="0">
                        <a:solidFill>
                          <a:schemeClr val="accent2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700" b="1">
                        <a:solidFill>
                          <a:schemeClr val="accent2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extLst>
                  <a:ext uri="{0D108BD9-81ED-4DB2-BD59-A6C34878D82A}">
                    <a16:rowId xmlns:a16="http://schemas.microsoft.com/office/drawing/2014/main" val="1556844012"/>
                  </a:ext>
                </a:extLst>
              </a:tr>
              <a:tr h="815315"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latin typeface="Helvetica" pitchFamily="2" charset="0"/>
                        </a:rPr>
                        <a:t>4</a:t>
                      </a:r>
                      <a:endParaRPr lang="en-US" sz="270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Bloated S/4 size on Day 1</a:t>
                      </a:r>
                      <a:endParaRPr lang="en-US" sz="24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JM" sz="2700" b="1" dirty="0">
                          <a:solidFill>
                            <a:schemeClr val="accent2"/>
                          </a:solidFill>
                          <a:latin typeface="Helvetica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700" b="1" i="0" u="none" strike="noStrike" noProof="0" dirty="0">
                        <a:solidFill>
                          <a:schemeClr val="accent2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700" b="1" i="0" u="none" strike="noStrike" noProof="0" dirty="0">
                        <a:solidFill>
                          <a:schemeClr val="accent2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extLst>
                  <a:ext uri="{0D108BD9-81ED-4DB2-BD59-A6C34878D82A}">
                    <a16:rowId xmlns:a16="http://schemas.microsoft.com/office/drawing/2014/main" val="3942841033"/>
                  </a:ext>
                </a:extLst>
              </a:tr>
              <a:tr h="815315"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latin typeface="Helvetica" pitchFamily="2" charset="0"/>
                        </a:rPr>
                        <a:t>4</a:t>
                      </a:r>
                      <a:endParaRPr lang="en-US" sz="270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Automated Retention Compliance</a:t>
                      </a:r>
                      <a:endParaRPr lang="en-US" sz="24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700" b="1" i="0" u="none" strike="noStrike" noProof="0" dirty="0">
                        <a:solidFill>
                          <a:schemeClr val="accent2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700" b="1" i="0" u="none" strike="noStrike" noProof="0" dirty="0">
                        <a:solidFill>
                          <a:schemeClr val="accent2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extLst>
                  <a:ext uri="{0D108BD9-81ED-4DB2-BD59-A6C34878D82A}">
                    <a16:rowId xmlns:a16="http://schemas.microsoft.com/office/drawing/2014/main" val="608658914"/>
                  </a:ext>
                </a:extLst>
              </a:tr>
              <a:tr h="815315"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latin typeface="Helvetica" pitchFamily="2" charset="0"/>
                        </a:rPr>
                        <a:t>3</a:t>
                      </a:r>
                      <a:endParaRPr lang="en-US" sz="270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Historical Business Rules Retained</a:t>
                      </a:r>
                      <a:endParaRPr lang="en-US" sz="24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700" b="1" i="0" u="none" strike="noStrike" noProof="0" dirty="0">
                        <a:solidFill>
                          <a:schemeClr val="accent2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M" sz="2700" b="1" dirty="0">
                          <a:solidFill>
                            <a:schemeClr val="accent2"/>
                          </a:solidFill>
                          <a:latin typeface="Helvetica" pitchFamily="2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700" b="1" dirty="0">
                        <a:solidFill>
                          <a:schemeClr val="accent2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extLst>
                  <a:ext uri="{0D108BD9-81ED-4DB2-BD59-A6C34878D82A}">
                    <a16:rowId xmlns:a16="http://schemas.microsoft.com/office/drawing/2014/main" val="455433635"/>
                  </a:ext>
                </a:extLst>
              </a:tr>
              <a:tr h="815315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Helvetica" pitchFamily="2" charset="0"/>
                        </a:rPr>
                        <a:t>3</a:t>
                      </a:r>
                      <a:endParaRPr lang="en-US" sz="27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DVM for Future Growth</a:t>
                      </a:r>
                      <a:endParaRPr lang="en-US" sz="2400" dirty="0"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700" b="1" i="0" u="none" strike="noStrike" noProof="0">
                        <a:solidFill>
                          <a:srgbClr val="00000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700" b="1" i="0" u="none" strike="noStrike" noProof="0" dirty="0">
                        <a:solidFill>
                          <a:srgbClr val="000000"/>
                        </a:solidFill>
                        <a:latin typeface="Helvetica" pitchFamily="2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54202" marR="154202" marT="77100" marB="77100" anchor="ctr"/>
                </a:tc>
                <a:extLst>
                  <a:ext uri="{0D108BD9-81ED-4DB2-BD59-A6C34878D82A}">
                    <a16:rowId xmlns:a16="http://schemas.microsoft.com/office/drawing/2014/main" val="271615573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4E2C55-3E6F-488A-99FD-6090C318E92B}"/>
              </a:ext>
            </a:extLst>
          </p:cNvPr>
          <p:cNvSpPr txBox="1"/>
          <p:nvPr/>
        </p:nvSpPr>
        <p:spPr>
          <a:xfrm>
            <a:off x="12241626" y="9661500"/>
            <a:ext cx="604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Master Data &amp; Transactional Data</a:t>
            </a:r>
          </a:p>
        </p:txBody>
      </p:sp>
      <p:pic>
        <p:nvPicPr>
          <p:cNvPr id="6" name="Graphic 5" descr="Sad Face with No Fill">
            <a:extLst>
              <a:ext uri="{FF2B5EF4-FFF2-40B4-BE49-F238E27FC236}">
                <a16:creationId xmlns:a16="http://schemas.microsoft.com/office/drawing/2014/main" id="{9481E007-0C52-406A-A805-80ED1B57C1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591" y="3687795"/>
            <a:ext cx="691677" cy="691677"/>
          </a:xfrm>
          <a:prstGeom prst="rect">
            <a:avLst/>
          </a:prstGeom>
        </p:spPr>
      </p:pic>
      <p:pic>
        <p:nvPicPr>
          <p:cNvPr id="7" name="Graphic 6" descr="Sad Face with No Fill">
            <a:extLst>
              <a:ext uri="{FF2B5EF4-FFF2-40B4-BE49-F238E27FC236}">
                <a16:creationId xmlns:a16="http://schemas.microsoft.com/office/drawing/2014/main" id="{A6D1DF37-1B54-4D6F-B70E-BECC510A99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591" y="5383149"/>
            <a:ext cx="691677" cy="691677"/>
          </a:xfrm>
          <a:prstGeom prst="rect">
            <a:avLst/>
          </a:prstGeom>
        </p:spPr>
      </p:pic>
      <p:pic>
        <p:nvPicPr>
          <p:cNvPr id="8" name="Graphic 7" descr="Sad Face with No Fill">
            <a:extLst>
              <a:ext uri="{FF2B5EF4-FFF2-40B4-BE49-F238E27FC236}">
                <a16:creationId xmlns:a16="http://schemas.microsoft.com/office/drawing/2014/main" id="{9DAE38D6-96AC-47EB-B4DC-8332A88CC0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591" y="6952707"/>
            <a:ext cx="691677" cy="691677"/>
          </a:xfrm>
          <a:prstGeom prst="rect">
            <a:avLst/>
          </a:prstGeom>
        </p:spPr>
      </p:pic>
      <p:pic>
        <p:nvPicPr>
          <p:cNvPr id="9" name="Graphic 8" descr="Sad Face with No Fill">
            <a:extLst>
              <a:ext uri="{FF2B5EF4-FFF2-40B4-BE49-F238E27FC236}">
                <a16:creationId xmlns:a16="http://schemas.microsoft.com/office/drawing/2014/main" id="{0744DFAB-8529-4973-A02E-CA41D38C65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591" y="7803363"/>
            <a:ext cx="691677" cy="691677"/>
          </a:xfrm>
          <a:prstGeom prst="rect">
            <a:avLst/>
          </a:prstGeom>
        </p:spPr>
      </p:pic>
      <p:pic>
        <p:nvPicPr>
          <p:cNvPr id="10" name="Graphic 9" descr="Sad Face with No Fill">
            <a:extLst>
              <a:ext uri="{FF2B5EF4-FFF2-40B4-BE49-F238E27FC236}">
                <a16:creationId xmlns:a16="http://schemas.microsoft.com/office/drawing/2014/main" id="{8448DE86-26F3-4174-B4FE-D34AD65C6E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591" y="8585163"/>
            <a:ext cx="691677" cy="691677"/>
          </a:xfrm>
          <a:prstGeom prst="rect">
            <a:avLst/>
          </a:prstGeom>
        </p:spPr>
      </p:pic>
      <p:pic>
        <p:nvPicPr>
          <p:cNvPr id="11" name="Graphic 10" descr="Sad Face with No Fill">
            <a:extLst>
              <a:ext uri="{FF2B5EF4-FFF2-40B4-BE49-F238E27FC236}">
                <a16:creationId xmlns:a16="http://schemas.microsoft.com/office/drawing/2014/main" id="{2216EC83-6608-43C6-B636-95F9C27DC5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27595" y="5367222"/>
            <a:ext cx="691677" cy="691677"/>
          </a:xfrm>
          <a:prstGeom prst="rect">
            <a:avLst/>
          </a:prstGeom>
        </p:spPr>
      </p:pic>
      <p:pic>
        <p:nvPicPr>
          <p:cNvPr id="12" name="Graphic 11" descr="Sad Face with No Fill">
            <a:extLst>
              <a:ext uri="{FF2B5EF4-FFF2-40B4-BE49-F238E27FC236}">
                <a16:creationId xmlns:a16="http://schemas.microsoft.com/office/drawing/2014/main" id="{330D8305-745C-40F8-9A34-63108E3171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27595" y="4529577"/>
            <a:ext cx="691677" cy="691677"/>
          </a:xfrm>
          <a:prstGeom prst="rect">
            <a:avLst/>
          </a:prstGeom>
        </p:spPr>
      </p:pic>
      <p:pic>
        <p:nvPicPr>
          <p:cNvPr id="13" name="Graphic 12" descr="Sad Face with No Fill">
            <a:extLst>
              <a:ext uri="{FF2B5EF4-FFF2-40B4-BE49-F238E27FC236}">
                <a16:creationId xmlns:a16="http://schemas.microsoft.com/office/drawing/2014/main" id="{CE661C3D-F334-4D91-AFEE-F3858E76F5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27595" y="6144585"/>
            <a:ext cx="691677" cy="691677"/>
          </a:xfrm>
          <a:prstGeom prst="rect">
            <a:avLst/>
          </a:prstGeom>
        </p:spPr>
      </p:pic>
      <p:pic>
        <p:nvPicPr>
          <p:cNvPr id="14" name="Graphic 13" descr="Sad Face with No Fill">
            <a:extLst>
              <a:ext uri="{FF2B5EF4-FFF2-40B4-BE49-F238E27FC236}">
                <a16:creationId xmlns:a16="http://schemas.microsoft.com/office/drawing/2014/main" id="{F65133B5-B565-40A6-A5E4-372E4F3B0D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27595" y="6952707"/>
            <a:ext cx="691677" cy="691677"/>
          </a:xfrm>
          <a:prstGeom prst="rect">
            <a:avLst/>
          </a:prstGeom>
        </p:spPr>
      </p:pic>
      <p:pic>
        <p:nvPicPr>
          <p:cNvPr id="15" name="Graphic 14" descr="Sad Face with No Fill">
            <a:extLst>
              <a:ext uri="{FF2B5EF4-FFF2-40B4-BE49-F238E27FC236}">
                <a16:creationId xmlns:a16="http://schemas.microsoft.com/office/drawing/2014/main" id="{82085251-563A-443E-9499-CE5DC1F116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27595" y="8585163"/>
            <a:ext cx="691677" cy="6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97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>
          <a:extLst>
            <a:ext uri="{FF2B5EF4-FFF2-40B4-BE49-F238E27FC236}">
              <a16:creationId xmlns:a16="http://schemas.microsoft.com/office/drawing/2014/main" id="{545E2CC6-396E-48B5-513B-A2D9C0441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D30E19-D8DC-1CA8-9D22-C94863BB7588}"/>
              </a:ext>
            </a:extLst>
          </p:cNvPr>
          <p:cNvSpPr/>
          <p:nvPr/>
        </p:nvSpPr>
        <p:spPr>
          <a:xfrm>
            <a:off x="9299862" y="2776605"/>
            <a:ext cx="8988138" cy="63673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B64B35-E3DE-A568-F331-E52CA519BB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32305" y="996874"/>
            <a:ext cx="13448382" cy="1005282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Auritas RDS for S/4 HANA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7F74C-B6B2-C78B-0A92-7CFA3C2BA317}"/>
              </a:ext>
            </a:extLst>
          </p:cNvPr>
          <p:cNvSpPr txBox="1"/>
          <p:nvPr/>
        </p:nvSpPr>
        <p:spPr>
          <a:xfrm>
            <a:off x="1132305" y="1771323"/>
            <a:ext cx="10676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2400" i="1" dirty="0">
                <a:solidFill>
                  <a:prstClr val="black"/>
                </a:solidFill>
                <a:latin typeface="Helvetica" pitchFamily="2" charset="0"/>
              </a:rPr>
              <a:t>We can help no matter which route you take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AF1078-96B6-90E7-5A6C-9100C2DF01A8}"/>
              </a:ext>
            </a:extLst>
          </p:cNvPr>
          <p:cNvSpPr txBox="1"/>
          <p:nvPr/>
        </p:nvSpPr>
        <p:spPr>
          <a:xfrm>
            <a:off x="1132305" y="3290630"/>
            <a:ext cx="640060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37160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sz="21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</a:t>
            </a:r>
            <a:r>
              <a:rPr lang="en-US" sz="21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</a:t>
            </a:r>
            <a:r>
              <a:rPr lang="en-US" sz="21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implementation cost</a:t>
            </a:r>
          </a:p>
          <a:p>
            <a:pPr marL="342900" indent="-342900" defTabSz="137160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sz="21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</a:t>
            </a:r>
            <a:r>
              <a:rPr lang="en-US" sz="21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</a:t>
            </a:r>
            <a:r>
              <a:rPr lang="en-US" sz="21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implementation risk</a:t>
            </a:r>
            <a:endParaRPr lang="en-US" sz="2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defTabSz="137160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sz="21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</a:t>
            </a:r>
            <a:r>
              <a:rPr lang="en-US" sz="21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</a:t>
            </a:r>
            <a:r>
              <a:rPr lang="en-US" sz="21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deployment speed</a:t>
            </a:r>
            <a:endParaRPr lang="en-US" sz="2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A81D38C-FB6A-04EA-E6D2-41C0A535D1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15" y="5761721"/>
            <a:ext cx="7450573" cy="29771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56D7AC1-3C5A-C18D-4BF1-FB731049973F}"/>
              </a:ext>
            </a:extLst>
          </p:cNvPr>
          <p:cNvSpPr/>
          <p:nvPr/>
        </p:nvSpPr>
        <p:spPr>
          <a:xfrm>
            <a:off x="9846591" y="3206626"/>
            <a:ext cx="7976960" cy="5532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189">
              <a:spcBef>
                <a:spcPts val="90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Rapid Deployment Solution</a:t>
            </a:r>
            <a:r>
              <a:rPr lang="en-US" sz="2800" dirty="0">
                <a:solidFill>
                  <a:prstClr val="black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(RDS) by </a:t>
            </a:r>
            <a:r>
              <a:rPr lang="en-US" sz="2800" b="1" dirty="0">
                <a:solidFill>
                  <a:prstClr val="black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Auritas </a:t>
            </a:r>
            <a:br>
              <a:rPr lang="en-US" sz="2800" b="1" dirty="0">
                <a:solidFill>
                  <a:prstClr val="black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is a purpose-built solution that:</a:t>
            </a:r>
            <a:endParaRPr lang="en-US" sz="2800" b="1" dirty="0">
              <a:solidFill>
                <a:srgbClr val="000000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28496" indent="-428496" defTabSz="1371189">
              <a:spcBef>
                <a:spcPts val="3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Provides </a:t>
            </a:r>
            <a:r>
              <a:rPr lang="en-US" sz="2400" b="1" dirty="0">
                <a:solidFill>
                  <a:srgbClr val="000000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turnkey automation </a:t>
            </a:r>
            <a:r>
              <a:rPr lang="en-US" sz="2400" dirty="0">
                <a:solidFill>
                  <a:srgbClr val="000000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to ensure faster </a:t>
            </a:r>
            <a:r>
              <a:rPr lang="en-US" sz="2400" dirty="0">
                <a:solidFill>
                  <a:prstClr val="black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time-to-value </a:t>
            </a:r>
            <a:r>
              <a:rPr lang="en-US" sz="2400" dirty="0">
                <a:solidFill>
                  <a:srgbClr val="000000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and mitigate key data risks.</a:t>
            </a:r>
          </a:p>
          <a:p>
            <a:pPr marL="428496" indent="-428496" defTabSz="1371189">
              <a:spcBef>
                <a:spcPts val="3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Orchestrates data migrations </a:t>
            </a:r>
            <a:r>
              <a:rPr lang="en-US" sz="2400" dirty="0">
                <a:solidFill>
                  <a:prstClr val="black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and empowers stakeholders to drive data value in MA&amp;D transactions by streamlining transactions for any approach:</a:t>
            </a:r>
          </a:p>
          <a:p>
            <a:pPr marL="1244834" lvl="1" indent="-428496" defTabSz="1371189">
              <a:spcBef>
                <a:spcPts val="1800"/>
              </a:spcBef>
              <a:buClr>
                <a:srgbClr val="C92F36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New Systems</a:t>
            </a:r>
          </a:p>
          <a:p>
            <a:pPr marL="1244834" lvl="1" indent="-428496" defTabSz="1371189">
              <a:spcBef>
                <a:spcPts val="900"/>
              </a:spcBef>
              <a:buClr>
                <a:srgbClr val="C92F36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System Consolidations / Transformations</a:t>
            </a:r>
          </a:p>
          <a:p>
            <a:pPr marL="1244834" lvl="1" indent="-428496" defTabSz="1371189">
              <a:spcBef>
                <a:spcPts val="900"/>
              </a:spcBef>
              <a:buClr>
                <a:srgbClr val="C92F36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Carveouts / Spin-offs</a:t>
            </a:r>
          </a:p>
          <a:p>
            <a:pPr marL="1244834" lvl="1" indent="-428496" defTabSz="1371189">
              <a:spcBef>
                <a:spcPts val="900"/>
              </a:spcBef>
              <a:buClr>
                <a:srgbClr val="C92F36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Clone &amp; Delete</a:t>
            </a:r>
          </a:p>
        </p:txBody>
      </p:sp>
    </p:spTree>
    <p:extLst>
      <p:ext uri="{BB962C8B-B14F-4D97-AF65-F5344CB8AC3E}">
        <p14:creationId xmlns:p14="http://schemas.microsoft.com/office/powerpoint/2010/main" val="4114498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EEF705-92F6-0A8D-EB9F-051317BC13C3}"/>
              </a:ext>
            </a:extLst>
          </p:cNvPr>
          <p:cNvSpPr/>
          <p:nvPr/>
        </p:nvSpPr>
        <p:spPr>
          <a:xfrm>
            <a:off x="0" y="5504956"/>
            <a:ext cx="18288000" cy="4773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97280B-1D85-BD3D-D1C4-F4667D426CBE}"/>
              </a:ext>
            </a:extLst>
          </p:cNvPr>
          <p:cNvSpPr txBox="1">
            <a:spLocks/>
          </p:cNvSpPr>
          <p:nvPr/>
        </p:nvSpPr>
        <p:spPr>
          <a:xfrm>
            <a:off x="990600" y="2959325"/>
            <a:ext cx="16553120" cy="1862642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rgbClr val="F0AB00"/>
              </a:buClr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947738" indent="-354807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540670" indent="-338138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2064545" indent="-352425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2574132" indent="-34052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latin typeface="Helvetica" pitchFamily="2" charset="0"/>
              </a:rPr>
              <a:t>SAP Best Practices </a:t>
            </a:r>
            <a:r>
              <a:rPr lang="en-US" sz="2200" dirty="0">
                <a:latin typeface="Helvetica" pitchFamily="2" charset="0"/>
              </a:rPr>
              <a:t>supports main processes with relevant business content and accelerators.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latin typeface="Helvetica" pitchFamily="2" charset="0"/>
              </a:rPr>
              <a:t>SAP Activate implementation methodology </a:t>
            </a:r>
            <a:r>
              <a:rPr lang="en-US" sz="2200" dirty="0">
                <a:latin typeface="Helvetica" pitchFamily="2" charset="0"/>
              </a:rPr>
              <a:t>with its pre-configured business scenarios and pre-built docs. 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latin typeface="Helvetica" pitchFamily="2" charset="0"/>
              </a:rPr>
              <a:t>Value-add functionalities </a:t>
            </a:r>
            <a:r>
              <a:rPr lang="en-US" sz="2200" dirty="0">
                <a:latin typeface="Helvetica" pitchFamily="2" charset="0"/>
              </a:rPr>
              <a:t>leverage additional pre-configured functionalities, test scripts and other tools.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A9A65-D090-E2B1-1F48-2F3BE2630BF1}"/>
              </a:ext>
            </a:extLst>
          </p:cNvPr>
          <p:cNvSpPr txBox="1">
            <a:spLocks/>
          </p:cNvSpPr>
          <p:nvPr/>
        </p:nvSpPr>
        <p:spPr>
          <a:xfrm>
            <a:off x="990599" y="641890"/>
            <a:ext cx="16553121" cy="1041083"/>
          </a:xfrm>
          <a:prstGeom prst="rect">
            <a:avLst/>
          </a:prstGeom>
        </p:spPr>
        <p:txBody>
          <a:bodyPr anchor="ctr"/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rgbClr val="F0AB00"/>
              </a:buClr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947738" indent="-354807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540670" indent="-338138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2064545" indent="-352425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2574132" indent="-34052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4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38650-BB0A-C102-BB47-D8E040A95B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1"/>
          <a:stretch/>
        </p:blipFill>
        <p:spPr>
          <a:xfrm>
            <a:off x="4005629" y="5636778"/>
            <a:ext cx="10276742" cy="445303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542D44-D92A-24AD-E007-78E1F576D6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S/4HANA Implementation Key Elements </a:t>
            </a:r>
          </a:p>
        </p:txBody>
      </p:sp>
    </p:spTree>
    <p:extLst>
      <p:ext uri="{BB962C8B-B14F-4D97-AF65-F5344CB8AC3E}">
        <p14:creationId xmlns:p14="http://schemas.microsoft.com/office/powerpoint/2010/main" val="337223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059A6-6B15-C409-A85F-2C1A80061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7">
            <a:extLst>
              <a:ext uri="{FF2B5EF4-FFF2-40B4-BE49-F238E27FC236}">
                <a16:creationId xmlns:a16="http://schemas.microsoft.com/office/drawing/2014/main" id="{4115D017-6184-E50B-EFCF-42C9D7C46457}"/>
              </a:ext>
            </a:extLst>
          </p:cNvPr>
          <p:cNvSpPr txBox="1"/>
          <p:nvPr/>
        </p:nvSpPr>
        <p:spPr>
          <a:xfrm>
            <a:off x="867282" y="3692193"/>
            <a:ext cx="2636577" cy="65807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>
              <a:lnSpc>
                <a:spcPts val="2660"/>
              </a:lnSpc>
            </a:pPr>
            <a:r>
              <a:rPr lang="en-US" sz="2700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Data Management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CA87C3A3-D4E1-7001-88B4-1E96C72364D1}"/>
              </a:ext>
            </a:extLst>
          </p:cNvPr>
          <p:cNvSpPr txBox="1"/>
          <p:nvPr/>
        </p:nvSpPr>
        <p:spPr>
          <a:xfrm>
            <a:off x="4864810" y="3692193"/>
            <a:ext cx="2877290" cy="65807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2660"/>
              </a:lnSpc>
            </a:pPr>
            <a:r>
              <a:rPr lang="en-US" sz="2700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Solution </a:t>
            </a:r>
            <a:br>
              <a:rPr lang="en-US" sz="2700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</a:br>
            <a:r>
              <a:rPr lang="en-US" sz="2700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implementation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0E82BA6F-211C-A17C-584D-C40377D18181}"/>
              </a:ext>
            </a:extLst>
          </p:cNvPr>
          <p:cNvSpPr txBox="1"/>
          <p:nvPr/>
        </p:nvSpPr>
        <p:spPr>
          <a:xfrm>
            <a:off x="9838700" y="3692193"/>
            <a:ext cx="3600699" cy="65807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2660"/>
              </a:lnSpc>
            </a:pPr>
            <a:r>
              <a:rPr lang="en-US" sz="2700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Product </a:t>
            </a:r>
            <a:br>
              <a:rPr lang="en-US" sz="2700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</a:br>
            <a:r>
              <a:rPr lang="en-US" sz="2700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&amp; Innovations</a:t>
            </a: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19047A6C-F0FD-5BA6-E70B-AA3BC042EA59}"/>
              </a:ext>
            </a:extLst>
          </p:cNvPr>
          <p:cNvSpPr txBox="1"/>
          <p:nvPr/>
        </p:nvSpPr>
        <p:spPr>
          <a:xfrm>
            <a:off x="14056601" y="3692193"/>
            <a:ext cx="2636576" cy="65807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2660"/>
              </a:lnSpc>
            </a:pPr>
            <a:r>
              <a:rPr lang="en-US" sz="2700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Strategic </a:t>
            </a:r>
            <a:br>
              <a:rPr lang="en-US" sz="2700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</a:br>
            <a:r>
              <a:rPr lang="en-US" sz="2700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Partnerships</a:t>
            </a:r>
          </a:p>
        </p:txBody>
      </p:sp>
      <p:sp>
        <p:nvSpPr>
          <p:cNvPr id="23" name="TextBox 34">
            <a:extLst>
              <a:ext uri="{FF2B5EF4-FFF2-40B4-BE49-F238E27FC236}">
                <a16:creationId xmlns:a16="http://schemas.microsoft.com/office/drawing/2014/main" id="{D0501E87-A9A3-E436-3EEA-E32B63A73EDB}"/>
              </a:ext>
            </a:extLst>
          </p:cNvPr>
          <p:cNvSpPr txBox="1"/>
          <p:nvPr/>
        </p:nvSpPr>
        <p:spPr>
          <a:xfrm>
            <a:off x="4864810" y="4644988"/>
            <a:ext cx="3979640" cy="494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SAP S/4HANA &amp; RISE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SAP BTP Deployment</a:t>
            </a:r>
          </a:p>
          <a:p>
            <a:pPr marL="9429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SAP Integration Suite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AI Implementation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SAP OpenText</a:t>
            </a:r>
          </a:p>
          <a:p>
            <a:pPr marL="9429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Extended ECM (xECM)</a:t>
            </a:r>
          </a:p>
          <a:p>
            <a:pPr marL="9429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Vendor Invoice Management</a:t>
            </a:r>
          </a:p>
          <a:p>
            <a:pPr marL="9429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Document Presentment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SAP Ariba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SAP Vertex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SAP Vistex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Geospatial Intelligence (GIS)</a:t>
            </a:r>
          </a:p>
        </p:txBody>
      </p:sp>
      <p:sp>
        <p:nvSpPr>
          <p:cNvPr id="24" name="TextBox 34">
            <a:extLst>
              <a:ext uri="{FF2B5EF4-FFF2-40B4-BE49-F238E27FC236}">
                <a16:creationId xmlns:a16="http://schemas.microsoft.com/office/drawing/2014/main" id="{8C05A3B9-D5F2-B7E6-F235-5ECDFE541E9D}"/>
              </a:ext>
            </a:extLst>
          </p:cNvPr>
          <p:cNvSpPr txBox="1"/>
          <p:nvPr/>
        </p:nvSpPr>
        <p:spPr>
          <a:xfrm>
            <a:off x="14056601" y="4644988"/>
            <a:ext cx="3780863" cy="1206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C1D3B"/>
                </a:solidFill>
                <a:latin typeface="Helvetica" pitchFamily="2" charset="0"/>
              </a:rPr>
              <a:t>SAP Gold Partner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C1D3B"/>
                </a:solidFill>
                <a:latin typeface="Helvetica" pitchFamily="2" charset="0"/>
              </a:rPr>
              <a:t>SAP </a:t>
            </a:r>
            <a:r>
              <a:rPr lang="en-US" err="1">
                <a:solidFill>
                  <a:srgbClr val="1C1D3B"/>
                </a:solidFill>
                <a:latin typeface="Helvetica" pitchFamily="2" charset="0"/>
              </a:rPr>
              <a:t>PartnerEdge</a:t>
            </a:r>
            <a:r>
              <a:rPr lang="en-US">
                <a:solidFill>
                  <a:srgbClr val="1C1D3B"/>
                </a:solidFill>
                <a:latin typeface="Helvetica" pitchFamily="2" charset="0"/>
              </a:rPr>
              <a:t>, Sell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C1D3B"/>
                </a:solidFill>
                <a:latin typeface="Helvetica" pitchFamily="2" charset="0"/>
              </a:rPr>
              <a:t>CCFlex – Cloud Choice Flex</a:t>
            </a:r>
          </a:p>
        </p:txBody>
      </p:sp>
      <p:sp>
        <p:nvSpPr>
          <p:cNvPr id="25" name="TextBox 34">
            <a:extLst>
              <a:ext uri="{FF2B5EF4-FFF2-40B4-BE49-F238E27FC236}">
                <a16:creationId xmlns:a16="http://schemas.microsoft.com/office/drawing/2014/main" id="{8ACD8691-6714-34AC-75BB-D04CDFEDEBFC}"/>
              </a:ext>
            </a:extLst>
          </p:cNvPr>
          <p:cNvSpPr txBox="1"/>
          <p:nvPr/>
        </p:nvSpPr>
        <p:spPr>
          <a:xfrm>
            <a:off x="867284" y="4644987"/>
            <a:ext cx="3308589" cy="494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Data Archiving &amp; ILM</a:t>
            </a:r>
          </a:p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Retention Management</a:t>
            </a:r>
          </a:p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HANA Memory Optimization (NSE)</a:t>
            </a:r>
          </a:p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Data Governance</a:t>
            </a:r>
          </a:p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Data Migration</a:t>
            </a:r>
          </a:p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Cloud Migrations</a:t>
            </a:r>
          </a:p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Data Privacy and Security</a:t>
            </a:r>
          </a:p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Legacy Decommissioning</a:t>
            </a:r>
          </a:p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Data Volume Assessment</a:t>
            </a:r>
          </a:p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Data Quality Assessment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54D8ED6E-E54A-2F41-AE52-DF43938163D6}"/>
              </a:ext>
            </a:extLst>
          </p:cNvPr>
          <p:cNvSpPr txBox="1"/>
          <p:nvPr/>
        </p:nvSpPr>
        <p:spPr>
          <a:xfrm>
            <a:off x="9756388" y="4644987"/>
            <a:ext cx="3780863" cy="308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Data ASSIST by Auritas</a:t>
            </a:r>
          </a:p>
          <a:p>
            <a:pPr marL="0" lvl="1">
              <a:lnSpc>
                <a:spcPct val="150000"/>
              </a:lnSpc>
            </a:pPr>
            <a:r>
              <a:rPr lang="en-US" sz="1575" i="1" dirty="0">
                <a:solidFill>
                  <a:srgbClr val="1C1D3B"/>
                </a:solidFill>
                <a:latin typeface="Helvetica" pitchFamily="2" charset="0"/>
              </a:rPr>
              <a:t>    (Data Archiving Automation)</a:t>
            </a:r>
          </a:p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Data GUARD by Auritas</a:t>
            </a:r>
          </a:p>
          <a:p>
            <a:pPr marL="0" lvl="1">
              <a:lnSpc>
                <a:spcPct val="150000"/>
              </a:lnSpc>
            </a:pPr>
            <a:r>
              <a:rPr lang="en-US" sz="1575" i="1" dirty="0">
                <a:solidFill>
                  <a:srgbClr val="1C1D3B"/>
                </a:solidFill>
                <a:latin typeface="Helvetica" pitchFamily="2" charset="0"/>
              </a:rPr>
              <a:t>    (Legacy Decommissioning)</a:t>
            </a:r>
          </a:p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Auritas Intelligent Accrual</a:t>
            </a:r>
          </a:p>
          <a:p>
            <a:pPr marL="0" lvl="1">
              <a:lnSpc>
                <a:spcPct val="150000"/>
              </a:lnSpc>
            </a:pPr>
            <a:r>
              <a:rPr lang="en-US" sz="1575" i="1" dirty="0">
                <a:solidFill>
                  <a:srgbClr val="1C1D3B"/>
                </a:solidFill>
                <a:latin typeface="Helvetica" pitchFamily="2" charset="0"/>
              </a:rPr>
              <a:t>    (Financial Automation)</a:t>
            </a:r>
            <a:endParaRPr lang="en-US" sz="1350" i="1" dirty="0">
              <a:solidFill>
                <a:srgbClr val="1C1D3B"/>
              </a:solidFill>
              <a:latin typeface="Helvetica" pitchFamily="2" charset="0"/>
            </a:endParaRPr>
          </a:p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DMS+ by Auritas</a:t>
            </a:r>
          </a:p>
          <a:p>
            <a:pPr marL="0" lvl="1">
              <a:lnSpc>
                <a:spcPct val="150000"/>
              </a:lnSpc>
            </a:pPr>
            <a:r>
              <a:rPr lang="en-US" sz="1575" i="1" dirty="0">
                <a:solidFill>
                  <a:srgbClr val="1C1D3B"/>
                </a:solidFill>
                <a:latin typeface="Helvetica" pitchFamily="2" charset="0"/>
              </a:rPr>
              <a:t>    (Enhanced Document Storage)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44C674-8C21-EED6-604F-B0D45F889B41}"/>
              </a:ext>
            </a:extLst>
          </p:cNvPr>
          <p:cNvCxnSpPr>
            <a:cxnSpLocks/>
          </p:cNvCxnSpPr>
          <p:nvPr/>
        </p:nvCxnSpPr>
        <p:spPr>
          <a:xfrm>
            <a:off x="4308077" y="3438757"/>
            <a:ext cx="0" cy="593140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BDD9BE-75DF-3A4C-AB3B-8254D7EA2F71}"/>
              </a:ext>
            </a:extLst>
          </p:cNvPr>
          <p:cNvCxnSpPr>
            <a:cxnSpLocks/>
          </p:cNvCxnSpPr>
          <p:nvPr/>
        </p:nvCxnSpPr>
        <p:spPr>
          <a:xfrm>
            <a:off x="9298475" y="3438757"/>
            <a:ext cx="0" cy="593140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6F73CD-8EC2-5D06-A252-D59B923CEB33}"/>
              </a:ext>
            </a:extLst>
          </p:cNvPr>
          <p:cNvCxnSpPr>
            <a:cxnSpLocks/>
          </p:cNvCxnSpPr>
          <p:nvPr/>
        </p:nvCxnSpPr>
        <p:spPr>
          <a:xfrm>
            <a:off x="13544511" y="3438757"/>
            <a:ext cx="0" cy="593140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82C3B97F-E530-76D6-31A1-1AE5C888E7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3437" y="8062446"/>
            <a:ext cx="1570101" cy="47365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B76C508-99A4-F703-4773-2CDE5C8DEDE0}"/>
              </a:ext>
            </a:extLst>
          </p:cNvPr>
          <p:cNvSpPr txBox="1"/>
          <p:nvPr/>
        </p:nvSpPr>
        <p:spPr>
          <a:xfrm>
            <a:off x="10066459" y="8531344"/>
            <a:ext cx="3780863" cy="328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sz="1575" i="1" dirty="0">
                <a:solidFill>
                  <a:srgbClr val="1C1D3B"/>
                </a:solidFill>
                <a:latin typeface="Helvetica" pitchFamily="2" charset="0"/>
              </a:rPr>
              <a:t>(AMS + Hypercare)</a:t>
            </a:r>
          </a:p>
        </p:txBody>
      </p:sp>
      <p:pic>
        <p:nvPicPr>
          <p:cNvPr id="36" name="Picture 35" descr="Microsoft Azure Logo et symbole, sens, histoire, PNG, marque">
            <a:extLst>
              <a:ext uri="{FF2B5EF4-FFF2-40B4-BE49-F238E27FC236}">
                <a16:creationId xmlns:a16="http://schemas.microsoft.com/office/drawing/2014/main" id="{328BD453-A621-84A8-FE0F-F3D987F47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09353" y="6630734"/>
            <a:ext cx="1306883" cy="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Accusoft | Home">
            <a:extLst>
              <a:ext uri="{FF2B5EF4-FFF2-40B4-BE49-F238E27FC236}">
                <a16:creationId xmlns:a16="http://schemas.microsoft.com/office/drawing/2014/main" id="{252AEC57-D13A-18C9-0DB4-EC0E97D3F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1990" y="6160189"/>
            <a:ext cx="1457100" cy="34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omepage - Schoolupdate">
            <a:extLst>
              <a:ext uri="{FF2B5EF4-FFF2-40B4-BE49-F238E27FC236}">
                <a16:creationId xmlns:a16="http://schemas.microsoft.com/office/drawing/2014/main" id="{7175300E-CCF5-1087-BFD6-D9B95675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3251" y="7984196"/>
            <a:ext cx="1373493" cy="3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12">
            <a:extLst>
              <a:ext uri="{FF2B5EF4-FFF2-40B4-BE49-F238E27FC236}">
                <a16:creationId xmlns:a16="http://schemas.microsoft.com/office/drawing/2014/main" id="{EE6BEDE4-46A5-1B91-3506-A67DCE461C93}"/>
              </a:ext>
            </a:extLst>
          </p:cNvPr>
          <p:cNvGrpSpPr/>
          <p:nvPr/>
        </p:nvGrpSpPr>
        <p:grpSpPr>
          <a:xfrm>
            <a:off x="14225587" y="6256919"/>
            <a:ext cx="1002125" cy="577173"/>
            <a:chOff x="0" y="0"/>
            <a:chExt cx="1515902" cy="873083"/>
          </a:xfrm>
        </p:grpSpPr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id="{B29A23F9-9E9A-196C-3237-B7C92922C4A2}"/>
                </a:ext>
              </a:extLst>
            </p:cNvPr>
            <p:cNvGrpSpPr/>
            <p:nvPr/>
          </p:nvGrpSpPr>
          <p:grpSpPr>
            <a:xfrm>
              <a:off x="11897" y="28282"/>
              <a:ext cx="812816" cy="435871"/>
              <a:chOff x="0" y="0"/>
              <a:chExt cx="514173" cy="275724"/>
            </a:xfrm>
          </p:grpSpPr>
          <p:sp>
            <p:nvSpPr>
              <p:cNvPr id="45" name="Freeform 14">
                <a:extLst>
                  <a:ext uri="{FF2B5EF4-FFF2-40B4-BE49-F238E27FC236}">
                    <a16:creationId xmlns:a16="http://schemas.microsoft.com/office/drawing/2014/main" id="{112537DB-B07D-F357-F5DB-5C4F0E800650}"/>
                  </a:ext>
                </a:extLst>
              </p:cNvPr>
              <p:cNvSpPr/>
              <p:nvPr/>
            </p:nvSpPr>
            <p:spPr>
              <a:xfrm>
                <a:off x="0" y="0"/>
                <a:ext cx="514173" cy="275724"/>
              </a:xfrm>
              <a:custGeom>
                <a:avLst/>
                <a:gdLst/>
                <a:ahLst/>
                <a:cxnLst/>
                <a:rect l="l" t="t" r="r" b="b"/>
                <a:pathLst>
                  <a:path w="514173" h="275724">
                    <a:moveTo>
                      <a:pt x="0" y="0"/>
                    </a:moveTo>
                    <a:lnTo>
                      <a:pt x="514173" y="0"/>
                    </a:lnTo>
                    <a:lnTo>
                      <a:pt x="514173" y="275724"/>
                    </a:lnTo>
                    <a:lnTo>
                      <a:pt x="0" y="2757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0150F7B6-5AE7-2CFB-DAC3-8492DA6BBC3D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2069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41" name="Group 16">
              <a:extLst>
                <a:ext uri="{FF2B5EF4-FFF2-40B4-BE49-F238E27FC236}">
                  <a16:creationId xmlns:a16="http://schemas.microsoft.com/office/drawing/2014/main" id="{4A6E2C02-EB3D-464E-8555-DEF266688A30}"/>
                </a:ext>
              </a:extLst>
            </p:cNvPr>
            <p:cNvGrpSpPr/>
            <p:nvPr/>
          </p:nvGrpSpPr>
          <p:grpSpPr>
            <a:xfrm>
              <a:off x="670767" y="404144"/>
              <a:ext cx="812816" cy="435871"/>
              <a:chOff x="0" y="0"/>
              <a:chExt cx="514173" cy="275724"/>
            </a:xfrm>
          </p:grpSpPr>
          <p:sp>
            <p:nvSpPr>
              <p:cNvPr id="43" name="Freeform 17">
                <a:extLst>
                  <a:ext uri="{FF2B5EF4-FFF2-40B4-BE49-F238E27FC236}">
                    <a16:creationId xmlns:a16="http://schemas.microsoft.com/office/drawing/2014/main" id="{09AEC157-70AA-BC1F-B853-503E98EA8BDE}"/>
                  </a:ext>
                </a:extLst>
              </p:cNvPr>
              <p:cNvSpPr/>
              <p:nvPr/>
            </p:nvSpPr>
            <p:spPr>
              <a:xfrm>
                <a:off x="0" y="0"/>
                <a:ext cx="514173" cy="275724"/>
              </a:xfrm>
              <a:custGeom>
                <a:avLst/>
                <a:gdLst/>
                <a:ahLst/>
                <a:cxnLst/>
                <a:rect l="l" t="t" r="r" b="b"/>
                <a:pathLst>
                  <a:path w="514173" h="275724">
                    <a:moveTo>
                      <a:pt x="0" y="0"/>
                    </a:moveTo>
                    <a:lnTo>
                      <a:pt x="514173" y="0"/>
                    </a:lnTo>
                    <a:lnTo>
                      <a:pt x="514173" y="275724"/>
                    </a:lnTo>
                    <a:lnTo>
                      <a:pt x="0" y="2757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44" name="TextBox 18">
                <a:extLst>
                  <a:ext uri="{FF2B5EF4-FFF2-40B4-BE49-F238E27FC236}">
                    <a16:creationId xmlns:a16="http://schemas.microsoft.com/office/drawing/2014/main" id="{C0B9F33D-47D7-463D-C081-0A67178B3A17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2069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79261A2-4BE7-FC96-F69D-2ACDF76AA356}"/>
                </a:ext>
              </a:extLst>
            </p:cNvPr>
            <p:cNvSpPr/>
            <p:nvPr/>
          </p:nvSpPr>
          <p:spPr>
            <a:xfrm>
              <a:off x="0" y="0"/>
              <a:ext cx="1515902" cy="873083"/>
            </a:xfrm>
            <a:custGeom>
              <a:avLst/>
              <a:gdLst/>
              <a:ahLst/>
              <a:cxnLst/>
              <a:rect l="l" t="t" r="r" b="b"/>
              <a:pathLst>
                <a:path w="1515902" h="873083">
                  <a:moveTo>
                    <a:pt x="0" y="0"/>
                  </a:moveTo>
                  <a:lnTo>
                    <a:pt x="1515902" y="0"/>
                  </a:lnTo>
                  <a:lnTo>
                    <a:pt x="1515902" y="873083"/>
                  </a:lnTo>
                  <a:lnTo>
                    <a:pt x="0" y="873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Helvetica" pitchFamily="2" charset="0"/>
              </a:endParaRPr>
            </a:p>
          </p:txBody>
        </p:sp>
      </p:grpSp>
      <p:pic>
        <p:nvPicPr>
          <p:cNvPr id="47" name="Picture 2">
            <a:extLst>
              <a:ext uri="{FF2B5EF4-FFF2-40B4-BE49-F238E27FC236}">
                <a16:creationId xmlns:a16="http://schemas.microsoft.com/office/drawing/2014/main" id="{6F997E36-05D4-0BCE-3E38-A259067F8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07161" y="7310134"/>
            <a:ext cx="694775" cy="4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F1CA149-1856-AF46-D6FD-6A4789EC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75283" y="8309471"/>
            <a:ext cx="733164" cy="36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4">
            <a:extLst>
              <a:ext uri="{FF2B5EF4-FFF2-40B4-BE49-F238E27FC236}">
                <a16:creationId xmlns:a16="http://schemas.microsoft.com/office/drawing/2014/main" id="{09143D79-F5F6-AB01-ACF1-5A8EDE17C57E}"/>
              </a:ext>
            </a:extLst>
          </p:cNvPr>
          <p:cNvSpPr txBox="1"/>
          <p:nvPr/>
        </p:nvSpPr>
        <p:spPr>
          <a:xfrm>
            <a:off x="14281841" y="8633476"/>
            <a:ext cx="1173831" cy="328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75" b="1" i="1">
                <a:solidFill>
                  <a:srgbClr val="00A3E9"/>
                </a:solidFill>
                <a:latin typeface="Helvetica" pitchFamily="2" charset="0"/>
              </a:rPr>
              <a:t>CC</a:t>
            </a:r>
            <a:r>
              <a:rPr lang="en-US" sz="1575" i="1">
                <a:solidFill>
                  <a:srgbClr val="00A3E9"/>
                </a:solidFill>
                <a:latin typeface="Helvetica" pitchFamily="2" charset="0"/>
              </a:rPr>
              <a:t>Flex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054771-D316-DAEF-16E7-6B9C40D48050}"/>
              </a:ext>
            </a:extLst>
          </p:cNvPr>
          <p:cNvGrpSpPr/>
          <p:nvPr/>
        </p:nvGrpSpPr>
        <p:grpSpPr>
          <a:xfrm>
            <a:off x="-1520" y="-19915"/>
            <a:ext cx="18304482" cy="2835893"/>
            <a:chOff x="-10988" y="-29259"/>
            <a:chExt cx="12202988" cy="18905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8158CA3-6989-09D2-BE6D-110918E0F8DC}"/>
                </a:ext>
              </a:extLst>
            </p:cNvPr>
            <p:cNvGrpSpPr/>
            <p:nvPr/>
          </p:nvGrpSpPr>
          <p:grpSpPr>
            <a:xfrm>
              <a:off x="-10988" y="-29259"/>
              <a:ext cx="12202988" cy="1890595"/>
              <a:chOff x="4196" y="-1528005"/>
              <a:chExt cx="12202988" cy="189059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4155829-7A1C-948B-C73F-FCB2C59A86EC}"/>
                  </a:ext>
                </a:extLst>
              </p:cNvPr>
              <p:cNvGrpSpPr/>
              <p:nvPr/>
            </p:nvGrpSpPr>
            <p:grpSpPr>
              <a:xfrm>
                <a:off x="4196" y="-1528005"/>
                <a:ext cx="12202988" cy="1890595"/>
                <a:chOff x="4196" y="-1393095"/>
                <a:chExt cx="12202988" cy="1890595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45B459C-B50E-4805-824B-449016EDFC72}"/>
                    </a:ext>
                  </a:extLst>
                </p:cNvPr>
                <p:cNvSpPr/>
                <p:nvPr/>
              </p:nvSpPr>
              <p:spPr>
                <a:xfrm flipV="1">
                  <a:off x="5209" y="-11346"/>
                  <a:ext cx="12201037" cy="508846"/>
                </a:xfrm>
                <a:prstGeom prst="rect">
                  <a:avLst/>
                </a:prstGeom>
                <a:solidFill>
                  <a:srgbClr val="D4060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D3BF50D-D563-82EB-E8EF-B622DD7F4C11}"/>
                    </a:ext>
                  </a:extLst>
                </p:cNvPr>
                <p:cNvSpPr/>
                <p:nvPr/>
              </p:nvSpPr>
              <p:spPr>
                <a:xfrm rot="21540000">
                  <a:off x="4196" y="187624"/>
                  <a:ext cx="12202988" cy="128691"/>
                </a:xfrm>
                <a:prstGeom prst="rect">
                  <a:avLst/>
                </a:prstGeom>
                <a:solidFill>
                  <a:srgbClr val="1C1D3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7356585-C682-601C-A3A9-65960FC26F6B}"/>
                    </a:ext>
                  </a:extLst>
                </p:cNvPr>
                <p:cNvSpPr/>
                <p:nvPr/>
              </p:nvSpPr>
              <p:spPr>
                <a:xfrm>
                  <a:off x="5208" y="-1393095"/>
                  <a:ext cx="12201975" cy="1519850"/>
                </a:xfrm>
                <a:prstGeom prst="rect">
                  <a:avLst/>
                </a:prstGeom>
                <a:solidFill>
                  <a:srgbClr val="1C1D3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914EFF1-0CF1-6927-FEDC-CC606DE4D0F0}"/>
                  </a:ext>
                </a:extLst>
              </p:cNvPr>
              <p:cNvSpPr/>
              <p:nvPr/>
            </p:nvSpPr>
            <p:spPr>
              <a:xfrm>
                <a:off x="5209" y="-60369"/>
                <a:ext cx="9842132" cy="120054"/>
              </a:xfrm>
              <a:prstGeom prst="rect">
                <a:avLst/>
              </a:prstGeom>
              <a:solidFill>
                <a:srgbClr val="1C1D3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0DDB1F-ADB9-728A-462F-A423F5760FF1}"/>
                </a:ext>
              </a:extLst>
            </p:cNvPr>
            <p:cNvSpPr/>
            <p:nvPr/>
          </p:nvSpPr>
          <p:spPr>
            <a:xfrm>
              <a:off x="-9975" y="1522899"/>
              <a:ext cx="5824386" cy="137796"/>
            </a:xfrm>
            <a:prstGeom prst="rect">
              <a:avLst/>
            </a:prstGeom>
            <a:solidFill>
              <a:srgbClr val="1C1D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3C2124A4-0D5B-B306-91C7-002B4C18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79132" y="7331526"/>
            <a:ext cx="733164" cy="36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4">
            <a:extLst>
              <a:ext uri="{FF2B5EF4-FFF2-40B4-BE49-F238E27FC236}">
                <a16:creationId xmlns:a16="http://schemas.microsoft.com/office/drawing/2014/main" id="{1E9B1C9C-FECA-7DA0-1245-5C1EB3B22FB4}"/>
              </a:ext>
            </a:extLst>
          </p:cNvPr>
          <p:cNvSpPr txBox="1"/>
          <p:nvPr/>
        </p:nvSpPr>
        <p:spPr>
          <a:xfrm>
            <a:off x="14275283" y="7671026"/>
            <a:ext cx="1003443" cy="21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err="1">
                <a:solidFill>
                  <a:srgbClr val="00A3E9"/>
                </a:solidFill>
                <a:latin typeface="Helvetica" pitchFamily="2" charset="0"/>
              </a:rPr>
              <a:t>Partner</a:t>
            </a:r>
            <a:r>
              <a:rPr lang="en-US" sz="1050" err="1">
                <a:solidFill>
                  <a:srgbClr val="00A3E9"/>
                </a:solidFill>
                <a:latin typeface="Helvetica" pitchFamily="2" charset="0"/>
              </a:rPr>
              <a:t>Edge</a:t>
            </a:r>
            <a:r>
              <a:rPr lang="en-US" sz="1050" baseline="30000">
                <a:solidFill>
                  <a:srgbClr val="00A3E9"/>
                </a:solidFill>
                <a:latin typeface="Helvetica" pitchFamily="2" charset="0"/>
              </a:rPr>
              <a:t>®</a:t>
            </a:r>
            <a:r>
              <a:rPr lang="en-US" sz="1050">
                <a:solidFill>
                  <a:srgbClr val="00A3E9"/>
                </a:solidFill>
                <a:latin typeface="Helvetica" pitchFamily="2" charset="0"/>
              </a:rPr>
              <a:t> 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91830C-20B4-8851-E27B-3D16CF6998DA}"/>
              </a:ext>
            </a:extLst>
          </p:cNvPr>
          <p:cNvCxnSpPr>
            <a:cxnSpLocks/>
          </p:cNvCxnSpPr>
          <p:nvPr/>
        </p:nvCxnSpPr>
        <p:spPr>
          <a:xfrm>
            <a:off x="6300656" y="611450"/>
            <a:ext cx="0" cy="1429424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28">
            <a:extLst>
              <a:ext uri="{FF2B5EF4-FFF2-40B4-BE49-F238E27FC236}">
                <a16:creationId xmlns:a16="http://schemas.microsoft.com/office/drawing/2014/main" id="{8E84CC91-6BEA-A52F-09E0-BB52498BDE89}"/>
              </a:ext>
            </a:extLst>
          </p:cNvPr>
          <p:cNvSpPr txBox="1"/>
          <p:nvPr/>
        </p:nvSpPr>
        <p:spPr>
          <a:xfrm>
            <a:off x="7043665" y="876203"/>
            <a:ext cx="1686455" cy="597792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2660"/>
              </a:lnSpc>
            </a:pPr>
            <a:r>
              <a:rPr lang="en-US" sz="4200" b="1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1,500</a:t>
            </a:r>
          </a:p>
        </p:txBody>
      </p:sp>
      <p:sp>
        <p:nvSpPr>
          <p:cNvPr id="51" name="TextBox 28">
            <a:extLst>
              <a:ext uri="{FF2B5EF4-FFF2-40B4-BE49-F238E27FC236}">
                <a16:creationId xmlns:a16="http://schemas.microsoft.com/office/drawing/2014/main" id="{7AF39576-4C98-B0E1-730F-503B35C47EFA}"/>
              </a:ext>
            </a:extLst>
          </p:cNvPr>
          <p:cNvSpPr txBox="1"/>
          <p:nvPr/>
        </p:nvSpPr>
        <p:spPr>
          <a:xfrm>
            <a:off x="7088132" y="1347341"/>
            <a:ext cx="1597518" cy="597792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Successful Projects</a:t>
            </a:r>
          </a:p>
        </p:txBody>
      </p:sp>
      <p:sp>
        <p:nvSpPr>
          <p:cNvPr id="52" name="TextBox 28">
            <a:extLst>
              <a:ext uri="{FF2B5EF4-FFF2-40B4-BE49-F238E27FC236}">
                <a16:creationId xmlns:a16="http://schemas.microsoft.com/office/drawing/2014/main" id="{CDD348BE-BE24-CD46-34C6-129076B19D1E}"/>
              </a:ext>
            </a:extLst>
          </p:cNvPr>
          <p:cNvSpPr txBox="1"/>
          <p:nvPr/>
        </p:nvSpPr>
        <p:spPr>
          <a:xfrm>
            <a:off x="9791738" y="876203"/>
            <a:ext cx="1990425" cy="597792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2660"/>
              </a:lnSpc>
            </a:pPr>
            <a:r>
              <a:rPr lang="en-US" sz="4200" b="1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10,500+</a:t>
            </a:r>
          </a:p>
        </p:txBody>
      </p:sp>
      <p:sp>
        <p:nvSpPr>
          <p:cNvPr id="53" name="TextBox 28">
            <a:extLst>
              <a:ext uri="{FF2B5EF4-FFF2-40B4-BE49-F238E27FC236}">
                <a16:creationId xmlns:a16="http://schemas.microsoft.com/office/drawing/2014/main" id="{715B2C91-EEAC-DA95-27E9-BFA4817DDD48}"/>
              </a:ext>
            </a:extLst>
          </p:cNvPr>
          <p:cNvSpPr txBox="1"/>
          <p:nvPr/>
        </p:nvSpPr>
        <p:spPr>
          <a:xfrm>
            <a:off x="9988191" y="1347341"/>
            <a:ext cx="1597518" cy="597792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TB of Data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Managed</a:t>
            </a:r>
          </a:p>
        </p:txBody>
      </p:sp>
      <p:sp>
        <p:nvSpPr>
          <p:cNvPr id="54" name="TextBox 28">
            <a:extLst>
              <a:ext uri="{FF2B5EF4-FFF2-40B4-BE49-F238E27FC236}">
                <a16:creationId xmlns:a16="http://schemas.microsoft.com/office/drawing/2014/main" id="{77469667-7105-3FC0-DCAC-2E64D6F51D62}"/>
              </a:ext>
            </a:extLst>
          </p:cNvPr>
          <p:cNvSpPr txBox="1"/>
          <p:nvPr/>
        </p:nvSpPr>
        <p:spPr>
          <a:xfrm>
            <a:off x="12737147" y="876203"/>
            <a:ext cx="1686455" cy="597792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2660"/>
              </a:lnSpc>
            </a:pPr>
            <a:r>
              <a:rPr lang="en-US" sz="4200" b="1" dirty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25 Yrs</a:t>
            </a:r>
          </a:p>
        </p:txBody>
      </p:sp>
      <p:sp>
        <p:nvSpPr>
          <p:cNvPr id="55" name="TextBox 28">
            <a:extLst>
              <a:ext uri="{FF2B5EF4-FFF2-40B4-BE49-F238E27FC236}">
                <a16:creationId xmlns:a16="http://schemas.microsoft.com/office/drawing/2014/main" id="{49D5AC29-0843-CFBE-C0E2-557F4E7C7112}"/>
              </a:ext>
            </a:extLst>
          </p:cNvPr>
          <p:cNvSpPr txBox="1"/>
          <p:nvPr/>
        </p:nvSpPr>
        <p:spPr>
          <a:xfrm>
            <a:off x="12643483" y="1347341"/>
            <a:ext cx="1873784" cy="597792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Transforming Companies</a:t>
            </a:r>
          </a:p>
        </p:txBody>
      </p:sp>
      <p:sp>
        <p:nvSpPr>
          <p:cNvPr id="56" name="TextBox 28">
            <a:extLst>
              <a:ext uri="{FF2B5EF4-FFF2-40B4-BE49-F238E27FC236}">
                <a16:creationId xmlns:a16="http://schemas.microsoft.com/office/drawing/2014/main" id="{F539917A-14A0-E079-A2AA-D11E2A89CF78}"/>
              </a:ext>
            </a:extLst>
          </p:cNvPr>
          <p:cNvSpPr txBox="1"/>
          <p:nvPr/>
        </p:nvSpPr>
        <p:spPr>
          <a:xfrm>
            <a:off x="15476975" y="876203"/>
            <a:ext cx="1686455" cy="597792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2660"/>
              </a:lnSpc>
            </a:pPr>
            <a:r>
              <a:rPr lang="en-US" sz="4200" b="1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$1,5B</a:t>
            </a:r>
          </a:p>
        </p:txBody>
      </p:sp>
      <p:sp>
        <p:nvSpPr>
          <p:cNvPr id="57" name="TextBox 28">
            <a:extLst>
              <a:ext uri="{FF2B5EF4-FFF2-40B4-BE49-F238E27FC236}">
                <a16:creationId xmlns:a16="http://schemas.microsoft.com/office/drawing/2014/main" id="{0A27A29B-4099-8319-F910-4C1AE37447E4}"/>
              </a:ext>
            </a:extLst>
          </p:cNvPr>
          <p:cNvSpPr txBox="1"/>
          <p:nvPr/>
        </p:nvSpPr>
        <p:spPr>
          <a:xfrm>
            <a:off x="15355848" y="1347341"/>
            <a:ext cx="1928706" cy="597792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Total Customer Savings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2842D7-02A6-BAA6-9920-20683967DBFC}"/>
              </a:ext>
            </a:extLst>
          </p:cNvPr>
          <p:cNvSpPr txBox="1"/>
          <p:nvPr/>
        </p:nvSpPr>
        <p:spPr>
          <a:xfrm>
            <a:off x="406968" y="1856530"/>
            <a:ext cx="5252421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75" b="1">
                <a:solidFill>
                  <a:schemeClr val="accent6"/>
                </a:solidFill>
                <a:latin typeface="Helvetica" pitchFamily="2" charset="0"/>
              </a:rPr>
              <a:t>Driving Innovation, Empowering Transformations.</a:t>
            </a:r>
          </a:p>
        </p:txBody>
      </p:sp>
      <p:pic>
        <p:nvPicPr>
          <p:cNvPr id="17" name="Picture 1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C9871A9-5B03-4C42-C913-FD6644477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54" y="290270"/>
            <a:ext cx="5414090" cy="1738208"/>
          </a:xfrm>
          <a:prstGeom prst="rect">
            <a:avLst/>
          </a:prstGeom>
        </p:spPr>
      </p:pic>
      <p:pic>
        <p:nvPicPr>
          <p:cNvPr id="10" name="Picture 9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913D9F6-8B62-DB76-D243-8DBDF92019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801" y="8479412"/>
            <a:ext cx="1894649" cy="635472"/>
          </a:xfrm>
          <a:prstGeom prst="rect">
            <a:avLst/>
          </a:prstGeom>
        </p:spPr>
      </p:pic>
      <p:pic>
        <p:nvPicPr>
          <p:cNvPr id="12" name="Picture 11" descr="A black background with blue and green text&#10;&#10;AI-generated content may be incorrect.">
            <a:extLst>
              <a:ext uri="{FF2B5EF4-FFF2-40B4-BE49-F238E27FC236}">
                <a16:creationId xmlns:a16="http://schemas.microsoft.com/office/drawing/2014/main" id="{BF22C739-5B39-687F-8CE9-2EE7D6BFC0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063" y="7081668"/>
            <a:ext cx="763269" cy="76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20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40B69B-B930-1475-A885-58F1FADEBE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800" dirty="0"/>
              <a:t>S/4HANA Implementation Key Elements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38883A-4FC3-5C33-07F2-9579E61C82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Experienced</a:t>
            </a:r>
            <a:r>
              <a:rPr lang="en-US" sz="2200" dirty="0"/>
              <a:t> in the SAP Best Practice template based Activate methodology.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Auritas</a:t>
            </a:r>
            <a:r>
              <a:rPr lang="en-US" sz="2200" dirty="0"/>
              <a:t> conducts business process, functional and transactional </a:t>
            </a:r>
            <a:r>
              <a:rPr lang="en-US" sz="2200" b="1" dirty="0"/>
              <a:t>hands-on workshops </a:t>
            </a:r>
            <a:r>
              <a:rPr lang="en-US" sz="2200" dirty="0"/>
              <a:t>to the project core team. 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SAP's </a:t>
            </a:r>
            <a:r>
              <a:rPr lang="en-US" sz="2200" b="1" dirty="0"/>
              <a:t>Accelerator tool</a:t>
            </a:r>
            <a:r>
              <a:rPr lang="en-US" sz="2200" dirty="0"/>
              <a:t> Data Migration Cockpit will leveraged to speed and monitor the data migration effort. </a:t>
            </a:r>
          </a:p>
          <a:p>
            <a:pPr marL="1290638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/>
              <a:t>Data migration plan to include data objects required to be migrated to SAP S/4 for the business scenarios. 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SAP Best Practice’s </a:t>
            </a:r>
            <a:r>
              <a:rPr lang="en-US" sz="2200" b="1" dirty="0"/>
              <a:t>pre-configured forms/outputs </a:t>
            </a:r>
            <a:r>
              <a:rPr lang="en-US" sz="2200" dirty="0"/>
              <a:t>and reports.</a:t>
            </a:r>
          </a:p>
          <a:p>
            <a:pPr marL="1290638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/>
              <a:t>Identify process &amp; configuration gaps between to make the </a:t>
            </a:r>
            <a:r>
              <a:rPr lang="en-US" sz="2200" b="1" dirty="0"/>
              <a:t>necessary enhancements </a:t>
            </a:r>
            <a:r>
              <a:rPr lang="en-US" sz="2200" dirty="0"/>
              <a:t>to the configuration to address </a:t>
            </a:r>
            <a:r>
              <a:rPr lang="en-US" sz="2200" i="1" dirty="0"/>
              <a:t>unique</a:t>
            </a:r>
            <a:r>
              <a:rPr lang="en-US" sz="2200" dirty="0"/>
              <a:t> company’s needs.</a:t>
            </a:r>
            <a:endParaRPr lang="en-US" sz="2200" dirty="0">
              <a:highlight>
                <a:srgbClr val="FFFF00"/>
              </a:highlight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sz="2200" dirty="0"/>
          </a:p>
        </p:txBody>
      </p:sp>
      <p:pic>
        <p:nvPicPr>
          <p:cNvPr id="6" name="Picture Placeholder 5" descr="Two people shaking hands">
            <a:extLst>
              <a:ext uri="{FF2B5EF4-FFF2-40B4-BE49-F238E27FC236}">
                <a16:creationId xmlns:a16="http://schemas.microsoft.com/office/drawing/2014/main" id="{555D4899-E774-BBD2-70D1-E79854AC2A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r="2328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21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5E5DD-71AA-0F93-8CB1-98AC1790F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FF24F-7AB2-E183-8708-FA5D2279C5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ctr"/>
          <a:lstStyle/>
          <a:p>
            <a:r>
              <a:rPr lang="en-US" sz="4800" dirty="0">
                <a:solidFill>
                  <a:schemeClr val="accent3"/>
                </a:solidFill>
              </a:rPr>
              <a:t>Why </a:t>
            </a:r>
            <a:r>
              <a:rPr lang="en-US" sz="4800" dirty="0" err="1">
                <a:solidFill>
                  <a:schemeClr val="accent3"/>
                </a:solidFill>
              </a:rPr>
              <a:t>Auritas</a:t>
            </a:r>
            <a:r>
              <a:rPr lang="en-US" sz="4800" dirty="0">
                <a:solidFill>
                  <a:schemeClr val="accent3"/>
                </a:solidFill>
              </a:rPr>
              <a:t>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4FDA6A-C401-34DF-D811-2C94393377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Decades of </a:t>
            </a:r>
            <a:r>
              <a:rPr lang="en-US" sz="2200" b="1" dirty="0"/>
              <a:t>knowledge </a:t>
            </a:r>
            <a:r>
              <a:rPr lang="en-US" sz="2200" dirty="0"/>
              <a:t>and </a:t>
            </a:r>
            <a:r>
              <a:rPr lang="en-US" sz="2200" b="1" dirty="0"/>
              <a:t>experience implementing </a:t>
            </a:r>
            <a:r>
              <a:rPr lang="en-US" sz="2200" dirty="0"/>
              <a:t>SAP Best Practices and Activate methodology.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Holistic approach to S/4HANA implementation.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Prepare your team </a:t>
            </a:r>
            <a:r>
              <a:rPr lang="en-US" sz="2200" dirty="0"/>
              <a:t>with hands-on workshops and training for comprehensive knowledge transfer.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SAP</a:t>
            </a:r>
            <a:r>
              <a:rPr lang="en-US" sz="2200" b="1" dirty="0"/>
              <a:t> Accelerators </a:t>
            </a:r>
            <a:r>
              <a:rPr lang="en-US" sz="2200" dirty="0"/>
              <a:t>for</a:t>
            </a:r>
            <a:r>
              <a:rPr lang="en-US" sz="2200" b="1" dirty="0"/>
              <a:t> </a:t>
            </a:r>
            <a:r>
              <a:rPr lang="en-US" sz="2200" dirty="0"/>
              <a:t>speedy and and smooth data migration efforts.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Complete </a:t>
            </a:r>
            <a:r>
              <a:rPr lang="en-US" sz="2200" b="1" dirty="0"/>
              <a:t>Data Suite</a:t>
            </a:r>
            <a:r>
              <a:rPr lang="en-US" sz="2200" dirty="0"/>
              <a:t> by </a:t>
            </a:r>
            <a:r>
              <a:rPr lang="en-US" sz="2200" dirty="0" err="1"/>
              <a:t>Auritas</a:t>
            </a:r>
            <a:r>
              <a:rPr lang="en-US" sz="2200" dirty="0"/>
              <a:t> to help with archiving efforts and legacy decommission needs.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Necessary enhancements </a:t>
            </a:r>
            <a:r>
              <a:rPr lang="en-US" sz="2200" dirty="0"/>
              <a:t>to the configuration help ensure unique company’s needs are being addresses.</a:t>
            </a:r>
            <a:endParaRPr lang="en-US" sz="2200" dirty="0">
              <a:highlight>
                <a:srgbClr val="00FFFF"/>
              </a:highlight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Close partnership with SAP, being a Gold Partner.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200" dirty="0"/>
          </a:p>
        </p:txBody>
      </p:sp>
      <p:pic>
        <p:nvPicPr>
          <p:cNvPr id="15" name="Picture Placeholder 14" descr="A person holding a tablet&#10;&#10;AI-generated content may be incorrect.">
            <a:extLst>
              <a:ext uri="{FF2B5EF4-FFF2-40B4-BE49-F238E27FC236}">
                <a16:creationId xmlns:a16="http://schemas.microsoft.com/office/drawing/2014/main" id="{DAD1558B-FF27-85D8-E6A4-61AEAFCD79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5" r="36177"/>
          <a:stretch/>
        </p:blipFill>
        <p:spPr>
          <a:xfrm>
            <a:off x="906959" y="914402"/>
            <a:ext cx="6927786" cy="8645234"/>
          </a:xfrm>
        </p:spPr>
      </p:pic>
    </p:spTree>
    <p:extLst>
      <p:ext uri="{BB962C8B-B14F-4D97-AF65-F5344CB8AC3E}">
        <p14:creationId xmlns:p14="http://schemas.microsoft.com/office/powerpoint/2010/main" val="1761753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A87496D-840F-9274-495F-6950C7CFA2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" r="328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E77E20-5600-A355-D78E-D070EEB12A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44117" y="2811155"/>
            <a:ext cx="13448382" cy="1005282"/>
          </a:xfrm>
        </p:spPr>
        <p:txBody>
          <a:bodyPr/>
          <a:lstStyle/>
          <a:p>
            <a:r>
              <a:rPr lang="en-US" sz="5400" dirty="0" err="1"/>
              <a:t>erformance</a:t>
            </a:r>
            <a:endParaRPr lang="en-US" dirty="0"/>
          </a:p>
        </p:txBody>
      </p:sp>
      <p:sp>
        <p:nvSpPr>
          <p:cNvPr id="4" name="Freeform 74">
            <a:extLst>
              <a:ext uri="{FF2B5EF4-FFF2-40B4-BE49-F238E27FC236}">
                <a16:creationId xmlns:a16="http://schemas.microsoft.com/office/drawing/2014/main" id="{8CD8B3D5-6967-434F-7947-0C641D919636}"/>
              </a:ext>
            </a:extLst>
          </p:cNvPr>
          <p:cNvSpPr/>
          <p:nvPr/>
        </p:nvSpPr>
        <p:spPr>
          <a:xfrm>
            <a:off x="2691362" y="2414340"/>
            <a:ext cx="1378621" cy="1143000"/>
          </a:xfrm>
          <a:custGeom>
            <a:avLst/>
            <a:gdLst/>
            <a:ahLst/>
            <a:cxnLst/>
            <a:rect l="l" t="t" r="r" b="b"/>
            <a:pathLst>
              <a:path w="281598" h="233470">
                <a:moveTo>
                  <a:pt x="0" y="0"/>
                </a:moveTo>
                <a:lnTo>
                  <a:pt x="281598" y="0"/>
                </a:lnTo>
                <a:lnTo>
                  <a:pt x="281598" y="233471"/>
                </a:lnTo>
                <a:lnTo>
                  <a:pt x="0" y="2334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55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A87496D-840F-9274-495F-6950C7CFA2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" r="230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4DF280-8A76-0D6B-FB76-D535A0BAE8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9618" y="2742143"/>
            <a:ext cx="13448382" cy="1005282"/>
          </a:xfrm>
        </p:spPr>
        <p:txBody>
          <a:bodyPr/>
          <a:lstStyle/>
          <a:p>
            <a:r>
              <a:rPr lang="en-US" sz="5400" dirty="0" err="1"/>
              <a:t>ecommissioning</a:t>
            </a:r>
            <a:endParaRPr lang="en-US" dirty="0"/>
          </a:p>
        </p:txBody>
      </p:sp>
      <p:sp>
        <p:nvSpPr>
          <p:cNvPr id="4" name="Freeform 75">
            <a:extLst>
              <a:ext uri="{FF2B5EF4-FFF2-40B4-BE49-F238E27FC236}">
                <a16:creationId xmlns:a16="http://schemas.microsoft.com/office/drawing/2014/main" id="{A730CB50-25C0-DFA9-15A4-5117B21F4B52}"/>
              </a:ext>
            </a:extLst>
          </p:cNvPr>
          <p:cNvSpPr/>
          <p:nvPr/>
        </p:nvSpPr>
        <p:spPr>
          <a:xfrm>
            <a:off x="2915961" y="2240181"/>
            <a:ext cx="1806994" cy="1353599"/>
          </a:xfrm>
          <a:custGeom>
            <a:avLst/>
            <a:gdLst/>
            <a:ahLst/>
            <a:cxnLst/>
            <a:rect l="l" t="t" r="r" b="b"/>
            <a:pathLst>
              <a:path w="311672" h="233470">
                <a:moveTo>
                  <a:pt x="0" y="0"/>
                </a:moveTo>
                <a:lnTo>
                  <a:pt x="311671" y="0"/>
                </a:lnTo>
                <a:lnTo>
                  <a:pt x="311671" y="233470"/>
                </a:lnTo>
                <a:lnTo>
                  <a:pt x="0" y="2334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48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0FA4A-71B8-2F4C-E432-9C9D6B121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1C081296-A458-1E4F-7AAE-EA182C9BFB25}"/>
              </a:ext>
            </a:extLst>
          </p:cNvPr>
          <p:cNvSpPr/>
          <p:nvPr/>
        </p:nvSpPr>
        <p:spPr>
          <a:xfrm>
            <a:off x="9550079" y="0"/>
            <a:ext cx="8737921" cy="10282230"/>
          </a:xfrm>
          <a:custGeom>
            <a:avLst/>
            <a:gdLst/>
            <a:ahLst/>
            <a:cxnLst/>
            <a:rect l="l" t="t" r="r" b="b"/>
            <a:pathLst>
              <a:path w="849210" h="1887217">
                <a:moveTo>
                  <a:pt x="0" y="0"/>
                </a:moveTo>
                <a:lnTo>
                  <a:pt x="849210" y="0"/>
                </a:lnTo>
                <a:lnTo>
                  <a:pt x="849210" y="1887217"/>
                </a:lnTo>
                <a:lnTo>
                  <a:pt x="0" y="1887217"/>
                </a:lnTo>
                <a:close/>
              </a:path>
            </a:pathLst>
          </a:custGeom>
          <a:solidFill>
            <a:schemeClr val="accent3"/>
          </a:solidFill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47" name="Freeform 6">
            <a:extLst>
              <a:ext uri="{FF2B5EF4-FFF2-40B4-BE49-F238E27FC236}">
                <a16:creationId xmlns:a16="http://schemas.microsoft.com/office/drawing/2014/main" id="{6E3C0453-5E1F-7042-01C1-BDDE43CAF24D}"/>
              </a:ext>
            </a:extLst>
          </p:cNvPr>
          <p:cNvSpPr/>
          <p:nvPr/>
        </p:nvSpPr>
        <p:spPr>
          <a:xfrm>
            <a:off x="1" y="8485352"/>
            <a:ext cx="9513278" cy="1801650"/>
          </a:xfrm>
          <a:custGeom>
            <a:avLst/>
            <a:gdLst/>
            <a:ahLst/>
            <a:cxnLst/>
            <a:rect l="l" t="t" r="r" b="b"/>
            <a:pathLst>
              <a:path w="849210" h="1887217">
                <a:moveTo>
                  <a:pt x="0" y="0"/>
                </a:moveTo>
                <a:lnTo>
                  <a:pt x="849210" y="0"/>
                </a:lnTo>
                <a:lnTo>
                  <a:pt x="849210" y="1887217"/>
                </a:lnTo>
                <a:lnTo>
                  <a:pt x="0" y="18872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37" name="Round Single Corner Rectangle 36">
            <a:extLst>
              <a:ext uri="{FF2B5EF4-FFF2-40B4-BE49-F238E27FC236}">
                <a16:creationId xmlns:a16="http://schemas.microsoft.com/office/drawing/2014/main" id="{3E4D7FC7-0645-8EC1-C5B3-EB9AEA7A78E6}"/>
              </a:ext>
            </a:extLst>
          </p:cNvPr>
          <p:cNvSpPr/>
          <p:nvPr/>
        </p:nvSpPr>
        <p:spPr>
          <a:xfrm>
            <a:off x="508497" y="4044915"/>
            <a:ext cx="8635503" cy="3955785"/>
          </a:xfrm>
          <a:prstGeom prst="round1Rect">
            <a:avLst>
              <a:gd name="adj" fmla="val 90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E81116BA-F50D-8C5A-CDA6-DFECC8D0AFFC}"/>
              </a:ext>
            </a:extLst>
          </p:cNvPr>
          <p:cNvSpPr/>
          <p:nvPr/>
        </p:nvSpPr>
        <p:spPr>
          <a:xfrm>
            <a:off x="14053321" y="1275766"/>
            <a:ext cx="2106666" cy="546455"/>
          </a:xfrm>
          <a:custGeom>
            <a:avLst/>
            <a:gdLst/>
            <a:ahLst/>
            <a:cxnLst/>
            <a:rect l="l" t="t" r="r" b="b"/>
            <a:pathLst>
              <a:path w="849210" h="1887217">
                <a:moveTo>
                  <a:pt x="0" y="0"/>
                </a:moveTo>
                <a:lnTo>
                  <a:pt x="849210" y="0"/>
                </a:lnTo>
                <a:lnTo>
                  <a:pt x="849210" y="1887217"/>
                </a:lnTo>
                <a:lnTo>
                  <a:pt x="0" y="1887217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68D142-2699-E983-92F8-795B278893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5519" y="866200"/>
            <a:ext cx="6675609" cy="17400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5400" b="1" dirty="0"/>
              <a:t>What is Legacy Decommissioning?</a:t>
            </a:r>
          </a:p>
          <a:p>
            <a:endParaRPr lang="en-US" b="1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650281F7-6D9F-A788-5ECD-1709EBB7C5A3}"/>
              </a:ext>
            </a:extLst>
          </p:cNvPr>
          <p:cNvSpPr txBox="1">
            <a:spLocks/>
          </p:cNvSpPr>
          <p:nvPr/>
        </p:nvSpPr>
        <p:spPr>
          <a:xfrm>
            <a:off x="10669389" y="1275766"/>
            <a:ext cx="5834417" cy="546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rgbClr val="F0AB00"/>
              </a:buClr>
              <a:buFont typeface="Arial" panose="020B0604020202020204" pitchFamily="34" charset="0"/>
              <a:buNone/>
              <a:defRPr sz="7200" b="1" kern="1200">
                <a:solidFill>
                  <a:srgbClr val="F0AB00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947738" indent="-354807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540670" indent="-338138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2064545" indent="-352425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2574132" indent="-34052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accent6"/>
                </a:solidFill>
                <a:latin typeface="Helvetica" pitchFamily="2" charset="0"/>
              </a:rPr>
              <a:t>Decommissioning Use Cases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C0491F-1E58-326C-BD57-1A1383B8BD3F}"/>
              </a:ext>
            </a:extLst>
          </p:cNvPr>
          <p:cNvSpPr txBox="1"/>
          <p:nvPr/>
        </p:nvSpPr>
        <p:spPr>
          <a:xfrm>
            <a:off x="764008" y="2771105"/>
            <a:ext cx="7875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dirty="0">
                <a:latin typeface="Helvetica" pitchFamily="2" charset="0"/>
              </a:rPr>
              <a:t>Legacy system decommissioning entails permanently shutting down outdated systems after transferring necessary data to a new system, rendering the old system inoperative.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B10AC-EC92-34B2-3E0C-EE6E10B3634B}"/>
              </a:ext>
            </a:extLst>
          </p:cNvPr>
          <p:cNvSpPr txBox="1"/>
          <p:nvPr/>
        </p:nvSpPr>
        <p:spPr>
          <a:xfrm>
            <a:off x="10609386" y="2232750"/>
            <a:ext cx="66756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Decommissioning streamlines operations by phasing out old tech, consolidating data, and dismantling data silos. It offers significant advantages for companies undergoing mergers or  acquisitions.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566634-49A5-F0DF-33AC-7FB16ECA99FF}"/>
              </a:ext>
            </a:extLst>
          </p:cNvPr>
          <p:cNvSpPr txBox="1"/>
          <p:nvPr/>
        </p:nvSpPr>
        <p:spPr>
          <a:xfrm>
            <a:off x="3656231" y="8960875"/>
            <a:ext cx="5318442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0" b="1" dirty="0">
                <a:solidFill>
                  <a:srgbClr val="1C1D3B"/>
                </a:solidFill>
                <a:latin typeface="Helvetica" pitchFamily="2" charset="0"/>
              </a:rPr>
              <a:t>Data GUARD by Auritas </a:t>
            </a:r>
            <a:r>
              <a:rPr lang="en-US" sz="1650" dirty="0">
                <a:solidFill>
                  <a:srgbClr val="1C1D3B"/>
                </a:solidFill>
                <a:latin typeface="Helvetica" pitchFamily="2" charset="0"/>
              </a:rPr>
              <a:t>provides a unified UI to manage, decommission, and report data from retired legacy systems within a single integrated view.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B3DFD89-2515-F369-5CB7-4435DE042398}"/>
              </a:ext>
            </a:extLst>
          </p:cNvPr>
          <p:cNvCxnSpPr/>
          <p:nvPr/>
        </p:nvCxnSpPr>
        <p:spPr>
          <a:xfrm>
            <a:off x="3389402" y="8987360"/>
            <a:ext cx="0" cy="87376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6">
            <a:extLst>
              <a:ext uri="{FF2B5EF4-FFF2-40B4-BE49-F238E27FC236}">
                <a16:creationId xmlns:a16="http://schemas.microsoft.com/office/drawing/2014/main" id="{452F6CD0-FB6D-6198-8EBB-8895F3193468}"/>
              </a:ext>
            </a:extLst>
          </p:cNvPr>
          <p:cNvSpPr/>
          <p:nvPr/>
        </p:nvSpPr>
        <p:spPr>
          <a:xfrm>
            <a:off x="9197205" y="765692"/>
            <a:ext cx="914571" cy="1587420"/>
          </a:xfrm>
          <a:custGeom>
            <a:avLst/>
            <a:gdLst/>
            <a:ahLst/>
            <a:cxnLst/>
            <a:rect l="l" t="t" r="r" b="b"/>
            <a:pathLst>
              <a:path w="849210" h="1887217">
                <a:moveTo>
                  <a:pt x="0" y="0"/>
                </a:moveTo>
                <a:lnTo>
                  <a:pt x="849210" y="0"/>
                </a:lnTo>
                <a:lnTo>
                  <a:pt x="849210" y="1887217"/>
                </a:lnTo>
                <a:lnTo>
                  <a:pt x="0" y="1887217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74F45B7-EB19-5F16-5750-88091C1F11D0}"/>
              </a:ext>
            </a:extLst>
          </p:cNvPr>
          <p:cNvCxnSpPr>
            <a:cxnSpLocks/>
          </p:cNvCxnSpPr>
          <p:nvPr/>
        </p:nvCxnSpPr>
        <p:spPr>
          <a:xfrm>
            <a:off x="679848" y="7715855"/>
            <a:ext cx="8334803" cy="0"/>
          </a:xfrm>
          <a:prstGeom prst="straightConnector1">
            <a:avLst/>
          </a:prstGeom>
          <a:ln w="28575">
            <a:solidFill>
              <a:srgbClr val="1C1D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02CF429-E98A-49DC-0E8B-0B002DF02725}"/>
              </a:ext>
            </a:extLst>
          </p:cNvPr>
          <p:cNvSpPr/>
          <p:nvPr/>
        </p:nvSpPr>
        <p:spPr>
          <a:xfrm>
            <a:off x="697309" y="6815032"/>
            <a:ext cx="1971108" cy="755066"/>
          </a:xfrm>
          <a:prstGeom prst="rect">
            <a:avLst/>
          </a:prstGeom>
          <a:solidFill>
            <a:srgbClr val="F9FAFD"/>
          </a:solidFill>
          <a:ln>
            <a:solidFill>
              <a:srgbClr val="1C1D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Data Extraction + Compression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FE945D-170B-826B-BACE-E40500F4D3C8}"/>
              </a:ext>
            </a:extLst>
          </p:cNvPr>
          <p:cNvSpPr/>
          <p:nvPr/>
        </p:nvSpPr>
        <p:spPr>
          <a:xfrm>
            <a:off x="697309" y="5936887"/>
            <a:ext cx="1971108" cy="755066"/>
          </a:xfrm>
          <a:prstGeom prst="rect">
            <a:avLst/>
          </a:prstGeom>
          <a:solidFill>
            <a:srgbClr val="F9FAFD"/>
          </a:solidFill>
          <a:ln>
            <a:solidFill>
              <a:srgbClr val="1C1D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Data Classification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CDD5EA-9F1F-80DC-BA39-E65BA6166E02}"/>
              </a:ext>
            </a:extLst>
          </p:cNvPr>
          <p:cNvSpPr/>
          <p:nvPr/>
        </p:nvSpPr>
        <p:spPr>
          <a:xfrm>
            <a:off x="697309" y="5055884"/>
            <a:ext cx="1971108" cy="755066"/>
          </a:xfrm>
          <a:prstGeom prst="rect">
            <a:avLst/>
          </a:prstGeom>
          <a:solidFill>
            <a:srgbClr val="F9FAFD"/>
          </a:solidFill>
          <a:ln>
            <a:solidFill>
              <a:srgbClr val="1C1D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Data Migration + Compression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7E3261-041F-8C05-FDD0-AB77F4222357}"/>
              </a:ext>
            </a:extLst>
          </p:cNvPr>
          <p:cNvSpPr/>
          <p:nvPr/>
        </p:nvSpPr>
        <p:spPr>
          <a:xfrm>
            <a:off x="2772279" y="5055884"/>
            <a:ext cx="1971108" cy="755066"/>
          </a:xfrm>
          <a:prstGeom prst="rect">
            <a:avLst/>
          </a:prstGeom>
          <a:solidFill>
            <a:srgbClr val="F9FAFD"/>
          </a:solidFill>
          <a:ln>
            <a:solidFill>
              <a:srgbClr val="1C1D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Build Custom Reports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CC3245-DF03-04EE-1626-8B907DA392EC}"/>
              </a:ext>
            </a:extLst>
          </p:cNvPr>
          <p:cNvSpPr/>
          <p:nvPr/>
        </p:nvSpPr>
        <p:spPr>
          <a:xfrm>
            <a:off x="4847248" y="5055884"/>
            <a:ext cx="1971108" cy="755066"/>
          </a:xfrm>
          <a:prstGeom prst="rect">
            <a:avLst/>
          </a:prstGeom>
          <a:solidFill>
            <a:srgbClr val="F9FAFD"/>
          </a:solidFill>
          <a:ln>
            <a:solidFill>
              <a:srgbClr val="1C1D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Apply Data Retention Policies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53330C-7DBA-D9FB-1044-38E7AB57A89C}"/>
              </a:ext>
            </a:extLst>
          </p:cNvPr>
          <p:cNvSpPr/>
          <p:nvPr/>
        </p:nvSpPr>
        <p:spPr>
          <a:xfrm>
            <a:off x="6922219" y="5055884"/>
            <a:ext cx="1971108" cy="755064"/>
          </a:xfrm>
          <a:prstGeom prst="rect">
            <a:avLst/>
          </a:prstGeom>
          <a:solidFill>
            <a:srgbClr val="F9FAFD"/>
          </a:solidFill>
          <a:ln>
            <a:solidFill>
              <a:srgbClr val="1C1D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Configure Access Authorization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ACDFAE-1BBF-0B15-6DF7-CC60724D7528}"/>
              </a:ext>
            </a:extLst>
          </p:cNvPr>
          <p:cNvSpPr/>
          <p:nvPr/>
        </p:nvSpPr>
        <p:spPr>
          <a:xfrm>
            <a:off x="6922219" y="6815032"/>
            <a:ext cx="1971108" cy="755066"/>
          </a:xfrm>
          <a:prstGeom prst="rect">
            <a:avLst/>
          </a:prstGeom>
          <a:solidFill>
            <a:srgbClr val="F9FAFD"/>
          </a:solidFill>
          <a:ln>
            <a:solidFill>
              <a:srgbClr val="1C1D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Legacy System Deletion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AE7DF0-A4C6-1F14-812A-AF6A71A1A1F5}"/>
              </a:ext>
            </a:extLst>
          </p:cNvPr>
          <p:cNvSpPr/>
          <p:nvPr/>
        </p:nvSpPr>
        <p:spPr>
          <a:xfrm>
            <a:off x="6922219" y="5937983"/>
            <a:ext cx="1971108" cy="755066"/>
          </a:xfrm>
          <a:prstGeom prst="rect">
            <a:avLst/>
          </a:prstGeom>
          <a:solidFill>
            <a:srgbClr val="F9FAFD"/>
          </a:solidFill>
          <a:ln>
            <a:solidFill>
              <a:srgbClr val="1C1D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Legal Configuration &amp; Compliance</a:t>
            </a:r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81EDED96-3664-8F37-F448-2DDF7F0EE3C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76057" y="6049530"/>
            <a:ext cx="1288233" cy="1182234"/>
          </a:xfrm>
          <a:prstGeom prst="bentConnector3">
            <a:avLst>
              <a:gd name="adj1" fmla="val 100036"/>
            </a:avLst>
          </a:prstGeom>
          <a:ln w="12700">
            <a:solidFill>
              <a:srgbClr val="1C1D3B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BAF1476E-6948-0EDB-5795-F76B9456CA2C}"/>
              </a:ext>
            </a:extLst>
          </p:cNvPr>
          <p:cNvCxnSpPr>
            <a:cxnSpLocks/>
          </p:cNvCxnSpPr>
          <p:nvPr/>
        </p:nvCxnSpPr>
        <p:spPr>
          <a:xfrm rot="16200000" flipV="1">
            <a:off x="5522898" y="6049529"/>
            <a:ext cx="1288233" cy="1182234"/>
          </a:xfrm>
          <a:prstGeom prst="bentConnector3">
            <a:avLst>
              <a:gd name="adj1" fmla="val 100036"/>
            </a:avLst>
          </a:prstGeom>
          <a:ln w="12700">
            <a:solidFill>
              <a:srgbClr val="1C1D3B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E7D88B9A-A01A-DC0C-BF4D-A49B88928F1D}"/>
              </a:ext>
            </a:extLst>
          </p:cNvPr>
          <p:cNvSpPr/>
          <p:nvPr/>
        </p:nvSpPr>
        <p:spPr>
          <a:xfrm>
            <a:off x="3223974" y="6326420"/>
            <a:ext cx="3142688" cy="755066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accent6"/>
                </a:solidFill>
              </a:rPr>
              <a:t>Data Guard </a:t>
            </a:r>
            <a:br>
              <a:rPr lang="en-US" sz="1400" b="1" i="1" dirty="0">
                <a:solidFill>
                  <a:schemeClr val="accent6"/>
                </a:solidFill>
              </a:rPr>
            </a:br>
            <a:r>
              <a:rPr lang="en-US" sz="1400" b="1" i="1" dirty="0">
                <a:solidFill>
                  <a:schemeClr val="accent6"/>
                </a:solidFill>
              </a:rPr>
              <a:t>System Retirement Lifecycle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D197FA1-92A6-BC7B-EADB-187E0C1BE31D}"/>
              </a:ext>
            </a:extLst>
          </p:cNvPr>
          <p:cNvCxnSpPr/>
          <p:nvPr/>
        </p:nvCxnSpPr>
        <p:spPr>
          <a:xfrm>
            <a:off x="4011291" y="5996531"/>
            <a:ext cx="1564605" cy="0"/>
          </a:xfrm>
          <a:prstGeom prst="line">
            <a:avLst/>
          </a:prstGeom>
          <a:ln w="12700">
            <a:solidFill>
              <a:srgbClr val="1C1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3619258-85C1-E2AC-F549-FB66F4BE3050}"/>
              </a:ext>
            </a:extLst>
          </p:cNvPr>
          <p:cNvSpPr txBox="1">
            <a:spLocks/>
          </p:cNvSpPr>
          <p:nvPr/>
        </p:nvSpPr>
        <p:spPr>
          <a:xfrm>
            <a:off x="771275" y="4380719"/>
            <a:ext cx="6310136" cy="61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rgbClr val="F0AB00"/>
              </a:buClr>
              <a:buFont typeface="Arial" panose="020B0604020202020204" pitchFamily="34" charset="0"/>
              <a:buNone/>
              <a:defRPr sz="7200" b="1" kern="1200">
                <a:solidFill>
                  <a:srgbClr val="F0AB00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947738" indent="-354807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540670" indent="-338138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2064545" indent="-352425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2574132" indent="-34052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1C1D3B"/>
                </a:solidFill>
                <a:latin typeface="Helvetica" pitchFamily="2" charset="0"/>
              </a:rPr>
              <a:t>The Decommissioning Process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7A6EA52-5C79-06AF-BBDD-F16436FED6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081" y="9012817"/>
            <a:ext cx="2415185" cy="82092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A4413CD-D9A9-A45F-01B3-EBD501ABF92C}"/>
              </a:ext>
            </a:extLst>
          </p:cNvPr>
          <p:cNvSpPr txBox="1"/>
          <p:nvPr/>
        </p:nvSpPr>
        <p:spPr>
          <a:xfrm>
            <a:off x="11744864" y="3869008"/>
            <a:ext cx="5601012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Streamline environment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: Move an outdated, no longer used application from the data center.</a:t>
            </a:r>
          </a:p>
          <a:p>
            <a:pPr>
              <a:spcBef>
                <a:spcPts val="3000"/>
              </a:spcBef>
            </a:pP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Safely Divest systems 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when discontinuing </a:t>
            </a:r>
            <a:br>
              <a:rPr lang="en-US" dirty="0">
                <a:solidFill>
                  <a:schemeClr val="accent6"/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the ownership or operation.</a:t>
            </a:r>
          </a:p>
          <a:p>
            <a:pPr>
              <a:spcBef>
                <a:spcPts val="3000"/>
              </a:spcBef>
            </a:pP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Mitigate security risks 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and ensure enterprise grade compliance.</a:t>
            </a:r>
          </a:p>
          <a:p>
            <a:pPr>
              <a:spcBef>
                <a:spcPts val="3000"/>
              </a:spcBef>
            </a:pP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Modernize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 data management allowing for enhanced efficiency and </a:t>
            </a: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scalability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.</a:t>
            </a:r>
          </a:p>
          <a:p>
            <a:pPr>
              <a:spcBef>
                <a:spcPts val="3000"/>
              </a:spcBef>
            </a:pP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Reduce overall IT ecosystem complexity 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reducing the number of systems to manage. </a:t>
            </a:r>
          </a:p>
          <a:p>
            <a:pPr>
              <a:spcBef>
                <a:spcPts val="3000"/>
              </a:spcBef>
            </a:pP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Integration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: Retire systems and applications that no longer integrate with newer technologies.</a:t>
            </a:r>
          </a:p>
        </p:txBody>
      </p:sp>
      <p:grpSp>
        <p:nvGrpSpPr>
          <p:cNvPr id="127" name="Group 86">
            <a:extLst>
              <a:ext uri="{FF2B5EF4-FFF2-40B4-BE49-F238E27FC236}">
                <a16:creationId xmlns:a16="http://schemas.microsoft.com/office/drawing/2014/main" id="{D57E3889-662A-D1C8-5041-65FA03E52979}"/>
              </a:ext>
            </a:extLst>
          </p:cNvPr>
          <p:cNvGrpSpPr/>
          <p:nvPr/>
        </p:nvGrpSpPr>
        <p:grpSpPr>
          <a:xfrm>
            <a:off x="10768355" y="3843607"/>
            <a:ext cx="796868" cy="796868"/>
            <a:chOff x="0" y="0"/>
            <a:chExt cx="1365549" cy="1365549"/>
          </a:xfrm>
        </p:grpSpPr>
        <p:grpSp>
          <p:nvGrpSpPr>
            <p:cNvPr id="128" name="Group 87">
              <a:extLst>
                <a:ext uri="{FF2B5EF4-FFF2-40B4-BE49-F238E27FC236}">
                  <a16:creationId xmlns:a16="http://schemas.microsoft.com/office/drawing/2014/main" id="{9B735199-FCB6-F0DC-0CA4-0979D5B1698D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8BF1403A-432F-5074-FB36-C49A8632014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>
                  <a:alpha val="32941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842D7ED-502D-6884-0EE9-4C3991BC9B60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29" name="Group 90">
              <a:extLst>
                <a:ext uri="{FF2B5EF4-FFF2-40B4-BE49-F238E27FC236}">
                  <a16:creationId xmlns:a16="http://schemas.microsoft.com/office/drawing/2014/main" id="{02A69072-74BE-6A2D-6A7F-F65DF1C35E8C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133" name="Freeform 91">
                <a:extLst>
                  <a:ext uri="{FF2B5EF4-FFF2-40B4-BE49-F238E27FC236}">
                    <a16:creationId xmlns:a16="http://schemas.microsoft.com/office/drawing/2014/main" id="{7B4D2520-A9AF-CF65-8C7F-DD3F75A5BD9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>
                  <a:alpha val="58824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34" name="TextBox 92">
                <a:extLst>
                  <a:ext uri="{FF2B5EF4-FFF2-40B4-BE49-F238E27FC236}">
                    <a16:creationId xmlns:a16="http://schemas.microsoft.com/office/drawing/2014/main" id="{5B7F8A29-33E2-DFCA-C2B2-064B00839499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30" name="Group 93">
              <a:extLst>
                <a:ext uri="{FF2B5EF4-FFF2-40B4-BE49-F238E27FC236}">
                  <a16:creationId xmlns:a16="http://schemas.microsoft.com/office/drawing/2014/main" id="{3E5251F7-9343-AD78-A6D3-CB2A96E91906}"/>
                </a:ext>
              </a:extLst>
            </p:cNvPr>
            <p:cNvGrpSpPr/>
            <p:nvPr/>
          </p:nvGrpSpPr>
          <p:grpSpPr>
            <a:xfrm>
              <a:off x="167563" y="167564"/>
              <a:ext cx="1030419" cy="1030420"/>
              <a:chOff x="-2" y="-1"/>
              <a:chExt cx="812800" cy="812801"/>
            </a:xfrm>
          </p:grpSpPr>
          <p:sp>
            <p:nvSpPr>
              <p:cNvPr id="131" name="Freeform 94">
                <a:extLst>
                  <a:ext uri="{FF2B5EF4-FFF2-40B4-BE49-F238E27FC236}">
                    <a16:creationId xmlns:a16="http://schemas.microsoft.com/office/drawing/2014/main" id="{15F3E5BB-4D03-B458-E94E-432FB6ABBBEC}"/>
                  </a:ext>
                </a:extLst>
              </p:cNvPr>
              <p:cNvSpPr/>
              <p:nvPr/>
            </p:nvSpPr>
            <p:spPr>
              <a:xfrm>
                <a:off x="-2" y="-1"/>
                <a:ext cx="812800" cy="8128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/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32" name="TextBox 95">
                <a:extLst>
                  <a:ext uri="{FF2B5EF4-FFF2-40B4-BE49-F238E27FC236}">
                    <a16:creationId xmlns:a16="http://schemas.microsoft.com/office/drawing/2014/main" id="{C061DF86-F23D-B182-37B4-95FDA11A9DE4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</p:grpSp>
      <p:grpSp>
        <p:nvGrpSpPr>
          <p:cNvPr id="137" name="Group 86">
            <a:extLst>
              <a:ext uri="{FF2B5EF4-FFF2-40B4-BE49-F238E27FC236}">
                <a16:creationId xmlns:a16="http://schemas.microsoft.com/office/drawing/2014/main" id="{E7A1B60A-365A-4994-F808-6E9BE40CE34B}"/>
              </a:ext>
            </a:extLst>
          </p:cNvPr>
          <p:cNvGrpSpPr/>
          <p:nvPr/>
        </p:nvGrpSpPr>
        <p:grpSpPr>
          <a:xfrm>
            <a:off x="10768355" y="4763441"/>
            <a:ext cx="796868" cy="796868"/>
            <a:chOff x="0" y="0"/>
            <a:chExt cx="1365549" cy="1365549"/>
          </a:xfrm>
        </p:grpSpPr>
        <p:grpSp>
          <p:nvGrpSpPr>
            <p:cNvPr id="138" name="Group 87">
              <a:extLst>
                <a:ext uri="{FF2B5EF4-FFF2-40B4-BE49-F238E27FC236}">
                  <a16:creationId xmlns:a16="http://schemas.microsoft.com/office/drawing/2014/main" id="{96E6E3E2-78FB-E3AE-73B9-73E21169C369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C2A0B216-1879-5771-A71D-21F7E0C16D3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>
                  <a:alpha val="32941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3614010F-4696-84B4-587A-260FA7C2A0EC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39" name="Group 90">
              <a:extLst>
                <a:ext uri="{FF2B5EF4-FFF2-40B4-BE49-F238E27FC236}">
                  <a16:creationId xmlns:a16="http://schemas.microsoft.com/office/drawing/2014/main" id="{3E67CFA6-D879-80BA-F3CA-7F59AFD3B3AB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143" name="Freeform 91">
                <a:extLst>
                  <a:ext uri="{FF2B5EF4-FFF2-40B4-BE49-F238E27FC236}">
                    <a16:creationId xmlns:a16="http://schemas.microsoft.com/office/drawing/2014/main" id="{B5BCE113-EFF7-3706-43D5-610852EF422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>
                  <a:alpha val="58824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44" name="TextBox 92">
                <a:extLst>
                  <a:ext uri="{FF2B5EF4-FFF2-40B4-BE49-F238E27FC236}">
                    <a16:creationId xmlns:a16="http://schemas.microsoft.com/office/drawing/2014/main" id="{6D2D2CAA-4F8B-E7E6-2046-3C215530EB33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40" name="Group 93">
              <a:extLst>
                <a:ext uri="{FF2B5EF4-FFF2-40B4-BE49-F238E27FC236}">
                  <a16:creationId xmlns:a16="http://schemas.microsoft.com/office/drawing/2014/main" id="{EBE7C39F-CDC2-DAB0-9767-BB925AE1510B}"/>
                </a:ext>
              </a:extLst>
            </p:cNvPr>
            <p:cNvGrpSpPr/>
            <p:nvPr/>
          </p:nvGrpSpPr>
          <p:grpSpPr>
            <a:xfrm>
              <a:off x="167563" y="167564"/>
              <a:ext cx="1030419" cy="1030420"/>
              <a:chOff x="-2" y="-1"/>
              <a:chExt cx="812800" cy="812801"/>
            </a:xfrm>
          </p:grpSpPr>
          <p:sp>
            <p:nvSpPr>
              <p:cNvPr id="141" name="Freeform 94">
                <a:extLst>
                  <a:ext uri="{FF2B5EF4-FFF2-40B4-BE49-F238E27FC236}">
                    <a16:creationId xmlns:a16="http://schemas.microsoft.com/office/drawing/2014/main" id="{854F05E0-E8D2-FF98-2ACA-F3CF93ED86A0}"/>
                  </a:ext>
                </a:extLst>
              </p:cNvPr>
              <p:cNvSpPr/>
              <p:nvPr/>
            </p:nvSpPr>
            <p:spPr>
              <a:xfrm>
                <a:off x="-2" y="-1"/>
                <a:ext cx="812800" cy="8128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/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42" name="TextBox 95">
                <a:extLst>
                  <a:ext uri="{FF2B5EF4-FFF2-40B4-BE49-F238E27FC236}">
                    <a16:creationId xmlns:a16="http://schemas.microsoft.com/office/drawing/2014/main" id="{E777949B-218C-0F1D-866F-C24F6DC7F5D4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</p:grpSp>
      <p:grpSp>
        <p:nvGrpSpPr>
          <p:cNvPr id="147" name="Group 86">
            <a:extLst>
              <a:ext uri="{FF2B5EF4-FFF2-40B4-BE49-F238E27FC236}">
                <a16:creationId xmlns:a16="http://schemas.microsoft.com/office/drawing/2014/main" id="{54450BDD-D5B3-E3ED-D799-B3469E492B18}"/>
              </a:ext>
            </a:extLst>
          </p:cNvPr>
          <p:cNvGrpSpPr/>
          <p:nvPr/>
        </p:nvGrpSpPr>
        <p:grpSpPr>
          <a:xfrm>
            <a:off x="10768355" y="5683276"/>
            <a:ext cx="796868" cy="796868"/>
            <a:chOff x="0" y="0"/>
            <a:chExt cx="1365549" cy="1365549"/>
          </a:xfrm>
        </p:grpSpPr>
        <p:grpSp>
          <p:nvGrpSpPr>
            <p:cNvPr id="148" name="Group 87">
              <a:extLst>
                <a:ext uri="{FF2B5EF4-FFF2-40B4-BE49-F238E27FC236}">
                  <a16:creationId xmlns:a16="http://schemas.microsoft.com/office/drawing/2014/main" id="{784B3DA1-8450-CD10-D676-657AA82BB1ED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8B79E957-8FC7-045F-6385-B0194F918B4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>
                  <a:alpha val="32941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5C2EBC6D-A039-516E-76C0-D6E0364B6160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49" name="Group 90">
              <a:extLst>
                <a:ext uri="{FF2B5EF4-FFF2-40B4-BE49-F238E27FC236}">
                  <a16:creationId xmlns:a16="http://schemas.microsoft.com/office/drawing/2014/main" id="{3805630A-BB50-4845-AED3-F47F7980F27B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153" name="Freeform 91">
                <a:extLst>
                  <a:ext uri="{FF2B5EF4-FFF2-40B4-BE49-F238E27FC236}">
                    <a16:creationId xmlns:a16="http://schemas.microsoft.com/office/drawing/2014/main" id="{D41DB5D8-BBC3-A244-1C86-99521FDCC21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>
                  <a:alpha val="58824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54" name="TextBox 92">
                <a:extLst>
                  <a:ext uri="{FF2B5EF4-FFF2-40B4-BE49-F238E27FC236}">
                    <a16:creationId xmlns:a16="http://schemas.microsoft.com/office/drawing/2014/main" id="{ED385D09-B292-E704-DDA5-357A0C6F211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50" name="Group 93">
              <a:extLst>
                <a:ext uri="{FF2B5EF4-FFF2-40B4-BE49-F238E27FC236}">
                  <a16:creationId xmlns:a16="http://schemas.microsoft.com/office/drawing/2014/main" id="{09D52523-E550-4905-CD8D-B49023388EA7}"/>
                </a:ext>
              </a:extLst>
            </p:cNvPr>
            <p:cNvGrpSpPr/>
            <p:nvPr/>
          </p:nvGrpSpPr>
          <p:grpSpPr>
            <a:xfrm>
              <a:off x="167563" y="167564"/>
              <a:ext cx="1030419" cy="1030420"/>
              <a:chOff x="-2" y="-1"/>
              <a:chExt cx="812800" cy="812801"/>
            </a:xfrm>
          </p:grpSpPr>
          <p:sp>
            <p:nvSpPr>
              <p:cNvPr id="151" name="Freeform 94">
                <a:extLst>
                  <a:ext uri="{FF2B5EF4-FFF2-40B4-BE49-F238E27FC236}">
                    <a16:creationId xmlns:a16="http://schemas.microsoft.com/office/drawing/2014/main" id="{3D79DFDF-7ACF-F8EF-9868-4C5A42F91C38}"/>
                  </a:ext>
                </a:extLst>
              </p:cNvPr>
              <p:cNvSpPr/>
              <p:nvPr/>
            </p:nvSpPr>
            <p:spPr>
              <a:xfrm>
                <a:off x="-2" y="-1"/>
                <a:ext cx="812800" cy="8128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/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52" name="TextBox 95">
                <a:extLst>
                  <a:ext uri="{FF2B5EF4-FFF2-40B4-BE49-F238E27FC236}">
                    <a16:creationId xmlns:a16="http://schemas.microsoft.com/office/drawing/2014/main" id="{6921F9DA-3426-4AC7-C611-71DDE3C928A9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</p:grpSp>
      <p:grpSp>
        <p:nvGrpSpPr>
          <p:cNvPr id="157" name="Group 86">
            <a:extLst>
              <a:ext uri="{FF2B5EF4-FFF2-40B4-BE49-F238E27FC236}">
                <a16:creationId xmlns:a16="http://schemas.microsoft.com/office/drawing/2014/main" id="{2B0B920E-5172-0FB9-1A56-C611EA8A3E3F}"/>
              </a:ext>
            </a:extLst>
          </p:cNvPr>
          <p:cNvGrpSpPr/>
          <p:nvPr/>
        </p:nvGrpSpPr>
        <p:grpSpPr>
          <a:xfrm>
            <a:off x="10768355" y="6603110"/>
            <a:ext cx="796868" cy="796868"/>
            <a:chOff x="0" y="0"/>
            <a:chExt cx="1365549" cy="1365549"/>
          </a:xfrm>
        </p:grpSpPr>
        <p:grpSp>
          <p:nvGrpSpPr>
            <p:cNvPr id="158" name="Group 87">
              <a:extLst>
                <a:ext uri="{FF2B5EF4-FFF2-40B4-BE49-F238E27FC236}">
                  <a16:creationId xmlns:a16="http://schemas.microsoft.com/office/drawing/2014/main" id="{D119867C-1081-6059-492A-E6348DE467CF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E5B563C4-93A0-3156-D04B-F006385F2B3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>
                  <a:alpha val="32941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D532E4C1-08FC-E91F-227B-132EFDB72643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59" name="Group 90">
              <a:extLst>
                <a:ext uri="{FF2B5EF4-FFF2-40B4-BE49-F238E27FC236}">
                  <a16:creationId xmlns:a16="http://schemas.microsoft.com/office/drawing/2014/main" id="{175DCE75-5D97-9C1D-4029-4DEE4F36B270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163" name="Freeform 91">
                <a:extLst>
                  <a:ext uri="{FF2B5EF4-FFF2-40B4-BE49-F238E27FC236}">
                    <a16:creationId xmlns:a16="http://schemas.microsoft.com/office/drawing/2014/main" id="{ED441A38-54B6-B887-6C90-6D7A3C632D3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>
                  <a:alpha val="58824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64" name="TextBox 92">
                <a:extLst>
                  <a:ext uri="{FF2B5EF4-FFF2-40B4-BE49-F238E27FC236}">
                    <a16:creationId xmlns:a16="http://schemas.microsoft.com/office/drawing/2014/main" id="{3B930239-C84D-D343-8F60-9DFCF479003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60" name="Group 93">
              <a:extLst>
                <a:ext uri="{FF2B5EF4-FFF2-40B4-BE49-F238E27FC236}">
                  <a16:creationId xmlns:a16="http://schemas.microsoft.com/office/drawing/2014/main" id="{936EFE4A-7B35-4EA0-F899-CCA106406569}"/>
                </a:ext>
              </a:extLst>
            </p:cNvPr>
            <p:cNvGrpSpPr/>
            <p:nvPr/>
          </p:nvGrpSpPr>
          <p:grpSpPr>
            <a:xfrm>
              <a:off x="167563" y="167564"/>
              <a:ext cx="1030419" cy="1030420"/>
              <a:chOff x="-2" y="-1"/>
              <a:chExt cx="812800" cy="812801"/>
            </a:xfrm>
          </p:grpSpPr>
          <p:sp>
            <p:nvSpPr>
              <p:cNvPr id="161" name="Freeform 94">
                <a:extLst>
                  <a:ext uri="{FF2B5EF4-FFF2-40B4-BE49-F238E27FC236}">
                    <a16:creationId xmlns:a16="http://schemas.microsoft.com/office/drawing/2014/main" id="{59D61ED4-54EA-69EC-E805-207F87677953}"/>
                  </a:ext>
                </a:extLst>
              </p:cNvPr>
              <p:cNvSpPr/>
              <p:nvPr/>
            </p:nvSpPr>
            <p:spPr>
              <a:xfrm>
                <a:off x="-2" y="-1"/>
                <a:ext cx="812800" cy="8128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/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62" name="TextBox 95">
                <a:extLst>
                  <a:ext uri="{FF2B5EF4-FFF2-40B4-BE49-F238E27FC236}">
                    <a16:creationId xmlns:a16="http://schemas.microsoft.com/office/drawing/2014/main" id="{378004F1-F934-B8C5-0407-7F265B674AE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</p:grpSp>
      <p:grpSp>
        <p:nvGrpSpPr>
          <p:cNvPr id="167" name="Group 86">
            <a:extLst>
              <a:ext uri="{FF2B5EF4-FFF2-40B4-BE49-F238E27FC236}">
                <a16:creationId xmlns:a16="http://schemas.microsoft.com/office/drawing/2014/main" id="{7E764189-9350-D588-7270-3C80751BDD75}"/>
              </a:ext>
            </a:extLst>
          </p:cNvPr>
          <p:cNvGrpSpPr/>
          <p:nvPr/>
        </p:nvGrpSpPr>
        <p:grpSpPr>
          <a:xfrm>
            <a:off x="10768355" y="7522945"/>
            <a:ext cx="796868" cy="796868"/>
            <a:chOff x="0" y="0"/>
            <a:chExt cx="1365549" cy="1365549"/>
          </a:xfrm>
        </p:grpSpPr>
        <p:grpSp>
          <p:nvGrpSpPr>
            <p:cNvPr id="168" name="Group 87">
              <a:extLst>
                <a:ext uri="{FF2B5EF4-FFF2-40B4-BE49-F238E27FC236}">
                  <a16:creationId xmlns:a16="http://schemas.microsoft.com/office/drawing/2014/main" id="{B85831DE-86D4-D776-AD84-A6FD352426F0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D8BDA27B-C17E-193B-33BC-4BF08294CE0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>
                  <a:alpha val="32941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96F1E0C4-2614-92AD-2903-FC65F6ADE72D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69" name="Group 90">
              <a:extLst>
                <a:ext uri="{FF2B5EF4-FFF2-40B4-BE49-F238E27FC236}">
                  <a16:creationId xmlns:a16="http://schemas.microsoft.com/office/drawing/2014/main" id="{BFF1692C-71E8-42C2-2B72-AAFE08002A9A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173" name="Freeform 91">
                <a:extLst>
                  <a:ext uri="{FF2B5EF4-FFF2-40B4-BE49-F238E27FC236}">
                    <a16:creationId xmlns:a16="http://schemas.microsoft.com/office/drawing/2014/main" id="{59D80125-4173-9B2A-0084-623EC0A619B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>
                  <a:alpha val="58824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74" name="TextBox 92">
                <a:extLst>
                  <a:ext uri="{FF2B5EF4-FFF2-40B4-BE49-F238E27FC236}">
                    <a16:creationId xmlns:a16="http://schemas.microsoft.com/office/drawing/2014/main" id="{959B6733-DD56-C36C-9509-4556373803D6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70" name="Group 93">
              <a:extLst>
                <a:ext uri="{FF2B5EF4-FFF2-40B4-BE49-F238E27FC236}">
                  <a16:creationId xmlns:a16="http://schemas.microsoft.com/office/drawing/2014/main" id="{E8368367-C539-21C6-C427-CCA14972B8B3}"/>
                </a:ext>
              </a:extLst>
            </p:cNvPr>
            <p:cNvGrpSpPr/>
            <p:nvPr/>
          </p:nvGrpSpPr>
          <p:grpSpPr>
            <a:xfrm>
              <a:off x="167563" y="167564"/>
              <a:ext cx="1030419" cy="1030420"/>
              <a:chOff x="-2" y="-1"/>
              <a:chExt cx="812800" cy="812801"/>
            </a:xfrm>
          </p:grpSpPr>
          <p:sp>
            <p:nvSpPr>
              <p:cNvPr id="171" name="Freeform 94">
                <a:extLst>
                  <a:ext uri="{FF2B5EF4-FFF2-40B4-BE49-F238E27FC236}">
                    <a16:creationId xmlns:a16="http://schemas.microsoft.com/office/drawing/2014/main" id="{8565B627-F847-E9E3-3271-B3C217AB1B4B}"/>
                  </a:ext>
                </a:extLst>
              </p:cNvPr>
              <p:cNvSpPr/>
              <p:nvPr/>
            </p:nvSpPr>
            <p:spPr>
              <a:xfrm>
                <a:off x="-2" y="-1"/>
                <a:ext cx="812800" cy="8128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/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72" name="TextBox 95">
                <a:extLst>
                  <a:ext uri="{FF2B5EF4-FFF2-40B4-BE49-F238E27FC236}">
                    <a16:creationId xmlns:a16="http://schemas.microsoft.com/office/drawing/2014/main" id="{C4AD64D2-0242-2BB4-BE16-55F113EBF64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</p:grpSp>
      <p:grpSp>
        <p:nvGrpSpPr>
          <p:cNvPr id="177" name="Group 86">
            <a:extLst>
              <a:ext uri="{FF2B5EF4-FFF2-40B4-BE49-F238E27FC236}">
                <a16:creationId xmlns:a16="http://schemas.microsoft.com/office/drawing/2014/main" id="{9CCD1ADC-2FBF-C553-A419-248D4CBC7FD9}"/>
              </a:ext>
            </a:extLst>
          </p:cNvPr>
          <p:cNvGrpSpPr/>
          <p:nvPr/>
        </p:nvGrpSpPr>
        <p:grpSpPr>
          <a:xfrm>
            <a:off x="10768355" y="8442779"/>
            <a:ext cx="796868" cy="796868"/>
            <a:chOff x="0" y="0"/>
            <a:chExt cx="1365549" cy="1365549"/>
          </a:xfrm>
        </p:grpSpPr>
        <p:grpSp>
          <p:nvGrpSpPr>
            <p:cNvPr id="178" name="Group 87">
              <a:extLst>
                <a:ext uri="{FF2B5EF4-FFF2-40B4-BE49-F238E27FC236}">
                  <a16:creationId xmlns:a16="http://schemas.microsoft.com/office/drawing/2014/main" id="{56A01874-2B01-D27E-77CF-CCA36A37BE6C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E8341912-A3EE-2025-3D73-B65DBB5C4C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>
                  <a:alpha val="32941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EFE1DC17-3786-41ED-6F9C-B45815CC80AA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79" name="Group 90">
              <a:extLst>
                <a:ext uri="{FF2B5EF4-FFF2-40B4-BE49-F238E27FC236}">
                  <a16:creationId xmlns:a16="http://schemas.microsoft.com/office/drawing/2014/main" id="{4CD602C2-6FCF-4187-16CC-365C0F018884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183" name="Freeform 91">
                <a:extLst>
                  <a:ext uri="{FF2B5EF4-FFF2-40B4-BE49-F238E27FC236}">
                    <a16:creationId xmlns:a16="http://schemas.microsoft.com/office/drawing/2014/main" id="{DD3D02CF-AA7D-DCD4-2BFE-8DD2511D8FC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>
                  <a:alpha val="58824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84" name="TextBox 92">
                <a:extLst>
                  <a:ext uri="{FF2B5EF4-FFF2-40B4-BE49-F238E27FC236}">
                    <a16:creationId xmlns:a16="http://schemas.microsoft.com/office/drawing/2014/main" id="{D8E18522-8F81-8B1B-49B3-27C7F3A14E6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80" name="Group 93">
              <a:extLst>
                <a:ext uri="{FF2B5EF4-FFF2-40B4-BE49-F238E27FC236}">
                  <a16:creationId xmlns:a16="http://schemas.microsoft.com/office/drawing/2014/main" id="{77EB5F53-173E-9C2B-9115-69FBFE00C57B}"/>
                </a:ext>
              </a:extLst>
            </p:cNvPr>
            <p:cNvGrpSpPr/>
            <p:nvPr/>
          </p:nvGrpSpPr>
          <p:grpSpPr>
            <a:xfrm>
              <a:off x="167563" y="167564"/>
              <a:ext cx="1030419" cy="1030420"/>
              <a:chOff x="-2" y="-1"/>
              <a:chExt cx="812800" cy="812801"/>
            </a:xfrm>
          </p:grpSpPr>
          <p:sp>
            <p:nvSpPr>
              <p:cNvPr id="181" name="Freeform 94">
                <a:extLst>
                  <a:ext uri="{FF2B5EF4-FFF2-40B4-BE49-F238E27FC236}">
                    <a16:creationId xmlns:a16="http://schemas.microsoft.com/office/drawing/2014/main" id="{CCF82822-22BA-0FEB-F789-A26743B855F8}"/>
                  </a:ext>
                </a:extLst>
              </p:cNvPr>
              <p:cNvSpPr/>
              <p:nvPr/>
            </p:nvSpPr>
            <p:spPr>
              <a:xfrm>
                <a:off x="-2" y="-1"/>
                <a:ext cx="812800" cy="8128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4BD4"/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82" name="TextBox 95">
                <a:extLst>
                  <a:ext uri="{FF2B5EF4-FFF2-40B4-BE49-F238E27FC236}">
                    <a16:creationId xmlns:a16="http://schemas.microsoft.com/office/drawing/2014/main" id="{B6EF77E6-08F0-0681-A142-E540B2DA5186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</p:grpSp>
      <p:pic>
        <p:nvPicPr>
          <p:cNvPr id="121" name="Graphic 120" descr="Bar graph with upward trend with solid fill">
            <a:extLst>
              <a:ext uri="{FF2B5EF4-FFF2-40B4-BE49-F238E27FC236}">
                <a16:creationId xmlns:a16="http://schemas.microsoft.com/office/drawing/2014/main" id="{08C9F226-99E8-3810-87EC-1F492906C3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1152" y="6764898"/>
            <a:ext cx="461799" cy="461799"/>
          </a:xfrm>
          <a:prstGeom prst="rect">
            <a:avLst/>
          </a:prstGeom>
        </p:spPr>
      </p:pic>
      <p:pic>
        <p:nvPicPr>
          <p:cNvPr id="122" name="Graphic 121" descr="Scissors with solid fill">
            <a:extLst>
              <a:ext uri="{FF2B5EF4-FFF2-40B4-BE49-F238E27FC236}">
                <a16:creationId xmlns:a16="http://schemas.microsoft.com/office/drawing/2014/main" id="{3B703FE1-98AC-C9CA-018F-B28D1D6763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49268" y="7694681"/>
            <a:ext cx="461799" cy="461799"/>
          </a:xfrm>
          <a:prstGeom prst="rect">
            <a:avLst/>
          </a:prstGeom>
        </p:spPr>
      </p:pic>
      <p:pic>
        <p:nvPicPr>
          <p:cNvPr id="123" name="Graphic 122" descr="Link with solid fill">
            <a:extLst>
              <a:ext uri="{FF2B5EF4-FFF2-40B4-BE49-F238E27FC236}">
                <a16:creationId xmlns:a16="http://schemas.microsoft.com/office/drawing/2014/main" id="{981A5354-1971-EE84-7983-D3EE57EBDD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9268" y="8600114"/>
            <a:ext cx="461799" cy="461799"/>
          </a:xfrm>
          <a:prstGeom prst="rect">
            <a:avLst/>
          </a:prstGeom>
        </p:spPr>
      </p:pic>
      <p:pic>
        <p:nvPicPr>
          <p:cNvPr id="124" name="Graphic 123" descr="Judge male with solid fill">
            <a:extLst>
              <a:ext uri="{FF2B5EF4-FFF2-40B4-BE49-F238E27FC236}">
                <a16:creationId xmlns:a16="http://schemas.microsoft.com/office/drawing/2014/main" id="{C3B203AF-C3D9-4805-1FD9-2DF78A23D9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9268" y="5835117"/>
            <a:ext cx="461799" cy="461799"/>
          </a:xfrm>
          <a:prstGeom prst="rect">
            <a:avLst/>
          </a:prstGeom>
        </p:spPr>
      </p:pic>
      <p:pic>
        <p:nvPicPr>
          <p:cNvPr id="125" name="Graphic 124" descr="Filter with solid fill">
            <a:extLst>
              <a:ext uri="{FF2B5EF4-FFF2-40B4-BE49-F238E27FC236}">
                <a16:creationId xmlns:a16="http://schemas.microsoft.com/office/drawing/2014/main" id="{7BEEAD77-3EBB-63DF-BDFF-1A99F0D1E3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9268" y="4945917"/>
            <a:ext cx="461799" cy="461799"/>
          </a:xfrm>
          <a:prstGeom prst="rect">
            <a:avLst/>
          </a:prstGeom>
        </p:spPr>
      </p:pic>
      <p:pic>
        <p:nvPicPr>
          <p:cNvPr id="126" name="Graphic 125" descr="Database with solid fill">
            <a:extLst>
              <a:ext uri="{FF2B5EF4-FFF2-40B4-BE49-F238E27FC236}">
                <a16:creationId xmlns:a16="http://schemas.microsoft.com/office/drawing/2014/main" id="{5CE01B36-EF25-0EE8-5C6F-9CC547DACD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41152" y="4008020"/>
            <a:ext cx="461799" cy="46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76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13768F-DE63-A751-B259-512E0F5C8503}"/>
              </a:ext>
            </a:extLst>
          </p:cNvPr>
          <p:cNvSpPr/>
          <p:nvPr/>
        </p:nvSpPr>
        <p:spPr>
          <a:xfrm>
            <a:off x="0" y="1718841"/>
            <a:ext cx="18288000" cy="6566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6F2955-A937-4B04-8665-EE827EF098C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18263" y="2760663"/>
            <a:ext cx="11869737" cy="494506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1462136" lvl="1" indent="-514350">
              <a:spcBef>
                <a:spcPts val="1800"/>
              </a:spcBef>
              <a:buClr>
                <a:schemeClr val="accent1"/>
              </a:buClr>
            </a:pPr>
            <a:r>
              <a:rPr lang="en-US" sz="2700" dirty="0">
                <a:latin typeface="Helvetica" pitchFamily="2" charset="0"/>
              </a:rPr>
              <a:t>Growing maintenance and hardware costs</a:t>
            </a:r>
          </a:p>
          <a:p>
            <a:pPr marL="1462136" lvl="1" indent="-514350">
              <a:spcBef>
                <a:spcPts val="1800"/>
              </a:spcBef>
              <a:buClr>
                <a:schemeClr val="accent1"/>
              </a:buClr>
            </a:pPr>
            <a:r>
              <a:rPr lang="en-US" sz="2700" dirty="0">
                <a:latin typeface="Helvetica" pitchFamily="2" charset="0"/>
              </a:rPr>
              <a:t>Security risks on outdated systems</a:t>
            </a:r>
          </a:p>
          <a:p>
            <a:pPr marL="1462136" lvl="1" indent="-514350">
              <a:spcBef>
                <a:spcPts val="1800"/>
              </a:spcBef>
              <a:buClr>
                <a:schemeClr val="accent1"/>
              </a:buClr>
            </a:pPr>
            <a:r>
              <a:rPr lang="en-US" sz="2700" dirty="0">
                <a:latin typeface="Helvetica" pitchFamily="2" charset="0"/>
              </a:rPr>
              <a:t>Limited data access due to technology constraints</a:t>
            </a:r>
          </a:p>
          <a:p>
            <a:pPr marL="1462136" lvl="1" indent="-514350">
              <a:spcBef>
                <a:spcPts val="1800"/>
              </a:spcBef>
              <a:buClr>
                <a:schemeClr val="accent1"/>
              </a:buClr>
            </a:pPr>
            <a:r>
              <a:rPr lang="en-US" sz="2700" dirty="0">
                <a:latin typeface="Helvetica" pitchFamily="2" charset="0"/>
              </a:rPr>
              <a:t>Compliance for data retention and preservation</a:t>
            </a:r>
          </a:p>
          <a:p>
            <a:pPr marL="1462136" lvl="1" indent="-514350">
              <a:spcBef>
                <a:spcPts val="1800"/>
              </a:spcBef>
              <a:buClr>
                <a:schemeClr val="accent1"/>
              </a:buClr>
            </a:pPr>
            <a:r>
              <a:rPr lang="en-US" sz="2700" dirty="0">
                <a:latin typeface="Helvetica" pitchFamily="2" charset="0"/>
              </a:rPr>
              <a:t>Inefficient data management causing silos</a:t>
            </a:r>
          </a:p>
          <a:p>
            <a:pPr marL="1462136" lvl="1" indent="-514350">
              <a:spcBef>
                <a:spcPts val="1800"/>
              </a:spcBef>
              <a:buClr>
                <a:schemeClr val="accent1"/>
              </a:buClr>
            </a:pPr>
            <a:r>
              <a:rPr lang="en-US" sz="2700" dirty="0">
                <a:latin typeface="Helvetica" pitchFamily="2" charset="0"/>
              </a:rPr>
              <a:t>Lack of skilled personnel for legacy maintenance</a:t>
            </a:r>
          </a:p>
          <a:p>
            <a:pPr marL="1462136" lvl="1" indent="-514350">
              <a:spcBef>
                <a:spcPts val="1800"/>
              </a:spcBef>
              <a:buClr>
                <a:schemeClr val="accent1"/>
              </a:buClr>
            </a:pPr>
            <a:r>
              <a:rPr lang="en-US" sz="2700" dirty="0">
                <a:latin typeface="Helvetica" pitchFamily="2" charset="0"/>
              </a:rPr>
              <a:t>Incompatible with modern technologies and apps</a:t>
            </a:r>
          </a:p>
          <a:p>
            <a:pPr marL="1462136" lvl="1" indent="-514350">
              <a:spcBef>
                <a:spcPts val="1800"/>
              </a:spcBef>
              <a:buClr>
                <a:schemeClr val="accent1"/>
              </a:buClr>
            </a:pPr>
            <a:r>
              <a:rPr lang="en-US" sz="2700" dirty="0">
                <a:latin typeface="Helvetica" pitchFamily="2" charset="0"/>
              </a:rPr>
              <a:t>High energy use and carbon footprint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EDD7D-9D48-45BB-A549-AB5FC30AA26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86929" y="3931896"/>
            <a:ext cx="5529263" cy="21399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5400" b="1" dirty="0">
                <a:solidFill>
                  <a:srgbClr val="D8011B"/>
                </a:solidFill>
                <a:latin typeface="Helvetica" pitchFamily="2" charset="0"/>
              </a:rPr>
              <a:t>Challenges </a:t>
            </a:r>
            <a:r>
              <a:rPr lang="en-US" sz="5400" b="1" dirty="0">
                <a:solidFill>
                  <a:srgbClr val="1C1D3B"/>
                </a:solidFill>
                <a:latin typeface="Helvetica" pitchFamily="2" charset="0"/>
              </a:rPr>
              <a:t>of Aging Systems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5400" b="1" dirty="0">
              <a:latin typeface="Helvetic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F70DA0-E75C-389B-DA8A-B956BBB07735}"/>
              </a:ext>
            </a:extLst>
          </p:cNvPr>
          <p:cNvSpPr/>
          <p:nvPr/>
        </p:nvSpPr>
        <p:spPr>
          <a:xfrm>
            <a:off x="0" y="8295022"/>
            <a:ext cx="18288000" cy="279401"/>
          </a:xfrm>
          <a:prstGeom prst="rect">
            <a:avLst/>
          </a:prstGeom>
          <a:solidFill>
            <a:srgbClr val="D8011B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38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46D1E-B728-EAA5-5063-5FC2B4CC4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297072C4-950C-6277-F13C-7A7336240146}"/>
              </a:ext>
            </a:extLst>
          </p:cNvPr>
          <p:cNvSpPr/>
          <p:nvPr/>
        </p:nvSpPr>
        <p:spPr>
          <a:xfrm>
            <a:off x="882998" y="4963167"/>
            <a:ext cx="5220606" cy="3663474"/>
          </a:xfrm>
          <a:prstGeom prst="round1Rect">
            <a:avLst>
              <a:gd name="adj" fmla="val 9169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587103FD-9363-03D0-CC54-815EE16D44DB}"/>
              </a:ext>
            </a:extLst>
          </p:cNvPr>
          <p:cNvSpPr/>
          <p:nvPr/>
        </p:nvSpPr>
        <p:spPr>
          <a:xfrm>
            <a:off x="6500628" y="4965704"/>
            <a:ext cx="5220606" cy="3663474"/>
          </a:xfrm>
          <a:prstGeom prst="round1Rect">
            <a:avLst>
              <a:gd name="adj" fmla="val 9169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7FB4AA1C-7B4A-51BD-7F73-1385482B0F85}"/>
              </a:ext>
            </a:extLst>
          </p:cNvPr>
          <p:cNvSpPr/>
          <p:nvPr/>
        </p:nvSpPr>
        <p:spPr>
          <a:xfrm>
            <a:off x="12118260" y="4978190"/>
            <a:ext cx="5220606" cy="3663474"/>
          </a:xfrm>
          <a:prstGeom prst="round1Rect">
            <a:avLst>
              <a:gd name="adj" fmla="val 9169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73D67-E301-6752-D706-609966E68F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24081" y="1409940"/>
            <a:ext cx="6827347" cy="2356098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/>
          <a:p>
            <a:r>
              <a:rPr lang="en-US" sz="2400" b="0" dirty="0">
                <a:solidFill>
                  <a:srgbClr val="1C1D3B"/>
                </a:solidFill>
                <a:latin typeface="Helvetica" pitchFamily="2" charset="0"/>
              </a:rPr>
              <a:t>Data GUARD by Auritas facilitate organizations moving into a new system to retain accessibility to their legacy data for regulatory, legal, and business purposes. Additionally, it offers a unified interface to manage and decommission multiple systems efficiently.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22DB5D-E3B2-DB59-58B0-0FF280A8999E}"/>
              </a:ext>
            </a:extLst>
          </p:cNvPr>
          <p:cNvSpPr txBox="1"/>
          <p:nvPr/>
        </p:nvSpPr>
        <p:spPr>
          <a:xfrm>
            <a:off x="1226933" y="6535317"/>
            <a:ext cx="4519902" cy="1431161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Helvetica" pitchFamily="2" charset="0"/>
              </a:rPr>
              <a:t>Single View</a:t>
            </a:r>
            <a:r>
              <a:rPr lang="en-US" sz="2100" dirty="0">
                <a:solidFill>
                  <a:schemeClr val="bg1"/>
                </a:solidFill>
                <a:latin typeface="Helvetica" pitchFamily="2" charset="0"/>
              </a:rPr>
              <a:t>: </a:t>
            </a:r>
          </a:p>
          <a:p>
            <a:r>
              <a:rPr lang="en-US" sz="2100" dirty="0">
                <a:solidFill>
                  <a:schemeClr val="bg1"/>
                </a:solidFill>
                <a:latin typeface="Helvetica" pitchFamily="2" charset="0"/>
              </a:rPr>
              <a:t>Provides a single view for managing &amp; retiring SAP and non-SAP legacy systems.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B572D-55FD-B688-E4C1-1E4C18C07164}"/>
              </a:ext>
            </a:extLst>
          </p:cNvPr>
          <p:cNvSpPr txBox="1"/>
          <p:nvPr/>
        </p:nvSpPr>
        <p:spPr>
          <a:xfrm>
            <a:off x="6899592" y="6535318"/>
            <a:ext cx="46461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Helvetica" pitchFamily="2" charset="0"/>
              </a:rPr>
              <a:t>Improved Performance</a:t>
            </a:r>
            <a:r>
              <a:rPr lang="en-US" sz="2100" dirty="0">
                <a:solidFill>
                  <a:schemeClr val="bg1"/>
                </a:solidFill>
                <a:latin typeface="Helvetica" pitchFamily="2" charset="0"/>
              </a:rPr>
              <a:t>: </a:t>
            </a:r>
          </a:p>
          <a:p>
            <a:r>
              <a:rPr lang="en-US" sz="2100" dirty="0">
                <a:solidFill>
                  <a:schemeClr val="bg1"/>
                </a:solidFill>
                <a:latin typeface="Helvetica" pitchFamily="2" charset="0"/>
              </a:rPr>
              <a:t>Better visibility &amp; tracking of extraction, transformation, and loading processes.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0D912-9BC2-18E9-8D7C-8E6DE89DD431}"/>
              </a:ext>
            </a:extLst>
          </p:cNvPr>
          <p:cNvSpPr txBox="1"/>
          <p:nvPr/>
        </p:nvSpPr>
        <p:spPr>
          <a:xfrm>
            <a:off x="12513432" y="6542264"/>
            <a:ext cx="48254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Helvetica" pitchFamily="2" charset="0"/>
              </a:rPr>
              <a:t>Access Historical Data</a:t>
            </a:r>
            <a:r>
              <a:rPr lang="en-US" sz="2100" dirty="0">
                <a:solidFill>
                  <a:schemeClr val="bg1"/>
                </a:solidFill>
                <a:latin typeface="Helvetica" pitchFamily="2" charset="0"/>
              </a:rPr>
              <a:t>: </a:t>
            </a:r>
          </a:p>
          <a:p>
            <a:r>
              <a:rPr lang="en-US" sz="2100" dirty="0">
                <a:solidFill>
                  <a:schemeClr val="bg1"/>
                </a:solidFill>
                <a:latin typeface="Helvetica" pitchFamily="2" charset="0"/>
              </a:rPr>
              <a:t>Run advanced tailored reports on decommissioned data and have a single source of truth.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B6921D-74A4-7F31-5604-F030B5585D6B}"/>
              </a:ext>
            </a:extLst>
          </p:cNvPr>
          <p:cNvCxnSpPr/>
          <p:nvPr/>
        </p:nvCxnSpPr>
        <p:spPr>
          <a:xfrm>
            <a:off x="8932203" y="1297148"/>
            <a:ext cx="0" cy="244204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7B4929B-0479-4073-7D3D-EE847FC19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3" y="1383096"/>
            <a:ext cx="6931713" cy="2356098"/>
          </a:xfrm>
          <a:prstGeom prst="rect">
            <a:avLst/>
          </a:prstGeom>
        </p:spPr>
      </p:pic>
      <p:pic>
        <p:nvPicPr>
          <p:cNvPr id="17" name="Graphic 16" descr="Exponential Graph with solid fill">
            <a:extLst>
              <a:ext uri="{FF2B5EF4-FFF2-40B4-BE49-F238E27FC236}">
                <a16:creationId xmlns:a16="http://schemas.microsoft.com/office/drawing/2014/main" id="{CCFE49E7-004F-D350-BC92-EFBC8A9276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9470" y="5282256"/>
            <a:ext cx="1184856" cy="1184856"/>
          </a:xfrm>
          <a:prstGeom prst="rect">
            <a:avLst/>
          </a:prstGeom>
        </p:spPr>
      </p:pic>
      <p:pic>
        <p:nvPicPr>
          <p:cNvPr id="19" name="Graphic 18" descr="Document with solid fill">
            <a:extLst>
              <a:ext uri="{FF2B5EF4-FFF2-40B4-BE49-F238E27FC236}">
                <a16:creationId xmlns:a16="http://schemas.microsoft.com/office/drawing/2014/main" id="{3B03DE3F-B3C8-9E01-E51C-A67DD30024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13432" y="5299860"/>
            <a:ext cx="1148328" cy="1148328"/>
          </a:xfrm>
          <a:prstGeom prst="rect">
            <a:avLst/>
          </a:prstGeom>
        </p:spPr>
      </p:pic>
      <p:pic>
        <p:nvPicPr>
          <p:cNvPr id="21" name="Graphic 20" descr="Eye with solid fill">
            <a:extLst>
              <a:ext uri="{FF2B5EF4-FFF2-40B4-BE49-F238E27FC236}">
                <a16:creationId xmlns:a16="http://schemas.microsoft.com/office/drawing/2014/main" id="{3A7CF028-047A-0124-8894-AD2223BE1A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26933" y="5282256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98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2CD6B-EC6D-BD15-1BAF-599EE6CC9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F2ABF6BD-926B-26BD-1039-E7F491AD9CBC}"/>
              </a:ext>
            </a:extLst>
          </p:cNvPr>
          <p:cNvSpPr/>
          <p:nvPr/>
        </p:nvSpPr>
        <p:spPr>
          <a:xfrm>
            <a:off x="6457163" y="3053424"/>
            <a:ext cx="5373675" cy="3009216"/>
          </a:xfrm>
          <a:prstGeom prst="round1Rect">
            <a:avLst>
              <a:gd name="adj" fmla="val 91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4" name="Round Single Corner Rectangle 3">
            <a:extLst>
              <a:ext uri="{FF2B5EF4-FFF2-40B4-BE49-F238E27FC236}">
                <a16:creationId xmlns:a16="http://schemas.microsoft.com/office/drawing/2014/main" id="{C651EC28-6D19-E65D-E4BC-789503B38A90}"/>
              </a:ext>
            </a:extLst>
          </p:cNvPr>
          <p:cNvSpPr/>
          <p:nvPr/>
        </p:nvSpPr>
        <p:spPr>
          <a:xfrm>
            <a:off x="12250056" y="3053424"/>
            <a:ext cx="5373675" cy="3009216"/>
          </a:xfrm>
          <a:prstGeom prst="round1Rect">
            <a:avLst>
              <a:gd name="adj" fmla="val 91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5D7D18E1-424D-DB63-53D1-844946C10A2E}"/>
              </a:ext>
            </a:extLst>
          </p:cNvPr>
          <p:cNvSpPr/>
          <p:nvPr/>
        </p:nvSpPr>
        <p:spPr>
          <a:xfrm>
            <a:off x="2461124" y="6402872"/>
            <a:ext cx="6450260" cy="2933364"/>
          </a:xfrm>
          <a:prstGeom prst="round1Rect">
            <a:avLst>
              <a:gd name="adj" fmla="val 91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0749F442-1606-02D7-BA42-AC5E1F10686F}"/>
              </a:ext>
            </a:extLst>
          </p:cNvPr>
          <p:cNvSpPr/>
          <p:nvPr/>
        </p:nvSpPr>
        <p:spPr>
          <a:xfrm>
            <a:off x="9215830" y="6402872"/>
            <a:ext cx="6450260" cy="2933364"/>
          </a:xfrm>
          <a:prstGeom prst="round1Rect">
            <a:avLst>
              <a:gd name="adj" fmla="val 91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DCCDE503-0CAF-3539-C17F-82BDFB8C6610}"/>
              </a:ext>
            </a:extLst>
          </p:cNvPr>
          <p:cNvSpPr/>
          <p:nvPr/>
        </p:nvSpPr>
        <p:spPr>
          <a:xfrm>
            <a:off x="664269" y="3053424"/>
            <a:ext cx="5373675" cy="3009216"/>
          </a:xfrm>
          <a:prstGeom prst="round1Rect">
            <a:avLst>
              <a:gd name="adj" fmla="val 91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6ED8BC-D7B1-D0FC-B4DB-0DED734DFB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4418" y="979715"/>
            <a:ext cx="13448382" cy="142621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4800" b="1" dirty="0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Data GUARD: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The Power of Decommissioning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CE19E-022A-6C86-CD0E-78C07A1643EC}"/>
              </a:ext>
            </a:extLst>
          </p:cNvPr>
          <p:cNvSpPr txBox="1"/>
          <p:nvPr/>
        </p:nvSpPr>
        <p:spPr>
          <a:xfrm>
            <a:off x="1022277" y="4557462"/>
            <a:ext cx="4663977" cy="13461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2100" b="1" dirty="0">
                <a:latin typeface="Helvetica" pitchFamily="2" charset="0"/>
              </a:rPr>
              <a:t>One Source of Truth to Legacy Data</a:t>
            </a:r>
          </a:p>
          <a:p>
            <a:r>
              <a:rPr lang="en-US" sz="2100" dirty="0">
                <a:latin typeface="Helvetica" pitchFamily="2" charset="0"/>
              </a:rPr>
              <a:t>50% reduction in costs related to legacy data retrieval and delivery.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8E5C8A-6A9F-A7D5-67CE-FAB2A073C7B7}"/>
              </a:ext>
            </a:extLst>
          </p:cNvPr>
          <p:cNvSpPr txBox="1"/>
          <p:nvPr/>
        </p:nvSpPr>
        <p:spPr>
          <a:xfrm>
            <a:off x="6881271" y="4529651"/>
            <a:ext cx="4511289" cy="12196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Bef>
                <a:spcPts val="1800"/>
              </a:spcBef>
            </a:pPr>
            <a:r>
              <a:rPr lang="en-US" sz="2100" b="1" dirty="0">
                <a:latin typeface="Helvetica" pitchFamily="2" charset="0"/>
              </a:rPr>
              <a:t>Audit/Legal/Regulatory Readiness</a:t>
            </a:r>
            <a:r>
              <a:rPr lang="en-US" sz="2100" b="1" i="1" dirty="0">
                <a:latin typeface="Helvetica" pitchFamily="2" charset="0"/>
              </a:rPr>
              <a:t> </a:t>
            </a:r>
            <a:r>
              <a:rPr lang="en-US" sz="2100" i="1" dirty="0">
                <a:latin typeface="Helvetica" pitchFamily="2" charset="0"/>
              </a:rPr>
              <a:t>32% reduction in storage costs, 20% faster handling inquiries.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C9AB60-0252-EFC9-0742-21200AFD1B38}"/>
              </a:ext>
            </a:extLst>
          </p:cNvPr>
          <p:cNvSpPr txBox="1"/>
          <p:nvPr/>
        </p:nvSpPr>
        <p:spPr>
          <a:xfrm>
            <a:off x="2917780" y="8070167"/>
            <a:ext cx="5647367" cy="10340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2100" b="1" dirty="0">
                <a:latin typeface="Helvetica" pitchFamily="2" charset="0"/>
              </a:rPr>
              <a:t>Meet Sustainability Goals</a:t>
            </a:r>
          </a:p>
          <a:p>
            <a:r>
              <a:rPr lang="en-US" sz="2100" i="1" dirty="0">
                <a:latin typeface="Helvetica" pitchFamily="2" charset="0"/>
              </a:rPr>
              <a:t>Cloud migration can lower energy consumption by 65% &amp; carbon emissions by 84%.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94192B-1A30-4DA9-3F33-6E8ECC5C3A66}"/>
              </a:ext>
            </a:extLst>
          </p:cNvPr>
          <p:cNvSpPr txBox="1"/>
          <p:nvPr/>
        </p:nvSpPr>
        <p:spPr>
          <a:xfrm>
            <a:off x="12637072" y="4516289"/>
            <a:ext cx="3950441" cy="97663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Bef>
                <a:spcPts val="1800"/>
              </a:spcBef>
            </a:pPr>
            <a:r>
              <a:rPr lang="en-US" sz="2100" b="1" dirty="0">
                <a:latin typeface="Helvetica" pitchFamily="2" charset="0"/>
              </a:rPr>
              <a:t>Cloud Architecture Flexibility </a:t>
            </a:r>
            <a:r>
              <a:rPr lang="en-US" sz="2100" i="1" dirty="0">
                <a:latin typeface="Helvetica" pitchFamily="2" charset="0"/>
              </a:rPr>
              <a:t>70% efficiency gain in shared services center.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86CD57-0DB4-598D-9E1D-47D77B527DA6}"/>
              </a:ext>
            </a:extLst>
          </p:cNvPr>
          <p:cNvSpPr txBox="1"/>
          <p:nvPr/>
        </p:nvSpPr>
        <p:spPr>
          <a:xfrm>
            <a:off x="9733748" y="8027820"/>
            <a:ext cx="5373675" cy="10340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Helvetica" pitchFamily="2" charset="0"/>
              </a:rPr>
              <a:t>Lower TCO for Hardware &amp; Infrastructure</a:t>
            </a:r>
          </a:p>
          <a:p>
            <a:r>
              <a:rPr lang="en-US" sz="2100" i="1" dirty="0">
                <a:solidFill>
                  <a:srgbClr val="000000"/>
                </a:solidFill>
                <a:latin typeface="Helvetica" pitchFamily="2" charset="0"/>
              </a:rPr>
              <a:t>Redirect financial resources saved from decommissioning to more strategic areas.</a:t>
            </a:r>
            <a:endParaRPr lang="en-US" sz="2100" i="1" dirty="0">
              <a:latin typeface="Helvetica" pitchFamily="2" charset="0"/>
            </a:endParaRPr>
          </a:p>
          <a:p>
            <a:endParaRPr lang="en-US" sz="2100" kern="0" dirty="0">
              <a:latin typeface="Helvetica" pitchFamily="2" charset="0"/>
              <a:cs typeface="Open Sans" panose="020B0606030504020204" pitchFamily="34" charset="0"/>
            </a:endParaRPr>
          </a:p>
        </p:txBody>
      </p:sp>
      <p:pic>
        <p:nvPicPr>
          <p:cNvPr id="29" name="Graphic 28" descr="Touchscreen with solid fill">
            <a:extLst>
              <a:ext uri="{FF2B5EF4-FFF2-40B4-BE49-F238E27FC236}">
                <a16:creationId xmlns:a16="http://schemas.microsoft.com/office/drawing/2014/main" id="{F798A7F4-2644-B963-254F-624EA1ACFC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443" y="3393656"/>
            <a:ext cx="989843" cy="989843"/>
          </a:xfrm>
          <a:prstGeom prst="rect">
            <a:avLst/>
          </a:prstGeom>
        </p:spPr>
      </p:pic>
      <p:pic>
        <p:nvPicPr>
          <p:cNvPr id="31" name="Graphic 30" descr="Gavel with solid fill">
            <a:extLst>
              <a:ext uri="{FF2B5EF4-FFF2-40B4-BE49-F238E27FC236}">
                <a16:creationId xmlns:a16="http://schemas.microsoft.com/office/drawing/2014/main" id="{301EABF5-9B38-9F7B-C29C-BADD21D2E5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4046" y="3393656"/>
            <a:ext cx="989843" cy="989843"/>
          </a:xfrm>
          <a:prstGeom prst="rect">
            <a:avLst/>
          </a:prstGeom>
        </p:spPr>
      </p:pic>
      <p:pic>
        <p:nvPicPr>
          <p:cNvPr id="33" name="Graphic 32" descr="Open hand with plant with solid fill">
            <a:extLst>
              <a:ext uri="{FF2B5EF4-FFF2-40B4-BE49-F238E27FC236}">
                <a16:creationId xmlns:a16="http://schemas.microsoft.com/office/drawing/2014/main" id="{3DFE0679-8679-FDB7-96E5-77382EDFA6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7780" y="6824495"/>
            <a:ext cx="989843" cy="989843"/>
          </a:xfrm>
          <a:prstGeom prst="rect">
            <a:avLst/>
          </a:prstGeom>
        </p:spPr>
      </p:pic>
      <p:pic>
        <p:nvPicPr>
          <p:cNvPr id="35" name="Graphic 34" descr="Cloud with solid fill">
            <a:extLst>
              <a:ext uri="{FF2B5EF4-FFF2-40B4-BE49-F238E27FC236}">
                <a16:creationId xmlns:a16="http://schemas.microsoft.com/office/drawing/2014/main" id="{801C7E0A-6362-2597-2B3B-C77A72AC5E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37072" y="3393656"/>
            <a:ext cx="989843" cy="989843"/>
          </a:xfrm>
          <a:prstGeom prst="rect">
            <a:avLst/>
          </a:prstGeom>
        </p:spPr>
      </p:pic>
      <p:pic>
        <p:nvPicPr>
          <p:cNvPr id="37" name="Graphic 36" descr="Coins with solid fill">
            <a:extLst>
              <a:ext uri="{FF2B5EF4-FFF2-40B4-BE49-F238E27FC236}">
                <a16:creationId xmlns:a16="http://schemas.microsoft.com/office/drawing/2014/main" id="{AE95FCB6-2CBE-E688-D31A-134117813F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7775" y="6824495"/>
            <a:ext cx="989843" cy="9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83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929802-75CD-0EC2-1249-9007B6D3C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79612936-F223-0C29-A70E-0BFDCCBFA717}"/>
              </a:ext>
            </a:extLst>
          </p:cNvPr>
          <p:cNvGrpSpPr/>
          <p:nvPr/>
        </p:nvGrpSpPr>
        <p:grpSpPr>
          <a:xfrm>
            <a:off x="13368915" y="2899631"/>
            <a:ext cx="4527659" cy="3161154"/>
            <a:chOff x="13368915" y="2899631"/>
            <a:chExt cx="4527659" cy="3161154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11CBB299-9937-E0EF-7532-AFE12E703C82}"/>
                </a:ext>
              </a:extLst>
            </p:cNvPr>
            <p:cNvSpPr/>
            <p:nvPr/>
          </p:nvSpPr>
          <p:spPr>
            <a:xfrm>
              <a:off x="14646020" y="2901963"/>
              <a:ext cx="3186242" cy="3158822"/>
            </a:xfrm>
            <a:custGeom>
              <a:avLst/>
              <a:gdLst/>
              <a:ahLst/>
              <a:cxnLst/>
              <a:rect l="l" t="t" r="r" b="b"/>
              <a:pathLst>
                <a:path w="3186242" h="3281710">
                  <a:moveTo>
                    <a:pt x="0" y="0"/>
                  </a:moveTo>
                  <a:lnTo>
                    <a:pt x="3186242" y="0"/>
                  </a:lnTo>
                  <a:lnTo>
                    <a:pt x="3186242" y="3281710"/>
                  </a:lnTo>
                  <a:lnTo>
                    <a:pt x="0" y="3281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44A6C68D-3292-60E0-BDCF-D8BA2C54CB33}"/>
                </a:ext>
              </a:extLst>
            </p:cNvPr>
            <p:cNvSpPr/>
            <p:nvPr/>
          </p:nvSpPr>
          <p:spPr>
            <a:xfrm>
              <a:off x="13368915" y="2899631"/>
              <a:ext cx="2235788" cy="493444"/>
            </a:xfrm>
            <a:custGeom>
              <a:avLst/>
              <a:gdLst/>
              <a:ahLst/>
              <a:cxnLst/>
              <a:rect l="l" t="t" r="r" b="b"/>
              <a:pathLst>
                <a:path w="1746977" h="385562">
                  <a:moveTo>
                    <a:pt x="0" y="0"/>
                  </a:moveTo>
                  <a:lnTo>
                    <a:pt x="1746978" y="0"/>
                  </a:lnTo>
                  <a:lnTo>
                    <a:pt x="1746978" y="385562"/>
                  </a:lnTo>
                  <a:lnTo>
                    <a:pt x="0" y="385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82" name="Freeform 86">
              <a:extLst>
                <a:ext uri="{FF2B5EF4-FFF2-40B4-BE49-F238E27FC236}">
                  <a16:creationId xmlns:a16="http://schemas.microsoft.com/office/drawing/2014/main" id="{0C64D827-7EF3-7F3A-7266-0B68BB4D62E4}"/>
                </a:ext>
              </a:extLst>
            </p:cNvPr>
            <p:cNvSpPr/>
            <p:nvPr/>
          </p:nvSpPr>
          <p:spPr>
            <a:xfrm>
              <a:off x="14626313" y="2950677"/>
              <a:ext cx="3270261" cy="2191898"/>
            </a:xfrm>
            <a:custGeom>
              <a:avLst/>
              <a:gdLst/>
              <a:ahLst/>
              <a:cxnLst/>
              <a:rect l="l" t="t" r="r" b="b"/>
              <a:pathLst>
                <a:path w="3147809" h="2026764">
                  <a:moveTo>
                    <a:pt x="0" y="0"/>
                  </a:moveTo>
                  <a:lnTo>
                    <a:pt x="3147809" y="0"/>
                  </a:lnTo>
                  <a:lnTo>
                    <a:pt x="3147809" y="2026764"/>
                  </a:lnTo>
                  <a:lnTo>
                    <a:pt x="0" y="2026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22119" t="-47746" r="-18073" b="-69989"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16F12F7-8F4B-B754-BA1A-C10E387EAB41}"/>
              </a:ext>
            </a:extLst>
          </p:cNvPr>
          <p:cNvSpPr/>
          <p:nvPr/>
        </p:nvSpPr>
        <p:spPr bwMode="gray">
          <a:xfrm>
            <a:off x="2077551" y="3317856"/>
            <a:ext cx="12454627" cy="4450901"/>
          </a:xfrm>
          <a:custGeom>
            <a:avLst/>
            <a:gdLst>
              <a:gd name="connsiteX0" fmla="*/ 3226772 w 12454627"/>
              <a:gd name="connsiteY0" fmla="*/ 0 h 4450901"/>
              <a:gd name="connsiteX1" fmla="*/ 6885688 w 12454627"/>
              <a:gd name="connsiteY1" fmla="*/ 0 h 4450901"/>
              <a:gd name="connsiteX2" fmla="*/ 6885688 w 12454627"/>
              <a:gd name="connsiteY2" fmla="*/ 1876798 h 4450901"/>
              <a:gd name="connsiteX3" fmla="*/ 12454627 w 12454627"/>
              <a:gd name="connsiteY3" fmla="*/ 1876798 h 4450901"/>
              <a:gd name="connsiteX4" fmla="*/ 12454627 w 12454627"/>
              <a:gd name="connsiteY4" fmla="*/ 3606609 h 4450901"/>
              <a:gd name="connsiteX5" fmla="*/ 6885688 w 12454627"/>
              <a:gd name="connsiteY5" fmla="*/ 3606609 h 4450901"/>
              <a:gd name="connsiteX6" fmla="*/ 6885688 w 12454627"/>
              <a:gd name="connsiteY6" fmla="*/ 4450901 h 4450901"/>
              <a:gd name="connsiteX7" fmla="*/ 0 w 12454627"/>
              <a:gd name="connsiteY7" fmla="*/ 4450901 h 4450901"/>
              <a:gd name="connsiteX8" fmla="*/ 0 w 12454627"/>
              <a:gd name="connsiteY8" fmla="*/ 2310727 h 4450901"/>
              <a:gd name="connsiteX9" fmla="*/ 3226772 w 12454627"/>
              <a:gd name="connsiteY9" fmla="*/ 2310727 h 4450901"/>
              <a:gd name="connsiteX10" fmla="*/ 3226772 w 12454627"/>
              <a:gd name="connsiteY10" fmla="*/ 0 h 445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54627" h="4450901">
                <a:moveTo>
                  <a:pt x="3226772" y="0"/>
                </a:moveTo>
                <a:lnTo>
                  <a:pt x="6885688" y="0"/>
                </a:lnTo>
                <a:lnTo>
                  <a:pt x="6885688" y="1876798"/>
                </a:lnTo>
                <a:lnTo>
                  <a:pt x="12454627" y="1876798"/>
                </a:lnTo>
                <a:lnTo>
                  <a:pt x="12454627" y="3606609"/>
                </a:lnTo>
                <a:lnTo>
                  <a:pt x="6885688" y="3606609"/>
                </a:lnTo>
                <a:lnTo>
                  <a:pt x="6885688" y="4450901"/>
                </a:lnTo>
                <a:lnTo>
                  <a:pt x="0" y="4450901"/>
                </a:lnTo>
                <a:lnTo>
                  <a:pt x="0" y="2310727"/>
                </a:lnTo>
                <a:lnTo>
                  <a:pt x="3226772" y="2310727"/>
                </a:lnTo>
                <a:lnTo>
                  <a:pt x="3226772" y="0"/>
                </a:lnTo>
                <a:close/>
              </a:path>
            </a:pathLst>
          </a:custGeom>
          <a:solidFill>
            <a:srgbClr val="E0F8D4"/>
          </a:solidFill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 lIns="90000" tIns="72000" rIns="90000" bIns="72000" rtlCol="0" anchor="ctr">
            <a:noAutofit/>
          </a:bodyPr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effectLst/>
              <a:uLnTx/>
              <a:uFillTx/>
              <a:latin typeface="Helvetica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FEDC6D-6832-5D90-5375-7639388A5871}"/>
              </a:ext>
            </a:extLst>
          </p:cNvPr>
          <p:cNvSpPr/>
          <p:nvPr/>
        </p:nvSpPr>
        <p:spPr bwMode="gray">
          <a:xfrm>
            <a:off x="3673879" y="7951168"/>
            <a:ext cx="6628949" cy="16713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effectLst/>
              <a:uLnTx/>
              <a:uFillTx/>
              <a:latin typeface="Helvetica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" name="AutoShape 18">
            <a:extLst>
              <a:ext uri="{FF2B5EF4-FFF2-40B4-BE49-F238E27FC236}">
                <a16:creationId xmlns:a16="http://schemas.microsoft.com/office/drawing/2014/main" id="{6B0FF1D3-5D98-9158-0BBD-AF37ADEFE5B2}"/>
              </a:ext>
            </a:extLst>
          </p:cNvPr>
          <p:cNvSpPr/>
          <p:nvPr/>
        </p:nvSpPr>
        <p:spPr>
          <a:xfrm>
            <a:off x="10811482" y="3666455"/>
            <a:ext cx="0" cy="20952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AE81DCEB-A8F8-E326-1384-FD47F6AC3A8A}"/>
              </a:ext>
            </a:extLst>
          </p:cNvPr>
          <p:cNvSpPr/>
          <p:nvPr/>
        </p:nvSpPr>
        <p:spPr>
          <a:xfrm rot="1256684">
            <a:off x="776212" y="2329133"/>
            <a:ext cx="3242075" cy="3355317"/>
          </a:xfrm>
          <a:custGeom>
            <a:avLst/>
            <a:gdLst/>
            <a:ahLst/>
            <a:cxnLst/>
            <a:rect l="l" t="t" r="r" b="b"/>
            <a:pathLst>
              <a:path w="3647999" h="3775420">
                <a:moveTo>
                  <a:pt x="0" y="0"/>
                </a:moveTo>
                <a:lnTo>
                  <a:pt x="3648000" y="0"/>
                </a:lnTo>
                <a:lnTo>
                  <a:pt x="3648000" y="3775420"/>
                </a:lnTo>
                <a:lnTo>
                  <a:pt x="0" y="37754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927B748A-89B5-BAFE-B6C7-2F8C32B5E227}"/>
              </a:ext>
            </a:extLst>
          </p:cNvPr>
          <p:cNvSpPr/>
          <p:nvPr/>
        </p:nvSpPr>
        <p:spPr>
          <a:xfrm>
            <a:off x="1718553" y="2511858"/>
            <a:ext cx="1220422" cy="426839"/>
          </a:xfrm>
          <a:custGeom>
            <a:avLst/>
            <a:gdLst/>
            <a:ahLst/>
            <a:cxnLst/>
            <a:rect l="l" t="t" r="r" b="b"/>
            <a:pathLst>
              <a:path w="1220422" h="426839">
                <a:moveTo>
                  <a:pt x="0" y="0"/>
                </a:moveTo>
                <a:lnTo>
                  <a:pt x="1220423" y="0"/>
                </a:lnTo>
                <a:lnTo>
                  <a:pt x="1220423" y="426839"/>
                </a:lnTo>
                <a:lnTo>
                  <a:pt x="0" y="42683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BC19D1CF-82E5-6BC2-2D84-B89662DDB578}"/>
              </a:ext>
            </a:extLst>
          </p:cNvPr>
          <p:cNvSpPr/>
          <p:nvPr/>
        </p:nvSpPr>
        <p:spPr>
          <a:xfrm flipH="1" flipV="1">
            <a:off x="15829051" y="5142574"/>
            <a:ext cx="0" cy="636839"/>
          </a:xfrm>
          <a:prstGeom prst="line">
            <a:avLst/>
          </a:prstGeom>
          <a:ln w="28575" cap="flat">
            <a:solidFill>
              <a:schemeClr val="tx1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32" name="AutoShape 19">
            <a:extLst>
              <a:ext uri="{FF2B5EF4-FFF2-40B4-BE49-F238E27FC236}">
                <a16:creationId xmlns:a16="http://schemas.microsoft.com/office/drawing/2014/main" id="{2A42E53A-A36A-CE21-799D-1B3C98054B23}"/>
              </a:ext>
            </a:extLst>
          </p:cNvPr>
          <p:cNvSpPr/>
          <p:nvPr/>
        </p:nvSpPr>
        <p:spPr>
          <a:xfrm>
            <a:off x="6392382" y="5855432"/>
            <a:ext cx="384384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grpSp>
        <p:nvGrpSpPr>
          <p:cNvPr id="38" name="Group 33">
            <a:extLst>
              <a:ext uri="{FF2B5EF4-FFF2-40B4-BE49-F238E27FC236}">
                <a16:creationId xmlns:a16="http://schemas.microsoft.com/office/drawing/2014/main" id="{37079E61-9DFC-B743-F197-5930660E8F4E}"/>
              </a:ext>
            </a:extLst>
          </p:cNvPr>
          <p:cNvGrpSpPr/>
          <p:nvPr/>
        </p:nvGrpSpPr>
        <p:grpSpPr>
          <a:xfrm>
            <a:off x="11716400" y="5998621"/>
            <a:ext cx="2255268" cy="654776"/>
            <a:chOff x="0" y="0"/>
            <a:chExt cx="3007024" cy="873034"/>
          </a:xfrm>
        </p:grpSpPr>
        <p:sp>
          <p:nvSpPr>
            <p:cNvPr id="40" name="TextBox 34">
              <a:extLst>
                <a:ext uri="{FF2B5EF4-FFF2-40B4-BE49-F238E27FC236}">
                  <a16:creationId xmlns:a16="http://schemas.microsoft.com/office/drawing/2014/main" id="{9EED5CC2-0F7A-8872-19C8-298FA1BBD493}"/>
                </a:ext>
              </a:extLst>
            </p:cNvPr>
            <p:cNvSpPr txBox="1"/>
            <p:nvPr/>
          </p:nvSpPr>
          <p:spPr>
            <a:xfrm>
              <a:off x="178252" y="655197"/>
              <a:ext cx="2828772" cy="217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320"/>
                </a:lnSpc>
              </a:pPr>
              <a:r>
                <a:rPr lang="en-US" sz="1082" b="1" dirty="0" err="1">
                  <a:solidFill>
                    <a:srgbClr val="000000"/>
                  </a:solidFill>
                  <a:latin typeface="Helvetica" pitchFamily="2" charset="0"/>
                </a:rPr>
                <a:t>Hyperscaler</a:t>
              </a:r>
              <a:r>
                <a:rPr lang="en-US" sz="1082" b="1" dirty="0">
                  <a:solidFill>
                    <a:srgbClr val="000000"/>
                  </a:solidFill>
                  <a:latin typeface="Helvetica" pitchFamily="2" charset="0"/>
                </a:rPr>
                <a:t> File Store</a:t>
              </a:r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DC6BC65D-DAAC-8620-7FF9-A08BD7EEA8EF}"/>
                </a:ext>
              </a:extLst>
            </p:cNvPr>
            <p:cNvSpPr/>
            <p:nvPr/>
          </p:nvSpPr>
          <p:spPr>
            <a:xfrm>
              <a:off x="178252" y="341582"/>
              <a:ext cx="481541" cy="291455"/>
            </a:xfrm>
            <a:custGeom>
              <a:avLst/>
              <a:gdLst/>
              <a:ahLst/>
              <a:cxnLst/>
              <a:rect l="l" t="t" r="r" b="b"/>
              <a:pathLst>
                <a:path w="481541" h="291455">
                  <a:moveTo>
                    <a:pt x="0" y="0"/>
                  </a:moveTo>
                  <a:lnTo>
                    <a:pt x="481541" y="0"/>
                  </a:lnTo>
                  <a:lnTo>
                    <a:pt x="481541" y="291455"/>
                  </a:lnTo>
                  <a:lnTo>
                    <a:pt x="0" y="291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2" name="TextBox 36">
              <a:extLst>
                <a:ext uri="{FF2B5EF4-FFF2-40B4-BE49-F238E27FC236}">
                  <a16:creationId xmlns:a16="http://schemas.microsoft.com/office/drawing/2014/main" id="{41C8CC1F-4876-098F-8A79-FC76BFA1DE01}"/>
                </a:ext>
              </a:extLst>
            </p:cNvPr>
            <p:cNvSpPr txBox="1"/>
            <p:nvPr/>
          </p:nvSpPr>
          <p:spPr>
            <a:xfrm>
              <a:off x="659793" y="370746"/>
              <a:ext cx="1742321" cy="217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07"/>
                </a:lnSpc>
              </a:pPr>
              <a:r>
                <a:rPr lang="en-US" sz="1071" dirty="0">
                  <a:solidFill>
                    <a:srgbClr val="018CC9"/>
                  </a:solidFill>
                  <a:latin typeface="Helvetica" pitchFamily="2" charset="0"/>
                </a:rPr>
                <a:t>BTP Doc Services</a:t>
              </a:r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851BA688-973B-1C88-B7C1-3B9A8DCA4BF6}"/>
                </a:ext>
              </a:extLst>
            </p:cNvPr>
            <p:cNvSpPr/>
            <p:nvPr/>
          </p:nvSpPr>
          <p:spPr>
            <a:xfrm>
              <a:off x="0" y="0"/>
              <a:ext cx="1377385" cy="352144"/>
            </a:xfrm>
            <a:custGeom>
              <a:avLst/>
              <a:gdLst/>
              <a:ahLst/>
              <a:cxnLst/>
              <a:rect l="l" t="t" r="r" b="b"/>
              <a:pathLst>
                <a:path w="1377385" h="352144">
                  <a:moveTo>
                    <a:pt x="0" y="0"/>
                  </a:moveTo>
                  <a:lnTo>
                    <a:pt x="1377385" y="0"/>
                  </a:lnTo>
                  <a:lnTo>
                    <a:pt x="1377385" y="352144"/>
                  </a:lnTo>
                  <a:lnTo>
                    <a:pt x="0" y="352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id="{84BDFC65-887A-890A-218F-DFA71F97F758}"/>
                </a:ext>
              </a:extLst>
            </p:cNvPr>
            <p:cNvSpPr txBox="1"/>
            <p:nvPr/>
          </p:nvSpPr>
          <p:spPr>
            <a:xfrm>
              <a:off x="1418395" y="82887"/>
              <a:ext cx="1248456" cy="2051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1246"/>
                </a:lnSpc>
              </a:pPr>
              <a:r>
                <a:rPr lang="en-US" sz="1022" b="1" dirty="0">
                  <a:solidFill>
                    <a:srgbClr val="000000"/>
                  </a:solidFill>
                  <a:latin typeface="Helvetica" pitchFamily="2" charset="0"/>
                </a:rPr>
                <a:t>ADA, </a:t>
              </a:r>
              <a:r>
                <a:rPr lang="en-US" sz="1022" b="1" dirty="0" err="1">
                  <a:solidFill>
                    <a:srgbClr val="000000"/>
                  </a:solidFill>
                  <a:latin typeface="Helvetica" pitchFamily="2" charset="0"/>
                </a:rPr>
                <a:t>xECM</a:t>
              </a:r>
              <a:endParaRPr lang="en-US" sz="1022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2" name="AutoShape 50">
            <a:extLst>
              <a:ext uri="{FF2B5EF4-FFF2-40B4-BE49-F238E27FC236}">
                <a16:creationId xmlns:a16="http://schemas.microsoft.com/office/drawing/2014/main" id="{10F9680C-3694-F4A8-E49A-E6D28E114CCA}"/>
              </a:ext>
            </a:extLst>
          </p:cNvPr>
          <p:cNvSpPr/>
          <p:nvPr/>
        </p:nvSpPr>
        <p:spPr>
          <a:xfrm flipH="1" flipV="1">
            <a:off x="10006331" y="9017068"/>
            <a:ext cx="2851989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grpSp>
        <p:nvGrpSpPr>
          <p:cNvPr id="53" name="Group 51">
            <a:extLst>
              <a:ext uri="{FF2B5EF4-FFF2-40B4-BE49-F238E27FC236}">
                <a16:creationId xmlns:a16="http://schemas.microsoft.com/office/drawing/2014/main" id="{E8F2E549-D627-0860-2881-B1D618B00204}"/>
              </a:ext>
            </a:extLst>
          </p:cNvPr>
          <p:cNvGrpSpPr/>
          <p:nvPr/>
        </p:nvGrpSpPr>
        <p:grpSpPr>
          <a:xfrm>
            <a:off x="4123061" y="8160373"/>
            <a:ext cx="701220" cy="418710"/>
            <a:chOff x="0" y="0"/>
            <a:chExt cx="200264" cy="45200"/>
          </a:xfrm>
          <a:noFill/>
        </p:grpSpPr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076A43DD-BC17-E998-0E74-5E5C114F43D0}"/>
                </a:ext>
              </a:extLst>
            </p:cNvPr>
            <p:cNvSpPr/>
            <p:nvPr/>
          </p:nvSpPr>
          <p:spPr>
            <a:xfrm>
              <a:off x="0" y="0"/>
              <a:ext cx="200264" cy="45200"/>
            </a:xfrm>
            <a:custGeom>
              <a:avLst/>
              <a:gdLst/>
              <a:ahLst/>
              <a:cxnLst/>
              <a:rect l="l" t="t" r="r" b="b"/>
              <a:pathLst>
                <a:path w="200264" h="45200">
                  <a:moveTo>
                    <a:pt x="0" y="0"/>
                  </a:moveTo>
                  <a:lnTo>
                    <a:pt x="200264" y="0"/>
                  </a:lnTo>
                  <a:lnTo>
                    <a:pt x="200264" y="45200"/>
                  </a:lnTo>
                  <a:lnTo>
                    <a:pt x="0" y="45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5" name="TextBox 53">
              <a:extLst>
                <a:ext uri="{FF2B5EF4-FFF2-40B4-BE49-F238E27FC236}">
                  <a16:creationId xmlns:a16="http://schemas.microsoft.com/office/drawing/2014/main" id="{A66DA54F-4F87-3DA8-DF88-9869AD9B2ACA}"/>
                </a:ext>
              </a:extLst>
            </p:cNvPr>
            <p:cNvSpPr txBox="1"/>
            <p:nvPr/>
          </p:nvSpPr>
          <p:spPr>
            <a:xfrm>
              <a:off x="0" y="0"/>
              <a:ext cx="200264" cy="452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4"/>
                </a:lnSpc>
              </a:pPr>
              <a:endParaRPr dirty="0">
                <a:latin typeface="Helvetica" pitchFamily="2" charset="0"/>
              </a:endParaRPr>
            </a:p>
          </p:txBody>
        </p:sp>
      </p:grpSp>
      <p:sp>
        <p:nvSpPr>
          <p:cNvPr id="62" name="AutoShape 60">
            <a:extLst>
              <a:ext uri="{FF2B5EF4-FFF2-40B4-BE49-F238E27FC236}">
                <a16:creationId xmlns:a16="http://schemas.microsoft.com/office/drawing/2014/main" id="{43DDC1B5-530D-64FB-8EFE-FBAABA3EBD35}"/>
              </a:ext>
            </a:extLst>
          </p:cNvPr>
          <p:cNvSpPr/>
          <p:nvPr/>
        </p:nvSpPr>
        <p:spPr>
          <a:xfrm>
            <a:off x="1306830" y="5220682"/>
            <a:ext cx="0" cy="3156262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7D7452C6-FB0E-DDF8-5424-45FE233E1278}"/>
              </a:ext>
            </a:extLst>
          </p:cNvPr>
          <p:cNvSpPr/>
          <p:nvPr/>
        </p:nvSpPr>
        <p:spPr>
          <a:xfrm>
            <a:off x="12844034" y="7624772"/>
            <a:ext cx="3586619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6E2C63F5-60F4-E4A3-0890-D337858D4DFC}"/>
              </a:ext>
            </a:extLst>
          </p:cNvPr>
          <p:cNvSpPr/>
          <p:nvPr/>
        </p:nvSpPr>
        <p:spPr>
          <a:xfrm flipH="1">
            <a:off x="12844034" y="7658109"/>
            <a:ext cx="0" cy="1373246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4689B5D-2377-09B5-F3DB-F69983500264}"/>
              </a:ext>
            </a:extLst>
          </p:cNvPr>
          <p:cNvGrpSpPr/>
          <p:nvPr/>
        </p:nvGrpSpPr>
        <p:grpSpPr>
          <a:xfrm>
            <a:off x="9938167" y="3875016"/>
            <a:ext cx="4094250" cy="1030109"/>
            <a:chOff x="9938167" y="3875016"/>
            <a:chExt cx="4094250" cy="1030109"/>
          </a:xfrm>
        </p:grpSpPr>
        <p:sp>
          <p:nvSpPr>
            <p:cNvPr id="79" name="Freeform 82">
              <a:extLst>
                <a:ext uri="{FF2B5EF4-FFF2-40B4-BE49-F238E27FC236}">
                  <a16:creationId xmlns:a16="http://schemas.microsoft.com/office/drawing/2014/main" id="{81CA2E84-11E3-6EA5-5BB9-84F284DCB03C}"/>
                </a:ext>
              </a:extLst>
            </p:cNvPr>
            <p:cNvSpPr/>
            <p:nvPr/>
          </p:nvSpPr>
          <p:spPr>
            <a:xfrm>
              <a:off x="9943931" y="3875016"/>
              <a:ext cx="393892" cy="233470"/>
            </a:xfrm>
            <a:custGeom>
              <a:avLst/>
              <a:gdLst/>
              <a:ahLst/>
              <a:cxnLst/>
              <a:rect l="l" t="t" r="r" b="b"/>
              <a:pathLst>
                <a:path w="393892" h="233470">
                  <a:moveTo>
                    <a:pt x="0" y="0"/>
                  </a:moveTo>
                  <a:lnTo>
                    <a:pt x="393892" y="0"/>
                  </a:lnTo>
                  <a:lnTo>
                    <a:pt x="393892" y="233471"/>
                  </a:lnTo>
                  <a:lnTo>
                    <a:pt x="0" y="23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2F9E8B0-A81A-8A32-7D44-5783ACAB263B}"/>
                </a:ext>
              </a:extLst>
            </p:cNvPr>
            <p:cNvGrpSpPr/>
            <p:nvPr/>
          </p:nvGrpSpPr>
          <p:grpSpPr>
            <a:xfrm>
              <a:off x="9938167" y="3908634"/>
              <a:ext cx="4094250" cy="996491"/>
              <a:chOff x="9938167" y="3908634"/>
              <a:chExt cx="4094250" cy="996491"/>
            </a:xfrm>
          </p:grpSpPr>
          <p:sp>
            <p:nvSpPr>
              <p:cNvPr id="114" name="TextBox 54">
                <a:extLst>
                  <a:ext uri="{FF2B5EF4-FFF2-40B4-BE49-F238E27FC236}">
                    <a16:creationId xmlns:a16="http://schemas.microsoft.com/office/drawing/2014/main" id="{AA489500-C28D-B52C-573F-80B941B0A777}"/>
                  </a:ext>
                </a:extLst>
              </p:cNvPr>
              <p:cNvSpPr txBox="1"/>
              <p:nvPr/>
            </p:nvSpPr>
            <p:spPr>
              <a:xfrm>
                <a:off x="9938167" y="4246483"/>
                <a:ext cx="4094250" cy="65864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050" b="1">
                    <a:latin typeface="Helvetica" pitchFamily="2" charset="0"/>
                  </a:rPr>
                  <a:t>Use a single console </a:t>
                </a:r>
                <a:r>
                  <a:rPr lang="en-US" sz="1050">
                    <a:latin typeface="Helvetica" pitchFamily="2" charset="0"/>
                  </a:rPr>
                  <a:t>to manage and administer data movement </a:t>
                </a:r>
              </a:p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050" b="1">
                    <a:latin typeface="Helvetica" pitchFamily="2" charset="0"/>
                  </a:rPr>
                  <a:t>Track: </a:t>
                </a:r>
                <a:r>
                  <a:rPr lang="en-US" sz="1050">
                    <a:latin typeface="Helvetica" pitchFamily="2" charset="0"/>
                  </a:rPr>
                  <a:t>timelines, data quality scores, workflows, outcomes, etc.</a:t>
                </a:r>
              </a:p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050" b="1">
                    <a:latin typeface="Helvetica" pitchFamily="2" charset="0"/>
                  </a:rPr>
                  <a:t>Capture analytics: </a:t>
                </a:r>
                <a:r>
                  <a:rPr lang="en-US" sz="1050">
                    <a:latin typeface="Helvetica" pitchFamily="2" charset="0"/>
                  </a:rPr>
                  <a:t>ad-track requirements, customer decisions, and specifications for data mapping</a:t>
                </a:r>
              </a:p>
            </p:txBody>
          </p:sp>
          <p:sp>
            <p:nvSpPr>
              <p:cNvPr id="115" name="TextBox 55">
                <a:extLst>
                  <a:ext uri="{FF2B5EF4-FFF2-40B4-BE49-F238E27FC236}">
                    <a16:creationId xmlns:a16="http://schemas.microsoft.com/office/drawing/2014/main" id="{29C08025-D79B-2291-B55B-D4AA17B6B72B}"/>
                  </a:ext>
                </a:extLst>
              </p:cNvPr>
              <p:cNvSpPr txBox="1"/>
              <p:nvPr/>
            </p:nvSpPr>
            <p:spPr>
              <a:xfrm>
                <a:off x="10006332" y="3908634"/>
                <a:ext cx="1868829" cy="23820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13"/>
                  </a:lnSpc>
                </a:pPr>
                <a:r>
                  <a:rPr lang="en-US" sz="1568" b="1" dirty="0">
                    <a:solidFill>
                      <a:srgbClr val="000000"/>
                    </a:solidFill>
                    <a:latin typeface="Helvetica" pitchFamily="2" charset="0"/>
                  </a:rPr>
                  <a:t>Migration</a:t>
                </a: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D3C09A0-3E6E-8D29-9D7C-E46C74A2482F}"/>
              </a:ext>
            </a:extLst>
          </p:cNvPr>
          <p:cNvGrpSpPr/>
          <p:nvPr/>
        </p:nvGrpSpPr>
        <p:grpSpPr>
          <a:xfrm>
            <a:off x="6599229" y="8040533"/>
            <a:ext cx="1117311" cy="336410"/>
            <a:chOff x="6599229" y="8040533"/>
            <a:chExt cx="1117311" cy="336410"/>
          </a:xfrm>
        </p:grpSpPr>
        <p:sp>
          <p:nvSpPr>
            <p:cNvPr id="229" name="Freeform 20">
              <a:extLst>
                <a:ext uri="{FF2B5EF4-FFF2-40B4-BE49-F238E27FC236}">
                  <a16:creationId xmlns:a16="http://schemas.microsoft.com/office/drawing/2014/main" id="{49F8DB36-FDEA-873B-BC9E-4893E93EA0C4}"/>
                </a:ext>
              </a:extLst>
            </p:cNvPr>
            <p:cNvSpPr/>
            <p:nvPr/>
          </p:nvSpPr>
          <p:spPr>
            <a:xfrm>
              <a:off x="6815310" y="8040533"/>
              <a:ext cx="701220" cy="223886"/>
            </a:xfrm>
            <a:custGeom>
              <a:avLst/>
              <a:gdLst/>
              <a:ahLst/>
              <a:cxnLst/>
              <a:rect l="l" t="t" r="r" b="b"/>
              <a:pathLst>
                <a:path w="1352842" h="431936">
                  <a:moveTo>
                    <a:pt x="0" y="0"/>
                  </a:moveTo>
                  <a:lnTo>
                    <a:pt x="1352842" y="0"/>
                  </a:lnTo>
                  <a:lnTo>
                    <a:pt x="1352842" y="431936"/>
                  </a:lnTo>
                  <a:lnTo>
                    <a:pt x="0" y="43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1" name="AutoShape 49">
              <a:extLst>
                <a:ext uri="{FF2B5EF4-FFF2-40B4-BE49-F238E27FC236}">
                  <a16:creationId xmlns:a16="http://schemas.microsoft.com/office/drawing/2014/main" id="{33FB1FE5-3A41-5CA5-DC74-6313F9E0B8C8}"/>
                </a:ext>
              </a:extLst>
            </p:cNvPr>
            <p:cNvSpPr/>
            <p:nvPr/>
          </p:nvSpPr>
          <p:spPr>
            <a:xfrm>
              <a:off x="6599229" y="8376943"/>
              <a:ext cx="1117311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</p:grpSp>
      <p:sp>
        <p:nvSpPr>
          <p:cNvPr id="81" name="AutoShape 49">
            <a:extLst>
              <a:ext uri="{FF2B5EF4-FFF2-40B4-BE49-F238E27FC236}">
                <a16:creationId xmlns:a16="http://schemas.microsoft.com/office/drawing/2014/main" id="{BEBD6F0E-A1C5-9B1F-80A3-3387137C3209}"/>
              </a:ext>
            </a:extLst>
          </p:cNvPr>
          <p:cNvSpPr/>
          <p:nvPr/>
        </p:nvSpPr>
        <p:spPr>
          <a:xfrm>
            <a:off x="1306830" y="8376943"/>
            <a:ext cx="273839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142" name="TextBox 50">
            <a:extLst>
              <a:ext uri="{FF2B5EF4-FFF2-40B4-BE49-F238E27FC236}">
                <a16:creationId xmlns:a16="http://schemas.microsoft.com/office/drawing/2014/main" id="{907EC008-FAAD-DB67-7D80-89E3EAEC641D}"/>
              </a:ext>
            </a:extLst>
          </p:cNvPr>
          <p:cNvSpPr txBox="1"/>
          <p:nvPr/>
        </p:nvSpPr>
        <p:spPr>
          <a:xfrm>
            <a:off x="391426" y="2802586"/>
            <a:ext cx="930517" cy="23820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13"/>
              </a:lnSpc>
            </a:pPr>
            <a:r>
              <a:rPr lang="en-US" sz="1568" b="1" dirty="0">
                <a:solidFill>
                  <a:srgbClr val="000000"/>
                </a:solidFill>
                <a:latin typeface="Helvetica" pitchFamily="2" charset="0"/>
              </a:rPr>
              <a:t>Start</a:t>
            </a:r>
          </a:p>
        </p:txBody>
      </p:sp>
      <p:pic>
        <p:nvPicPr>
          <p:cNvPr id="3" name="Picture 2" descr="A house with a black background&#10;&#10;Description automatically generated">
            <a:extLst>
              <a:ext uri="{FF2B5EF4-FFF2-40B4-BE49-F238E27FC236}">
                <a16:creationId xmlns:a16="http://schemas.microsoft.com/office/drawing/2014/main" id="{2DE5C7E0-4DEA-1364-D12C-BB5754D429C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475" y="2953034"/>
            <a:ext cx="3076754" cy="223518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67BAC399-E63C-48CB-2A46-CBAFF44DED6A}"/>
              </a:ext>
            </a:extLst>
          </p:cNvPr>
          <p:cNvGrpSpPr/>
          <p:nvPr/>
        </p:nvGrpSpPr>
        <p:grpSpPr>
          <a:xfrm>
            <a:off x="3276600" y="6180879"/>
            <a:ext cx="6189927" cy="1395866"/>
            <a:chOff x="3276600" y="6180879"/>
            <a:chExt cx="6189927" cy="1395866"/>
          </a:xfrm>
        </p:grpSpPr>
        <p:sp>
          <p:nvSpPr>
            <p:cNvPr id="65" name="AutoShape 63">
              <a:extLst>
                <a:ext uri="{FF2B5EF4-FFF2-40B4-BE49-F238E27FC236}">
                  <a16:creationId xmlns:a16="http://schemas.microsoft.com/office/drawing/2014/main" id="{BCF4BDD9-EB5A-D667-6FBD-5868C419AA86}"/>
                </a:ext>
              </a:extLst>
            </p:cNvPr>
            <p:cNvSpPr/>
            <p:nvPr/>
          </p:nvSpPr>
          <p:spPr>
            <a:xfrm>
              <a:off x="3276600" y="7394793"/>
              <a:ext cx="301576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83" name="TextBox 89">
              <a:extLst>
                <a:ext uri="{FF2B5EF4-FFF2-40B4-BE49-F238E27FC236}">
                  <a16:creationId xmlns:a16="http://schemas.microsoft.com/office/drawing/2014/main" id="{43A67E29-A188-A038-23C6-0DCC4A9B114A}"/>
                </a:ext>
              </a:extLst>
            </p:cNvPr>
            <p:cNvSpPr txBox="1"/>
            <p:nvPr/>
          </p:nvSpPr>
          <p:spPr>
            <a:xfrm>
              <a:off x="7465605" y="6370764"/>
              <a:ext cx="2000922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381"/>
                </a:lnSpc>
              </a:pPr>
              <a:r>
                <a:rPr lang="en-US" sz="1300" b="1" dirty="0">
                  <a:solidFill>
                    <a:srgbClr val="000000"/>
                  </a:solidFill>
                  <a:latin typeface="Helvetica" pitchFamily="2" charset="0"/>
                </a:rPr>
                <a:t>Trash </a:t>
              </a:r>
              <a:br>
                <a:rPr lang="en-US" sz="1300" b="1" dirty="0">
                  <a:solidFill>
                    <a:srgbClr val="000000"/>
                  </a:solidFill>
                  <a:latin typeface="Helvetica" pitchFamily="2" charset="0"/>
                </a:rPr>
              </a:br>
              <a:r>
                <a:rPr lang="en-US" sz="1300" b="1" dirty="0">
                  <a:solidFill>
                    <a:srgbClr val="000000"/>
                  </a:solidFill>
                  <a:latin typeface="Helvetica" pitchFamily="2" charset="0"/>
                </a:rPr>
                <a:t>&amp; Repurpose</a:t>
              </a:r>
            </a:p>
          </p:txBody>
        </p:sp>
        <p:pic>
          <p:nvPicPr>
            <p:cNvPr id="193" name="Picture 192" descr="A green garbage truck with a green recycle sign&#10;&#10;Description automatically generated">
              <a:extLst>
                <a:ext uri="{FF2B5EF4-FFF2-40B4-BE49-F238E27FC236}">
                  <a16:creationId xmlns:a16="http://schemas.microsoft.com/office/drawing/2014/main" id="{FB406BB9-4E4C-2427-E1F6-F20B48D81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2872" y="6180879"/>
              <a:ext cx="1884419" cy="1395866"/>
            </a:xfrm>
            <a:prstGeom prst="rect">
              <a:avLst/>
            </a:prstGeom>
          </p:spPr>
        </p:pic>
      </p:grpSp>
      <p:sp>
        <p:nvSpPr>
          <p:cNvPr id="14" name="AutoShape 6">
            <a:extLst>
              <a:ext uri="{FF2B5EF4-FFF2-40B4-BE49-F238E27FC236}">
                <a16:creationId xmlns:a16="http://schemas.microsoft.com/office/drawing/2014/main" id="{93062466-8E8C-3A48-7AA3-00D6F6D31F63}"/>
              </a:ext>
            </a:extLst>
          </p:cNvPr>
          <p:cNvSpPr/>
          <p:nvPr/>
        </p:nvSpPr>
        <p:spPr>
          <a:xfrm>
            <a:off x="10811482" y="3630250"/>
            <a:ext cx="402130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67C6829-2A3A-2103-1291-CD431CB15E46}"/>
              </a:ext>
            </a:extLst>
          </p:cNvPr>
          <p:cNvGrpSpPr/>
          <p:nvPr/>
        </p:nvGrpSpPr>
        <p:grpSpPr>
          <a:xfrm>
            <a:off x="6509778" y="3378326"/>
            <a:ext cx="4466637" cy="368349"/>
            <a:chOff x="6509778" y="3378326"/>
            <a:chExt cx="4466637" cy="368349"/>
          </a:xfrm>
        </p:grpSpPr>
        <p:sp>
          <p:nvSpPr>
            <p:cNvPr id="75" name="AutoShape 6">
              <a:extLst>
                <a:ext uri="{FF2B5EF4-FFF2-40B4-BE49-F238E27FC236}">
                  <a16:creationId xmlns:a16="http://schemas.microsoft.com/office/drawing/2014/main" id="{976F3A28-C352-4499-B0F1-6FF87A4E58AD}"/>
                </a:ext>
              </a:extLst>
            </p:cNvPr>
            <p:cNvSpPr/>
            <p:nvPr/>
          </p:nvSpPr>
          <p:spPr>
            <a:xfrm>
              <a:off x="6509778" y="3630250"/>
              <a:ext cx="4301704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09586D3-1E20-7A5C-A78E-75B4531281BF}"/>
                </a:ext>
              </a:extLst>
            </p:cNvPr>
            <p:cNvGrpSpPr/>
            <p:nvPr/>
          </p:nvGrpSpPr>
          <p:grpSpPr>
            <a:xfrm>
              <a:off x="10611403" y="3378326"/>
              <a:ext cx="365012" cy="368349"/>
              <a:chOff x="13765417" y="810070"/>
              <a:chExt cx="365012" cy="368349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44858DA-3851-F73A-DE8D-66ACD839A43C}"/>
                  </a:ext>
                </a:extLst>
              </p:cNvPr>
              <p:cNvSpPr/>
              <p:nvPr/>
            </p:nvSpPr>
            <p:spPr>
              <a:xfrm>
                <a:off x="13765417" y="810070"/>
                <a:ext cx="365012" cy="368349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59" name="TextBox 73">
                <a:extLst>
                  <a:ext uri="{FF2B5EF4-FFF2-40B4-BE49-F238E27FC236}">
                    <a16:creationId xmlns:a16="http://schemas.microsoft.com/office/drawing/2014/main" id="{C99E2F46-BE5E-799D-2F70-B13B10B68257}"/>
                  </a:ext>
                </a:extLst>
              </p:cNvPr>
              <p:cNvSpPr txBox="1"/>
              <p:nvPr/>
            </p:nvSpPr>
            <p:spPr>
              <a:xfrm>
                <a:off x="13864464" y="894666"/>
                <a:ext cx="217798" cy="2634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028"/>
                  </a:lnSpc>
                </a:pPr>
                <a:r>
                  <a:rPr lang="en-US" sz="2008" spc="419">
                    <a:solidFill>
                      <a:srgbClr val="000000"/>
                    </a:solidFill>
                    <a:latin typeface="Helvetica" pitchFamily="2" charset="0"/>
                  </a:rPr>
                  <a:t>2</a:t>
                </a:r>
              </a:p>
            </p:txBody>
          </p:sp>
        </p:grpSp>
      </p:grpSp>
      <p:pic>
        <p:nvPicPr>
          <p:cNvPr id="203" name="Graphic 202">
            <a:extLst>
              <a:ext uri="{FF2B5EF4-FFF2-40B4-BE49-F238E27FC236}">
                <a16:creationId xmlns:a16="http://schemas.microsoft.com/office/drawing/2014/main" id="{6DCDE027-1E63-0861-CF86-4F57D6BFA5E5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80306" y="2055447"/>
            <a:ext cx="1377104" cy="1187035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146A7380-1865-3BDE-D226-44512B514085}"/>
              </a:ext>
            </a:extLst>
          </p:cNvPr>
          <p:cNvGrpSpPr/>
          <p:nvPr/>
        </p:nvGrpSpPr>
        <p:grpSpPr>
          <a:xfrm>
            <a:off x="13912908" y="8420465"/>
            <a:ext cx="3070706" cy="1202100"/>
            <a:chOff x="13912908" y="8420465"/>
            <a:chExt cx="3070706" cy="1202100"/>
          </a:xfrm>
        </p:grpSpPr>
        <p:sp>
          <p:nvSpPr>
            <p:cNvPr id="80" name="Freeform 84">
              <a:extLst>
                <a:ext uri="{FF2B5EF4-FFF2-40B4-BE49-F238E27FC236}">
                  <a16:creationId xmlns:a16="http://schemas.microsoft.com/office/drawing/2014/main" id="{C74D8096-4A98-21F8-0CC8-892B659BFEEF}"/>
                </a:ext>
              </a:extLst>
            </p:cNvPr>
            <p:cNvSpPr/>
            <p:nvPr/>
          </p:nvSpPr>
          <p:spPr>
            <a:xfrm>
              <a:off x="14070547" y="8502906"/>
              <a:ext cx="281598" cy="233470"/>
            </a:xfrm>
            <a:custGeom>
              <a:avLst/>
              <a:gdLst/>
              <a:ahLst/>
              <a:cxnLst/>
              <a:rect l="l" t="t" r="r" b="b"/>
              <a:pathLst>
                <a:path w="281598" h="233470">
                  <a:moveTo>
                    <a:pt x="0" y="0"/>
                  </a:moveTo>
                  <a:lnTo>
                    <a:pt x="281598" y="0"/>
                  </a:lnTo>
                  <a:lnTo>
                    <a:pt x="281598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504B8F5-834B-90A1-619A-F54E04588626}"/>
                </a:ext>
              </a:extLst>
            </p:cNvPr>
            <p:cNvGrpSpPr/>
            <p:nvPr/>
          </p:nvGrpSpPr>
          <p:grpSpPr>
            <a:xfrm>
              <a:off x="13912908" y="8420465"/>
              <a:ext cx="3070706" cy="1202100"/>
              <a:chOff x="13912908" y="8420465"/>
              <a:chExt cx="3070706" cy="12021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231B93D-BC18-F6AF-AFF2-0C3EB60DFB97}"/>
                  </a:ext>
                </a:extLst>
              </p:cNvPr>
              <p:cNvGrpSpPr/>
              <p:nvPr/>
            </p:nvGrpSpPr>
            <p:grpSpPr>
              <a:xfrm>
                <a:off x="13912908" y="8538290"/>
                <a:ext cx="2727295" cy="748897"/>
                <a:chOff x="10899532" y="1001358"/>
                <a:chExt cx="2727295" cy="748897"/>
              </a:xfrm>
            </p:grpSpPr>
            <p:sp>
              <p:nvSpPr>
                <p:cNvPr id="116" name="TextBox 57">
                  <a:extLst>
                    <a:ext uri="{FF2B5EF4-FFF2-40B4-BE49-F238E27FC236}">
                      <a16:creationId xmlns:a16="http://schemas.microsoft.com/office/drawing/2014/main" id="{69D7197D-C208-BA25-57BD-7D03F4CD8506}"/>
                    </a:ext>
                  </a:extLst>
                </p:cNvPr>
                <p:cNvSpPr txBox="1"/>
                <p:nvPr/>
              </p:nvSpPr>
              <p:spPr>
                <a:xfrm>
                  <a:off x="10899532" y="1001358"/>
                  <a:ext cx="2511668" cy="2382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r">
                    <a:lnSpc>
                      <a:spcPts val="1913"/>
                    </a:lnSpc>
                  </a:pPr>
                  <a:r>
                    <a:rPr lang="en-US" sz="1568" b="1" dirty="0">
                      <a:solidFill>
                        <a:srgbClr val="000000"/>
                      </a:solidFill>
                      <a:latin typeface="Helvetica" pitchFamily="2" charset="0"/>
                    </a:rPr>
                    <a:t>Performance Testing</a:t>
                  </a:r>
                </a:p>
              </p:txBody>
            </p:sp>
            <p:sp>
              <p:nvSpPr>
                <p:cNvPr id="117" name="TextBox 58">
                  <a:extLst>
                    <a:ext uri="{FF2B5EF4-FFF2-40B4-BE49-F238E27FC236}">
                      <a16:creationId xmlns:a16="http://schemas.microsoft.com/office/drawing/2014/main" id="{2EF21187-10E3-CB4B-5814-8590DE93EC5E}"/>
                    </a:ext>
                  </a:extLst>
                </p:cNvPr>
                <p:cNvSpPr txBox="1"/>
                <p:nvPr/>
              </p:nvSpPr>
              <p:spPr>
                <a:xfrm>
                  <a:off x="11027669" y="1293207"/>
                  <a:ext cx="2599158" cy="45704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 pitchFamily="2" charset="0"/>
                      <a:ea typeface="Open Sans Extrabold" panose="020B0606030504020204" pitchFamily="34" charset="0"/>
                      <a:cs typeface="Open Sans Extrabold" panose="020B0606030504020204" pitchFamily="34" charset="0"/>
                    </a:rPr>
                    <a:t>Tricentis</a:t>
                  </a: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 pitchFamily="2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provides a market-leading approach to test faster and reduce risks, all while cutting costs.</a:t>
                  </a:r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1E717C30-9C92-4C91-5FFA-833912815104}"/>
                  </a:ext>
                </a:extLst>
              </p:cNvPr>
              <p:cNvGrpSpPr/>
              <p:nvPr/>
            </p:nvGrpSpPr>
            <p:grpSpPr>
              <a:xfrm>
                <a:off x="16526393" y="8420465"/>
                <a:ext cx="457221" cy="1202100"/>
                <a:chOff x="16526393" y="8420465"/>
                <a:chExt cx="457221" cy="1202100"/>
              </a:xfrm>
            </p:grpSpPr>
            <p:pic>
              <p:nvPicPr>
                <p:cNvPr id="222" name="Graphic 221">
                  <a:extLst>
                    <a:ext uri="{FF2B5EF4-FFF2-40B4-BE49-F238E27FC236}">
                      <a16:creationId xmlns:a16="http://schemas.microsoft.com/office/drawing/2014/main" id="{036AEF3D-F640-2F1B-2E58-730FAAE8AE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26393" y="8420465"/>
                  <a:ext cx="457221" cy="1202100"/>
                </a:xfrm>
                <a:prstGeom prst="rect">
                  <a:avLst/>
                </a:prstGeom>
              </p:spPr>
            </p:pic>
            <p:pic>
              <p:nvPicPr>
                <p:cNvPr id="225" name="Graphic 224" descr="Checkmark with solid fill">
                  <a:extLst>
                    <a:ext uri="{FF2B5EF4-FFF2-40B4-BE49-F238E27FC236}">
                      <a16:creationId xmlns:a16="http://schemas.microsoft.com/office/drawing/2014/main" id="{A399D20E-F360-C4BF-B242-565C6A1AEE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26393" y="8454547"/>
                  <a:ext cx="153488" cy="180372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12B83325-9DC6-570A-9D8F-0CD9903968C0}"/>
              </a:ext>
            </a:extLst>
          </p:cNvPr>
          <p:cNvCxnSpPr>
            <a:cxnSpLocks/>
          </p:cNvCxnSpPr>
          <p:nvPr/>
        </p:nvCxnSpPr>
        <p:spPr>
          <a:xfrm>
            <a:off x="9703090" y="8613943"/>
            <a:ext cx="0" cy="485407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CB85A85-5712-9B59-8E73-106CCF7DC9AD}"/>
              </a:ext>
            </a:extLst>
          </p:cNvPr>
          <p:cNvGrpSpPr/>
          <p:nvPr/>
        </p:nvGrpSpPr>
        <p:grpSpPr>
          <a:xfrm>
            <a:off x="7796239" y="8080614"/>
            <a:ext cx="2544037" cy="1834909"/>
            <a:chOff x="7796239" y="8080614"/>
            <a:chExt cx="2544037" cy="1834909"/>
          </a:xfrm>
        </p:grpSpPr>
        <p:sp>
          <p:nvSpPr>
            <p:cNvPr id="85" name="TextBox 95">
              <a:extLst>
                <a:ext uri="{FF2B5EF4-FFF2-40B4-BE49-F238E27FC236}">
                  <a16:creationId xmlns:a16="http://schemas.microsoft.com/office/drawing/2014/main" id="{6D31280A-8689-5C40-D985-ED80EB304538}"/>
                </a:ext>
              </a:extLst>
            </p:cNvPr>
            <p:cNvSpPr txBox="1"/>
            <p:nvPr/>
          </p:nvSpPr>
          <p:spPr>
            <a:xfrm>
              <a:off x="9445281" y="8202000"/>
              <a:ext cx="894995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381"/>
                </a:lnSpc>
              </a:pPr>
              <a:r>
                <a:rPr lang="en-US" sz="1300" b="1" dirty="0">
                  <a:solidFill>
                    <a:srgbClr val="000000"/>
                  </a:solidFill>
                  <a:latin typeface="Helvetica" pitchFamily="2" charset="0"/>
                </a:rPr>
                <a:t>Legacy Storage</a:t>
              </a:r>
            </a:p>
          </p:txBody>
        </p:sp>
        <p:pic>
          <p:nvPicPr>
            <p:cNvPr id="230" name="Graphic 229">
              <a:extLst>
                <a:ext uri="{FF2B5EF4-FFF2-40B4-BE49-F238E27FC236}">
                  <a16:creationId xmlns:a16="http://schemas.microsoft.com/office/drawing/2014/main" id="{7D26B11A-482F-2410-89EE-A20AE6A2B5FA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796239" y="8080614"/>
              <a:ext cx="2033611" cy="183490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DBBC938-8505-58AD-5756-3CB23FAE1114}"/>
              </a:ext>
            </a:extLst>
          </p:cNvPr>
          <p:cNvGrpSpPr/>
          <p:nvPr/>
        </p:nvGrpSpPr>
        <p:grpSpPr>
          <a:xfrm>
            <a:off x="10316977" y="5356797"/>
            <a:ext cx="1786222" cy="1506116"/>
            <a:chOff x="10316977" y="5356797"/>
            <a:chExt cx="1786222" cy="1506116"/>
          </a:xfrm>
        </p:grpSpPr>
        <p:sp>
          <p:nvSpPr>
            <p:cNvPr id="84" name="TextBox 90">
              <a:extLst>
                <a:ext uri="{FF2B5EF4-FFF2-40B4-BE49-F238E27FC236}">
                  <a16:creationId xmlns:a16="http://schemas.microsoft.com/office/drawing/2014/main" id="{46AE03F8-08F2-5BF9-67CC-518BB6375DFD}"/>
                </a:ext>
              </a:extLst>
            </p:cNvPr>
            <p:cNvSpPr txBox="1"/>
            <p:nvPr/>
          </p:nvSpPr>
          <p:spPr>
            <a:xfrm>
              <a:off x="10330674" y="5356797"/>
              <a:ext cx="1772525" cy="179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81"/>
                </a:lnSpc>
              </a:pPr>
              <a:r>
                <a:rPr lang="en-US" sz="1300" b="1" dirty="0">
                  <a:solidFill>
                    <a:srgbClr val="000000"/>
                  </a:solidFill>
                  <a:latin typeface="Helvetica" pitchFamily="2" charset="0"/>
                </a:rPr>
                <a:t>Present Storage</a:t>
              </a:r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30F1597C-368D-77A8-C893-347F78CCB985}"/>
                </a:ext>
              </a:extLst>
            </p:cNvPr>
            <p:cNvCxnSpPr>
              <a:cxnSpLocks/>
            </p:cNvCxnSpPr>
            <p:nvPr/>
          </p:nvCxnSpPr>
          <p:spPr>
            <a:xfrm>
              <a:off x="10691400" y="5556329"/>
              <a:ext cx="0" cy="485407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7" name="Graphic 216">
              <a:extLst>
                <a:ext uri="{FF2B5EF4-FFF2-40B4-BE49-F238E27FC236}">
                  <a16:creationId xmlns:a16="http://schemas.microsoft.com/office/drawing/2014/main" id="{E71C33D0-3E7B-709F-B11A-818FB012CB71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316977" y="5603498"/>
              <a:ext cx="1302842" cy="1259415"/>
            </a:xfrm>
            <a:prstGeom prst="rect">
              <a:avLst/>
            </a:prstGeom>
          </p:spPr>
        </p:pic>
      </p:grpSp>
      <p:pic>
        <p:nvPicPr>
          <p:cNvPr id="247" name="Graphic 246">
            <a:extLst>
              <a:ext uri="{FF2B5EF4-FFF2-40B4-BE49-F238E27FC236}">
                <a16:creationId xmlns:a16="http://schemas.microsoft.com/office/drawing/2014/main" id="{1F410723-E6E6-A36A-4CE7-9BFFFD279D1A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411400" y="8580990"/>
            <a:ext cx="1751876" cy="2883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FC0F98-1723-66F9-D654-20E09E5922D3}"/>
              </a:ext>
            </a:extLst>
          </p:cNvPr>
          <p:cNvGrpSpPr/>
          <p:nvPr/>
        </p:nvGrpSpPr>
        <p:grpSpPr>
          <a:xfrm>
            <a:off x="5575876" y="2041020"/>
            <a:ext cx="2109825" cy="1210157"/>
            <a:chOff x="5575876" y="2041020"/>
            <a:chExt cx="2109825" cy="1210157"/>
          </a:xfrm>
        </p:grpSpPr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DBBB12BA-22BB-ECB3-7710-93D9A53AE3E9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575876" y="2041020"/>
              <a:ext cx="768468" cy="886358"/>
            </a:xfrm>
            <a:prstGeom prst="rect">
              <a:avLst/>
            </a:prstGeom>
          </p:spPr>
        </p:pic>
        <p:pic>
          <p:nvPicPr>
            <p:cNvPr id="182" name="Graphic 181">
              <a:extLst>
                <a:ext uri="{FF2B5EF4-FFF2-40B4-BE49-F238E27FC236}">
                  <a16:creationId xmlns:a16="http://schemas.microsoft.com/office/drawing/2014/main" id="{16CC077D-72F9-CE89-6F97-1968F57EC40F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128573" y="2795477"/>
              <a:ext cx="432053" cy="277544"/>
            </a:xfrm>
            <a:prstGeom prst="rect">
              <a:avLst/>
            </a:prstGeom>
          </p:spPr>
        </p:pic>
        <p:pic>
          <p:nvPicPr>
            <p:cNvPr id="175" name="Graphic 174">
              <a:extLst>
                <a:ext uri="{FF2B5EF4-FFF2-40B4-BE49-F238E27FC236}">
                  <a16:creationId xmlns:a16="http://schemas.microsoft.com/office/drawing/2014/main" id="{924A2E92-CABF-D40C-A504-E989D8202372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509777" y="2871838"/>
              <a:ext cx="327275" cy="379339"/>
            </a:xfrm>
            <a:prstGeom prst="rect">
              <a:avLst/>
            </a:prstGeom>
          </p:spPr>
        </p:pic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87063860-D97D-8147-F0FB-55BD0AB2BF86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402365" y="2264828"/>
              <a:ext cx="1283336" cy="42501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4042D3-CB13-1D20-D4B3-5D08DA1DE888}"/>
              </a:ext>
            </a:extLst>
          </p:cNvPr>
          <p:cNvGrpSpPr/>
          <p:nvPr/>
        </p:nvGrpSpPr>
        <p:grpSpPr>
          <a:xfrm>
            <a:off x="5529345" y="3857014"/>
            <a:ext cx="3228361" cy="1465326"/>
            <a:chOff x="5529345" y="3857014"/>
            <a:chExt cx="3228361" cy="1465326"/>
          </a:xfrm>
        </p:grpSpPr>
        <p:sp>
          <p:nvSpPr>
            <p:cNvPr id="96" name="Freeform 20">
              <a:extLst>
                <a:ext uri="{FF2B5EF4-FFF2-40B4-BE49-F238E27FC236}">
                  <a16:creationId xmlns:a16="http://schemas.microsoft.com/office/drawing/2014/main" id="{4BECE41F-6EC2-12A1-0AB4-6799D55650D4}"/>
                </a:ext>
              </a:extLst>
            </p:cNvPr>
            <p:cNvSpPr/>
            <p:nvPr/>
          </p:nvSpPr>
          <p:spPr>
            <a:xfrm>
              <a:off x="5614830" y="5099474"/>
              <a:ext cx="603593" cy="192716"/>
            </a:xfrm>
            <a:custGeom>
              <a:avLst/>
              <a:gdLst/>
              <a:ahLst/>
              <a:cxnLst/>
              <a:rect l="l" t="t" r="r" b="b"/>
              <a:pathLst>
                <a:path w="1352842" h="431936">
                  <a:moveTo>
                    <a:pt x="0" y="0"/>
                  </a:moveTo>
                  <a:lnTo>
                    <a:pt x="1352842" y="0"/>
                  </a:lnTo>
                  <a:lnTo>
                    <a:pt x="1352842" y="431936"/>
                  </a:lnTo>
                  <a:lnTo>
                    <a:pt x="0" y="43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480DCBC-DF8D-1265-F442-FEF51A5D8A05}"/>
                </a:ext>
              </a:extLst>
            </p:cNvPr>
            <p:cNvGrpSpPr/>
            <p:nvPr/>
          </p:nvGrpSpPr>
          <p:grpSpPr>
            <a:xfrm>
              <a:off x="5529345" y="3857014"/>
              <a:ext cx="3228361" cy="1100473"/>
              <a:chOff x="5529345" y="3857014"/>
              <a:chExt cx="3228361" cy="110047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CB8B910-1AF3-4483-6F45-BB1177F505D0}"/>
                  </a:ext>
                </a:extLst>
              </p:cNvPr>
              <p:cNvGrpSpPr/>
              <p:nvPr/>
            </p:nvGrpSpPr>
            <p:grpSpPr>
              <a:xfrm>
                <a:off x="5553022" y="3857014"/>
                <a:ext cx="1302803" cy="289827"/>
                <a:chOff x="5553022" y="3857014"/>
                <a:chExt cx="1302803" cy="289827"/>
              </a:xfrm>
            </p:grpSpPr>
            <p:sp>
              <p:nvSpPr>
                <p:cNvPr id="78" name="Freeform 81">
                  <a:extLst>
                    <a:ext uri="{FF2B5EF4-FFF2-40B4-BE49-F238E27FC236}">
                      <a16:creationId xmlns:a16="http://schemas.microsoft.com/office/drawing/2014/main" id="{782E8C07-4613-C321-B5E5-11F024D183A8}"/>
                    </a:ext>
                  </a:extLst>
                </p:cNvPr>
                <p:cNvSpPr/>
                <p:nvPr/>
              </p:nvSpPr>
              <p:spPr>
                <a:xfrm>
                  <a:off x="5553022" y="3857014"/>
                  <a:ext cx="342423" cy="233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23" h="233470">
                      <a:moveTo>
                        <a:pt x="0" y="0"/>
                      </a:moveTo>
                      <a:lnTo>
                        <a:pt x="342423" y="0"/>
                      </a:lnTo>
                      <a:lnTo>
                        <a:pt x="342423" y="233470"/>
                      </a:lnTo>
                      <a:lnTo>
                        <a:pt x="0" y="2334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 dirty="0">
                    <a:latin typeface="Helvetica" pitchFamily="2" charset="0"/>
                  </a:endParaRPr>
                </a:p>
              </p:txBody>
            </p:sp>
            <p:sp>
              <p:nvSpPr>
                <p:cNvPr id="112" name="TextBox 50">
                  <a:extLst>
                    <a:ext uri="{FF2B5EF4-FFF2-40B4-BE49-F238E27FC236}">
                      <a16:creationId xmlns:a16="http://schemas.microsoft.com/office/drawing/2014/main" id="{614037EC-521C-D6DE-7B73-607986D10B67}"/>
                    </a:ext>
                  </a:extLst>
                </p:cNvPr>
                <p:cNvSpPr txBox="1"/>
                <p:nvPr/>
              </p:nvSpPr>
              <p:spPr>
                <a:xfrm>
                  <a:off x="5925308" y="3908634"/>
                  <a:ext cx="930517" cy="23820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1913"/>
                    </a:lnSpc>
                  </a:pPr>
                  <a:r>
                    <a:rPr lang="en-US" sz="1568" b="1" dirty="0">
                      <a:solidFill>
                        <a:srgbClr val="000000"/>
                      </a:solidFill>
                      <a:latin typeface="Helvetica" pitchFamily="2" charset="0"/>
                    </a:rPr>
                    <a:t>Archive</a:t>
                  </a:r>
                </a:p>
              </p:txBody>
            </p:sp>
          </p:grpSp>
          <p:sp>
            <p:nvSpPr>
              <p:cNvPr id="113" name="TextBox 53">
                <a:extLst>
                  <a:ext uri="{FF2B5EF4-FFF2-40B4-BE49-F238E27FC236}">
                    <a16:creationId xmlns:a16="http://schemas.microsoft.com/office/drawing/2014/main" id="{72E4A43A-BE35-6AB8-9545-0D5D5C0DE057}"/>
                  </a:ext>
                </a:extLst>
              </p:cNvPr>
              <p:cNvSpPr txBox="1"/>
              <p:nvPr/>
            </p:nvSpPr>
            <p:spPr>
              <a:xfrm>
                <a:off x="5529345" y="4218823"/>
                <a:ext cx="3228361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900" b="1">
                    <a:solidFill>
                      <a:srgbClr val="000000"/>
                    </a:solidFill>
                    <a:latin typeface="Helvetica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Achieve smaller footprint </a:t>
                </a:r>
                <a:r>
                  <a:rPr lang="en-US" sz="90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on S4 </a:t>
                </a:r>
                <a:br>
                  <a:rPr lang="en-US" sz="90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US" sz="90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- (RISE infrastructure and on-going memory cost savings)</a:t>
                </a:r>
              </a:p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900" b="1">
                    <a:solidFill>
                      <a:srgbClr val="000000"/>
                    </a:solidFill>
                    <a:latin typeface="Helvetica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Reduce migration effort </a:t>
                </a:r>
                <a:r>
                  <a:rPr lang="en-US" sz="90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(project cost savings)</a:t>
                </a:r>
              </a:p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900" b="1">
                    <a:solidFill>
                      <a:srgbClr val="000000"/>
                    </a:solidFill>
                    <a:latin typeface="Helvetica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Improve performance </a:t>
                </a:r>
                <a:r>
                  <a:rPr lang="en-US" sz="90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on current and future systems    </a:t>
                </a:r>
              </a:p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900" b="1">
                    <a:solidFill>
                      <a:srgbClr val="000000"/>
                    </a:solidFill>
                    <a:latin typeface="Helvetica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Reduce Backup and Recovery time </a:t>
                </a:r>
                <a:r>
                  <a:rPr lang="en-US" sz="90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(cost savings)</a:t>
                </a:r>
              </a:p>
            </p:txBody>
          </p:sp>
        </p:grpSp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26AB6EBF-5517-E7BC-DC4B-4B46DADC4EF8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6272603" y="5038629"/>
              <a:ext cx="1296965" cy="283711"/>
            </a:xfrm>
            <a:prstGeom prst="rect">
              <a:avLst/>
            </a:prstGeom>
          </p:spPr>
        </p:pic>
      </p:grpSp>
      <p:sp>
        <p:nvSpPr>
          <p:cNvPr id="6" name="AutoShape 18">
            <a:extLst>
              <a:ext uri="{FF2B5EF4-FFF2-40B4-BE49-F238E27FC236}">
                <a16:creationId xmlns:a16="http://schemas.microsoft.com/office/drawing/2014/main" id="{CA0CDB4D-6FDC-ABDB-C2CE-6A6F0957226D}"/>
              </a:ext>
            </a:extLst>
          </p:cNvPr>
          <p:cNvSpPr/>
          <p:nvPr/>
        </p:nvSpPr>
        <p:spPr>
          <a:xfrm>
            <a:off x="6392382" y="5434148"/>
            <a:ext cx="0" cy="421985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29" name="AutoShape 18">
            <a:extLst>
              <a:ext uri="{FF2B5EF4-FFF2-40B4-BE49-F238E27FC236}">
                <a16:creationId xmlns:a16="http://schemas.microsoft.com/office/drawing/2014/main" id="{6DA6BA8C-E325-AE2E-2B3D-8F6FF6395FC8}"/>
              </a:ext>
            </a:extLst>
          </p:cNvPr>
          <p:cNvSpPr/>
          <p:nvPr/>
        </p:nvSpPr>
        <p:spPr>
          <a:xfrm>
            <a:off x="6392382" y="3746675"/>
            <a:ext cx="0" cy="12834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073CFB-4C94-A1A1-82C7-4E5D203B2154}"/>
              </a:ext>
            </a:extLst>
          </p:cNvPr>
          <p:cNvGrpSpPr/>
          <p:nvPr/>
        </p:nvGrpSpPr>
        <p:grpSpPr>
          <a:xfrm>
            <a:off x="3887598" y="3403551"/>
            <a:ext cx="2670735" cy="368349"/>
            <a:chOff x="3887598" y="3403551"/>
            <a:chExt cx="2670735" cy="368349"/>
          </a:xfrm>
        </p:grpSpPr>
        <p:sp>
          <p:nvSpPr>
            <p:cNvPr id="2" name="AutoShape 6">
              <a:extLst>
                <a:ext uri="{FF2B5EF4-FFF2-40B4-BE49-F238E27FC236}">
                  <a16:creationId xmlns:a16="http://schemas.microsoft.com/office/drawing/2014/main" id="{DD411480-08F1-E3F8-793E-653A19462B44}"/>
                </a:ext>
              </a:extLst>
            </p:cNvPr>
            <p:cNvSpPr/>
            <p:nvPr/>
          </p:nvSpPr>
          <p:spPr>
            <a:xfrm>
              <a:off x="3887598" y="3630250"/>
              <a:ext cx="251476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36EF50C-1FBE-483A-D9A2-D54325B8CBBF}"/>
                </a:ext>
              </a:extLst>
            </p:cNvPr>
            <p:cNvGrpSpPr/>
            <p:nvPr/>
          </p:nvGrpSpPr>
          <p:grpSpPr>
            <a:xfrm>
              <a:off x="6193321" y="3403551"/>
              <a:ext cx="365012" cy="368349"/>
              <a:chOff x="13765417" y="810070"/>
              <a:chExt cx="365012" cy="368349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7FE9373E-AB9A-2F96-957B-CE3BBF8C4469}"/>
                  </a:ext>
                </a:extLst>
              </p:cNvPr>
              <p:cNvSpPr/>
              <p:nvPr/>
            </p:nvSpPr>
            <p:spPr>
              <a:xfrm>
                <a:off x="13765417" y="810070"/>
                <a:ext cx="365012" cy="368349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91" name="TextBox 73">
                <a:extLst>
                  <a:ext uri="{FF2B5EF4-FFF2-40B4-BE49-F238E27FC236}">
                    <a16:creationId xmlns:a16="http://schemas.microsoft.com/office/drawing/2014/main" id="{85186A66-B0B0-E83B-0541-B49DFFCC6601}"/>
                  </a:ext>
                </a:extLst>
              </p:cNvPr>
              <p:cNvSpPr txBox="1"/>
              <p:nvPr/>
            </p:nvSpPr>
            <p:spPr>
              <a:xfrm>
                <a:off x="13864464" y="894666"/>
                <a:ext cx="217798" cy="2634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028"/>
                  </a:lnSpc>
                </a:pPr>
                <a:r>
                  <a:rPr lang="en-US" sz="2008" spc="419">
                    <a:solidFill>
                      <a:srgbClr val="000000"/>
                    </a:solidFill>
                    <a:latin typeface="Helvetica" pitchFamily="2" charset="0"/>
                  </a:rPr>
                  <a:t>1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B3187B0-F583-E43A-32DD-C58585AB18A1}"/>
              </a:ext>
            </a:extLst>
          </p:cNvPr>
          <p:cNvGrpSpPr/>
          <p:nvPr/>
        </p:nvGrpSpPr>
        <p:grpSpPr>
          <a:xfrm>
            <a:off x="2249503" y="5850326"/>
            <a:ext cx="3165731" cy="1544467"/>
            <a:chOff x="2249503" y="5850326"/>
            <a:chExt cx="3165731" cy="1544467"/>
          </a:xfrm>
        </p:grpSpPr>
        <p:sp>
          <p:nvSpPr>
            <p:cNvPr id="8" name="AutoShape 65">
              <a:extLst>
                <a:ext uri="{FF2B5EF4-FFF2-40B4-BE49-F238E27FC236}">
                  <a16:creationId xmlns:a16="http://schemas.microsoft.com/office/drawing/2014/main" id="{EE4C9472-AFA6-0D2A-933B-1EC3F34CAE6F}"/>
                </a:ext>
              </a:extLst>
            </p:cNvPr>
            <p:cNvSpPr/>
            <p:nvPr/>
          </p:nvSpPr>
          <p:spPr>
            <a:xfrm flipH="1">
              <a:off x="3276600" y="5850326"/>
              <a:ext cx="0" cy="148296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1E089E4-E080-FA6D-64E2-4CDC1B006042}"/>
                </a:ext>
              </a:extLst>
            </p:cNvPr>
            <p:cNvGrpSpPr/>
            <p:nvPr/>
          </p:nvGrpSpPr>
          <p:grpSpPr>
            <a:xfrm>
              <a:off x="2249503" y="6140041"/>
              <a:ext cx="3165731" cy="1254752"/>
              <a:chOff x="2249503" y="6140041"/>
              <a:chExt cx="3165731" cy="1254752"/>
            </a:xfrm>
          </p:grpSpPr>
          <p:sp>
            <p:nvSpPr>
              <p:cNvPr id="123" name="TextBox 81">
                <a:extLst>
                  <a:ext uri="{FF2B5EF4-FFF2-40B4-BE49-F238E27FC236}">
                    <a16:creationId xmlns:a16="http://schemas.microsoft.com/office/drawing/2014/main" id="{419EA397-DF5B-9ADD-B952-294D4CC1EE14}"/>
                  </a:ext>
                </a:extLst>
              </p:cNvPr>
              <p:cNvSpPr txBox="1"/>
              <p:nvPr/>
            </p:nvSpPr>
            <p:spPr>
              <a:xfrm>
                <a:off x="2268553" y="6454783"/>
                <a:ext cx="2407083" cy="658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171450" indent="-171450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050" b="1">
                    <a:solidFill>
                      <a:srgbClr val="000000"/>
                    </a:solidFill>
                    <a:latin typeface="Helvetica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Reduce legal exposure </a:t>
                </a:r>
                <a:r>
                  <a:rPr lang="en-US" sz="105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by following retention rules (cost avoidance)</a:t>
                </a:r>
              </a:p>
              <a:p>
                <a:pPr marL="171450" indent="-171450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050" b="1">
                    <a:solidFill>
                      <a:srgbClr val="000000"/>
                    </a:solidFill>
                    <a:latin typeface="Helvetica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Eliminate older data  </a:t>
                </a:r>
                <a:r>
                  <a:rPr lang="en-US" sz="105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(increase in Master Data Quality)</a:t>
                </a:r>
              </a:p>
            </p:txBody>
          </p:sp>
          <p:sp>
            <p:nvSpPr>
              <p:cNvPr id="124" name="TextBox 82">
                <a:extLst>
                  <a:ext uri="{FF2B5EF4-FFF2-40B4-BE49-F238E27FC236}">
                    <a16:creationId xmlns:a16="http://schemas.microsoft.com/office/drawing/2014/main" id="{762D0A04-DD9C-7844-D495-18568F684DE0}"/>
                  </a:ext>
                </a:extLst>
              </p:cNvPr>
              <p:cNvSpPr txBox="1"/>
              <p:nvPr/>
            </p:nvSpPr>
            <p:spPr>
              <a:xfrm>
                <a:off x="2249503" y="6140041"/>
                <a:ext cx="3165731" cy="209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583"/>
                  </a:lnSpc>
                </a:pPr>
                <a:r>
                  <a:rPr lang="en-US" sz="1568" b="1" dirty="0">
                    <a:solidFill>
                      <a:srgbClr val="000000"/>
                    </a:solidFill>
                    <a:latin typeface="Helvetica" pitchFamily="2" charset="0"/>
                  </a:rPr>
                  <a:t>Retention Management</a:t>
                </a:r>
              </a:p>
            </p:txBody>
          </p:sp>
          <p:sp>
            <p:nvSpPr>
              <p:cNvPr id="35" name="AutoShape 65">
                <a:extLst>
                  <a:ext uri="{FF2B5EF4-FFF2-40B4-BE49-F238E27FC236}">
                    <a16:creationId xmlns:a16="http://schemas.microsoft.com/office/drawing/2014/main" id="{6AA4EEE6-2EB7-7221-B27E-9F88D738F50B}"/>
                  </a:ext>
                </a:extLst>
              </p:cNvPr>
              <p:cNvSpPr/>
              <p:nvPr/>
            </p:nvSpPr>
            <p:spPr>
              <a:xfrm flipH="1">
                <a:off x="3276600" y="7246497"/>
                <a:ext cx="0" cy="148296"/>
              </a:xfrm>
              <a:prstGeom prst="line">
                <a:avLst/>
              </a:prstGeom>
              <a:ln w="28575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dirty="0">
                  <a:latin typeface="Helvetica" pitchFamily="2" charset="0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B05409B-224D-F6C5-F4A0-60E4ADBABD53}"/>
              </a:ext>
            </a:extLst>
          </p:cNvPr>
          <p:cNvGrpSpPr/>
          <p:nvPr/>
        </p:nvGrpSpPr>
        <p:grpSpPr>
          <a:xfrm>
            <a:off x="4298962" y="8265410"/>
            <a:ext cx="3370588" cy="1226293"/>
            <a:chOff x="4298962" y="8265410"/>
            <a:chExt cx="3370588" cy="1226293"/>
          </a:xfrm>
        </p:grpSpPr>
        <p:sp>
          <p:nvSpPr>
            <p:cNvPr id="119" name="TextBox 70">
              <a:extLst>
                <a:ext uri="{FF2B5EF4-FFF2-40B4-BE49-F238E27FC236}">
                  <a16:creationId xmlns:a16="http://schemas.microsoft.com/office/drawing/2014/main" id="{672382ED-3342-1A99-920A-CB76170876FE}"/>
                </a:ext>
              </a:extLst>
            </p:cNvPr>
            <p:cNvSpPr txBox="1"/>
            <p:nvPr/>
          </p:nvSpPr>
          <p:spPr>
            <a:xfrm>
              <a:off x="4298962" y="8606845"/>
              <a:ext cx="3370588" cy="8848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171450" indent="-171450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050" b="1">
                  <a:effectLst/>
                  <a:latin typeface="Helvetica" pitchFamily="2" charset="0"/>
                </a:rPr>
                <a:t>Consolidate siloed data </a:t>
              </a:r>
              <a:r>
                <a:rPr lang="en-US" sz="1050">
                  <a:effectLst/>
                  <a:latin typeface="Helvetica" pitchFamily="2" charset="0"/>
                </a:rPr>
                <a:t>into a single repository (accelerate decision making)</a:t>
              </a:r>
            </a:p>
            <a:p>
              <a:pPr marL="171450" indent="-171450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050" b="1">
                  <a:effectLst/>
                  <a:latin typeface="Helvetica" pitchFamily="2" charset="0"/>
                </a:rPr>
                <a:t>Eliminate legacy system hardware</a:t>
              </a:r>
              <a:r>
                <a:rPr lang="en-US" sz="1050">
                  <a:effectLst/>
                  <a:latin typeface="Helvetica" pitchFamily="2" charset="0"/>
                </a:rPr>
                <a:t> (reduce operating and infrastructure cost)</a:t>
              </a:r>
            </a:p>
            <a:p>
              <a:pPr marL="171450" indent="-171450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050" b="1">
                  <a:effectLst/>
                  <a:latin typeface="Helvetica" pitchFamily="2" charset="0"/>
                </a:rPr>
                <a:t>Protect from audit, legal and compliance </a:t>
              </a:r>
              <a:r>
                <a:rPr lang="en-US" sz="1050">
                  <a:effectLst/>
                  <a:latin typeface="Helvetica" pitchFamily="2" charset="0"/>
                </a:rPr>
                <a:t>risk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F69D2ED-76BD-13C4-1666-E5EA0205016F}"/>
                </a:ext>
              </a:extLst>
            </p:cNvPr>
            <p:cNvGrpSpPr/>
            <p:nvPr/>
          </p:nvGrpSpPr>
          <p:grpSpPr>
            <a:xfrm>
              <a:off x="4298963" y="8265410"/>
              <a:ext cx="2356941" cy="250889"/>
              <a:chOff x="4298963" y="8265410"/>
              <a:chExt cx="2356941" cy="250889"/>
            </a:xfrm>
          </p:grpSpPr>
          <p:sp>
            <p:nvSpPr>
              <p:cNvPr id="118" name="TextBox 69">
                <a:extLst>
                  <a:ext uri="{FF2B5EF4-FFF2-40B4-BE49-F238E27FC236}">
                    <a16:creationId xmlns:a16="http://schemas.microsoft.com/office/drawing/2014/main" id="{1DC37CD3-7267-336E-E0E2-302AB39ECD18}"/>
                  </a:ext>
                </a:extLst>
              </p:cNvPr>
              <p:cNvSpPr txBox="1"/>
              <p:nvPr/>
            </p:nvSpPr>
            <p:spPr>
              <a:xfrm>
                <a:off x="4506327" y="8278092"/>
                <a:ext cx="2149577" cy="238207"/>
              </a:xfrm>
              <a:prstGeom prst="rect">
                <a:avLst/>
              </a:prstGeom>
              <a:noFill/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13"/>
                  </a:lnSpc>
                </a:pPr>
                <a:r>
                  <a:rPr lang="en-US" sz="1568" b="1" dirty="0">
                    <a:solidFill>
                      <a:srgbClr val="000000"/>
                    </a:solidFill>
                    <a:latin typeface="Helvetica" pitchFamily="2" charset="0"/>
                  </a:rPr>
                  <a:t>Decommissioning</a:t>
                </a:r>
              </a:p>
            </p:txBody>
          </p:sp>
          <p:sp>
            <p:nvSpPr>
              <p:cNvPr id="134" name="Freeform 83">
                <a:extLst>
                  <a:ext uri="{FF2B5EF4-FFF2-40B4-BE49-F238E27FC236}">
                    <a16:creationId xmlns:a16="http://schemas.microsoft.com/office/drawing/2014/main" id="{066E3DF5-2C53-9622-8C71-76F74BD26223}"/>
                  </a:ext>
                </a:extLst>
              </p:cNvPr>
              <p:cNvSpPr/>
              <p:nvPr/>
            </p:nvSpPr>
            <p:spPr>
              <a:xfrm>
                <a:off x="4298963" y="8265410"/>
                <a:ext cx="311672" cy="233470"/>
              </a:xfrm>
              <a:custGeom>
                <a:avLst/>
                <a:gdLst/>
                <a:ahLst/>
                <a:cxnLst/>
                <a:rect l="l" t="t" r="r" b="b"/>
                <a:pathLst>
                  <a:path w="311672" h="233470">
                    <a:moveTo>
                      <a:pt x="0" y="0"/>
                    </a:moveTo>
                    <a:lnTo>
                      <a:pt x="311672" y="0"/>
                    </a:lnTo>
                    <a:lnTo>
                      <a:pt x="311672" y="233470"/>
                    </a:lnTo>
                    <a:lnTo>
                      <a:pt x="0" y="2334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>
                  <a:latin typeface="Helvetica" pitchFamily="2" charset="0"/>
                </a:endParaRPr>
              </a:p>
            </p:txBody>
          </p:sp>
        </p:grpSp>
      </p:grpSp>
      <p:sp>
        <p:nvSpPr>
          <p:cNvPr id="74" name="AutoShape 19">
            <a:extLst>
              <a:ext uri="{FF2B5EF4-FFF2-40B4-BE49-F238E27FC236}">
                <a16:creationId xmlns:a16="http://schemas.microsoft.com/office/drawing/2014/main" id="{62DF337D-E26F-3225-5849-43246378FCB6}"/>
              </a:ext>
            </a:extLst>
          </p:cNvPr>
          <p:cNvSpPr/>
          <p:nvPr/>
        </p:nvSpPr>
        <p:spPr>
          <a:xfrm flipH="1">
            <a:off x="3276599" y="5854923"/>
            <a:ext cx="3125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EB9B03FB-B550-82E8-7953-E1D320C15DDE}"/>
              </a:ext>
            </a:extLst>
          </p:cNvPr>
          <p:cNvSpPr/>
          <p:nvPr/>
        </p:nvSpPr>
        <p:spPr>
          <a:xfrm flipH="1">
            <a:off x="11734800" y="5798996"/>
            <a:ext cx="4094250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63" name="AutoShape 61">
            <a:extLst>
              <a:ext uri="{FF2B5EF4-FFF2-40B4-BE49-F238E27FC236}">
                <a16:creationId xmlns:a16="http://schemas.microsoft.com/office/drawing/2014/main" id="{C935B32E-A518-490F-949A-F944922B2926}"/>
              </a:ext>
            </a:extLst>
          </p:cNvPr>
          <p:cNvSpPr/>
          <p:nvPr/>
        </p:nvSpPr>
        <p:spPr>
          <a:xfrm flipV="1">
            <a:off x="16430653" y="5142574"/>
            <a:ext cx="0" cy="2462615"/>
          </a:xfrm>
          <a:prstGeom prst="line">
            <a:avLst/>
          </a:prstGeom>
          <a:ln w="28575" cap="flat">
            <a:solidFill>
              <a:schemeClr val="tx1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66" name="AutoShape 64">
            <a:extLst>
              <a:ext uri="{FF2B5EF4-FFF2-40B4-BE49-F238E27FC236}">
                <a16:creationId xmlns:a16="http://schemas.microsoft.com/office/drawing/2014/main" id="{B7C771A8-68A2-D7CB-1B22-9BFBBA2B797C}"/>
              </a:ext>
            </a:extLst>
          </p:cNvPr>
          <p:cNvSpPr/>
          <p:nvPr/>
        </p:nvSpPr>
        <p:spPr>
          <a:xfrm flipH="1" flipV="1">
            <a:off x="16983134" y="5167814"/>
            <a:ext cx="0" cy="3047117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75C2DA-F36D-9E94-DABE-A3557D4E42E7}"/>
              </a:ext>
            </a:extLst>
          </p:cNvPr>
          <p:cNvGrpSpPr/>
          <p:nvPr/>
        </p:nvGrpSpPr>
        <p:grpSpPr>
          <a:xfrm>
            <a:off x="16798664" y="8024774"/>
            <a:ext cx="365012" cy="368349"/>
            <a:chOff x="13765417" y="810070"/>
            <a:chExt cx="365012" cy="368349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4C4E9414-9FC4-DB01-A76D-C0F91A73A952}"/>
                </a:ext>
              </a:extLst>
            </p:cNvPr>
            <p:cNvSpPr/>
            <p:nvPr/>
          </p:nvSpPr>
          <p:spPr>
            <a:xfrm>
              <a:off x="13765417" y="810070"/>
              <a:ext cx="365012" cy="368349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33" name="TextBox 73">
              <a:extLst>
                <a:ext uri="{FF2B5EF4-FFF2-40B4-BE49-F238E27FC236}">
                  <a16:creationId xmlns:a16="http://schemas.microsoft.com/office/drawing/2014/main" id="{86F68F0B-5979-CFCB-F594-6B57D902C979}"/>
                </a:ext>
              </a:extLst>
            </p:cNvPr>
            <p:cNvSpPr txBox="1"/>
            <p:nvPr/>
          </p:nvSpPr>
          <p:spPr>
            <a:xfrm>
              <a:off x="13864464" y="894666"/>
              <a:ext cx="217798" cy="2634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28"/>
                </a:lnSpc>
              </a:pPr>
              <a:r>
                <a:rPr lang="en-US" sz="2008" spc="419">
                  <a:solidFill>
                    <a:srgbClr val="000000"/>
                  </a:solidFill>
                  <a:latin typeface="Helvetica" pitchFamily="2" charset="0"/>
                </a:rPr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68B3C4-A7DB-C0F5-8801-C063558030DC}"/>
              </a:ext>
            </a:extLst>
          </p:cNvPr>
          <p:cNvGrpSpPr/>
          <p:nvPr/>
        </p:nvGrpSpPr>
        <p:grpSpPr>
          <a:xfrm>
            <a:off x="3842497" y="8185300"/>
            <a:ext cx="365012" cy="368349"/>
            <a:chOff x="13765417" y="810070"/>
            <a:chExt cx="365012" cy="36834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FBBD839-61E6-5802-7A06-36E98A7D1B54}"/>
                </a:ext>
              </a:extLst>
            </p:cNvPr>
            <p:cNvSpPr/>
            <p:nvPr/>
          </p:nvSpPr>
          <p:spPr>
            <a:xfrm>
              <a:off x="13765417" y="810070"/>
              <a:ext cx="365012" cy="368349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4" name="TextBox 73">
              <a:extLst>
                <a:ext uri="{FF2B5EF4-FFF2-40B4-BE49-F238E27FC236}">
                  <a16:creationId xmlns:a16="http://schemas.microsoft.com/office/drawing/2014/main" id="{07A54036-B192-C23C-8293-2F394545CE97}"/>
                </a:ext>
              </a:extLst>
            </p:cNvPr>
            <p:cNvSpPr txBox="1"/>
            <p:nvPr/>
          </p:nvSpPr>
          <p:spPr>
            <a:xfrm>
              <a:off x="13864464" y="894666"/>
              <a:ext cx="217798" cy="2634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28"/>
                </a:lnSpc>
              </a:pPr>
              <a:r>
                <a:rPr lang="en-US" sz="2008" spc="419">
                  <a:solidFill>
                    <a:srgbClr val="000000"/>
                  </a:solidFill>
                  <a:latin typeface="Helvetica" pitchFamily="2" charset="0"/>
                </a:rPr>
                <a:t>4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D85F1DA-C804-D405-BBED-712683BBD91A}"/>
              </a:ext>
            </a:extLst>
          </p:cNvPr>
          <p:cNvGrpSpPr/>
          <p:nvPr/>
        </p:nvGrpSpPr>
        <p:grpSpPr>
          <a:xfrm>
            <a:off x="14841493" y="0"/>
            <a:ext cx="3446507" cy="2217258"/>
            <a:chOff x="14574698" y="385607"/>
            <a:chExt cx="3446507" cy="2217258"/>
          </a:xfrm>
        </p:grpSpPr>
        <p:sp>
          <p:nvSpPr>
            <p:cNvPr id="36" name="Freeform 69">
              <a:extLst>
                <a:ext uri="{FF2B5EF4-FFF2-40B4-BE49-F238E27FC236}">
                  <a16:creationId xmlns:a16="http://schemas.microsoft.com/office/drawing/2014/main" id="{CEC755CC-646A-7488-34E0-C59584EC6F8E}"/>
                </a:ext>
              </a:extLst>
            </p:cNvPr>
            <p:cNvSpPr/>
            <p:nvPr/>
          </p:nvSpPr>
          <p:spPr>
            <a:xfrm>
              <a:off x="14574698" y="385607"/>
              <a:ext cx="3446507" cy="2217258"/>
            </a:xfrm>
            <a:custGeom>
              <a:avLst/>
              <a:gdLst/>
              <a:ahLst/>
              <a:cxnLst/>
              <a:rect l="l" t="t" r="r" b="b"/>
              <a:pathLst>
                <a:path w="1186944" h="583969">
                  <a:moveTo>
                    <a:pt x="0" y="0"/>
                  </a:moveTo>
                  <a:lnTo>
                    <a:pt x="1186944" y="0"/>
                  </a:lnTo>
                  <a:lnTo>
                    <a:pt x="1186944" y="583969"/>
                  </a:lnTo>
                  <a:lnTo>
                    <a:pt x="0" y="58396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21" name="TextBox 71">
              <a:extLst>
                <a:ext uri="{FF2B5EF4-FFF2-40B4-BE49-F238E27FC236}">
                  <a16:creationId xmlns:a16="http://schemas.microsoft.com/office/drawing/2014/main" id="{8DCF8BA9-883F-4F13-9838-4861959623F0}"/>
                </a:ext>
              </a:extLst>
            </p:cNvPr>
            <p:cNvSpPr txBox="1"/>
            <p:nvPr/>
          </p:nvSpPr>
          <p:spPr>
            <a:xfrm>
              <a:off x="15312939" y="1594438"/>
              <a:ext cx="2448967" cy="24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1"/>
                </a:lnSpc>
              </a:pPr>
              <a:r>
                <a:rPr lang="en-US" sz="1948" b="1" dirty="0" err="1">
                  <a:solidFill>
                    <a:srgbClr val="000000"/>
                  </a:solidFill>
                  <a:latin typeface="Helvetica" pitchFamily="2" charset="0"/>
                </a:rPr>
                <a:t>erformance</a:t>
              </a:r>
              <a:r>
                <a:rPr lang="en-US" sz="1948" b="1" dirty="0">
                  <a:solidFill>
                    <a:srgbClr val="000000"/>
                  </a:solidFill>
                  <a:latin typeface="Helvetica" pitchFamily="2" charset="0"/>
                </a:rPr>
                <a:t> Test</a:t>
              </a:r>
            </a:p>
          </p:txBody>
        </p:sp>
        <p:sp>
          <p:nvSpPr>
            <p:cNvPr id="23" name="Freeform 72">
              <a:extLst>
                <a:ext uri="{FF2B5EF4-FFF2-40B4-BE49-F238E27FC236}">
                  <a16:creationId xmlns:a16="http://schemas.microsoft.com/office/drawing/2014/main" id="{5AAA0EBE-6451-F9BF-81F4-A58060FE60EB}"/>
                </a:ext>
              </a:extLst>
            </p:cNvPr>
            <p:cNvSpPr/>
            <p:nvPr/>
          </p:nvSpPr>
          <p:spPr>
            <a:xfrm>
              <a:off x="14990868" y="782493"/>
              <a:ext cx="342423" cy="233470"/>
            </a:xfrm>
            <a:custGeom>
              <a:avLst/>
              <a:gdLst/>
              <a:ahLst/>
              <a:cxnLst/>
              <a:rect l="l" t="t" r="r" b="b"/>
              <a:pathLst>
                <a:path w="342423" h="233470">
                  <a:moveTo>
                    <a:pt x="0" y="0"/>
                  </a:moveTo>
                  <a:lnTo>
                    <a:pt x="342423" y="0"/>
                  </a:lnTo>
                  <a:lnTo>
                    <a:pt x="342423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24" name="Freeform 73">
              <a:extLst>
                <a:ext uri="{FF2B5EF4-FFF2-40B4-BE49-F238E27FC236}">
                  <a16:creationId xmlns:a16="http://schemas.microsoft.com/office/drawing/2014/main" id="{4B84B3FB-68E3-F92C-0D33-FC546877404E}"/>
                </a:ext>
              </a:extLst>
            </p:cNvPr>
            <p:cNvSpPr/>
            <p:nvPr/>
          </p:nvSpPr>
          <p:spPr>
            <a:xfrm>
              <a:off x="14990868" y="1164848"/>
              <a:ext cx="393892" cy="233470"/>
            </a:xfrm>
            <a:custGeom>
              <a:avLst/>
              <a:gdLst/>
              <a:ahLst/>
              <a:cxnLst/>
              <a:rect l="l" t="t" r="r" b="b"/>
              <a:pathLst>
                <a:path w="393892" h="233470">
                  <a:moveTo>
                    <a:pt x="0" y="0"/>
                  </a:moveTo>
                  <a:lnTo>
                    <a:pt x="393892" y="0"/>
                  </a:lnTo>
                  <a:lnTo>
                    <a:pt x="393892" y="233471"/>
                  </a:lnTo>
                  <a:lnTo>
                    <a:pt x="0" y="23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25" name="Freeform 74">
              <a:extLst>
                <a:ext uri="{FF2B5EF4-FFF2-40B4-BE49-F238E27FC236}">
                  <a16:creationId xmlns:a16="http://schemas.microsoft.com/office/drawing/2014/main" id="{72A327A0-706C-BFF6-6413-FCCA77362561}"/>
                </a:ext>
              </a:extLst>
            </p:cNvPr>
            <p:cNvSpPr/>
            <p:nvPr/>
          </p:nvSpPr>
          <p:spPr>
            <a:xfrm>
              <a:off x="14990868" y="1563015"/>
              <a:ext cx="281598" cy="233470"/>
            </a:xfrm>
            <a:custGeom>
              <a:avLst/>
              <a:gdLst/>
              <a:ahLst/>
              <a:cxnLst/>
              <a:rect l="l" t="t" r="r" b="b"/>
              <a:pathLst>
                <a:path w="281598" h="233470">
                  <a:moveTo>
                    <a:pt x="0" y="0"/>
                  </a:moveTo>
                  <a:lnTo>
                    <a:pt x="281598" y="0"/>
                  </a:lnTo>
                  <a:lnTo>
                    <a:pt x="281598" y="233471"/>
                  </a:lnTo>
                  <a:lnTo>
                    <a:pt x="0" y="23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26" name="Freeform 75">
              <a:extLst>
                <a:ext uri="{FF2B5EF4-FFF2-40B4-BE49-F238E27FC236}">
                  <a16:creationId xmlns:a16="http://schemas.microsoft.com/office/drawing/2014/main" id="{A62B8525-AC93-E27B-C87F-95B57978D10D}"/>
                </a:ext>
              </a:extLst>
            </p:cNvPr>
            <p:cNvSpPr/>
            <p:nvPr/>
          </p:nvSpPr>
          <p:spPr>
            <a:xfrm>
              <a:off x="14990868" y="1972665"/>
              <a:ext cx="311672" cy="233470"/>
            </a:xfrm>
            <a:custGeom>
              <a:avLst/>
              <a:gdLst/>
              <a:ahLst/>
              <a:cxnLst/>
              <a:rect l="l" t="t" r="r" b="b"/>
              <a:pathLst>
                <a:path w="311672" h="233470">
                  <a:moveTo>
                    <a:pt x="0" y="0"/>
                  </a:moveTo>
                  <a:lnTo>
                    <a:pt x="311671" y="0"/>
                  </a:lnTo>
                  <a:lnTo>
                    <a:pt x="311671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30" name="TextBox 79">
              <a:extLst>
                <a:ext uri="{FF2B5EF4-FFF2-40B4-BE49-F238E27FC236}">
                  <a16:creationId xmlns:a16="http://schemas.microsoft.com/office/drawing/2014/main" id="{A79CE630-6781-A3DD-1F08-55286830627D}"/>
                </a:ext>
              </a:extLst>
            </p:cNvPr>
            <p:cNvSpPr txBox="1"/>
            <p:nvPr/>
          </p:nvSpPr>
          <p:spPr>
            <a:xfrm>
              <a:off x="15353104" y="808806"/>
              <a:ext cx="1099182" cy="24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1"/>
                </a:lnSpc>
              </a:pPr>
              <a:r>
                <a:rPr lang="en-US" sz="1948" b="1" dirty="0" err="1">
                  <a:solidFill>
                    <a:srgbClr val="000000"/>
                  </a:solidFill>
                  <a:latin typeface="Helvetica" pitchFamily="2" charset="0"/>
                </a:rPr>
                <a:t>rchive</a:t>
              </a:r>
              <a:endParaRPr lang="en-US" sz="1948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31" name="TextBox 103">
              <a:extLst>
                <a:ext uri="{FF2B5EF4-FFF2-40B4-BE49-F238E27FC236}">
                  <a16:creationId xmlns:a16="http://schemas.microsoft.com/office/drawing/2014/main" id="{13844E36-2DEA-168A-F30A-D424FCB6712D}"/>
                </a:ext>
              </a:extLst>
            </p:cNvPr>
            <p:cNvSpPr txBox="1"/>
            <p:nvPr/>
          </p:nvSpPr>
          <p:spPr>
            <a:xfrm>
              <a:off x="15345568" y="1987254"/>
              <a:ext cx="2448967" cy="24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1"/>
                </a:lnSpc>
              </a:pPr>
              <a:r>
                <a:rPr lang="en-US" sz="1948" b="1" dirty="0" err="1">
                  <a:solidFill>
                    <a:srgbClr val="000000"/>
                  </a:solidFill>
                  <a:latin typeface="Helvetica" pitchFamily="2" charset="0"/>
                </a:rPr>
                <a:t>ecommissioning</a:t>
              </a:r>
              <a:endParaRPr lang="en-US" sz="1948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34" name="TextBox 104">
              <a:extLst>
                <a:ext uri="{FF2B5EF4-FFF2-40B4-BE49-F238E27FC236}">
                  <a16:creationId xmlns:a16="http://schemas.microsoft.com/office/drawing/2014/main" id="{F12FFC6F-E023-154C-D0D6-B4628C18BD6C}"/>
                </a:ext>
              </a:extLst>
            </p:cNvPr>
            <p:cNvSpPr txBox="1"/>
            <p:nvPr/>
          </p:nvSpPr>
          <p:spPr>
            <a:xfrm>
              <a:off x="15429875" y="1201622"/>
              <a:ext cx="1099182" cy="24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1"/>
                </a:lnSpc>
              </a:pPr>
              <a:r>
                <a:rPr lang="en-US" sz="1948" b="1" dirty="0" err="1">
                  <a:solidFill>
                    <a:srgbClr val="000000"/>
                  </a:solidFill>
                  <a:latin typeface="Helvetica" pitchFamily="2" charset="0"/>
                </a:rPr>
                <a:t>igration</a:t>
              </a:r>
              <a:endParaRPr lang="en-US" sz="1948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9" name="Title 4">
            <a:extLst>
              <a:ext uri="{FF2B5EF4-FFF2-40B4-BE49-F238E27FC236}">
                <a16:creationId xmlns:a16="http://schemas.microsoft.com/office/drawing/2014/main" id="{114094B3-D4D1-39CF-0E40-B75187AFD8A0}"/>
              </a:ext>
            </a:extLst>
          </p:cNvPr>
          <p:cNvSpPr txBox="1">
            <a:spLocks/>
          </p:cNvSpPr>
          <p:nvPr/>
        </p:nvSpPr>
        <p:spPr>
          <a:xfrm>
            <a:off x="561410" y="339476"/>
            <a:ext cx="8081963" cy="1208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137166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>
                <a:latin typeface="Helvetica" pitchFamily="2" charset="0"/>
              </a:rPr>
              <a:t>The Journey to S/4HANA:                    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             Methodology   </a:t>
            </a: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E4F8CD0F-A8B5-C157-3A1F-FCDA3058FCAB}"/>
              </a:ext>
            </a:extLst>
          </p:cNvPr>
          <p:cNvSpPr/>
          <p:nvPr/>
        </p:nvSpPr>
        <p:spPr>
          <a:xfrm>
            <a:off x="678671" y="994986"/>
            <a:ext cx="1831794" cy="397649"/>
          </a:xfrm>
          <a:custGeom>
            <a:avLst/>
            <a:gdLst/>
            <a:ahLst/>
            <a:cxnLst/>
            <a:rect l="l" t="t" r="r" b="b"/>
            <a:pathLst>
              <a:path w="6863363" h="1489911">
                <a:moveTo>
                  <a:pt x="0" y="0"/>
                </a:moveTo>
                <a:lnTo>
                  <a:pt x="6863363" y="0"/>
                </a:lnTo>
                <a:lnTo>
                  <a:pt x="6863363" y="1489911"/>
                </a:lnTo>
                <a:lnTo>
                  <a:pt x="0" y="14899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295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2" grpId="0" animBg="1"/>
      <p:bldP spid="28" grpId="0" animBg="1"/>
      <p:bldP spid="16" grpId="0" animBg="1"/>
      <p:bldP spid="32" grpId="0" animBg="1"/>
      <p:bldP spid="52" grpId="0" animBg="1"/>
      <p:bldP spid="62" grpId="0" animBg="1"/>
      <p:bldP spid="67" grpId="0" animBg="1"/>
      <p:bldP spid="68" grpId="0" animBg="1"/>
      <p:bldP spid="81" grpId="0" animBg="1"/>
      <p:bldP spid="14" grpId="0" animBg="1"/>
      <p:bldP spid="6" grpId="0" animBg="1"/>
      <p:bldP spid="29" grpId="0" animBg="1"/>
      <p:bldP spid="74" grpId="0" animBg="1"/>
      <p:bldP spid="15" grpId="0" animBg="1"/>
      <p:bldP spid="63" grpId="0" animBg="1"/>
      <p:bldP spid="6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41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7146464"/>
            <a:ext cx="18288000" cy="3140537"/>
            <a:chOff x="0" y="0"/>
            <a:chExt cx="23943576" cy="4308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43576" cy="4308448"/>
            </a:xfrm>
            <a:custGeom>
              <a:avLst/>
              <a:gdLst/>
              <a:ahLst/>
              <a:cxnLst/>
              <a:rect l="l" t="t" r="r" b="b"/>
              <a:pathLst>
                <a:path w="23943576" h="4308448">
                  <a:moveTo>
                    <a:pt x="0" y="0"/>
                  </a:moveTo>
                  <a:lnTo>
                    <a:pt x="23943576" y="0"/>
                  </a:lnTo>
                  <a:lnTo>
                    <a:pt x="23943576" y="4308448"/>
                  </a:lnTo>
                  <a:lnTo>
                    <a:pt x="0" y="4308448"/>
                  </a:lnTo>
                  <a:close/>
                </a:path>
              </a:pathLst>
            </a:custGeom>
            <a:solidFill>
              <a:srgbClr val="1C1D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3943576" cy="4327498"/>
            </a:xfrm>
            <a:prstGeom prst="rect">
              <a:avLst/>
            </a:prstGeom>
          </p:spPr>
          <p:txBody>
            <a:bodyPr lIns="7956" tIns="7956" rIns="7956" bIns="7956" rtlCol="0" anchor="ctr"/>
            <a:lstStyle/>
            <a:p>
              <a:pPr algn="ctr">
                <a:lnSpc>
                  <a:spcPts val="11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046191" y="8341774"/>
            <a:ext cx="551852" cy="552857"/>
          </a:xfrm>
          <a:custGeom>
            <a:avLst/>
            <a:gdLst/>
            <a:ahLst/>
            <a:cxnLst/>
            <a:rect l="l" t="t" r="r" b="b"/>
            <a:pathLst>
              <a:path w="551852" h="552857">
                <a:moveTo>
                  <a:pt x="0" y="0"/>
                </a:moveTo>
                <a:lnTo>
                  <a:pt x="551852" y="0"/>
                </a:lnTo>
                <a:lnTo>
                  <a:pt x="551852" y="552857"/>
                </a:lnTo>
                <a:lnTo>
                  <a:pt x="0" y="5528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583504" y="8383864"/>
            <a:ext cx="624902" cy="468677"/>
          </a:xfrm>
          <a:custGeom>
            <a:avLst/>
            <a:gdLst/>
            <a:ahLst/>
            <a:cxnLst/>
            <a:rect l="l" t="t" r="r" b="b"/>
            <a:pathLst>
              <a:path w="624901" h="468676">
                <a:moveTo>
                  <a:pt x="0" y="0"/>
                </a:moveTo>
                <a:lnTo>
                  <a:pt x="624902" y="0"/>
                </a:lnTo>
                <a:lnTo>
                  <a:pt x="624902" y="468676"/>
                </a:lnTo>
                <a:lnTo>
                  <a:pt x="0" y="4686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016338" y="8357250"/>
            <a:ext cx="356849" cy="521901"/>
          </a:xfrm>
          <a:custGeom>
            <a:avLst/>
            <a:gdLst/>
            <a:ahLst/>
            <a:cxnLst/>
            <a:rect l="l" t="t" r="r" b="b"/>
            <a:pathLst>
              <a:path w="356849" h="521901">
                <a:moveTo>
                  <a:pt x="0" y="0"/>
                </a:moveTo>
                <a:lnTo>
                  <a:pt x="356850" y="0"/>
                </a:lnTo>
                <a:lnTo>
                  <a:pt x="356850" y="521901"/>
                </a:lnTo>
                <a:lnTo>
                  <a:pt x="0" y="5219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01141" y="8364659"/>
            <a:ext cx="458279" cy="507086"/>
          </a:xfrm>
          <a:custGeom>
            <a:avLst/>
            <a:gdLst/>
            <a:ahLst/>
            <a:cxnLst/>
            <a:rect l="l" t="t" r="r" b="b"/>
            <a:pathLst>
              <a:path w="458278" h="507085">
                <a:moveTo>
                  <a:pt x="0" y="0"/>
                </a:moveTo>
                <a:lnTo>
                  <a:pt x="458279" y="0"/>
                </a:lnTo>
                <a:lnTo>
                  <a:pt x="458279" y="507085"/>
                </a:lnTo>
                <a:lnTo>
                  <a:pt x="0" y="5070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049863" y="8313873"/>
            <a:ext cx="314219" cy="608655"/>
          </a:xfrm>
          <a:custGeom>
            <a:avLst/>
            <a:gdLst/>
            <a:ahLst/>
            <a:cxnLst/>
            <a:rect l="l" t="t" r="r" b="b"/>
            <a:pathLst>
              <a:path w="314218" h="608655">
                <a:moveTo>
                  <a:pt x="0" y="0"/>
                </a:moveTo>
                <a:lnTo>
                  <a:pt x="314218" y="0"/>
                </a:lnTo>
                <a:lnTo>
                  <a:pt x="314218" y="608655"/>
                </a:lnTo>
                <a:lnTo>
                  <a:pt x="0" y="6086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87613" y="8344273"/>
            <a:ext cx="584381" cy="547856"/>
          </a:xfrm>
          <a:custGeom>
            <a:avLst/>
            <a:gdLst/>
            <a:ahLst/>
            <a:cxnLst/>
            <a:rect l="l" t="t" r="r" b="b"/>
            <a:pathLst>
              <a:path w="584380" h="547856">
                <a:moveTo>
                  <a:pt x="0" y="0"/>
                </a:moveTo>
                <a:lnTo>
                  <a:pt x="584380" y="0"/>
                </a:lnTo>
                <a:lnTo>
                  <a:pt x="584380" y="547857"/>
                </a:lnTo>
                <a:lnTo>
                  <a:pt x="0" y="5478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63121" y="8396857"/>
            <a:ext cx="637104" cy="442691"/>
          </a:xfrm>
          <a:custGeom>
            <a:avLst/>
            <a:gdLst/>
            <a:ahLst/>
            <a:cxnLst/>
            <a:rect l="l" t="t" r="r" b="b"/>
            <a:pathLst>
              <a:path w="637104" h="442691">
                <a:moveTo>
                  <a:pt x="0" y="0"/>
                </a:moveTo>
                <a:lnTo>
                  <a:pt x="637104" y="0"/>
                </a:lnTo>
                <a:lnTo>
                  <a:pt x="637104" y="442691"/>
                </a:lnTo>
                <a:lnTo>
                  <a:pt x="0" y="4426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0530" t="-66341" r="-30050" b="-647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314523" y="8378167"/>
            <a:ext cx="467469" cy="480071"/>
          </a:xfrm>
          <a:custGeom>
            <a:avLst/>
            <a:gdLst/>
            <a:ahLst/>
            <a:cxnLst/>
            <a:rect l="l" t="t" r="r" b="b"/>
            <a:pathLst>
              <a:path w="467469" h="480071">
                <a:moveTo>
                  <a:pt x="0" y="0"/>
                </a:moveTo>
                <a:lnTo>
                  <a:pt x="467468" y="0"/>
                </a:lnTo>
                <a:lnTo>
                  <a:pt x="467468" y="480071"/>
                </a:lnTo>
                <a:lnTo>
                  <a:pt x="0" y="4800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383128" y="8350762"/>
            <a:ext cx="464858" cy="534878"/>
          </a:xfrm>
          <a:custGeom>
            <a:avLst/>
            <a:gdLst/>
            <a:ahLst/>
            <a:cxnLst/>
            <a:rect l="l" t="t" r="r" b="b"/>
            <a:pathLst>
              <a:path w="464858" h="534878">
                <a:moveTo>
                  <a:pt x="0" y="0"/>
                </a:moveTo>
                <a:lnTo>
                  <a:pt x="464858" y="0"/>
                </a:lnTo>
                <a:lnTo>
                  <a:pt x="464858" y="534879"/>
                </a:lnTo>
                <a:lnTo>
                  <a:pt x="0" y="53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310053" y="8338355"/>
            <a:ext cx="554097" cy="559694"/>
          </a:xfrm>
          <a:custGeom>
            <a:avLst/>
            <a:gdLst/>
            <a:ahLst/>
            <a:cxnLst/>
            <a:rect l="l" t="t" r="r" b="b"/>
            <a:pathLst>
              <a:path w="554097" h="559694">
                <a:moveTo>
                  <a:pt x="0" y="0"/>
                </a:moveTo>
                <a:lnTo>
                  <a:pt x="554096" y="0"/>
                </a:lnTo>
                <a:lnTo>
                  <a:pt x="554096" y="559693"/>
                </a:lnTo>
                <a:lnTo>
                  <a:pt x="0" y="559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24492" y="8348686"/>
            <a:ext cx="616037" cy="539033"/>
          </a:xfrm>
          <a:custGeom>
            <a:avLst/>
            <a:gdLst/>
            <a:ahLst/>
            <a:cxnLst/>
            <a:rect l="l" t="t" r="r" b="b"/>
            <a:pathLst>
              <a:path w="616036" h="539032">
                <a:moveTo>
                  <a:pt x="0" y="0"/>
                </a:moveTo>
                <a:lnTo>
                  <a:pt x="616036" y="0"/>
                </a:lnTo>
                <a:lnTo>
                  <a:pt x="616036" y="539031"/>
                </a:lnTo>
                <a:lnTo>
                  <a:pt x="0" y="5390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800485" y="8358718"/>
            <a:ext cx="518969" cy="518969"/>
          </a:xfrm>
          <a:custGeom>
            <a:avLst/>
            <a:gdLst/>
            <a:ahLst/>
            <a:cxnLst/>
            <a:rect l="l" t="t" r="r" b="b"/>
            <a:pathLst>
              <a:path w="518968" h="518968">
                <a:moveTo>
                  <a:pt x="0" y="0"/>
                </a:moveTo>
                <a:lnTo>
                  <a:pt x="518968" y="0"/>
                </a:lnTo>
                <a:lnTo>
                  <a:pt x="518968" y="518968"/>
                </a:lnTo>
                <a:lnTo>
                  <a:pt x="0" y="5189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58425" y="9094171"/>
            <a:ext cx="17499140" cy="605180"/>
          </a:xfrm>
          <a:custGeom>
            <a:avLst/>
            <a:gdLst/>
            <a:ahLst/>
            <a:cxnLst/>
            <a:rect l="l" t="t" r="r" b="b"/>
            <a:pathLst>
              <a:path w="17499140" h="605179">
                <a:moveTo>
                  <a:pt x="0" y="0"/>
                </a:moveTo>
                <a:lnTo>
                  <a:pt x="17499140" y="0"/>
                </a:lnTo>
                <a:lnTo>
                  <a:pt x="17499140" y="605178"/>
                </a:lnTo>
                <a:lnTo>
                  <a:pt x="0" y="605178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6029897" y="7496813"/>
            <a:ext cx="6228209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4"/>
              </a:lnSpc>
            </a:pPr>
            <a:r>
              <a:rPr lang="en-US" sz="1986" spc="-2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Services Across Multiple Industries – Verticals:</a:t>
            </a:r>
          </a:p>
        </p:txBody>
      </p:sp>
      <p:grpSp>
        <p:nvGrpSpPr>
          <p:cNvPr id="24" name="Group 24"/>
          <p:cNvGrpSpPr/>
          <p:nvPr/>
        </p:nvGrpSpPr>
        <p:grpSpPr>
          <a:xfrm rot="-5400000">
            <a:off x="9101083" y="-2003321"/>
            <a:ext cx="85838" cy="18288000"/>
            <a:chOff x="0" y="0"/>
            <a:chExt cx="22608" cy="481659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608" cy="4816592"/>
            </a:xfrm>
            <a:custGeom>
              <a:avLst/>
              <a:gdLst/>
              <a:ahLst/>
              <a:cxnLst/>
              <a:rect l="l" t="t" r="r" b="b"/>
              <a:pathLst>
                <a:path w="22608" h="4816592">
                  <a:moveTo>
                    <a:pt x="0" y="0"/>
                  </a:moveTo>
                  <a:lnTo>
                    <a:pt x="22608" y="0"/>
                  </a:lnTo>
                  <a:lnTo>
                    <a:pt x="2260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D4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47625"/>
              <a:ext cx="22608" cy="4768968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069"/>
                </a:lnSpc>
              </a:pPr>
              <a:endParaRPr dirty="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41809" y="2285302"/>
            <a:ext cx="15804380" cy="4500350"/>
            <a:chOff x="0" y="0"/>
            <a:chExt cx="21072507" cy="6000466"/>
          </a:xfrm>
        </p:grpSpPr>
        <p:sp>
          <p:nvSpPr>
            <p:cNvPr id="28" name="Freeform 28"/>
            <p:cNvSpPr/>
            <p:nvPr/>
          </p:nvSpPr>
          <p:spPr>
            <a:xfrm>
              <a:off x="283107" y="167199"/>
              <a:ext cx="2862667" cy="1668897"/>
            </a:xfrm>
            <a:custGeom>
              <a:avLst/>
              <a:gdLst/>
              <a:ahLst/>
              <a:cxnLst/>
              <a:rect l="l" t="t" r="r" b="b"/>
              <a:pathLst>
                <a:path w="2862667" h="1668897">
                  <a:moveTo>
                    <a:pt x="0" y="0"/>
                  </a:moveTo>
                  <a:lnTo>
                    <a:pt x="2862667" y="0"/>
                  </a:lnTo>
                  <a:lnTo>
                    <a:pt x="2862667" y="1668897"/>
                  </a:lnTo>
                  <a:lnTo>
                    <a:pt x="0" y="1668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7851494" y="0"/>
              <a:ext cx="2977952" cy="1931649"/>
            </a:xfrm>
            <a:custGeom>
              <a:avLst/>
              <a:gdLst/>
              <a:ahLst/>
              <a:cxnLst/>
              <a:rect l="l" t="t" r="r" b="b"/>
              <a:pathLst>
                <a:path w="2977952" h="1931649">
                  <a:moveTo>
                    <a:pt x="0" y="0"/>
                  </a:moveTo>
                  <a:lnTo>
                    <a:pt x="2977952" y="0"/>
                  </a:lnTo>
                  <a:lnTo>
                    <a:pt x="2977952" y="1931649"/>
                  </a:lnTo>
                  <a:lnTo>
                    <a:pt x="0" y="193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8137181" y="1664265"/>
              <a:ext cx="2510293" cy="2365142"/>
            </a:xfrm>
            <a:custGeom>
              <a:avLst/>
              <a:gdLst/>
              <a:ahLst/>
              <a:cxnLst/>
              <a:rect l="l" t="t" r="r" b="b"/>
              <a:pathLst>
                <a:path w="2510293" h="2365142">
                  <a:moveTo>
                    <a:pt x="0" y="0"/>
                  </a:moveTo>
                  <a:lnTo>
                    <a:pt x="2510293" y="0"/>
                  </a:lnTo>
                  <a:lnTo>
                    <a:pt x="2510293" y="2365142"/>
                  </a:lnTo>
                  <a:lnTo>
                    <a:pt x="0" y="2365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7760467" y="4094230"/>
              <a:ext cx="3312040" cy="1855826"/>
            </a:xfrm>
            <a:custGeom>
              <a:avLst/>
              <a:gdLst/>
              <a:ahLst/>
              <a:cxnLst/>
              <a:rect l="l" t="t" r="r" b="b"/>
              <a:pathLst>
                <a:path w="3312040" h="1855826">
                  <a:moveTo>
                    <a:pt x="0" y="0"/>
                  </a:moveTo>
                  <a:lnTo>
                    <a:pt x="3312040" y="0"/>
                  </a:lnTo>
                  <a:lnTo>
                    <a:pt x="3312040" y="1855826"/>
                  </a:lnTo>
                  <a:lnTo>
                    <a:pt x="0" y="1855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3855642" y="232974"/>
              <a:ext cx="1934217" cy="1424873"/>
            </a:xfrm>
            <a:custGeom>
              <a:avLst/>
              <a:gdLst/>
              <a:ahLst/>
              <a:cxnLst/>
              <a:rect l="l" t="t" r="r" b="b"/>
              <a:pathLst>
                <a:path w="1934217" h="1424873">
                  <a:moveTo>
                    <a:pt x="0" y="0"/>
                  </a:moveTo>
                  <a:lnTo>
                    <a:pt x="1934217" y="0"/>
                  </a:lnTo>
                  <a:lnTo>
                    <a:pt x="1934217" y="1424873"/>
                  </a:lnTo>
                  <a:lnTo>
                    <a:pt x="0" y="1424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2664663"/>
              <a:ext cx="3078301" cy="714422"/>
            </a:xfrm>
            <a:custGeom>
              <a:avLst/>
              <a:gdLst/>
              <a:ahLst/>
              <a:cxnLst/>
              <a:rect l="l" t="t" r="r" b="b"/>
              <a:pathLst>
                <a:path w="3078301" h="714422">
                  <a:moveTo>
                    <a:pt x="0" y="0"/>
                  </a:moveTo>
                  <a:lnTo>
                    <a:pt x="3078301" y="0"/>
                  </a:lnTo>
                  <a:lnTo>
                    <a:pt x="3078301" y="714422"/>
                  </a:lnTo>
                  <a:lnTo>
                    <a:pt x="0" y="714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2962983" y="4691452"/>
              <a:ext cx="2658334" cy="1033427"/>
            </a:xfrm>
            <a:custGeom>
              <a:avLst/>
              <a:gdLst/>
              <a:ahLst/>
              <a:cxnLst/>
              <a:rect l="l" t="t" r="r" b="b"/>
              <a:pathLst>
                <a:path w="2658334" h="1033427">
                  <a:moveTo>
                    <a:pt x="0" y="0"/>
                  </a:moveTo>
                  <a:lnTo>
                    <a:pt x="2658334" y="0"/>
                  </a:lnTo>
                  <a:lnTo>
                    <a:pt x="2658334" y="1033428"/>
                  </a:lnTo>
                  <a:lnTo>
                    <a:pt x="0" y="1033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5599703" y="2526564"/>
              <a:ext cx="2321765" cy="495310"/>
            </a:xfrm>
            <a:custGeom>
              <a:avLst/>
              <a:gdLst/>
              <a:ahLst/>
              <a:cxnLst/>
              <a:rect l="l" t="t" r="r" b="b"/>
              <a:pathLst>
                <a:path w="2321765" h="495310">
                  <a:moveTo>
                    <a:pt x="0" y="0"/>
                  </a:moveTo>
                  <a:lnTo>
                    <a:pt x="2321765" y="0"/>
                  </a:lnTo>
                  <a:lnTo>
                    <a:pt x="2321765" y="495310"/>
                  </a:lnTo>
                  <a:lnTo>
                    <a:pt x="0" y="495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5383989" y="167199"/>
              <a:ext cx="2480969" cy="1583875"/>
            </a:xfrm>
            <a:custGeom>
              <a:avLst/>
              <a:gdLst/>
              <a:ahLst/>
              <a:cxnLst/>
              <a:rect l="l" t="t" r="r" b="b"/>
              <a:pathLst>
                <a:path w="2480969" h="1583875">
                  <a:moveTo>
                    <a:pt x="0" y="0"/>
                  </a:moveTo>
                  <a:lnTo>
                    <a:pt x="2480969" y="0"/>
                  </a:lnTo>
                  <a:lnTo>
                    <a:pt x="2480969" y="1583876"/>
                  </a:lnTo>
                  <a:lnTo>
                    <a:pt x="0" y="1583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5283299" y="3846197"/>
              <a:ext cx="2567416" cy="1977206"/>
            </a:xfrm>
            <a:custGeom>
              <a:avLst/>
              <a:gdLst/>
              <a:ahLst/>
              <a:cxnLst/>
              <a:rect l="l" t="t" r="r" b="b"/>
              <a:pathLst>
                <a:path w="2567416" h="1977206">
                  <a:moveTo>
                    <a:pt x="0" y="0"/>
                  </a:moveTo>
                  <a:lnTo>
                    <a:pt x="2567417" y="0"/>
                  </a:lnTo>
                  <a:lnTo>
                    <a:pt x="2567417" y="1977206"/>
                  </a:lnTo>
                  <a:lnTo>
                    <a:pt x="0" y="1977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283107" y="4288855"/>
              <a:ext cx="2310663" cy="1711611"/>
            </a:xfrm>
            <a:custGeom>
              <a:avLst/>
              <a:gdLst/>
              <a:ahLst/>
              <a:cxnLst/>
              <a:rect l="l" t="t" r="r" b="b"/>
              <a:pathLst>
                <a:path w="2310663" h="1711611">
                  <a:moveTo>
                    <a:pt x="0" y="0"/>
                  </a:moveTo>
                  <a:lnTo>
                    <a:pt x="2310663" y="0"/>
                  </a:lnTo>
                  <a:lnTo>
                    <a:pt x="2310663" y="1711611"/>
                  </a:lnTo>
                  <a:lnTo>
                    <a:pt x="0" y="1711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5980359" y="1931649"/>
              <a:ext cx="9273430" cy="3862243"/>
            </a:xfrm>
            <a:custGeom>
              <a:avLst/>
              <a:gdLst/>
              <a:ahLst/>
              <a:cxnLst/>
              <a:rect l="l" t="t" r="r" b="b"/>
              <a:pathLst>
                <a:path w="9273430" h="3862243">
                  <a:moveTo>
                    <a:pt x="0" y="0"/>
                  </a:moveTo>
                  <a:lnTo>
                    <a:pt x="9273430" y="0"/>
                  </a:lnTo>
                  <a:lnTo>
                    <a:pt x="9273430" y="3862243"/>
                  </a:lnTo>
                  <a:lnTo>
                    <a:pt x="0" y="3862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3272512" y="2164097"/>
              <a:ext cx="2183779" cy="1859164"/>
            </a:xfrm>
            <a:custGeom>
              <a:avLst/>
              <a:gdLst/>
              <a:ahLst/>
              <a:cxnLst/>
              <a:rect l="l" t="t" r="r" b="b"/>
              <a:pathLst>
                <a:path w="2183779" h="1859164">
                  <a:moveTo>
                    <a:pt x="0" y="0"/>
                  </a:moveTo>
                  <a:lnTo>
                    <a:pt x="2183780" y="0"/>
                  </a:lnTo>
                  <a:lnTo>
                    <a:pt x="2183780" y="1859163"/>
                  </a:lnTo>
                  <a:lnTo>
                    <a:pt x="0" y="1859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6218104" y="232974"/>
              <a:ext cx="8899185" cy="1860623"/>
            </a:xfrm>
            <a:custGeom>
              <a:avLst/>
              <a:gdLst/>
              <a:ahLst/>
              <a:cxnLst/>
              <a:rect l="l" t="t" r="r" b="b"/>
              <a:pathLst>
                <a:path w="8899185" h="1860623">
                  <a:moveTo>
                    <a:pt x="0" y="0"/>
                  </a:moveTo>
                  <a:lnTo>
                    <a:pt x="8899185" y="0"/>
                  </a:lnTo>
                  <a:lnTo>
                    <a:pt x="8899185" y="1860623"/>
                  </a:lnTo>
                  <a:lnTo>
                    <a:pt x="0" y="186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8B0A5965-7EAB-EB71-070D-EDDC7AAF13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11B3D"/>
                </a:solidFill>
                <a:latin typeface="Helvetica"/>
                <a:ea typeface="Helvetica"/>
                <a:cs typeface="Helvetica"/>
                <a:sym typeface="Helvetica"/>
              </a:rPr>
              <a:t>Customer</a:t>
            </a:r>
            <a:r>
              <a:rPr lang="en-US" dirty="0">
                <a:solidFill>
                  <a:srgbClr val="011B3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Success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with a backpack and a mat&#10;&#10;Description automatically generated">
            <a:extLst>
              <a:ext uri="{FF2B5EF4-FFF2-40B4-BE49-F238E27FC236}">
                <a16:creationId xmlns:a16="http://schemas.microsoft.com/office/drawing/2014/main" id="{A928BEF8-1EEE-9DBB-B53C-F15D6D121D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20" r="9620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4C379-5C8C-BF0E-7CE4-3982BEE71E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Journey to SAP S/4HANA</a:t>
            </a:r>
          </a:p>
          <a:p>
            <a:pPr>
              <a:lnSpc>
                <a:spcPct val="150000"/>
              </a:lnSpc>
            </a:pPr>
            <a:r>
              <a:rPr lang="en-US" dirty="0"/>
              <a:t>AMPD Methodology</a:t>
            </a:r>
          </a:p>
          <a:p>
            <a:pPr>
              <a:lnSpc>
                <a:spcPct val="150000"/>
              </a:lnSpc>
            </a:pPr>
            <a:r>
              <a:rPr lang="en-US" dirty="0"/>
              <a:t>Data Archiving</a:t>
            </a:r>
          </a:p>
          <a:p>
            <a:pPr>
              <a:lnSpc>
                <a:spcPct val="150000"/>
              </a:lnSpc>
            </a:pPr>
            <a:r>
              <a:rPr lang="en-US" dirty="0"/>
              <a:t>System Migration</a:t>
            </a:r>
          </a:p>
          <a:p>
            <a:pPr>
              <a:lnSpc>
                <a:spcPct val="150000"/>
              </a:lnSpc>
            </a:pPr>
            <a:r>
              <a:rPr lang="en-US" dirty="0"/>
              <a:t>Performance Testing</a:t>
            </a:r>
          </a:p>
          <a:p>
            <a:pPr>
              <a:lnSpc>
                <a:spcPct val="150000"/>
              </a:lnSpc>
            </a:pPr>
            <a:r>
              <a:rPr lang="en-US" dirty="0"/>
              <a:t>Legacy Decommissioning</a:t>
            </a:r>
          </a:p>
          <a:p>
            <a:pPr>
              <a:lnSpc>
                <a:spcPct val="150000"/>
              </a:lnSpc>
            </a:pPr>
            <a:r>
              <a:rPr lang="en-US" dirty="0"/>
              <a:t>Your Journey Starts Here</a:t>
            </a:r>
          </a:p>
        </p:txBody>
      </p:sp>
    </p:spTree>
    <p:extLst>
      <p:ext uri="{BB962C8B-B14F-4D97-AF65-F5344CB8AC3E}">
        <p14:creationId xmlns:p14="http://schemas.microsoft.com/office/powerpoint/2010/main" val="3671011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E514046-19A7-6893-E892-E5C3797382BF}"/>
              </a:ext>
            </a:extLst>
          </p:cNvPr>
          <p:cNvSpPr/>
          <p:nvPr/>
        </p:nvSpPr>
        <p:spPr bwMode="gray">
          <a:xfrm>
            <a:off x="2077553" y="3317858"/>
            <a:ext cx="11835356" cy="4450901"/>
          </a:xfrm>
          <a:custGeom>
            <a:avLst/>
            <a:gdLst>
              <a:gd name="connsiteX0" fmla="*/ 3066330 w 11835356"/>
              <a:gd name="connsiteY0" fmla="*/ 0 h 4450901"/>
              <a:gd name="connsiteX1" fmla="*/ 5923448 w 11835356"/>
              <a:gd name="connsiteY1" fmla="*/ 0 h 4450901"/>
              <a:gd name="connsiteX2" fmla="*/ 5923448 w 11835356"/>
              <a:gd name="connsiteY2" fmla="*/ 1875339 h 4450901"/>
              <a:gd name="connsiteX3" fmla="*/ 6543316 w 11835356"/>
              <a:gd name="connsiteY3" fmla="*/ 1875339 h 4450901"/>
              <a:gd name="connsiteX4" fmla="*/ 6543316 w 11835356"/>
              <a:gd name="connsiteY4" fmla="*/ 1876798 h 4450901"/>
              <a:gd name="connsiteX5" fmla="*/ 11835356 w 11835356"/>
              <a:gd name="connsiteY5" fmla="*/ 1876798 h 4450901"/>
              <a:gd name="connsiteX6" fmla="*/ 11835356 w 11835356"/>
              <a:gd name="connsiteY6" fmla="*/ 3606609 h 4450901"/>
              <a:gd name="connsiteX7" fmla="*/ 6543316 w 11835356"/>
              <a:gd name="connsiteY7" fmla="*/ 3606609 h 4450901"/>
              <a:gd name="connsiteX8" fmla="*/ 6543316 w 11835356"/>
              <a:gd name="connsiteY8" fmla="*/ 4450901 h 4450901"/>
              <a:gd name="connsiteX9" fmla="*/ 0 w 11835356"/>
              <a:gd name="connsiteY9" fmla="*/ 4450901 h 4450901"/>
              <a:gd name="connsiteX10" fmla="*/ 0 w 11835356"/>
              <a:gd name="connsiteY10" fmla="*/ 2310727 h 4450901"/>
              <a:gd name="connsiteX11" fmla="*/ 3066330 w 11835356"/>
              <a:gd name="connsiteY11" fmla="*/ 2310727 h 445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35356" h="4450901">
                <a:moveTo>
                  <a:pt x="3066330" y="0"/>
                </a:moveTo>
                <a:lnTo>
                  <a:pt x="5923448" y="0"/>
                </a:lnTo>
                <a:lnTo>
                  <a:pt x="5923448" y="1875339"/>
                </a:lnTo>
                <a:lnTo>
                  <a:pt x="6543316" y="1875339"/>
                </a:lnTo>
                <a:lnTo>
                  <a:pt x="6543316" y="1876798"/>
                </a:lnTo>
                <a:lnTo>
                  <a:pt x="11835356" y="1876798"/>
                </a:lnTo>
                <a:lnTo>
                  <a:pt x="11835356" y="3606609"/>
                </a:lnTo>
                <a:lnTo>
                  <a:pt x="6543316" y="3606609"/>
                </a:lnTo>
                <a:lnTo>
                  <a:pt x="6543316" y="4450901"/>
                </a:lnTo>
                <a:lnTo>
                  <a:pt x="0" y="4450901"/>
                </a:lnTo>
                <a:lnTo>
                  <a:pt x="0" y="2310727"/>
                </a:lnTo>
                <a:lnTo>
                  <a:pt x="3066330" y="23107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 lIns="90000" tIns="72000" rIns="90000" bIns="72000" rtlCol="0" anchor="ctr">
            <a:noAutofit/>
          </a:bodyPr>
          <a:lstStyle/>
          <a:p>
            <a:pPr algn="ctr" defTabSz="9144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500" kern="0" dirty="0"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9F4A1FA-6180-69A4-5CB9-473F8BA354A2}"/>
              </a:ext>
            </a:extLst>
          </p:cNvPr>
          <p:cNvGrpSpPr/>
          <p:nvPr/>
        </p:nvGrpSpPr>
        <p:grpSpPr>
          <a:xfrm>
            <a:off x="13368917" y="2899631"/>
            <a:ext cx="4527659" cy="3161154"/>
            <a:chOff x="13368915" y="2899631"/>
            <a:chExt cx="4527659" cy="3161154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23AFBF67-9B51-55F9-5287-51C20F24D92D}"/>
                </a:ext>
              </a:extLst>
            </p:cNvPr>
            <p:cNvSpPr/>
            <p:nvPr/>
          </p:nvSpPr>
          <p:spPr>
            <a:xfrm>
              <a:off x="14646020" y="2901963"/>
              <a:ext cx="3186242" cy="3158822"/>
            </a:xfrm>
            <a:custGeom>
              <a:avLst/>
              <a:gdLst/>
              <a:ahLst/>
              <a:cxnLst/>
              <a:rect l="l" t="t" r="r" b="b"/>
              <a:pathLst>
                <a:path w="3186242" h="3281710">
                  <a:moveTo>
                    <a:pt x="0" y="0"/>
                  </a:moveTo>
                  <a:lnTo>
                    <a:pt x="3186242" y="0"/>
                  </a:lnTo>
                  <a:lnTo>
                    <a:pt x="3186242" y="3281710"/>
                  </a:lnTo>
                  <a:lnTo>
                    <a:pt x="0" y="3281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500" dirty="0">
                <a:latin typeface="Helvetica" pitchFamily="2" charset="0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D7E95294-238D-60F1-AA32-09EFE283E8C5}"/>
                </a:ext>
              </a:extLst>
            </p:cNvPr>
            <p:cNvSpPr/>
            <p:nvPr/>
          </p:nvSpPr>
          <p:spPr>
            <a:xfrm>
              <a:off x="13368915" y="2899631"/>
              <a:ext cx="2235788" cy="493444"/>
            </a:xfrm>
            <a:custGeom>
              <a:avLst/>
              <a:gdLst/>
              <a:ahLst/>
              <a:cxnLst/>
              <a:rect l="l" t="t" r="r" b="b"/>
              <a:pathLst>
                <a:path w="1746977" h="385562">
                  <a:moveTo>
                    <a:pt x="0" y="0"/>
                  </a:moveTo>
                  <a:lnTo>
                    <a:pt x="1746978" y="0"/>
                  </a:lnTo>
                  <a:lnTo>
                    <a:pt x="1746978" y="385562"/>
                  </a:lnTo>
                  <a:lnTo>
                    <a:pt x="0" y="385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500" dirty="0">
                <a:latin typeface="Helvetica" pitchFamily="2" charset="0"/>
              </a:endParaRPr>
            </a:p>
          </p:txBody>
        </p:sp>
        <p:sp>
          <p:nvSpPr>
            <p:cNvPr id="82" name="Freeform 86">
              <a:extLst>
                <a:ext uri="{FF2B5EF4-FFF2-40B4-BE49-F238E27FC236}">
                  <a16:creationId xmlns:a16="http://schemas.microsoft.com/office/drawing/2014/main" id="{4EEB0151-CC3E-45E5-DCC3-CAE752709397}"/>
                </a:ext>
              </a:extLst>
            </p:cNvPr>
            <p:cNvSpPr/>
            <p:nvPr/>
          </p:nvSpPr>
          <p:spPr>
            <a:xfrm>
              <a:off x="14626313" y="2950677"/>
              <a:ext cx="3270261" cy="2191898"/>
            </a:xfrm>
            <a:custGeom>
              <a:avLst/>
              <a:gdLst/>
              <a:ahLst/>
              <a:cxnLst/>
              <a:rect l="l" t="t" r="r" b="b"/>
              <a:pathLst>
                <a:path w="3147809" h="2026764">
                  <a:moveTo>
                    <a:pt x="0" y="0"/>
                  </a:moveTo>
                  <a:lnTo>
                    <a:pt x="3147809" y="0"/>
                  </a:lnTo>
                  <a:lnTo>
                    <a:pt x="3147809" y="2026764"/>
                  </a:lnTo>
                  <a:lnTo>
                    <a:pt x="0" y="2026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500" dirty="0">
                <a:latin typeface="Helvetica" pitchFamily="2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1536937-DD97-F212-9BC4-61625B57494E}"/>
              </a:ext>
            </a:extLst>
          </p:cNvPr>
          <p:cNvSpPr/>
          <p:nvPr/>
        </p:nvSpPr>
        <p:spPr bwMode="gray">
          <a:xfrm>
            <a:off x="3673880" y="7951169"/>
            <a:ext cx="6628949" cy="8671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 algn="ctr">
            <a:solidFill>
              <a:schemeClr val="accent2">
                <a:lumMod val="50000"/>
              </a:schemeClr>
            </a:solidFill>
            <a:prstDash val="dash"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algn="ctr" defTabSz="91444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500" kern="0" dirty="0"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AutoShape 18">
            <a:extLst>
              <a:ext uri="{FF2B5EF4-FFF2-40B4-BE49-F238E27FC236}">
                <a16:creationId xmlns:a16="http://schemas.microsoft.com/office/drawing/2014/main" id="{EA8AD1A5-8497-FC85-DB09-033E5254B9C3}"/>
              </a:ext>
            </a:extLst>
          </p:cNvPr>
          <p:cNvSpPr/>
          <p:nvPr/>
        </p:nvSpPr>
        <p:spPr>
          <a:xfrm>
            <a:off x="10811483" y="3666457"/>
            <a:ext cx="0" cy="209522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sp>
        <p:nvSpPr>
          <p:cNvPr id="224" name="Freeform 17">
            <a:extLst>
              <a:ext uri="{FF2B5EF4-FFF2-40B4-BE49-F238E27FC236}">
                <a16:creationId xmlns:a16="http://schemas.microsoft.com/office/drawing/2014/main" id="{510F5AFA-2CF5-B165-8436-BFD0826D0C7A}"/>
              </a:ext>
            </a:extLst>
          </p:cNvPr>
          <p:cNvSpPr/>
          <p:nvPr/>
        </p:nvSpPr>
        <p:spPr>
          <a:xfrm>
            <a:off x="422062" y="923231"/>
            <a:ext cx="2229308" cy="483942"/>
          </a:xfrm>
          <a:custGeom>
            <a:avLst/>
            <a:gdLst/>
            <a:ahLst/>
            <a:cxnLst/>
            <a:rect l="l" t="t" r="r" b="b"/>
            <a:pathLst>
              <a:path w="6863363" h="1489911">
                <a:moveTo>
                  <a:pt x="0" y="0"/>
                </a:moveTo>
                <a:lnTo>
                  <a:pt x="6863363" y="0"/>
                </a:lnTo>
                <a:lnTo>
                  <a:pt x="6863363" y="1489911"/>
                </a:lnTo>
                <a:lnTo>
                  <a:pt x="0" y="14899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9FAAA63-655D-3839-F4DF-B13788BD56DF}"/>
              </a:ext>
            </a:extLst>
          </p:cNvPr>
          <p:cNvSpPr/>
          <p:nvPr/>
        </p:nvSpPr>
        <p:spPr>
          <a:xfrm rot="1256684">
            <a:off x="776213" y="2329134"/>
            <a:ext cx="3242075" cy="3355317"/>
          </a:xfrm>
          <a:custGeom>
            <a:avLst/>
            <a:gdLst/>
            <a:ahLst/>
            <a:cxnLst/>
            <a:rect l="l" t="t" r="r" b="b"/>
            <a:pathLst>
              <a:path w="3647999" h="3775420">
                <a:moveTo>
                  <a:pt x="0" y="0"/>
                </a:moveTo>
                <a:lnTo>
                  <a:pt x="3648000" y="0"/>
                </a:lnTo>
                <a:lnTo>
                  <a:pt x="3648000" y="3775420"/>
                </a:lnTo>
                <a:lnTo>
                  <a:pt x="0" y="37754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6D8BA9E8-E147-7082-351D-1806643825F6}"/>
              </a:ext>
            </a:extLst>
          </p:cNvPr>
          <p:cNvSpPr/>
          <p:nvPr/>
        </p:nvSpPr>
        <p:spPr>
          <a:xfrm>
            <a:off x="1718554" y="2511860"/>
            <a:ext cx="1220423" cy="426839"/>
          </a:xfrm>
          <a:custGeom>
            <a:avLst/>
            <a:gdLst/>
            <a:ahLst/>
            <a:cxnLst/>
            <a:rect l="l" t="t" r="r" b="b"/>
            <a:pathLst>
              <a:path w="1220422" h="426839">
                <a:moveTo>
                  <a:pt x="0" y="0"/>
                </a:moveTo>
                <a:lnTo>
                  <a:pt x="1220423" y="0"/>
                </a:lnTo>
                <a:lnTo>
                  <a:pt x="1220423" y="426839"/>
                </a:lnTo>
                <a:lnTo>
                  <a:pt x="0" y="42683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8D27FD3B-5353-77A2-5AC0-277C555E7BDD}"/>
              </a:ext>
            </a:extLst>
          </p:cNvPr>
          <p:cNvSpPr/>
          <p:nvPr/>
        </p:nvSpPr>
        <p:spPr>
          <a:xfrm flipH="1" flipV="1">
            <a:off x="15829052" y="5142575"/>
            <a:ext cx="0" cy="636839"/>
          </a:xfrm>
          <a:prstGeom prst="line">
            <a:avLst/>
          </a:prstGeom>
          <a:ln w="28575" cap="flat">
            <a:solidFill>
              <a:schemeClr val="tx1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sp>
        <p:nvSpPr>
          <p:cNvPr id="32" name="AutoShape 19">
            <a:extLst>
              <a:ext uri="{FF2B5EF4-FFF2-40B4-BE49-F238E27FC236}">
                <a16:creationId xmlns:a16="http://schemas.microsoft.com/office/drawing/2014/main" id="{C255C714-F561-58AA-D76C-700D4C9E716E}"/>
              </a:ext>
            </a:extLst>
          </p:cNvPr>
          <p:cNvSpPr/>
          <p:nvPr/>
        </p:nvSpPr>
        <p:spPr>
          <a:xfrm>
            <a:off x="6392382" y="5855432"/>
            <a:ext cx="384384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sp>
        <p:nvSpPr>
          <p:cNvPr id="52" name="AutoShape 50">
            <a:extLst>
              <a:ext uri="{FF2B5EF4-FFF2-40B4-BE49-F238E27FC236}">
                <a16:creationId xmlns:a16="http://schemas.microsoft.com/office/drawing/2014/main" id="{6559E8C5-1CFB-5C77-1B1D-72FD8A9DECBC}"/>
              </a:ext>
            </a:extLst>
          </p:cNvPr>
          <p:cNvSpPr/>
          <p:nvPr/>
        </p:nvSpPr>
        <p:spPr>
          <a:xfrm flipH="1" flipV="1">
            <a:off x="10006332" y="9017069"/>
            <a:ext cx="2851989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grpSp>
        <p:nvGrpSpPr>
          <p:cNvPr id="53" name="Group 51">
            <a:extLst>
              <a:ext uri="{FF2B5EF4-FFF2-40B4-BE49-F238E27FC236}">
                <a16:creationId xmlns:a16="http://schemas.microsoft.com/office/drawing/2014/main" id="{E599D0B3-E212-CCDB-EA9A-BBDE779B04CE}"/>
              </a:ext>
            </a:extLst>
          </p:cNvPr>
          <p:cNvGrpSpPr/>
          <p:nvPr/>
        </p:nvGrpSpPr>
        <p:grpSpPr>
          <a:xfrm>
            <a:off x="4123061" y="8160374"/>
            <a:ext cx="701220" cy="418710"/>
            <a:chOff x="0" y="0"/>
            <a:chExt cx="200264" cy="45200"/>
          </a:xfrm>
          <a:noFill/>
        </p:grpSpPr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3FA8722A-8743-A633-E1AE-0158CBFC531A}"/>
                </a:ext>
              </a:extLst>
            </p:cNvPr>
            <p:cNvSpPr/>
            <p:nvPr/>
          </p:nvSpPr>
          <p:spPr>
            <a:xfrm>
              <a:off x="0" y="0"/>
              <a:ext cx="200264" cy="45200"/>
            </a:xfrm>
            <a:custGeom>
              <a:avLst/>
              <a:gdLst/>
              <a:ahLst/>
              <a:cxnLst/>
              <a:rect l="l" t="t" r="r" b="b"/>
              <a:pathLst>
                <a:path w="200264" h="45200">
                  <a:moveTo>
                    <a:pt x="0" y="0"/>
                  </a:moveTo>
                  <a:lnTo>
                    <a:pt x="200264" y="0"/>
                  </a:lnTo>
                  <a:lnTo>
                    <a:pt x="200264" y="45200"/>
                  </a:lnTo>
                  <a:lnTo>
                    <a:pt x="0" y="45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00" dirty="0">
                <a:latin typeface="Helvetica" pitchFamily="2" charset="0"/>
              </a:endParaRPr>
            </a:p>
          </p:txBody>
        </p:sp>
        <p:sp>
          <p:nvSpPr>
            <p:cNvPr id="55" name="TextBox 53">
              <a:extLst>
                <a:ext uri="{FF2B5EF4-FFF2-40B4-BE49-F238E27FC236}">
                  <a16:creationId xmlns:a16="http://schemas.microsoft.com/office/drawing/2014/main" id="{118C9E98-2530-5CF8-1E8F-B9F17748B67C}"/>
                </a:ext>
              </a:extLst>
            </p:cNvPr>
            <p:cNvSpPr txBox="1"/>
            <p:nvPr/>
          </p:nvSpPr>
          <p:spPr>
            <a:xfrm>
              <a:off x="0" y="0"/>
              <a:ext cx="200264" cy="45200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174"/>
                </a:lnSpc>
              </a:pPr>
              <a:endParaRPr sz="1500" dirty="0">
                <a:latin typeface="Helvetica" pitchFamily="2" charset="0"/>
              </a:endParaRPr>
            </a:p>
          </p:txBody>
        </p:sp>
      </p:grpSp>
      <p:sp>
        <p:nvSpPr>
          <p:cNvPr id="62" name="AutoShape 60">
            <a:extLst>
              <a:ext uri="{FF2B5EF4-FFF2-40B4-BE49-F238E27FC236}">
                <a16:creationId xmlns:a16="http://schemas.microsoft.com/office/drawing/2014/main" id="{3A2786C0-C5B8-26AA-FC50-6F77B3AA57B0}"/>
              </a:ext>
            </a:extLst>
          </p:cNvPr>
          <p:cNvSpPr/>
          <p:nvPr/>
        </p:nvSpPr>
        <p:spPr>
          <a:xfrm>
            <a:off x="1306830" y="5220683"/>
            <a:ext cx="0" cy="3156263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97278CB6-0541-F9D8-F8E6-D44E12919FD6}"/>
              </a:ext>
            </a:extLst>
          </p:cNvPr>
          <p:cNvSpPr/>
          <p:nvPr/>
        </p:nvSpPr>
        <p:spPr>
          <a:xfrm>
            <a:off x="12844036" y="7624772"/>
            <a:ext cx="3586619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3EA3E3D-47B3-09B4-688B-6E0A48FBD168}"/>
              </a:ext>
            </a:extLst>
          </p:cNvPr>
          <p:cNvSpPr/>
          <p:nvPr/>
        </p:nvSpPr>
        <p:spPr>
          <a:xfrm flipH="1">
            <a:off x="12844034" y="7658110"/>
            <a:ext cx="0" cy="1373246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2A22C9E-10EA-8959-7BD5-CE40E945A8D7}"/>
              </a:ext>
            </a:extLst>
          </p:cNvPr>
          <p:cNvGrpSpPr/>
          <p:nvPr/>
        </p:nvGrpSpPr>
        <p:grpSpPr>
          <a:xfrm>
            <a:off x="9943931" y="3875007"/>
            <a:ext cx="1931231" cy="269452"/>
            <a:chOff x="9943931" y="3875016"/>
            <a:chExt cx="1931230" cy="269452"/>
          </a:xfrm>
        </p:grpSpPr>
        <p:sp>
          <p:nvSpPr>
            <p:cNvPr id="79" name="Freeform 82">
              <a:extLst>
                <a:ext uri="{FF2B5EF4-FFF2-40B4-BE49-F238E27FC236}">
                  <a16:creationId xmlns:a16="http://schemas.microsoft.com/office/drawing/2014/main" id="{1CEA9E72-CB5E-D8D1-34DE-30422314C344}"/>
                </a:ext>
              </a:extLst>
            </p:cNvPr>
            <p:cNvSpPr/>
            <p:nvPr/>
          </p:nvSpPr>
          <p:spPr>
            <a:xfrm>
              <a:off x="9943931" y="3875016"/>
              <a:ext cx="393892" cy="233470"/>
            </a:xfrm>
            <a:custGeom>
              <a:avLst/>
              <a:gdLst/>
              <a:ahLst/>
              <a:cxnLst/>
              <a:rect l="l" t="t" r="r" b="b"/>
              <a:pathLst>
                <a:path w="393892" h="233470">
                  <a:moveTo>
                    <a:pt x="0" y="0"/>
                  </a:moveTo>
                  <a:lnTo>
                    <a:pt x="393892" y="0"/>
                  </a:lnTo>
                  <a:lnTo>
                    <a:pt x="393892" y="233471"/>
                  </a:lnTo>
                  <a:lnTo>
                    <a:pt x="0" y="23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500" dirty="0">
                <a:latin typeface="Helvetica" pitchFamily="2" charset="0"/>
              </a:endParaRPr>
            </a:p>
          </p:txBody>
        </p:sp>
        <p:sp>
          <p:nvSpPr>
            <p:cNvPr id="115" name="TextBox 55">
              <a:extLst>
                <a:ext uri="{FF2B5EF4-FFF2-40B4-BE49-F238E27FC236}">
                  <a16:creationId xmlns:a16="http://schemas.microsoft.com/office/drawing/2014/main" id="{F2AC1267-FDA3-6A70-B78C-8EC5A59D0E91}"/>
                </a:ext>
              </a:extLst>
            </p:cNvPr>
            <p:cNvSpPr txBox="1"/>
            <p:nvPr/>
          </p:nvSpPr>
          <p:spPr>
            <a:xfrm>
              <a:off x="10006332" y="3908634"/>
              <a:ext cx="1868829" cy="235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13"/>
                </a:lnSpc>
              </a:pPr>
              <a:r>
                <a:rPr lang="en-US" sz="1500" b="1" dirty="0">
                  <a:solidFill>
                    <a:srgbClr val="000000"/>
                  </a:solidFill>
                  <a:latin typeface="Helvetica" pitchFamily="2" charset="0"/>
                </a:rPr>
                <a:t>Migration</a:t>
              </a:r>
            </a:p>
          </p:txBody>
        </p:sp>
      </p:grpSp>
      <p:sp>
        <p:nvSpPr>
          <p:cNvPr id="51" name="AutoShape 49">
            <a:extLst>
              <a:ext uri="{FF2B5EF4-FFF2-40B4-BE49-F238E27FC236}">
                <a16:creationId xmlns:a16="http://schemas.microsoft.com/office/drawing/2014/main" id="{52C4ABFE-A128-0D86-F916-280E154C8FD2}"/>
              </a:ext>
            </a:extLst>
          </p:cNvPr>
          <p:cNvSpPr/>
          <p:nvPr/>
        </p:nvSpPr>
        <p:spPr>
          <a:xfrm>
            <a:off x="6683330" y="8431100"/>
            <a:ext cx="103321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sp>
        <p:nvSpPr>
          <p:cNvPr id="81" name="AutoShape 49">
            <a:extLst>
              <a:ext uri="{FF2B5EF4-FFF2-40B4-BE49-F238E27FC236}">
                <a16:creationId xmlns:a16="http://schemas.microsoft.com/office/drawing/2014/main" id="{1B716CF0-CB25-A4DC-BA94-8D2CCC3F5113}"/>
              </a:ext>
            </a:extLst>
          </p:cNvPr>
          <p:cNvSpPr/>
          <p:nvPr/>
        </p:nvSpPr>
        <p:spPr>
          <a:xfrm>
            <a:off x="1306831" y="8376944"/>
            <a:ext cx="273839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sp>
        <p:nvSpPr>
          <p:cNvPr id="142" name="TextBox 50">
            <a:extLst>
              <a:ext uri="{FF2B5EF4-FFF2-40B4-BE49-F238E27FC236}">
                <a16:creationId xmlns:a16="http://schemas.microsoft.com/office/drawing/2014/main" id="{B13F7ABA-07E1-311B-3D15-9561BCF98B7B}"/>
              </a:ext>
            </a:extLst>
          </p:cNvPr>
          <p:cNvSpPr txBox="1"/>
          <p:nvPr/>
        </p:nvSpPr>
        <p:spPr>
          <a:xfrm>
            <a:off x="391427" y="2802587"/>
            <a:ext cx="930518" cy="2358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13"/>
              </a:lnSpc>
            </a:pPr>
            <a:r>
              <a:rPr lang="en-US" sz="1500" b="1" dirty="0">
                <a:solidFill>
                  <a:srgbClr val="000000"/>
                </a:solidFill>
                <a:latin typeface="Helvetica" pitchFamily="2" charset="0"/>
              </a:rPr>
              <a:t>Start</a:t>
            </a:r>
          </a:p>
        </p:txBody>
      </p:sp>
      <p:pic>
        <p:nvPicPr>
          <p:cNvPr id="3" name="Picture 2" descr="A house with a black background&#10;&#10;Description automatically generated">
            <a:extLst>
              <a:ext uri="{FF2B5EF4-FFF2-40B4-BE49-F238E27FC236}">
                <a16:creationId xmlns:a16="http://schemas.microsoft.com/office/drawing/2014/main" id="{FE69FC2B-FE1A-3776-2AD2-98E898BBF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476" y="2953036"/>
            <a:ext cx="3076754" cy="223518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28984DA-C23F-F2AF-3618-570EF48C551B}"/>
              </a:ext>
            </a:extLst>
          </p:cNvPr>
          <p:cNvGrpSpPr/>
          <p:nvPr/>
        </p:nvGrpSpPr>
        <p:grpSpPr>
          <a:xfrm>
            <a:off x="3276600" y="6180880"/>
            <a:ext cx="6189927" cy="1395866"/>
            <a:chOff x="3276600" y="6180879"/>
            <a:chExt cx="6189927" cy="1395866"/>
          </a:xfrm>
        </p:grpSpPr>
        <p:sp>
          <p:nvSpPr>
            <p:cNvPr id="65" name="AutoShape 63">
              <a:extLst>
                <a:ext uri="{FF2B5EF4-FFF2-40B4-BE49-F238E27FC236}">
                  <a16:creationId xmlns:a16="http://schemas.microsoft.com/office/drawing/2014/main" id="{E0F3EC40-0907-C65A-EBEB-7B043A494547}"/>
                </a:ext>
              </a:extLst>
            </p:cNvPr>
            <p:cNvSpPr/>
            <p:nvPr/>
          </p:nvSpPr>
          <p:spPr>
            <a:xfrm>
              <a:off x="3276600" y="7394793"/>
              <a:ext cx="301576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 sz="1500" dirty="0">
                <a:latin typeface="Helvetica" pitchFamily="2" charset="0"/>
              </a:endParaRPr>
            </a:p>
          </p:txBody>
        </p:sp>
        <p:sp>
          <p:nvSpPr>
            <p:cNvPr id="83" name="TextBox 89">
              <a:extLst>
                <a:ext uri="{FF2B5EF4-FFF2-40B4-BE49-F238E27FC236}">
                  <a16:creationId xmlns:a16="http://schemas.microsoft.com/office/drawing/2014/main" id="{6E9EAC01-81DC-A6EA-6BED-C529D02D0C5D}"/>
                </a:ext>
              </a:extLst>
            </p:cNvPr>
            <p:cNvSpPr txBox="1"/>
            <p:nvPr/>
          </p:nvSpPr>
          <p:spPr>
            <a:xfrm>
              <a:off x="7465605" y="6370764"/>
              <a:ext cx="2000922" cy="3672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382"/>
                </a:lnSpc>
              </a:pPr>
              <a:r>
                <a:rPr lang="en-US" sz="1500" b="1" dirty="0">
                  <a:solidFill>
                    <a:srgbClr val="000000"/>
                  </a:solidFill>
                  <a:latin typeface="Helvetica" pitchFamily="2" charset="0"/>
                </a:rPr>
                <a:t>Trash </a:t>
              </a:r>
              <a:br>
                <a:rPr lang="en-US" sz="1500" b="1" dirty="0">
                  <a:solidFill>
                    <a:srgbClr val="000000"/>
                  </a:solidFill>
                  <a:latin typeface="Helvetica" pitchFamily="2" charset="0"/>
                </a:rPr>
              </a:br>
              <a:r>
                <a:rPr lang="en-US" sz="1500" b="1" dirty="0">
                  <a:solidFill>
                    <a:srgbClr val="000000"/>
                  </a:solidFill>
                  <a:latin typeface="Helvetica" pitchFamily="2" charset="0"/>
                </a:rPr>
                <a:t>&amp; Repurpose</a:t>
              </a:r>
            </a:p>
          </p:txBody>
        </p:sp>
        <p:pic>
          <p:nvPicPr>
            <p:cNvPr id="193" name="Picture 192" descr="A green garbage truck with a green recycle sign&#10;&#10;Description automatically generated">
              <a:extLst>
                <a:ext uri="{FF2B5EF4-FFF2-40B4-BE49-F238E27FC236}">
                  <a16:creationId xmlns:a16="http://schemas.microsoft.com/office/drawing/2014/main" id="{0C732889-566F-FA19-E529-D1B5A4D86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2872" y="6180879"/>
              <a:ext cx="1884419" cy="1395866"/>
            </a:xfrm>
            <a:prstGeom prst="rect">
              <a:avLst/>
            </a:prstGeom>
          </p:spPr>
        </p:pic>
      </p:grpSp>
      <p:sp>
        <p:nvSpPr>
          <p:cNvPr id="14" name="AutoShape 6">
            <a:extLst>
              <a:ext uri="{FF2B5EF4-FFF2-40B4-BE49-F238E27FC236}">
                <a16:creationId xmlns:a16="http://schemas.microsoft.com/office/drawing/2014/main" id="{21DFBBA6-0E92-EC2C-FC81-56AA3CB009BA}"/>
              </a:ext>
            </a:extLst>
          </p:cNvPr>
          <p:cNvSpPr/>
          <p:nvPr/>
        </p:nvSpPr>
        <p:spPr>
          <a:xfrm>
            <a:off x="10811483" y="3630251"/>
            <a:ext cx="402130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36AD196-6B52-15C2-00A5-AEB7C6E0FD33}"/>
              </a:ext>
            </a:extLst>
          </p:cNvPr>
          <p:cNvGrpSpPr/>
          <p:nvPr/>
        </p:nvGrpSpPr>
        <p:grpSpPr>
          <a:xfrm>
            <a:off x="6509778" y="3378333"/>
            <a:ext cx="4466637" cy="368350"/>
            <a:chOff x="6509778" y="3378326"/>
            <a:chExt cx="4466637" cy="368349"/>
          </a:xfrm>
        </p:grpSpPr>
        <p:sp>
          <p:nvSpPr>
            <p:cNvPr id="75" name="AutoShape 6">
              <a:extLst>
                <a:ext uri="{FF2B5EF4-FFF2-40B4-BE49-F238E27FC236}">
                  <a16:creationId xmlns:a16="http://schemas.microsoft.com/office/drawing/2014/main" id="{BC65BBC0-888A-4A8E-CB2F-6D71E5CCDB25}"/>
                </a:ext>
              </a:extLst>
            </p:cNvPr>
            <p:cNvSpPr/>
            <p:nvPr/>
          </p:nvSpPr>
          <p:spPr>
            <a:xfrm>
              <a:off x="6509778" y="3630250"/>
              <a:ext cx="4301704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500" dirty="0">
                <a:latin typeface="Helvetica" pitchFamily="2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B266C6A-63B1-1024-924D-96884FD562D0}"/>
                </a:ext>
              </a:extLst>
            </p:cNvPr>
            <p:cNvGrpSpPr/>
            <p:nvPr/>
          </p:nvGrpSpPr>
          <p:grpSpPr>
            <a:xfrm>
              <a:off x="10611403" y="3378326"/>
              <a:ext cx="365012" cy="368349"/>
              <a:chOff x="13765417" y="810070"/>
              <a:chExt cx="365012" cy="368349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14EA62F-8398-3D74-75F7-273E8E181950}"/>
                  </a:ext>
                </a:extLst>
              </p:cNvPr>
              <p:cNvSpPr/>
              <p:nvPr/>
            </p:nvSpPr>
            <p:spPr>
              <a:xfrm>
                <a:off x="13765417" y="810070"/>
                <a:ext cx="365012" cy="368349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latin typeface="Helvetica" pitchFamily="2" charset="0"/>
                </a:endParaRPr>
              </a:p>
            </p:txBody>
          </p:sp>
          <p:sp>
            <p:nvSpPr>
              <p:cNvPr id="59" name="TextBox 73">
                <a:extLst>
                  <a:ext uri="{FF2B5EF4-FFF2-40B4-BE49-F238E27FC236}">
                    <a16:creationId xmlns:a16="http://schemas.microsoft.com/office/drawing/2014/main" id="{9563ECD9-5358-B92C-FDE4-7323E7E9FA82}"/>
                  </a:ext>
                </a:extLst>
              </p:cNvPr>
              <p:cNvSpPr txBox="1"/>
              <p:nvPr/>
            </p:nvSpPr>
            <p:spPr>
              <a:xfrm>
                <a:off x="13874122" y="856031"/>
                <a:ext cx="217797" cy="24538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028"/>
                  </a:lnSpc>
                </a:pPr>
                <a:r>
                  <a:rPr lang="en-US" sz="1500" spc="418" dirty="0">
                    <a:solidFill>
                      <a:srgbClr val="000000"/>
                    </a:solidFill>
                    <a:latin typeface="Helvetica" pitchFamily="2" charset="0"/>
                  </a:rPr>
                  <a:t>2</a:t>
                </a: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12867A5-FF46-6ECC-F3F8-28B54F934914}"/>
              </a:ext>
            </a:extLst>
          </p:cNvPr>
          <p:cNvGrpSpPr/>
          <p:nvPr/>
        </p:nvGrpSpPr>
        <p:grpSpPr>
          <a:xfrm>
            <a:off x="13904705" y="8397018"/>
            <a:ext cx="3078894" cy="1202100"/>
            <a:chOff x="14294035" y="8420465"/>
            <a:chExt cx="2689579" cy="1202100"/>
          </a:xfrm>
        </p:grpSpPr>
        <p:sp>
          <p:nvSpPr>
            <p:cNvPr id="80" name="Freeform 84">
              <a:extLst>
                <a:ext uri="{FF2B5EF4-FFF2-40B4-BE49-F238E27FC236}">
                  <a16:creationId xmlns:a16="http://schemas.microsoft.com/office/drawing/2014/main" id="{7B80A2FF-7956-8F49-4DC8-6E4A43E210B1}"/>
                </a:ext>
              </a:extLst>
            </p:cNvPr>
            <p:cNvSpPr/>
            <p:nvPr/>
          </p:nvSpPr>
          <p:spPr>
            <a:xfrm>
              <a:off x="14299066" y="8526371"/>
              <a:ext cx="281598" cy="233471"/>
            </a:xfrm>
            <a:custGeom>
              <a:avLst/>
              <a:gdLst/>
              <a:ahLst/>
              <a:cxnLst/>
              <a:rect l="l" t="t" r="r" b="b"/>
              <a:pathLst>
                <a:path w="281598" h="233470">
                  <a:moveTo>
                    <a:pt x="0" y="0"/>
                  </a:moveTo>
                  <a:lnTo>
                    <a:pt x="281598" y="0"/>
                  </a:lnTo>
                  <a:lnTo>
                    <a:pt x="281598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500" dirty="0">
                <a:latin typeface="Helvetica" pitchFamily="2" charset="0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2E4C6EA-5FE6-1E98-5317-6C44A6DB4C3B}"/>
                </a:ext>
              </a:extLst>
            </p:cNvPr>
            <p:cNvGrpSpPr/>
            <p:nvPr/>
          </p:nvGrpSpPr>
          <p:grpSpPr>
            <a:xfrm>
              <a:off x="14294035" y="8420465"/>
              <a:ext cx="2689579" cy="1202100"/>
              <a:chOff x="14294035" y="8420465"/>
              <a:chExt cx="2689579" cy="1202100"/>
            </a:xfrm>
          </p:grpSpPr>
          <p:sp>
            <p:nvSpPr>
              <p:cNvPr id="116" name="TextBox 57">
                <a:extLst>
                  <a:ext uri="{FF2B5EF4-FFF2-40B4-BE49-F238E27FC236}">
                    <a16:creationId xmlns:a16="http://schemas.microsoft.com/office/drawing/2014/main" id="{1935CEA7-BD7D-9A0F-FFBD-1C9612055CBD}"/>
                  </a:ext>
                </a:extLst>
              </p:cNvPr>
              <p:cNvSpPr txBox="1"/>
              <p:nvPr/>
            </p:nvSpPr>
            <p:spPr>
              <a:xfrm>
                <a:off x="14294035" y="8522326"/>
                <a:ext cx="2105599" cy="2358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>
                  <a:lnSpc>
                    <a:spcPts val="1913"/>
                  </a:lnSpc>
                </a:pPr>
                <a:r>
                  <a:rPr lang="en-US" sz="1500" b="1" dirty="0">
                    <a:solidFill>
                      <a:srgbClr val="000000"/>
                    </a:solidFill>
                    <a:latin typeface="Helvetica" pitchFamily="2" charset="0"/>
                  </a:rPr>
                  <a:t>Performance Testing</a:t>
                </a:r>
              </a:p>
            </p:txBody>
          </p: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7ABC586F-BCDD-CC44-41BF-FF87836FFB9D}"/>
                  </a:ext>
                </a:extLst>
              </p:cNvPr>
              <p:cNvGrpSpPr/>
              <p:nvPr/>
            </p:nvGrpSpPr>
            <p:grpSpPr>
              <a:xfrm>
                <a:off x="16526393" y="8420465"/>
                <a:ext cx="457221" cy="1202100"/>
                <a:chOff x="16526393" y="8420465"/>
                <a:chExt cx="457221" cy="1202100"/>
              </a:xfrm>
            </p:grpSpPr>
            <p:pic>
              <p:nvPicPr>
                <p:cNvPr id="222" name="Graphic 221">
                  <a:extLst>
                    <a:ext uri="{FF2B5EF4-FFF2-40B4-BE49-F238E27FC236}">
                      <a16:creationId xmlns:a16="http://schemas.microsoft.com/office/drawing/2014/main" id="{C9E0FD8D-AE40-3F46-F1FC-DF57FF8CDD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26393" y="8420465"/>
                  <a:ext cx="457221" cy="1202100"/>
                </a:xfrm>
                <a:prstGeom prst="rect">
                  <a:avLst/>
                </a:prstGeom>
              </p:spPr>
            </p:pic>
            <p:pic>
              <p:nvPicPr>
                <p:cNvPr id="225" name="Graphic 224" descr="Checkmark with solid fill">
                  <a:extLst>
                    <a:ext uri="{FF2B5EF4-FFF2-40B4-BE49-F238E27FC236}">
                      <a16:creationId xmlns:a16="http://schemas.microsoft.com/office/drawing/2014/main" id="{EE6222FA-9C00-E4DA-2C45-FFD58C3177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26393" y="8454547"/>
                  <a:ext cx="153488" cy="180372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25C2FB63-E878-5B17-D2DF-51BF2DDE9D64}"/>
              </a:ext>
            </a:extLst>
          </p:cNvPr>
          <p:cNvCxnSpPr>
            <a:cxnSpLocks/>
          </p:cNvCxnSpPr>
          <p:nvPr/>
        </p:nvCxnSpPr>
        <p:spPr>
          <a:xfrm>
            <a:off x="9703091" y="8613944"/>
            <a:ext cx="0" cy="485408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259E8A0-B1F3-6726-149A-4406848BACB9}"/>
              </a:ext>
            </a:extLst>
          </p:cNvPr>
          <p:cNvGrpSpPr/>
          <p:nvPr/>
        </p:nvGrpSpPr>
        <p:grpSpPr>
          <a:xfrm>
            <a:off x="7796240" y="8080615"/>
            <a:ext cx="2544038" cy="1834910"/>
            <a:chOff x="7796239" y="8080614"/>
            <a:chExt cx="2544037" cy="1834909"/>
          </a:xfrm>
        </p:grpSpPr>
        <p:sp>
          <p:nvSpPr>
            <p:cNvPr id="85" name="TextBox 95">
              <a:extLst>
                <a:ext uri="{FF2B5EF4-FFF2-40B4-BE49-F238E27FC236}">
                  <a16:creationId xmlns:a16="http://schemas.microsoft.com/office/drawing/2014/main" id="{3DD5D681-E264-5D87-2F77-A0E39A7DE3D9}"/>
                </a:ext>
              </a:extLst>
            </p:cNvPr>
            <p:cNvSpPr txBox="1"/>
            <p:nvPr/>
          </p:nvSpPr>
          <p:spPr>
            <a:xfrm>
              <a:off x="9445282" y="8202000"/>
              <a:ext cx="894994" cy="3672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382"/>
                </a:lnSpc>
              </a:pPr>
              <a:r>
                <a:rPr lang="en-US" sz="1500" b="1" dirty="0">
                  <a:solidFill>
                    <a:srgbClr val="000000"/>
                  </a:solidFill>
                  <a:latin typeface="Helvetica" pitchFamily="2" charset="0"/>
                </a:rPr>
                <a:t>Legacy Storage</a:t>
              </a:r>
            </a:p>
          </p:txBody>
        </p:sp>
        <p:pic>
          <p:nvPicPr>
            <p:cNvPr id="230" name="Graphic 229">
              <a:extLst>
                <a:ext uri="{FF2B5EF4-FFF2-40B4-BE49-F238E27FC236}">
                  <a16:creationId xmlns:a16="http://schemas.microsoft.com/office/drawing/2014/main" id="{2FF542E0-99AB-0CA6-27F0-CCBC54B233D7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796239" y="8080614"/>
              <a:ext cx="2033611" cy="183490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BB4DD4E-C9CC-0F07-4269-0F8D088E0F4D}"/>
              </a:ext>
            </a:extLst>
          </p:cNvPr>
          <p:cNvGrpSpPr/>
          <p:nvPr/>
        </p:nvGrpSpPr>
        <p:grpSpPr>
          <a:xfrm>
            <a:off x="10316978" y="5321312"/>
            <a:ext cx="1699820" cy="1541603"/>
            <a:chOff x="10316977" y="5321311"/>
            <a:chExt cx="1699820" cy="1541602"/>
          </a:xfrm>
        </p:grpSpPr>
        <p:sp>
          <p:nvSpPr>
            <p:cNvPr id="84" name="TextBox 90">
              <a:extLst>
                <a:ext uri="{FF2B5EF4-FFF2-40B4-BE49-F238E27FC236}">
                  <a16:creationId xmlns:a16="http://schemas.microsoft.com/office/drawing/2014/main" id="{A649E7EA-CF40-DA67-3E45-810D79896C53}"/>
                </a:ext>
              </a:extLst>
            </p:cNvPr>
            <p:cNvSpPr txBox="1"/>
            <p:nvPr/>
          </p:nvSpPr>
          <p:spPr>
            <a:xfrm>
              <a:off x="10330674" y="5321311"/>
              <a:ext cx="1686123" cy="1877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82"/>
                </a:lnSpc>
              </a:pPr>
              <a:r>
                <a:rPr lang="en-US" sz="1500" b="1" dirty="0">
                  <a:solidFill>
                    <a:srgbClr val="000000"/>
                  </a:solidFill>
                  <a:latin typeface="Helvetica" pitchFamily="2" charset="0"/>
                </a:rPr>
                <a:t>Present Storage</a:t>
              </a:r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E88351E-21DA-D299-E456-09A3ACDD1BF5}"/>
                </a:ext>
              </a:extLst>
            </p:cNvPr>
            <p:cNvCxnSpPr>
              <a:cxnSpLocks/>
            </p:cNvCxnSpPr>
            <p:nvPr/>
          </p:nvCxnSpPr>
          <p:spPr>
            <a:xfrm>
              <a:off x="10691400" y="5556329"/>
              <a:ext cx="0" cy="485407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7" name="Graphic 216">
              <a:extLst>
                <a:ext uri="{FF2B5EF4-FFF2-40B4-BE49-F238E27FC236}">
                  <a16:creationId xmlns:a16="http://schemas.microsoft.com/office/drawing/2014/main" id="{CAD0E3CE-4CDF-F049-B6B2-2F112FF86748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316977" y="5603498"/>
              <a:ext cx="1302842" cy="1259415"/>
            </a:xfrm>
            <a:prstGeom prst="rect">
              <a:avLst/>
            </a:prstGeom>
          </p:spPr>
        </p:pic>
      </p:grpSp>
      <p:pic>
        <p:nvPicPr>
          <p:cNvPr id="247" name="Graphic 246">
            <a:extLst>
              <a:ext uri="{FF2B5EF4-FFF2-40B4-BE49-F238E27FC236}">
                <a16:creationId xmlns:a16="http://schemas.microsoft.com/office/drawing/2014/main" id="{C5A49D87-0260-EB5C-B4B7-1D9A69C6F27F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02956" y="8479668"/>
            <a:ext cx="1751876" cy="2883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494DBE-1098-E459-9E7A-0BDE5B5AE8DE}"/>
              </a:ext>
            </a:extLst>
          </p:cNvPr>
          <p:cNvGrpSpPr/>
          <p:nvPr/>
        </p:nvGrpSpPr>
        <p:grpSpPr>
          <a:xfrm>
            <a:off x="5575877" y="2041022"/>
            <a:ext cx="2109825" cy="1210157"/>
            <a:chOff x="5575876" y="2041020"/>
            <a:chExt cx="2109825" cy="1210157"/>
          </a:xfrm>
        </p:grpSpPr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BDD2F605-B725-C2C4-5659-FFE9F8C9687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575876" y="2041020"/>
              <a:ext cx="768468" cy="886358"/>
            </a:xfrm>
            <a:prstGeom prst="rect">
              <a:avLst/>
            </a:prstGeom>
          </p:spPr>
        </p:pic>
        <p:pic>
          <p:nvPicPr>
            <p:cNvPr id="182" name="Graphic 181">
              <a:extLst>
                <a:ext uri="{FF2B5EF4-FFF2-40B4-BE49-F238E27FC236}">
                  <a16:creationId xmlns:a16="http://schemas.microsoft.com/office/drawing/2014/main" id="{BA2ECCFE-73C3-14B5-8069-302974DD57CC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128573" y="2795477"/>
              <a:ext cx="432053" cy="277544"/>
            </a:xfrm>
            <a:prstGeom prst="rect">
              <a:avLst/>
            </a:prstGeom>
          </p:spPr>
        </p:pic>
        <p:pic>
          <p:nvPicPr>
            <p:cNvPr id="175" name="Graphic 174">
              <a:extLst>
                <a:ext uri="{FF2B5EF4-FFF2-40B4-BE49-F238E27FC236}">
                  <a16:creationId xmlns:a16="http://schemas.microsoft.com/office/drawing/2014/main" id="{4A818E4A-15CD-8E4A-7316-E56610F9976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509777" y="2871838"/>
              <a:ext cx="327275" cy="379339"/>
            </a:xfrm>
            <a:prstGeom prst="rect">
              <a:avLst/>
            </a:prstGeom>
          </p:spPr>
        </p:pic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A24A4AFA-C0A6-71D2-8B50-45010DC26CAB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402365" y="2264828"/>
              <a:ext cx="1283336" cy="42501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A1FE8E-4427-0A6E-1354-AB9D9155D46F}"/>
              </a:ext>
            </a:extLst>
          </p:cNvPr>
          <p:cNvGrpSpPr/>
          <p:nvPr/>
        </p:nvGrpSpPr>
        <p:grpSpPr>
          <a:xfrm>
            <a:off x="5553023" y="3857015"/>
            <a:ext cx="2171526" cy="591360"/>
            <a:chOff x="5553022" y="3857014"/>
            <a:chExt cx="2171526" cy="5913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A348E24-D8CC-7900-475D-642D8592D3A3}"/>
                </a:ext>
              </a:extLst>
            </p:cNvPr>
            <p:cNvGrpSpPr/>
            <p:nvPr/>
          </p:nvGrpSpPr>
          <p:grpSpPr>
            <a:xfrm>
              <a:off x="5553022" y="3857014"/>
              <a:ext cx="1302803" cy="287454"/>
              <a:chOff x="5553022" y="3857014"/>
              <a:chExt cx="1302803" cy="287454"/>
            </a:xfrm>
          </p:grpSpPr>
          <p:sp>
            <p:nvSpPr>
              <p:cNvPr id="78" name="Freeform 81">
                <a:extLst>
                  <a:ext uri="{FF2B5EF4-FFF2-40B4-BE49-F238E27FC236}">
                    <a16:creationId xmlns:a16="http://schemas.microsoft.com/office/drawing/2014/main" id="{5F0CF87E-3624-0573-8032-27E64580D2A4}"/>
                  </a:ext>
                </a:extLst>
              </p:cNvPr>
              <p:cNvSpPr/>
              <p:nvPr/>
            </p:nvSpPr>
            <p:spPr>
              <a:xfrm>
                <a:off x="5553022" y="3857014"/>
                <a:ext cx="342423" cy="233470"/>
              </a:xfrm>
              <a:custGeom>
                <a:avLst/>
                <a:gdLst/>
                <a:ahLst/>
                <a:cxnLst/>
                <a:rect l="l" t="t" r="r" b="b"/>
                <a:pathLst>
                  <a:path w="342423" h="233470">
                    <a:moveTo>
                      <a:pt x="0" y="0"/>
                    </a:moveTo>
                    <a:lnTo>
                      <a:pt x="342423" y="0"/>
                    </a:lnTo>
                    <a:lnTo>
                      <a:pt x="342423" y="233470"/>
                    </a:lnTo>
                    <a:lnTo>
                      <a:pt x="0" y="2334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500" dirty="0">
                  <a:latin typeface="Helvetica" pitchFamily="2" charset="0"/>
                </a:endParaRPr>
              </a:p>
            </p:txBody>
          </p:sp>
          <p:sp>
            <p:nvSpPr>
              <p:cNvPr id="112" name="TextBox 50">
                <a:extLst>
                  <a:ext uri="{FF2B5EF4-FFF2-40B4-BE49-F238E27FC236}">
                    <a16:creationId xmlns:a16="http://schemas.microsoft.com/office/drawing/2014/main" id="{FA0C8399-BD34-AAF8-11B7-5524CCA4C920}"/>
                  </a:ext>
                </a:extLst>
              </p:cNvPr>
              <p:cNvSpPr txBox="1"/>
              <p:nvPr/>
            </p:nvSpPr>
            <p:spPr>
              <a:xfrm>
                <a:off x="5925309" y="3908634"/>
                <a:ext cx="930516" cy="23583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13"/>
                  </a:lnSpc>
                </a:pPr>
                <a:r>
                  <a:rPr lang="en-US" sz="1500" b="1" dirty="0">
                    <a:solidFill>
                      <a:srgbClr val="000000"/>
                    </a:solidFill>
                    <a:latin typeface="Helvetica" pitchFamily="2" charset="0"/>
                  </a:rPr>
                  <a:t>Archive</a:t>
                </a:r>
              </a:p>
            </p:txBody>
          </p:sp>
        </p:grpSp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ADB62FED-3320-41D3-CDE3-101455E8E3BC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427583" y="4164663"/>
              <a:ext cx="1296965" cy="283711"/>
            </a:xfrm>
            <a:prstGeom prst="rect">
              <a:avLst/>
            </a:prstGeom>
          </p:spPr>
        </p:pic>
      </p:grpSp>
      <p:sp>
        <p:nvSpPr>
          <p:cNvPr id="6" name="AutoShape 18">
            <a:extLst>
              <a:ext uri="{FF2B5EF4-FFF2-40B4-BE49-F238E27FC236}">
                <a16:creationId xmlns:a16="http://schemas.microsoft.com/office/drawing/2014/main" id="{D403F82F-101E-430E-B66C-6A54D72ACCDC}"/>
              </a:ext>
            </a:extLst>
          </p:cNvPr>
          <p:cNvSpPr/>
          <p:nvPr/>
        </p:nvSpPr>
        <p:spPr>
          <a:xfrm>
            <a:off x="6392382" y="4601819"/>
            <a:ext cx="0" cy="125431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sp>
        <p:nvSpPr>
          <p:cNvPr id="29" name="AutoShape 18">
            <a:extLst>
              <a:ext uri="{FF2B5EF4-FFF2-40B4-BE49-F238E27FC236}">
                <a16:creationId xmlns:a16="http://schemas.microsoft.com/office/drawing/2014/main" id="{620D4FA2-88A6-BFB2-7BB1-943F28A7D480}"/>
              </a:ext>
            </a:extLst>
          </p:cNvPr>
          <p:cNvSpPr/>
          <p:nvPr/>
        </p:nvSpPr>
        <p:spPr>
          <a:xfrm>
            <a:off x="6392382" y="3746677"/>
            <a:ext cx="0" cy="128342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666DD6-83E3-F5C5-12A8-3CF40D1C17A6}"/>
              </a:ext>
            </a:extLst>
          </p:cNvPr>
          <p:cNvGrpSpPr/>
          <p:nvPr/>
        </p:nvGrpSpPr>
        <p:grpSpPr>
          <a:xfrm>
            <a:off x="3887598" y="3403551"/>
            <a:ext cx="2670735" cy="368349"/>
            <a:chOff x="3887598" y="3403551"/>
            <a:chExt cx="2670735" cy="368349"/>
          </a:xfrm>
        </p:grpSpPr>
        <p:sp>
          <p:nvSpPr>
            <p:cNvPr id="2" name="AutoShape 6">
              <a:extLst>
                <a:ext uri="{FF2B5EF4-FFF2-40B4-BE49-F238E27FC236}">
                  <a16:creationId xmlns:a16="http://schemas.microsoft.com/office/drawing/2014/main" id="{D02F4AB0-8411-029F-D20E-904F0F66EA6D}"/>
                </a:ext>
              </a:extLst>
            </p:cNvPr>
            <p:cNvSpPr/>
            <p:nvPr/>
          </p:nvSpPr>
          <p:spPr>
            <a:xfrm>
              <a:off x="3887598" y="3630250"/>
              <a:ext cx="251476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 sz="1500" dirty="0">
                <a:latin typeface="Helvetica" pitchFamily="2" charset="0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4F9EC46-5E5C-4FC9-CB65-912F46F909CC}"/>
                </a:ext>
              </a:extLst>
            </p:cNvPr>
            <p:cNvGrpSpPr/>
            <p:nvPr/>
          </p:nvGrpSpPr>
          <p:grpSpPr>
            <a:xfrm>
              <a:off x="6193321" y="3403551"/>
              <a:ext cx="365012" cy="368349"/>
              <a:chOff x="13765417" y="810070"/>
              <a:chExt cx="365012" cy="368349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0F15EA5-D1DC-0818-23F9-03F68DF586A0}"/>
                  </a:ext>
                </a:extLst>
              </p:cNvPr>
              <p:cNvSpPr/>
              <p:nvPr/>
            </p:nvSpPr>
            <p:spPr>
              <a:xfrm>
                <a:off x="13765417" y="810070"/>
                <a:ext cx="365012" cy="368349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latin typeface="Helvetica" pitchFamily="2" charset="0"/>
                </a:endParaRPr>
              </a:p>
            </p:txBody>
          </p:sp>
          <p:sp>
            <p:nvSpPr>
              <p:cNvPr id="91" name="TextBox 73">
                <a:extLst>
                  <a:ext uri="{FF2B5EF4-FFF2-40B4-BE49-F238E27FC236}">
                    <a16:creationId xmlns:a16="http://schemas.microsoft.com/office/drawing/2014/main" id="{26E2D959-148C-9D9D-257A-58A86915E990}"/>
                  </a:ext>
                </a:extLst>
              </p:cNvPr>
              <p:cNvSpPr txBox="1"/>
              <p:nvPr/>
            </p:nvSpPr>
            <p:spPr>
              <a:xfrm>
                <a:off x="13864464" y="865690"/>
                <a:ext cx="217797" cy="2453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028"/>
                  </a:lnSpc>
                </a:pPr>
                <a:r>
                  <a:rPr lang="en-US" sz="1500" spc="418" dirty="0">
                    <a:solidFill>
                      <a:srgbClr val="000000"/>
                    </a:solidFill>
                    <a:latin typeface="Helvetica" pitchFamily="2" charset="0"/>
                  </a:rPr>
                  <a:t>1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3D1CB4-57DF-BFE4-5D6E-7A943D1AAC47}"/>
              </a:ext>
            </a:extLst>
          </p:cNvPr>
          <p:cNvGrpSpPr/>
          <p:nvPr/>
        </p:nvGrpSpPr>
        <p:grpSpPr>
          <a:xfrm>
            <a:off x="2249504" y="5850328"/>
            <a:ext cx="3165731" cy="1544468"/>
            <a:chOff x="2249503" y="5850326"/>
            <a:chExt cx="3165731" cy="1544467"/>
          </a:xfrm>
        </p:grpSpPr>
        <p:sp>
          <p:nvSpPr>
            <p:cNvPr id="8" name="AutoShape 65">
              <a:extLst>
                <a:ext uri="{FF2B5EF4-FFF2-40B4-BE49-F238E27FC236}">
                  <a16:creationId xmlns:a16="http://schemas.microsoft.com/office/drawing/2014/main" id="{02FE789E-5FAB-494C-0128-98C3146E9457}"/>
                </a:ext>
              </a:extLst>
            </p:cNvPr>
            <p:cNvSpPr/>
            <p:nvPr/>
          </p:nvSpPr>
          <p:spPr>
            <a:xfrm flipH="1">
              <a:off x="3276600" y="5850326"/>
              <a:ext cx="0" cy="148296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500" dirty="0">
                <a:latin typeface="Helvetica" pitchFamily="2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226D0C7-A50E-79F0-F608-787F98D4FD04}"/>
                </a:ext>
              </a:extLst>
            </p:cNvPr>
            <p:cNvGrpSpPr/>
            <p:nvPr/>
          </p:nvGrpSpPr>
          <p:grpSpPr>
            <a:xfrm>
              <a:off x="2249503" y="6140041"/>
              <a:ext cx="3165731" cy="1254752"/>
              <a:chOff x="2249503" y="6140041"/>
              <a:chExt cx="3165731" cy="1254752"/>
            </a:xfrm>
          </p:grpSpPr>
          <p:sp>
            <p:nvSpPr>
              <p:cNvPr id="124" name="TextBox 82">
                <a:extLst>
                  <a:ext uri="{FF2B5EF4-FFF2-40B4-BE49-F238E27FC236}">
                    <a16:creationId xmlns:a16="http://schemas.microsoft.com/office/drawing/2014/main" id="{ECF373A7-C0EC-C072-27FA-26C96A7531C7}"/>
                  </a:ext>
                </a:extLst>
              </p:cNvPr>
              <p:cNvSpPr txBox="1"/>
              <p:nvPr/>
            </p:nvSpPr>
            <p:spPr>
              <a:xfrm>
                <a:off x="2249503" y="6140041"/>
                <a:ext cx="3165731" cy="206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583"/>
                  </a:lnSpc>
                </a:pPr>
                <a:r>
                  <a:rPr lang="en-US" sz="1500" b="1" dirty="0">
                    <a:solidFill>
                      <a:srgbClr val="000000"/>
                    </a:solidFill>
                    <a:latin typeface="Helvetica" pitchFamily="2" charset="0"/>
                  </a:rPr>
                  <a:t>Retention Management</a:t>
                </a:r>
              </a:p>
            </p:txBody>
          </p:sp>
          <p:sp>
            <p:nvSpPr>
              <p:cNvPr id="35" name="AutoShape 65">
                <a:extLst>
                  <a:ext uri="{FF2B5EF4-FFF2-40B4-BE49-F238E27FC236}">
                    <a16:creationId xmlns:a16="http://schemas.microsoft.com/office/drawing/2014/main" id="{1E53B6C3-055A-2599-DDE2-3E79B6D4B4B8}"/>
                  </a:ext>
                </a:extLst>
              </p:cNvPr>
              <p:cNvSpPr/>
              <p:nvPr/>
            </p:nvSpPr>
            <p:spPr>
              <a:xfrm flipH="1">
                <a:off x="3276600" y="6370764"/>
                <a:ext cx="0" cy="1024029"/>
              </a:xfrm>
              <a:prstGeom prst="line">
                <a:avLst/>
              </a:prstGeom>
              <a:ln w="28575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500" dirty="0">
                  <a:latin typeface="Helvetica" pitchFamily="2" charset="0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1F4FABB-6AFE-08C5-6573-A0F9FD37122D}"/>
              </a:ext>
            </a:extLst>
          </p:cNvPr>
          <p:cNvGrpSpPr/>
          <p:nvPr/>
        </p:nvGrpSpPr>
        <p:grpSpPr>
          <a:xfrm>
            <a:off x="4367752" y="8244224"/>
            <a:ext cx="2359616" cy="248513"/>
            <a:chOff x="4366573" y="8265410"/>
            <a:chExt cx="2359615" cy="248511"/>
          </a:xfrm>
        </p:grpSpPr>
        <p:sp>
          <p:nvSpPr>
            <p:cNvPr id="118" name="TextBox 69">
              <a:extLst>
                <a:ext uri="{FF2B5EF4-FFF2-40B4-BE49-F238E27FC236}">
                  <a16:creationId xmlns:a16="http://schemas.microsoft.com/office/drawing/2014/main" id="{86F3BA3D-57CF-3D58-5540-ACE9AD7CBF24}"/>
                </a:ext>
              </a:extLst>
            </p:cNvPr>
            <p:cNvSpPr txBox="1"/>
            <p:nvPr/>
          </p:nvSpPr>
          <p:spPr>
            <a:xfrm>
              <a:off x="4655513" y="8278089"/>
              <a:ext cx="2070675" cy="2358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13"/>
                </a:lnSpc>
              </a:pPr>
              <a:r>
                <a:rPr lang="en-US" sz="1500" b="1" dirty="0">
                  <a:solidFill>
                    <a:srgbClr val="000000"/>
                  </a:solidFill>
                  <a:latin typeface="Helvetica" pitchFamily="2" charset="0"/>
                </a:rPr>
                <a:t>Decommissioning</a:t>
              </a:r>
            </a:p>
          </p:txBody>
        </p:sp>
        <p:sp>
          <p:nvSpPr>
            <p:cNvPr id="134" name="Freeform 83">
              <a:extLst>
                <a:ext uri="{FF2B5EF4-FFF2-40B4-BE49-F238E27FC236}">
                  <a16:creationId xmlns:a16="http://schemas.microsoft.com/office/drawing/2014/main" id="{F086F0F4-8025-BBB8-091F-D7F24462FE35}"/>
                </a:ext>
              </a:extLst>
            </p:cNvPr>
            <p:cNvSpPr/>
            <p:nvPr/>
          </p:nvSpPr>
          <p:spPr>
            <a:xfrm>
              <a:off x="4366573" y="8265410"/>
              <a:ext cx="311672" cy="233471"/>
            </a:xfrm>
            <a:custGeom>
              <a:avLst/>
              <a:gdLst/>
              <a:ahLst/>
              <a:cxnLst/>
              <a:rect l="l" t="t" r="r" b="b"/>
              <a:pathLst>
                <a:path w="311672" h="233470">
                  <a:moveTo>
                    <a:pt x="0" y="0"/>
                  </a:moveTo>
                  <a:lnTo>
                    <a:pt x="311672" y="0"/>
                  </a:lnTo>
                  <a:lnTo>
                    <a:pt x="311672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500" dirty="0">
                <a:latin typeface="Helvetica" pitchFamily="2" charset="0"/>
              </a:endParaRPr>
            </a:p>
          </p:txBody>
        </p:sp>
      </p:grpSp>
      <p:sp>
        <p:nvSpPr>
          <p:cNvPr id="74" name="AutoShape 19">
            <a:extLst>
              <a:ext uri="{FF2B5EF4-FFF2-40B4-BE49-F238E27FC236}">
                <a16:creationId xmlns:a16="http://schemas.microsoft.com/office/drawing/2014/main" id="{F85D20FE-CFC2-884A-F727-BC45F2FD5274}"/>
              </a:ext>
            </a:extLst>
          </p:cNvPr>
          <p:cNvSpPr/>
          <p:nvPr/>
        </p:nvSpPr>
        <p:spPr>
          <a:xfrm flipH="1">
            <a:off x="3276599" y="5854923"/>
            <a:ext cx="3125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B4E6F843-CA67-ACA8-B1F8-5BDFE590CE46}"/>
              </a:ext>
            </a:extLst>
          </p:cNvPr>
          <p:cNvSpPr/>
          <p:nvPr/>
        </p:nvSpPr>
        <p:spPr>
          <a:xfrm flipH="1">
            <a:off x="11734800" y="5798996"/>
            <a:ext cx="4094250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sp>
        <p:nvSpPr>
          <p:cNvPr id="63" name="AutoShape 61">
            <a:extLst>
              <a:ext uri="{FF2B5EF4-FFF2-40B4-BE49-F238E27FC236}">
                <a16:creationId xmlns:a16="http://schemas.microsoft.com/office/drawing/2014/main" id="{A49DB307-5CEF-2F45-213B-7D62E18EB465}"/>
              </a:ext>
            </a:extLst>
          </p:cNvPr>
          <p:cNvSpPr/>
          <p:nvPr/>
        </p:nvSpPr>
        <p:spPr>
          <a:xfrm flipV="1">
            <a:off x="16430654" y="5142575"/>
            <a:ext cx="0" cy="2462615"/>
          </a:xfrm>
          <a:prstGeom prst="line">
            <a:avLst/>
          </a:prstGeom>
          <a:ln w="28575" cap="flat">
            <a:solidFill>
              <a:schemeClr val="tx1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sp>
        <p:nvSpPr>
          <p:cNvPr id="66" name="AutoShape 64">
            <a:extLst>
              <a:ext uri="{FF2B5EF4-FFF2-40B4-BE49-F238E27FC236}">
                <a16:creationId xmlns:a16="http://schemas.microsoft.com/office/drawing/2014/main" id="{473C7BD3-A923-C96A-17E3-BCC7872205EB}"/>
              </a:ext>
            </a:extLst>
          </p:cNvPr>
          <p:cNvSpPr/>
          <p:nvPr/>
        </p:nvSpPr>
        <p:spPr>
          <a:xfrm flipH="1" flipV="1">
            <a:off x="16983134" y="5167816"/>
            <a:ext cx="0" cy="3047117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500" dirty="0">
              <a:latin typeface="Helvetica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B80597-74C9-0325-4970-885CCDF99640}"/>
              </a:ext>
            </a:extLst>
          </p:cNvPr>
          <p:cNvGrpSpPr/>
          <p:nvPr/>
        </p:nvGrpSpPr>
        <p:grpSpPr>
          <a:xfrm>
            <a:off x="16798666" y="8024774"/>
            <a:ext cx="365012" cy="368349"/>
            <a:chOff x="13765417" y="810070"/>
            <a:chExt cx="365012" cy="368349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CA254D3-BF55-3EE8-4015-12DE95ACCBE5}"/>
                </a:ext>
              </a:extLst>
            </p:cNvPr>
            <p:cNvSpPr/>
            <p:nvPr/>
          </p:nvSpPr>
          <p:spPr>
            <a:xfrm>
              <a:off x="13765417" y="810070"/>
              <a:ext cx="365012" cy="368349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Helvetica" pitchFamily="2" charset="0"/>
              </a:endParaRPr>
            </a:p>
          </p:txBody>
        </p:sp>
        <p:sp>
          <p:nvSpPr>
            <p:cNvPr id="133" name="TextBox 73">
              <a:extLst>
                <a:ext uri="{FF2B5EF4-FFF2-40B4-BE49-F238E27FC236}">
                  <a16:creationId xmlns:a16="http://schemas.microsoft.com/office/drawing/2014/main" id="{B9AB20ED-2655-B671-10CE-E887FD125A70}"/>
                </a:ext>
              </a:extLst>
            </p:cNvPr>
            <p:cNvSpPr txBox="1"/>
            <p:nvPr/>
          </p:nvSpPr>
          <p:spPr>
            <a:xfrm>
              <a:off x="13864464" y="875349"/>
              <a:ext cx="217797" cy="245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28"/>
                </a:lnSpc>
              </a:pPr>
              <a:r>
                <a:rPr lang="en-US" sz="1500" spc="418" dirty="0">
                  <a:solidFill>
                    <a:srgbClr val="000000"/>
                  </a:solidFill>
                  <a:latin typeface="Helvetica" pitchFamily="2" charset="0"/>
                </a:rPr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0AF902-8F30-DB5A-55D3-4956DCCE4E78}"/>
              </a:ext>
            </a:extLst>
          </p:cNvPr>
          <p:cNvGrpSpPr/>
          <p:nvPr/>
        </p:nvGrpSpPr>
        <p:grpSpPr>
          <a:xfrm>
            <a:off x="3842498" y="8185301"/>
            <a:ext cx="365012" cy="368349"/>
            <a:chOff x="13765417" y="810070"/>
            <a:chExt cx="365012" cy="36834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2EBB76A-044E-B2B5-854D-31BCD46C5F98}"/>
                </a:ext>
              </a:extLst>
            </p:cNvPr>
            <p:cNvSpPr/>
            <p:nvPr/>
          </p:nvSpPr>
          <p:spPr>
            <a:xfrm>
              <a:off x="13765417" y="810070"/>
              <a:ext cx="365012" cy="368349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Helvetica" pitchFamily="2" charset="0"/>
              </a:endParaRPr>
            </a:p>
          </p:txBody>
        </p:sp>
        <p:sp>
          <p:nvSpPr>
            <p:cNvPr id="44" name="TextBox 73">
              <a:extLst>
                <a:ext uri="{FF2B5EF4-FFF2-40B4-BE49-F238E27FC236}">
                  <a16:creationId xmlns:a16="http://schemas.microsoft.com/office/drawing/2014/main" id="{4286E842-518A-6A69-A590-3A027A148382}"/>
                </a:ext>
              </a:extLst>
            </p:cNvPr>
            <p:cNvSpPr txBox="1"/>
            <p:nvPr/>
          </p:nvSpPr>
          <p:spPr>
            <a:xfrm>
              <a:off x="13864464" y="865690"/>
              <a:ext cx="217797" cy="245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28"/>
                </a:lnSpc>
              </a:pPr>
              <a:r>
                <a:rPr lang="en-US" sz="1500" spc="418" dirty="0">
                  <a:solidFill>
                    <a:srgbClr val="000000"/>
                  </a:solidFill>
                  <a:latin typeface="Helvetica" pitchFamily="2" charset="0"/>
                </a:rPr>
                <a:t>4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F289684-3138-80DC-EB9C-EFBF248F86B0}"/>
              </a:ext>
            </a:extLst>
          </p:cNvPr>
          <p:cNvGrpSpPr/>
          <p:nvPr/>
        </p:nvGrpSpPr>
        <p:grpSpPr>
          <a:xfrm>
            <a:off x="15123170" y="1367"/>
            <a:ext cx="3219834" cy="2217258"/>
            <a:chOff x="14574700" y="404792"/>
            <a:chExt cx="3219834" cy="2217258"/>
          </a:xfrm>
        </p:grpSpPr>
        <p:sp>
          <p:nvSpPr>
            <p:cNvPr id="99" name="Freeform 69">
              <a:extLst>
                <a:ext uri="{FF2B5EF4-FFF2-40B4-BE49-F238E27FC236}">
                  <a16:creationId xmlns:a16="http://schemas.microsoft.com/office/drawing/2014/main" id="{4CE80E91-F83C-ADCB-B2F5-5CBD095B4008}"/>
                </a:ext>
              </a:extLst>
            </p:cNvPr>
            <p:cNvSpPr/>
            <p:nvPr/>
          </p:nvSpPr>
          <p:spPr>
            <a:xfrm>
              <a:off x="14574700" y="404792"/>
              <a:ext cx="3162894" cy="2217258"/>
            </a:xfrm>
            <a:custGeom>
              <a:avLst/>
              <a:gdLst/>
              <a:ahLst/>
              <a:cxnLst/>
              <a:rect l="l" t="t" r="r" b="b"/>
              <a:pathLst>
                <a:path w="1186944" h="583969">
                  <a:moveTo>
                    <a:pt x="0" y="0"/>
                  </a:moveTo>
                  <a:lnTo>
                    <a:pt x="1186944" y="0"/>
                  </a:lnTo>
                  <a:lnTo>
                    <a:pt x="1186944" y="583969"/>
                  </a:lnTo>
                  <a:lnTo>
                    <a:pt x="0" y="5839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100" name="TextBox 71">
              <a:extLst>
                <a:ext uri="{FF2B5EF4-FFF2-40B4-BE49-F238E27FC236}">
                  <a16:creationId xmlns:a16="http://schemas.microsoft.com/office/drawing/2014/main" id="{C5153578-CB12-5C24-88A5-7514CF937995}"/>
                </a:ext>
              </a:extLst>
            </p:cNvPr>
            <p:cNvSpPr txBox="1"/>
            <p:nvPr/>
          </p:nvSpPr>
          <p:spPr>
            <a:xfrm>
              <a:off x="15312940" y="1627489"/>
              <a:ext cx="2448966" cy="24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2"/>
                </a:lnSpc>
              </a:pPr>
              <a:r>
                <a:rPr lang="en-US" sz="1949" b="1" dirty="0" err="1">
                  <a:solidFill>
                    <a:srgbClr val="000000"/>
                  </a:solidFill>
                  <a:latin typeface="Helvetica" pitchFamily="2" charset="0"/>
                </a:rPr>
                <a:t>erformance</a:t>
              </a:r>
              <a:r>
                <a:rPr lang="en-US" sz="1949" b="1" dirty="0">
                  <a:solidFill>
                    <a:srgbClr val="000000"/>
                  </a:solidFill>
                  <a:latin typeface="Helvetica" pitchFamily="2" charset="0"/>
                </a:rPr>
                <a:t> Test</a:t>
              </a:r>
            </a:p>
          </p:txBody>
        </p:sp>
        <p:sp>
          <p:nvSpPr>
            <p:cNvPr id="101" name="Freeform 72">
              <a:extLst>
                <a:ext uri="{FF2B5EF4-FFF2-40B4-BE49-F238E27FC236}">
                  <a16:creationId xmlns:a16="http://schemas.microsoft.com/office/drawing/2014/main" id="{1DBF1B68-AF0E-2CF5-6B04-A71DF59EB33A}"/>
                </a:ext>
              </a:extLst>
            </p:cNvPr>
            <p:cNvSpPr/>
            <p:nvPr/>
          </p:nvSpPr>
          <p:spPr>
            <a:xfrm>
              <a:off x="14990868" y="782493"/>
              <a:ext cx="342423" cy="233470"/>
            </a:xfrm>
            <a:custGeom>
              <a:avLst/>
              <a:gdLst/>
              <a:ahLst/>
              <a:cxnLst/>
              <a:rect l="l" t="t" r="r" b="b"/>
              <a:pathLst>
                <a:path w="342423" h="233470">
                  <a:moveTo>
                    <a:pt x="0" y="0"/>
                  </a:moveTo>
                  <a:lnTo>
                    <a:pt x="342423" y="0"/>
                  </a:lnTo>
                  <a:lnTo>
                    <a:pt x="342423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102" name="Freeform 73">
              <a:extLst>
                <a:ext uri="{FF2B5EF4-FFF2-40B4-BE49-F238E27FC236}">
                  <a16:creationId xmlns:a16="http://schemas.microsoft.com/office/drawing/2014/main" id="{FC8B2F0E-CA8D-B0E1-7E5D-9312C2FD6DCF}"/>
                </a:ext>
              </a:extLst>
            </p:cNvPr>
            <p:cNvSpPr/>
            <p:nvPr/>
          </p:nvSpPr>
          <p:spPr>
            <a:xfrm>
              <a:off x="14990868" y="1164848"/>
              <a:ext cx="393892" cy="233470"/>
            </a:xfrm>
            <a:custGeom>
              <a:avLst/>
              <a:gdLst/>
              <a:ahLst/>
              <a:cxnLst/>
              <a:rect l="l" t="t" r="r" b="b"/>
              <a:pathLst>
                <a:path w="393892" h="233470">
                  <a:moveTo>
                    <a:pt x="0" y="0"/>
                  </a:moveTo>
                  <a:lnTo>
                    <a:pt x="393892" y="0"/>
                  </a:lnTo>
                  <a:lnTo>
                    <a:pt x="393892" y="233471"/>
                  </a:lnTo>
                  <a:lnTo>
                    <a:pt x="0" y="23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103" name="Freeform 74">
              <a:extLst>
                <a:ext uri="{FF2B5EF4-FFF2-40B4-BE49-F238E27FC236}">
                  <a16:creationId xmlns:a16="http://schemas.microsoft.com/office/drawing/2014/main" id="{5E68C7B1-FD23-FB75-ACB1-5C265BCCCBD2}"/>
                </a:ext>
              </a:extLst>
            </p:cNvPr>
            <p:cNvSpPr/>
            <p:nvPr/>
          </p:nvSpPr>
          <p:spPr>
            <a:xfrm>
              <a:off x="14990868" y="1597830"/>
              <a:ext cx="281598" cy="233470"/>
            </a:xfrm>
            <a:custGeom>
              <a:avLst/>
              <a:gdLst/>
              <a:ahLst/>
              <a:cxnLst/>
              <a:rect l="l" t="t" r="r" b="b"/>
              <a:pathLst>
                <a:path w="281598" h="233470">
                  <a:moveTo>
                    <a:pt x="0" y="0"/>
                  </a:moveTo>
                  <a:lnTo>
                    <a:pt x="281598" y="0"/>
                  </a:lnTo>
                  <a:lnTo>
                    <a:pt x="281598" y="233471"/>
                  </a:lnTo>
                  <a:lnTo>
                    <a:pt x="0" y="23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104" name="Freeform 75">
              <a:extLst>
                <a:ext uri="{FF2B5EF4-FFF2-40B4-BE49-F238E27FC236}">
                  <a16:creationId xmlns:a16="http://schemas.microsoft.com/office/drawing/2014/main" id="{36D624A6-DB38-F4F7-65B9-D23C155565B8}"/>
                </a:ext>
              </a:extLst>
            </p:cNvPr>
            <p:cNvSpPr/>
            <p:nvPr/>
          </p:nvSpPr>
          <p:spPr>
            <a:xfrm>
              <a:off x="14990868" y="2005717"/>
              <a:ext cx="311672" cy="233471"/>
            </a:xfrm>
            <a:custGeom>
              <a:avLst/>
              <a:gdLst/>
              <a:ahLst/>
              <a:cxnLst/>
              <a:rect l="l" t="t" r="r" b="b"/>
              <a:pathLst>
                <a:path w="311672" h="233470">
                  <a:moveTo>
                    <a:pt x="0" y="0"/>
                  </a:moveTo>
                  <a:lnTo>
                    <a:pt x="311671" y="0"/>
                  </a:lnTo>
                  <a:lnTo>
                    <a:pt x="311671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105" name="TextBox 79">
              <a:extLst>
                <a:ext uri="{FF2B5EF4-FFF2-40B4-BE49-F238E27FC236}">
                  <a16:creationId xmlns:a16="http://schemas.microsoft.com/office/drawing/2014/main" id="{D241DFDE-8E7C-611D-61AA-1B90A240F448}"/>
                </a:ext>
              </a:extLst>
            </p:cNvPr>
            <p:cNvSpPr txBox="1"/>
            <p:nvPr/>
          </p:nvSpPr>
          <p:spPr>
            <a:xfrm>
              <a:off x="15353104" y="808806"/>
              <a:ext cx="1099182" cy="24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2"/>
                </a:lnSpc>
              </a:pPr>
              <a:r>
                <a:rPr lang="en-US" sz="1949" b="1" dirty="0" err="1">
                  <a:solidFill>
                    <a:srgbClr val="000000"/>
                  </a:solidFill>
                  <a:latin typeface="Helvetica" pitchFamily="2" charset="0"/>
                </a:rPr>
                <a:t>rchive</a:t>
              </a:r>
              <a:endParaRPr lang="en-US" sz="1949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06" name="TextBox 103">
              <a:extLst>
                <a:ext uri="{FF2B5EF4-FFF2-40B4-BE49-F238E27FC236}">
                  <a16:creationId xmlns:a16="http://schemas.microsoft.com/office/drawing/2014/main" id="{1EC63E86-D6E0-0BC4-4933-EFBA56BEC8FF}"/>
                </a:ext>
              </a:extLst>
            </p:cNvPr>
            <p:cNvSpPr txBox="1"/>
            <p:nvPr/>
          </p:nvSpPr>
          <p:spPr>
            <a:xfrm>
              <a:off x="15345568" y="2020306"/>
              <a:ext cx="2448966" cy="24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2"/>
                </a:lnSpc>
              </a:pPr>
              <a:r>
                <a:rPr lang="en-US" sz="1949" b="1" dirty="0" err="1">
                  <a:solidFill>
                    <a:srgbClr val="000000"/>
                  </a:solidFill>
                  <a:latin typeface="Helvetica" pitchFamily="2" charset="0"/>
                </a:rPr>
                <a:t>ecommissioning</a:t>
              </a:r>
              <a:endParaRPr lang="en-US" sz="1949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07" name="TextBox 104">
              <a:extLst>
                <a:ext uri="{FF2B5EF4-FFF2-40B4-BE49-F238E27FC236}">
                  <a16:creationId xmlns:a16="http://schemas.microsoft.com/office/drawing/2014/main" id="{1C5ADB3D-3EA1-C9FC-B129-2C9E903F3CAF}"/>
                </a:ext>
              </a:extLst>
            </p:cNvPr>
            <p:cNvSpPr txBox="1"/>
            <p:nvPr/>
          </p:nvSpPr>
          <p:spPr>
            <a:xfrm>
              <a:off x="15429876" y="1201622"/>
              <a:ext cx="1099182" cy="24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2"/>
                </a:lnSpc>
              </a:pPr>
              <a:r>
                <a:rPr lang="en-US" sz="1949" b="1" dirty="0" err="1">
                  <a:solidFill>
                    <a:srgbClr val="000000"/>
                  </a:solidFill>
                  <a:latin typeface="Helvetica" pitchFamily="2" charset="0"/>
                </a:rPr>
                <a:t>igration</a:t>
              </a:r>
              <a:endParaRPr lang="en-US" sz="1949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BE8CBB-268C-1F2F-4BF6-81ABC4F0181E}"/>
              </a:ext>
            </a:extLst>
          </p:cNvPr>
          <p:cNvGrpSpPr/>
          <p:nvPr/>
        </p:nvGrpSpPr>
        <p:grpSpPr>
          <a:xfrm>
            <a:off x="10080307" y="2055448"/>
            <a:ext cx="1377104" cy="1187036"/>
            <a:chOff x="10080306" y="2055447"/>
            <a:chExt cx="1377104" cy="1187035"/>
          </a:xfrm>
        </p:grpSpPr>
        <p:pic>
          <p:nvPicPr>
            <p:cNvPr id="203" name="Graphic 202">
              <a:extLst>
                <a:ext uri="{FF2B5EF4-FFF2-40B4-BE49-F238E27FC236}">
                  <a16:creationId xmlns:a16="http://schemas.microsoft.com/office/drawing/2014/main" id="{73320152-EF40-6C1E-8E84-C680AE4315C1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0080306" y="2055447"/>
              <a:ext cx="1377104" cy="118703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5815580-9620-7587-AF6F-E28BF7253606}"/>
                </a:ext>
              </a:extLst>
            </p:cNvPr>
            <p:cNvSpPr/>
            <p:nvPr/>
          </p:nvSpPr>
          <p:spPr>
            <a:xfrm rot="18006332">
              <a:off x="10479428" y="1984831"/>
              <a:ext cx="218705" cy="720939"/>
            </a:xfrm>
            <a:prstGeom prst="rect">
              <a:avLst/>
            </a:prstGeom>
            <a:solidFill>
              <a:srgbClr val="94BB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en Sans" panose="020B0606030504020204" pitchFamily="34" charset="0"/>
              </a:endParaRPr>
            </a:p>
          </p:txBody>
        </p:sp>
      </p:grpSp>
      <p:sp>
        <p:nvSpPr>
          <p:cNvPr id="20" name="TextBox 6">
            <a:extLst>
              <a:ext uri="{FF2B5EF4-FFF2-40B4-BE49-F238E27FC236}">
                <a16:creationId xmlns:a16="http://schemas.microsoft.com/office/drawing/2014/main" id="{ED2C3D63-C9F7-D533-7ED1-26114453A796}"/>
              </a:ext>
            </a:extLst>
          </p:cNvPr>
          <p:cNvSpPr txBox="1"/>
          <p:nvPr/>
        </p:nvSpPr>
        <p:spPr>
          <a:xfrm>
            <a:off x="464531" y="368445"/>
            <a:ext cx="7039910" cy="562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5"/>
              </a:lnSpc>
            </a:pPr>
            <a:r>
              <a:rPr lang="en-US" sz="4199" b="1" dirty="0">
                <a:solidFill>
                  <a:srgbClr val="1C1D3B"/>
                </a:solidFill>
                <a:latin typeface="Helvetica" pitchFamily="2" charset="0"/>
                <a:ea typeface="Helvetica"/>
                <a:cs typeface="Helvetica"/>
                <a:sym typeface="Helvetica Bold"/>
              </a:rPr>
              <a:t>The Journey to S/4HANA:</a:t>
            </a:r>
            <a:endParaRPr lang="en-US" sz="4199" dirty="0">
              <a:solidFill>
                <a:srgbClr val="1C1D3B"/>
              </a:solidFill>
              <a:latin typeface="Helvetica" pitchFamily="2" charset="0"/>
              <a:ea typeface="Helvetica"/>
              <a:cs typeface="Helvetica"/>
              <a:sym typeface="Helvetica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2A0FA8CA-2F05-BC42-963B-38E6FD3E37AF}"/>
              </a:ext>
            </a:extLst>
          </p:cNvPr>
          <p:cNvSpPr txBox="1"/>
          <p:nvPr/>
        </p:nvSpPr>
        <p:spPr>
          <a:xfrm>
            <a:off x="2904022" y="901691"/>
            <a:ext cx="3656606" cy="562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5"/>
              </a:lnSpc>
            </a:pPr>
            <a:r>
              <a:rPr lang="en-US" sz="4199" b="1" dirty="0">
                <a:solidFill>
                  <a:srgbClr val="1C1D3B"/>
                </a:solidFill>
                <a:latin typeface="Helvetica" pitchFamily="2" charset="0"/>
                <a:ea typeface="Helvetica"/>
                <a:cs typeface="Helvetica"/>
                <a:sym typeface="Helvetica Bold"/>
              </a:rPr>
              <a:t>Methodology</a:t>
            </a:r>
            <a:endParaRPr lang="en-US" sz="4199" dirty="0">
              <a:solidFill>
                <a:srgbClr val="1C1D3B"/>
              </a:solidFill>
              <a:latin typeface="Helvetica" pitchFamily="2" charset="0"/>
              <a:ea typeface="Helvetica"/>
              <a:cs typeface="Helvetica"/>
              <a:sym typeface="Helvetica"/>
            </a:endParaRPr>
          </a:p>
        </p:txBody>
      </p:sp>
      <p:pic>
        <p:nvPicPr>
          <p:cNvPr id="23" name="Picture 22" descr="A logo with a diamond&#10;&#10;AI-generated content may be incorrect.">
            <a:extLst>
              <a:ext uri="{FF2B5EF4-FFF2-40B4-BE49-F238E27FC236}">
                <a16:creationId xmlns:a16="http://schemas.microsoft.com/office/drawing/2014/main" id="{8AB5D5B3-86DF-D69F-BC5E-F60171B9A1A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08" y="8122558"/>
            <a:ext cx="980975" cy="214144"/>
          </a:xfrm>
          <a:prstGeom prst="rect">
            <a:avLst/>
          </a:prstGeom>
        </p:spPr>
      </p:pic>
      <p:pic>
        <p:nvPicPr>
          <p:cNvPr id="24" name="Picture 23" descr="A logo with a diamond&#10;&#10;AI-generated content may be incorrect.">
            <a:extLst>
              <a:ext uri="{FF2B5EF4-FFF2-40B4-BE49-F238E27FC236}">
                <a16:creationId xmlns:a16="http://schemas.microsoft.com/office/drawing/2014/main" id="{F10CDEC3-652D-42B3-6AF3-071D6392214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70" y="4180484"/>
            <a:ext cx="980975" cy="21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8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8" grpId="0" animBg="1"/>
      <p:bldP spid="16" grpId="0" animBg="1"/>
      <p:bldP spid="32" grpId="0" animBg="1"/>
      <p:bldP spid="52" grpId="0" animBg="1"/>
      <p:bldP spid="62" grpId="0" animBg="1"/>
      <p:bldP spid="67" grpId="0" animBg="1"/>
      <p:bldP spid="68" grpId="0" animBg="1"/>
      <p:bldP spid="81" grpId="0" animBg="1"/>
      <p:bldP spid="14" grpId="0" animBg="1"/>
      <p:bldP spid="6" grpId="0" animBg="1"/>
      <p:bldP spid="29" grpId="0" animBg="1"/>
      <p:bldP spid="74" grpId="0" animBg="1"/>
      <p:bldP spid="15" grpId="0" animBg="1"/>
      <p:bldP spid="63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09F4A1FA-6180-69A4-5CB9-473F8BA354A2}"/>
              </a:ext>
            </a:extLst>
          </p:cNvPr>
          <p:cNvGrpSpPr/>
          <p:nvPr/>
        </p:nvGrpSpPr>
        <p:grpSpPr>
          <a:xfrm>
            <a:off x="13368915" y="2899631"/>
            <a:ext cx="4527659" cy="3161154"/>
            <a:chOff x="13368915" y="2899631"/>
            <a:chExt cx="4527659" cy="3161154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23AFBF67-9B51-55F9-5287-51C20F24D92D}"/>
                </a:ext>
              </a:extLst>
            </p:cNvPr>
            <p:cNvSpPr/>
            <p:nvPr/>
          </p:nvSpPr>
          <p:spPr>
            <a:xfrm>
              <a:off x="14646020" y="2901963"/>
              <a:ext cx="3186242" cy="3158822"/>
            </a:xfrm>
            <a:custGeom>
              <a:avLst/>
              <a:gdLst/>
              <a:ahLst/>
              <a:cxnLst/>
              <a:rect l="l" t="t" r="r" b="b"/>
              <a:pathLst>
                <a:path w="3186242" h="3281710">
                  <a:moveTo>
                    <a:pt x="0" y="0"/>
                  </a:moveTo>
                  <a:lnTo>
                    <a:pt x="3186242" y="0"/>
                  </a:lnTo>
                  <a:lnTo>
                    <a:pt x="3186242" y="3281710"/>
                  </a:lnTo>
                  <a:lnTo>
                    <a:pt x="0" y="3281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D7E95294-238D-60F1-AA32-09EFE283E8C5}"/>
                </a:ext>
              </a:extLst>
            </p:cNvPr>
            <p:cNvSpPr/>
            <p:nvPr/>
          </p:nvSpPr>
          <p:spPr>
            <a:xfrm>
              <a:off x="13368915" y="2899631"/>
              <a:ext cx="2235788" cy="493444"/>
            </a:xfrm>
            <a:custGeom>
              <a:avLst/>
              <a:gdLst/>
              <a:ahLst/>
              <a:cxnLst/>
              <a:rect l="l" t="t" r="r" b="b"/>
              <a:pathLst>
                <a:path w="1746977" h="385562">
                  <a:moveTo>
                    <a:pt x="0" y="0"/>
                  </a:moveTo>
                  <a:lnTo>
                    <a:pt x="1746978" y="0"/>
                  </a:lnTo>
                  <a:lnTo>
                    <a:pt x="1746978" y="385562"/>
                  </a:lnTo>
                  <a:lnTo>
                    <a:pt x="0" y="385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82" name="Freeform 86">
              <a:extLst>
                <a:ext uri="{FF2B5EF4-FFF2-40B4-BE49-F238E27FC236}">
                  <a16:creationId xmlns:a16="http://schemas.microsoft.com/office/drawing/2014/main" id="{4EEB0151-CC3E-45E5-DCC3-CAE752709397}"/>
                </a:ext>
              </a:extLst>
            </p:cNvPr>
            <p:cNvSpPr/>
            <p:nvPr/>
          </p:nvSpPr>
          <p:spPr>
            <a:xfrm>
              <a:off x="14626313" y="2950677"/>
              <a:ext cx="3270261" cy="2191898"/>
            </a:xfrm>
            <a:custGeom>
              <a:avLst/>
              <a:gdLst/>
              <a:ahLst/>
              <a:cxnLst/>
              <a:rect l="l" t="t" r="r" b="b"/>
              <a:pathLst>
                <a:path w="3147809" h="2026764">
                  <a:moveTo>
                    <a:pt x="0" y="0"/>
                  </a:moveTo>
                  <a:lnTo>
                    <a:pt x="3147809" y="0"/>
                  </a:lnTo>
                  <a:lnTo>
                    <a:pt x="3147809" y="2026764"/>
                  </a:lnTo>
                  <a:lnTo>
                    <a:pt x="0" y="2026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22119" t="-47746" r="-18073" b="-69989"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1D52407-8832-3643-E9C2-3BD4CE2ACB45}"/>
              </a:ext>
            </a:extLst>
          </p:cNvPr>
          <p:cNvSpPr/>
          <p:nvPr/>
        </p:nvSpPr>
        <p:spPr bwMode="gray">
          <a:xfrm>
            <a:off x="2077551" y="3317856"/>
            <a:ext cx="12454627" cy="4450901"/>
          </a:xfrm>
          <a:custGeom>
            <a:avLst/>
            <a:gdLst>
              <a:gd name="connsiteX0" fmla="*/ 3226772 w 12454627"/>
              <a:gd name="connsiteY0" fmla="*/ 0 h 4450901"/>
              <a:gd name="connsiteX1" fmla="*/ 6885688 w 12454627"/>
              <a:gd name="connsiteY1" fmla="*/ 0 h 4450901"/>
              <a:gd name="connsiteX2" fmla="*/ 6885688 w 12454627"/>
              <a:gd name="connsiteY2" fmla="*/ 1876798 h 4450901"/>
              <a:gd name="connsiteX3" fmla="*/ 12454627 w 12454627"/>
              <a:gd name="connsiteY3" fmla="*/ 1876798 h 4450901"/>
              <a:gd name="connsiteX4" fmla="*/ 12454627 w 12454627"/>
              <a:gd name="connsiteY4" fmla="*/ 3606609 h 4450901"/>
              <a:gd name="connsiteX5" fmla="*/ 6885688 w 12454627"/>
              <a:gd name="connsiteY5" fmla="*/ 3606609 h 4450901"/>
              <a:gd name="connsiteX6" fmla="*/ 6885688 w 12454627"/>
              <a:gd name="connsiteY6" fmla="*/ 4450901 h 4450901"/>
              <a:gd name="connsiteX7" fmla="*/ 0 w 12454627"/>
              <a:gd name="connsiteY7" fmla="*/ 4450901 h 4450901"/>
              <a:gd name="connsiteX8" fmla="*/ 0 w 12454627"/>
              <a:gd name="connsiteY8" fmla="*/ 2310727 h 4450901"/>
              <a:gd name="connsiteX9" fmla="*/ 3226772 w 12454627"/>
              <a:gd name="connsiteY9" fmla="*/ 2310727 h 4450901"/>
              <a:gd name="connsiteX10" fmla="*/ 3226772 w 12454627"/>
              <a:gd name="connsiteY10" fmla="*/ 0 h 445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54627" h="4450901">
                <a:moveTo>
                  <a:pt x="3226772" y="0"/>
                </a:moveTo>
                <a:lnTo>
                  <a:pt x="6885688" y="0"/>
                </a:lnTo>
                <a:lnTo>
                  <a:pt x="6885688" y="1876798"/>
                </a:lnTo>
                <a:lnTo>
                  <a:pt x="12454627" y="1876798"/>
                </a:lnTo>
                <a:lnTo>
                  <a:pt x="12454627" y="3606609"/>
                </a:lnTo>
                <a:lnTo>
                  <a:pt x="6885688" y="3606609"/>
                </a:lnTo>
                <a:lnTo>
                  <a:pt x="6885688" y="4450901"/>
                </a:lnTo>
                <a:lnTo>
                  <a:pt x="0" y="4450901"/>
                </a:lnTo>
                <a:lnTo>
                  <a:pt x="0" y="2310727"/>
                </a:lnTo>
                <a:lnTo>
                  <a:pt x="3226772" y="2310727"/>
                </a:lnTo>
                <a:lnTo>
                  <a:pt x="3226772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 lIns="90000" tIns="72000" rIns="90000" bIns="72000" rtlCol="0" anchor="ctr">
            <a:noAutofit/>
          </a:bodyPr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effectLst/>
              <a:uLnTx/>
              <a:uFillTx/>
              <a:latin typeface="Helvetica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536937-DD97-F212-9BC4-61625B57494E}"/>
              </a:ext>
            </a:extLst>
          </p:cNvPr>
          <p:cNvSpPr/>
          <p:nvPr/>
        </p:nvSpPr>
        <p:spPr bwMode="gray">
          <a:xfrm>
            <a:off x="3673879" y="7951168"/>
            <a:ext cx="6628949" cy="16713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effectLst/>
              <a:uLnTx/>
              <a:uFillTx/>
              <a:latin typeface="Helvetica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" name="AutoShape 18">
            <a:extLst>
              <a:ext uri="{FF2B5EF4-FFF2-40B4-BE49-F238E27FC236}">
                <a16:creationId xmlns:a16="http://schemas.microsoft.com/office/drawing/2014/main" id="{EA8AD1A5-8497-FC85-DB09-033E5254B9C3}"/>
              </a:ext>
            </a:extLst>
          </p:cNvPr>
          <p:cNvSpPr/>
          <p:nvPr/>
        </p:nvSpPr>
        <p:spPr>
          <a:xfrm>
            <a:off x="10811482" y="3666455"/>
            <a:ext cx="0" cy="20952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9FAAA63-655D-3839-F4DF-B13788BD56DF}"/>
              </a:ext>
            </a:extLst>
          </p:cNvPr>
          <p:cNvSpPr/>
          <p:nvPr/>
        </p:nvSpPr>
        <p:spPr>
          <a:xfrm rot="1256684">
            <a:off x="776212" y="2329133"/>
            <a:ext cx="3242075" cy="3355317"/>
          </a:xfrm>
          <a:custGeom>
            <a:avLst/>
            <a:gdLst/>
            <a:ahLst/>
            <a:cxnLst/>
            <a:rect l="l" t="t" r="r" b="b"/>
            <a:pathLst>
              <a:path w="3647999" h="3775420">
                <a:moveTo>
                  <a:pt x="0" y="0"/>
                </a:moveTo>
                <a:lnTo>
                  <a:pt x="3648000" y="0"/>
                </a:lnTo>
                <a:lnTo>
                  <a:pt x="3648000" y="3775420"/>
                </a:lnTo>
                <a:lnTo>
                  <a:pt x="0" y="37754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6D8BA9E8-E147-7082-351D-1806643825F6}"/>
              </a:ext>
            </a:extLst>
          </p:cNvPr>
          <p:cNvSpPr/>
          <p:nvPr/>
        </p:nvSpPr>
        <p:spPr>
          <a:xfrm>
            <a:off x="1718553" y="2511858"/>
            <a:ext cx="1220422" cy="426839"/>
          </a:xfrm>
          <a:custGeom>
            <a:avLst/>
            <a:gdLst/>
            <a:ahLst/>
            <a:cxnLst/>
            <a:rect l="l" t="t" r="r" b="b"/>
            <a:pathLst>
              <a:path w="1220422" h="426839">
                <a:moveTo>
                  <a:pt x="0" y="0"/>
                </a:moveTo>
                <a:lnTo>
                  <a:pt x="1220423" y="0"/>
                </a:lnTo>
                <a:lnTo>
                  <a:pt x="1220423" y="426839"/>
                </a:lnTo>
                <a:lnTo>
                  <a:pt x="0" y="42683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8D27FD3B-5353-77A2-5AC0-277C555E7BDD}"/>
              </a:ext>
            </a:extLst>
          </p:cNvPr>
          <p:cNvSpPr/>
          <p:nvPr/>
        </p:nvSpPr>
        <p:spPr>
          <a:xfrm flipH="1" flipV="1">
            <a:off x="15829051" y="5142574"/>
            <a:ext cx="0" cy="636839"/>
          </a:xfrm>
          <a:prstGeom prst="line">
            <a:avLst/>
          </a:prstGeom>
          <a:ln w="28575" cap="flat">
            <a:solidFill>
              <a:schemeClr val="tx1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32" name="AutoShape 19">
            <a:extLst>
              <a:ext uri="{FF2B5EF4-FFF2-40B4-BE49-F238E27FC236}">
                <a16:creationId xmlns:a16="http://schemas.microsoft.com/office/drawing/2014/main" id="{C255C714-F561-58AA-D76C-700D4C9E716E}"/>
              </a:ext>
            </a:extLst>
          </p:cNvPr>
          <p:cNvSpPr/>
          <p:nvPr/>
        </p:nvSpPr>
        <p:spPr>
          <a:xfrm>
            <a:off x="6392382" y="5855432"/>
            <a:ext cx="384384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grpSp>
        <p:nvGrpSpPr>
          <p:cNvPr id="38" name="Group 33">
            <a:extLst>
              <a:ext uri="{FF2B5EF4-FFF2-40B4-BE49-F238E27FC236}">
                <a16:creationId xmlns:a16="http://schemas.microsoft.com/office/drawing/2014/main" id="{32924515-685E-B94F-DB94-46D5E5B39FA8}"/>
              </a:ext>
            </a:extLst>
          </p:cNvPr>
          <p:cNvGrpSpPr/>
          <p:nvPr/>
        </p:nvGrpSpPr>
        <p:grpSpPr>
          <a:xfrm>
            <a:off x="11716400" y="5998621"/>
            <a:ext cx="2255268" cy="654776"/>
            <a:chOff x="0" y="0"/>
            <a:chExt cx="3007024" cy="873034"/>
          </a:xfrm>
        </p:grpSpPr>
        <p:sp>
          <p:nvSpPr>
            <p:cNvPr id="40" name="TextBox 34">
              <a:extLst>
                <a:ext uri="{FF2B5EF4-FFF2-40B4-BE49-F238E27FC236}">
                  <a16:creationId xmlns:a16="http://schemas.microsoft.com/office/drawing/2014/main" id="{91B2B650-FBD2-42AC-698B-FE7C257C7517}"/>
                </a:ext>
              </a:extLst>
            </p:cNvPr>
            <p:cNvSpPr txBox="1"/>
            <p:nvPr/>
          </p:nvSpPr>
          <p:spPr>
            <a:xfrm>
              <a:off x="178252" y="655197"/>
              <a:ext cx="2828772" cy="217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320"/>
                </a:lnSpc>
              </a:pPr>
              <a:r>
                <a:rPr lang="en-US" sz="1082" b="1" dirty="0" err="1">
                  <a:solidFill>
                    <a:srgbClr val="000000"/>
                  </a:solidFill>
                  <a:latin typeface="Helvetica" pitchFamily="2" charset="0"/>
                </a:rPr>
                <a:t>Hyperscaler</a:t>
              </a:r>
              <a:r>
                <a:rPr lang="en-US" sz="1082" b="1" dirty="0">
                  <a:solidFill>
                    <a:srgbClr val="000000"/>
                  </a:solidFill>
                  <a:latin typeface="Helvetica" pitchFamily="2" charset="0"/>
                </a:rPr>
                <a:t> File Store</a:t>
              </a:r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0A01B401-B057-1C5C-4428-598F08911A7D}"/>
                </a:ext>
              </a:extLst>
            </p:cNvPr>
            <p:cNvSpPr/>
            <p:nvPr/>
          </p:nvSpPr>
          <p:spPr>
            <a:xfrm>
              <a:off x="178252" y="341582"/>
              <a:ext cx="481541" cy="291455"/>
            </a:xfrm>
            <a:custGeom>
              <a:avLst/>
              <a:gdLst/>
              <a:ahLst/>
              <a:cxnLst/>
              <a:rect l="l" t="t" r="r" b="b"/>
              <a:pathLst>
                <a:path w="481541" h="291455">
                  <a:moveTo>
                    <a:pt x="0" y="0"/>
                  </a:moveTo>
                  <a:lnTo>
                    <a:pt x="481541" y="0"/>
                  </a:lnTo>
                  <a:lnTo>
                    <a:pt x="481541" y="291455"/>
                  </a:lnTo>
                  <a:lnTo>
                    <a:pt x="0" y="291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2" name="TextBox 36">
              <a:extLst>
                <a:ext uri="{FF2B5EF4-FFF2-40B4-BE49-F238E27FC236}">
                  <a16:creationId xmlns:a16="http://schemas.microsoft.com/office/drawing/2014/main" id="{476AFDBB-09A3-56FC-240E-C93C0B3C5CD8}"/>
                </a:ext>
              </a:extLst>
            </p:cNvPr>
            <p:cNvSpPr txBox="1"/>
            <p:nvPr/>
          </p:nvSpPr>
          <p:spPr>
            <a:xfrm>
              <a:off x="659793" y="370746"/>
              <a:ext cx="1742321" cy="217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07"/>
                </a:lnSpc>
              </a:pPr>
              <a:r>
                <a:rPr lang="en-US" sz="1071" dirty="0">
                  <a:solidFill>
                    <a:srgbClr val="018CC9"/>
                  </a:solidFill>
                  <a:latin typeface="Helvetica" pitchFamily="2" charset="0"/>
                </a:rPr>
                <a:t>BTP Doc Services</a:t>
              </a:r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B704E018-A050-8EA7-3369-7F32FE5A9365}"/>
                </a:ext>
              </a:extLst>
            </p:cNvPr>
            <p:cNvSpPr/>
            <p:nvPr/>
          </p:nvSpPr>
          <p:spPr>
            <a:xfrm>
              <a:off x="0" y="0"/>
              <a:ext cx="1377385" cy="352144"/>
            </a:xfrm>
            <a:custGeom>
              <a:avLst/>
              <a:gdLst/>
              <a:ahLst/>
              <a:cxnLst/>
              <a:rect l="l" t="t" r="r" b="b"/>
              <a:pathLst>
                <a:path w="1377385" h="352144">
                  <a:moveTo>
                    <a:pt x="0" y="0"/>
                  </a:moveTo>
                  <a:lnTo>
                    <a:pt x="1377385" y="0"/>
                  </a:lnTo>
                  <a:lnTo>
                    <a:pt x="1377385" y="352144"/>
                  </a:lnTo>
                  <a:lnTo>
                    <a:pt x="0" y="352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id="{07A6963A-A626-7ED7-0CBD-A99D21503417}"/>
                </a:ext>
              </a:extLst>
            </p:cNvPr>
            <p:cNvSpPr txBox="1"/>
            <p:nvPr/>
          </p:nvSpPr>
          <p:spPr>
            <a:xfrm>
              <a:off x="1418395" y="82887"/>
              <a:ext cx="1248456" cy="2051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1246"/>
                </a:lnSpc>
              </a:pPr>
              <a:r>
                <a:rPr lang="en-US" sz="1022" b="1" dirty="0">
                  <a:solidFill>
                    <a:srgbClr val="000000"/>
                  </a:solidFill>
                  <a:latin typeface="Helvetica" pitchFamily="2" charset="0"/>
                </a:rPr>
                <a:t>ADA, </a:t>
              </a:r>
              <a:r>
                <a:rPr lang="en-US" sz="1022" b="1" dirty="0" err="1">
                  <a:solidFill>
                    <a:srgbClr val="000000"/>
                  </a:solidFill>
                  <a:latin typeface="Helvetica" pitchFamily="2" charset="0"/>
                </a:rPr>
                <a:t>xECM</a:t>
              </a:r>
              <a:endParaRPr lang="en-US" sz="1022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52" name="AutoShape 50">
            <a:extLst>
              <a:ext uri="{FF2B5EF4-FFF2-40B4-BE49-F238E27FC236}">
                <a16:creationId xmlns:a16="http://schemas.microsoft.com/office/drawing/2014/main" id="{6559E8C5-1CFB-5C77-1B1D-72FD8A9DECBC}"/>
              </a:ext>
            </a:extLst>
          </p:cNvPr>
          <p:cNvSpPr/>
          <p:nvPr/>
        </p:nvSpPr>
        <p:spPr>
          <a:xfrm flipH="1" flipV="1">
            <a:off x="10006331" y="9017068"/>
            <a:ext cx="2851989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grpSp>
        <p:nvGrpSpPr>
          <p:cNvPr id="53" name="Group 51">
            <a:extLst>
              <a:ext uri="{FF2B5EF4-FFF2-40B4-BE49-F238E27FC236}">
                <a16:creationId xmlns:a16="http://schemas.microsoft.com/office/drawing/2014/main" id="{E599D0B3-E212-CCDB-EA9A-BBDE779B04CE}"/>
              </a:ext>
            </a:extLst>
          </p:cNvPr>
          <p:cNvGrpSpPr/>
          <p:nvPr/>
        </p:nvGrpSpPr>
        <p:grpSpPr>
          <a:xfrm>
            <a:off x="4123061" y="8160373"/>
            <a:ext cx="701220" cy="418710"/>
            <a:chOff x="0" y="0"/>
            <a:chExt cx="200264" cy="45200"/>
          </a:xfrm>
          <a:noFill/>
        </p:grpSpPr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3FA8722A-8743-A633-E1AE-0158CBFC531A}"/>
                </a:ext>
              </a:extLst>
            </p:cNvPr>
            <p:cNvSpPr/>
            <p:nvPr/>
          </p:nvSpPr>
          <p:spPr>
            <a:xfrm>
              <a:off x="0" y="0"/>
              <a:ext cx="200264" cy="45200"/>
            </a:xfrm>
            <a:custGeom>
              <a:avLst/>
              <a:gdLst/>
              <a:ahLst/>
              <a:cxnLst/>
              <a:rect l="l" t="t" r="r" b="b"/>
              <a:pathLst>
                <a:path w="200264" h="45200">
                  <a:moveTo>
                    <a:pt x="0" y="0"/>
                  </a:moveTo>
                  <a:lnTo>
                    <a:pt x="200264" y="0"/>
                  </a:lnTo>
                  <a:lnTo>
                    <a:pt x="200264" y="45200"/>
                  </a:lnTo>
                  <a:lnTo>
                    <a:pt x="0" y="45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5" name="TextBox 53">
              <a:extLst>
                <a:ext uri="{FF2B5EF4-FFF2-40B4-BE49-F238E27FC236}">
                  <a16:creationId xmlns:a16="http://schemas.microsoft.com/office/drawing/2014/main" id="{118C9E98-2530-5CF8-1E8F-B9F17748B67C}"/>
                </a:ext>
              </a:extLst>
            </p:cNvPr>
            <p:cNvSpPr txBox="1"/>
            <p:nvPr/>
          </p:nvSpPr>
          <p:spPr>
            <a:xfrm>
              <a:off x="0" y="0"/>
              <a:ext cx="200264" cy="452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4"/>
                </a:lnSpc>
              </a:pPr>
              <a:endParaRPr dirty="0">
                <a:latin typeface="Helvetica" pitchFamily="2" charset="0"/>
              </a:endParaRPr>
            </a:p>
          </p:txBody>
        </p:sp>
      </p:grpSp>
      <p:sp>
        <p:nvSpPr>
          <p:cNvPr id="62" name="AutoShape 60">
            <a:extLst>
              <a:ext uri="{FF2B5EF4-FFF2-40B4-BE49-F238E27FC236}">
                <a16:creationId xmlns:a16="http://schemas.microsoft.com/office/drawing/2014/main" id="{3A2786C0-C5B8-26AA-FC50-6F77B3AA57B0}"/>
              </a:ext>
            </a:extLst>
          </p:cNvPr>
          <p:cNvSpPr/>
          <p:nvPr/>
        </p:nvSpPr>
        <p:spPr>
          <a:xfrm>
            <a:off x="1306830" y="5220682"/>
            <a:ext cx="0" cy="3156262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97278CB6-0541-F9D8-F8E6-D44E12919FD6}"/>
              </a:ext>
            </a:extLst>
          </p:cNvPr>
          <p:cNvSpPr/>
          <p:nvPr/>
        </p:nvSpPr>
        <p:spPr>
          <a:xfrm>
            <a:off x="12844034" y="7624772"/>
            <a:ext cx="3586619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3EA3E3D-47B3-09B4-688B-6E0A48FBD168}"/>
              </a:ext>
            </a:extLst>
          </p:cNvPr>
          <p:cNvSpPr/>
          <p:nvPr/>
        </p:nvSpPr>
        <p:spPr>
          <a:xfrm flipH="1">
            <a:off x="12844034" y="7658109"/>
            <a:ext cx="0" cy="1373246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2A22C9E-10EA-8959-7BD5-CE40E945A8D7}"/>
              </a:ext>
            </a:extLst>
          </p:cNvPr>
          <p:cNvGrpSpPr/>
          <p:nvPr/>
        </p:nvGrpSpPr>
        <p:grpSpPr>
          <a:xfrm>
            <a:off x="9938167" y="3875016"/>
            <a:ext cx="4094250" cy="1030109"/>
            <a:chOff x="9938167" y="3875016"/>
            <a:chExt cx="4094250" cy="1030109"/>
          </a:xfrm>
        </p:grpSpPr>
        <p:sp>
          <p:nvSpPr>
            <p:cNvPr id="79" name="Freeform 82">
              <a:extLst>
                <a:ext uri="{FF2B5EF4-FFF2-40B4-BE49-F238E27FC236}">
                  <a16:creationId xmlns:a16="http://schemas.microsoft.com/office/drawing/2014/main" id="{1CEA9E72-CB5E-D8D1-34DE-30422314C344}"/>
                </a:ext>
              </a:extLst>
            </p:cNvPr>
            <p:cNvSpPr/>
            <p:nvPr/>
          </p:nvSpPr>
          <p:spPr>
            <a:xfrm>
              <a:off x="9943931" y="3875016"/>
              <a:ext cx="393892" cy="233470"/>
            </a:xfrm>
            <a:custGeom>
              <a:avLst/>
              <a:gdLst/>
              <a:ahLst/>
              <a:cxnLst/>
              <a:rect l="l" t="t" r="r" b="b"/>
              <a:pathLst>
                <a:path w="393892" h="233470">
                  <a:moveTo>
                    <a:pt x="0" y="0"/>
                  </a:moveTo>
                  <a:lnTo>
                    <a:pt x="393892" y="0"/>
                  </a:lnTo>
                  <a:lnTo>
                    <a:pt x="393892" y="233471"/>
                  </a:lnTo>
                  <a:lnTo>
                    <a:pt x="0" y="23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8AD883E-CA9E-F2AF-A51C-76F6CFDF8BC1}"/>
                </a:ext>
              </a:extLst>
            </p:cNvPr>
            <p:cNvGrpSpPr/>
            <p:nvPr/>
          </p:nvGrpSpPr>
          <p:grpSpPr>
            <a:xfrm>
              <a:off x="9938167" y="3908634"/>
              <a:ext cx="4094250" cy="996491"/>
              <a:chOff x="9938167" y="3908634"/>
              <a:chExt cx="4094250" cy="996491"/>
            </a:xfrm>
          </p:grpSpPr>
          <p:sp>
            <p:nvSpPr>
              <p:cNvPr id="114" name="TextBox 54">
                <a:extLst>
                  <a:ext uri="{FF2B5EF4-FFF2-40B4-BE49-F238E27FC236}">
                    <a16:creationId xmlns:a16="http://schemas.microsoft.com/office/drawing/2014/main" id="{3AC64098-A212-38CC-29B5-72C6F3842092}"/>
                  </a:ext>
                </a:extLst>
              </p:cNvPr>
              <p:cNvSpPr txBox="1"/>
              <p:nvPr/>
            </p:nvSpPr>
            <p:spPr>
              <a:xfrm>
                <a:off x="9938167" y="4246483"/>
                <a:ext cx="4094250" cy="65864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050" b="1">
                    <a:latin typeface="Helvetica" pitchFamily="2" charset="0"/>
                  </a:rPr>
                  <a:t>Use a single console </a:t>
                </a:r>
                <a:r>
                  <a:rPr lang="en-US" sz="1050">
                    <a:latin typeface="Helvetica" pitchFamily="2" charset="0"/>
                  </a:rPr>
                  <a:t>to manage and administer data movement </a:t>
                </a:r>
              </a:p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050" b="1">
                    <a:latin typeface="Helvetica" pitchFamily="2" charset="0"/>
                  </a:rPr>
                  <a:t>Track: </a:t>
                </a:r>
                <a:r>
                  <a:rPr lang="en-US" sz="1050">
                    <a:latin typeface="Helvetica" pitchFamily="2" charset="0"/>
                  </a:rPr>
                  <a:t>timelines, data quality scores, workflows, outcomes, etc.</a:t>
                </a:r>
              </a:p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050" b="1">
                    <a:latin typeface="Helvetica" pitchFamily="2" charset="0"/>
                  </a:rPr>
                  <a:t>Capture analytics: </a:t>
                </a:r>
                <a:r>
                  <a:rPr lang="en-US" sz="1050">
                    <a:latin typeface="Helvetica" pitchFamily="2" charset="0"/>
                  </a:rPr>
                  <a:t>ad-track requirements, customer decisions, and specifications for data mapping</a:t>
                </a:r>
              </a:p>
            </p:txBody>
          </p:sp>
          <p:sp>
            <p:nvSpPr>
              <p:cNvPr id="115" name="TextBox 55">
                <a:extLst>
                  <a:ext uri="{FF2B5EF4-FFF2-40B4-BE49-F238E27FC236}">
                    <a16:creationId xmlns:a16="http://schemas.microsoft.com/office/drawing/2014/main" id="{F2AC1267-FDA3-6A70-B78C-8EC5A59D0E91}"/>
                  </a:ext>
                </a:extLst>
              </p:cNvPr>
              <p:cNvSpPr txBox="1"/>
              <p:nvPr/>
            </p:nvSpPr>
            <p:spPr>
              <a:xfrm>
                <a:off x="10006332" y="3908634"/>
                <a:ext cx="1868829" cy="23820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13"/>
                  </a:lnSpc>
                </a:pPr>
                <a:r>
                  <a:rPr lang="en-US" sz="1568" b="1" dirty="0">
                    <a:solidFill>
                      <a:srgbClr val="000000"/>
                    </a:solidFill>
                    <a:latin typeface="Helvetica" pitchFamily="2" charset="0"/>
                  </a:rPr>
                  <a:t>Migration</a:t>
                </a: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F02D438-61E0-7EAF-C897-DDE06BF1CEF3}"/>
              </a:ext>
            </a:extLst>
          </p:cNvPr>
          <p:cNvGrpSpPr/>
          <p:nvPr/>
        </p:nvGrpSpPr>
        <p:grpSpPr>
          <a:xfrm>
            <a:off x="6599229" y="8040533"/>
            <a:ext cx="1117311" cy="336410"/>
            <a:chOff x="6599229" y="8040533"/>
            <a:chExt cx="1117311" cy="336410"/>
          </a:xfrm>
        </p:grpSpPr>
        <p:sp>
          <p:nvSpPr>
            <p:cNvPr id="229" name="Freeform 20">
              <a:extLst>
                <a:ext uri="{FF2B5EF4-FFF2-40B4-BE49-F238E27FC236}">
                  <a16:creationId xmlns:a16="http://schemas.microsoft.com/office/drawing/2014/main" id="{89FD50A1-3A32-BAAE-0099-E9C72026065C}"/>
                </a:ext>
              </a:extLst>
            </p:cNvPr>
            <p:cNvSpPr/>
            <p:nvPr/>
          </p:nvSpPr>
          <p:spPr>
            <a:xfrm>
              <a:off x="6815310" y="8040533"/>
              <a:ext cx="701220" cy="223886"/>
            </a:xfrm>
            <a:custGeom>
              <a:avLst/>
              <a:gdLst/>
              <a:ahLst/>
              <a:cxnLst/>
              <a:rect l="l" t="t" r="r" b="b"/>
              <a:pathLst>
                <a:path w="1352842" h="431936">
                  <a:moveTo>
                    <a:pt x="0" y="0"/>
                  </a:moveTo>
                  <a:lnTo>
                    <a:pt x="1352842" y="0"/>
                  </a:lnTo>
                  <a:lnTo>
                    <a:pt x="1352842" y="431936"/>
                  </a:lnTo>
                  <a:lnTo>
                    <a:pt x="0" y="43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51" name="AutoShape 49">
              <a:extLst>
                <a:ext uri="{FF2B5EF4-FFF2-40B4-BE49-F238E27FC236}">
                  <a16:creationId xmlns:a16="http://schemas.microsoft.com/office/drawing/2014/main" id="{52C4ABFE-A128-0D86-F916-280E154C8FD2}"/>
                </a:ext>
              </a:extLst>
            </p:cNvPr>
            <p:cNvSpPr/>
            <p:nvPr/>
          </p:nvSpPr>
          <p:spPr>
            <a:xfrm>
              <a:off x="6599229" y="8376943"/>
              <a:ext cx="1117311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</p:grpSp>
      <p:sp>
        <p:nvSpPr>
          <p:cNvPr id="81" name="AutoShape 49">
            <a:extLst>
              <a:ext uri="{FF2B5EF4-FFF2-40B4-BE49-F238E27FC236}">
                <a16:creationId xmlns:a16="http://schemas.microsoft.com/office/drawing/2014/main" id="{1B716CF0-CB25-A4DC-BA94-8D2CCC3F5113}"/>
              </a:ext>
            </a:extLst>
          </p:cNvPr>
          <p:cNvSpPr/>
          <p:nvPr/>
        </p:nvSpPr>
        <p:spPr>
          <a:xfrm>
            <a:off x="1306830" y="8376943"/>
            <a:ext cx="273839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142" name="TextBox 50">
            <a:extLst>
              <a:ext uri="{FF2B5EF4-FFF2-40B4-BE49-F238E27FC236}">
                <a16:creationId xmlns:a16="http://schemas.microsoft.com/office/drawing/2014/main" id="{B13F7ABA-07E1-311B-3D15-9561BCF98B7B}"/>
              </a:ext>
            </a:extLst>
          </p:cNvPr>
          <p:cNvSpPr txBox="1"/>
          <p:nvPr/>
        </p:nvSpPr>
        <p:spPr>
          <a:xfrm>
            <a:off x="391426" y="2802586"/>
            <a:ext cx="930517" cy="23820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13"/>
              </a:lnSpc>
            </a:pPr>
            <a:r>
              <a:rPr lang="en-US" sz="1568" b="1" dirty="0">
                <a:solidFill>
                  <a:srgbClr val="000000"/>
                </a:solidFill>
                <a:latin typeface="Helvetica" pitchFamily="2" charset="0"/>
              </a:rPr>
              <a:t>Start</a:t>
            </a:r>
          </a:p>
        </p:txBody>
      </p:sp>
      <p:pic>
        <p:nvPicPr>
          <p:cNvPr id="3" name="Picture 2" descr="A house with a black background&#10;&#10;Description automatically generated">
            <a:extLst>
              <a:ext uri="{FF2B5EF4-FFF2-40B4-BE49-F238E27FC236}">
                <a16:creationId xmlns:a16="http://schemas.microsoft.com/office/drawing/2014/main" id="{FE69FC2B-FE1A-3776-2AD2-98E898BBFA8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475" y="2953034"/>
            <a:ext cx="3076754" cy="223518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28984DA-C23F-F2AF-3618-570EF48C551B}"/>
              </a:ext>
            </a:extLst>
          </p:cNvPr>
          <p:cNvGrpSpPr/>
          <p:nvPr/>
        </p:nvGrpSpPr>
        <p:grpSpPr>
          <a:xfrm>
            <a:off x="3276600" y="6180879"/>
            <a:ext cx="6189927" cy="1395866"/>
            <a:chOff x="3276600" y="6180879"/>
            <a:chExt cx="6189927" cy="1395866"/>
          </a:xfrm>
        </p:grpSpPr>
        <p:sp>
          <p:nvSpPr>
            <p:cNvPr id="65" name="AutoShape 63">
              <a:extLst>
                <a:ext uri="{FF2B5EF4-FFF2-40B4-BE49-F238E27FC236}">
                  <a16:creationId xmlns:a16="http://schemas.microsoft.com/office/drawing/2014/main" id="{E0F3EC40-0907-C65A-EBEB-7B043A494547}"/>
                </a:ext>
              </a:extLst>
            </p:cNvPr>
            <p:cNvSpPr/>
            <p:nvPr/>
          </p:nvSpPr>
          <p:spPr>
            <a:xfrm>
              <a:off x="3276600" y="7394793"/>
              <a:ext cx="301576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83" name="TextBox 89">
              <a:extLst>
                <a:ext uri="{FF2B5EF4-FFF2-40B4-BE49-F238E27FC236}">
                  <a16:creationId xmlns:a16="http://schemas.microsoft.com/office/drawing/2014/main" id="{6E9EAC01-81DC-A6EA-6BED-C529D02D0C5D}"/>
                </a:ext>
              </a:extLst>
            </p:cNvPr>
            <p:cNvSpPr txBox="1"/>
            <p:nvPr/>
          </p:nvSpPr>
          <p:spPr>
            <a:xfrm>
              <a:off x="7465605" y="6370764"/>
              <a:ext cx="2000922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381"/>
                </a:lnSpc>
              </a:pPr>
              <a:r>
                <a:rPr lang="en-US" sz="1300" b="1" dirty="0">
                  <a:solidFill>
                    <a:srgbClr val="000000"/>
                  </a:solidFill>
                  <a:latin typeface="Helvetica" pitchFamily="2" charset="0"/>
                </a:rPr>
                <a:t>Trash </a:t>
              </a:r>
              <a:br>
                <a:rPr lang="en-US" sz="1300" b="1" dirty="0">
                  <a:solidFill>
                    <a:srgbClr val="000000"/>
                  </a:solidFill>
                  <a:latin typeface="Helvetica" pitchFamily="2" charset="0"/>
                </a:rPr>
              </a:br>
              <a:r>
                <a:rPr lang="en-US" sz="1300" b="1" dirty="0">
                  <a:solidFill>
                    <a:srgbClr val="000000"/>
                  </a:solidFill>
                  <a:latin typeface="Helvetica" pitchFamily="2" charset="0"/>
                </a:rPr>
                <a:t>&amp; Repurpose</a:t>
              </a:r>
            </a:p>
          </p:txBody>
        </p:sp>
        <p:pic>
          <p:nvPicPr>
            <p:cNvPr id="193" name="Picture 192" descr="A green garbage truck with a green recycle sign&#10;&#10;Description automatically generated">
              <a:extLst>
                <a:ext uri="{FF2B5EF4-FFF2-40B4-BE49-F238E27FC236}">
                  <a16:creationId xmlns:a16="http://schemas.microsoft.com/office/drawing/2014/main" id="{0C732889-566F-FA19-E529-D1B5A4D86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2872" y="6180879"/>
              <a:ext cx="1884419" cy="1395866"/>
            </a:xfrm>
            <a:prstGeom prst="rect">
              <a:avLst/>
            </a:prstGeom>
          </p:spPr>
        </p:pic>
      </p:grpSp>
      <p:sp>
        <p:nvSpPr>
          <p:cNvPr id="14" name="AutoShape 6">
            <a:extLst>
              <a:ext uri="{FF2B5EF4-FFF2-40B4-BE49-F238E27FC236}">
                <a16:creationId xmlns:a16="http://schemas.microsoft.com/office/drawing/2014/main" id="{21DFBBA6-0E92-EC2C-FC81-56AA3CB009BA}"/>
              </a:ext>
            </a:extLst>
          </p:cNvPr>
          <p:cNvSpPr/>
          <p:nvPr/>
        </p:nvSpPr>
        <p:spPr>
          <a:xfrm>
            <a:off x="10811482" y="3630250"/>
            <a:ext cx="402130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36AD196-6B52-15C2-00A5-AEB7C6E0FD33}"/>
              </a:ext>
            </a:extLst>
          </p:cNvPr>
          <p:cNvGrpSpPr/>
          <p:nvPr/>
        </p:nvGrpSpPr>
        <p:grpSpPr>
          <a:xfrm>
            <a:off x="6509778" y="3378326"/>
            <a:ext cx="4466637" cy="368349"/>
            <a:chOff x="6509778" y="3378326"/>
            <a:chExt cx="4466637" cy="368349"/>
          </a:xfrm>
        </p:grpSpPr>
        <p:sp>
          <p:nvSpPr>
            <p:cNvPr id="75" name="AutoShape 6">
              <a:extLst>
                <a:ext uri="{FF2B5EF4-FFF2-40B4-BE49-F238E27FC236}">
                  <a16:creationId xmlns:a16="http://schemas.microsoft.com/office/drawing/2014/main" id="{BC65BBC0-888A-4A8E-CB2F-6D71E5CCDB25}"/>
                </a:ext>
              </a:extLst>
            </p:cNvPr>
            <p:cNvSpPr/>
            <p:nvPr/>
          </p:nvSpPr>
          <p:spPr>
            <a:xfrm>
              <a:off x="6509778" y="3630250"/>
              <a:ext cx="4301704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B266C6A-63B1-1024-924D-96884FD562D0}"/>
                </a:ext>
              </a:extLst>
            </p:cNvPr>
            <p:cNvGrpSpPr/>
            <p:nvPr/>
          </p:nvGrpSpPr>
          <p:grpSpPr>
            <a:xfrm>
              <a:off x="10611403" y="3378326"/>
              <a:ext cx="365012" cy="368349"/>
              <a:chOff x="13765417" y="810070"/>
              <a:chExt cx="365012" cy="368349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14EA62F-8398-3D74-75F7-273E8E181950}"/>
                  </a:ext>
                </a:extLst>
              </p:cNvPr>
              <p:cNvSpPr/>
              <p:nvPr/>
            </p:nvSpPr>
            <p:spPr>
              <a:xfrm>
                <a:off x="13765417" y="810070"/>
                <a:ext cx="365012" cy="368349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59" name="TextBox 73">
                <a:extLst>
                  <a:ext uri="{FF2B5EF4-FFF2-40B4-BE49-F238E27FC236}">
                    <a16:creationId xmlns:a16="http://schemas.microsoft.com/office/drawing/2014/main" id="{9563ECD9-5358-B92C-FDE4-7323E7E9FA82}"/>
                  </a:ext>
                </a:extLst>
              </p:cNvPr>
              <p:cNvSpPr txBox="1"/>
              <p:nvPr/>
            </p:nvSpPr>
            <p:spPr>
              <a:xfrm>
                <a:off x="13864464" y="894666"/>
                <a:ext cx="217798" cy="2634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028"/>
                  </a:lnSpc>
                </a:pPr>
                <a:r>
                  <a:rPr lang="en-US" sz="2008" spc="419">
                    <a:solidFill>
                      <a:srgbClr val="000000"/>
                    </a:solidFill>
                    <a:latin typeface="Helvetica" pitchFamily="2" charset="0"/>
                  </a:rPr>
                  <a:t>2</a:t>
                </a:r>
              </a:p>
            </p:txBody>
          </p:sp>
        </p:grpSp>
      </p:grpSp>
      <p:pic>
        <p:nvPicPr>
          <p:cNvPr id="203" name="Graphic 202">
            <a:extLst>
              <a:ext uri="{FF2B5EF4-FFF2-40B4-BE49-F238E27FC236}">
                <a16:creationId xmlns:a16="http://schemas.microsoft.com/office/drawing/2014/main" id="{73320152-EF40-6C1E-8E84-C680AE4315C1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80306" y="2055447"/>
            <a:ext cx="1377104" cy="1187035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312867A5-FF46-6ECC-F3F8-28B54F934914}"/>
              </a:ext>
            </a:extLst>
          </p:cNvPr>
          <p:cNvGrpSpPr/>
          <p:nvPr/>
        </p:nvGrpSpPr>
        <p:grpSpPr>
          <a:xfrm>
            <a:off x="13912908" y="8420465"/>
            <a:ext cx="3070706" cy="1202100"/>
            <a:chOff x="13912908" y="8420465"/>
            <a:chExt cx="3070706" cy="1202100"/>
          </a:xfrm>
        </p:grpSpPr>
        <p:sp>
          <p:nvSpPr>
            <p:cNvPr id="80" name="Freeform 84">
              <a:extLst>
                <a:ext uri="{FF2B5EF4-FFF2-40B4-BE49-F238E27FC236}">
                  <a16:creationId xmlns:a16="http://schemas.microsoft.com/office/drawing/2014/main" id="{7B80A2FF-7956-8F49-4DC8-6E4A43E210B1}"/>
                </a:ext>
              </a:extLst>
            </p:cNvPr>
            <p:cNvSpPr/>
            <p:nvPr/>
          </p:nvSpPr>
          <p:spPr>
            <a:xfrm>
              <a:off x="14070547" y="8502906"/>
              <a:ext cx="281598" cy="233470"/>
            </a:xfrm>
            <a:custGeom>
              <a:avLst/>
              <a:gdLst/>
              <a:ahLst/>
              <a:cxnLst/>
              <a:rect l="l" t="t" r="r" b="b"/>
              <a:pathLst>
                <a:path w="281598" h="233470">
                  <a:moveTo>
                    <a:pt x="0" y="0"/>
                  </a:moveTo>
                  <a:lnTo>
                    <a:pt x="281598" y="0"/>
                  </a:lnTo>
                  <a:lnTo>
                    <a:pt x="281598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2E4C6EA-5FE6-1E98-5317-6C44A6DB4C3B}"/>
                </a:ext>
              </a:extLst>
            </p:cNvPr>
            <p:cNvGrpSpPr/>
            <p:nvPr/>
          </p:nvGrpSpPr>
          <p:grpSpPr>
            <a:xfrm>
              <a:off x="13912908" y="8420465"/>
              <a:ext cx="3070706" cy="1202100"/>
              <a:chOff x="13912908" y="8420465"/>
              <a:chExt cx="3070706" cy="12021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085444B-1B64-2549-4E20-9D910C52B668}"/>
                  </a:ext>
                </a:extLst>
              </p:cNvPr>
              <p:cNvGrpSpPr/>
              <p:nvPr/>
            </p:nvGrpSpPr>
            <p:grpSpPr>
              <a:xfrm>
                <a:off x="13912908" y="8538290"/>
                <a:ext cx="2727295" cy="748897"/>
                <a:chOff x="10899532" y="1001358"/>
                <a:chExt cx="2727295" cy="748897"/>
              </a:xfrm>
            </p:grpSpPr>
            <p:sp>
              <p:nvSpPr>
                <p:cNvPr id="116" name="TextBox 57">
                  <a:extLst>
                    <a:ext uri="{FF2B5EF4-FFF2-40B4-BE49-F238E27FC236}">
                      <a16:creationId xmlns:a16="http://schemas.microsoft.com/office/drawing/2014/main" id="{1935CEA7-BD7D-9A0F-FFBD-1C9612055CBD}"/>
                    </a:ext>
                  </a:extLst>
                </p:cNvPr>
                <p:cNvSpPr txBox="1"/>
                <p:nvPr/>
              </p:nvSpPr>
              <p:spPr>
                <a:xfrm>
                  <a:off x="10899532" y="1001358"/>
                  <a:ext cx="2511668" cy="2382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r">
                    <a:lnSpc>
                      <a:spcPts val="1913"/>
                    </a:lnSpc>
                  </a:pPr>
                  <a:r>
                    <a:rPr lang="en-US" sz="1568" b="1" dirty="0">
                      <a:solidFill>
                        <a:srgbClr val="000000"/>
                      </a:solidFill>
                      <a:latin typeface="Helvetica" pitchFamily="2" charset="0"/>
                    </a:rPr>
                    <a:t>Performance Testing</a:t>
                  </a:r>
                </a:p>
              </p:txBody>
            </p:sp>
            <p:sp>
              <p:nvSpPr>
                <p:cNvPr id="117" name="TextBox 58">
                  <a:extLst>
                    <a:ext uri="{FF2B5EF4-FFF2-40B4-BE49-F238E27FC236}">
                      <a16:creationId xmlns:a16="http://schemas.microsoft.com/office/drawing/2014/main" id="{4CEAC036-F318-0247-0640-080C4F35D757}"/>
                    </a:ext>
                  </a:extLst>
                </p:cNvPr>
                <p:cNvSpPr txBox="1"/>
                <p:nvPr/>
              </p:nvSpPr>
              <p:spPr>
                <a:xfrm>
                  <a:off x="11027669" y="1293207"/>
                  <a:ext cx="2599158" cy="45704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 pitchFamily="2" charset="0"/>
                      <a:ea typeface="Open Sans Extrabold" panose="020B0606030504020204" pitchFamily="34" charset="0"/>
                      <a:cs typeface="Open Sans Extrabold" panose="020B0606030504020204" pitchFamily="34" charset="0"/>
                    </a:rPr>
                    <a:t>Tricentis</a:t>
                  </a: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 pitchFamily="2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provides a market-leading approach to test faster and reduce risks, all while cutting costs.</a:t>
                  </a:r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7ABC586F-BCDD-CC44-41BF-FF87836FFB9D}"/>
                  </a:ext>
                </a:extLst>
              </p:cNvPr>
              <p:cNvGrpSpPr/>
              <p:nvPr/>
            </p:nvGrpSpPr>
            <p:grpSpPr>
              <a:xfrm>
                <a:off x="16526393" y="8420465"/>
                <a:ext cx="457221" cy="1202100"/>
                <a:chOff x="16526393" y="8420465"/>
                <a:chExt cx="457221" cy="1202100"/>
              </a:xfrm>
            </p:grpSpPr>
            <p:pic>
              <p:nvPicPr>
                <p:cNvPr id="222" name="Graphic 221">
                  <a:extLst>
                    <a:ext uri="{FF2B5EF4-FFF2-40B4-BE49-F238E27FC236}">
                      <a16:creationId xmlns:a16="http://schemas.microsoft.com/office/drawing/2014/main" id="{C9E0FD8D-AE40-3F46-F1FC-DF57FF8CDD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26393" y="8420465"/>
                  <a:ext cx="457221" cy="1202100"/>
                </a:xfrm>
                <a:prstGeom prst="rect">
                  <a:avLst/>
                </a:prstGeom>
              </p:spPr>
            </p:pic>
            <p:pic>
              <p:nvPicPr>
                <p:cNvPr id="225" name="Graphic 224" descr="Checkmark with solid fill">
                  <a:extLst>
                    <a:ext uri="{FF2B5EF4-FFF2-40B4-BE49-F238E27FC236}">
                      <a16:creationId xmlns:a16="http://schemas.microsoft.com/office/drawing/2014/main" id="{EE6222FA-9C00-E4DA-2C45-FFD58C3177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26393" y="8454547"/>
                  <a:ext cx="153488" cy="180372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25C2FB63-E878-5B17-D2DF-51BF2DDE9D64}"/>
              </a:ext>
            </a:extLst>
          </p:cNvPr>
          <p:cNvCxnSpPr>
            <a:cxnSpLocks/>
          </p:cNvCxnSpPr>
          <p:nvPr/>
        </p:nvCxnSpPr>
        <p:spPr>
          <a:xfrm>
            <a:off x="9703090" y="8613943"/>
            <a:ext cx="0" cy="485407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259E8A0-B1F3-6726-149A-4406848BACB9}"/>
              </a:ext>
            </a:extLst>
          </p:cNvPr>
          <p:cNvGrpSpPr/>
          <p:nvPr/>
        </p:nvGrpSpPr>
        <p:grpSpPr>
          <a:xfrm>
            <a:off x="7796239" y="8080614"/>
            <a:ext cx="2544037" cy="1834909"/>
            <a:chOff x="7796239" y="8080614"/>
            <a:chExt cx="2544037" cy="1834909"/>
          </a:xfrm>
        </p:grpSpPr>
        <p:sp>
          <p:nvSpPr>
            <p:cNvPr id="85" name="TextBox 95">
              <a:extLst>
                <a:ext uri="{FF2B5EF4-FFF2-40B4-BE49-F238E27FC236}">
                  <a16:creationId xmlns:a16="http://schemas.microsoft.com/office/drawing/2014/main" id="{3DD5D681-E264-5D87-2F77-A0E39A7DE3D9}"/>
                </a:ext>
              </a:extLst>
            </p:cNvPr>
            <p:cNvSpPr txBox="1"/>
            <p:nvPr/>
          </p:nvSpPr>
          <p:spPr>
            <a:xfrm>
              <a:off x="9445281" y="8202000"/>
              <a:ext cx="894995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381"/>
                </a:lnSpc>
              </a:pPr>
              <a:r>
                <a:rPr lang="en-US" sz="1300" b="1" dirty="0">
                  <a:solidFill>
                    <a:srgbClr val="000000"/>
                  </a:solidFill>
                  <a:latin typeface="Helvetica" pitchFamily="2" charset="0"/>
                </a:rPr>
                <a:t>Legacy Storage</a:t>
              </a:r>
            </a:p>
          </p:txBody>
        </p:sp>
        <p:pic>
          <p:nvPicPr>
            <p:cNvPr id="230" name="Graphic 229">
              <a:extLst>
                <a:ext uri="{FF2B5EF4-FFF2-40B4-BE49-F238E27FC236}">
                  <a16:creationId xmlns:a16="http://schemas.microsoft.com/office/drawing/2014/main" id="{2FF542E0-99AB-0CA6-27F0-CCBC54B233D7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796239" y="8080614"/>
              <a:ext cx="2033611" cy="183490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BB4DD4E-C9CC-0F07-4269-0F8D088E0F4D}"/>
              </a:ext>
            </a:extLst>
          </p:cNvPr>
          <p:cNvGrpSpPr/>
          <p:nvPr/>
        </p:nvGrpSpPr>
        <p:grpSpPr>
          <a:xfrm>
            <a:off x="10316977" y="5356797"/>
            <a:ext cx="1786222" cy="1506116"/>
            <a:chOff x="10316977" y="5356797"/>
            <a:chExt cx="1786222" cy="1506116"/>
          </a:xfrm>
        </p:grpSpPr>
        <p:sp>
          <p:nvSpPr>
            <p:cNvPr id="84" name="TextBox 90">
              <a:extLst>
                <a:ext uri="{FF2B5EF4-FFF2-40B4-BE49-F238E27FC236}">
                  <a16:creationId xmlns:a16="http://schemas.microsoft.com/office/drawing/2014/main" id="{A649E7EA-CF40-DA67-3E45-810D79896C53}"/>
                </a:ext>
              </a:extLst>
            </p:cNvPr>
            <p:cNvSpPr txBox="1"/>
            <p:nvPr/>
          </p:nvSpPr>
          <p:spPr>
            <a:xfrm>
              <a:off x="10330674" y="5356797"/>
              <a:ext cx="1772525" cy="179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81"/>
                </a:lnSpc>
              </a:pPr>
              <a:r>
                <a:rPr lang="en-US" sz="1300" b="1" dirty="0">
                  <a:solidFill>
                    <a:srgbClr val="000000"/>
                  </a:solidFill>
                  <a:latin typeface="Helvetica" pitchFamily="2" charset="0"/>
                </a:rPr>
                <a:t>Present Storage</a:t>
              </a:r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E88351E-21DA-D299-E456-09A3ACDD1BF5}"/>
                </a:ext>
              </a:extLst>
            </p:cNvPr>
            <p:cNvCxnSpPr>
              <a:cxnSpLocks/>
            </p:cNvCxnSpPr>
            <p:nvPr/>
          </p:nvCxnSpPr>
          <p:spPr>
            <a:xfrm>
              <a:off x="10691400" y="5556329"/>
              <a:ext cx="0" cy="485407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7" name="Graphic 216">
              <a:extLst>
                <a:ext uri="{FF2B5EF4-FFF2-40B4-BE49-F238E27FC236}">
                  <a16:creationId xmlns:a16="http://schemas.microsoft.com/office/drawing/2014/main" id="{CAD0E3CE-4CDF-F049-B6B2-2F112FF86748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316977" y="5603498"/>
              <a:ext cx="1302842" cy="1259415"/>
            </a:xfrm>
            <a:prstGeom prst="rect">
              <a:avLst/>
            </a:prstGeom>
          </p:spPr>
        </p:pic>
      </p:grpSp>
      <p:pic>
        <p:nvPicPr>
          <p:cNvPr id="247" name="Graphic 246">
            <a:extLst>
              <a:ext uri="{FF2B5EF4-FFF2-40B4-BE49-F238E27FC236}">
                <a16:creationId xmlns:a16="http://schemas.microsoft.com/office/drawing/2014/main" id="{C5A49D87-0260-EB5C-B4B7-1D9A69C6F27F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411400" y="8580990"/>
            <a:ext cx="1751876" cy="2883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494DBE-1098-E459-9E7A-0BDE5B5AE8DE}"/>
              </a:ext>
            </a:extLst>
          </p:cNvPr>
          <p:cNvGrpSpPr/>
          <p:nvPr/>
        </p:nvGrpSpPr>
        <p:grpSpPr>
          <a:xfrm>
            <a:off x="5575876" y="2041020"/>
            <a:ext cx="2109825" cy="1210157"/>
            <a:chOff x="5575876" y="2041020"/>
            <a:chExt cx="2109825" cy="1210157"/>
          </a:xfrm>
        </p:grpSpPr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BDD2F605-B725-C2C4-5659-FFE9F8C9687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575876" y="2041020"/>
              <a:ext cx="768468" cy="886358"/>
            </a:xfrm>
            <a:prstGeom prst="rect">
              <a:avLst/>
            </a:prstGeom>
          </p:spPr>
        </p:pic>
        <p:pic>
          <p:nvPicPr>
            <p:cNvPr id="182" name="Graphic 181">
              <a:extLst>
                <a:ext uri="{FF2B5EF4-FFF2-40B4-BE49-F238E27FC236}">
                  <a16:creationId xmlns:a16="http://schemas.microsoft.com/office/drawing/2014/main" id="{BA2ECCFE-73C3-14B5-8069-302974DD57CC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128573" y="2795477"/>
              <a:ext cx="432053" cy="277544"/>
            </a:xfrm>
            <a:prstGeom prst="rect">
              <a:avLst/>
            </a:prstGeom>
          </p:spPr>
        </p:pic>
        <p:pic>
          <p:nvPicPr>
            <p:cNvPr id="175" name="Graphic 174">
              <a:extLst>
                <a:ext uri="{FF2B5EF4-FFF2-40B4-BE49-F238E27FC236}">
                  <a16:creationId xmlns:a16="http://schemas.microsoft.com/office/drawing/2014/main" id="{4A818E4A-15CD-8E4A-7316-E56610F9976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509777" y="2871838"/>
              <a:ext cx="327275" cy="379339"/>
            </a:xfrm>
            <a:prstGeom prst="rect">
              <a:avLst/>
            </a:prstGeom>
          </p:spPr>
        </p:pic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A24A4AFA-C0A6-71D2-8B50-45010DC26CAB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402365" y="2264828"/>
              <a:ext cx="1283336" cy="42501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A1FE8E-4427-0A6E-1354-AB9D9155D46F}"/>
              </a:ext>
            </a:extLst>
          </p:cNvPr>
          <p:cNvGrpSpPr/>
          <p:nvPr/>
        </p:nvGrpSpPr>
        <p:grpSpPr>
          <a:xfrm>
            <a:off x="5529345" y="3857014"/>
            <a:ext cx="3228361" cy="1465326"/>
            <a:chOff x="5529345" y="3857014"/>
            <a:chExt cx="3228361" cy="1465326"/>
          </a:xfrm>
        </p:grpSpPr>
        <p:sp>
          <p:nvSpPr>
            <p:cNvPr id="96" name="Freeform 20">
              <a:extLst>
                <a:ext uri="{FF2B5EF4-FFF2-40B4-BE49-F238E27FC236}">
                  <a16:creationId xmlns:a16="http://schemas.microsoft.com/office/drawing/2014/main" id="{A9DAABD4-8CA5-2C1B-2ED9-C041B656C95D}"/>
                </a:ext>
              </a:extLst>
            </p:cNvPr>
            <p:cNvSpPr/>
            <p:nvPr/>
          </p:nvSpPr>
          <p:spPr>
            <a:xfrm>
              <a:off x="5614830" y="5099474"/>
              <a:ext cx="603593" cy="192716"/>
            </a:xfrm>
            <a:custGeom>
              <a:avLst/>
              <a:gdLst/>
              <a:ahLst/>
              <a:cxnLst/>
              <a:rect l="l" t="t" r="r" b="b"/>
              <a:pathLst>
                <a:path w="1352842" h="431936">
                  <a:moveTo>
                    <a:pt x="0" y="0"/>
                  </a:moveTo>
                  <a:lnTo>
                    <a:pt x="1352842" y="0"/>
                  </a:lnTo>
                  <a:lnTo>
                    <a:pt x="1352842" y="431936"/>
                  </a:lnTo>
                  <a:lnTo>
                    <a:pt x="0" y="43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DAC3F5F-9ABC-54BE-18C0-084A01388ABE}"/>
                </a:ext>
              </a:extLst>
            </p:cNvPr>
            <p:cNvGrpSpPr/>
            <p:nvPr/>
          </p:nvGrpSpPr>
          <p:grpSpPr>
            <a:xfrm>
              <a:off x="5529345" y="3857014"/>
              <a:ext cx="3228361" cy="1100473"/>
              <a:chOff x="5529345" y="3857014"/>
              <a:chExt cx="3228361" cy="110047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A348E24-D8CC-7900-475D-642D8592D3A3}"/>
                  </a:ext>
                </a:extLst>
              </p:cNvPr>
              <p:cNvGrpSpPr/>
              <p:nvPr/>
            </p:nvGrpSpPr>
            <p:grpSpPr>
              <a:xfrm>
                <a:off x="5553022" y="3857014"/>
                <a:ext cx="1302803" cy="289827"/>
                <a:chOff x="5553022" y="3857014"/>
                <a:chExt cx="1302803" cy="289827"/>
              </a:xfrm>
            </p:grpSpPr>
            <p:sp>
              <p:nvSpPr>
                <p:cNvPr id="78" name="Freeform 81">
                  <a:extLst>
                    <a:ext uri="{FF2B5EF4-FFF2-40B4-BE49-F238E27FC236}">
                      <a16:creationId xmlns:a16="http://schemas.microsoft.com/office/drawing/2014/main" id="{5F0CF87E-3624-0573-8032-27E64580D2A4}"/>
                    </a:ext>
                  </a:extLst>
                </p:cNvPr>
                <p:cNvSpPr/>
                <p:nvPr/>
              </p:nvSpPr>
              <p:spPr>
                <a:xfrm>
                  <a:off x="5553022" y="3857014"/>
                  <a:ext cx="342423" cy="233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23" h="233470">
                      <a:moveTo>
                        <a:pt x="0" y="0"/>
                      </a:moveTo>
                      <a:lnTo>
                        <a:pt x="342423" y="0"/>
                      </a:lnTo>
                      <a:lnTo>
                        <a:pt x="342423" y="233470"/>
                      </a:lnTo>
                      <a:lnTo>
                        <a:pt x="0" y="2334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2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 dirty="0">
                    <a:latin typeface="Helvetica" pitchFamily="2" charset="0"/>
                  </a:endParaRPr>
                </a:p>
              </p:txBody>
            </p:sp>
            <p:sp>
              <p:nvSpPr>
                <p:cNvPr id="112" name="TextBox 50">
                  <a:extLst>
                    <a:ext uri="{FF2B5EF4-FFF2-40B4-BE49-F238E27FC236}">
                      <a16:creationId xmlns:a16="http://schemas.microsoft.com/office/drawing/2014/main" id="{FA0C8399-BD34-AAF8-11B7-5524CCA4C920}"/>
                    </a:ext>
                  </a:extLst>
                </p:cNvPr>
                <p:cNvSpPr txBox="1"/>
                <p:nvPr/>
              </p:nvSpPr>
              <p:spPr>
                <a:xfrm>
                  <a:off x="5925308" y="3908634"/>
                  <a:ext cx="930517" cy="23820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1913"/>
                    </a:lnSpc>
                  </a:pPr>
                  <a:r>
                    <a:rPr lang="en-US" sz="1568" b="1" dirty="0">
                      <a:solidFill>
                        <a:srgbClr val="000000"/>
                      </a:solidFill>
                      <a:latin typeface="Helvetica" pitchFamily="2" charset="0"/>
                    </a:rPr>
                    <a:t>Archive</a:t>
                  </a:r>
                </a:p>
              </p:txBody>
            </p:sp>
          </p:grpSp>
          <p:sp>
            <p:nvSpPr>
              <p:cNvPr id="113" name="TextBox 53">
                <a:extLst>
                  <a:ext uri="{FF2B5EF4-FFF2-40B4-BE49-F238E27FC236}">
                    <a16:creationId xmlns:a16="http://schemas.microsoft.com/office/drawing/2014/main" id="{E2875A0C-DCDA-63C7-029F-1C2DA03B53D4}"/>
                  </a:ext>
                </a:extLst>
              </p:cNvPr>
              <p:cNvSpPr txBox="1"/>
              <p:nvPr/>
            </p:nvSpPr>
            <p:spPr>
              <a:xfrm>
                <a:off x="5529345" y="4218823"/>
                <a:ext cx="3228361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900" b="1">
                    <a:solidFill>
                      <a:srgbClr val="000000"/>
                    </a:solidFill>
                    <a:latin typeface="Helvetica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Achieve smaller footprint </a:t>
                </a:r>
                <a:r>
                  <a:rPr lang="en-US" sz="90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on S4 </a:t>
                </a:r>
                <a:br>
                  <a:rPr lang="en-US" sz="90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US" sz="90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- (RISE infrastructure and on-going memory cost savings)</a:t>
                </a:r>
              </a:p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900" b="1">
                    <a:solidFill>
                      <a:srgbClr val="000000"/>
                    </a:solidFill>
                    <a:latin typeface="Helvetica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Reduce migration effort </a:t>
                </a:r>
                <a:r>
                  <a:rPr lang="en-US" sz="90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(project cost savings)</a:t>
                </a:r>
              </a:p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900" b="1">
                    <a:solidFill>
                      <a:srgbClr val="000000"/>
                    </a:solidFill>
                    <a:latin typeface="Helvetica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Improve performance </a:t>
                </a:r>
                <a:r>
                  <a:rPr lang="en-US" sz="90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on current and future systems    </a:t>
                </a:r>
              </a:p>
              <a:p>
                <a:pPr marL="171450" indent="-171450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900" b="1">
                    <a:solidFill>
                      <a:srgbClr val="000000"/>
                    </a:solidFill>
                    <a:latin typeface="Helvetica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Reduce Backup and Recovery time </a:t>
                </a:r>
                <a:r>
                  <a:rPr lang="en-US" sz="90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(cost savings)</a:t>
                </a:r>
              </a:p>
            </p:txBody>
          </p:sp>
        </p:grpSp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ADB62FED-3320-41D3-CDE3-101455E8E3BC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6272603" y="5038629"/>
              <a:ext cx="1296965" cy="283711"/>
            </a:xfrm>
            <a:prstGeom prst="rect">
              <a:avLst/>
            </a:prstGeom>
          </p:spPr>
        </p:pic>
      </p:grpSp>
      <p:sp>
        <p:nvSpPr>
          <p:cNvPr id="6" name="AutoShape 18">
            <a:extLst>
              <a:ext uri="{FF2B5EF4-FFF2-40B4-BE49-F238E27FC236}">
                <a16:creationId xmlns:a16="http://schemas.microsoft.com/office/drawing/2014/main" id="{D403F82F-101E-430E-B66C-6A54D72ACCDC}"/>
              </a:ext>
            </a:extLst>
          </p:cNvPr>
          <p:cNvSpPr/>
          <p:nvPr/>
        </p:nvSpPr>
        <p:spPr>
          <a:xfrm>
            <a:off x="6392382" y="5434148"/>
            <a:ext cx="0" cy="421985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29" name="AutoShape 18">
            <a:extLst>
              <a:ext uri="{FF2B5EF4-FFF2-40B4-BE49-F238E27FC236}">
                <a16:creationId xmlns:a16="http://schemas.microsoft.com/office/drawing/2014/main" id="{620D4FA2-88A6-BFB2-7BB1-943F28A7D480}"/>
              </a:ext>
            </a:extLst>
          </p:cNvPr>
          <p:cNvSpPr/>
          <p:nvPr/>
        </p:nvSpPr>
        <p:spPr>
          <a:xfrm>
            <a:off x="6392382" y="3746675"/>
            <a:ext cx="0" cy="12834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666DD6-83E3-F5C5-12A8-3CF40D1C17A6}"/>
              </a:ext>
            </a:extLst>
          </p:cNvPr>
          <p:cNvGrpSpPr/>
          <p:nvPr/>
        </p:nvGrpSpPr>
        <p:grpSpPr>
          <a:xfrm>
            <a:off x="3887598" y="3403551"/>
            <a:ext cx="2670735" cy="368349"/>
            <a:chOff x="3887598" y="3403551"/>
            <a:chExt cx="2670735" cy="368349"/>
          </a:xfrm>
        </p:grpSpPr>
        <p:sp>
          <p:nvSpPr>
            <p:cNvPr id="2" name="AutoShape 6">
              <a:extLst>
                <a:ext uri="{FF2B5EF4-FFF2-40B4-BE49-F238E27FC236}">
                  <a16:creationId xmlns:a16="http://schemas.microsoft.com/office/drawing/2014/main" id="{D02F4AB0-8411-029F-D20E-904F0F66EA6D}"/>
                </a:ext>
              </a:extLst>
            </p:cNvPr>
            <p:cNvSpPr/>
            <p:nvPr/>
          </p:nvSpPr>
          <p:spPr>
            <a:xfrm>
              <a:off x="3887598" y="3630250"/>
              <a:ext cx="251476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4F9EC46-5E5C-4FC9-CB65-912F46F909CC}"/>
                </a:ext>
              </a:extLst>
            </p:cNvPr>
            <p:cNvGrpSpPr/>
            <p:nvPr/>
          </p:nvGrpSpPr>
          <p:grpSpPr>
            <a:xfrm>
              <a:off x="6193321" y="3403551"/>
              <a:ext cx="365012" cy="368349"/>
              <a:chOff x="13765417" y="810070"/>
              <a:chExt cx="365012" cy="368349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0F15EA5-D1DC-0818-23F9-03F68DF586A0}"/>
                  </a:ext>
                </a:extLst>
              </p:cNvPr>
              <p:cNvSpPr/>
              <p:nvPr/>
            </p:nvSpPr>
            <p:spPr>
              <a:xfrm>
                <a:off x="13765417" y="810070"/>
                <a:ext cx="365012" cy="368349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91" name="TextBox 73">
                <a:extLst>
                  <a:ext uri="{FF2B5EF4-FFF2-40B4-BE49-F238E27FC236}">
                    <a16:creationId xmlns:a16="http://schemas.microsoft.com/office/drawing/2014/main" id="{26E2D959-148C-9D9D-257A-58A86915E990}"/>
                  </a:ext>
                </a:extLst>
              </p:cNvPr>
              <p:cNvSpPr txBox="1"/>
              <p:nvPr/>
            </p:nvSpPr>
            <p:spPr>
              <a:xfrm>
                <a:off x="13864464" y="894666"/>
                <a:ext cx="217798" cy="2634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028"/>
                  </a:lnSpc>
                </a:pPr>
                <a:r>
                  <a:rPr lang="en-US" sz="2008" spc="419">
                    <a:solidFill>
                      <a:srgbClr val="000000"/>
                    </a:solidFill>
                    <a:latin typeface="Helvetica" pitchFamily="2" charset="0"/>
                  </a:rPr>
                  <a:t>1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3D1CB4-57DF-BFE4-5D6E-7A943D1AAC47}"/>
              </a:ext>
            </a:extLst>
          </p:cNvPr>
          <p:cNvGrpSpPr/>
          <p:nvPr/>
        </p:nvGrpSpPr>
        <p:grpSpPr>
          <a:xfrm>
            <a:off x="2249503" y="5850326"/>
            <a:ext cx="3165731" cy="1544467"/>
            <a:chOff x="2249503" y="5850326"/>
            <a:chExt cx="3165731" cy="1544467"/>
          </a:xfrm>
        </p:grpSpPr>
        <p:sp>
          <p:nvSpPr>
            <p:cNvPr id="8" name="AutoShape 65">
              <a:extLst>
                <a:ext uri="{FF2B5EF4-FFF2-40B4-BE49-F238E27FC236}">
                  <a16:creationId xmlns:a16="http://schemas.microsoft.com/office/drawing/2014/main" id="{02FE789E-5FAB-494C-0128-98C3146E9457}"/>
                </a:ext>
              </a:extLst>
            </p:cNvPr>
            <p:cNvSpPr/>
            <p:nvPr/>
          </p:nvSpPr>
          <p:spPr>
            <a:xfrm flipH="1">
              <a:off x="3276600" y="5850326"/>
              <a:ext cx="0" cy="148296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226D0C7-A50E-79F0-F608-787F98D4FD04}"/>
                </a:ext>
              </a:extLst>
            </p:cNvPr>
            <p:cNvGrpSpPr/>
            <p:nvPr/>
          </p:nvGrpSpPr>
          <p:grpSpPr>
            <a:xfrm>
              <a:off x="2249503" y="6140041"/>
              <a:ext cx="3165731" cy="1254752"/>
              <a:chOff x="2249503" y="6140041"/>
              <a:chExt cx="3165731" cy="1254752"/>
            </a:xfrm>
          </p:grpSpPr>
          <p:sp>
            <p:nvSpPr>
              <p:cNvPr id="123" name="TextBox 81">
                <a:extLst>
                  <a:ext uri="{FF2B5EF4-FFF2-40B4-BE49-F238E27FC236}">
                    <a16:creationId xmlns:a16="http://schemas.microsoft.com/office/drawing/2014/main" id="{A43D2E61-9790-88C6-AE95-A1D758BDFF71}"/>
                  </a:ext>
                </a:extLst>
              </p:cNvPr>
              <p:cNvSpPr txBox="1"/>
              <p:nvPr/>
            </p:nvSpPr>
            <p:spPr>
              <a:xfrm>
                <a:off x="2268553" y="6454783"/>
                <a:ext cx="2407083" cy="658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171450" indent="-171450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050" b="1">
                    <a:solidFill>
                      <a:srgbClr val="000000"/>
                    </a:solidFill>
                    <a:latin typeface="Helvetica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Reduce legal exposure </a:t>
                </a:r>
                <a:r>
                  <a:rPr lang="en-US" sz="105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by following retention rules (cost avoidance)</a:t>
                </a:r>
              </a:p>
              <a:p>
                <a:pPr marL="171450" indent="-171450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050" b="1">
                    <a:solidFill>
                      <a:srgbClr val="000000"/>
                    </a:solidFill>
                    <a:latin typeface="Helvetica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Eliminate older data  </a:t>
                </a:r>
                <a:r>
                  <a:rPr lang="en-US" sz="1050">
                    <a:solidFill>
                      <a:srgbClr val="000000"/>
                    </a:solidFill>
                    <a:latin typeface="Helvetica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(increase in Master Data Quality)</a:t>
                </a:r>
              </a:p>
            </p:txBody>
          </p:sp>
          <p:sp>
            <p:nvSpPr>
              <p:cNvPr id="124" name="TextBox 82">
                <a:extLst>
                  <a:ext uri="{FF2B5EF4-FFF2-40B4-BE49-F238E27FC236}">
                    <a16:creationId xmlns:a16="http://schemas.microsoft.com/office/drawing/2014/main" id="{ECF373A7-C0EC-C072-27FA-26C96A7531C7}"/>
                  </a:ext>
                </a:extLst>
              </p:cNvPr>
              <p:cNvSpPr txBox="1"/>
              <p:nvPr/>
            </p:nvSpPr>
            <p:spPr>
              <a:xfrm>
                <a:off x="2249503" y="6140041"/>
                <a:ext cx="3165731" cy="209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583"/>
                  </a:lnSpc>
                </a:pPr>
                <a:r>
                  <a:rPr lang="en-US" sz="1568" b="1" dirty="0">
                    <a:solidFill>
                      <a:srgbClr val="000000"/>
                    </a:solidFill>
                    <a:latin typeface="Helvetica" pitchFamily="2" charset="0"/>
                  </a:rPr>
                  <a:t>Retention Management</a:t>
                </a:r>
              </a:p>
            </p:txBody>
          </p:sp>
          <p:sp>
            <p:nvSpPr>
              <p:cNvPr id="35" name="AutoShape 65">
                <a:extLst>
                  <a:ext uri="{FF2B5EF4-FFF2-40B4-BE49-F238E27FC236}">
                    <a16:creationId xmlns:a16="http://schemas.microsoft.com/office/drawing/2014/main" id="{1E53B6C3-055A-2599-DDE2-3E79B6D4B4B8}"/>
                  </a:ext>
                </a:extLst>
              </p:cNvPr>
              <p:cNvSpPr/>
              <p:nvPr/>
            </p:nvSpPr>
            <p:spPr>
              <a:xfrm flipH="1">
                <a:off x="3276600" y="7246497"/>
                <a:ext cx="0" cy="148296"/>
              </a:xfrm>
              <a:prstGeom prst="line">
                <a:avLst/>
              </a:prstGeom>
              <a:ln w="28575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dirty="0">
                  <a:latin typeface="Helvetica" pitchFamily="2" charset="0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CD94D19-8428-EEEA-21B3-73CAA2B5FD5A}"/>
              </a:ext>
            </a:extLst>
          </p:cNvPr>
          <p:cNvGrpSpPr/>
          <p:nvPr/>
        </p:nvGrpSpPr>
        <p:grpSpPr>
          <a:xfrm>
            <a:off x="4298962" y="8265410"/>
            <a:ext cx="3370588" cy="1226293"/>
            <a:chOff x="4298962" y="8265410"/>
            <a:chExt cx="3370588" cy="1226293"/>
          </a:xfrm>
        </p:grpSpPr>
        <p:sp>
          <p:nvSpPr>
            <p:cNvPr id="119" name="TextBox 70">
              <a:extLst>
                <a:ext uri="{FF2B5EF4-FFF2-40B4-BE49-F238E27FC236}">
                  <a16:creationId xmlns:a16="http://schemas.microsoft.com/office/drawing/2014/main" id="{49693C04-5DAE-880D-C849-862125A6BF57}"/>
                </a:ext>
              </a:extLst>
            </p:cNvPr>
            <p:cNvSpPr txBox="1"/>
            <p:nvPr/>
          </p:nvSpPr>
          <p:spPr>
            <a:xfrm>
              <a:off x="4298962" y="8606845"/>
              <a:ext cx="3370588" cy="8848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171450" indent="-171450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050" b="1">
                  <a:effectLst/>
                  <a:latin typeface="Helvetica" pitchFamily="2" charset="0"/>
                </a:rPr>
                <a:t>Consolidate siloed data </a:t>
              </a:r>
              <a:r>
                <a:rPr lang="en-US" sz="1050">
                  <a:effectLst/>
                  <a:latin typeface="Helvetica" pitchFamily="2" charset="0"/>
                </a:rPr>
                <a:t>into a single repository (accelerate decision making)</a:t>
              </a:r>
            </a:p>
            <a:p>
              <a:pPr marL="171450" indent="-171450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050" b="1">
                  <a:effectLst/>
                  <a:latin typeface="Helvetica" pitchFamily="2" charset="0"/>
                </a:rPr>
                <a:t>Eliminate legacy system hardware</a:t>
              </a:r>
              <a:r>
                <a:rPr lang="en-US" sz="1050">
                  <a:effectLst/>
                  <a:latin typeface="Helvetica" pitchFamily="2" charset="0"/>
                </a:rPr>
                <a:t> (reduce operating and infrastructure cost)</a:t>
              </a:r>
            </a:p>
            <a:p>
              <a:pPr marL="171450" indent="-171450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050" b="1">
                  <a:effectLst/>
                  <a:latin typeface="Helvetica" pitchFamily="2" charset="0"/>
                </a:rPr>
                <a:t>Protect from audit, legal and compliance </a:t>
              </a:r>
              <a:r>
                <a:rPr lang="en-US" sz="1050">
                  <a:effectLst/>
                  <a:latin typeface="Helvetica" pitchFamily="2" charset="0"/>
                </a:rPr>
                <a:t>risk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1F4FABB-6AFE-08C5-6573-A0F9FD37122D}"/>
                </a:ext>
              </a:extLst>
            </p:cNvPr>
            <p:cNvGrpSpPr/>
            <p:nvPr/>
          </p:nvGrpSpPr>
          <p:grpSpPr>
            <a:xfrm>
              <a:off x="4298963" y="8265410"/>
              <a:ext cx="2356941" cy="250889"/>
              <a:chOff x="4298963" y="8265410"/>
              <a:chExt cx="2356941" cy="250889"/>
            </a:xfrm>
          </p:grpSpPr>
          <p:sp>
            <p:nvSpPr>
              <p:cNvPr id="118" name="TextBox 69">
                <a:extLst>
                  <a:ext uri="{FF2B5EF4-FFF2-40B4-BE49-F238E27FC236}">
                    <a16:creationId xmlns:a16="http://schemas.microsoft.com/office/drawing/2014/main" id="{86F3BA3D-57CF-3D58-5540-ACE9AD7CBF24}"/>
                  </a:ext>
                </a:extLst>
              </p:cNvPr>
              <p:cNvSpPr txBox="1"/>
              <p:nvPr/>
            </p:nvSpPr>
            <p:spPr>
              <a:xfrm>
                <a:off x="4506327" y="8278092"/>
                <a:ext cx="2149577" cy="238207"/>
              </a:xfrm>
              <a:prstGeom prst="rect">
                <a:avLst/>
              </a:prstGeom>
              <a:noFill/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13"/>
                  </a:lnSpc>
                </a:pPr>
                <a:r>
                  <a:rPr lang="en-US" sz="1568" b="1" dirty="0">
                    <a:solidFill>
                      <a:srgbClr val="000000"/>
                    </a:solidFill>
                    <a:latin typeface="Helvetica" pitchFamily="2" charset="0"/>
                  </a:rPr>
                  <a:t>Decommissioning</a:t>
                </a:r>
              </a:p>
            </p:txBody>
          </p:sp>
          <p:sp>
            <p:nvSpPr>
              <p:cNvPr id="134" name="Freeform 83">
                <a:extLst>
                  <a:ext uri="{FF2B5EF4-FFF2-40B4-BE49-F238E27FC236}">
                    <a16:creationId xmlns:a16="http://schemas.microsoft.com/office/drawing/2014/main" id="{F086F0F4-8025-BBB8-091F-D7F24462FE35}"/>
                  </a:ext>
                </a:extLst>
              </p:cNvPr>
              <p:cNvSpPr/>
              <p:nvPr/>
            </p:nvSpPr>
            <p:spPr>
              <a:xfrm>
                <a:off x="4298963" y="8265410"/>
                <a:ext cx="311672" cy="233470"/>
              </a:xfrm>
              <a:custGeom>
                <a:avLst/>
                <a:gdLst/>
                <a:ahLst/>
                <a:cxnLst/>
                <a:rect l="l" t="t" r="r" b="b"/>
                <a:pathLst>
                  <a:path w="311672" h="233470">
                    <a:moveTo>
                      <a:pt x="0" y="0"/>
                    </a:moveTo>
                    <a:lnTo>
                      <a:pt x="311672" y="0"/>
                    </a:lnTo>
                    <a:lnTo>
                      <a:pt x="311672" y="233470"/>
                    </a:lnTo>
                    <a:lnTo>
                      <a:pt x="0" y="2334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>
                  <a:latin typeface="Helvetica" pitchFamily="2" charset="0"/>
                </a:endParaRPr>
              </a:p>
            </p:txBody>
          </p:sp>
        </p:grpSp>
      </p:grpSp>
      <p:sp>
        <p:nvSpPr>
          <p:cNvPr id="74" name="AutoShape 19">
            <a:extLst>
              <a:ext uri="{FF2B5EF4-FFF2-40B4-BE49-F238E27FC236}">
                <a16:creationId xmlns:a16="http://schemas.microsoft.com/office/drawing/2014/main" id="{F85D20FE-CFC2-884A-F727-BC45F2FD5274}"/>
              </a:ext>
            </a:extLst>
          </p:cNvPr>
          <p:cNvSpPr/>
          <p:nvPr/>
        </p:nvSpPr>
        <p:spPr>
          <a:xfrm flipH="1">
            <a:off x="3276599" y="5854923"/>
            <a:ext cx="31257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B4E6F843-CA67-ACA8-B1F8-5BDFE590CE46}"/>
              </a:ext>
            </a:extLst>
          </p:cNvPr>
          <p:cNvSpPr/>
          <p:nvPr/>
        </p:nvSpPr>
        <p:spPr>
          <a:xfrm flipH="1">
            <a:off x="11734800" y="5798996"/>
            <a:ext cx="4094250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63" name="AutoShape 61">
            <a:extLst>
              <a:ext uri="{FF2B5EF4-FFF2-40B4-BE49-F238E27FC236}">
                <a16:creationId xmlns:a16="http://schemas.microsoft.com/office/drawing/2014/main" id="{A49DB307-5CEF-2F45-213B-7D62E18EB465}"/>
              </a:ext>
            </a:extLst>
          </p:cNvPr>
          <p:cNvSpPr/>
          <p:nvPr/>
        </p:nvSpPr>
        <p:spPr>
          <a:xfrm flipV="1">
            <a:off x="16430653" y="5142574"/>
            <a:ext cx="0" cy="2462615"/>
          </a:xfrm>
          <a:prstGeom prst="line">
            <a:avLst/>
          </a:prstGeom>
          <a:ln w="28575" cap="flat">
            <a:solidFill>
              <a:schemeClr val="tx1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66" name="AutoShape 64">
            <a:extLst>
              <a:ext uri="{FF2B5EF4-FFF2-40B4-BE49-F238E27FC236}">
                <a16:creationId xmlns:a16="http://schemas.microsoft.com/office/drawing/2014/main" id="{473C7BD3-A923-C96A-17E3-BCC7872205EB}"/>
              </a:ext>
            </a:extLst>
          </p:cNvPr>
          <p:cNvSpPr/>
          <p:nvPr/>
        </p:nvSpPr>
        <p:spPr>
          <a:xfrm flipH="1" flipV="1">
            <a:off x="16983134" y="5167814"/>
            <a:ext cx="0" cy="3047117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B80597-74C9-0325-4970-885CCDF99640}"/>
              </a:ext>
            </a:extLst>
          </p:cNvPr>
          <p:cNvGrpSpPr/>
          <p:nvPr/>
        </p:nvGrpSpPr>
        <p:grpSpPr>
          <a:xfrm>
            <a:off x="16798664" y="8024774"/>
            <a:ext cx="365012" cy="368349"/>
            <a:chOff x="13765417" y="810070"/>
            <a:chExt cx="365012" cy="368349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CA254D3-BF55-3EE8-4015-12DE95ACCBE5}"/>
                </a:ext>
              </a:extLst>
            </p:cNvPr>
            <p:cNvSpPr/>
            <p:nvPr/>
          </p:nvSpPr>
          <p:spPr>
            <a:xfrm>
              <a:off x="13765417" y="810070"/>
              <a:ext cx="365012" cy="368349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33" name="TextBox 73">
              <a:extLst>
                <a:ext uri="{FF2B5EF4-FFF2-40B4-BE49-F238E27FC236}">
                  <a16:creationId xmlns:a16="http://schemas.microsoft.com/office/drawing/2014/main" id="{B9AB20ED-2655-B671-10CE-E887FD125A70}"/>
                </a:ext>
              </a:extLst>
            </p:cNvPr>
            <p:cNvSpPr txBox="1"/>
            <p:nvPr/>
          </p:nvSpPr>
          <p:spPr>
            <a:xfrm>
              <a:off x="13864464" y="894666"/>
              <a:ext cx="217798" cy="2634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28"/>
                </a:lnSpc>
              </a:pPr>
              <a:r>
                <a:rPr lang="en-US" sz="2008" spc="419">
                  <a:solidFill>
                    <a:srgbClr val="000000"/>
                  </a:solidFill>
                  <a:latin typeface="Helvetica" pitchFamily="2" charset="0"/>
                </a:rPr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0AF902-8F30-DB5A-55D3-4956DCCE4E78}"/>
              </a:ext>
            </a:extLst>
          </p:cNvPr>
          <p:cNvGrpSpPr/>
          <p:nvPr/>
        </p:nvGrpSpPr>
        <p:grpSpPr>
          <a:xfrm>
            <a:off x="3842497" y="8185300"/>
            <a:ext cx="365012" cy="368349"/>
            <a:chOff x="13765417" y="810070"/>
            <a:chExt cx="365012" cy="36834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2EBB76A-044E-B2B5-854D-31BCD46C5F98}"/>
                </a:ext>
              </a:extLst>
            </p:cNvPr>
            <p:cNvSpPr/>
            <p:nvPr/>
          </p:nvSpPr>
          <p:spPr>
            <a:xfrm>
              <a:off x="13765417" y="810070"/>
              <a:ext cx="365012" cy="368349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4" name="TextBox 73">
              <a:extLst>
                <a:ext uri="{FF2B5EF4-FFF2-40B4-BE49-F238E27FC236}">
                  <a16:creationId xmlns:a16="http://schemas.microsoft.com/office/drawing/2014/main" id="{4286E842-518A-6A69-A590-3A027A148382}"/>
                </a:ext>
              </a:extLst>
            </p:cNvPr>
            <p:cNvSpPr txBox="1"/>
            <p:nvPr/>
          </p:nvSpPr>
          <p:spPr>
            <a:xfrm>
              <a:off x="13864464" y="894666"/>
              <a:ext cx="217798" cy="2634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28"/>
                </a:lnSpc>
              </a:pPr>
              <a:r>
                <a:rPr lang="en-US" sz="2008" spc="419">
                  <a:solidFill>
                    <a:srgbClr val="000000"/>
                  </a:solidFill>
                  <a:latin typeface="Helvetica" pitchFamily="2" charset="0"/>
                </a:rPr>
                <a:t>4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1F01E71-8C43-D275-0346-C8D830CD88E3}"/>
              </a:ext>
            </a:extLst>
          </p:cNvPr>
          <p:cNvGrpSpPr/>
          <p:nvPr/>
        </p:nvGrpSpPr>
        <p:grpSpPr>
          <a:xfrm>
            <a:off x="14841493" y="0"/>
            <a:ext cx="3446507" cy="2217258"/>
            <a:chOff x="14574698" y="385607"/>
            <a:chExt cx="3446507" cy="2217258"/>
          </a:xfrm>
        </p:grpSpPr>
        <p:sp>
          <p:nvSpPr>
            <p:cNvPr id="36" name="Freeform 69">
              <a:extLst>
                <a:ext uri="{FF2B5EF4-FFF2-40B4-BE49-F238E27FC236}">
                  <a16:creationId xmlns:a16="http://schemas.microsoft.com/office/drawing/2014/main" id="{FECDCC53-BE00-0C2E-5BC4-20B8B581B7D0}"/>
                </a:ext>
              </a:extLst>
            </p:cNvPr>
            <p:cNvSpPr/>
            <p:nvPr/>
          </p:nvSpPr>
          <p:spPr>
            <a:xfrm>
              <a:off x="14574698" y="385607"/>
              <a:ext cx="3446507" cy="2217258"/>
            </a:xfrm>
            <a:custGeom>
              <a:avLst/>
              <a:gdLst/>
              <a:ahLst/>
              <a:cxnLst/>
              <a:rect l="l" t="t" r="r" b="b"/>
              <a:pathLst>
                <a:path w="1186944" h="583969">
                  <a:moveTo>
                    <a:pt x="0" y="0"/>
                  </a:moveTo>
                  <a:lnTo>
                    <a:pt x="1186944" y="0"/>
                  </a:lnTo>
                  <a:lnTo>
                    <a:pt x="1186944" y="583969"/>
                  </a:lnTo>
                  <a:lnTo>
                    <a:pt x="0" y="583969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21" name="TextBox 71">
              <a:extLst>
                <a:ext uri="{FF2B5EF4-FFF2-40B4-BE49-F238E27FC236}">
                  <a16:creationId xmlns:a16="http://schemas.microsoft.com/office/drawing/2014/main" id="{D16AE739-B1D4-B4F4-F55B-B5685D568D38}"/>
                </a:ext>
              </a:extLst>
            </p:cNvPr>
            <p:cNvSpPr txBox="1"/>
            <p:nvPr/>
          </p:nvSpPr>
          <p:spPr>
            <a:xfrm>
              <a:off x="15312939" y="1594438"/>
              <a:ext cx="2448967" cy="24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1"/>
                </a:lnSpc>
              </a:pPr>
              <a:r>
                <a:rPr lang="en-US" sz="1948" b="1" dirty="0" err="1">
                  <a:solidFill>
                    <a:srgbClr val="000000"/>
                  </a:solidFill>
                  <a:latin typeface="Helvetica" pitchFamily="2" charset="0"/>
                </a:rPr>
                <a:t>erformance</a:t>
              </a:r>
              <a:r>
                <a:rPr lang="en-US" sz="1948" b="1" dirty="0">
                  <a:solidFill>
                    <a:srgbClr val="000000"/>
                  </a:solidFill>
                  <a:latin typeface="Helvetica" pitchFamily="2" charset="0"/>
                </a:rPr>
                <a:t> Test</a:t>
              </a:r>
            </a:p>
          </p:txBody>
        </p:sp>
        <p:sp>
          <p:nvSpPr>
            <p:cNvPr id="23" name="Freeform 72">
              <a:extLst>
                <a:ext uri="{FF2B5EF4-FFF2-40B4-BE49-F238E27FC236}">
                  <a16:creationId xmlns:a16="http://schemas.microsoft.com/office/drawing/2014/main" id="{97F95B57-5B35-E5D3-DDF7-1A442B43C664}"/>
                </a:ext>
              </a:extLst>
            </p:cNvPr>
            <p:cNvSpPr/>
            <p:nvPr/>
          </p:nvSpPr>
          <p:spPr>
            <a:xfrm>
              <a:off x="14990868" y="782493"/>
              <a:ext cx="342423" cy="233470"/>
            </a:xfrm>
            <a:custGeom>
              <a:avLst/>
              <a:gdLst/>
              <a:ahLst/>
              <a:cxnLst/>
              <a:rect l="l" t="t" r="r" b="b"/>
              <a:pathLst>
                <a:path w="342423" h="233470">
                  <a:moveTo>
                    <a:pt x="0" y="0"/>
                  </a:moveTo>
                  <a:lnTo>
                    <a:pt x="342423" y="0"/>
                  </a:lnTo>
                  <a:lnTo>
                    <a:pt x="342423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24" name="Freeform 73">
              <a:extLst>
                <a:ext uri="{FF2B5EF4-FFF2-40B4-BE49-F238E27FC236}">
                  <a16:creationId xmlns:a16="http://schemas.microsoft.com/office/drawing/2014/main" id="{FBEF5A58-DF6D-2320-C313-971EA2D2CB6F}"/>
                </a:ext>
              </a:extLst>
            </p:cNvPr>
            <p:cNvSpPr/>
            <p:nvPr/>
          </p:nvSpPr>
          <p:spPr>
            <a:xfrm>
              <a:off x="14990868" y="1164848"/>
              <a:ext cx="393892" cy="233470"/>
            </a:xfrm>
            <a:custGeom>
              <a:avLst/>
              <a:gdLst/>
              <a:ahLst/>
              <a:cxnLst/>
              <a:rect l="l" t="t" r="r" b="b"/>
              <a:pathLst>
                <a:path w="393892" h="233470">
                  <a:moveTo>
                    <a:pt x="0" y="0"/>
                  </a:moveTo>
                  <a:lnTo>
                    <a:pt x="393892" y="0"/>
                  </a:lnTo>
                  <a:lnTo>
                    <a:pt x="393892" y="233471"/>
                  </a:lnTo>
                  <a:lnTo>
                    <a:pt x="0" y="23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25" name="Freeform 74">
              <a:extLst>
                <a:ext uri="{FF2B5EF4-FFF2-40B4-BE49-F238E27FC236}">
                  <a16:creationId xmlns:a16="http://schemas.microsoft.com/office/drawing/2014/main" id="{74582F6B-AEA8-3842-4F6C-35FE325039CC}"/>
                </a:ext>
              </a:extLst>
            </p:cNvPr>
            <p:cNvSpPr/>
            <p:nvPr/>
          </p:nvSpPr>
          <p:spPr>
            <a:xfrm>
              <a:off x="14990868" y="1563015"/>
              <a:ext cx="281598" cy="233470"/>
            </a:xfrm>
            <a:custGeom>
              <a:avLst/>
              <a:gdLst/>
              <a:ahLst/>
              <a:cxnLst/>
              <a:rect l="l" t="t" r="r" b="b"/>
              <a:pathLst>
                <a:path w="281598" h="233470">
                  <a:moveTo>
                    <a:pt x="0" y="0"/>
                  </a:moveTo>
                  <a:lnTo>
                    <a:pt x="281598" y="0"/>
                  </a:lnTo>
                  <a:lnTo>
                    <a:pt x="281598" y="233471"/>
                  </a:lnTo>
                  <a:lnTo>
                    <a:pt x="0" y="23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26" name="Freeform 75">
              <a:extLst>
                <a:ext uri="{FF2B5EF4-FFF2-40B4-BE49-F238E27FC236}">
                  <a16:creationId xmlns:a16="http://schemas.microsoft.com/office/drawing/2014/main" id="{8C835FE3-80AF-C336-C944-F3A48E92E20B}"/>
                </a:ext>
              </a:extLst>
            </p:cNvPr>
            <p:cNvSpPr/>
            <p:nvPr/>
          </p:nvSpPr>
          <p:spPr>
            <a:xfrm>
              <a:off x="14990868" y="1972665"/>
              <a:ext cx="311672" cy="233470"/>
            </a:xfrm>
            <a:custGeom>
              <a:avLst/>
              <a:gdLst/>
              <a:ahLst/>
              <a:cxnLst/>
              <a:rect l="l" t="t" r="r" b="b"/>
              <a:pathLst>
                <a:path w="311672" h="233470">
                  <a:moveTo>
                    <a:pt x="0" y="0"/>
                  </a:moveTo>
                  <a:lnTo>
                    <a:pt x="311671" y="0"/>
                  </a:lnTo>
                  <a:lnTo>
                    <a:pt x="311671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Helvetica" pitchFamily="2" charset="0"/>
              </a:endParaRPr>
            </a:p>
          </p:txBody>
        </p:sp>
        <p:sp>
          <p:nvSpPr>
            <p:cNvPr id="30" name="TextBox 79">
              <a:extLst>
                <a:ext uri="{FF2B5EF4-FFF2-40B4-BE49-F238E27FC236}">
                  <a16:creationId xmlns:a16="http://schemas.microsoft.com/office/drawing/2014/main" id="{0726B03E-E32D-38E3-C297-E32E055C430F}"/>
                </a:ext>
              </a:extLst>
            </p:cNvPr>
            <p:cNvSpPr txBox="1"/>
            <p:nvPr/>
          </p:nvSpPr>
          <p:spPr>
            <a:xfrm>
              <a:off x="15353104" y="808806"/>
              <a:ext cx="1099182" cy="24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1"/>
                </a:lnSpc>
              </a:pPr>
              <a:r>
                <a:rPr lang="en-US" sz="1948" b="1" dirty="0" err="1">
                  <a:solidFill>
                    <a:srgbClr val="000000"/>
                  </a:solidFill>
                  <a:latin typeface="Helvetica" pitchFamily="2" charset="0"/>
                </a:rPr>
                <a:t>rchive</a:t>
              </a:r>
              <a:endParaRPr lang="en-US" sz="1948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31" name="TextBox 103">
              <a:extLst>
                <a:ext uri="{FF2B5EF4-FFF2-40B4-BE49-F238E27FC236}">
                  <a16:creationId xmlns:a16="http://schemas.microsoft.com/office/drawing/2014/main" id="{02942CFD-469C-25F5-DECA-07BCA638E2AD}"/>
                </a:ext>
              </a:extLst>
            </p:cNvPr>
            <p:cNvSpPr txBox="1"/>
            <p:nvPr/>
          </p:nvSpPr>
          <p:spPr>
            <a:xfrm>
              <a:off x="15345568" y="1987254"/>
              <a:ext cx="2448967" cy="24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1"/>
                </a:lnSpc>
              </a:pPr>
              <a:r>
                <a:rPr lang="en-US" sz="1948" b="1" dirty="0" err="1">
                  <a:solidFill>
                    <a:srgbClr val="000000"/>
                  </a:solidFill>
                  <a:latin typeface="Helvetica" pitchFamily="2" charset="0"/>
                </a:rPr>
                <a:t>ecommissioning</a:t>
              </a:r>
              <a:endParaRPr lang="en-US" sz="1948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34" name="TextBox 104">
              <a:extLst>
                <a:ext uri="{FF2B5EF4-FFF2-40B4-BE49-F238E27FC236}">
                  <a16:creationId xmlns:a16="http://schemas.microsoft.com/office/drawing/2014/main" id="{CDA9452C-FE1F-1889-0669-BD28678FB0EF}"/>
                </a:ext>
              </a:extLst>
            </p:cNvPr>
            <p:cNvSpPr txBox="1"/>
            <p:nvPr/>
          </p:nvSpPr>
          <p:spPr>
            <a:xfrm>
              <a:off x="15429875" y="1201622"/>
              <a:ext cx="1099182" cy="242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1"/>
                </a:lnSpc>
              </a:pPr>
              <a:r>
                <a:rPr lang="en-US" sz="1948" b="1" dirty="0" err="1">
                  <a:solidFill>
                    <a:srgbClr val="000000"/>
                  </a:solidFill>
                  <a:latin typeface="Helvetica" pitchFamily="2" charset="0"/>
                </a:rPr>
                <a:t>igration</a:t>
              </a:r>
              <a:endParaRPr lang="en-US" sz="1948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9" name="Title 4">
            <a:extLst>
              <a:ext uri="{FF2B5EF4-FFF2-40B4-BE49-F238E27FC236}">
                <a16:creationId xmlns:a16="http://schemas.microsoft.com/office/drawing/2014/main" id="{CCEAC5F5-85BF-582D-62BC-1A2D6705FE7E}"/>
              </a:ext>
            </a:extLst>
          </p:cNvPr>
          <p:cNvSpPr txBox="1">
            <a:spLocks/>
          </p:cNvSpPr>
          <p:nvPr/>
        </p:nvSpPr>
        <p:spPr>
          <a:xfrm>
            <a:off x="561410" y="339476"/>
            <a:ext cx="8081963" cy="1208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137166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latin typeface="Helvetica" pitchFamily="2" charset="0"/>
              </a:rPr>
              <a:t>The Journey to S/4HANA:                    </a:t>
            </a:r>
            <a:br>
              <a:rPr lang="en-US">
                <a:latin typeface="Helvetica" pitchFamily="2" charset="0"/>
              </a:rPr>
            </a:br>
            <a:r>
              <a:rPr lang="en-US">
                <a:latin typeface="Helvetica" pitchFamily="2" charset="0"/>
              </a:rPr>
              <a:t>             Methodology   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AB028EC2-CD10-6A97-798D-DE80EC935AAA}"/>
              </a:ext>
            </a:extLst>
          </p:cNvPr>
          <p:cNvSpPr/>
          <p:nvPr/>
        </p:nvSpPr>
        <p:spPr>
          <a:xfrm>
            <a:off x="678671" y="994986"/>
            <a:ext cx="1831794" cy="397649"/>
          </a:xfrm>
          <a:custGeom>
            <a:avLst/>
            <a:gdLst/>
            <a:ahLst/>
            <a:cxnLst/>
            <a:rect l="l" t="t" r="r" b="b"/>
            <a:pathLst>
              <a:path w="6863363" h="1489911">
                <a:moveTo>
                  <a:pt x="0" y="0"/>
                </a:moveTo>
                <a:lnTo>
                  <a:pt x="6863363" y="0"/>
                </a:lnTo>
                <a:lnTo>
                  <a:pt x="6863363" y="1489911"/>
                </a:lnTo>
                <a:lnTo>
                  <a:pt x="0" y="14899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821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2" grpId="0" animBg="1"/>
      <p:bldP spid="28" grpId="0" animBg="1"/>
      <p:bldP spid="16" grpId="0" animBg="1"/>
      <p:bldP spid="32" grpId="0" animBg="1"/>
      <p:bldP spid="52" grpId="0" animBg="1"/>
      <p:bldP spid="62" grpId="0" animBg="1"/>
      <p:bldP spid="67" grpId="0" animBg="1"/>
      <p:bldP spid="68" grpId="0" animBg="1"/>
      <p:bldP spid="81" grpId="0" animBg="1"/>
      <p:bldP spid="14" grpId="0" animBg="1"/>
      <p:bldP spid="6" grpId="0" animBg="1"/>
      <p:bldP spid="29" grpId="0" animBg="1"/>
      <p:bldP spid="74" grpId="0" animBg="1"/>
      <p:bldP spid="15" grpId="0" animBg="1"/>
      <p:bldP spid="63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5225022" y="2134295"/>
            <a:ext cx="7837956" cy="1701477"/>
          </a:xfrm>
          <a:custGeom>
            <a:avLst/>
            <a:gdLst/>
            <a:ahLst/>
            <a:cxnLst/>
            <a:rect l="l" t="t" r="r" b="b"/>
            <a:pathLst>
              <a:path w="6863363" h="1489911">
                <a:moveTo>
                  <a:pt x="0" y="0"/>
                </a:moveTo>
                <a:lnTo>
                  <a:pt x="6863363" y="0"/>
                </a:lnTo>
                <a:lnTo>
                  <a:pt x="6863363" y="1489911"/>
                </a:lnTo>
                <a:lnTo>
                  <a:pt x="0" y="14899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A37644-E6CC-0938-9A17-1B058FCE43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44"/>
          <a:stretch/>
        </p:blipFill>
        <p:spPr>
          <a:xfrm>
            <a:off x="10232434" y="4506912"/>
            <a:ext cx="7422201" cy="3862597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9C87648-5F1C-3F30-4CE6-FD87E7C3FD7E}"/>
              </a:ext>
            </a:extLst>
          </p:cNvPr>
          <p:cNvSpPr txBox="1"/>
          <p:nvPr/>
        </p:nvSpPr>
        <p:spPr>
          <a:xfrm>
            <a:off x="856287" y="4506912"/>
            <a:ext cx="8657364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Archiving: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Focuses on managing data volume efficiently, reducing storage costs, and maintaining a streamlined data environment. Data ASSIST by Auritas ensures stored data remains accessible for historical insights while automating with Retention Management for compliance and data integrity.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Migration: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SAP Advanced Data Migration and Management: Seamlessly transitions data to an Intelligent Enterprise with accurate tracking and insightful dashboards.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Performance Testing</a:t>
            </a:r>
            <a:r>
              <a:rPr lang="en-US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Utilizes AI-driven, codeless automation to test IT landscapes, enhancing efficiency and reducing risks across SAP and non-SAP systems.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Decommissioning: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Addresses outdated systems that hinder efficiency and incur high costs, offering tools like Data GUARD by Auritas to securely retire legacy hardware and preserve data access.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94C7298-6539-48AA-9BE4-9728187CBC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90525"/>
            <a:ext cx="16408400" cy="1106488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/>
            <a:r>
              <a:rPr lang="en-US" sz="5400" b="1" dirty="0">
                <a:solidFill>
                  <a:srgbClr val="1B1D3B"/>
                </a:solidFill>
                <a:latin typeface="Helvetica" pitchFamily="2" charset="0"/>
              </a:rPr>
              <a:t>The Journey to S/4HANA: AMPD Methodology</a:t>
            </a:r>
          </a:p>
        </p:txBody>
      </p:sp>
    </p:spTree>
    <p:extLst>
      <p:ext uri="{BB962C8B-B14F-4D97-AF65-F5344CB8AC3E}">
        <p14:creationId xmlns:p14="http://schemas.microsoft.com/office/powerpoint/2010/main" val="26614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holding a computer&#10;&#10;Description automatically generated">
            <a:extLst>
              <a:ext uri="{FF2B5EF4-FFF2-40B4-BE49-F238E27FC236}">
                <a16:creationId xmlns:a16="http://schemas.microsoft.com/office/drawing/2014/main" id="{5A87496D-840F-9274-495F-6950C7CFA2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" r="293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46B30-8920-8F59-7F3D-F82B47E45E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7852" y="2621374"/>
            <a:ext cx="13448382" cy="1005282"/>
          </a:xfrm>
        </p:spPr>
        <p:txBody>
          <a:bodyPr/>
          <a:lstStyle/>
          <a:p>
            <a:r>
              <a:rPr lang="en-US" dirty="0" err="1"/>
              <a:t>rchiving</a:t>
            </a:r>
            <a:endParaRPr lang="en-US" dirty="0"/>
          </a:p>
        </p:txBody>
      </p:sp>
      <p:sp>
        <p:nvSpPr>
          <p:cNvPr id="4" name="Freeform 72">
            <a:extLst>
              <a:ext uri="{FF2B5EF4-FFF2-40B4-BE49-F238E27FC236}">
                <a16:creationId xmlns:a16="http://schemas.microsoft.com/office/drawing/2014/main" id="{7AC4DF14-C46E-3ED3-5014-4266B504BBE3}"/>
              </a:ext>
            </a:extLst>
          </p:cNvPr>
          <p:cNvSpPr/>
          <p:nvPr/>
        </p:nvSpPr>
        <p:spPr>
          <a:xfrm>
            <a:off x="2569697" y="2352892"/>
            <a:ext cx="1602472" cy="1092593"/>
          </a:xfrm>
          <a:custGeom>
            <a:avLst/>
            <a:gdLst/>
            <a:ahLst/>
            <a:cxnLst/>
            <a:rect l="l" t="t" r="r" b="b"/>
            <a:pathLst>
              <a:path w="342423" h="233470">
                <a:moveTo>
                  <a:pt x="0" y="0"/>
                </a:moveTo>
                <a:lnTo>
                  <a:pt x="342423" y="0"/>
                </a:lnTo>
                <a:lnTo>
                  <a:pt x="342423" y="233470"/>
                </a:lnTo>
                <a:lnTo>
                  <a:pt x="0" y="2334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83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4A65F-6854-E079-D8E6-B9EE0D1FB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4DEC97F3-DC1B-8168-3CEB-FF3ED9A8E314}"/>
              </a:ext>
            </a:extLst>
          </p:cNvPr>
          <p:cNvSpPr/>
          <p:nvPr/>
        </p:nvSpPr>
        <p:spPr>
          <a:xfrm>
            <a:off x="9550079" y="0"/>
            <a:ext cx="8737921" cy="10282230"/>
          </a:xfrm>
          <a:custGeom>
            <a:avLst/>
            <a:gdLst/>
            <a:ahLst/>
            <a:cxnLst/>
            <a:rect l="l" t="t" r="r" b="b"/>
            <a:pathLst>
              <a:path w="849210" h="1887217">
                <a:moveTo>
                  <a:pt x="0" y="0"/>
                </a:moveTo>
                <a:lnTo>
                  <a:pt x="849210" y="0"/>
                </a:lnTo>
                <a:lnTo>
                  <a:pt x="849210" y="1887217"/>
                </a:lnTo>
                <a:lnTo>
                  <a:pt x="0" y="1887217"/>
                </a:lnTo>
                <a:close/>
              </a:path>
            </a:pathLst>
          </a:custGeom>
          <a:solidFill>
            <a:schemeClr val="accent3"/>
          </a:solidFill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47" name="Freeform 6">
            <a:extLst>
              <a:ext uri="{FF2B5EF4-FFF2-40B4-BE49-F238E27FC236}">
                <a16:creationId xmlns:a16="http://schemas.microsoft.com/office/drawing/2014/main" id="{64D0EC29-5D80-94E9-62E6-3B31C3137A68}"/>
              </a:ext>
            </a:extLst>
          </p:cNvPr>
          <p:cNvSpPr/>
          <p:nvPr/>
        </p:nvSpPr>
        <p:spPr>
          <a:xfrm>
            <a:off x="0" y="8485352"/>
            <a:ext cx="9533105" cy="1801650"/>
          </a:xfrm>
          <a:custGeom>
            <a:avLst/>
            <a:gdLst/>
            <a:ahLst/>
            <a:cxnLst/>
            <a:rect l="l" t="t" r="r" b="b"/>
            <a:pathLst>
              <a:path w="849210" h="1887217">
                <a:moveTo>
                  <a:pt x="0" y="0"/>
                </a:moveTo>
                <a:lnTo>
                  <a:pt x="849210" y="0"/>
                </a:lnTo>
                <a:lnTo>
                  <a:pt x="849210" y="1887217"/>
                </a:lnTo>
                <a:lnTo>
                  <a:pt x="0" y="18872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37" name="Round Single Corner Rectangle 36">
            <a:extLst>
              <a:ext uri="{FF2B5EF4-FFF2-40B4-BE49-F238E27FC236}">
                <a16:creationId xmlns:a16="http://schemas.microsoft.com/office/drawing/2014/main" id="{7F5927ED-373E-BABE-6ED6-B3FDD6EF7547}"/>
              </a:ext>
            </a:extLst>
          </p:cNvPr>
          <p:cNvSpPr/>
          <p:nvPr/>
        </p:nvSpPr>
        <p:spPr>
          <a:xfrm>
            <a:off x="508499" y="3058062"/>
            <a:ext cx="8635503" cy="4687446"/>
          </a:xfrm>
          <a:prstGeom prst="round1Rect">
            <a:avLst>
              <a:gd name="adj" fmla="val 90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2C3349A5-CA3F-71F8-05A6-51F807F44AA3}"/>
              </a:ext>
            </a:extLst>
          </p:cNvPr>
          <p:cNvSpPr/>
          <p:nvPr/>
        </p:nvSpPr>
        <p:spPr>
          <a:xfrm>
            <a:off x="12629868" y="1511920"/>
            <a:ext cx="2106666" cy="546455"/>
          </a:xfrm>
          <a:custGeom>
            <a:avLst/>
            <a:gdLst/>
            <a:ahLst/>
            <a:cxnLst/>
            <a:rect l="l" t="t" r="r" b="b"/>
            <a:pathLst>
              <a:path w="849210" h="1887217">
                <a:moveTo>
                  <a:pt x="0" y="0"/>
                </a:moveTo>
                <a:lnTo>
                  <a:pt x="849210" y="0"/>
                </a:lnTo>
                <a:lnTo>
                  <a:pt x="849210" y="1887217"/>
                </a:lnTo>
                <a:lnTo>
                  <a:pt x="0" y="1887217"/>
                </a:lnTo>
                <a:close/>
              </a:path>
            </a:pathLst>
          </a:custGeom>
          <a:solidFill>
            <a:srgbClr val="D40606"/>
          </a:solidFill>
        </p:spPr>
        <p:txBody>
          <a:bodyPr/>
          <a:lstStyle/>
          <a:p>
            <a:endParaRPr lang="en-US" dirty="0">
              <a:latin typeface="Helvetica" pitchFamily="2" charset="0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DAE4DDD-0006-A259-203E-41DD4991E32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3392" y="604838"/>
            <a:ext cx="7085846" cy="1049337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What is Data Archiving?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344377-5D6F-5458-C281-95EFA69E8EFF}"/>
              </a:ext>
            </a:extLst>
          </p:cNvPr>
          <p:cNvSpPr/>
          <p:nvPr/>
        </p:nvSpPr>
        <p:spPr>
          <a:xfrm>
            <a:off x="5690604" y="4277750"/>
            <a:ext cx="2968371" cy="755066"/>
          </a:xfrm>
          <a:prstGeom prst="rect">
            <a:avLst/>
          </a:prstGeom>
          <a:solidFill>
            <a:schemeClr val="bg1"/>
          </a:solidFill>
          <a:ln>
            <a:solidFill>
              <a:srgbClr val="1C1D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5" b="1">
              <a:solidFill>
                <a:srgbClr val="1C1D3B"/>
              </a:solidFill>
              <a:latin typeface="Helvetica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24D608-C72D-9665-5EB8-83025BD0A165}"/>
              </a:ext>
            </a:extLst>
          </p:cNvPr>
          <p:cNvCxnSpPr>
            <a:cxnSpLocks/>
          </p:cNvCxnSpPr>
          <p:nvPr/>
        </p:nvCxnSpPr>
        <p:spPr>
          <a:xfrm flipH="1">
            <a:off x="6500597" y="6980142"/>
            <a:ext cx="707709" cy="0"/>
          </a:xfrm>
          <a:prstGeom prst="straightConnector1">
            <a:avLst/>
          </a:prstGeom>
          <a:ln w="19050">
            <a:solidFill>
              <a:srgbClr val="1C1D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C10EF5-BEAC-8AC8-C38D-4DD8FB1DE718}"/>
              </a:ext>
            </a:extLst>
          </p:cNvPr>
          <p:cNvCxnSpPr>
            <a:cxnSpLocks/>
          </p:cNvCxnSpPr>
          <p:nvPr/>
        </p:nvCxnSpPr>
        <p:spPr>
          <a:xfrm>
            <a:off x="7174790" y="5029963"/>
            <a:ext cx="0" cy="423374"/>
          </a:xfrm>
          <a:prstGeom prst="straightConnector1">
            <a:avLst/>
          </a:prstGeom>
          <a:ln w="19050">
            <a:solidFill>
              <a:srgbClr val="1C1D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1BAA8C-00BA-CFD7-336B-64F4334FE8CA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4009763" y="4647068"/>
            <a:ext cx="1680842" cy="8216"/>
          </a:xfrm>
          <a:prstGeom prst="straightConnector1">
            <a:avLst/>
          </a:prstGeom>
          <a:ln w="19050">
            <a:solidFill>
              <a:srgbClr val="1C1D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0169ECF-458C-EEF6-0285-732EC5EA0861}"/>
              </a:ext>
            </a:extLst>
          </p:cNvPr>
          <p:cNvCxnSpPr>
            <a:cxnSpLocks/>
          </p:cNvCxnSpPr>
          <p:nvPr/>
        </p:nvCxnSpPr>
        <p:spPr>
          <a:xfrm flipV="1">
            <a:off x="2580729" y="5024600"/>
            <a:ext cx="0" cy="958430"/>
          </a:xfrm>
          <a:prstGeom prst="straightConnector1">
            <a:avLst/>
          </a:prstGeom>
          <a:ln w="19050">
            <a:solidFill>
              <a:srgbClr val="1C1D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AEBD56-CB96-37EC-B304-E66F323211E1}"/>
              </a:ext>
            </a:extLst>
          </p:cNvPr>
          <p:cNvCxnSpPr>
            <a:cxnSpLocks/>
          </p:cNvCxnSpPr>
          <p:nvPr/>
        </p:nvCxnSpPr>
        <p:spPr>
          <a:xfrm>
            <a:off x="2580729" y="6963513"/>
            <a:ext cx="1048191" cy="0"/>
          </a:xfrm>
          <a:prstGeom prst="line">
            <a:avLst/>
          </a:prstGeom>
          <a:ln w="19050">
            <a:solidFill>
              <a:srgbClr val="1C1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747A95B-D772-5153-409C-22CB6D7E8D10}"/>
              </a:ext>
            </a:extLst>
          </p:cNvPr>
          <p:cNvSpPr/>
          <p:nvPr/>
        </p:nvSpPr>
        <p:spPr>
          <a:xfrm>
            <a:off x="3524659" y="6580030"/>
            <a:ext cx="2975939" cy="755066"/>
          </a:xfrm>
          <a:prstGeom prst="rect">
            <a:avLst/>
          </a:prstGeom>
          <a:solidFill>
            <a:schemeClr val="bg1"/>
          </a:solidFill>
          <a:ln>
            <a:solidFill>
              <a:srgbClr val="1C1D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5" b="1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5F606F9-E549-9502-B2E3-59F8D0B011ED}"/>
              </a:ext>
            </a:extLst>
          </p:cNvPr>
          <p:cNvSpPr txBox="1">
            <a:spLocks/>
          </p:cNvSpPr>
          <p:nvPr/>
        </p:nvSpPr>
        <p:spPr>
          <a:xfrm>
            <a:off x="4512239" y="6737141"/>
            <a:ext cx="1679793" cy="458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1350" i="1" dirty="0">
                <a:solidFill>
                  <a:srgbClr val="1C1D3B"/>
                </a:solidFill>
                <a:latin typeface="Helvetica" pitchFamily="2" charset="0"/>
              </a:rPr>
              <a:t>Schedule Retention Runs</a:t>
            </a:r>
          </a:p>
        </p:txBody>
      </p:sp>
      <p:pic>
        <p:nvPicPr>
          <p:cNvPr id="23" name="Graphic 22" descr="Alarm clock with solid fill">
            <a:extLst>
              <a:ext uri="{FF2B5EF4-FFF2-40B4-BE49-F238E27FC236}">
                <a16:creationId xmlns:a16="http://schemas.microsoft.com/office/drawing/2014/main" id="{21DD85C2-F9E9-DC83-801F-A946776CCE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11943" y="6690724"/>
            <a:ext cx="551696" cy="551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6823C3-DE4E-ACAF-4A6C-6813D0C30990}"/>
              </a:ext>
            </a:extLst>
          </p:cNvPr>
          <p:cNvSpPr/>
          <p:nvPr/>
        </p:nvSpPr>
        <p:spPr>
          <a:xfrm>
            <a:off x="1169549" y="4269535"/>
            <a:ext cx="2840214" cy="755066"/>
          </a:xfrm>
          <a:prstGeom prst="rect">
            <a:avLst/>
          </a:prstGeom>
          <a:solidFill>
            <a:schemeClr val="bg1"/>
          </a:solidFill>
          <a:ln>
            <a:solidFill>
              <a:srgbClr val="1C1D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A0EE77C-6C9B-08B5-448E-9A2D2DEB47DC}"/>
              </a:ext>
            </a:extLst>
          </p:cNvPr>
          <p:cNvSpPr txBox="1">
            <a:spLocks/>
          </p:cNvSpPr>
          <p:nvPr/>
        </p:nvSpPr>
        <p:spPr>
          <a:xfrm>
            <a:off x="1981096" y="4505578"/>
            <a:ext cx="1828313" cy="370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1350" i="1" dirty="0">
                <a:solidFill>
                  <a:srgbClr val="1C1D3B"/>
                </a:solidFill>
                <a:latin typeface="Helvetica" pitchFamily="2" charset="0"/>
              </a:rPr>
              <a:t>Monitor Database</a:t>
            </a:r>
          </a:p>
        </p:txBody>
      </p:sp>
      <p:pic>
        <p:nvPicPr>
          <p:cNvPr id="24" name="Graphic 23" descr="Pie chart with solid fill">
            <a:extLst>
              <a:ext uri="{FF2B5EF4-FFF2-40B4-BE49-F238E27FC236}">
                <a16:creationId xmlns:a16="http://schemas.microsoft.com/office/drawing/2014/main" id="{DD10096E-6C24-19C4-1C14-714502F412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9163" y="4374689"/>
            <a:ext cx="529061" cy="52906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845D6BD9-63C7-32C3-DC9F-395C480ACEA5}"/>
              </a:ext>
            </a:extLst>
          </p:cNvPr>
          <p:cNvSpPr txBox="1">
            <a:spLocks/>
          </p:cNvSpPr>
          <p:nvPr/>
        </p:nvSpPr>
        <p:spPr>
          <a:xfrm>
            <a:off x="6601722" y="4418005"/>
            <a:ext cx="1933797" cy="458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1350" i="1" dirty="0">
                <a:solidFill>
                  <a:srgbClr val="1C1D3B"/>
                </a:solidFill>
                <a:latin typeface="Helvetica" pitchFamily="2" charset="0"/>
              </a:rPr>
              <a:t>Identify </a:t>
            </a:r>
          </a:p>
          <a:p>
            <a:r>
              <a:rPr lang="en-US" sz="1350" i="1" dirty="0">
                <a:solidFill>
                  <a:srgbClr val="1C1D3B"/>
                </a:solidFill>
                <a:latin typeface="Helvetica" pitchFamily="2" charset="0"/>
              </a:rPr>
              <a:t>Archive Objects</a:t>
            </a:r>
          </a:p>
        </p:txBody>
      </p:sp>
      <p:pic>
        <p:nvPicPr>
          <p:cNvPr id="25" name="Graphic 24" descr="Clipboard Checked with solid fill">
            <a:extLst>
              <a:ext uri="{FF2B5EF4-FFF2-40B4-BE49-F238E27FC236}">
                <a16:creationId xmlns:a16="http://schemas.microsoft.com/office/drawing/2014/main" id="{5CF65ECF-ABB1-E124-9655-570F4FBEA8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0951" y="4369196"/>
            <a:ext cx="565983" cy="5659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A7676B3-5FE3-4AA8-57C6-5482AE2A9145}"/>
              </a:ext>
            </a:extLst>
          </p:cNvPr>
          <p:cNvSpPr/>
          <p:nvPr/>
        </p:nvSpPr>
        <p:spPr>
          <a:xfrm>
            <a:off x="5690604" y="5467913"/>
            <a:ext cx="2968371" cy="755066"/>
          </a:xfrm>
          <a:prstGeom prst="rect">
            <a:avLst/>
          </a:prstGeom>
          <a:solidFill>
            <a:schemeClr val="bg1"/>
          </a:solidFill>
          <a:ln>
            <a:solidFill>
              <a:srgbClr val="1C1D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5" b="1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F9C6BB50-49F0-14E9-54CB-9B8800A73CF7}"/>
              </a:ext>
            </a:extLst>
          </p:cNvPr>
          <p:cNvSpPr txBox="1">
            <a:spLocks/>
          </p:cNvSpPr>
          <p:nvPr/>
        </p:nvSpPr>
        <p:spPr>
          <a:xfrm>
            <a:off x="6662684" y="5603241"/>
            <a:ext cx="1608828" cy="458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1350" i="1" dirty="0">
                <a:solidFill>
                  <a:srgbClr val="1C1D3B"/>
                </a:solidFill>
                <a:latin typeface="Helvetica" pitchFamily="2" charset="0"/>
              </a:rPr>
              <a:t>Implement Archive Objects</a:t>
            </a:r>
          </a:p>
        </p:txBody>
      </p:sp>
      <p:pic>
        <p:nvPicPr>
          <p:cNvPr id="26" name="Graphic 25" descr="Crane with solid fill">
            <a:extLst>
              <a:ext uri="{FF2B5EF4-FFF2-40B4-BE49-F238E27FC236}">
                <a16:creationId xmlns:a16="http://schemas.microsoft.com/office/drawing/2014/main" id="{2EBB3748-13D1-C57E-B4BB-5C5924CB94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9638" y="5542023"/>
            <a:ext cx="577692" cy="5776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7805593-9F47-45C4-D352-24F3E6D4B5FE}"/>
              </a:ext>
            </a:extLst>
          </p:cNvPr>
          <p:cNvSpPr/>
          <p:nvPr/>
        </p:nvSpPr>
        <p:spPr>
          <a:xfrm>
            <a:off x="1223011" y="5453336"/>
            <a:ext cx="2794889" cy="755066"/>
          </a:xfrm>
          <a:prstGeom prst="rect">
            <a:avLst/>
          </a:prstGeom>
          <a:solidFill>
            <a:schemeClr val="bg1"/>
          </a:solidFill>
          <a:ln>
            <a:solidFill>
              <a:srgbClr val="1C1D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5" b="1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C2A9F06-AE9C-6437-DC52-71D7BD73D3D5}"/>
              </a:ext>
            </a:extLst>
          </p:cNvPr>
          <p:cNvSpPr txBox="1">
            <a:spLocks/>
          </p:cNvSpPr>
          <p:nvPr/>
        </p:nvSpPr>
        <p:spPr>
          <a:xfrm>
            <a:off x="2171466" y="5601437"/>
            <a:ext cx="1415163" cy="458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1350" i="1" dirty="0">
                <a:solidFill>
                  <a:srgbClr val="1C1D3B"/>
                </a:solidFill>
                <a:latin typeface="Helvetica" pitchFamily="2" charset="0"/>
              </a:rPr>
              <a:t>Schedule Archive Runs</a:t>
            </a:r>
          </a:p>
        </p:txBody>
      </p:sp>
      <p:pic>
        <p:nvPicPr>
          <p:cNvPr id="27" name="Graphic 26" descr="Daily calendar with solid fill">
            <a:extLst>
              <a:ext uri="{FF2B5EF4-FFF2-40B4-BE49-F238E27FC236}">
                <a16:creationId xmlns:a16="http://schemas.microsoft.com/office/drawing/2014/main" id="{E602D8F8-AE81-2F38-4172-96EC686C7F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55031" y="5573143"/>
            <a:ext cx="541403" cy="541403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54A849C-AE1B-9D9D-BC6B-7BC195B782DA}"/>
              </a:ext>
            </a:extLst>
          </p:cNvPr>
          <p:cNvCxnSpPr>
            <a:cxnSpLocks/>
          </p:cNvCxnSpPr>
          <p:nvPr/>
        </p:nvCxnSpPr>
        <p:spPr>
          <a:xfrm flipH="1" flipV="1">
            <a:off x="2580730" y="6223671"/>
            <a:ext cx="8927" cy="742899"/>
          </a:xfrm>
          <a:prstGeom prst="straightConnector1">
            <a:avLst/>
          </a:prstGeom>
          <a:ln w="19050">
            <a:solidFill>
              <a:srgbClr val="1C1D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20C825A-3C25-C3D4-BB2C-4DB701E9A7A0}"/>
              </a:ext>
            </a:extLst>
          </p:cNvPr>
          <p:cNvCxnSpPr>
            <a:cxnSpLocks/>
          </p:cNvCxnSpPr>
          <p:nvPr/>
        </p:nvCxnSpPr>
        <p:spPr>
          <a:xfrm flipV="1">
            <a:off x="7208306" y="6222979"/>
            <a:ext cx="0" cy="764483"/>
          </a:xfrm>
          <a:prstGeom prst="line">
            <a:avLst/>
          </a:prstGeom>
          <a:ln w="19050">
            <a:solidFill>
              <a:srgbClr val="1C1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AF78484D-DF6C-021A-5B46-25E63D995C0C}"/>
              </a:ext>
            </a:extLst>
          </p:cNvPr>
          <p:cNvSpPr txBox="1">
            <a:spLocks/>
          </p:cNvSpPr>
          <p:nvPr/>
        </p:nvSpPr>
        <p:spPr>
          <a:xfrm>
            <a:off x="783392" y="3481240"/>
            <a:ext cx="6310136" cy="61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rgbClr val="F0AB00"/>
              </a:buClr>
              <a:buFont typeface="Arial" panose="020B0604020202020204" pitchFamily="34" charset="0"/>
              <a:buNone/>
              <a:defRPr sz="7200" b="1" kern="1200">
                <a:solidFill>
                  <a:srgbClr val="F0AB00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947738" indent="-354807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540670" indent="-338138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2064545" indent="-352425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2574132" indent="-34052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1C1D3B"/>
                </a:solidFill>
                <a:latin typeface="Helvetica" pitchFamily="2" charset="0"/>
              </a:rPr>
              <a:t>The Data Archiving Process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5303B748-0C0D-6164-DC96-25128CAFA15F}"/>
              </a:ext>
            </a:extLst>
          </p:cNvPr>
          <p:cNvSpPr txBox="1">
            <a:spLocks/>
          </p:cNvSpPr>
          <p:nvPr/>
        </p:nvSpPr>
        <p:spPr>
          <a:xfrm>
            <a:off x="10747249" y="1517606"/>
            <a:ext cx="4253543" cy="49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rgbClr val="F0AB00"/>
              </a:buClr>
              <a:buFont typeface="Arial" panose="020B0604020202020204" pitchFamily="34" charset="0"/>
              <a:buNone/>
              <a:defRPr sz="7200" b="1" kern="1200">
                <a:solidFill>
                  <a:srgbClr val="F0AB00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947738" indent="-354807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540670" indent="-338138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2064545" indent="-352425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2574132" indent="-34052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Archiving Use Cases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1F183D3-38F1-E23E-29F5-4150ADE50BD5}"/>
              </a:ext>
            </a:extLst>
          </p:cNvPr>
          <p:cNvSpPr txBox="1"/>
          <p:nvPr/>
        </p:nvSpPr>
        <p:spPr>
          <a:xfrm>
            <a:off x="783392" y="1731514"/>
            <a:ext cx="7875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C1D3B"/>
                </a:solidFill>
                <a:latin typeface="Helvetica" pitchFamily="2" charset="0"/>
              </a:rPr>
              <a:t>Data archiving involves identifying and transferring data that is no longer actively used in daily operations to a separate archival storage system, typically with lower-cost infrastructure.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E8B9F-9520-1A8E-A80F-E0C9D4BD90BE}"/>
              </a:ext>
            </a:extLst>
          </p:cNvPr>
          <p:cNvSpPr txBox="1"/>
          <p:nvPr/>
        </p:nvSpPr>
        <p:spPr>
          <a:xfrm>
            <a:off x="10769918" y="2214832"/>
            <a:ext cx="6675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The primary goals of data archiving are to free up space on primary storage. Saving costs and ensuring long-term and compliant preservation of data.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95B39D-49C9-C27A-75C7-84D79C9155BD}"/>
              </a:ext>
            </a:extLst>
          </p:cNvPr>
          <p:cNvSpPr txBox="1"/>
          <p:nvPr/>
        </p:nvSpPr>
        <p:spPr>
          <a:xfrm>
            <a:off x="11645825" y="3544301"/>
            <a:ext cx="5639171" cy="5316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1650" b="1" dirty="0">
                <a:solidFill>
                  <a:schemeClr val="bg1"/>
                </a:solidFill>
                <a:latin typeface="Helvetica" pitchFamily="2" charset="0"/>
              </a:rPr>
              <a:t>Reduce database footprint: </a:t>
            </a:r>
            <a:r>
              <a:rPr lang="en-US" sz="1650" dirty="0">
                <a:solidFill>
                  <a:schemeClr val="bg1"/>
                </a:solidFill>
                <a:latin typeface="Helvetica" pitchFamily="2" charset="0"/>
              </a:rPr>
              <a:t>optimize space</a:t>
            </a:r>
            <a:r>
              <a:rPr lang="en-US" sz="165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50" dirty="0">
                <a:solidFill>
                  <a:schemeClr val="bg1"/>
                </a:solidFill>
                <a:latin typeface="Helvetica" pitchFamily="2" charset="0"/>
              </a:rPr>
              <a:t>on primary storage systems.</a:t>
            </a:r>
          </a:p>
          <a:p>
            <a:pPr>
              <a:spcBef>
                <a:spcPts val="3000"/>
              </a:spcBef>
            </a:pPr>
            <a:r>
              <a:rPr lang="en-US" sz="1650" b="1" dirty="0">
                <a:solidFill>
                  <a:schemeClr val="bg1"/>
                </a:solidFill>
                <a:latin typeface="Helvetica" pitchFamily="2" charset="0"/>
              </a:rPr>
              <a:t>Legal Compliance: </a:t>
            </a:r>
            <a:r>
              <a:rPr lang="en-US" sz="1650" dirty="0">
                <a:solidFill>
                  <a:schemeClr val="bg1"/>
                </a:solidFill>
                <a:latin typeface="Helvetica" pitchFamily="2" charset="0"/>
              </a:rPr>
              <a:t>Securely retain/manage historical records crucial for audits and privacy regulations (CCPA, GDPR, etc.)</a:t>
            </a:r>
          </a:p>
          <a:p>
            <a:pPr>
              <a:spcBef>
                <a:spcPts val="3000"/>
              </a:spcBef>
            </a:pPr>
            <a:r>
              <a:rPr lang="en-US" sz="1650" b="1" dirty="0">
                <a:solidFill>
                  <a:schemeClr val="bg1"/>
                </a:solidFill>
                <a:latin typeface="Helvetica" pitchFamily="2" charset="0"/>
              </a:rPr>
              <a:t>Cut spending </a:t>
            </a:r>
            <a:r>
              <a:rPr lang="en-US" sz="1650" dirty="0">
                <a:solidFill>
                  <a:schemeClr val="bg1"/>
                </a:solidFill>
                <a:latin typeface="Helvetica" pitchFamily="2" charset="0"/>
              </a:rPr>
              <a:t>coming from the high total cost of ownership from licensing costs &amp; hardware.</a:t>
            </a:r>
          </a:p>
          <a:p>
            <a:pPr>
              <a:spcBef>
                <a:spcPts val="3000"/>
              </a:spcBef>
            </a:pPr>
            <a:r>
              <a:rPr lang="en-US" sz="1650" b="1" dirty="0">
                <a:solidFill>
                  <a:schemeClr val="bg1"/>
                </a:solidFill>
                <a:latin typeface="Helvetica" pitchFamily="2" charset="0"/>
              </a:rPr>
              <a:t>Tier existing systems </a:t>
            </a:r>
            <a:r>
              <a:rPr lang="en-US" sz="1650" dirty="0">
                <a:solidFill>
                  <a:schemeClr val="bg1"/>
                </a:solidFill>
                <a:latin typeface="Helvetica" pitchFamily="2" charset="0"/>
              </a:rPr>
              <a:t>into one, consolidating historical information.</a:t>
            </a:r>
          </a:p>
          <a:p>
            <a:pPr>
              <a:spcBef>
                <a:spcPts val="3000"/>
              </a:spcBef>
            </a:pPr>
            <a:r>
              <a:rPr lang="en-US" sz="1650" b="1" dirty="0">
                <a:solidFill>
                  <a:schemeClr val="bg1"/>
                </a:solidFill>
                <a:latin typeface="Helvetica" pitchFamily="2" charset="0"/>
              </a:rPr>
              <a:t>Enhance system performance</a:t>
            </a:r>
            <a:r>
              <a:rPr lang="en-US" sz="1650" dirty="0">
                <a:solidFill>
                  <a:schemeClr val="bg1"/>
                </a:solidFill>
                <a:latin typeface="Helvetica" pitchFamily="2" charset="0"/>
              </a:rPr>
              <a:t>: faster data retrieval and processing for all transactions.</a:t>
            </a:r>
          </a:p>
          <a:p>
            <a:pPr>
              <a:spcBef>
                <a:spcPts val="3000"/>
              </a:spcBef>
            </a:pPr>
            <a:r>
              <a:rPr lang="en-US" sz="1650" b="1" dirty="0">
                <a:solidFill>
                  <a:schemeClr val="bg1"/>
                </a:solidFill>
                <a:latin typeface="Helvetica" pitchFamily="2" charset="0"/>
              </a:rPr>
              <a:t>Efficiently</a:t>
            </a:r>
            <a:r>
              <a:rPr lang="en-US" sz="165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50" b="1" dirty="0">
                <a:solidFill>
                  <a:schemeClr val="bg1"/>
                </a:solidFill>
                <a:latin typeface="Helvetica" pitchFamily="2" charset="0"/>
              </a:rPr>
              <a:t>manage document and content </a:t>
            </a:r>
            <a:r>
              <a:rPr lang="en-US" sz="1650" dirty="0">
                <a:solidFill>
                  <a:schemeClr val="bg1"/>
                </a:solidFill>
                <a:latin typeface="Helvetica" pitchFamily="2" charset="0"/>
              </a:rPr>
              <a:t>by systematically organizing and storing documents.</a:t>
            </a:r>
          </a:p>
        </p:txBody>
      </p:sp>
      <p:pic>
        <p:nvPicPr>
          <p:cNvPr id="39" name="Picture 3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6C2B7F7-2C03-57B5-A258-4F3939BE84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04" y="8932136"/>
            <a:ext cx="2575137" cy="87529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513D502-10D5-0F1B-7C95-D861C7001F44}"/>
              </a:ext>
            </a:extLst>
          </p:cNvPr>
          <p:cNvSpPr txBox="1"/>
          <p:nvPr/>
        </p:nvSpPr>
        <p:spPr>
          <a:xfrm>
            <a:off x="3656231" y="8960875"/>
            <a:ext cx="5318442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0" b="1" dirty="0">
                <a:solidFill>
                  <a:srgbClr val="1C1D3B"/>
                </a:solidFill>
                <a:latin typeface="Helvetica" pitchFamily="2" charset="0"/>
              </a:rPr>
              <a:t>Data ASSIST by Auritas </a:t>
            </a:r>
            <a:r>
              <a:rPr lang="en-US" sz="1650" dirty="0">
                <a:solidFill>
                  <a:srgbClr val="1C1D3B"/>
                </a:solidFill>
                <a:latin typeface="Helvetica" pitchFamily="2" charset="0"/>
              </a:rPr>
              <a:t>automates data archiving and scheduling. This solution provides master control over your ERP database size and growth.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21FA560-40C9-9447-18AC-067402E22E3B}"/>
              </a:ext>
            </a:extLst>
          </p:cNvPr>
          <p:cNvCxnSpPr/>
          <p:nvPr/>
        </p:nvCxnSpPr>
        <p:spPr>
          <a:xfrm>
            <a:off x="3389402" y="8987360"/>
            <a:ext cx="0" cy="87376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86">
            <a:extLst>
              <a:ext uri="{FF2B5EF4-FFF2-40B4-BE49-F238E27FC236}">
                <a16:creationId xmlns:a16="http://schemas.microsoft.com/office/drawing/2014/main" id="{1EEE1E6B-190C-D568-DDD9-F8143D1B7153}"/>
              </a:ext>
            </a:extLst>
          </p:cNvPr>
          <p:cNvGrpSpPr/>
          <p:nvPr/>
        </p:nvGrpSpPr>
        <p:grpSpPr>
          <a:xfrm>
            <a:off x="10661704" y="3512423"/>
            <a:ext cx="796868" cy="796868"/>
            <a:chOff x="0" y="0"/>
            <a:chExt cx="1365549" cy="1365549"/>
          </a:xfrm>
        </p:grpSpPr>
        <p:grpSp>
          <p:nvGrpSpPr>
            <p:cNvPr id="50" name="Group 87">
              <a:extLst>
                <a:ext uri="{FF2B5EF4-FFF2-40B4-BE49-F238E27FC236}">
                  <a16:creationId xmlns:a16="http://schemas.microsoft.com/office/drawing/2014/main" id="{324C1897-0DC6-7AD2-7E9C-227A93A7D1EF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64" name="Freeform 88">
                <a:extLst>
                  <a:ext uri="{FF2B5EF4-FFF2-40B4-BE49-F238E27FC236}">
                    <a16:creationId xmlns:a16="http://schemas.microsoft.com/office/drawing/2014/main" id="{DB2914BE-8637-1BA2-C0C4-54DF7F1810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>
                  <a:alpha val="32941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66" name="TextBox 89">
                <a:extLst>
                  <a:ext uri="{FF2B5EF4-FFF2-40B4-BE49-F238E27FC236}">
                    <a16:creationId xmlns:a16="http://schemas.microsoft.com/office/drawing/2014/main" id="{3330689F-7203-DCA4-4F35-D822EE84375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52" name="Group 90">
              <a:extLst>
                <a:ext uri="{FF2B5EF4-FFF2-40B4-BE49-F238E27FC236}">
                  <a16:creationId xmlns:a16="http://schemas.microsoft.com/office/drawing/2014/main" id="{FC6F16AA-905F-6C07-4F67-6110B0423095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61" name="Freeform 91">
                <a:extLst>
                  <a:ext uri="{FF2B5EF4-FFF2-40B4-BE49-F238E27FC236}">
                    <a16:creationId xmlns:a16="http://schemas.microsoft.com/office/drawing/2014/main" id="{1891D6F5-B50D-C75B-A00E-FE19AF2DF5F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>
                  <a:alpha val="58824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62" name="TextBox 92">
                <a:extLst>
                  <a:ext uri="{FF2B5EF4-FFF2-40B4-BE49-F238E27FC236}">
                    <a16:creationId xmlns:a16="http://schemas.microsoft.com/office/drawing/2014/main" id="{033F2937-6602-9E35-E7F1-B409A781B7AA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53" name="Group 93">
              <a:extLst>
                <a:ext uri="{FF2B5EF4-FFF2-40B4-BE49-F238E27FC236}">
                  <a16:creationId xmlns:a16="http://schemas.microsoft.com/office/drawing/2014/main" id="{EF831F7F-E00E-6F95-AE81-B96AC3F84332}"/>
                </a:ext>
              </a:extLst>
            </p:cNvPr>
            <p:cNvGrpSpPr/>
            <p:nvPr/>
          </p:nvGrpSpPr>
          <p:grpSpPr>
            <a:xfrm>
              <a:off x="167565" y="167565"/>
              <a:ext cx="1030419" cy="1030419"/>
              <a:chOff x="0" y="0"/>
              <a:chExt cx="812800" cy="812800"/>
            </a:xfrm>
          </p:grpSpPr>
          <p:sp>
            <p:nvSpPr>
              <p:cNvPr id="54" name="Freeform 94">
                <a:extLst>
                  <a:ext uri="{FF2B5EF4-FFF2-40B4-BE49-F238E27FC236}">
                    <a16:creationId xmlns:a16="http://schemas.microsoft.com/office/drawing/2014/main" id="{83E97102-BA7A-64AA-7570-87714210AA6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/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59" name="TextBox 95">
                <a:extLst>
                  <a:ext uri="{FF2B5EF4-FFF2-40B4-BE49-F238E27FC236}">
                    <a16:creationId xmlns:a16="http://schemas.microsoft.com/office/drawing/2014/main" id="{DAE0F755-8764-3D61-1091-D180DF43CEA3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</p:grpSp>
      <p:grpSp>
        <p:nvGrpSpPr>
          <p:cNvPr id="68" name="Group 86">
            <a:extLst>
              <a:ext uri="{FF2B5EF4-FFF2-40B4-BE49-F238E27FC236}">
                <a16:creationId xmlns:a16="http://schemas.microsoft.com/office/drawing/2014/main" id="{828C305F-7739-9BE5-0963-7AE53FCE9CD0}"/>
              </a:ext>
            </a:extLst>
          </p:cNvPr>
          <p:cNvGrpSpPr/>
          <p:nvPr/>
        </p:nvGrpSpPr>
        <p:grpSpPr>
          <a:xfrm>
            <a:off x="10661704" y="4478062"/>
            <a:ext cx="796868" cy="796868"/>
            <a:chOff x="0" y="0"/>
            <a:chExt cx="1365549" cy="1365549"/>
          </a:xfrm>
        </p:grpSpPr>
        <p:grpSp>
          <p:nvGrpSpPr>
            <p:cNvPr id="70" name="Group 87">
              <a:extLst>
                <a:ext uri="{FF2B5EF4-FFF2-40B4-BE49-F238E27FC236}">
                  <a16:creationId xmlns:a16="http://schemas.microsoft.com/office/drawing/2014/main" id="{254BD991-5802-90E4-5402-E266C1D1AD52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79" name="Freeform 88">
                <a:extLst>
                  <a:ext uri="{FF2B5EF4-FFF2-40B4-BE49-F238E27FC236}">
                    <a16:creationId xmlns:a16="http://schemas.microsoft.com/office/drawing/2014/main" id="{C8E6F346-B9CE-2AA1-3CBF-DFF8712088E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>
                  <a:alpha val="32941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80" name="TextBox 89">
                <a:extLst>
                  <a:ext uri="{FF2B5EF4-FFF2-40B4-BE49-F238E27FC236}">
                    <a16:creationId xmlns:a16="http://schemas.microsoft.com/office/drawing/2014/main" id="{0EB64CBF-DDAD-D2D7-5236-83636112866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72" name="Group 90">
              <a:extLst>
                <a:ext uri="{FF2B5EF4-FFF2-40B4-BE49-F238E27FC236}">
                  <a16:creationId xmlns:a16="http://schemas.microsoft.com/office/drawing/2014/main" id="{A4FEF29A-37BD-532A-9A6E-6B4BF94A5C90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77" name="Freeform 91">
                <a:extLst>
                  <a:ext uri="{FF2B5EF4-FFF2-40B4-BE49-F238E27FC236}">
                    <a16:creationId xmlns:a16="http://schemas.microsoft.com/office/drawing/2014/main" id="{78D9CD80-0BDB-A3AB-714C-5B5DB34BC2A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>
                  <a:alpha val="58824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78" name="TextBox 92">
                <a:extLst>
                  <a:ext uri="{FF2B5EF4-FFF2-40B4-BE49-F238E27FC236}">
                    <a16:creationId xmlns:a16="http://schemas.microsoft.com/office/drawing/2014/main" id="{E1FED78C-A604-727C-EDA9-DCFA1B79BE73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74" name="Group 93">
              <a:extLst>
                <a:ext uri="{FF2B5EF4-FFF2-40B4-BE49-F238E27FC236}">
                  <a16:creationId xmlns:a16="http://schemas.microsoft.com/office/drawing/2014/main" id="{BB7C71FB-7C62-DF8E-9F93-6955DF30B622}"/>
                </a:ext>
              </a:extLst>
            </p:cNvPr>
            <p:cNvGrpSpPr/>
            <p:nvPr/>
          </p:nvGrpSpPr>
          <p:grpSpPr>
            <a:xfrm>
              <a:off x="167564" y="167565"/>
              <a:ext cx="1030418" cy="1030418"/>
              <a:chOff x="-1" y="0"/>
              <a:chExt cx="812799" cy="812800"/>
            </a:xfrm>
          </p:grpSpPr>
          <p:sp>
            <p:nvSpPr>
              <p:cNvPr id="75" name="Freeform 94">
                <a:extLst>
                  <a:ext uri="{FF2B5EF4-FFF2-40B4-BE49-F238E27FC236}">
                    <a16:creationId xmlns:a16="http://schemas.microsoft.com/office/drawing/2014/main" id="{0DCE8A1D-14BE-209E-77BA-6D9A8048E665}"/>
                  </a:ext>
                </a:extLst>
              </p:cNvPr>
              <p:cNvSpPr/>
              <p:nvPr/>
            </p:nvSpPr>
            <p:spPr>
              <a:xfrm>
                <a:off x="-1" y="0"/>
                <a:ext cx="81279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/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76" name="TextBox 95">
                <a:extLst>
                  <a:ext uri="{FF2B5EF4-FFF2-40B4-BE49-F238E27FC236}">
                    <a16:creationId xmlns:a16="http://schemas.microsoft.com/office/drawing/2014/main" id="{BEE4A4A3-13B3-AB05-52A2-4EB1083ADD4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</p:grpSp>
      <p:grpSp>
        <p:nvGrpSpPr>
          <p:cNvPr id="81" name="Group 86">
            <a:extLst>
              <a:ext uri="{FF2B5EF4-FFF2-40B4-BE49-F238E27FC236}">
                <a16:creationId xmlns:a16="http://schemas.microsoft.com/office/drawing/2014/main" id="{B8523275-3B65-E1E1-1F8D-9C1A9184405F}"/>
              </a:ext>
            </a:extLst>
          </p:cNvPr>
          <p:cNvGrpSpPr/>
          <p:nvPr/>
        </p:nvGrpSpPr>
        <p:grpSpPr>
          <a:xfrm>
            <a:off x="10661704" y="5445409"/>
            <a:ext cx="796868" cy="796868"/>
            <a:chOff x="0" y="0"/>
            <a:chExt cx="1365549" cy="1365549"/>
          </a:xfrm>
        </p:grpSpPr>
        <p:grpSp>
          <p:nvGrpSpPr>
            <p:cNvPr id="82" name="Group 87">
              <a:extLst>
                <a:ext uri="{FF2B5EF4-FFF2-40B4-BE49-F238E27FC236}">
                  <a16:creationId xmlns:a16="http://schemas.microsoft.com/office/drawing/2014/main" id="{A4563043-3E31-FAE5-72F6-654E86DAB3B0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01A4B7A0-AB35-9DE1-54E6-7494D9E7ACE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>
                  <a:alpha val="32941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01E6740-FA5D-488F-F88A-E57F11EF6C0E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83" name="Group 90">
              <a:extLst>
                <a:ext uri="{FF2B5EF4-FFF2-40B4-BE49-F238E27FC236}">
                  <a16:creationId xmlns:a16="http://schemas.microsoft.com/office/drawing/2014/main" id="{539A4BFC-1FB4-B303-A9A3-B0F684187E20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87" name="Freeform 91">
                <a:extLst>
                  <a:ext uri="{FF2B5EF4-FFF2-40B4-BE49-F238E27FC236}">
                    <a16:creationId xmlns:a16="http://schemas.microsoft.com/office/drawing/2014/main" id="{47174A39-FFB3-0DA9-0F41-2194B4A864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>
                  <a:alpha val="58824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88" name="TextBox 92">
                <a:extLst>
                  <a:ext uri="{FF2B5EF4-FFF2-40B4-BE49-F238E27FC236}">
                    <a16:creationId xmlns:a16="http://schemas.microsoft.com/office/drawing/2014/main" id="{C50125B1-DF5B-044C-8FA7-68FE84DDBB3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84" name="Group 93">
              <a:extLst>
                <a:ext uri="{FF2B5EF4-FFF2-40B4-BE49-F238E27FC236}">
                  <a16:creationId xmlns:a16="http://schemas.microsoft.com/office/drawing/2014/main" id="{D628A6D5-9C58-64B2-8ABD-DF2C27B57B0F}"/>
                </a:ext>
              </a:extLst>
            </p:cNvPr>
            <p:cNvGrpSpPr/>
            <p:nvPr/>
          </p:nvGrpSpPr>
          <p:grpSpPr>
            <a:xfrm>
              <a:off x="167565" y="167565"/>
              <a:ext cx="1030419" cy="1030419"/>
              <a:chOff x="0" y="0"/>
              <a:chExt cx="812800" cy="812800"/>
            </a:xfrm>
          </p:grpSpPr>
          <p:sp>
            <p:nvSpPr>
              <p:cNvPr id="85" name="Freeform 94">
                <a:extLst>
                  <a:ext uri="{FF2B5EF4-FFF2-40B4-BE49-F238E27FC236}">
                    <a16:creationId xmlns:a16="http://schemas.microsoft.com/office/drawing/2014/main" id="{CE495DD2-9B25-1DF9-EC15-118E81BEB8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/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86" name="TextBox 95">
                <a:extLst>
                  <a:ext uri="{FF2B5EF4-FFF2-40B4-BE49-F238E27FC236}">
                    <a16:creationId xmlns:a16="http://schemas.microsoft.com/office/drawing/2014/main" id="{C645E4DF-987A-B18F-73D4-71177B73554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</p:grpSp>
      <p:grpSp>
        <p:nvGrpSpPr>
          <p:cNvPr id="91" name="Group 86">
            <a:extLst>
              <a:ext uri="{FF2B5EF4-FFF2-40B4-BE49-F238E27FC236}">
                <a16:creationId xmlns:a16="http://schemas.microsoft.com/office/drawing/2014/main" id="{A9F930C9-ACB8-E1CA-230E-BCA6F4136322}"/>
              </a:ext>
            </a:extLst>
          </p:cNvPr>
          <p:cNvGrpSpPr/>
          <p:nvPr/>
        </p:nvGrpSpPr>
        <p:grpSpPr>
          <a:xfrm>
            <a:off x="10661704" y="6353020"/>
            <a:ext cx="796868" cy="796868"/>
            <a:chOff x="0" y="0"/>
            <a:chExt cx="1365549" cy="1365549"/>
          </a:xfrm>
        </p:grpSpPr>
        <p:grpSp>
          <p:nvGrpSpPr>
            <p:cNvPr id="92" name="Group 87">
              <a:extLst>
                <a:ext uri="{FF2B5EF4-FFF2-40B4-BE49-F238E27FC236}">
                  <a16:creationId xmlns:a16="http://schemas.microsoft.com/office/drawing/2014/main" id="{8377D507-82E1-CBB5-16CB-FFDA2D806118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E3C721AA-0FB2-9E38-F912-DAFBBF59F06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>
                  <a:alpha val="32941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74390073-1746-A777-F473-50871648AD1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93" name="Group 90">
              <a:extLst>
                <a:ext uri="{FF2B5EF4-FFF2-40B4-BE49-F238E27FC236}">
                  <a16:creationId xmlns:a16="http://schemas.microsoft.com/office/drawing/2014/main" id="{08B03687-FAD2-3031-D660-019AD9A2577B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97" name="Freeform 91">
                <a:extLst>
                  <a:ext uri="{FF2B5EF4-FFF2-40B4-BE49-F238E27FC236}">
                    <a16:creationId xmlns:a16="http://schemas.microsoft.com/office/drawing/2014/main" id="{0D9EC153-3545-620E-273D-51B7143F449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>
                  <a:alpha val="58824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98" name="TextBox 92">
                <a:extLst>
                  <a:ext uri="{FF2B5EF4-FFF2-40B4-BE49-F238E27FC236}">
                    <a16:creationId xmlns:a16="http://schemas.microsoft.com/office/drawing/2014/main" id="{E9FBFAA1-C260-ECE4-D646-763AF99A79E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87F5A13-649C-5B57-DAD2-4FDFA248EF2C}"/>
                </a:ext>
              </a:extLst>
            </p:cNvPr>
            <p:cNvGrpSpPr/>
            <p:nvPr/>
          </p:nvGrpSpPr>
          <p:grpSpPr>
            <a:xfrm>
              <a:off x="167565" y="167565"/>
              <a:ext cx="1030419" cy="1030419"/>
              <a:chOff x="0" y="0"/>
              <a:chExt cx="812800" cy="812800"/>
            </a:xfrm>
          </p:grpSpPr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9DAD6EC4-9C5F-33BC-57A9-273141835E4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/>
              </a:solidFill>
            </p:spPr>
            <p:txBody>
              <a:bodyPr/>
              <a:lstStyle/>
              <a:p>
                <a:endParaRPr lang="en-US" dirty="0">
                  <a:latin typeface="Helvetica" pitchFamily="2" charset="0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E23543E-749D-C6DF-ED7B-006F89A56A1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</p:grpSp>
      <p:grpSp>
        <p:nvGrpSpPr>
          <p:cNvPr id="101" name="Group 86">
            <a:extLst>
              <a:ext uri="{FF2B5EF4-FFF2-40B4-BE49-F238E27FC236}">
                <a16:creationId xmlns:a16="http://schemas.microsoft.com/office/drawing/2014/main" id="{9C41B1A9-03D1-5CF7-0DE1-7AE8024E4B3F}"/>
              </a:ext>
            </a:extLst>
          </p:cNvPr>
          <p:cNvGrpSpPr/>
          <p:nvPr/>
        </p:nvGrpSpPr>
        <p:grpSpPr>
          <a:xfrm>
            <a:off x="10661704" y="7250573"/>
            <a:ext cx="796868" cy="796868"/>
            <a:chOff x="0" y="0"/>
            <a:chExt cx="1365549" cy="1365549"/>
          </a:xfrm>
        </p:grpSpPr>
        <p:grpSp>
          <p:nvGrpSpPr>
            <p:cNvPr id="102" name="Group 87">
              <a:extLst>
                <a:ext uri="{FF2B5EF4-FFF2-40B4-BE49-F238E27FC236}">
                  <a16:creationId xmlns:a16="http://schemas.microsoft.com/office/drawing/2014/main" id="{2F682763-F08B-6944-3B79-4F89F67317F3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CDEA4DD0-B559-D27D-5EE6-B5208DEBEA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>
                  <a:alpha val="32941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BBB09DA-02D1-642E-8CF1-A2A0B36D5A72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03" name="Group 90">
              <a:extLst>
                <a:ext uri="{FF2B5EF4-FFF2-40B4-BE49-F238E27FC236}">
                  <a16:creationId xmlns:a16="http://schemas.microsoft.com/office/drawing/2014/main" id="{5BF0A750-C261-EC03-7AE5-2CC54E313517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107" name="Freeform 91">
                <a:extLst>
                  <a:ext uri="{FF2B5EF4-FFF2-40B4-BE49-F238E27FC236}">
                    <a16:creationId xmlns:a16="http://schemas.microsoft.com/office/drawing/2014/main" id="{58A131A2-27B9-3FDF-7DC3-C1AC1416919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>
                  <a:alpha val="58824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08" name="TextBox 92">
                <a:extLst>
                  <a:ext uri="{FF2B5EF4-FFF2-40B4-BE49-F238E27FC236}">
                    <a16:creationId xmlns:a16="http://schemas.microsoft.com/office/drawing/2014/main" id="{283CF8DE-F80E-7487-0CD4-49386663132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5435B4E-8829-9046-85E6-C944D7C08EB6}"/>
                </a:ext>
              </a:extLst>
            </p:cNvPr>
            <p:cNvGrpSpPr/>
            <p:nvPr/>
          </p:nvGrpSpPr>
          <p:grpSpPr>
            <a:xfrm>
              <a:off x="167565" y="167565"/>
              <a:ext cx="1030419" cy="1030419"/>
              <a:chOff x="0" y="0"/>
              <a:chExt cx="812800" cy="812800"/>
            </a:xfrm>
          </p:grpSpPr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6284471C-CF93-2BF6-A3D6-687C65404F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/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77904D78-A014-11A2-D34F-1B0BA10D3082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</p:grpSp>
      <p:grpSp>
        <p:nvGrpSpPr>
          <p:cNvPr id="111" name="Group 86">
            <a:extLst>
              <a:ext uri="{FF2B5EF4-FFF2-40B4-BE49-F238E27FC236}">
                <a16:creationId xmlns:a16="http://schemas.microsoft.com/office/drawing/2014/main" id="{7834EB42-1747-13B4-0A99-1A8CFBE87FC6}"/>
              </a:ext>
            </a:extLst>
          </p:cNvPr>
          <p:cNvGrpSpPr/>
          <p:nvPr/>
        </p:nvGrpSpPr>
        <p:grpSpPr>
          <a:xfrm>
            <a:off x="10661704" y="8135269"/>
            <a:ext cx="796868" cy="796868"/>
            <a:chOff x="0" y="0"/>
            <a:chExt cx="1365549" cy="1365549"/>
          </a:xfrm>
        </p:grpSpPr>
        <p:grpSp>
          <p:nvGrpSpPr>
            <p:cNvPr id="112" name="Group 87">
              <a:extLst>
                <a:ext uri="{FF2B5EF4-FFF2-40B4-BE49-F238E27FC236}">
                  <a16:creationId xmlns:a16="http://schemas.microsoft.com/office/drawing/2014/main" id="{28A583D7-7880-3CBA-B993-80EB4BC6540D}"/>
                </a:ext>
              </a:extLst>
            </p:cNvPr>
            <p:cNvGrpSpPr/>
            <p:nvPr/>
          </p:nvGrpSpPr>
          <p:grpSpPr>
            <a:xfrm>
              <a:off x="0" y="0"/>
              <a:ext cx="1365549" cy="1365549"/>
              <a:chOff x="0" y="0"/>
              <a:chExt cx="812800" cy="812800"/>
            </a:xfrm>
          </p:grpSpPr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1095716D-0D03-33FB-57DA-D61C35C15D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>
                  <a:alpha val="32941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F05D308-C3D3-D5B6-FD37-7BE3CC7509E0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13" name="Group 90">
              <a:extLst>
                <a:ext uri="{FF2B5EF4-FFF2-40B4-BE49-F238E27FC236}">
                  <a16:creationId xmlns:a16="http://schemas.microsoft.com/office/drawing/2014/main" id="{CC24A7A7-62E9-8747-6445-275BD90E362C}"/>
                </a:ext>
              </a:extLst>
            </p:cNvPr>
            <p:cNvGrpSpPr/>
            <p:nvPr/>
          </p:nvGrpSpPr>
          <p:grpSpPr>
            <a:xfrm>
              <a:off x="70670" y="70670"/>
              <a:ext cx="1224209" cy="1224209"/>
              <a:chOff x="0" y="0"/>
              <a:chExt cx="812800" cy="812800"/>
            </a:xfrm>
          </p:grpSpPr>
          <p:sp>
            <p:nvSpPr>
              <p:cNvPr id="117" name="Freeform 91">
                <a:extLst>
                  <a:ext uri="{FF2B5EF4-FFF2-40B4-BE49-F238E27FC236}">
                    <a16:creationId xmlns:a16="http://schemas.microsoft.com/office/drawing/2014/main" id="{72B84270-79CA-FFCD-8FB5-BE019AD14FB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>
                  <a:alpha val="58824"/>
                </a:srgbClr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18" name="TextBox 92">
                <a:extLst>
                  <a:ext uri="{FF2B5EF4-FFF2-40B4-BE49-F238E27FC236}">
                    <a16:creationId xmlns:a16="http://schemas.microsoft.com/office/drawing/2014/main" id="{903D227F-FFCB-AA3B-B219-58FC632221B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9A411E2E-0940-A099-11C0-F485678F93E9}"/>
                </a:ext>
              </a:extLst>
            </p:cNvPr>
            <p:cNvGrpSpPr/>
            <p:nvPr/>
          </p:nvGrpSpPr>
          <p:grpSpPr>
            <a:xfrm>
              <a:off x="167565" y="167565"/>
              <a:ext cx="1030419" cy="1030419"/>
              <a:chOff x="0" y="0"/>
              <a:chExt cx="812800" cy="812800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F02FE3B8-0A2C-D574-5D02-8EAB47F454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40606"/>
              </a:solidFill>
            </p:spPr>
            <p:txBody>
              <a:bodyPr/>
              <a:lstStyle/>
              <a:p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8ACC5044-9207-A6C9-9357-8BDBF9552E1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>
                  <a:lnSpc>
                    <a:spcPts val="2471"/>
                  </a:lnSpc>
                </a:pPr>
                <a:endParaRPr>
                  <a:latin typeface="Helvetica" pitchFamily="2" charset="0"/>
                </a:endParaRPr>
              </a:p>
            </p:txBody>
          </p:sp>
        </p:grpSp>
      </p:grpSp>
      <p:pic>
        <p:nvPicPr>
          <p:cNvPr id="63" name="Graphic 62" descr="Open folder with solid fill">
            <a:extLst>
              <a:ext uri="{FF2B5EF4-FFF2-40B4-BE49-F238E27FC236}">
                <a16:creationId xmlns:a16="http://schemas.microsoft.com/office/drawing/2014/main" id="{C7DF6BDB-7A59-EF01-D6D2-DE95785A60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24995" y="8289690"/>
            <a:ext cx="468819" cy="468819"/>
          </a:xfrm>
          <a:prstGeom prst="rect">
            <a:avLst/>
          </a:prstGeom>
        </p:spPr>
      </p:pic>
      <p:pic>
        <p:nvPicPr>
          <p:cNvPr id="65" name="Graphic 64" descr="Race Car with solid fill">
            <a:extLst>
              <a:ext uri="{FF2B5EF4-FFF2-40B4-BE49-F238E27FC236}">
                <a16:creationId xmlns:a16="http://schemas.microsoft.com/office/drawing/2014/main" id="{4F518ED8-7156-2282-7243-CF242F481A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24995" y="7402545"/>
            <a:ext cx="468819" cy="468819"/>
          </a:xfrm>
          <a:prstGeom prst="rect">
            <a:avLst/>
          </a:prstGeom>
        </p:spPr>
      </p:pic>
      <p:pic>
        <p:nvPicPr>
          <p:cNvPr id="67" name="Graphic 66" descr="Hierarchy with solid fill">
            <a:extLst>
              <a:ext uri="{FF2B5EF4-FFF2-40B4-BE49-F238E27FC236}">
                <a16:creationId xmlns:a16="http://schemas.microsoft.com/office/drawing/2014/main" id="{02E11D9A-4CC7-B033-0876-00AE3DEC65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4995" y="6486135"/>
            <a:ext cx="468819" cy="468819"/>
          </a:xfrm>
          <a:prstGeom prst="rect">
            <a:avLst/>
          </a:prstGeom>
        </p:spPr>
      </p:pic>
      <p:pic>
        <p:nvPicPr>
          <p:cNvPr id="69" name="Graphic 68" descr="Piggy Bank with solid fill">
            <a:extLst>
              <a:ext uri="{FF2B5EF4-FFF2-40B4-BE49-F238E27FC236}">
                <a16:creationId xmlns:a16="http://schemas.microsoft.com/office/drawing/2014/main" id="{A4698226-CC63-AE22-F124-EE467DC2E2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34697" y="5585282"/>
            <a:ext cx="468819" cy="468819"/>
          </a:xfrm>
          <a:prstGeom prst="rect">
            <a:avLst/>
          </a:prstGeom>
        </p:spPr>
      </p:pic>
      <p:pic>
        <p:nvPicPr>
          <p:cNvPr id="71" name="Graphic 70" descr="Gavel with solid fill">
            <a:extLst>
              <a:ext uri="{FF2B5EF4-FFF2-40B4-BE49-F238E27FC236}">
                <a16:creationId xmlns:a16="http://schemas.microsoft.com/office/drawing/2014/main" id="{69A123F6-D73A-D884-1C6B-3BC89F9087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35165" y="4626983"/>
            <a:ext cx="444288" cy="444288"/>
          </a:xfrm>
          <a:prstGeom prst="rect">
            <a:avLst/>
          </a:prstGeom>
        </p:spPr>
      </p:pic>
      <p:pic>
        <p:nvPicPr>
          <p:cNvPr id="73" name="Graphic 72" descr="Footprints with solid fill">
            <a:extLst>
              <a:ext uri="{FF2B5EF4-FFF2-40B4-BE49-F238E27FC236}">
                <a16:creationId xmlns:a16="http://schemas.microsoft.com/office/drawing/2014/main" id="{1072F2BF-ECF3-9852-3AAC-337F9B9E8E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10634" y="3668684"/>
            <a:ext cx="468819" cy="4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3033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2478FF 1">
      <a:dk1>
        <a:srgbClr val="000000"/>
      </a:dk1>
      <a:lt1>
        <a:srgbClr val="FFFFFF"/>
      </a:lt1>
      <a:dk2>
        <a:srgbClr val="323232"/>
      </a:dk2>
      <a:lt2>
        <a:srgbClr val="FFFFFF"/>
      </a:lt2>
      <a:accent1>
        <a:srgbClr val="D30B0B"/>
      </a:accent1>
      <a:accent2>
        <a:srgbClr val="2478FF"/>
      </a:accent2>
      <a:accent3>
        <a:srgbClr val="1C1D3B"/>
      </a:accent3>
      <a:accent4>
        <a:srgbClr val="FFC000"/>
      </a:accent4>
      <a:accent5>
        <a:srgbClr val="000000"/>
      </a:accent5>
      <a:accent6>
        <a:srgbClr val="FFFFFF"/>
      </a:accent6>
      <a:hlink>
        <a:srgbClr val="2478FF"/>
      </a:hlink>
      <a:folHlink>
        <a:srgbClr val="6D1E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202CF24D878540B67162F0A9899BF8" ma:contentTypeVersion="18" ma:contentTypeDescription="Create a new document." ma:contentTypeScope="" ma:versionID="20c767da5aa3318d69369c50629d4adc">
  <xsd:schema xmlns:xsd="http://www.w3.org/2001/XMLSchema" xmlns:xs="http://www.w3.org/2001/XMLSchema" xmlns:p="http://schemas.microsoft.com/office/2006/metadata/properties" xmlns:ns2="3e2b107d-4663-4092-8c4b-a903872f3367" xmlns:ns3="bfee7331-4438-4be7-adff-9c56a95784c7" targetNamespace="http://schemas.microsoft.com/office/2006/metadata/properties" ma:root="true" ma:fieldsID="167f832a1ee4ea73e247ae5588413be6" ns2:_="" ns3:_="">
    <xsd:import namespace="3e2b107d-4663-4092-8c4b-a903872f3367"/>
    <xsd:import namespace="bfee7331-4438-4be7-adff-9c56a9578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2b107d-4663-4092-8c4b-a903872f33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895ba9d-5846-42da-98e4-e22e845eb1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e7331-4438-4be7-adff-9c56a9578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b448dd1-bc4a-4e97-8375-8dcc336b145e}" ma:internalName="TaxCatchAll" ma:showField="CatchAllData" ma:web="bfee7331-4438-4be7-adff-9c56a9578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fee7331-4438-4be7-adff-9c56a95784c7">
      <UserInfo>
        <DisplayName>Stuart Rorer</DisplayName>
        <AccountId>609</AccountId>
        <AccountType/>
      </UserInfo>
      <UserInfo>
        <DisplayName>Deepak Sood</DisplayName>
        <AccountId>16</AccountId>
        <AccountType/>
      </UserInfo>
      <UserInfo>
        <DisplayName>David Boeckle</DisplayName>
        <AccountId>59</AccountId>
        <AccountType/>
      </UserInfo>
      <UserInfo>
        <DisplayName>Karly Sills</DisplayName>
        <AccountId>34</AccountId>
        <AccountType/>
      </UserInfo>
      <UserInfo>
        <DisplayName>Ryan McCammond</DisplayName>
        <AccountId>869</AccountId>
        <AccountType/>
      </UserInfo>
      <UserInfo>
        <DisplayName>Mateo Castillo</DisplayName>
        <AccountId>22</AccountId>
        <AccountType/>
      </UserInfo>
    </SharedWithUsers>
    <lcf76f155ced4ddcb4097134ff3c332f xmlns="3e2b107d-4663-4092-8c4b-a903872f3367">
      <Terms xmlns="http://schemas.microsoft.com/office/infopath/2007/PartnerControls"/>
    </lcf76f155ced4ddcb4097134ff3c332f>
    <TaxCatchAll xmlns="bfee7331-4438-4be7-adff-9c56a95784c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EB6C52-DE22-4AB6-9BEB-3C9ED97E1B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2b107d-4663-4092-8c4b-a903872f3367"/>
    <ds:schemaRef ds:uri="bfee7331-4438-4be7-adff-9c56a95784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11EB62-8D4A-4903-B7A1-D36FADA7ADC9}">
  <ds:schemaRefs>
    <ds:schemaRef ds:uri="3e2b107d-4663-4092-8c4b-a903872f3367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bfee7331-4438-4be7-adff-9c56a95784c7"/>
    <ds:schemaRef ds:uri="http://purl.org/dc/terms/"/>
    <ds:schemaRef ds:uri="http://www.w3.org/XML/1998/namespace"/>
    <ds:schemaRef ds:uri="http://purl.org/dc/elements/1.1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F8693B6-8A92-417B-B802-1B52E838BB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AMPD - Migration Infographic WIP</Template>
  <TotalTime>174</TotalTime>
  <Words>2409</Words>
  <Application>Microsoft Macintosh PowerPoint</Application>
  <PresentationFormat>Custom</PresentationFormat>
  <Paragraphs>381</Paragraphs>
  <Slides>29</Slides>
  <Notes>16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Aptos</vt:lpstr>
      <vt:lpstr>Arial</vt:lpstr>
      <vt:lpstr>Calibri</vt:lpstr>
      <vt:lpstr>Helvetica</vt:lpstr>
      <vt:lpstr>Helvetica Bold</vt:lpstr>
      <vt:lpstr>Open Sans</vt:lpstr>
      <vt:lpstr>Verdana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Journey to S/4HANA: AMPD 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Journey to S/4HANA:                 Methodology   </dc:title>
  <dc:creator>Mateo Castillo</dc:creator>
  <cp:lastModifiedBy>Julia Amorim</cp:lastModifiedBy>
  <cp:revision>4</cp:revision>
  <dcterms:created xsi:type="dcterms:W3CDTF">2024-03-19T00:45:15Z</dcterms:created>
  <dcterms:modified xsi:type="dcterms:W3CDTF">2026-03-23T15:13:09Z</dcterms:modified>
  <dc:identifier>DAF_KPRzw0c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0x01010066202CF24D878540B67162F0A9899BF8</vt:lpwstr>
  </property>
</Properties>
</file>