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147469165" r:id="rId6"/>
    <p:sldId id="2147479282" r:id="rId7"/>
    <p:sldId id="2147469161" r:id="rId8"/>
    <p:sldId id="2147469061" r:id="rId9"/>
    <p:sldId id="2147469162" r:id="rId10"/>
    <p:sldId id="624" r:id="rId11"/>
    <p:sldId id="2147469166" r:id="rId12"/>
    <p:sldId id="1022" r:id="rId13"/>
    <p:sldId id="1186" r:id="rId14"/>
    <p:sldId id="611" r:id="rId15"/>
    <p:sldId id="493" r:id="rId16"/>
    <p:sldId id="2147469159" r:id="rId17"/>
    <p:sldId id="2147469138" r:id="rId18"/>
    <p:sldId id="292" r:id="rId19"/>
    <p:sldId id="2147469160" r:id="rId20"/>
    <p:sldId id="2147469052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D3B"/>
    <a:srgbClr val="0D4BD4"/>
    <a:srgbClr val="32346F"/>
    <a:srgbClr val="236DFF"/>
    <a:srgbClr val="1E1F41"/>
    <a:srgbClr val="FFC000"/>
    <a:srgbClr val="F9F9F9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15776-3A8A-D748-8D63-A30D3FDE9C8A}" v="2" dt="2026-03-23T15:15:20.8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6564"/>
    <p:restoredTop sz="94627"/>
  </p:normalViewPr>
  <p:slideViewPr>
    <p:cSldViewPr snapToGrid="0">
      <p:cViewPr varScale="1">
        <p:scale>
          <a:sx n="66" d="100"/>
          <a:sy n="66" d="100"/>
        </p:scale>
        <p:origin x="224" y="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Amorim" userId="1a2a34cf-f6eb-4dd8-86b7-3335b97f07d5" providerId="ADAL" clId="{FF6581B4-D95E-507C-BCCC-8278391A8E71}"/>
    <pc:docChg chg="addSld delSld modSld modMainMaster">
      <pc:chgData name="Julia Amorim" userId="1a2a34cf-f6eb-4dd8-86b7-3335b97f07d5" providerId="ADAL" clId="{FF6581B4-D95E-507C-BCCC-8278391A8E71}" dt="2026-03-23T15:15:20.808" v="3"/>
      <pc:docMkLst>
        <pc:docMk/>
      </pc:docMkLst>
      <pc:sldMasterChg chg="modSp modSldLayout">
        <pc:chgData name="Julia Amorim" userId="1a2a34cf-f6eb-4dd8-86b7-3335b97f07d5" providerId="ADAL" clId="{FF6581B4-D95E-507C-BCCC-8278391A8E71}" dt="2026-03-23T15:15:20.808" v="3"/>
        <pc:sldMasterMkLst>
          <pc:docMk/>
          <pc:sldMasterMk cId="390893961" sldId="2147483756"/>
        </pc:sldMasterMkLst>
        <pc:spChg chg="mod">
          <ac:chgData name="Julia Amorim" userId="1a2a34cf-f6eb-4dd8-86b7-3335b97f07d5" providerId="ADAL" clId="{FF6581B4-D95E-507C-BCCC-8278391A8E71}" dt="2026-03-23T15:15:11.617" v="2"/>
          <ac:spMkLst>
            <pc:docMk/>
            <pc:sldMasterMk cId="390893961" sldId="2147483756"/>
            <ac:spMk id="3" creationId="{82374349-5971-14CC-B491-5EA13FDA5787}"/>
          </ac:spMkLst>
        </pc:spChg>
        <pc:sldLayoutChg chg="modSp">
          <pc:chgData name="Julia Amorim" userId="1a2a34cf-f6eb-4dd8-86b7-3335b97f07d5" providerId="ADAL" clId="{FF6581B4-D95E-507C-BCCC-8278391A8E71}" dt="2026-03-23T15:15:20.808" v="3"/>
          <pc:sldLayoutMkLst>
            <pc:docMk/>
            <pc:sldMasterMk cId="390893961" sldId="2147483756"/>
            <pc:sldLayoutMk cId="484937111" sldId="2147483757"/>
          </pc:sldLayoutMkLst>
          <pc:spChg chg="mod">
            <ac:chgData name="Julia Amorim" userId="1a2a34cf-f6eb-4dd8-86b7-3335b97f07d5" providerId="ADAL" clId="{FF6581B4-D95E-507C-BCCC-8278391A8E71}" dt="2026-03-23T15:15:20.808" v="3"/>
            <ac:spMkLst>
              <pc:docMk/>
              <pc:sldMasterMk cId="390893961" sldId="2147483756"/>
              <pc:sldLayoutMk cId="484937111" sldId="2147483757"/>
              <ac:spMk id="60" creationId="{DDB2AB9A-54EC-3569-E48D-6F355A3EBFBE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E3DF15-5FE1-2D93-191B-1234F8F1DF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68B81-F69B-A545-14B3-BDEF0DFEF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62599-C1F4-4326-9E55-3BE0CFC5FE10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8B7B2-3CD1-BB77-7827-0CD66B4AE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77645-D864-0190-1D67-36DDBDC0C5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8061-4D55-4E02-9F90-20A48742D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87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B7B59-0A9D-E047-B78D-5B0FC46203D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1B0BB-BDF1-BD43-AC48-1EED4FA0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8AAD-CD98-56E8-14C2-C4CD76CB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332A4-B401-3217-3A04-927CAC499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66F79-37C3-CE1A-6CD1-D259EFDFD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08ED-9400-B344-46FB-1CDAEBAC2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solutions for front end – consider a scanning service</a:t>
            </a:r>
          </a:p>
          <a:p>
            <a:r>
              <a:rPr lang="en-US"/>
              <a:t>Mention</a:t>
            </a:r>
            <a:r>
              <a:rPr lang="en-US" baseline="0"/>
              <a:t> the outbound version of this model</a:t>
            </a:r>
          </a:p>
          <a:p>
            <a:r>
              <a:rPr lang="en-US" baseline="0"/>
              <a:t>Portal access allows for all the types of devices out there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82839-4F9B-496B-933D-3BF11D9266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9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7AC4CFA4-A47A-1883-2E90-28934946E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FB2B90-41CF-3545-B32A-568865A2E6F4}" type="slidenum">
              <a:rPr lang="en-US" altLang="en-US" sz="1200"/>
              <a:pPr>
                <a:spcBef>
                  <a:spcPct val="0"/>
                </a:spcBef>
              </a:pPr>
              <a:t>12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4D7C103-F021-420D-BBF4-88BCC1F24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5D8E07D-F3AA-EF3B-42AA-48AB4449A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All the scenarios that can be used - 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0272" y="4236641"/>
            <a:ext cx="10203419" cy="3774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72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r>
              <a:rPr lang="en-US" sz="6600" b="1" dirty="0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6600" b="1" dirty="0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5853713" y="8417765"/>
            <a:ext cx="2164314" cy="1583123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5066" y="586288"/>
            <a:ext cx="972944" cy="562302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6641189" y="507489"/>
            <a:ext cx="0" cy="740184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714996" cy="10287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5714994" y="-1"/>
            <a:ext cx="201936" cy="10286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231768" y="9832776"/>
            <a:ext cx="9227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</a:t>
            </a:r>
            <a:fld id="{5EA29C34-93FC-E145-8757-7B8ABBE95C4F}" type="datetimeyyyy">
              <a:rPr lang="en-US" sz="900" b="0" smtClean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2026</a:t>
            </a:fld>
            <a:r>
              <a:rPr lang="en-US" sz="9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 </a:t>
            </a:r>
            <a:r>
              <a:rPr lang="en-US" sz="9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0272" y="3377573"/>
            <a:ext cx="10203419" cy="7024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accent2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Subheading will come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81EDFF-98C6-E313-D740-2952DDF598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39237" y="612410"/>
            <a:ext cx="2490807" cy="5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7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D232D6F8-7D69-0622-4124-A078F23EEEBC}"/>
              </a:ext>
            </a:extLst>
          </p:cNvPr>
          <p:cNvSpPr/>
          <p:nvPr userDrawn="1"/>
        </p:nvSpPr>
        <p:spPr>
          <a:xfrm>
            <a:off x="893654" y="3053300"/>
            <a:ext cx="5155512" cy="6291776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9D9E4DB-1988-55D6-38BF-4C6AEA299505}"/>
              </a:ext>
            </a:extLst>
          </p:cNvPr>
          <p:cNvSpPr/>
          <p:nvPr userDrawn="1"/>
        </p:nvSpPr>
        <p:spPr>
          <a:xfrm>
            <a:off x="6572594" y="3053300"/>
            <a:ext cx="5169041" cy="6291776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12291451" y="3061337"/>
            <a:ext cx="5169041" cy="6291776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6" name="Text Placeholder 60">
            <a:extLst>
              <a:ext uri="{FF2B5EF4-FFF2-40B4-BE49-F238E27FC236}">
                <a16:creationId xmlns:a16="http://schemas.microsoft.com/office/drawing/2014/main" id="{FE9DED47-EA35-840D-83F0-63FDC63FC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7960" y="4763311"/>
            <a:ext cx="4127438" cy="4162976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8" name="Text Placeholder 60">
            <a:extLst>
              <a:ext uri="{FF2B5EF4-FFF2-40B4-BE49-F238E27FC236}">
                <a16:creationId xmlns:a16="http://schemas.microsoft.com/office/drawing/2014/main" id="{A2F11879-9669-5EED-DDB3-F6CD5F7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0281" y="4791335"/>
            <a:ext cx="4127438" cy="4162976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12251" y="4855840"/>
            <a:ext cx="4127438" cy="4162976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30" name="Text Placeholder 60">
            <a:extLst>
              <a:ext uri="{FF2B5EF4-FFF2-40B4-BE49-F238E27FC236}">
                <a16:creationId xmlns:a16="http://schemas.microsoft.com/office/drawing/2014/main" id="{37FF097C-E1EC-19A5-650D-AF6C3384D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4419" y="3354860"/>
            <a:ext cx="4170980" cy="11306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1" name="Text Placeholder 60">
            <a:extLst>
              <a:ext uri="{FF2B5EF4-FFF2-40B4-BE49-F238E27FC236}">
                <a16:creationId xmlns:a16="http://schemas.microsoft.com/office/drawing/2014/main" id="{02128630-FE4F-6247-B631-1389D52F5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281" y="3337769"/>
            <a:ext cx="4127438" cy="11306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Text Placeholder 60">
            <a:extLst>
              <a:ext uri="{FF2B5EF4-FFF2-40B4-BE49-F238E27FC236}">
                <a16:creationId xmlns:a16="http://schemas.microsoft.com/office/drawing/2014/main" id="{73BEDCE2-7DF8-00BA-C355-91AC7598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72495" y="3337769"/>
            <a:ext cx="4170980" cy="11306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54E7F-4AD9-3A14-3D90-57381CE222FA}"/>
              </a:ext>
            </a:extLst>
          </p:cNvPr>
          <p:cNvSpPr/>
          <p:nvPr userDrawn="1"/>
        </p:nvSpPr>
        <p:spPr>
          <a:xfrm>
            <a:off x="1" y="691388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7C18632-2D38-AC81-D676-61F10913C5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6176601" y="320239"/>
            <a:ext cx="1724162" cy="3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81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5853713" y="8417765"/>
            <a:ext cx="2164314" cy="1583123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05BE5FC-4608-7DB1-FE9F-9301948F935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4594579" y="411843"/>
            <a:ext cx="3047123" cy="65593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281870D-B354-CF68-2DED-700776BE6DCA}"/>
              </a:ext>
            </a:extLst>
          </p:cNvPr>
          <p:cNvGrpSpPr/>
          <p:nvPr userDrawn="1"/>
        </p:nvGrpSpPr>
        <p:grpSpPr>
          <a:xfrm>
            <a:off x="1437467" y="4650420"/>
            <a:ext cx="7628541" cy="1382624"/>
            <a:chOff x="702617" y="4639518"/>
            <a:chExt cx="5085694" cy="921749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DEEEE8D-CDC4-CA82-0D98-E03DABD7D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340286-746C-5363-CF7D-E4F6CA4419AD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2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12000" b="1" spc="-45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14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ith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8C8FAD-0AE5-F807-D38A-CD5F0622FD59}"/>
              </a:ext>
            </a:extLst>
          </p:cNvPr>
          <p:cNvSpPr/>
          <p:nvPr userDrawn="1"/>
        </p:nvSpPr>
        <p:spPr>
          <a:xfrm>
            <a:off x="3046382" y="5196824"/>
            <a:ext cx="7803117" cy="390119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651CE1AF-5F24-4FBC-CF28-5B321BB11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9961" y="5658447"/>
            <a:ext cx="2978739" cy="2978739"/>
          </a:xfrm>
          <a:prstGeom prst="rect">
            <a:avLst/>
          </a:prstGeom>
          <a:solidFill>
            <a:srgbClr val="1C1D3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5853713" y="8417765"/>
            <a:ext cx="2164314" cy="1583123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</p:grpSp>
      <p:sp>
        <p:nvSpPr>
          <p:cNvPr id="59" name="Text Placeholder 60">
            <a:extLst>
              <a:ext uri="{FF2B5EF4-FFF2-40B4-BE49-F238E27FC236}">
                <a16:creationId xmlns:a16="http://schemas.microsoft.com/office/drawing/2014/main" id="{A12F0801-B6B2-47A7-21D4-BBECF448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1611" y="6186391"/>
            <a:ext cx="4842734" cy="20479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 xxx-xxx-xxx</a:t>
            </a:r>
          </a:p>
          <a:p>
            <a:pPr lvl="0"/>
            <a:r>
              <a:rPr lang="en-US" dirty="0"/>
              <a:t>E </a:t>
            </a:r>
            <a:r>
              <a:rPr lang="en-US" dirty="0" err="1"/>
              <a:t>xxx@auritas.com</a:t>
            </a:r>
            <a:endParaRPr lang="en-US" dirty="0"/>
          </a:p>
          <a:p>
            <a:pPr lvl="0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F893CA-3DD1-7C30-9EEC-B8E02114C2BA}"/>
              </a:ext>
            </a:extLst>
          </p:cNvPr>
          <p:cNvGrpSpPr/>
          <p:nvPr userDrawn="1"/>
        </p:nvGrpSpPr>
        <p:grpSpPr>
          <a:xfrm>
            <a:off x="1759961" y="2333529"/>
            <a:ext cx="7628541" cy="1382624"/>
            <a:chOff x="702617" y="4639518"/>
            <a:chExt cx="5085694" cy="921749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A4C15E0-6782-8362-5565-7BFCBE13BD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D96FC3-2A4E-2510-CEC2-CB2DA8BCFDCE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2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12000" b="1" spc="-450" dirty="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FE8CAF5D-979E-7939-D8B1-ACB715864F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594579" y="411843"/>
            <a:ext cx="3047123" cy="6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78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966E8CA-202D-0A7D-EAD0-759D3A2C89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6041756" y="9616644"/>
            <a:ext cx="1933827" cy="4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5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C01BB0-F860-3080-1063-967606D7A67E}"/>
              </a:ext>
            </a:extLst>
          </p:cNvPr>
          <p:cNvSpPr/>
          <p:nvPr userDrawn="1"/>
        </p:nvSpPr>
        <p:spPr>
          <a:xfrm>
            <a:off x="11555990" y="0"/>
            <a:ext cx="6732010" cy="10287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8E1CD-6EC9-F740-28C6-D7280E06C025}"/>
              </a:ext>
            </a:extLst>
          </p:cNvPr>
          <p:cNvSpPr/>
          <p:nvPr userDrawn="1"/>
        </p:nvSpPr>
        <p:spPr>
          <a:xfrm>
            <a:off x="14283815" y="2406887"/>
            <a:ext cx="2632586" cy="25146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466D80-F2AA-F04F-D232-70E3D08EE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55990" y="2630153"/>
            <a:ext cx="5131810" cy="76581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60">
            <a:extLst>
              <a:ext uri="{FF2B5EF4-FFF2-40B4-BE49-F238E27FC236}">
                <a16:creationId xmlns:a16="http://schemas.microsoft.com/office/drawing/2014/main" id="{3CC09356-9433-B752-5F1D-FE96E0C2D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9790782" cy="1005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8E2AF6-3976-E862-2BD0-98FFDF217AD0}"/>
              </a:ext>
            </a:extLst>
          </p:cNvPr>
          <p:cNvSpPr/>
          <p:nvPr userDrawn="1"/>
        </p:nvSpPr>
        <p:spPr>
          <a:xfrm>
            <a:off x="-16328" y="823991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22" name="Text Placeholder 60">
            <a:extLst>
              <a:ext uri="{FF2B5EF4-FFF2-40B4-BE49-F238E27FC236}">
                <a16:creationId xmlns:a16="http://schemas.microsoft.com/office/drawing/2014/main" id="{08F02AEC-3B11-DB84-2E27-217D8E2F2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0600" y="190500"/>
            <a:ext cx="1905001" cy="374414"/>
          </a:xfrm>
          <a:prstGeom prst="rect">
            <a:avLst/>
          </a:prstGeom>
          <a:solidFill>
            <a:srgbClr val="D8011A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3629172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2600" y="1197141"/>
            <a:ext cx="8125266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13138" y="2669681"/>
            <a:ext cx="8125266" cy="6889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8728364" cy="10287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959" y="914402"/>
            <a:ext cx="6927786" cy="86452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8375072" y="872837"/>
            <a:ext cx="768929" cy="1581936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4" name="Picture 3" descr="A red and blue logo&#10;&#10;AI-generated content may be incorrect.">
            <a:extLst>
              <a:ext uri="{FF2B5EF4-FFF2-40B4-BE49-F238E27FC236}">
                <a16:creationId xmlns:a16="http://schemas.microsoft.com/office/drawing/2014/main" id="{7288D336-F06C-1F48-5C08-CDD73D703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3580" y="414011"/>
            <a:ext cx="1330113" cy="4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14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E8FC0F-519A-0FE5-5358-C64CBCC574A2}"/>
              </a:ext>
            </a:extLst>
          </p:cNvPr>
          <p:cNvSpPr txBox="1"/>
          <p:nvPr userDrawn="1"/>
        </p:nvSpPr>
        <p:spPr>
          <a:xfrm>
            <a:off x="1563935" y="3879870"/>
            <a:ext cx="9153261" cy="138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12000" b="1">
                <a:latin typeface="Helvetica" pitchFamily="2" charset="0"/>
                <a:cs typeface="Sora" pitchFamily="2" charset="0"/>
              </a:rPr>
              <a:t>Thank you!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5853713" y="8417765"/>
            <a:ext cx="2164314" cy="1583123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Helvetica" pitchFamily="2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9674F9C9-ACEB-4921-ABB0-3F8A293077FA}"/>
              </a:ext>
            </a:extLst>
          </p:cNvPr>
          <p:cNvSpPr/>
          <p:nvPr userDrawn="1"/>
        </p:nvSpPr>
        <p:spPr>
          <a:xfrm>
            <a:off x="9486901" y="4588919"/>
            <a:ext cx="233363" cy="225969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B051C4B3-F865-9618-CBEA-293FD6AD0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1138" y="524487"/>
            <a:ext cx="2358896" cy="7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43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9842500" y="0"/>
            <a:ext cx="8445500" cy="10287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1395062" y="1041885"/>
            <a:ext cx="3291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13013971" y="2819343"/>
            <a:ext cx="2632586" cy="25146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44349" y="3097939"/>
            <a:ext cx="5511801" cy="71937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4956" y="3326204"/>
            <a:ext cx="6802641" cy="6115508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7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03D84-C260-5E07-85E8-6CDF8F65DD05}"/>
              </a:ext>
            </a:extLst>
          </p:cNvPr>
          <p:cNvSpPr/>
          <p:nvPr userDrawn="1"/>
        </p:nvSpPr>
        <p:spPr>
          <a:xfrm>
            <a:off x="1" y="691388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3B93AE-F507-80D8-99F5-0FDE8D1D6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4604" y="105958"/>
            <a:ext cx="2023902" cy="6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62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4955" y="3326204"/>
            <a:ext cx="15497901" cy="56653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E6997-A5EB-ADF8-98B0-A7242126C2F4}"/>
              </a:ext>
            </a:extLst>
          </p:cNvPr>
          <p:cNvSpPr/>
          <p:nvPr userDrawn="1"/>
        </p:nvSpPr>
        <p:spPr>
          <a:xfrm>
            <a:off x="1" y="691388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3A2459-DFF2-E390-94F1-AAB0A940DF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6176601" y="320239"/>
            <a:ext cx="1724162" cy="3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57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1" y="691388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6176601" y="320239"/>
            <a:ext cx="1724162" cy="3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546699" y="2126013"/>
            <a:ext cx="249446" cy="1581936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64629"/>
            <a:ext cx="18288000" cy="48223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1362" y="2414340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8075DA-77D7-74C6-27F9-877002742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6176601" y="320239"/>
            <a:ext cx="1724162" cy="3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9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Gr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10210800" y="2460172"/>
            <a:ext cx="7249692" cy="6892941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8630" y="3048002"/>
            <a:ext cx="6141059" cy="5791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1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4956" y="3048002"/>
            <a:ext cx="8084729" cy="609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37B55-2F48-0E42-D8B7-A0F63B0CFF3A}"/>
              </a:ext>
            </a:extLst>
          </p:cNvPr>
          <p:cNvSpPr/>
          <p:nvPr userDrawn="1"/>
        </p:nvSpPr>
        <p:spPr>
          <a:xfrm>
            <a:off x="1" y="691388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BDFDDF-289D-0F1F-3F3B-BE422057B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6176601" y="320239"/>
            <a:ext cx="1724162" cy="3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4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10210800" y="2460172"/>
            <a:ext cx="7249692" cy="6892941"/>
          </a:xfrm>
          <a:prstGeom prst="round1Rect">
            <a:avLst>
              <a:gd name="adj" fmla="val 557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8630" y="3048002"/>
            <a:ext cx="6141059" cy="5791200"/>
          </a:xfrm>
          <a:prstGeom prst="rect">
            <a:avLst/>
          </a:prstGeom>
        </p:spPr>
        <p:txBody>
          <a:bodyPr/>
          <a:lstStyle>
            <a:lvl1pPr marL="428625" indent="-428625">
              <a:lnSpc>
                <a:spcPct val="100000"/>
              </a:lnSpc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1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4956" y="3048002"/>
            <a:ext cx="8084729" cy="609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C9214-F3D9-0CAB-A24D-6838DC4F3548}"/>
              </a:ext>
            </a:extLst>
          </p:cNvPr>
          <p:cNvSpPr/>
          <p:nvPr userDrawn="1"/>
        </p:nvSpPr>
        <p:spPr>
          <a:xfrm>
            <a:off x="1" y="691388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31D0DF-496A-8F3F-49EF-F9E4029E22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6176601" y="320239"/>
            <a:ext cx="1724162" cy="3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41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2600" y="1197141"/>
            <a:ext cx="8125266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13138" y="2669681"/>
            <a:ext cx="8125266" cy="6889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8728364" cy="10287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959" y="914402"/>
            <a:ext cx="6927786" cy="86452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8375072" y="872837"/>
            <a:ext cx="768929" cy="1581936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7EF76B-AE5C-40E9-AF64-DCFD884422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6176601" y="320239"/>
            <a:ext cx="1724162" cy="3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51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276" y="882648"/>
            <a:ext cx="7868316" cy="10052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1031" y="2355188"/>
            <a:ext cx="7868316" cy="68899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9559637" y="0"/>
            <a:ext cx="8728364" cy="10287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59925" y="882649"/>
            <a:ext cx="6927786" cy="86452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9201898" y="773252"/>
            <a:ext cx="768929" cy="1581936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33F5B86-ED3B-631F-0145-E63479EB48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556116" y="9712400"/>
            <a:ext cx="1724162" cy="3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42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74349-5971-14CC-B491-5EA13FDA5787}"/>
              </a:ext>
            </a:extLst>
          </p:cNvPr>
          <p:cNvSpPr txBox="1"/>
          <p:nvPr userDrawn="1"/>
        </p:nvSpPr>
        <p:spPr>
          <a:xfrm>
            <a:off x="231768" y="9832776"/>
            <a:ext cx="9227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</a:t>
            </a:r>
            <a:fld id="{F0B6C413-0B3C-674A-A5A8-BCA8BE3A1D7A}" type="datetimeyyyy">
              <a:rPr lang="en-US" sz="900" b="0" smtClean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2026</a:t>
            </a:fld>
            <a:r>
              <a:rPr lang="en-US" sz="9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 Auritas LLC. 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D7AF59-9BCA-B93D-EB39-6F6D3B1B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2D51-0203-3B60-1AEC-46B21B0E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9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2" r:id="rId14"/>
    <p:sldLayoutId id="2147483773" r:id="rId15"/>
    <p:sldLayoutId id="2147483774" r:id="rId1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sv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svg"/><Relationship Id="rId4" Type="http://schemas.openxmlformats.org/officeDocument/2006/relationships/image" Target="../media/image4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sv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E1578-F20E-97E7-2008-37E441CDA1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Auritas SAP Document Management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F3FC3-92E6-2224-2723-832F81D73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Driving Innovation, Empowering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40784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BE79D9-DA3A-11C5-C1DB-01D323790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Third Party Storage Solutions for Doc Management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76" y="2763610"/>
            <a:ext cx="1119187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58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A15DBFC6-C393-95CC-9DB0-7CEA486FE11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marL="571500" indent="-57150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/>
              <a:t>What kind of data and documents do you want to store?</a:t>
            </a:r>
          </a:p>
          <a:p>
            <a:pPr marL="571500" indent="-57150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/>
              <a:t>Will your storage solution be managing data and documents linked to SAP or non-SAP documents? Both?</a:t>
            </a:r>
          </a:p>
          <a:p>
            <a:pPr marL="571500" indent="-57150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/>
              <a:t>Certification with SAP </a:t>
            </a:r>
            <a:r>
              <a:rPr lang="en-US" altLang="en-US" dirty="0" err="1"/>
              <a:t>Archivelink</a:t>
            </a:r>
            <a:r>
              <a:rPr lang="en-US" altLang="en-US" dirty="0"/>
              <a:t>/CMIS</a:t>
            </a:r>
          </a:p>
          <a:p>
            <a:pPr marL="571500" indent="-57150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/>
              <a:t>Scalability</a:t>
            </a:r>
          </a:p>
          <a:p>
            <a:pPr marL="571500" indent="-57150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/>
              <a:t>Cost</a:t>
            </a:r>
          </a:p>
          <a:p>
            <a:pPr marL="571500" indent="-57150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/>
              <a:t>Linked hardware/software (proprietary/generic)</a:t>
            </a:r>
          </a:p>
          <a:p>
            <a:pPr marL="571500" indent="-57150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/>
              <a:t>Disaster recovery</a:t>
            </a:r>
          </a:p>
          <a:p>
            <a:pPr marL="571500" indent="-57150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/>
              <a:t>Migration</a:t>
            </a:r>
          </a:p>
          <a:p>
            <a:pPr marL="571500" indent="-57150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en-US" dirty="0"/>
              <a:t>Features (Web access, full text, OCR, Output Management, document destruction, etc.)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D71FCE-ABD4-8888-6C42-436CC6DDEE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5400" dirty="0"/>
              <a:t>Storage Solution Selection Considerations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9932-3B6B-DC1E-E397-AB11BD4D7E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67715" y="853873"/>
            <a:ext cx="10794323" cy="1573705"/>
          </a:xfrm>
        </p:spPr>
        <p:txBody>
          <a:bodyPr>
            <a:normAutofit fontScale="92500" lnSpcReduction="10000"/>
          </a:bodyPr>
          <a:lstStyle/>
          <a:p>
            <a:pPr defTabSz="945357"/>
            <a:r>
              <a:rPr lang="en-US" altLang="en-US" dirty="0"/>
              <a:t>Common Incoming Documents and SAP Objects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2E1D1A-9498-FA66-81B5-29F20DC21C4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76250"/>
            <a:ext cx="15984538" cy="1233488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5357"/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E733D05-36EE-1E13-C78B-15E8AEDF47A8}"/>
              </a:ext>
            </a:extLst>
          </p:cNvPr>
          <p:cNvSpPr txBox="1">
            <a:spLocks noChangeArrowheads="1"/>
          </p:cNvSpPr>
          <p:nvPr/>
        </p:nvSpPr>
        <p:spPr>
          <a:xfrm>
            <a:off x="1077431" y="3755231"/>
            <a:ext cx="4928359" cy="5037001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FI Documents</a:t>
            </a:r>
          </a:p>
          <a:p>
            <a:pPr marL="1143000"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Vendor Invoices</a:t>
            </a:r>
          </a:p>
          <a:p>
            <a:pPr marL="1143000"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Correspondence</a:t>
            </a:r>
          </a:p>
          <a:p>
            <a:pPr marL="1143000"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Customer Purchase Orders</a:t>
            </a:r>
          </a:p>
          <a:p>
            <a:pPr marL="428625" indent="-428625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Delivery</a:t>
            </a:r>
          </a:p>
          <a:p>
            <a:pPr marL="1143000"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Signed Bills of Lading</a:t>
            </a:r>
          </a:p>
          <a:p>
            <a:pPr marL="428625" indent="-428625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Vendor Master </a:t>
            </a:r>
          </a:p>
          <a:p>
            <a:pPr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Contracts</a:t>
            </a:r>
          </a:p>
          <a:p>
            <a:pPr marL="428625" indent="-428625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Customer Master</a:t>
            </a:r>
          </a:p>
          <a:p>
            <a:pPr marL="1143000"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Contracts</a:t>
            </a:r>
          </a:p>
          <a:p>
            <a:pPr marL="1143000"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Terms</a:t>
            </a:r>
          </a:p>
          <a:p>
            <a:pPr marL="1143000"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Credit Application</a:t>
            </a:r>
          </a:p>
          <a:p>
            <a:pPr marL="428625" indent="-428625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endParaRPr lang="en-US" altLang="en-US" sz="2200" dirty="0">
              <a:latin typeface="Helvetica" pitchFamily="2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1E023D-31BA-9E11-7F3F-557E92EF288B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24" y="3755231"/>
            <a:ext cx="4928359" cy="5116916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Real Estate Master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Contracts</a:t>
            </a:r>
          </a:p>
          <a:p>
            <a:pPr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Fixed Asset Master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Vendor Invoices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Manuals and Contracts</a:t>
            </a:r>
          </a:p>
          <a:p>
            <a:pPr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Purchase Orders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Receiving documentation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Purchase Order Request</a:t>
            </a:r>
          </a:p>
          <a:p>
            <a:pPr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Material Document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Receiving Documentation</a:t>
            </a:r>
          </a:p>
          <a:p>
            <a:pPr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WBS Elements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endParaRPr lang="en-US" altLang="en-US" sz="2200" dirty="0">
              <a:latin typeface="Helvetica" pitchFamily="2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en-US" altLang="en-US" sz="2200" dirty="0">
              <a:latin typeface="Helvetica" pitchFamily="2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en-US" altLang="en-US" sz="2200" dirty="0">
              <a:latin typeface="Helvetica" pitchFamily="2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en-US" altLang="en-US" sz="2200" dirty="0">
              <a:latin typeface="Helvetica" pitchFamily="2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7272F5E-EEC9-BD9C-9413-760FA26B2968}"/>
              </a:ext>
            </a:extLst>
          </p:cNvPr>
          <p:cNvSpPr txBox="1">
            <a:spLocks noChangeArrowheads="1"/>
          </p:cNvSpPr>
          <p:nvPr/>
        </p:nvSpPr>
        <p:spPr>
          <a:xfrm>
            <a:off x="6864877" y="3755231"/>
            <a:ext cx="4928359" cy="5116916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Material Master MKPF</a:t>
            </a:r>
          </a:p>
          <a:p>
            <a:pPr marL="1143000"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CAD Drawings</a:t>
            </a:r>
          </a:p>
          <a:p>
            <a:pPr marL="1143000"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MSDS Sheets</a:t>
            </a:r>
          </a:p>
          <a:p>
            <a:pPr marL="428625" indent="-428625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HR Documentation PREL</a:t>
            </a:r>
          </a:p>
          <a:p>
            <a:pPr marL="1143000" lvl="1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Entire Personnel folder </a:t>
            </a:r>
          </a:p>
          <a:p>
            <a:pPr marL="457200" defTabSz="945357">
              <a:lnSpc>
                <a:spcPct val="80000"/>
              </a:lnSpc>
              <a:buClr>
                <a:schemeClr val="accent2"/>
              </a:buClr>
              <a:tabLst>
                <a:tab pos="428625" algn="l"/>
              </a:tabLst>
            </a:pPr>
            <a:r>
              <a:rPr lang="en-US" altLang="en-US" sz="2200" dirty="0">
                <a:latin typeface="Helvetica" pitchFamily="2" charset="0"/>
              </a:rPr>
              <a:t>Travel &amp; Expenses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Trip report and Expenses</a:t>
            </a:r>
          </a:p>
          <a:p>
            <a:pPr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Service Orders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Service Order Sign off</a:t>
            </a:r>
          </a:p>
          <a:p>
            <a:pPr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Customer Invoices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r>
              <a:rPr lang="en-US" altLang="en-US" sz="2200" dirty="0">
                <a:latin typeface="Helvetica" pitchFamily="2" charset="0"/>
              </a:rPr>
              <a:t>Customer Checks and remittance</a:t>
            </a: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en-US" altLang="en-US" sz="2200" dirty="0">
              <a:latin typeface="Helvetica" pitchFamily="2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en-US" altLang="en-US" sz="2200" dirty="0">
              <a:latin typeface="Helvetica" pitchFamily="2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en-US" altLang="en-US" sz="22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Box 238">
            <a:extLst>
              <a:ext uri="{FF2B5EF4-FFF2-40B4-BE49-F238E27FC236}">
                <a16:creationId xmlns:a16="http://schemas.microsoft.com/office/drawing/2014/main" id="{B7038FE9-BF12-FD00-E4FC-065D66AD262E}"/>
              </a:ext>
            </a:extLst>
          </p:cNvPr>
          <p:cNvSpPr txBox="1"/>
          <p:nvPr/>
        </p:nvSpPr>
        <p:spPr>
          <a:xfrm>
            <a:off x="477153" y="601265"/>
            <a:ext cx="11152094" cy="129988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marL="259557"/>
            <a:r>
              <a:rPr lang="en-US" sz="4000" b="1" dirty="0">
                <a:solidFill>
                  <a:schemeClr val="accent6"/>
                </a:solidFill>
                <a:latin typeface="Helvetica" pitchFamily="2" charset="0"/>
              </a:rPr>
              <a:t>Technical Design Document</a:t>
            </a:r>
            <a:br>
              <a:rPr lang="en-US" sz="4000" b="1" dirty="0">
                <a:solidFill>
                  <a:schemeClr val="accent6"/>
                </a:solidFill>
                <a:latin typeface="Helvetica" pitchFamily="2" charset="0"/>
              </a:rPr>
            </a:br>
            <a:r>
              <a:rPr lang="en-US" sz="2800" b="1" dirty="0">
                <a:solidFill>
                  <a:schemeClr val="accent6"/>
                </a:solidFill>
                <a:latin typeface="Helvetica" pitchFamily="2" charset="0"/>
              </a:rPr>
              <a:t>SAP BTP Document Management Service</a:t>
            </a:r>
            <a:endParaRPr lang="en-US" sz="4000" b="1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5FFC5908-C7E9-CAA7-2388-AA39BECB3C99}"/>
              </a:ext>
            </a:extLst>
          </p:cNvPr>
          <p:cNvSpPr/>
          <p:nvPr/>
        </p:nvSpPr>
        <p:spPr>
          <a:xfrm>
            <a:off x="14350336" y="636495"/>
            <a:ext cx="3937664" cy="8722659"/>
          </a:xfrm>
          <a:prstGeom prst="rect">
            <a:avLst/>
          </a:prstGeom>
          <a:solidFill>
            <a:srgbClr val="32346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" pitchFamily="2" charset="0"/>
            </a:endParaRPr>
          </a:p>
        </p:txBody>
      </p:sp>
      <p:pic>
        <p:nvPicPr>
          <p:cNvPr id="242" name="Picture 241" descr="Logo&#10;&#10;Description automatically generated">
            <a:extLst>
              <a:ext uri="{FF2B5EF4-FFF2-40B4-BE49-F238E27FC236}">
                <a16:creationId xmlns:a16="http://schemas.microsoft.com/office/drawing/2014/main" id="{8C797F65-9833-B40F-F6FF-47B29DD8F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876" y="991244"/>
            <a:ext cx="1577982" cy="781188"/>
          </a:xfrm>
          <a:prstGeom prst="rect">
            <a:avLst/>
          </a:prstGeom>
        </p:spPr>
      </p:pic>
      <p:sp>
        <p:nvSpPr>
          <p:cNvPr id="244" name="TextBox 243">
            <a:extLst>
              <a:ext uri="{FF2B5EF4-FFF2-40B4-BE49-F238E27FC236}">
                <a16:creationId xmlns:a16="http://schemas.microsoft.com/office/drawing/2014/main" id="{DD621724-C19D-39CD-E631-A5B14BC59022}"/>
              </a:ext>
            </a:extLst>
          </p:cNvPr>
          <p:cNvSpPr txBox="1"/>
          <p:nvPr/>
        </p:nvSpPr>
        <p:spPr>
          <a:xfrm>
            <a:off x="14756482" y="1772432"/>
            <a:ext cx="3333718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3200" b="1" baseline="-25000" dirty="0">
                <a:solidFill>
                  <a:schemeClr val="bg1"/>
                </a:solidFill>
                <a:latin typeface="Helvetica" pitchFamily="2" charset="0"/>
              </a:rPr>
              <a:t>SAP Business Technology Platform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706CBC88-3D34-1464-19DC-AC488D51B5D1}"/>
              </a:ext>
            </a:extLst>
          </p:cNvPr>
          <p:cNvSpPr/>
          <p:nvPr/>
        </p:nvSpPr>
        <p:spPr>
          <a:xfrm>
            <a:off x="15024846" y="3074885"/>
            <a:ext cx="2796990" cy="941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" pitchFamily="2" charset="0"/>
              </a:rPr>
              <a:t>BTP Global Account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FF44DBC6-D4CC-1A7E-408F-D3CD983D0C9D}"/>
              </a:ext>
            </a:extLst>
          </p:cNvPr>
          <p:cNvSpPr/>
          <p:nvPr/>
        </p:nvSpPr>
        <p:spPr>
          <a:xfrm>
            <a:off x="15024846" y="4576477"/>
            <a:ext cx="2796990" cy="941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" pitchFamily="2" charset="0"/>
              </a:rPr>
              <a:t>BTP Subaccount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69EE0DA0-2291-B77E-F76B-77EE22FA8F07}"/>
              </a:ext>
            </a:extLst>
          </p:cNvPr>
          <p:cNvSpPr/>
          <p:nvPr/>
        </p:nvSpPr>
        <p:spPr>
          <a:xfrm>
            <a:off x="15024846" y="6078068"/>
            <a:ext cx="2796990" cy="941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" pitchFamily="2" charset="0"/>
              </a:rPr>
              <a:t>Cloud Foundry Env.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72F9494C-AB44-08B0-C14B-994CC44CCB47}"/>
              </a:ext>
            </a:extLst>
          </p:cNvPr>
          <p:cNvSpPr/>
          <p:nvPr/>
        </p:nvSpPr>
        <p:spPr>
          <a:xfrm>
            <a:off x="15024846" y="7485524"/>
            <a:ext cx="2796990" cy="1458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Services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1. Doc Management Service Integration Option</a:t>
            </a:r>
            <a:endParaRPr lang="en-US" sz="2000" dirty="0">
              <a:latin typeface="Helvetica" pitchFamily="2" charset="0"/>
            </a:endParaRPr>
          </a:p>
        </p:txBody>
      </p:sp>
      <p:pic>
        <p:nvPicPr>
          <p:cNvPr id="250" name="Graphic 249" descr="Star with solid fill">
            <a:extLst>
              <a:ext uri="{FF2B5EF4-FFF2-40B4-BE49-F238E27FC236}">
                <a16:creationId xmlns:a16="http://schemas.microsoft.com/office/drawing/2014/main" id="{9FFFF6B4-CE86-F5AD-FB82-BDDC50F607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96233" y="7327770"/>
            <a:ext cx="330498" cy="3304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B810CF-C532-F574-B625-77F6E01D89A0}"/>
              </a:ext>
            </a:extLst>
          </p:cNvPr>
          <p:cNvGrpSpPr/>
          <p:nvPr/>
        </p:nvGrpSpPr>
        <p:grpSpPr>
          <a:xfrm>
            <a:off x="1039020" y="2521355"/>
            <a:ext cx="13209713" cy="6595709"/>
            <a:chOff x="466166" y="2196360"/>
            <a:chExt cx="14558679" cy="7269258"/>
          </a:xfrm>
        </p:grpSpPr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A0F3E052-F190-3253-4956-11D440242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4193" b="1984"/>
            <a:stretch/>
          </p:blipFill>
          <p:spPr>
            <a:xfrm>
              <a:off x="466166" y="2196360"/>
              <a:ext cx="11152094" cy="726925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732397E-A146-AB93-4BCA-259FA6420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764" t="9530" r="1037" b="1983"/>
            <a:stretch/>
          </p:blipFill>
          <p:spPr>
            <a:xfrm>
              <a:off x="9405256" y="2903108"/>
              <a:ext cx="5619589" cy="656251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85AE74C-2C3E-1C22-74E5-8F54D8A079B1}"/>
              </a:ext>
            </a:extLst>
          </p:cNvPr>
          <p:cNvSpPr/>
          <p:nvPr/>
        </p:nvSpPr>
        <p:spPr>
          <a:xfrm>
            <a:off x="15877380" y="9516908"/>
            <a:ext cx="1946836" cy="639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Helvetica" pitchFamily="2" charset="0"/>
            </a:endParaRP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5623812-D000-8DC8-C865-1CC906D442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1561" y="9515305"/>
            <a:ext cx="1946836" cy="6250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67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CE029-DBBE-622D-AB4D-BFF58E0945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/>
              <a:t>Actual Benefits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FFE02DD-5CE6-878C-A581-645DC99A2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431" y="2202788"/>
            <a:ext cx="7848561" cy="6889955"/>
          </a:xfrm>
        </p:spPr>
        <p:txBody>
          <a:bodyPr anchor="t">
            <a:normAutofit fontScale="92500" lnSpcReduction="10000"/>
          </a:bodyPr>
          <a:lstStyle/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en-US" sz="2700" dirty="0">
                <a:solidFill>
                  <a:srgbClr val="1B1D3B"/>
                </a:solidFill>
              </a:rPr>
              <a:t>Empowered employees with secure-access to real-time data &amp; documents</a:t>
            </a:r>
          </a:p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en-US" sz="2700" dirty="0">
                <a:solidFill>
                  <a:srgbClr val="1B1D3B"/>
                </a:solidFill>
              </a:rPr>
              <a:t>Access to Data and linked Documents from SAP, FIORI &amp; BTP</a:t>
            </a:r>
          </a:p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en-US" sz="2700" dirty="0">
                <a:solidFill>
                  <a:srgbClr val="1B1D3B"/>
                </a:solidFill>
              </a:rPr>
              <a:t>Compliance and reduction of operational and legal risk</a:t>
            </a:r>
          </a:p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en-US" sz="2700" dirty="0">
                <a:solidFill>
                  <a:srgbClr val="1B1D3B"/>
                </a:solidFill>
              </a:rPr>
              <a:t>Secured long-term storage in durable, tamperproof form</a:t>
            </a:r>
          </a:p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en-US" sz="2700" dirty="0">
                <a:solidFill>
                  <a:srgbClr val="1B1D3B"/>
                </a:solidFill>
              </a:rPr>
              <a:t>Deployed a highly scalable content management solution S/4HANA that can be leveraged for Success Factor, and Ariba</a:t>
            </a:r>
          </a:p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en-US" sz="2700" dirty="0">
                <a:solidFill>
                  <a:srgbClr val="1B1D3B"/>
                </a:solidFill>
              </a:rPr>
              <a:t>Increased process efficiency to access SAP data &amp; documents in business process views</a:t>
            </a:r>
          </a:p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en-US" sz="2700" dirty="0">
                <a:solidFill>
                  <a:srgbClr val="1B1D3B"/>
                </a:solidFill>
              </a:rPr>
              <a:t>Leverage storage lifecycle for lower costs</a:t>
            </a:r>
          </a:p>
        </p:txBody>
      </p:sp>
      <p:pic>
        <p:nvPicPr>
          <p:cNvPr id="7" name="Picture Placeholder 6" descr="Two hikers cheering on rock in alpine scenery">
            <a:extLst>
              <a:ext uri="{FF2B5EF4-FFF2-40B4-BE49-F238E27FC236}">
                <a16:creationId xmlns:a16="http://schemas.microsoft.com/office/drawing/2014/main" id="{BBB865DC-B405-DA41-EBD4-1A1F02F7BC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25" b="16325"/>
          <a:stretch/>
        </p:blipFill>
        <p:spPr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5E953F2E-A138-B97B-5DB1-3AD5E6F8B782}"/>
              </a:ext>
            </a:extLst>
          </p:cNvPr>
          <p:cNvSpPr txBox="1">
            <a:spLocks/>
          </p:cNvSpPr>
          <p:nvPr/>
        </p:nvSpPr>
        <p:spPr>
          <a:xfrm>
            <a:off x="755805" y="756000"/>
            <a:ext cx="8764713" cy="696282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1293425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771600" y="3361719"/>
            <a:ext cx="9959896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 &amp; Context: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Recently completed divestiture of Buy and Watch business units.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Recent move to S/4HANA open possibilities to explore SAP BTP capabilities.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Looking to enhance its document management processes.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0370" y="7799200"/>
            <a:ext cx="996967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Data/Document segregation to support retention management,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Cost savings due to SAP BTP cost-effectiveness.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Enhanced the efficiency of content management strategies.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Company became self-sufficient </a:t>
            </a:r>
            <a:r>
              <a:rPr lang="en-US" sz="2000" dirty="0" err="1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rapidaly</a:t>
            </a: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better positioned for technological updated.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1600" y="5150112"/>
            <a:ext cx="9969675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Auritas and SAP created a Proof of Value with cost benefits and options.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Optimization of document management using </a:t>
            </a:r>
            <a:r>
              <a:rPr lang="en-US" sz="2000" dirty="0" err="1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ArchiveLink</a:t>
            </a: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and SAP DMS.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 err="1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ArchiveLink</a:t>
            </a: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shifted attachment storage to BTP from SAP database, making it accessible from SAP.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 err="1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SAPOffice</a:t>
            </a: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DMS used for storage, facilitating document transfer.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Validation process with thorough testing for configuration efficiency.</a:t>
            </a: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DE8F15ED-D890-AE48-8A8B-06DB649F7815}"/>
              </a:ext>
            </a:extLst>
          </p:cNvPr>
          <p:cNvSpPr/>
          <p:nvPr/>
        </p:nvSpPr>
        <p:spPr>
          <a:xfrm>
            <a:off x="8229600" y="278593"/>
            <a:ext cx="3080902" cy="521507"/>
          </a:xfrm>
          <a:custGeom>
            <a:avLst/>
            <a:gdLst/>
            <a:ahLst/>
            <a:cxnLst/>
            <a:rect l="l" t="t" r="r" b="b"/>
            <a:pathLst>
              <a:path w="5072846" h="858685">
                <a:moveTo>
                  <a:pt x="0" y="0"/>
                </a:moveTo>
                <a:lnTo>
                  <a:pt x="5072846" y="0"/>
                </a:lnTo>
                <a:lnTo>
                  <a:pt x="5072846" y="858685"/>
                </a:lnTo>
                <a:lnTo>
                  <a:pt x="0" y="85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791DA39-843D-1742-C462-3D88F7C658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custGeom>
            <a:avLst/>
            <a:gdLst/>
            <a:ahLst/>
            <a:cxnLst/>
            <a:rect l="l" t="t" r="r" b="b"/>
            <a:pathLst>
              <a:path w="8093613" h="10287000">
                <a:moveTo>
                  <a:pt x="0" y="0"/>
                </a:moveTo>
                <a:lnTo>
                  <a:pt x="8093613" y="0"/>
                </a:lnTo>
                <a:lnTo>
                  <a:pt x="80936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4071" r="-532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A9414-4095-A835-270F-0377BCE14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92600" y="190500"/>
            <a:ext cx="1143001" cy="374414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3449382-BE5E-51BE-4793-6D515D27919B}"/>
              </a:ext>
            </a:extLst>
          </p:cNvPr>
          <p:cNvSpPr txBox="1">
            <a:spLocks/>
          </p:cNvSpPr>
          <p:nvPr/>
        </p:nvSpPr>
        <p:spPr>
          <a:xfrm>
            <a:off x="789142" y="576943"/>
            <a:ext cx="9952133" cy="2352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ts val="5445"/>
              </a:lnSpc>
            </a:pPr>
            <a:r>
              <a:rPr lang="en-US" sz="4500" dirty="0">
                <a:solidFill>
                  <a:srgbClr val="1B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Implement &amp; Streamline SAP BTP Document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337479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A7FD0-8261-371B-65A4-12D9E3D28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344D5-B31E-EE22-2DE0-3A4B88F85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Expertise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B36C9-8563-A4AA-0C20-145A8ECE19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D3B"/>
                </a:solidFill>
              </a:rPr>
              <a:t>Tailored Solutions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D3B"/>
                </a:solidFill>
              </a:rPr>
              <a:t>Auritas Data Suite – DVM tools for automated archiving &amp; a decommissioning hub</a:t>
            </a:r>
          </a:p>
          <a:p>
            <a:pPr marL="1290638" lvl="1" indent="-342900">
              <a:lnSpc>
                <a:spcPct val="100000"/>
              </a:lnSpc>
            </a:pPr>
            <a:r>
              <a:rPr lang="en-US" sz="2400" dirty="0">
                <a:solidFill>
                  <a:srgbClr val="1B1D3B"/>
                </a:solidFill>
              </a:rPr>
              <a:t>Integrates with Document Management Services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D3B"/>
                </a:solidFill>
              </a:rPr>
              <a:t>Single solution for handling transactional data and document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1B1D3B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1B1D3B"/>
                </a:solidFill>
              </a:rPr>
              <a:t>Key Benefits</a:t>
            </a:r>
          </a:p>
          <a:p>
            <a:pPr marL="1371600" lvl="1">
              <a:lnSpc>
                <a:spcPct val="100000"/>
              </a:lnSpc>
            </a:pPr>
            <a:r>
              <a:rPr lang="en-US" sz="2400" dirty="0">
                <a:solidFill>
                  <a:srgbClr val="1B1D3B"/>
                </a:solidFill>
              </a:rPr>
              <a:t>Services cover all pillars of Data Management, Enterprise Content Management  &amp; Process Optimization</a:t>
            </a:r>
          </a:p>
          <a:p>
            <a:pPr marL="1371600" lvl="1">
              <a:lnSpc>
                <a:spcPct val="100000"/>
              </a:lnSpc>
            </a:pPr>
            <a:r>
              <a:rPr lang="en-US" sz="2400" dirty="0">
                <a:solidFill>
                  <a:srgbClr val="1B1D3B"/>
                </a:solidFill>
              </a:rPr>
              <a:t>Proven track record across all industries</a:t>
            </a:r>
          </a:p>
          <a:p>
            <a:pPr marL="1371600" lvl="1">
              <a:lnSpc>
                <a:spcPct val="100000"/>
              </a:lnSpc>
            </a:pPr>
            <a:r>
              <a:rPr lang="en-US" sz="2400" dirty="0">
                <a:solidFill>
                  <a:srgbClr val="1B1D3B"/>
                </a:solidFill>
              </a:rPr>
              <a:t>Rich expertise and innovation has driven us to become SAP's go-to partner. </a:t>
            </a:r>
          </a:p>
          <a:p>
            <a:pPr marL="1290638" lvl="1" indent="-342900">
              <a:lnSpc>
                <a:spcPct val="100000"/>
              </a:lnSpc>
            </a:pPr>
            <a:endParaRPr lang="en-US" sz="2400" dirty="0">
              <a:solidFill>
                <a:srgbClr val="1B1D3B"/>
              </a:solidFill>
            </a:endParaRPr>
          </a:p>
        </p:txBody>
      </p:sp>
      <p:pic>
        <p:nvPicPr>
          <p:cNvPr id="7" name="Picture Placeholder 6" descr="A person shaking hands with a group of people&#10;&#10;Description automatically generated">
            <a:extLst>
              <a:ext uri="{FF2B5EF4-FFF2-40B4-BE49-F238E27FC236}">
                <a16:creationId xmlns:a16="http://schemas.microsoft.com/office/drawing/2014/main" id="{BAA30160-8CB6-B108-C83C-B0436F80D4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274" r="23274"/>
          <a:stretch/>
        </p:blipFill>
        <p:spPr/>
      </p:pic>
    </p:spTree>
    <p:extLst>
      <p:ext uri="{BB962C8B-B14F-4D97-AF65-F5344CB8AC3E}">
        <p14:creationId xmlns:p14="http://schemas.microsoft.com/office/powerpoint/2010/main" val="30606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53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7146464"/>
            <a:ext cx="18288000" cy="3140537"/>
            <a:chOff x="0" y="0"/>
            <a:chExt cx="23943576" cy="4308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43576" cy="4308448"/>
            </a:xfrm>
            <a:custGeom>
              <a:avLst/>
              <a:gdLst/>
              <a:ahLst/>
              <a:cxnLst/>
              <a:rect l="l" t="t" r="r" b="b"/>
              <a:pathLst>
                <a:path w="23943576" h="4308448">
                  <a:moveTo>
                    <a:pt x="0" y="0"/>
                  </a:moveTo>
                  <a:lnTo>
                    <a:pt x="23943576" y="0"/>
                  </a:lnTo>
                  <a:lnTo>
                    <a:pt x="23943576" y="4308448"/>
                  </a:lnTo>
                  <a:lnTo>
                    <a:pt x="0" y="4308448"/>
                  </a:lnTo>
                  <a:close/>
                </a:path>
              </a:pathLst>
            </a:custGeom>
            <a:solidFill>
              <a:srgbClr val="1C1D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3943576" cy="4327498"/>
            </a:xfrm>
            <a:prstGeom prst="rect">
              <a:avLst/>
            </a:prstGeom>
          </p:spPr>
          <p:txBody>
            <a:bodyPr lIns="7956" tIns="7956" rIns="7956" bIns="7956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046191" y="8341774"/>
            <a:ext cx="551852" cy="552857"/>
          </a:xfrm>
          <a:custGeom>
            <a:avLst/>
            <a:gdLst/>
            <a:ahLst/>
            <a:cxnLst/>
            <a:rect l="l" t="t" r="r" b="b"/>
            <a:pathLst>
              <a:path w="551852" h="552857">
                <a:moveTo>
                  <a:pt x="0" y="0"/>
                </a:moveTo>
                <a:lnTo>
                  <a:pt x="551852" y="0"/>
                </a:lnTo>
                <a:lnTo>
                  <a:pt x="551852" y="552857"/>
                </a:lnTo>
                <a:lnTo>
                  <a:pt x="0" y="552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583504" y="8383864"/>
            <a:ext cx="624902" cy="468677"/>
          </a:xfrm>
          <a:custGeom>
            <a:avLst/>
            <a:gdLst/>
            <a:ahLst/>
            <a:cxnLst/>
            <a:rect l="l" t="t" r="r" b="b"/>
            <a:pathLst>
              <a:path w="624901" h="468676">
                <a:moveTo>
                  <a:pt x="0" y="0"/>
                </a:moveTo>
                <a:lnTo>
                  <a:pt x="624902" y="0"/>
                </a:lnTo>
                <a:lnTo>
                  <a:pt x="624902" y="468676"/>
                </a:lnTo>
                <a:lnTo>
                  <a:pt x="0" y="468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016338" y="8357250"/>
            <a:ext cx="356849" cy="521901"/>
          </a:xfrm>
          <a:custGeom>
            <a:avLst/>
            <a:gdLst/>
            <a:ahLst/>
            <a:cxnLst/>
            <a:rect l="l" t="t" r="r" b="b"/>
            <a:pathLst>
              <a:path w="356849" h="521901">
                <a:moveTo>
                  <a:pt x="0" y="0"/>
                </a:moveTo>
                <a:lnTo>
                  <a:pt x="356850" y="0"/>
                </a:lnTo>
                <a:lnTo>
                  <a:pt x="356850" y="521901"/>
                </a:lnTo>
                <a:lnTo>
                  <a:pt x="0" y="5219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601141" y="8364659"/>
            <a:ext cx="458279" cy="507086"/>
          </a:xfrm>
          <a:custGeom>
            <a:avLst/>
            <a:gdLst/>
            <a:ahLst/>
            <a:cxnLst/>
            <a:rect l="l" t="t" r="r" b="b"/>
            <a:pathLst>
              <a:path w="458278" h="507085">
                <a:moveTo>
                  <a:pt x="0" y="0"/>
                </a:moveTo>
                <a:lnTo>
                  <a:pt x="458279" y="0"/>
                </a:lnTo>
                <a:lnTo>
                  <a:pt x="458279" y="507085"/>
                </a:lnTo>
                <a:lnTo>
                  <a:pt x="0" y="507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049863" y="8313873"/>
            <a:ext cx="314219" cy="608655"/>
          </a:xfrm>
          <a:custGeom>
            <a:avLst/>
            <a:gdLst/>
            <a:ahLst/>
            <a:cxnLst/>
            <a:rect l="l" t="t" r="r" b="b"/>
            <a:pathLst>
              <a:path w="314218" h="608655">
                <a:moveTo>
                  <a:pt x="0" y="0"/>
                </a:moveTo>
                <a:lnTo>
                  <a:pt x="314218" y="0"/>
                </a:lnTo>
                <a:lnTo>
                  <a:pt x="314218" y="608655"/>
                </a:lnTo>
                <a:lnTo>
                  <a:pt x="0" y="6086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487613" y="8344273"/>
            <a:ext cx="584381" cy="547856"/>
          </a:xfrm>
          <a:custGeom>
            <a:avLst/>
            <a:gdLst/>
            <a:ahLst/>
            <a:cxnLst/>
            <a:rect l="l" t="t" r="r" b="b"/>
            <a:pathLst>
              <a:path w="584380" h="547856">
                <a:moveTo>
                  <a:pt x="0" y="0"/>
                </a:moveTo>
                <a:lnTo>
                  <a:pt x="584380" y="0"/>
                </a:lnTo>
                <a:lnTo>
                  <a:pt x="584380" y="547857"/>
                </a:lnTo>
                <a:lnTo>
                  <a:pt x="0" y="547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63121" y="8396857"/>
            <a:ext cx="637104" cy="442691"/>
          </a:xfrm>
          <a:custGeom>
            <a:avLst/>
            <a:gdLst/>
            <a:ahLst/>
            <a:cxnLst/>
            <a:rect l="l" t="t" r="r" b="b"/>
            <a:pathLst>
              <a:path w="637104" h="442691">
                <a:moveTo>
                  <a:pt x="0" y="0"/>
                </a:moveTo>
                <a:lnTo>
                  <a:pt x="637104" y="0"/>
                </a:lnTo>
                <a:lnTo>
                  <a:pt x="637104" y="442691"/>
                </a:lnTo>
                <a:lnTo>
                  <a:pt x="0" y="442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0530" t="-66341" r="-30050" b="-647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314523" y="8378167"/>
            <a:ext cx="467469" cy="480071"/>
          </a:xfrm>
          <a:custGeom>
            <a:avLst/>
            <a:gdLst/>
            <a:ahLst/>
            <a:cxnLst/>
            <a:rect l="l" t="t" r="r" b="b"/>
            <a:pathLst>
              <a:path w="467469" h="480071">
                <a:moveTo>
                  <a:pt x="0" y="0"/>
                </a:moveTo>
                <a:lnTo>
                  <a:pt x="467468" y="0"/>
                </a:lnTo>
                <a:lnTo>
                  <a:pt x="467468" y="480071"/>
                </a:lnTo>
                <a:lnTo>
                  <a:pt x="0" y="4800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383128" y="8350762"/>
            <a:ext cx="464858" cy="534878"/>
          </a:xfrm>
          <a:custGeom>
            <a:avLst/>
            <a:gdLst/>
            <a:ahLst/>
            <a:cxnLst/>
            <a:rect l="l" t="t" r="r" b="b"/>
            <a:pathLst>
              <a:path w="464858" h="534878">
                <a:moveTo>
                  <a:pt x="0" y="0"/>
                </a:moveTo>
                <a:lnTo>
                  <a:pt x="464858" y="0"/>
                </a:lnTo>
                <a:lnTo>
                  <a:pt x="464858" y="534879"/>
                </a:lnTo>
                <a:lnTo>
                  <a:pt x="0" y="5348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310053" y="8338355"/>
            <a:ext cx="554097" cy="559694"/>
          </a:xfrm>
          <a:custGeom>
            <a:avLst/>
            <a:gdLst/>
            <a:ahLst/>
            <a:cxnLst/>
            <a:rect l="l" t="t" r="r" b="b"/>
            <a:pathLst>
              <a:path w="554097" h="559694">
                <a:moveTo>
                  <a:pt x="0" y="0"/>
                </a:moveTo>
                <a:lnTo>
                  <a:pt x="554096" y="0"/>
                </a:lnTo>
                <a:lnTo>
                  <a:pt x="554096" y="559693"/>
                </a:lnTo>
                <a:lnTo>
                  <a:pt x="0" y="5596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024492" y="8348686"/>
            <a:ext cx="616037" cy="539033"/>
          </a:xfrm>
          <a:custGeom>
            <a:avLst/>
            <a:gdLst/>
            <a:ahLst/>
            <a:cxnLst/>
            <a:rect l="l" t="t" r="r" b="b"/>
            <a:pathLst>
              <a:path w="616036" h="539032">
                <a:moveTo>
                  <a:pt x="0" y="0"/>
                </a:moveTo>
                <a:lnTo>
                  <a:pt x="616036" y="0"/>
                </a:lnTo>
                <a:lnTo>
                  <a:pt x="616036" y="539031"/>
                </a:lnTo>
                <a:lnTo>
                  <a:pt x="0" y="539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800485" y="8358718"/>
            <a:ext cx="518969" cy="518969"/>
          </a:xfrm>
          <a:custGeom>
            <a:avLst/>
            <a:gdLst/>
            <a:ahLst/>
            <a:cxnLst/>
            <a:rect l="l" t="t" r="r" b="b"/>
            <a:pathLst>
              <a:path w="518968" h="518968">
                <a:moveTo>
                  <a:pt x="0" y="0"/>
                </a:moveTo>
                <a:lnTo>
                  <a:pt x="518968" y="0"/>
                </a:lnTo>
                <a:lnTo>
                  <a:pt x="518968" y="518968"/>
                </a:lnTo>
                <a:lnTo>
                  <a:pt x="0" y="5189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58425" y="9094171"/>
            <a:ext cx="17499140" cy="605180"/>
          </a:xfrm>
          <a:custGeom>
            <a:avLst/>
            <a:gdLst/>
            <a:ahLst/>
            <a:cxnLst/>
            <a:rect l="l" t="t" r="r" b="b"/>
            <a:pathLst>
              <a:path w="17499140" h="605179">
                <a:moveTo>
                  <a:pt x="0" y="0"/>
                </a:moveTo>
                <a:lnTo>
                  <a:pt x="17499140" y="0"/>
                </a:lnTo>
                <a:lnTo>
                  <a:pt x="17499140" y="605178"/>
                </a:lnTo>
                <a:lnTo>
                  <a:pt x="0" y="605178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6029897" y="7496813"/>
            <a:ext cx="622820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4"/>
              </a:lnSpc>
            </a:pPr>
            <a:r>
              <a:rPr lang="en-US" sz="1986" spc="-2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Services Across Multiple Industries – Verticals:</a:t>
            </a:r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9101083" y="-2003321"/>
            <a:ext cx="85838" cy="18288000"/>
            <a:chOff x="0" y="0"/>
            <a:chExt cx="22608" cy="48165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608" cy="4816592"/>
            </a:xfrm>
            <a:custGeom>
              <a:avLst/>
              <a:gdLst/>
              <a:ahLst/>
              <a:cxnLst/>
              <a:rect l="l" t="t" r="r" b="b"/>
              <a:pathLst>
                <a:path w="22608" h="4816592">
                  <a:moveTo>
                    <a:pt x="0" y="0"/>
                  </a:moveTo>
                  <a:lnTo>
                    <a:pt x="22608" y="0"/>
                  </a:lnTo>
                  <a:lnTo>
                    <a:pt x="22608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40B0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7625"/>
              <a:ext cx="22608" cy="4768968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069"/>
                </a:lnSpc>
              </a:pPr>
              <a:endParaRPr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41809" y="2285302"/>
            <a:ext cx="15804380" cy="4500350"/>
            <a:chOff x="0" y="0"/>
            <a:chExt cx="21072507" cy="6000466"/>
          </a:xfrm>
        </p:grpSpPr>
        <p:sp>
          <p:nvSpPr>
            <p:cNvPr id="28" name="Freeform 28"/>
            <p:cNvSpPr/>
            <p:nvPr/>
          </p:nvSpPr>
          <p:spPr>
            <a:xfrm>
              <a:off x="283107" y="167199"/>
              <a:ext cx="2862667" cy="1668897"/>
            </a:xfrm>
            <a:custGeom>
              <a:avLst/>
              <a:gdLst/>
              <a:ahLst/>
              <a:cxnLst/>
              <a:rect l="l" t="t" r="r" b="b"/>
              <a:pathLst>
                <a:path w="2862667" h="1668897">
                  <a:moveTo>
                    <a:pt x="0" y="0"/>
                  </a:moveTo>
                  <a:lnTo>
                    <a:pt x="2862667" y="0"/>
                  </a:lnTo>
                  <a:lnTo>
                    <a:pt x="2862667" y="1668897"/>
                  </a:lnTo>
                  <a:lnTo>
                    <a:pt x="0" y="1668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7851494" y="0"/>
              <a:ext cx="2977952" cy="1931649"/>
            </a:xfrm>
            <a:custGeom>
              <a:avLst/>
              <a:gdLst/>
              <a:ahLst/>
              <a:cxnLst/>
              <a:rect l="l" t="t" r="r" b="b"/>
              <a:pathLst>
                <a:path w="2977952" h="1931649">
                  <a:moveTo>
                    <a:pt x="0" y="0"/>
                  </a:moveTo>
                  <a:lnTo>
                    <a:pt x="2977952" y="0"/>
                  </a:lnTo>
                  <a:lnTo>
                    <a:pt x="2977952" y="1931649"/>
                  </a:lnTo>
                  <a:lnTo>
                    <a:pt x="0" y="193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8137181" y="1664265"/>
              <a:ext cx="2510293" cy="2365142"/>
            </a:xfrm>
            <a:custGeom>
              <a:avLst/>
              <a:gdLst/>
              <a:ahLst/>
              <a:cxnLst/>
              <a:rect l="l" t="t" r="r" b="b"/>
              <a:pathLst>
                <a:path w="2510293" h="2365142">
                  <a:moveTo>
                    <a:pt x="0" y="0"/>
                  </a:moveTo>
                  <a:lnTo>
                    <a:pt x="2510293" y="0"/>
                  </a:lnTo>
                  <a:lnTo>
                    <a:pt x="2510293" y="2365142"/>
                  </a:lnTo>
                  <a:lnTo>
                    <a:pt x="0" y="2365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7760467" y="4094230"/>
              <a:ext cx="3312040" cy="1855826"/>
            </a:xfrm>
            <a:custGeom>
              <a:avLst/>
              <a:gdLst/>
              <a:ahLst/>
              <a:cxnLst/>
              <a:rect l="l" t="t" r="r" b="b"/>
              <a:pathLst>
                <a:path w="3312040" h="1855826">
                  <a:moveTo>
                    <a:pt x="0" y="0"/>
                  </a:moveTo>
                  <a:lnTo>
                    <a:pt x="3312040" y="0"/>
                  </a:lnTo>
                  <a:lnTo>
                    <a:pt x="3312040" y="1855826"/>
                  </a:lnTo>
                  <a:lnTo>
                    <a:pt x="0" y="1855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855642" y="232974"/>
              <a:ext cx="1934217" cy="1424873"/>
            </a:xfrm>
            <a:custGeom>
              <a:avLst/>
              <a:gdLst/>
              <a:ahLst/>
              <a:cxnLst/>
              <a:rect l="l" t="t" r="r" b="b"/>
              <a:pathLst>
                <a:path w="1934217" h="1424873">
                  <a:moveTo>
                    <a:pt x="0" y="0"/>
                  </a:moveTo>
                  <a:lnTo>
                    <a:pt x="1934217" y="0"/>
                  </a:lnTo>
                  <a:lnTo>
                    <a:pt x="1934217" y="1424873"/>
                  </a:lnTo>
                  <a:lnTo>
                    <a:pt x="0" y="1424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2664663"/>
              <a:ext cx="3078301" cy="714422"/>
            </a:xfrm>
            <a:custGeom>
              <a:avLst/>
              <a:gdLst/>
              <a:ahLst/>
              <a:cxnLst/>
              <a:rect l="l" t="t" r="r" b="b"/>
              <a:pathLst>
                <a:path w="3078301" h="714422">
                  <a:moveTo>
                    <a:pt x="0" y="0"/>
                  </a:moveTo>
                  <a:lnTo>
                    <a:pt x="3078301" y="0"/>
                  </a:lnTo>
                  <a:lnTo>
                    <a:pt x="3078301" y="714422"/>
                  </a:lnTo>
                  <a:lnTo>
                    <a:pt x="0" y="714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962983" y="4691452"/>
              <a:ext cx="2658334" cy="1033427"/>
            </a:xfrm>
            <a:custGeom>
              <a:avLst/>
              <a:gdLst/>
              <a:ahLst/>
              <a:cxnLst/>
              <a:rect l="l" t="t" r="r" b="b"/>
              <a:pathLst>
                <a:path w="2658334" h="1033427">
                  <a:moveTo>
                    <a:pt x="0" y="0"/>
                  </a:moveTo>
                  <a:lnTo>
                    <a:pt x="2658334" y="0"/>
                  </a:lnTo>
                  <a:lnTo>
                    <a:pt x="2658334" y="1033428"/>
                  </a:lnTo>
                  <a:lnTo>
                    <a:pt x="0" y="103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5599703" y="2526564"/>
              <a:ext cx="2321765" cy="495310"/>
            </a:xfrm>
            <a:custGeom>
              <a:avLst/>
              <a:gdLst/>
              <a:ahLst/>
              <a:cxnLst/>
              <a:rect l="l" t="t" r="r" b="b"/>
              <a:pathLst>
                <a:path w="2321765" h="495310">
                  <a:moveTo>
                    <a:pt x="0" y="0"/>
                  </a:moveTo>
                  <a:lnTo>
                    <a:pt x="2321765" y="0"/>
                  </a:lnTo>
                  <a:lnTo>
                    <a:pt x="2321765" y="495310"/>
                  </a:lnTo>
                  <a:lnTo>
                    <a:pt x="0" y="495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5383989" y="167199"/>
              <a:ext cx="2480969" cy="1583875"/>
            </a:xfrm>
            <a:custGeom>
              <a:avLst/>
              <a:gdLst/>
              <a:ahLst/>
              <a:cxnLst/>
              <a:rect l="l" t="t" r="r" b="b"/>
              <a:pathLst>
                <a:path w="2480969" h="1583875">
                  <a:moveTo>
                    <a:pt x="0" y="0"/>
                  </a:moveTo>
                  <a:lnTo>
                    <a:pt x="2480969" y="0"/>
                  </a:lnTo>
                  <a:lnTo>
                    <a:pt x="2480969" y="1583876"/>
                  </a:lnTo>
                  <a:lnTo>
                    <a:pt x="0" y="1583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283299" y="3846197"/>
              <a:ext cx="2567416" cy="1977206"/>
            </a:xfrm>
            <a:custGeom>
              <a:avLst/>
              <a:gdLst/>
              <a:ahLst/>
              <a:cxnLst/>
              <a:rect l="l" t="t" r="r" b="b"/>
              <a:pathLst>
                <a:path w="2567416" h="1977206">
                  <a:moveTo>
                    <a:pt x="0" y="0"/>
                  </a:moveTo>
                  <a:lnTo>
                    <a:pt x="2567417" y="0"/>
                  </a:lnTo>
                  <a:lnTo>
                    <a:pt x="2567417" y="1977206"/>
                  </a:lnTo>
                  <a:lnTo>
                    <a:pt x="0" y="1977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83107" y="4288855"/>
              <a:ext cx="2310663" cy="1711611"/>
            </a:xfrm>
            <a:custGeom>
              <a:avLst/>
              <a:gdLst/>
              <a:ahLst/>
              <a:cxnLst/>
              <a:rect l="l" t="t" r="r" b="b"/>
              <a:pathLst>
                <a:path w="2310663" h="1711611">
                  <a:moveTo>
                    <a:pt x="0" y="0"/>
                  </a:moveTo>
                  <a:lnTo>
                    <a:pt x="2310663" y="0"/>
                  </a:lnTo>
                  <a:lnTo>
                    <a:pt x="2310663" y="1711611"/>
                  </a:lnTo>
                  <a:lnTo>
                    <a:pt x="0" y="171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5980359" y="1931649"/>
              <a:ext cx="9273430" cy="3862243"/>
            </a:xfrm>
            <a:custGeom>
              <a:avLst/>
              <a:gdLst/>
              <a:ahLst/>
              <a:cxnLst/>
              <a:rect l="l" t="t" r="r" b="b"/>
              <a:pathLst>
                <a:path w="9273430" h="3862243">
                  <a:moveTo>
                    <a:pt x="0" y="0"/>
                  </a:moveTo>
                  <a:lnTo>
                    <a:pt x="9273430" y="0"/>
                  </a:lnTo>
                  <a:lnTo>
                    <a:pt x="9273430" y="3862243"/>
                  </a:lnTo>
                  <a:lnTo>
                    <a:pt x="0" y="3862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3272512" y="2164097"/>
              <a:ext cx="2183779" cy="1859164"/>
            </a:xfrm>
            <a:custGeom>
              <a:avLst/>
              <a:gdLst/>
              <a:ahLst/>
              <a:cxnLst/>
              <a:rect l="l" t="t" r="r" b="b"/>
              <a:pathLst>
                <a:path w="2183779" h="1859164">
                  <a:moveTo>
                    <a:pt x="0" y="0"/>
                  </a:moveTo>
                  <a:lnTo>
                    <a:pt x="2183780" y="0"/>
                  </a:lnTo>
                  <a:lnTo>
                    <a:pt x="2183780" y="1859163"/>
                  </a:lnTo>
                  <a:lnTo>
                    <a:pt x="0" y="185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218104" y="232974"/>
              <a:ext cx="8899185" cy="1860623"/>
            </a:xfrm>
            <a:custGeom>
              <a:avLst/>
              <a:gdLst/>
              <a:ahLst/>
              <a:cxnLst/>
              <a:rect l="l" t="t" r="r" b="b"/>
              <a:pathLst>
                <a:path w="8899185" h="1860623">
                  <a:moveTo>
                    <a:pt x="0" y="0"/>
                  </a:moveTo>
                  <a:lnTo>
                    <a:pt x="8899185" y="0"/>
                  </a:lnTo>
                  <a:lnTo>
                    <a:pt x="8899185" y="1860623"/>
                  </a:lnTo>
                  <a:lnTo>
                    <a:pt x="0" y="1860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B0A5965-7EAB-EB71-070D-EDDC7AAF13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11B3D"/>
                </a:solidFill>
                <a:latin typeface="Helvetica"/>
                <a:ea typeface="Helvetica"/>
                <a:cs typeface="Helvetica"/>
                <a:sym typeface="Helvetica"/>
              </a:rPr>
              <a:t>Customer</a:t>
            </a:r>
            <a:r>
              <a:rPr lang="en-US" dirty="0">
                <a:solidFill>
                  <a:srgbClr val="011B3D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Success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59A6-6B15-C409-A85F-2C1A80061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>
            <a:extLst>
              <a:ext uri="{FF2B5EF4-FFF2-40B4-BE49-F238E27FC236}">
                <a16:creationId xmlns:a16="http://schemas.microsoft.com/office/drawing/2014/main" id="{4115D017-6184-E50B-EFCF-42C9D7C46457}"/>
              </a:ext>
            </a:extLst>
          </p:cNvPr>
          <p:cNvSpPr txBox="1"/>
          <p:nvPr/>
        </p:nvSpPr>
        <p:spPr>
          <a:xfrm>
            <a:off x="867282" y="3692193"/>
            <a:ext cx="2636577" cy="658074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just">
              <a:lnSpc>
                <a:spcPts val="2660"/>
              </a:lnSpc>
            </a:pPr>
            <a:r>
              <a:rPr lang="en-US" sz="27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Data Management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A87C3A3-D4E1-7001-88B4-1E96C72364D1}"/>
              </a:ext>
            </a:extLst>
          </p:cNvPr>
          <p:cNvSpPr txBox="1"/>
          <p:nvPr/>
        </p:nvSpPr>
        <p:spPr>
          <a:xfrm>
            <a:off x="4864810" y="3692193"/>
            <a:ext cx="2877290" cy="658074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2660"/>
              </a:lnSpc>
            </a:pPr>
            <a:r>
              <a:rPr lang="en-US" sz="27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Solution </a:t>
            </a:r>
            <a:br>
              <a:rPr lang="en-US" sz="27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sz="27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implementation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0E82BA6F-211C-A17C-584D-C40377D18181}"/>
              </a:ext>
            </a:extLst>
          </p:cNvPr>
          <p:cNvSpPr txBox="1"/>
          <p:nvPr/>
        </p:nvSpPr>
        <p:spPr>
          <a:xfrm>
            <a:off x="9838700" y="3692193"/>
            <a:ext cx="3600699" cy="658074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2660"/>
              </a:lnSpc>
            </a:pPr>
            <a:r>
              <a:rPr lang="en-US" sz="27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Product </a:t>
            </a:r>
            <a:br>
              <a:rPr lang="en-US" sz="27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sz="27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&amp; Innovations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19047A6C-F0FD-5BA6-E70B-AA3BC042EA59}"/>
              </a:ext>
            </a:extLst>
          </p:cNvPr>
          <p:cNvSpPr txBox="1"/>
          <p:nvPr/>
        </p:nvSpPr>
        <p:spPr>
          <a:xfrm>
            <a:off x="14056601" y="3692193"/>
            <a:ext cx="2636576" cy="658074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2660"/>
              </a:lnSpc>
            </a:pPr>
            <a:r>
              <a:rPr lang="en-US" sz="27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Strategic </a:t>
            </a:r>
            <a:br>
              <a:rPr lang="en-US" sz="27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sz="27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Partnerships</a:t>
            </a: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D0501E87-A9A3-E436-3EEA-E32B63A73EDB}"/>
              </a:ext>
            </a:extLst>
          </p:cNvPr>
          <p:cNvSpPr txBox="1"/>
          <p:nvPr/>
        </p:nvSpPr>
        <p:spPr>
          <a:xfrm>
            <a:off x="4864810" y="4644988"/>
            <a:ext cx="3979640" cy="494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SAP S/4HANA &amp; RISE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SAP BTP Deployment</a:t>
            </a:r>
          </a:p>
          <a:p>
            <a:pPr marL="9429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SAP Integration Suite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AI Implementation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SAP OpenText</a:t>
            </a:r>
          </a:p>
          <a:p>
            <a:pPr marL="9429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Extended ECM (xECM)</a:t>
            </a:r>
          </a:p>
          <a:p>
            <a:pPr marL="9429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Vendor Invoice Management</a:t>
            </a:r>
          </a:p>
          <a:p>
            <a:pPr marL="9429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Document Presentment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SAP Ariba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SAP Vertex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SAP Vistex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Geospatial Intelligence (GIS)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8C05A3B9-D5F2-B7E6-F235-5ECDFE541E9D}"/>
              </a:ext>
            </a:extLst>
          </p:cNvPr>
          <p:cNvSpPr txBox="1"/>
          <p:nvPr/>
        </p:nvSpPr>
        <p:spPr>
          <a:xfrm>
            <a:off x="14056601" y="4644988"/>
            <a:ext cx="3780863" cy="1206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C1D3B"/>
                </a:solidFill>
                <a:latin typeface="Helvetica" pitchFamily="2" charset="0"/>
              </a:rPr>
              <a:t>SAP Gold Partner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C1D3B"/>
                </a:solidFill>
                <a:latin typeface="Helvetica" pitchFamily="2" charset="0"/>
              </a:rPr>
              <a:t>SAP </a:t>
            </a:r>
            <a:r>
              <a:rPr lang="en-US" err="1">
                <a:solidFill>
                  <a:srgbClr val="1C1D3B"/>
                </a:solidFill>
                <a:latin typeface="Helvetica" pitchFamily="2" charset="0"/>
              </a:rPr>
              <a:t>PartnerEdge</a:t>
            </a:r>
            <a:r>
              <a:rPr lang="en-US">
                <a:solidFill>
                  <a:srgbClr val="1C1D3B"/>
                </a:solidFill>
                <a:latin typeface="Helvetica" pitchFamily="2" charset="0"/>
              </a:rPr>
              <a:t>, Sell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C1D3B"/>
                </a:solidFill>
                <a:latin typeface="Helvetica" pitchFamily="2" charset="0"/>
              </a:rPr>
              <a:t>CCFlex – Cloud Choice Flex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8ACD8691-6714-34AC-75BB-D04CDFEDEBFC}"/>
              </a:ext>
            </a:extLst>
          </p:cNvPr>
          <p:cNvSpPr txBox="1"/>
          <p:nvPr/>
        </p:nvSpPr>
        <p:spPr>
          <a:xfrm>
            <a:off x="867284" y="4644987"/>
            <a:ext cx="3308589" cy="494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Data Archiving &amp; ILM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Retention Management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HANA Memory Optimization (NSE)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Data Governance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Data Migration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Cloud Migrations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Data Privacy and Security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Legacy Decommissioning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Data Volume Assessment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Data Quality Assessment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54D8ED6E-E54A-2F41-AE52-DF43938163D6}"/>
              </a:ext>
            </a:extLst>
          </p:cNvPr>
          <p:cNvSpPr txBox="1"/>
          <p:nvPr/>
        </p:nvSpPr>
        <p:spPr>
          <a:xfrm>
            <a:off x="9756388" y="4644987"/>
            <a:ext cx="3780863" cy="308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Data ASSIST by Auritas</a:t>
            </a:r>
          </a:p>
          <a:p>
            <a:pPr marL="0" lvl="1">
              <a:lnSpc>
                <a:spcPct val="150000"/>
              </a:lnSpc>
            </a:pPr>
            <a:r>
              <a:rPr lang="en-US" sz="1575" i="1" dirty="0">
                <a:solidFill>
                  <a:srgbClr val="1C1D3B"/>
                </a:solidFill>
                <a:latin typeface="Helvetica" pitchFamily="2" charset="0"/>
              </a:rPr>
              <a:t>    (Data Archiving Automation)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Data GUARD by Auritas</a:t>
            </a:r>
          </a:p>
          <a:p>
            <a:pPr marL="0" lvl="1">
              <a:lnSpc>
                <a:spcPct val="150000"/>
              </a:lnSpc>
            </a:pPr>
            <a:r>
              <a:rPr lang="en-US" sz="1575" i="1" dirty="0">
                <a:solidFill>
                  <a:srgbClr val="1C1D3B"/>
                </a:solidFill>
                <a:latin typeface="Helvetica" pitchFamily="2" charset="0"/>
              </a:rPr>
              <a:t>    (Legacy Decommissioning)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Auritas Intelligent Accrual</a:t>
            </a:r>
          </a:p>
          <a:p>
            <a:pPr marL="0" lvl="1">
              <a:lnSpc>
                <a:spcPct val="150000"/>
              </a:lnSpc>
            </a:pPr>
            <a:r>
              <a:rPr lang="en-US" sz="1575" i="1" dirty="0">
                <a:solidFill>
                  <a:srgbClr val="1C1D3B"/>
                </a:solidFill>
                <a:latin typeface="Helvetica" pitchFamily="2" charset="0"/>
              </a:rPr>
              <a:t>    (Financial Automation)</a:t>
            </a:r>
            <a:endParaRPr lang="en-US" sz="1350" i="1" dirty="0">
              <a:solidFill>
                <a:srgbClr val="1C1D3B"/>
              </a:solidFill>
              <a:latin typeface="Helvetica" pitchFamily="2" charset="0"/>
            </a:endParaRP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D3B"/>
                </a:solidFill>
                <a:latin typeface="Helvetica" pitchFamily="2" charset="0"/>
              </a:rPr>
              <a:t>DMS+ by Auritas</a:t>
            </a:r>
          </a:p>
          <a:p>
            <a:pPr marL="0" lvl="1">
              <a:lnSpc>
                <a:spcPct val="150000"/>
              </a:lnSpc>
            </a:pPr>
            <a:r>
              <a:rPr lang="en-US" sz="1575" i="1" dirty="0">
                <a:solidFill>
                  <a:srgbClr val="1C1D3B"/>
                </a:solidFill>
                <a:latin typeface="Helvetica" pitchFamily="2" charset="0"/>
              </a:rPr>
              <a:t>    (Enhanced Document Storage)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4C674-8C21-EED6-604F-B0D45F889B41}"/>
              </a:ext>
            </a:extLst>
          </p:cNvPr>
          <p:cNvCxnSpPr>
            <a:cxnSpLocks/>
          </p:cNvCxnSpPr>
          <p:nvPr/>
        </p:nvCxnSpPr>
        <p:spPr>
          <a:xfrm>
            <a:off x="4308077" y="3438757"/>
            <a:ext cx="0" cy="59314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D9BE-75DF-3A4C-AB3B-8254D7EA2F71}"/>
              </a:ext>
            </a:extLst>
          </p:cNvPr>
          <p:cNvCxnSpPr>
            <a:cxnSpLocks/>
          </p:cNvCxnSpPr>
          <p:nvPr/>
        </p:nvCxnSpPr>
        <p:spPr>
          <a:xfrm>
            <a:off x="9298475" y="3438757"/>
            <a:ext cx="0" cy="59314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6F73CD-8EC2-5D06-A252-D59B923CEB33}"/>
              </a:ext>
            </a:extLst>
          </p:cNvPr>
          <p:cNvCxnSpPr>
            <a:cxnSpLocks/>
          </p:cNvCxnSpPr>
          <p:nvPr/>
        </p:nvCxnSpPr>
        <p:spPr>
          <a:xfrm>
            <a:off x="13544511" y="3438757"/>
            <a:ext cx="0" cy="59314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2C3B97F-E530-76D6-31A1-1AE5C888E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3437" y="8062446"/>
            <a:ext cx="1570101" cy="47365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B76C508-99A4-F703-4773-2CDE5C8DEDE0}"/>
              </a:ext>
            </a:extLst>
          </p:cNvPr>
          <p:cNvSpPr txBox="1"/>
          <p:nvPr/>
        </p:nvSpPr>
        <p:spPr>
          <a:xfrm>
            <a:off x="10066459" y="8531344"/>
            <a:ext cx="3780863" cy="3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575" i="1" dirty="0">
                <a:solidFill>
                  <a:srgbClr val="1C1D3B"/>
                </a:solidFill>
                <a:latin typeface="Helvetica" pitchFamily="2" charset="0"/>
              </a:rPr>
              <a:t>(AMS + Hypercare)</a:t>
            </a:r>
          </a:p>
        </p:txBody>
      </p:sp>
      <p:pic>
        <p:nvPicPr>
          <p:cNvPr id="36" name="Picture 35" descr="Microsoft Azure Logo et symbole, sens, histoire, PNG, marque">
            <a:extLst>
              <a:ext uri="{FF2B5EF4-FFF2-40B4-BE49-F238E27FC236}">
                <a16:creationId xmlns:a16="http://schemas.microsoft.com/office/drawing/2014/main" id="{328BD453-A621-84A8-FE0F-F3D987F47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09353" y="6630734"/>
            <a:ext cx="1306883" cy="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Accusoft | Home">
            <a:extLst>
              <a:ext uri="{FF2B5EF4-FFF2-40B4-BE49-F238E27FC236}">
                <a16:creationId xmlns:a16="http://schemas.microsoft.com/office/drawing/2014/main" id="{252AEC57-D13A-18C9-0DB4-EC0E97D3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1990" y="6160189"/>
            <a:ext cx="1457100" cy="3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omepage - Schoolupdate">
            <a:extLst>
              <a:ext uri="{FF2B5EF4-FFF2-40B4-BE49-F238E27FC236}">
                <a16:creationId xmlns:a16="http://schemas.microsoft.com/office/drawing/2014/main" id="{7175300E-CCF5-1087-BFD6-D9B95675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3251" y="7984196"/>
            <a:ext cx="1373493" cy="3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2">
            <a:extLst>
              <a:ext uri="{FF2B5EF4-FFF2-40B4-BE49-F238E27FC236}">
                <a16:creationId xmlns:a16="http://schemas.microsoft.com/office/drawing/2014/main" id="{EE6BEDE4-46A5-1B91-3506-A67DCE461C93}"/>
              </a:ext>
            </a:extLst>
          </p:cNvPr>
          <p:cNvGrpSpPr/>
          <p:nvPr/>
        </p:nvGrpSpPr>
        <p:grpSpPr>
          <a:xfrm>
            <a:off x="14225587" y="6256919"/>
            <a:ext cx="1002125" cy="577173"/>
            <a:chOff x="0" y="0"/>
            <a:chExt cx="1515902" cy="873083"/>
          </a:xfrm>
        </p:grpSpPr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B29A23F9-9E9A-196C-3237-B7C92922C4A2}"/>
                </a:ext>
              </a:extLst>
            </p:cNvPr>
            <p:cNvGrpSpPr/>
            <p:nvPr/>
          </p:nvGrpSpPr>
          <p:grpSpPr>
            <a:xfrm>
              <a:off x="11897" y="28282"/>
              <a:ext cx="812816" cy="435871"/>
              <a:chOff x="0" y="0"/>
              <a:chExt cx="514173" cy="275724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112537DB-B07D-F357-F5DB-5C4F0E800650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0150F7B6-5AE7-2CFB-DAC3-8492DA6BBC3D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76200" tIns="76200" rIns="76200" bIns="76200" rtlCol="0" anchor="ctr"/>
              <a:lstStyle/>
              <a:p>
                <a:pPr algn="ctr">
                  <a:lnSpc>
                    <a:spcPts val="2069"/>
                  </a:lnSpc>
                </a:pPr>
                <a:endParaRPr>
                  <a:latin typeface="Helvetica" pitchFamily="2" charset="0"/>
                </a:endParaRPr>
              </a:p>
            </p:txBody>
          </p:sp>
        </p:grpSp>
        <p:grpSp>
          <p:nvGrpSpPr>
            <p:cNvPr id="41" name="Group 16">
              <a:extLst>
                <a:ext uri="{FF2B5EF4-FFF2-40B4-BE49-F238E27FC236}">
                  <a16:creationId xmlns:a16="http://schemas.microsoft.com/office/drawing/2014/main" id="{4A6E2C02-EB3D-464E-8555-DEF266688A30}"/>
                </a:ext>
              </a:extLst>
            </p:cNvPr>
            <p:cNvGrpSpPr/>
            <p:nvPr/>
          </p:nvGrpSpPr>
          <p:grpSpPr>
            <a:xfrm>
              <a:off x="670767" y="404144"/>
              <a:ext cx="812816" cy="435871"/>
              <a:chOff x="0" y="0"/>
              <a:chExt cx="514173" cy="275724"/>
            </a:xfrm>
          </p:grpSpPr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09AEC157-70AA-BC1F-B853-503E98EA8BDE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4" name="TextBox 18">
                <a:extLst>
                  <a:ext uri="{FF2B5EF4-FFF2-40B4-BE49-F238E27FC236}">
                    <a16:creationId xmlns:a16="http://schemas.microsoft.com/office/drawing/2014/main" id="{C0B9F33D-47D7-463D-C081-0A67178B3A17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76200" tIns="76200" rIns="76200" bIns="76200" rtlCol="0" anchor="ctr"/>
              <a:lstStyle/>
              <a:p>
                <a:pPr algn="ctr">
                  <a:lnSpc>
                    <a:spcPts val="2069"/>
                  </a:lnSpc>
                </a:pPr>
                <a:endParaRPr>
                  <a:latin typeface="Helvetica" pitchFamily="2" charset="0"/>
                </a:endParaRPr>
              </a:p>
            </p:txBody>
          </p:sp>
        </p:grp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D79261A2-4BE7-FC96-F69D-2ACDF76AA356}"/>
                </a:ext>
              </a:extLst>
            </p:cNvPr>
            <p:cNvSpPr/>
            <p:nvPr/>
          </p:nvSpPr>
          <p:spPr>
            <a:xfrm>
              <a:off x="0" y="0"/>
              <a:ext cx="1515902" cy="873083"/>
            </a:xfrm>
            <a:custGeom>
              <a:avLst/>
              <a:gdLst/>
              <a:ahLst/>
              <a:cxnLst/>
              <a:rect l="l" t="t" r="r" b="b"/>
              <a:pathLst>
                <a:path w="1515902" h="873083">
                  <a:moveTo>
                    <a:pt x="0" y="0"/>
                  </a:moveTo>
                  <a:lnTo>
                    <a:pt x="1515902" y="0"/>
                  </a:lnTo>
                  <a:lnTo>
                    <a:pt x="1515902" y="873083"/>
                  </a:lnTo>
                  <a:lnTo>
                    <a:pt x="0" y="873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47" name="Picture 2">
            <a:extLst>
              <a:ext uri="{FF2B5EF4-FFF2-40B4-BE49-F238E27FC236}">
                <a16:creationId xmlns:a16="http://schemas.microsoft.com/office/drawing/2014/main" id="{6F997E36-05D4-0BCE-3E38-A259067F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7161" y="7310134"/>
            <a:ext cx="694775" cy="4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1CA149-1856-AF46-D6FD-6A4789EC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5283" y="8309471"/>
            <a:ext cx="733164" cy="36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4">
            <a:extLst>
              <a:ext uri="{FF2B5EF4-FFF2-40B4-BE49-F238E27FC236}">
                <a16:creationId xmlns:a16="http://schemas.microsoft.com/office/drawing/2014/main" id="{09143D79-F5F6-AB01-ACF1-5A8EDE17C57E}"/>
              </a:ext>
            </a:extLst>
          </p:cNvPr>
          <p:cNvSpPr txBox="1"/>
          <p:nvPr/>
        </p:nvSpPr>
        <p:spPr>
          <a:xfrm>
            <a:off x="14281841" y="8633476"/>
            <a:ext cx="1173831" cy="3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i="1">
                <a:solidFill>
                  <a:srgbClr val="00A3E9"/>
                </a:solidFill>
                <a:latin typeface="Helvetica" pitchFamily="2" charset="0"/>
              </a:rPr>
              <a:t>CC</a:t>
            </a:r>
            <a:r>
              <a:rPr lang="en-US" sz="1575" i="1">
                <a:solidFill>
                  <a:srgbClr val="00A3E9"/>
                </a:solidFill>
                <a:latin typeface="Helvetica" pitchFamily="2" charset="0"/>
              </a:rPr>
              <a:t>Flex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54771-D316-DAEF-16E7-6B9C40D48050}"/>
              </a:ext>
            </a:extLst>
          </p:cNvPr>
          <p:cNvGrpSpPr/>
          <p:nvPr/>
        </p:nvGrpSpPr>
        <p:grpSpPr>
          <a:xfrm>
            <a:off x="-1520" y="-19915"/>
            <a:ext cx="18304482" cy="2835893"/>
            <a:chOff x="-10988" y="-29259"/>
            <a:chExt cx="12202988" cy="18905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158CA3-6989-09D2-BE6D-110918E0F8DC}"/>
                </a:ext>
              </a:extLst>
            </p:cNvPr>
            <p:cNvGrpSpPr/>
            <p:nvPr/>
          </p:nvGrpSpPr>
          <p:grpSpPr>
            <a:xfrm>
              <a:off x="-10988" y="-29259"/>
              <a:ext cx="12202988" cy="1890595"/>
              <a:chOff x="4196" y="-1528005"/>
              <a:chExt cx="12202988" cy="18905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4155829-7A1C-948B-C73F-FCB2C59A86EC}"/>
                  </a:ext>
                </a:extLst>
              </p:cNvPr>
              <p:cNvGrpSpPr/>
              <p:nvPr/>
            </p:nvGrpSpPr>
            <p:grpSpPr>
              <a:xfrm>
                <a:off x="4196" y="-1528005"/>
                <a:ext cx="12202988" cy="1890595"/>
                <a:chOff x="4196" y="-1393095"/>
                <a:chExt cx="12202988" cy="189059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5B459C-B50E-4805-824B-449016EDFC72}"/>
                    </a:ext>
                  </a:extLst>
                </p:cNvPr>
                <p:cNvSpPr/>
                <p:nvPr/>
              </p:nvSpPr>
              <p:spPr>
                <a:xfrm flipV="1">
                  <a:off x="5209" y="-11346"/>
                  <a:ext cx="12201037" cy="508846"/>
                </a:xfrm>
                <a:prstGeom prst="rect">
                  <a:avLst/>
                </a:prstGeom>
                <a:solidFill>
                  <a:srgbClr val="D4060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3BF50D-D563-82EB-E8EF-B622DD7F4C11}"/>
                    </a:ext>
                  </a:extLst>
                </p:cNvPr>
                <p:cNvSpPr/>
                <p:nvPr/>
              </p:nvSpPr>
              <p:spPr>
                <a:xfrm rot="21540000">
                  <a:off x="4196" y="187624"/>
                  <a:ext cx="12202988" cy="128691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7356585-C682-601C-A3A9-65960FC26F6B}"/>
                    </a:ext>
                  </a:extLst>
                </p:cNvPr>
                <p:cNvSpPr/>
                <p:nvPr/>
              </p:nvSpPr>
              <p:spPr>
                <a:xfrm>
                  <a:off x="5208" y="-1393095"/>
                  <a:ext cx="12201975" cy="1519850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14EFF1-0CF1-6927-FEDC-CC606DE4D0F0}"/>
                  </a:ext>
                </a:extLst>
              </p:cNvPr>
              <p:cNvSpPr/>
              <p:nvPr/>
            </p:nvSpPr>
            <p:spPr>
              <a:xfrm>
                <a:off x="5209" y="-60369"/>
                <a:ext cx="9842132" cy="120054"/>
              </a:xfrm>
              <a:prstGeom prst="rect">
                <a:avLst/>
              </a:prstGeom>
              <a:solidFill>
                <a:srgbClr val="1C1D3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0DDB1F-ADB9-728A-462F-A423F5760FF1}"/>
                </a:ext>
              </a:extLst>
            </p:cNvPr>
            <p:cNvSpPr/>
            <p:nvPr/>
          </p:nvSpPr>
          <p:spPr>
            <a:xfrm>
              <a:off x="-9975" y="1522899"/>
              <a:ext cx="5824386" cy="137796"/>
            </a:xfrm>
            <a:prstGeom prst="rect">
              <a:avLst/>
            </a:prstGeom>
            <a:solidFill>
              <a:srgbClr val="1C1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3C2124A4-0D5B-B306-91C7-002B4C18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9132" y="7331526"/>
            <a:ext cx="733164" cy="36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>
            <a:extLst>
              <a:ext uri="{FF2B5EF4-FFF2-40B4-BE49-F238E27FC236}">
                <a16:creationId xmlns:a16="http://schemas.microsoft.com/office/drawing/2014/main" id="{1E9B1C9C-FECA-7DA0-1245-5C1EB3B22FB4}"/>
              </a:ext>
            </a:extLst>
          </p:cNvPr>
          <p:cNvSpPr txBox="1"/>
          <p:nvPr/>
        </p:nvSpPr>
        <p:spPr>
          <a:xfrm>
            <a:off x="14275283" y="7671026"/>
            <a:ext cx="1003443" cy="21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err="1">
                <a:solidFill>
                  <a:srgbClr val="00A3E9"/>
                </a:solidFill>
                <a:latin typeface="Helvetica" pitchFamily="2" charset="0"/>
              </a:rPr>
              <a:t>Partner</a:t>
            </a:r>
            <a:r>
              <a:rPr lang="en-US" sz="1050" err="1">
                <a:solidFill>
                  <a:srgbClr val="00A3E9"/>
                </a:solidFill>
                <a:latin typeface="Helvetica" pitchFamily="2" charset="0"/>
              </a:rPr>
              <a:t>Edge</a:t>
            </a:r>
            <a:r>
              <a:rPr lang="en-US" sz="1050" baseline="30000">
                <a:solidFill>
                  <a:srgbClr val="00A3E9"/>
                </a:solidFill>
                <a:latin typeface="Helvetica" pitchFamily="2" charset="0"/>
              </a:rPr>
              <a:t>®</a:t>
            </a:r>
            <a:r>
              <a:rPr lang="en-US" sz="1050">
                <a:solidFill>
                  <a:srgbClr val="00A3E9"/>
                </a:solidFill>
                <a:latin typeface="Helvetica" pitchFamily="2" charset="0"/>
              </a:rPr>
              <a:t> 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1830C-20B4-8851-E27B-3D16CF6998DA}"/>
              </a:ext>
            </a:extLst>
          </p:cNvPr>
          <p:cNvCxnSpPr>
            <a:cxnSpLocks/>
          </p:cNvCxnSpPr>
          <p:nvPr/>
        </p:nvCxnSpPr>
        <p:spPr>
          <a:xfrm>
            <a:off x="6300656" y="611450"/>
            <a:ext cx="0" cy="142942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28">
            <a:extLst>
              <a:ext uri="{FF2B5EF4-FFF2-40B4-BE49-F238E27FC236}">
                <a16:creationId xmlns:a16="http://schemas.microsoft.com/office/drawing/2014/main" id="{8E84CC91-6BEA-A52F-09E0-BB52498BDE89}"/>
              </a:ext>
            </a:extLst>
          </p:cNvPr>
          <p:cNvSpPr txBox="1"/>
          <p:nvPr/>
        </p:nvSpPr>
        <p:spPr>
          <a:xfrm>
            <a:off x="7043665" y="876203"/>
            <a:ext cx="1686455" cy="597792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660"/>
              </a:lnSpc>
            </a:pPr>
            <a:r>
              <a:rPr lang="en-US" sz="42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1,500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7AF39576-4C98-B0E1-730F-503B35C47EFA}"/>
              </a:ext>
            </a:extLst>
          </p:cNvPr>
          <p:cNvSpPr txBox="1"/>
          <p:nvPr/>
        </p:nvSpPr>
        <p:spPr>
          <a:xfrm>
            <a:off x="7088132" y="1347341"/>
            <a:ext cx="1597518" cy="597792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Successful Projects</a:t>
            </a:r>
          </a:p>
        </p:txBody>
      </p:sp>
      <p:sp>
        <p:nvSpPr>
          <p:cNvPr id="52" name="TextBox 28">
            <a:extLst>
              <a:ext uri="{FF2B5EF4-FFF2-40B4-BE49-F238E27FC236}">
                <a16:creationId xmlns:a16="http://schemas.microsoft.com/office/drawing/2014/main" id="{CDD348BE-BE24-CD46-34C6-129076B19D1E}"/>
              </a:ext>
            </a:extLst>
          </p:cNvPr>
          <p:cNvSpPr txBox="1"/>
          <p:nvPr/>
        </p:nvSpPr>
        <p:spPr>
          <a:xfrm>
            <a:off x="9791738" y="876203"/>
            <a:ext cx="1990425" cy="597792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660"/>
              </a:lnSpc>
            </a:pPr>
            <a:r>
              <a:rPr lang="en-US" sz="42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10,500+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715B2C91-EEAC-DA95-27E9-BFA4817DDD48}"/>
              </a:ext>
            </a:extLst>
          </p:cNvPr>
          <p:cNvSpPr txBox="1"/>
          <p:nvPr/>
        </p:nvSpPr>
        <p:spPr>
          <a:xfrm>
            <a:off x="9988191" y="1347341"/>
            <a:ext cx="1597518" cy="597792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TB of Data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Managed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77469667-7105-3FC0-DCAC-2E64D6F51D62}"/>
              </a:ext>
            </a:extLst>
          </p:cNvPr>
          <p:cNvSpPr txBox="1"/>
          <p:nvPr/>
        </p:nvSpPr>
        <p:spPr>
          <a:xfrm>
            <a:off x="12737147" y="876203"/>
            <a:ext cx="1686455" cy="597792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660"/>
              </a:lnSpc>
            </a:pPr>
            <a:r>
              <a:rPr lang="en-US" sz="42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25 Yrs</a:t>
            </a:r>
          </a:p>
        </p:txBody>
      </p:sp>
      <p:sp>
        <p:nvSpPr>
          <p:cNvPr id="55" name="TextBox 28">
            <a:extLst>
              <a:ext uri="{FF2B5EF4-FFF2-40B4-BE49-F238E27FC236}">
                <a16:creationId xmlns:a16="http://schemas.microsoft.com/office/drawing/2014/main" id="{49D5AC29-0843-CFBE-C0E2-557F4E7C7112}"/>
              </a:ext>
            </a:extLst>
          </p:cNvPr>
          <p:cNvSpPr txBox="1"/>
          <p:nvPr/>
        </p:nvSpPr>
        <p:spPr>
          <a:xfrm>
            <a:off x="12643483" y="1347341"/>
            <a:ext cx="1873784" cy="597792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Transforming Companies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F539917A-14A0-E079-A2AA-D11E2A89CF78}"/>
              </a:ext>
            </a:extLst>
          </p:cNvPr>
          <p:cNvSpPr txBox="1"/>
          <p:nvPr/>
        </p:nvSpPr>
        <p:spPr>
          <a:xfrm>
            <a:off x="15476975" y="876203"/>
            <a:ext cx="1686455" cy="597792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660"/>
              </a:lnSpc>
            </a:pPr>
            <a:r>
              <a:rPr lang="en-US" sz="42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$1,5B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0A27A29B-4099-8319-F910-4C1AE37447E4}"/>
              </a:ext>
            </a:extLst>
          </p:cNvPr>
          <p:cNvSpPr txBox="1"/>
          <p:nvPr/>
        </p:nvSpPr>
        <p:spPr>
          <a:xfrm>
            <a:off x="15355848" y="1347341"/>
            <a:ext cx="1928706" cy="597792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Total Customer Savings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2842D7-02A6-BAA6-9920-20683967DBFC}"/>
              </a:ext>
            </a:extLst>
          </p:cNvPr>
          <p:cNvSpPr txBox="1"/>
          <p:nvPr/>
        </p:nvSpPr>
        <p:spPr>
          <a:xfrm>
            <a:off x="406968" y="1856530"/>
            <a:ext cx="5252421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75" b="1">
                <a:solidFill>
                  <a:schemeClr val="accent6"/>
                </a:solidFill>
                <a:latin typeface="Helvetica" pitchFamily="2" charset="0"/>
              </a:rPr>
              <a:t>Driving Innovation, Empowering Transformations.</a:t>
            </a:r>
          </a:p>
        </p:txBody>
      </p:sp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C9871A9-5B03-4C42-C913-FD66444776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54" y="290270"/>
            <a:ext cx="5414090" cy="1738208"/>
          </a:xfrm>
          <a:prstGeom prst="rect">
            <a:avLst/>
          </a:prstGeom>
        </p:spPr>
      </p:pic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913D9F6-8B62-DB76-D243-8DBDF92019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801" y="8479412"/>
            <a:ext cx="1894649" cy="635472"/>
          </a:xfrm>
          <a:prstGeom prst="rect">
            <a:avLst/>
          </a:prstGeom>
        </p:spPr>
      </p:pic>
      <p:pic>
        <p:nvPicPr>
          <p:cNvPr id="12" name="Picture 1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F22C739-5B39-687F-8CE9-2EE7D6BFC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063" y="7081668"/>
            <a:ext cx="763269" cy="7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D7F56-5396-70A6-BC3C-CAC3B8855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D032DBA-6D85-33EB-0B1F-2F5F3629CA47}"/>
              </a:ext>
            </a:extLst>
          </p:cNvPr>
          <p:cNvSpPr/>
          <p:nvPr/>
        </p:nvSpPr>
        <p:spPr>
          <a:xfrm>
            <a:off x="971462" y="3379258"/>
            <a:ext cx="7923156" cy="2763879"/>
          </a:xfrm>
          <a:prstGeom prst="round1Rect">
            <a:avLst/>
          </a:prstGeom>
          <a:solidFill>
            <a:srgbClr val="1B1D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DCF8DEEB-0BF0-AFA2-D0EE-753392BB73B0}"/>
              </a:ext>
            </a:extLst>
          </p:cNvPr>
          <p:cNvSpPr/>
          <p:nvPr/>
        </p:nvSpPr>
        <p:spPr>
          <a:xfrm>
            <a:off x="980946" y="6427961"/>
            <a:ext cx="7923156" cy="2763879"/>
          </a:xfrm>
          <a:prstGeom prst="round1Rect">
            <a:avLst/>
          </a:prstGeom>
          <a:solidFill>
            <a:srgbClr val="1B1D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3726E0FD-845D-ECDB-2DF1-BAF34492065C}"/>
              </a:ext>
            </a:extLst>
          </p:cNvPr>
          <p:cNvSpPr/>
          <p:nvPr/>
        </p:nvSpPr>
        <p:spPr>
          <a:xfrm>
            <a:off x="9440960" y="3379258"/>
            <a:ext cx="7923156" cy="2763879"/>
          </a:xfrm>
          <a:prstGeom prst="round1Rect">
            <a:avLst/>
          </a:prstGeom>
          <a:solidFill>
            <a:srgbClr val="1B1D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60FF7066-B141-FD87-39C8-4DC132E8F388}"/>
              </a:ext>
            </a:extLst>
          </p:cNvPr>
          <p:cNvSpPr/>
          <p:nvPr/>
        </p:nvSpPr>
        <p:spPr>
          <a:xfrm>
            <a:off x="9450444" y="6427961"/>
            <a:ext cx="7923156" cy="2763879"/>
          </a:xfrm>
          <a:prstGeom prst="round1Rect">
            <a:avLst/>
          </a:prstGeom>
          <a:solidFill>
            <a:srgbClr val="1B1D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3527F-3FCD-1CF7-A297-C781DCAD4FCD}"/>
              </a:ext>
            </a:extLst>
          </p:cNvPr>
          <p:cNvSpPr txBox="1"/>
          <p:nvPr/>
        </p:nvSpPr>
        <p:spPr>
          <a:xfrm>
            <a:off x="2773438" y="4068700"/>
            <a:ext cx="55386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Centralized Document Repository: </a:t>
            </a:r>
          </a:p>
          <a:p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Securely manage documents across </a:t>
            </a:r>
          </a:p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multiple business processes.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8A775-BB4D-FD60-4B87-1840AA8DB35D}"/>
              </a:ext>
            </a:extLst>
          </p:cNvPr>
          <p:cNvSpPr txBox="1"/>
          <p:nvPr/>
        </p:nvSpPr>
        <p:spPr>
          <a:xfrm>
            <a:off x="2773438" y="7117403"/>
            <a:ext cx="46456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Process Automation: </a:t>
            </a:r>
          </a:p>
          <a:p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Save time with automated workflows for document approvals and routing.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299FF-C333-C6F3-04C6-2E99ADD51C96}"/>
              </a:ext>
            </a:extLst>
          </p:cNvPr>
          <p:cNvSpPr txBox="1"/>
          <p:nvPr/>
        </p:nvSpPr>
        <p:spPr>
          <a:xfrm>
            <a:off x="11237680" y="4068700"/>
            <a:ext cx="51383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Compliance &amp; Security: </a:t>
            </a:r>
          </a:p>
          <a:p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Ensure lifecycle management, retention policies, and regulatory compliance.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AB855-FEBF-8141-651F-A54E7EBFA263}"/>
              </a:ext>
            </a:extLst>
          </p:cNvPr>
          <p:cNvSpPr txBox="1"/>
          <p:nvPr/>
        </p:nvSpPr>
        <p:spPr>
          <a:xfrm>
            <a:off x="11210282" y="7117403"/>
            <a:ext cx="56833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Improved Collaboration: </a:t>
            </a:r>
          </a:p>
          <a:p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Employees can securely access, share, edit, and download documents in real time.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0314CD6-01D2-EDAF-81C5-D169AA2B6B12}"/>
              </a:ext>
            </a:extLst>
          </p:cNvPr>
          <p:cNvSpPr txBox="1">
            <a:spLocks/>
          </p:cNvSpPr>
          <p:nvPr/>
        </p:nvSpPr>
        <p:spPr>
          <a:xfrm>
            <a:off x="739688" y="1012032"/>
            <a:ext cx="14788994" cy="1270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0AB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E91EB-4EF3-718D-F314-D11630416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8757" y="782242"/>
            <a:ext cx="9414095" cy="2146071"/>
          </a:xfrm>
        </p:spPr>
        <p:txBody>
          <a:bodyPr>
            <a:normAutofit/>
          </a:bodyPr>
          <a:lstStyle/>
          <a:p>
            <a:r>
              <a:rPr lang="en-US" dirty="0"/>
              <a:t>Key Benefits of SAP Document Management</a:t>
            </a:r>
          </a:p>
        </p:txBody>
      </p:sp>
      <p:pic>
        <p:nvPicPr>
          <p:cNvPr id="6" name="Graphic 5" descr="Connected with solid fill">
            <a:extLst>
              <a:ext uri="{FF2B5EF4-FFF2-40B4-BE49-F238E27FC236}">
                <a16:creationId xmlns:a16="http://schemas.microsoft.com/office/drawing/2014/main" id="{53D517DF-77A2-6C30-DF92-638FD06AA6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38757" y="7117403"/>
            <a:ext cx="1172707" cy="1172707"/>
          </a:xfrm>
          <a:prstGeom prst="rect">
            <a:avLst/>
          </a:prstGeom>
        </p:spPr>
      </p:pic>
      <p:pic>
        <p:nvPicPr>
          <p:cNvPr id="17" name="Graphic 16" descr="Monitor with solid fill">
            <a:extLst>
              <a:ext uri="{FF2B5EF4-FFF2-40B4-BE49-F238E27FC236}">
                <a16:creationId xmlns:a16="http://schemas.microsoft.com/office/drawing/2014/main" id="{D7C31E2D-F8C0-E065-76F7-155D5CEE75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350" y="4185286"/>
            <a:ext cx="1131523" cy="1131523"/>
          </a:xfrm>
          <a:prstGeom prst="rect">
            <a:avLst/>
          </a:prstGeom>
        </p:spPr>
      </p:pic>
      <p:pic>
        <p:nvPicPr>
          <p:cNvPr id="19" name="Graphic 18" descr="Group of women with solid fill">
            <a:extLst>
              <a:ext uri="{FF2B5EF4-FFF2-40B4-BE49-F238E27FC236}">
                <a16:creationId xmlns:a16="http://schemas.microsoft.com/office/drawing/2014/main" id="{61C5633E-2AED-50EF-591E-87B6F8B59C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4368" y="7117403"/>
            <a:ext cx="1131523" cy="1131523"/>
          </a:xfrm>
          <a:prstGeom prst="rect">
            <a:avLst/>
          </a:prstGeom>
        </p:spPr>
      </p:pic>
      <p:pic>
        <p:nvPicPr>
          <p:cNvPr id="21" name="Graphic 20" descr="Shield Tick with solid fill">
            <a:extLst>
              <a:ext uri="{FF2B5EF4-FFF2-40B4-BE49-F238E27FC236}">
                <a16:creationId xmlns:a16="http://schemas.microsoft.com/office/drawing/2014/main" id="{E9D0D8D4-1E76-688B-4BAB-8CF477C678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368" y="4185285"/>
            <a:ext cx="1131523" cy="11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BC53-3F8A-3F79-6FBA-4C2813A5B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4955" y="3326204"/>
            <a:ext cx="8355641" cy="5665397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Auritas</a:t>
            </a:r>
            <a:r>
              <a:rPr lang="en-US" sz="2800" dirty="0"/>
              <a:t> implements document management solutions from SAP, including SAP DMS and third-party cloud solutions.</a:t>
            </a:r>
            <a:endParaRPr lang="en-US" sz="28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SAP Document Management </a:t>
            </a:r>
            <a:r>
              <a:rPr lang="en-US" sz="2800" dirty="0"/>
              <a:t>service is a ready-to-use web application on SAP BTP, designed to manage digital documents efficiently within and across business applications.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F767E-F01B-65EE-6270-9FCC871DB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1B1D3B"/>
                </a:solidFill>
              </a:rPr>
              <a:t>SAP Document Management </a:t>
            </a:r>
            <a:endParaRPr lang="en-US" dirty="0">
              <a:solidFill>
                <a:srgbClr val="1B1D3B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864FFE-65DC-97F9-7D86-60EDFD43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970" y="3393357"/>
            <a:ext cx="3538994" cy="17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red and blue logo&#10;&#10;Description automatically generated">
            <a:extLst>
              <a:ext uri="{FF2B5EF4-FFF2-40B4-BE49-F238E27FC236}">
                <a16:creationId xmlns:a16="http://schemas.microsoft.com/office/drawing/2014/main" id="{7FDE04CD-0526-65AF-0638-1CF807D1D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424" y="6820492"/>
            <a:ext cx="4372086" cy="134760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8467C87-ECFB-857E-626F-3CD8367E940B}"/>
              </a:ext>
            </a:extLst>
          </p:cNvPr>
          <p:cNvSpPr txBox="1">
            <a:spLocks/>
          </p:cNvSpPr>
          <p:nvPr/>
        </p:nvSpPr>
        <p:spPr>
          <a:xfrm>
            <a:off x="13703770" y="5762628"/>
            <a:ext cx="683394" cy="507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rgbClr val="F0AB00"/>
              </a:buClr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947738" indent="-354807" algn="l" defTabSz="13716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F0AB00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540670" indent="-338138" algn="l" defTabSz="13716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F0AB00"/>
              </a:buClr>
              <a:buFont typeface="Courier New" panose="02070309020205020404" pitchFamily="49" charset="0"/>
              <a:buChar char="o"/>
              <a:defRPr sz="27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2064545" indent="-352425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0AB00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574132" indent="-34052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0AB00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b="1" dirty="0">
                <a:latin typeface="Helvetica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21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1A7A0-3336-BFFA-FE3E-227E4716FF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98630" y="4485736"/>
            <a:ext cx="6141059" cy="435346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1D3B"/>
                </a:solidFill>
              </a:rPr>
              <a:t>Tailored Solutions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1D3B"/>
                </a:solidFill>
              </a:rPr>
              <a:t>Auritas Data Suite – DVM tools for automated archiving &amp; a decommissioning hub</a:t>
            </a:r>
          </a:p>
          <a:p>
            <a:pPr marL="1371600" lvl="1">
              <a:lnSpc>
                <a:spcPct val="150000"/>
              </a:lnSpc>
            </a:pPr>
            <a:r>
              <a:rPr lang="en-US" sz="2000" dirty="0">
                <a:solidFill>
                  <a:srgbClr val="1C1D3B"/>
                </a:solidFill>
              </a:rPr>
              <a:t>Integrates with Document Management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1D3B"/>
                </a:solidFill>
              </a:rPr>
              <a:t>Single solution for handling transactional data and document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DB3869D-AF4A-9534-20CF-D9127534AA87}"/>
              </a:ext>
            </a:extLst>
          </p:cNvPr>
          <p:cNvSpPr/>
          <p:nvPr/>
        </p:nvSpPr>
        <p:spPr>
          <a:xfrm>
            <a:off x="12232943" y="3358987"/>
            <a:ext cx="3402640" cy="505646"/>
          </a:xfrm>
          <a:custGeom>
            <a:avLst/>
            <a:gdLst/>
            <a:ahLst/>
            <a:cxnLst/>
            <a:rect l="l" t="t" r="r" b="b"/>
            <a:pathLst>
              <a:path w="849210" h="1887217">
                <a:moveTo>
                  <a:pt x="0" y="0"/>
                </a:moveTo>
                <a:lnTo>
                  <a:pt x="849210" y="0"/>
                </a:lnTo>
                <a:lnTo>
                  <a:pt x="849210" y="1887217"/>
                </a:lnTo>
                <a:lnTo>
                  <a:pt x="0" y="1887217"/>
                </a:lnTo>
                <a:close/>
              </a:path>
            </a:pathLst>
          </a:custGeom>
          <a:solidFill>
            <a:srgbClr val="0D4BD4"/>
          </a:solidFill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A509F1-FD0E-9091-FE50-C94DEEC24A60}"/>
              </a:ext>
            </a:extLst>
          </p:cNvPr>
          <p:cNvSpPr txBox="1">
            <a:spLocks/>
          </p:cNvSpPr>
          <p:nvPr/>
        </p:nvSpPr>
        <p:spPr>
          <a:xfrm>
            <a:off x="11774745" y="3393493"/>
            <a:ext cx="4319035" cy="505646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accent6"/>
                </a:solidFill>
              </a:rPr>
              <a:t>Our Expertise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96AEA7-3987-B0C5-BB0E-2A763962ADF8}"/>
              </a:ext>
            </a:extLst>
          </p:cNvPr>
          <p:cNvSpPr txBox="1">
            <a:spLocks/>
          </p:cNvSpPr>
          <p:nvPr/>
        </p:nvSpPr>
        <p:spPr>
          <a:xfrm>
            <a:off x="1486818" y="821564"/>
            <a:ext cx="13448382" cy="1005282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5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Your Goal: </a:t>
            </a:r>
            <a:r>
              <a:rPr lang="en-US" dirty="0"/>
              <a:t>Document Management Improvement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84AC77-7801-0C82-AA56-1FDC8E000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6818" y="3058886"/>
            <a:ext cx="7432895" cy="609599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a typeface="Open Sans" panose="020B0606030504020204" pitchFamily="34" charset="0"/>
                <a:cs typeface="Open Sans" panose="020B0606030504020204" pitchFamily="34" charset="0"/>
              </a:rPr>
              <a:t>Better Filing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1C1D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Limited benefit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1C1D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More challenges with growing business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a typeface="Open Sans" panose="020B0606030504020204" pitchFamily="34" charset="0"/>
                <a:cs typeface="Open Sans" panose="020B0606030504020204" pitchFamily="34" charset="0"/>
              </a:rPr>
              <a:t>Harness SAP documents management features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1C1D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 additional software/licenses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1C1D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Limited user training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1C1D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Integration of Data and Documents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a typeface="Open Sans" panose="020B0606030504020204" pitchFamily="34" charset="0"/>
                <a:cs typeface="Open Sans" panose="020B0606030504020204" pitchFamily="34" charset="0"/>
              </a:rPr>
              <a:t>Add Document Management Solution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1C1D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Centralized place for managing documents- SAP and others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1C1D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Take to the next level-True Enterprise Content Management(ECM</a:t>
            </a:r>
            <a:r>
              <a:rPr lang="en-US" sz="2100" i="1" dirty="0">
                <a:solidFill>
                  <a:srgbClr val="1C1D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2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9CFCE-D8F7-EDA7-A052-D8F2ECD5E2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Summary: SAP Archiving Alternatives</a:t>
            </a:r>
          </a:p>
        </p:txBody>
      </p:sp>
      <p:graphicFrame>
        <p:nvGraphicFramePr>
          <p:cNvPr id="855108" name="Group 68">
            <a:extLst>
              <a:ext uri="{FF2B5EF4-FFF2-40B4-BE49-F238E27FC236}">
                <a16:creationId xmlns:a16="http://schemas.microsoft.com/office/drawing/2014/main" id="{F8D81F72-D70C-00E1-4136-D977E3724379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130298477"/>
              </p:ext>
            </p:extLst>
          </p:nvPr>
        </p:nvGraphicFramePr>
        <p:xfrm>
          <a:off x="876300" y="2517566"/>
          <a:ext cx="16535400" cy="7150106"/>
        </p:xfrm>
        <a:graphic>
          <a:graphicData uri="http://schemas.openxmlformats.org/drawingml/2006/table">
            <a:tbl>
              <a:tblPr/>
              <a:tblGrid>
                <a:gridCol w="819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0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1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Alternatives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 File System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SAP Content Server/SAP BTP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Third-Party Archiving Solution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Archive Files and Delete Methods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Retrieval Methods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Inbound Documents and Imaging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 (Auritas)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Outbound Documents and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Printlists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Archive Server (Storage System)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Optical Media (WORM, CD) and Tape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Software Cost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Multiple SAP Systems with Single Server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SAP Support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0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Multiple Media Types with Single Server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indent="-114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4000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40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37160" marR="137160" marT="68580" marB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3C63E4-CEEA-701A-EE59-158856C996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459" y="1033339"/>
            <a:ext cx="6969326" cy="1750917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SAP BTP Document Management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976B10F-A848-66EE-DE2F-F646EF3A53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9171" y="3183019"/>
            <a:ext cx="6998467" cy="6070642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</a:rPr>
              <a:t>SAP Business Technology Platform helps manage business data, including </a:t>
            </a:r>
            <a:r>
              <a:rPr lang="en-US" sz="2000" i="1" dirty="0">
                <a:solidFill>
                  <a:schemeClr val="bg1"/>
                </a:solidFill>
              </a:rPr>
              <a:t>structured data</a:t>
            </a:r>
            <a:r>
              <a:rPr lang="en-US" sz="2000" dirty="0">
                <a:solidFill>
                  <a:schemeClr val="bg1"/>
                </a:solidFill>
              </a:rPr>
              <a:t> in the database, and </a:t>
            </a:r>
            <a:r>
              <a:rPr lang="en-US" sz="2000" i="1" dirty="0">
                <a:solidFill>
                  <a:schemeClr val="bg1"/>
                </a:solidFill>
              </a:rPr>
              <a:t>unstructured data</a:t>
            </a:r>
            <a:r>
              <a:rPr lang="en-US" sz="2000" dirty="0">
                <a:solidFill>
                  <a:schemeClr val="bg1"/>
                </a:solidFill>
              </a:rPr>
              <a:t> including document attachments.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</a:rPr>
              <a:t>SAP solutions manage the lifecycle of data and documents in business context to help:</a:t>
            </a:r>
          </a:p>
          <a:p>
            <a:pPr marL="514350" indent="-5143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simplify and accelerate business process,</a:t>
            </a:r>
          </a:p>
          <a:p>
            <a:pPr marL="514350" indent="-5143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reduce operating and infrastructure costs</a:t>
            </a:r>
          </a:p>
          <a:p>
            <a:pPr marL="514350" indent="-5143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protect the organization from audit, legal and regulatory compliance risk.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FCA82E-9715-B8E3-791F-559577EB35DC}"/>
              </a:ext>
            </a:extLst>
          </p:cNvPr>
          <p:cNvGrpSpPr/>
          <p:nvPr/>
        </p:nvGrpSpPr>
        <p:grpSpPr>
          <a:xfrm>
            <a:off x="9568158" y="3936562"/>
            <a:ext cx="7997655" cy="3783350"/>
            <a:chOff x="-103753" y="1158140"/>
            <a:chExt cx="11274575" cy="53335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5EA8A9-2ACF-40E7-1B0F-2E36FB64BDD5}"/>
                </a:ext>
              </a:extLst>
            </p:cNvPr>
            <p:cNvSpPr/>
            <p:nvPr/>
          </p:nvSpPr>
          <p:spPr bwMode="gray">
            <a:xfrm>
              <a:off x="2722546" y="4939892"/>
              <a:ext cx="8259426" cy="155177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5875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glow rad="177800">
                <a:schemeClr val="bg1">
                  <a:alpha val="0"/>
                </a:schemeClr>
              </a:glow>
              <a:outerShdw blurRad="127000" dist="38100" dir="5400000" sx="1000" sy="1000" algn="t" rotWithShape="0">
                <a:schemeClr val="bg1">
                  <a:lumMod val="65000"/>
                </a:schemeClr>
              </a:outerShdw>
              <a:reflection endPos="0" dist="50800" dir="5400000" sy="-100000" algn="bl" rotWithShape="0"/>
            </a:effectLst>
          </p:spPr>
          <p:txBody>
            <a:bodyPr lIns="134897" tIns="107915" rIns="134897" bIns="107915" rtlCol="0" anchor="ctr"/>
            <a:lstStyle/>
            <a:p>
              <a:pPr algn="ctr" defTabSz="137036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DE" sz="1500" kern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Freeform 178">
              <a:extLst>
                <a:ext uri="{FF2B5EF4-FFF2-40B4-BE49-F238E27FC236}">
                  <a16:creationId xmlns:a16="http://schemas.microsoft.com/office/drawing/2014/main" id="{B8DD0EB8-6EA2-856E-D62F-5FB7069FBD51}"/>
                </a:ext>
              </a:extLst>
            </p:cNvPr>
            <p:cNvSpPr/>
            <p:nvPr/>
          </p:nvSpPr>
          <p:spPr bwMode="gray">
            <a:xfrm>
              <a:off x="2613306" y="1158140"/>
              <a:ext cx="8531865" cy="1433856"/>
            </a:xfrm>
            <a:custGeom>
              <a:avLst/>
              <a:gdLst>
                <a:gd name="connsiteX0" fmla="*/ 3332417 w 6664834"/>
                <a:gd name="connsiteY0" fmla="*/ 0 h 642538"/>
                <a:gd name="connsiteX1" fmla="*/ 6567687 w 6664834"/>
                <a:gd name="connsiteY1" fmla="*/ 581624 h 642538"/>
                <a:gd name="connsiteX2" fmla="*/ 6664834 w 6664834"/>
                <a:gd name="connsiteY2" fmla="*/ 642538 h 642538"/>
                <a:gd name="connsiteX3" fmla="*/ 0 w 6664834"/>
                <a:gd name="connsiteY3" fmla="*/ 642538 h 642538"/>
                <a:gd name="connsiteX4" fmla="*/ 97148 w 6664834"/>
                <a:gd name="connsiteY4" fmla="*/ 581624 h 642538"/>
                <a:gd name="connsiteX5" fmla="*/ 3332417 w 6664834"/>
                <a:gd name="connsiteY5" fmla="*/ 0 h 64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4834" h="642538">
                  <a:moveTo>
                    <a:pt x="3332417" y="0"/>
                  </a:moveTo>
                  <a:cubicBezTo>
                    <a:pt x="4729450" y="0"/>
                    <a:pt x="5944629" y="235183"/>
                    <a:pt x="6567687" y="581624"/>
                  </a:cubicBezTo>
                  <a:lnTo>
                    <a:pt x="6664834" y="642538"/>
                  </a:lnTo>
                  <a:lnTo>
                    <a:pt x="0" y="642538"/>
                  </a:lnTo>
                  <a:lnTo>
                    <a:pt x="97148" y="581624"/>
                  </a:lnTo>
                  <a:cubicBezTo>
                    <a:pt x="720206" y="235183"/>
                    <a:pt x="1935385" y="0"/>
                    <a:pt x="33324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64000"/>
                  </a:schemeClr>
                </a:gs>
                <a:gs pos="99000">
                  <a:schemeClr val="bg1"/>
                </a:gs>
              </a:gsLst>
              <a:lin ang="5400000" scaled="1"/>
              <a:tileRect/>
            </a:gradFill>
            <a:ln w="25400" algn="ctr">
              <a:noFill/>
              <a:miter lim="800000"/>
              <a:headEnd/>
              <a:tailEnd/>
            </a:ln>
            <a:effectLst>
              <a:glow rad="177800">
                <a:schemeClr val="bg1">
                  <a:alpha val="0"/>
                </a:schemeClr>
              </a:glow>
              <a:outerShdw dist="50800" sx="1000" sy="1000" algn="ctr" rotWithShape="0">
                <a:schemeClr val="bg1"/>
              </a:outerShdw>
              <a:reflection endPos="0" dist="50800" dir="5400000" sy="-100000" algn="bl" rotWithShape="0"/>
            </a:effectLst>
          </p:spPr>
          <p:txBody>
            <a:bodyPr lIns="134897" tIns="107915" rIns="134897" bIns="107915" rtlCol="0" anchor="ctr"/>
            <a:lstStyle/>
            <a:p>
              <a:pPr algn="ctr" defTabSz="137036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US" sz="1500" kern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7E87FF-5E8B-314E-D76B-655462BB7A25}"/>
                </a:ext>
              </a:extLst>
            </p:cNvPr>
            <p:cNvSpPr/>
            <p:nvPr/>
          </p:nvSpPr>
          <p:spPr bwMode="gray">
            <a:xfrm>
              <a:off x="2511834" y="3548793"/>
              <a:ext cx="8658988" cy="1056122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lIns="134897" tIns="107915" rIns="134897" bIns="107915" rtlCol="0" anchor="ctr"/>
            <a:lstStyle/>
            <a:p>
              <a:pPr algn="ctr" defTabSz="137036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DE" sz="1500" kern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CF3604-1897-768B-DE28-5742CF6498F9}"/>
                </a:ext>
              </a:extLst>
            </p:cNvPr>
            <p:cNvGrpSpPr/>
            <p:nvPr/>
          </p:nvGrpSpPr>
          <p:grpSpPr>
            <a:xfrm>
              <a:off x="2711445" y="3769287"/>
              <a:ext cx="4094285" cy="620913"/>
              <a:chOff x="2711267" y="4043148"/>
              <a:chExt cx="4096417" cy="621237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592DB90-1A96-B1B7-F468-D6FDAC892D00}"/>
                  </a:ext>
                </a:extLst>
              </p:cNvPr>
              <p:cNvSpPr/>
              <p:nvPr/>
            </p:nvSpPr>
            <p:spPr bwMode="gray">
              <a:xfrm>
                <a:off x="2711267" y="4043148"/>
                <a:ext cx="4096417" cy="621237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  <a:effectLst>
                <a:glow rad="177800">
                  <a:schemeClr val="bg1">
                    <a:alpha val="0"/>
                  </a:schemeClr>
                </a:glow>
                <a:outerShdw blurRad="88900" algn="ctr" rotWithShape="0">
                  <a:prstClr val="black">
                    <a:alpha val="18000"/>
                  </a:prstClr>
                </a:outerShdw>
                <a:reflection endPos="0" dist="50800" dir="5400000" sy="-100000" algn="bl" rotWithShape="0"/>
              </a:effectLst>
            </p:spPr>
            <p:txBody>
              <a:bodyPr lIns="134897" tIns="107915" rIns="134897" bIns="107915" rtlCol="0" anchor="ctr"/>
              <a:lstStyle/>
              <a:p>
                <a:pPr algn="ctr" defTabSz="1370367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765D517-1C8F-339F-C69A-E960899038FB}"/>
                  </a:ext>
                </a:extLst>
              </p:cNvPr>
              <p:cNvSpPr txBox="1"/>
              <p:nvPr/>
            </p:nvSpPr>
            <p:spPr>
              <a:xfrm>
                <a:off x="3665286" y="4243260"/>
                <a:ext cx="2215135" cy="195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en-US" sz="900" b="1" ker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INTELLIGENT SUITE</a:t>
                </a:r>
                <a:endParaRPr lang="en-DE" sz="90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864FD95-A92C-9B65-2040-914FB50F3261}"/>
                </a:ext>
              </a:extLst>
            </p:cNvPr>
            <p:cNvGrpSpPr/>
            <p:nvPr/>
          </p:nvGrpSpPr>
          <p:grpSpPr>
            <a:xfrm>
              <a:off x="6876585" y="3769288"/>
              <a:ext cx="4094285" cy="620913"/>
              <a:chOff x="6878577" y="4064714"/>
              <a:chExt cx="4096417" cy="621237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C186A7F7-F13F-8A1A-032A-09460184F259}"/>
                  </a:ext>
                </a:extLst>
              </p:cNvPr>
              <p:cNvSpPr/>
              <p:nvPr/>
            </p:nvSpPr>
            <p:spPr bwMode="gray">
              <a:xfrm>
                <a:off x="6878577" y="4064714"/>
                <a:ext cx="4096417" cy="621237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  <a:effectLst>
                <a:glow rad="177800">
                  <a:schemeClr val="bg1">
                    <a:alpha val="0"/>
                  </a:schemeClr>
                </a:glow>
                <a:outerShdw blurRad="88900" algn="ctr" rotWithShape="0">
                  <a:prstClr val="black">
                    <a:alpha val="18000"/>
                  </a:prstClr>
                </a:outerShdw>
                <a:reflection endPos="0" dist="50800" dir="5400000" sy="-100000" algn="bl" rotWithShape="0"/>
              </a:effectLst>
            </p:spPr>
            <p:txBody>
              <a:bodyPr lIns="134897" tIns="107915" rIns="134897" bIns="107915" rtlCol="0" anchor="ctr"/>
              <a:lstStyle/>
              <a:p>
                <a:pPr algn="ctr" defTabSz="1370367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A1A0440-9CBD-4959-DC9C-DDBD43E17E44}"/>
                  </a:ext>
                </a:extLst>
              </p:cNvPr>
              <p:cNvSpPr txBox="1"/>
              <p:nvPr/>
            </p:nvSpPr>
            <p:spPr>
              <a:xfrm>
                <a:off x="7838730" y="4258874"/>
                <a:ext cx="2215135" cy="195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en-US" sz="900" b="1" ker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INDUSTRY CLOUD</a:t>
                </a:r>
                <a:endParaRPr lang="en-DE" sz="90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D4F04E-3AFA-51FB-F161-3BDE69D7D1DE}"/>
                </a:ext>
              </a:extLst>
            </p:cNvPr>
            <p:cNvGrpSpPr/>
            <p:nvPr/>
          </p:nvGrpSpPr>
          <p:grpSpPr>
            <a:xfrm>
              <a:off x="2810650" y="1454717"/>
              <a:ext cx="7588958" cy="1481013"/>
              <a:chOff x="2774648" y="1807568"/>
              <a:chExt cx="6899439" cy="1346450"/>
            </a:xfrm>
            <a:noFill/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4C625C17-7DBD-ED39-742D-766B999D2B4A}"/>
                  </a:ext>
                </a:extLst>
              </p:cNvPr>
              <p:cNvGrpSpPr/>
              <p:nvPr/>
            </p:nvGrpSpPr>
            <p:grpSpPr>
              <a:xfrm>
                <a:off x="2782957" y="1828800"/>
                <a:ext cx="6891130" cy="1325218"/>
                <a:chOff x="2782957" y="1775791"/>
                <a:chExt cx="6891130" cy="1325218"/>
              </a:xfrm>
              <a:grpFill/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9E83DE49-1A43-8D9C-C4B6-24140C708E7C}"/>
                    </a:ext>
                  </a:extLst>
                </p:cNvPr>
                <p:cNvGrpSpPr/>
                <p:nvPr/>
              </p:nvGrpSpPr>
              <p:grpSpPr>
                <a:xfrm>
                  <a:off x="3127513" y="1775791"/>
                  <a:ext cx="6546574" cy="1325218"/>
                  <a:chOff x="3127513" y="1775791"/>
                  <a:chExt cx="6546574" cy="1325218"/>
                </a:xfrm>
                <a:grpFill/>
              </p:grpSpPr>
              <p:sp>
                <p:nvSpPr>
                  <p:cNvPr id="157" name="Freeform 243">
                    <a:extLst>
                      <a:ext uri="{FF2B5EF4-FFF2-40B4-BE49-F238E27FC236}">
                        <a16:creationId xmlns:a16="http://schemas.microsoft.com/office/drawing/2014/main" id="{D08FE3CB-966C-7DF3-2EB6-0D5E715E62EB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3140765" y="1789043"/>
                    <a:ext cx="6533322" cy="1311966"/>
                  </a:xfrm>
                  <a:custGeom>
                    <a:avLst/>
                    <a:gdLst>
                      <a:gd name="connsiteX0" fmla="*/ 0 w 6533322"/>
                      <a:gd name="connsiteY0" fmla="*/ 1020418 h 1311966"/>
                      <a:gd name="connsiteX1" fmla="*/ 954157 w 6533322"/>
                      <a:gd name="connsiteY1" fmla="*/ 477079 h 1311966"/>
                      <a:gd name="connsiteX2" fmla="*/ 1325218 w 6533322"/>
                      <a:gd name="connsiteY2" fmla="*/ 1311966 h 1311966"/>
                      <a:gd name="connsiteX3" fmla="*/ 2597426 w 6533322"/>
                      <a:gd name="connsiteY3" fmla="*/ 0 h 1311966"/>
                      <a:gd name="connsiteX4" fmla="*/ 3432313 w 6533322"/>
                      <a:gd name="connsiteY4" fmla="*/ 530087 h 1311966"/>
                      <a:gd name="connsiteX5" fmla="*/ 4558748 w 6533322"/>
                      <a:gd name="connsiteY5" fmla="*/ 39757 h 1311966"/>
                      <a:gd name="connsiteX6" fmla="*/ 5168348 w 6533322"/>
                      <a:gd name="connsiteY6" fmla="*/ 821635 h 1311966"/>
                      <a:gd name="connsiteX7" fmla="*/ 6109252 w 6533322"/>
                      <a:gd name="connsiteY7" fmla="*/ 424070 h 1311966"/>
                      <a:gd name="connsiteX8" fmla="*/ 6533322 w 6533322"/>
                      <a:gd name="connsiteY8" fmla="*/ 887896 h 1311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33322" h="1311966">
                        <a:moveTo>
                          <a:pt x="0" y="1020418"/>
                        </a:moveTo>
                        <a:lnTo>
                          <a:pt x="954157" y="477079"/>
                        </a:lnTo>
                        <a:lnTo>
                          <a:pt x="1325218" y="1311966"/>
                        </a:lnTo>
                        <a:lnTo>
                          <a:pt x="2597426" y="0"/>
                        </a:lnTo>
                        <a:lnTo>
                          <a:pt x="3432313" y="530087"/>
                        </a:lnTo>
                        <a:lnTo>
                          <a:pt x="4558748" y="39757"/>
                        </a:lnTo>
                        <a:lnTo>
                          <a:pt x="5168348" y="821635"/>
                        </a:lnTo>
                        <a:lnTo>
                          <a:pt x="6109252" y="424070"/>
                        </a:lnTo>
                        <a:lnTo>
                          <a:pt x="6533322" y="887896"/>
                        </a:lnTo>
                      </a:path>
                    </a:pathLst>
                  </a:custGeom>
                  <a:grpFill/>
                  <a:ln w="6350" algn="ctr">
                    <a:solidFill>
                      <a:schemeClr val="tx1">
                        <a:alpha val="17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370778">
                      <a:defRPr/>
                    </a:pPr>
                    <a:endParaRPr lang="en-DE" sz="15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38DCF155-4E12-16ED-59F6-94A2A65E032A}"/>
                      </a:ext>
                    </a:extLst>
                  </p:cNvPr>
                  <p:cNvGrpSpPr/>
                  <p:nvPr/>
                </p:nvGrpSpPr>
                <p:grpSpPr>
                  <a:xfrm>
                    <a:off x="3127513" y="1775791"/>
                    <a:ext cx="6520070" cy="1205948"/>
                    <a:chOff x="3127513" y="1775791"/>
                    <a:chExt cx="6520070" cy="1205948"/>
                  </a:xfrm>
                  <a:grpFill/>
                </p:grpSpPr>
                <p:sp>
                  <p:nvSpPr>
                    <p:cNvPr id="159" name="Freeform 245">
                      <a:extLst>
                        <a:ext uri="{FF2B5EF4-FFF2-40B4-BE49-F238E27FC236}">
                          <a16:creationId xmlns:a16="http://schemas.microsoft.com/office/drawing/2014/main" id="{8C8348AA-8800-7358-3AE8-86459B53351B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3127513" y="1775791"/>
                      <a:ext cx="6520070" cy="1205948"/>
                    </a:xfrm>
                    <a:custGeom>
                      <a:avLst/>
                      <a:gdLst>
                        <a:gd name="connsiteX0" fmla="*/ 0 w 6520070"/>
                        <a:gd name="connsiteY0" fmla="*/ 1046922 h 1205948"/>
                        <a:gd name="connsiteX1" fmla="*/ 304800 w 6520070"/>
                        <a:gd name="connsiteY1" fmla="*/ 424070 h 1205948"/>
                        <a:gd name="connsiteX2" fmla="*/ 980661 w 6520070"/>
                        <a:gd name="connsiteY2" fmla="*/ 490331 h 1205948"/>
                        <a:gd name="connsiteX3" fmla="*/ 1550504 w 6520070"/>
                        <a:gd name="connsiteY3" fmla="*/ 874644 h 1205948"/>
                        <a:gd name="connsiteX4" fmla="*/ 1961322 w 6520070"/>
                        <a:gd name="connsiteY4" fmla="*/ 26505 h 1205948"/>
                        <a:gd name="connsiteX5" fmla="*/ 2623930 w 6520070"/>
                        <a:gd name="connsiteY5" fmla="*/ 914400 h 1205948"/>
                        <a:gd name="connsiteX6" fmla="*/ 3392557 w 6520070"/>
                        <a:gd name="connsiteY6" fmla="*/ 0 h 1205948"/>
                        <a:gd name="connsiteX7" fmla="*/ 4452730 w 6520070"/>
                        <a:gd name="connsiteY7" fmla="*/ 1205948 h 1205948"/>
                        <a:gd name="connsiteX8" fmla="*/ 5340626 w 6520070"/>
                        <a:gd name="connsiteY8" fmla="*/ 212035 h 1205948"/>
                        <a:gd name="connsiteX9" fmla="*/ 6520070 w 6520070"/>
                        <a:gd name="connsiteY9" fmla="*/ 887896 h 12059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520070" h="1205948">
                          <a:moveTo>
                            <a:pt x="0" y="1046922"/>
                          </a:moveTo>
                          <a:lnTo>
                            <a:pt x="304800" y="424070"/>
                          </a:lnTo>
                          <a:lnTo>
                            <a:pt x="980661" y="490331"/>
                          </a:lnTo>
                          <a:lnTo>
                            <a:pt x="1550504" y="874644"/>
                          </a:lnTo>
                          <a:lnTo>
                            <a:pt x="1961322" y="26505"/>
                          </a:lnTo>
                          <a:lnTo>
                            <a:pt x="2623930" y="914400"/>
                          </a:lnTo>
                          <a:lnTo>
                            <a:pt x="3392557" y="0"/>
                          </a:lnTo>
                          <a:lnTo>
                            <a:pt x="4452730" y="1205948"/>
                          </a:lnTo>
                          <a:lnTo>
                            <a:pt x="5340626" y="212035"/>
                          </a:lnTo>
                          <a:lnTo>
                            <a:pt x="6520070" y="887896"/>
                          </a:lnTo>
                        </a:path>
                      </a:pathLst>
                    </a:custGeom>
                    <a:grpFill/>
                    <a:ln w="6350" algn="ctr">
                      <a:solidFill>
                        <a:schemeClr val="tx1">
                          <a:alpha val="17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rtlCol="0" anchor="ctr"/>
                    <a:lstStyle/>
                    <a:p>
                      <a:pPr algn="ctr" defTabSz="1370778">
                        <a:defRPr/>
                      </a:pPr>
                      <a:endParaRPr lang="en-DE" sz="1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0" name="Freeform 246">
                      <a:extLst>
                        <a:ext uri="{FF2B5EF4-FFF2-40B4-BE49-F238E27FC236}">
                          <a16:creationId xmlns:a16="http://schemas.microsoft.com/office/drawing/2014/main" id="{18A006AA-110E-05D2-234F-FF8D64D8CE27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4081670" y="1815548"/>
                      <a:ext cx="2504660" cy="503582"/>
                    </a:xfrm>
                    <a:custGeom>
                      <a:avLst/>
                      <a:gdLst>
                        <a:gd name="connsiteX0" fmla="*/ 0 w 2504660"/>
                        <a:gd name="connsiteY0" fmla="*/ 450574 h 503582"/>
                        <a:gd name="connsiteX1" fmla="*/ 1007165 w 2504660"/>
                        <a:gd name="connsiteY1" fmla="*/ 0 h 503582"/>
                        <a:gd name="connsiteX2" fmla="*/ 2504660 w 2504660"/>
                        <a:gd name="connsiteY2" fmla="*/ 503582 h 503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504660" h="503582">
                          <a:moveTo>
                            <a:pt x="0" y="450574"/>
                          </a:moveTo>
                          <a:lnTo>
                            <a:pt x="1007165" y="0"/>
                          </a:lnTo>
                          <a:lnTo>
                            <a:pt x="2504660" y="503582"/>
                          </a:lnTo>
                        </a:path>
                      </a:pathLst>
                    </a:custGeom>
                    <a:grpFill/>
                    <a:ln w="6350" algn="ctr">
                      <a:solidFill>
                        <a:schemeClr val="tx1">
                          <a:alpha val="17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rtlCol="0" anchor="ctr"/>
                    <a:lstStyle/>
                    <a:p>
                      <a:pPr algn="ctr" defTabSz="1370778">
                        <a:defRPr/>
                      </a:pPr>
                      <a:endParaRPr lang="en-DE" sz="1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1" name="Freeform 247">
                      <a:extLst>
                        <a:ext uri="{FF2B5EF4-FFF2-40B4-BE49-F238E27FC236}">
                          <a16:creationId xmlns:a16="http://schemas.microsoft.com/office/drawing/2014/main" id="{CA4C1C84-E789-401B-D991-9F3969D56383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6533322" y="1775791"/>
                      <a:ext cx="1948069" cy="834887"/>
                    </a:xfrm>
                    <a:custGeom>
                      <a:avLst/>
                      <a:gdLst>
                        <a:gd name="connsiteX0" fmla="*/ 1948069 w 1948069"/>
                        <a:gd name="connsiteY0" fmla="*/ 212035 h 834887"/>
                        <a:gd name="connsiteX1" fmla="*/ 1775791 w 1948069"/>
                        <a:gd name="connsiteY1" fmla="*/ 834887 h 834887"/>
                        <a:gd name="connsiteX2" fmla="*/ 0 w 1948069"/>
                        <a:gd name="connsiteY2" fmla="*/ 0 h 834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48069" h="834887">
                          <a:moveTo>
                            <a:pt x="1948069" y="212035"/>
                          </a:moveTo>
                          <a:lnTo>
                            <a:pt x="1775791" y="83488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6350" algn="ctr">
                      <a:solidFill>
                        <a:schemeClr val="tx1">
                          <a:alpha val="17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rtlCol="0" anchor="ctr"/>
                    <a:lstStyle/>
                    <a:p>
                      <a:pPr algn="ctr" defTabSz="1370778">
                        <a:defRPr/>
                      </a:pPr>
                      <a:endParaRPr lang="en-DE" sz="15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56" name="Freeform 242">
                  <a:extLst>
                    <a:ext uri="{FF2B5EF4-FFF2-40B4-BE49-F238E27FC236}">
                      <a16:creationId xmlns:a16="http://schemas.microsoft.com/office/drawing/2014/main" id="{9268D473-8B51-59EB-C4C1-56131F8F4FD3}"/>
                    </a:ext>
                  </a:extLst>
                </p:cNvPr>
                <p:cNvSpPr/>
                <p:nvPr/>
              </p:nvSpPr>
              <p:spPr bwMode="gray">
                <a:xfrm>
                  <a:off x="2782957" y="2186609"/>
                  <a:ext cx="649356" cy="490330"/>
                </a:xfrm>
                <a:custGeom>
                  <a:avLst/>
                  <a:gdLst>
                    <a:gd name="connsiteX0" fmla="*/ 649356 w 649356"/>
                    <a:gd name="connsiteY0" fmla="*/ 0 h 490330"/>
                    <a:gd name="connsiteX1" fmla="*/ 0 w 649356"/>
                    <a:gd name="connsiteY1" fmla="*/ 490330 h 490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9356" h="490330">
                      <a:moveTo>
                        <a:pt x="649356" y="0"/>
                      </a:moveTo>
                      <a:lnTo>
                        <a:pt x="0" y="490330"/>
                      </a:lnTo>
                    </a:path>
                  </a:pathLst>
                </a:custGeom>
                <a:grpFill/>
                <a:ln w="6350" algn="ctr">
                  <a:solidFill>
                    <a:schemeClr val="tx1">
                      <a:alpha val="17000"/>
                    </a:schemeClr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57A4233-A41A-5062-2B06-0902820DCBC2}"/>
                  </a:ext>
                </a:extLst>
              </p:cNvPr>
              <p:cNvSpPr/>
              <p:nvPr/>
            </p:nvSpPr>
            <p:spPr bwMode="gray">
              <a:xfrm>
                <a:off x="2774648" y="2702227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B51668D3-3E9B-A503-8FA3-32C393F86C35}"/>
                  </a:ext>
                </a:extLst>
              </p:cNvPr>
              <p:cNvSpPr/>
              <p:nvPr/>
            </p:nvSpPr>
            <p:spPr bwMode="gray">
              <a:xfrm>
                <a:off x="3110696" y="2846975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B795A539-7FBE-C244-FC0B-E51E20A1716F}"/>
                  </a:ext>
                </a:extLst>
              </p:cNvPr>
              <p:cNvSpPr/>
              <p:nvPr/>
            </p:nvSpPr>
            <p:spPr bwMode="gray">
              <a:xfrm>
                <a:off x="3415227" y="2228243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8A6E039-4E2C-EC85-D756-0F5E49DC0E9D}"/>
                  </a:ext>
                </a:extLst>
              </p:cNvPr>
              <p:cNvSpPr/>
              <p:nvPr/>
            </p:nvSpPr>
            <p:spPr bwMode="gray">
              <a:xfrm>
                <a:off x="4063670" y="2309256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F5FD0182-6072-3CDA-1A64-FA9C9ECD8FFA}"/>
                  </a:ext>
                </a:extLst>
              </p:cNvPr>
              <p:cNvSpPr/>
              <p:nvPr/>
            </p:nvSpPr>
            <p:spPr bwMode="gray">
              <a:xfrm>
                <a:off x="4650465" y="2688374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B1DCBFE-DF69-50F6-FD93-DA76927CCEEF}"/>
                  </a:ext>
                </a:extLst>
              </p:cNvPr>
              <p:cNvSpPr/>
              <p:nvPr/>
            </p:nvSpPr>
            <p:spPr bwMode="gray">
              <a:xfrm>
                <a:off x="5059877" y="1843931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6190533E-9CE2-6316-FD65-A77922AFB0AE}"/>
                  </a:ext>
                </a:extLst>
              </p:cNvPr>
              <p:cNvSpPr/>
              <p:nvPr/>
            </p:nvSpPr>
            <p:spPr bwMode="gray">
              <a:xfrm>
                <a:off x="5716910" y="1828800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F953E83-469C-84D3-7EC3-9ACD873B992F}"/>
                  </a:ext>
                </a:extLst>
              </p:cNvPr>
              <p:cNvSpPr/>
              <p:nvPr/>
            </p:nvSpPr>
            <p:spPr bwMode="gray">
              <a:xfrm>
                <a:off x="5734910" y="2718634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ED94F1D9-723B-55E8-65C7-DB0D9A94C031}"/>
                  </a:ext>
                </a:extLst>
              </p:cNvPr>
              <p:cNvSpPr/>
              <p:nvPr/>
            </p:nvSpPr>
            <p:spPr bwMode="gray">
              <a:xfrm>
                <a:off x="6563582" y="2352150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53F39322-6FEE-9DDF-CF5C-42CDF7DC013E}"/>
                  </a:ext>
                </a:extLst>
              </p:cNvPr>
              <p:cNvSpPr/>
              <p:nvPr/>
            </p:nvSpPr>
            <p:spPr bwMode="gray">
              <a:xfrm>
                <a:off x="6506818" y="1807568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EF5816E-6981-37A4-C1C5-A30FDA3E910D}"/>
                  </a:ext>
                </a:extLst>
              </p:cNvPr>
              <p:cNvSpPr/>
              <p:nvPr/>
            </p:nvSpPr>
            <p:spPr bwMode="gray">
              <a:xfrm>
                <a:off x="7682703" y="1860434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FDAC70C-1516-B34F-6DDE-93B2AD282FA8}"/>
                  </a:ext>
                </a:extLst>
              </p:cNvPr>
              <p:cNvSpPr/>
              <p:nvPr/>
            </p:nvSpPr>
            <p:spPr bwMode="gray">
              <a:xfrm>
                <a:off x="8458643" y="2020194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5837FA0E-972A-1255-B4B9-62562F941F9B}"/>
                  </a:ext>
                </a:extLst>
              </p:cNvPr>
              <p:cNvSpPr/>
              <p:nvPr/>
            </p:nvSpPr>
            <p:spPr bwMode="gray">
              <a:xfrm>
                <a:off x="8280843" y="2643264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71444B1-9B0F-443A-4D60-8C6B4F81EB50}"/>
                  </a:ext>
                </a:extLst>
              </p:cNvPr>
              <p:cNvSpPr/>
              <p:nvPr/>
            </p:nvSpPr>
            <p:spPr bwMode="gray">
              <a:xfrm>
                <a:off x="9225803" y="2252627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6619D50-A270-2DE2-57A2-E2FEEA480819}"/>
                  </a:ext>
                </a:extLst>
              </p:cNvPr>
              <p:cNvSpPr/>
              <p:nvPr/>
            </p:nvSpPr>
            <p:spPr bwMode="gray">
              <a:xfrm>
                <a:off x="9628312" y="2697049"/>
                <a:ext cx="36000" cy="36000"/>
              </a:xfrm>
              <a:prstGeom prst="ellipse">
                <a:avLst/>
              </a:prstGeom>
              <a:grpFill/>
              <a:ln w="25400" algn="ctr">
                <a:solidFill>
                  <a:schemeClr val="tx1">
                    <a:alpha val="17000"/>
                  </a:schemeClr>
                </a:solidFill>
                <a:miter lim="800000"/>
                <a:headEnd/>
                <a:tailEnd/>
              </a:ln>
            </p:spPr>
            <p:txBody>
              <a:bodyPr lIns="134931" tIns="107943" rIns="134931" bIns="107943" rtlCol="0" anchor="ctr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BF0BD3-0341-4F7E-1614-C966A3E47D79}"/>
                </a:ext>
              </a:extLst>
            </p:cNvPr>
            <p:cNvCxnSpPr/>
            <p:nvPr/>
          </p:nvCxnSpPr>
          <p:spPr>
            <a:xfrm>
              <a:off x="5708528" y="3673955"/>
              <a:ext cx="2302290" cy="0"/>
            </a:xfrm>
            <a:prstGeom prst="line">
              <a:avLst/>
            </a:prstGeom>
            <a:ln w="25400">
              <a:solidFill>
                <a:srgbClr val="F0AB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20D3FB-B591-3DC3-55C2-6FEB548AAC21}"/>
                </a:ext>
              </a:extLst>
            </p:cNvPr>
            <p:cNvCxnSpPr>
              <a:cxnSpLocks/>
            </p:cNvCxnSpPr>
            <p:nvPr/>
          </p:nvCxnSpPr>
          <p:spPr>
            <a:xfrm>
              <a:off x="6876585" y="4392572"/>
              <a:ext cx="4094285" cy="0"/>
            </a:xfrm>
            <a:prstGeom prst="line">
              <a:avLst/>
            </a:prstGeom>
            <a:ln w="25400">
              <a:solidFill>
                <a:srgbClr val="970A8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422007-B3AD-7371-61D9-05EE2025A186}"/>
                </a:ext>
              </a:extLst>
            </p:cNvPr>
            <p:cNvCxnSpPr>
              <a:cxnSpLocks/>
            </p:cNvCxnSpPr>
            <p:nvPr/>
          </p:nvCxnSpPr>
          <p:spPr>
            <a:xfrm>
              <a:off x="2711445" y="4392572"/>
              <a:ext cx="4094285" cy="0"/>
            </a:xfrm>
            <a:prstGeom prst="line">
              <a:avLst/>
            </a:prstGeom>
            <a:ln w="25400">
              <a:solidFill>
                <a:srgbClr val="ED298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4ADD73-CE71-7E0E-F563-4F4C5C0C2AC2}"/>
                </a:ext>
              </a:extLst>
            </p:cNvPr>
            <p:cNvCxnSpPr>
              <a:cxnSpLocks/>
            </p:cNvCxnSpPr>
            <p:nvPr/>
          </p:nvCxnSpPr>
          <p:spPr>
            <a:xfrm>
              <a:off x="2711443" y="4921686"/>
              <a:ext cx="8259425" cy="0"/>
            </a:xfrm>
            <a:prstGeom prst="line">
              <a:avLst/>
            </a:prstGeom>
            <a:ln w="25400">
              <a:solidFill>
                <a:srgbClr val="008FD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4705014-4CE4-9627-5B4F-2470B26F48D8}"/>
                </a:ext>
              </a:extLst>
            </p:cNvPr>
            <p:cNvCxnSpPr/>
            <p:nvPr/>
          </p:nvCxnSpPr>
          <p:spPr>
            <a:xfrm>
              <a:off x="5567165" y="4737874"/>
              <a:ext cx="2532519" cy="0"/>
            </a:xfrm>
            <a:prstGeom prst="line">
              <a:avLst/>
            </a:prstGeom>
            <a:ln w="25400">
              <a:solidFill>
                <a:srgbClr val="4FB81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E9950F-A058-E21A-CDD2-9052288781BE}"/>
                </a:ext>
              </a:extLst>
            </p:cNvPr>
            <p:cNvSpPr txBox="1"/>
            <p:nvPr/>
          </p:nvSpPr>
          <p:spPr>
            <a:xfrm>
              <a:off x="370598" y="3964494"/>
              <a:ext cx="1701071" cy="202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1370778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DE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APPLICATIONS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E5AABA-1C23-05F1-6BCC-86B5F12E63D2}"/>
                </a:ext>
              </a:extLst>
            </p:cNvPr>
            <p:cNvSpPr txBox="1"/>
            <p:nvPr/>
          </p:nvSpPr>
          <p:spPr>
            <a:xfrm>
              <a:off x="432603" y="5348128"/>
              <a:ext cx="1565393" cy="202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1370778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DE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TECHNOLOGY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292FA0-5129-2467-44F7-E24D443DF99D}"/>
                </a:ext>
              </a:extLst>
            </p:cNvPr>
            <p:cNvSpPr txBox="1"/>
            <p:nvPr/>
          </p:nvSpPr>
          <p:spPr>
            <a:xfrm>
              <a:off x="-103753" y="2731549"/>
              <a:ext cx="2450578" cy="61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370778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DE" sz="1050" b="1">
                  <a:solidFill>
                    <a:srgbClr val="000000"/>
                  </a:solidFill>
                </a:rPr>
                <a:t>BUSINESS</a:t>
              </a:r>
              <a:r>
                <a:rPr lang="en-DE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b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DE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PROCESS</a:t>
              </a: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ES</a:t>
              </a:r>
              <a:endParaRPr lang="en-DE" sz="1050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4AED5D-48B5-7779-1B5B-4C31619E5BE8}"/>
                </a:ext>
              </a:extLst>
            </p:cNvPr>
            <p:cNvSpPr txBox="1"/>
            <p:nvPr/>
          </p:nvSpPr>
          <p:spPr>
            <a:xfrm>
              <a:off x="5460219" y="3390996"/>
              <a:ext cx="2892861" cy="2277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1370778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EXPERIENCE MANAGEMENT</a:t>
              </a:r>
              <a:endParaRPr lang="en-DE" sz="1050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37C5DF-9132-7A20-4977-C0526E89BCDD}"/>
                </a:ext>
              </a:extLst>
            </p:cNvPr>
            <p:cNvSpPr txBox="1"/>
            <p:nvPr/>
          </p:nvSpPr>
          <p:spPr>
            <a:xfrm>
              <a:off x="4512833" y="4464991"/>
              <a:ext cx="4787638" cy="2277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1370778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SUSTAINABILITY MANAGEMENT</a:t>
              </a:r>
              <a:endParaRPr lang="en-DE" sz="1050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80DDF1-5BB0-24A5-4C81-8F2B71547A16}"/>
                </a:ext>
              </a:extLst>
            </p:cNvPr>
            <p:cNvSpPr txBox="1"/>
            <p:nvPr/>
          </p:nvSpPr>
          <p:spPr>
            <a:xfrm>
              <a:off x="5733633" y="3040956"/>
              <a:ext cx="2213981" cy="1627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0778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750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Across all functions</a:t>
              </a:r>
              <a:endParaRPr lang="en-DE" sz="750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C32660-BDD9-1BA9-25D4-A5797E3690E5}"/>
                </a:ext>
              </a:extLst>
            </p:cNvPr>
            <p:cNvSpPr txBox="1"/>
            <p:nvPr/>
          </p:nvSpPr>
          <p:spPr>
            <a:xfrm>
              <a:off x="5058508" y="2003147"/>
              <a:ext cx="3565639" cy="227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0778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BUSINESS NETWORK</a:t>
              </a:r>
              <a:endParaRPr lang="en-DE" sz="1050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BD09E74-D976-87EC-73DA-8B74B503B479}"/>
                </a:ext>
              </a:extLst>
            </p:cNvPr>
            <p:cNvCxnSpPr>
              <a:cxnSpLocks/>
            </p:cNvCxnSpPr>
            <p:nvPr/>
          </p:nvCxnSpPr>
          <p:spPr>
            <a:xfrm>
              <a:off x="6017213" y="2279651"/>
              <a:ext cx="1667050" cy="0"/>
            </a:xfrm>
            <a:prstGeom prst="line">
              <a:avLst/>
            </a:prstGeom>
            <a:ln w="25400">
              <a:solidFill>
                <a:srgbClr val="E355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B631441-9A07-23A1-F740-CB946D258857}"/>
                </a:ext>
              </a:extLst>
            </p:cNvPr>
            <p:cNvGrpSpPr/>
            <p:nvPr/>
          </p:nvGrpSpPr>
          <p:grpSpPr>
            <a:xfrm>
              <a:off x="2691050" y="2599168"/>
              <a:ext cx="8235858" cy="534682"/>
              <a:chOff x="2690862" y="2873049"/>
              <a:chExt cx="8240148" cy="534960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FA55245C-B3A6-721F-35B8-745C6D493544}"/>
                  </a:ext>
                </a:extLst>
              </p:cNvPr>
              <p:cNvGrpSpPr/>
              <p:nvPr/>
            </p:nvGrpSpPr>
            <p:grpSpPr>
              <a:xfrm>
                <a:off x="2690862" y="2873049"/>
                <a:ext cx="8190257" cy="534960"/>
                <a:chOff x="2935659" y="1804704"/>
                <a:chExt cx="8190257" cy="534960"/>
              </a:xfrm>
            </p:grpSpPr>
            <p:sp>
              <p:nvSpPr>
                <p:cNvPr id="137" name="Freeform 186">
                  <a:extLst>
                    <a:ext uri="{FF2B5EF4-FFF2-40B4-BE49-F238E27FC236}">
                      <a16:creationId xmlns:a16="http://schemas.microsoft.com/office/drawing/2014/main" id="{5858B8F4-5862-7E2F-613B-E0732DD9991F}"/>
                    </a:ext>
                  </a:extLst>
                </p:cNvPr>
                <p:cNvSpPr/>
                <p:nvPr/>
              </p:nvSpPr>
              <p:spPr bwMode="gray">
                <a:xfrm>
                  <a:off x="2957783" y="1804704"/>
                  <a:ext cx="8168133" cy="534960"/>
                </a:xfrm>
                <a:custGeom>
                  <a:avLst/>
                  <a:gdLst>
                    <a:gd name="connsiteX0" fmla="*/ 0 w 7424058"/>
                    <a:gd name="connsiteY0" fmla="*/ 290285 h 486228"/>
                    <a:gd name="connsiteX1" fmla="*/ 355600 w 7424058"/>
                    <a:gd name="connsiteY1" fmla="*/ 297542 h 486228"/>
                    <a:gd name="connsiteX2" fmla="*/ 616858 w 7424058"/>
                    <a:gd name="connsiteY2" fmla="*/ 130628 h 486228"/>
                    <a:gd name="connsiteX3" fmla="*/ 1400629 w 7424058"/>
                    <a:gd name="connsiteY3" fmla="*/ 130628 h 486228"/>
                    <a:gd name="connsiteX4" fmla="*/ 1400629 w 7424058"/>
                    <a:gd name="connsiteY4" fmla="*/ 232228 h 486228"/>
                    <a:gd name="connsiteX5" fmla="*/ 1516743 w 7424058"/>
                    <a:gd name="connsiteY5" fmla="*/ 232228 h 486228"/>
                    <a:gd name="connsiteX6" fmla="*/ 1516743 w 7424058"/>
                    <a:gd name="connsiteY6" fmla="*/ 50800 h 486228"/>
                    <a:gd name="connsiteX7" fmla="*/ 1778000 w 7424058"/>
                    <a:gd name="connsiteY7" fmla="*/ 50800 h 486228"/>
                    <a:gd name="connsiteX8" fmla="*/ 1778000 w 7424058"/>
                    <a:gd name="connsiteY8" fmla="*/ 355600 h 486228"/>
                    <a:gd name="connsiteX9" fmla="*/ 2148115 w 7424058"/>
                    <a:gd name="connsiteY9" fmla="*/ 355600 h 486228"/>
                    <a:gd name="connsiteX10" fmla="*/ 2148115 w 7424058"/>
                    <a:gd name="connsiteY10" fmla="*/ 471714 h 486228"/>
                    <a:gd name="connsiteX11" fmla="*/ 2315029 w 7424058"/>
                    <a:gd name="connsiteY11" fmla="*/ 471714 h 486228"/>
                    <a:gd name="connsiteX12" fmla="*/ 2315029 w 7424058"/>
                    <a:gd name="connsiteY12" fmla="*/ 348342 h 486228"/>
                    <a:gd name="connsiteX13" fmla="*/ 2590800 w 7424058"/>
                    <a:gd name="connsiteY13" fmla="*/ 355600 h 486228"/>
                    <a:gd name="connsiteX14" fmla="*/ 2583543 w 7424058"/>
                    <a:gd name="connsiteY14" fmla="*/ 43542 h 486228"/>
                    <a:gd name="connsiteX15" fmla="*/ 3040743 w 7424058"/>
                    <a:gd name="connsiteY15" fmla="*/ 43542 h 486228"/>
                    <a:gd name="connsiteX16" fmla="*/ 3048000 w 7424058"/>
                    <a:gd name="connsiteY16" fmla="*/ 217714 h 486228"/>
                    <a:gd name="connsiteX17" fmla="*/ 3149600 w 7424058"/>
                    <a:gd name="connsiteY17" fmla="*/ 217714 h 486228"/>
                    <a:gd name="connsiteX18" fmla="*/ 3185886 w 7424058"/>
                    <a:gd name="connsiteY18" fmla="*/ 21771 h 486228"/>
                    <a:gd name="connsiteX19" fmla="*/ 3185886 w 7424058"/>
                    <a:gd name="connsiteY19" fmla="*/ 21771 h 486228"/>
                    <a:gd name="connsiteX20" fmla="*/ 3185886 w 7424058"/>
                    <a:gd name="connsiteY20" fmla="*/ 21771 h 486228"/>
                    <a:gd name="connsiteX21" fmla="*/ 3185886 w 7424058"/>
                    <a:gd name="connsiteY21" fmla="*/ 21771 h 486228"/>
                    <a:gd name="connsiteX22" fmla="*/ 3185886 w 7424058"/>
                    <a:gd name="connsiteY22" fmla="*/ 21771 h 486228"/>
                    <a:gd name="connsiteX23" fmla="*/ 3185886 w 7424058"/>
                    <a:gd name="connsiteY23" fmla="*/ 21771 h 486228"/>
                    <a:gd name="connsiteX24" fmla="*/ 3258458 w 7424058"/>
                    <a:gd name="connsiteY24" fmla="*/ 21771 h 486228"/>
                    <a:gd name="connsiteX25" fmla="*/ 3280229 w 7424058"/>
                    <a:gd name="connsiteY25" fmla="*/ 181428 h 486228"/>
                    <a:gd name="connsiteX26" fmla="*/ 3338286 w 7424058"/>
                    <a:gd name="connsiteY26" fmla="*/ 0 h 486228"/>
                    <a:gd name="connsiteX27" fmla="*/ 3403600 w 7424058"/>
                    <a:gd name="connsiteY27" fmla="*/ 0 h 486228"/>
                    <a:gd name="connsiteX28" fmla="*/ 3461658 w 7424058"/>
                    <a:gd name="connsiteY28" fmla="*/ 166914 h 486228"/>
                    <a:gd name="connsiteX29" fmla="*/ 3548743 w 7424058"/>
                    <a:gd name="connsiteY29" fmla="*/ 166914 h 486228"/>
                    <a:gd name="connsiteX30" fmla="*/ 3766458 w 7424058"/>
                    <a:gd name="connsiteY30" fmla="*/ 72571 h 486228"/>
                    <a:gd name="connsiteX31" fmla="*/ 3773715 w 7424058"/>
                    <a:gd name="connsiteY31" fmla="*/ 188685 h 486228"/>
                    <a:gd name="connsiteX32" fmla="*/ 3969658 w 7424058"/>
                    <a:gd name="connsiteY32" fmla="*/ 79828 h 486228"/>
                    <a:gd name="connsiteX33" fmla="*/ 3969658 w 7424058"/>
                    <a:gd name="connsiteY33" fmla="*/ 188685 h 486228"/>
                    <a:gd name="connsiteX34" fmla="*/ 4158343 w 7424058"/>
                    <a:gd name="connsiteY34" fmla="*/ 79828 h 486228"/>
                    <a:gd name="connsiteX35" fmla="*/ 4158343 w 7424058"/>
                    <a:gd name="connsiteY35" fmla="*/ 181428 h 486228"/>
                    <a:gd name="connsiteX36" fmla="*/ 4332515 w 7424058"/>
                    <a:gd name="connsiteY36" fmla="*/ 65314 h 486228"/>
                    <a:gd name="connsiteX37" fmla="*/ 4332515 w 7424058"/>
                    <a:gd name="connsiteY37" fmla="*/ 174171 h 486228"/>
                    <a:gd name="connsiteX38" fmla="*/ 4499429 w 7424058"/>
                    <a:gd name="connsiteY38" fmla="*/ 65314 h 486228"/>
                    <a:gd name="connsiteX39" fmla="*/ 4499429 w 7424058"/>
                    <a:gd name="connsiteY39" fmla="*/ 341085 h 486228"/>
                    <a:gd name="connsiteX40" fmla="*/ 4811486 w 7424058"/>
                    <a:gd name="connsiteY40" fmla="*/ 341085 h 486228"/>
                    <a:gd name="connsiteX41" fmla="*/ 4811486 w 7424058"/>
                    <a:gd name="connsiteY41" fmla="*/ 188685 h 486228"/>
                    <a:gd name="connsiteX42" fmla="*/ 5304972 w 7424058"/>
                    <a:gd name="connsiteY42" fmla="*/ 188685 h 486228"/>
                    <a:gd name="connsiteX43" fmla="*/ 5304972 w 7424058"/>
                    <a:gd name="connsiteY43" fmla="*/ 478971 h 486228"/>
                    <a:gd name="connsiteX44" fmla="*/ 5421086 w 7424058"/>
                    <a:gd name="connsiteY44" fmla="*/ 471714 h 486228"/>
                    <a:gd name="connsiteX45" fmla="*/ 5529943 w 7424058"/>
                    <a:gd name="connsiteY45" fmla="*/ 377371 h 486228"/>
                    <a:gd name="connsiteX46" fmla="*/ 5537200 w 7424058"/>
                    <a:gd name="connsiteY46" fmla="*/ 471714 h 486228"/>
                    <a:gd name="connsiteX47" fmla="*/ 5653315 w 7424058"/>
                    <a:gd name="connsiteY47" fmla="*/ 384628 h 486228"/>
                    <a:gd name="connsiteX48" fmla="*/ 5653315 w 7424058"/>
                    <a:gd name="connsiteY48" fmla="*/ 486228 h 486228"/>
                    <a:gd name="connsiteX49" fmla="*/ 5754915 w 7424058"/>
                    <a:gd name="connsiteY49" fmla="*/ 384628 h 486228"/>
                    <a:gd name="connsiteX50" fmla="*/ 5754915 w 7424058"/>
                    <a:gd name="connsiteY50" fmla="*/ 486228 h 486228"/>
                    <a:gd name="connsiteX51" fmla="*/ 5871029 w 7424058"/>
                    <a:gd name="connsiteY51" fmla="*/ 370114 h 486228"/>
                    <a:gd name="connsiteX52" fmla="*/ 5871029 w 7424058"/>
                    <a:gd name="connsiteY52" fmla="*/ 486228 h 486228"/>
                    <a:gd name="connsiteX53" fmla="*/ 6175829 w 7424058"/>
                    <a:gd name="connsiteY53" fmla="*/ 486228 h 486228"/>
                    <a:gd name="connsiteX54" fmla="*/ 6168572 w 7424058"/>
                    <a:gd name="connsiteY54" fmla="*/ 188685 h 486228"/>
                    <a:gd name="connsiteX55" fmla="*/ 6270172 w 7424058"/>
                    <a:gd name="connsiteY55" fmla="*/ 152400 h 486228"/>
                    <a:gd name="connsiteX56" fmla="*/ 6270172 w 7424058"/>
                    <a:gd name="connsiteY56" fmla="*/ 152400 h 486228"/>
                    <a:gd name="connsiteX57" fmla="*/ 6270172 w 7424058"/>
                    <a:gd name="connsiteY57" fmla="*/ 87085 h 486228"/>
                    <a:gd name="connsiteX58" fmla="*/ 6567715 w 7424058"/>
                    <a:gd name="connsiteY58" fmla="*/ 29028 h 486228"/>
                    <a:gd name="connsiteX59" fmla="*/ 6567715 w 7424058"/>
                    <a:gd name="connsiteY59" fmla="*/ 116114 h 486228"/>
                    <a:gd name="connsiteX60" fmla="*/ 6640286 w 7424058"/>
                    <a:gd name="connsiteY60" fmla="*/ 116114 h 486228"/>
                    <a:gd name="connsiteX61" fmla="*/ 6640286 w 7424058"/>
                    <a:gd name="connsiteY61" fmla="*/ 217714 h 486228"/>
                    <a:gd name="connsiteX62" fmla="*/ 6720115 w 7424058"/>
                    <a:gd name="connsiteY62" fmla="*/ 217714 h 486228"/>
                    <a:gd name="connsiteX63" fmla="*/ 6720115 w 7424058"/>
                    <a:gd name="connsiteY63" fmla="*/ 130628 h 486228"/>
                    <a:gd name="connsiteX64" fmla="*/ 7148286 w 7424058"/>
                    <a:gd name="connsiteY64" fmla="*/ 145142 h 486228"/>
                    <a:gd name="connsiteX65" fmla="*/ 7155543 w 7424058"/>
                    <a:gd name="connsiteY65" fmla="*/ 297542 h 486228"/>
                    <a:gd name="connsiteX66" fmla="*/ 7424058 w 7424058"/>
                    <a:gd name="connsiteY66" fmla="*/ 304800 h 486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7424058" h="486228">
                      <a:moveTo>
                        <a:pt x="0" y="290285"/>
                      </a:moveTo>
                      <a:lnTo>
                        <a:pt x="355600" y="297542"/>
                      </a:lnTo>
                      <a:lnTo>
                        <a:pt x="616858" y="130628"/>
                      </a:lnTo>
                      <a:lnTo>
                        <a:pt x="1400629" y="130628"/>
                      </a:lnTo>
                      <a:lnTo>
                        <a:pt x="1400629" y="232228"/>
                      </a:lnTo>
                      <a:lnTo>
                        <a:pt x="1516743" y="232228"/>
                      </a:lnTo>
                      <a:lnTo>
                        <a:pt x="1516743" y="50800"/>
                      </a:lnTo>
                      <a:lnTo>
                        <a:pt x="1778000" y="50800"/>
                      </a:lnTo>
                      <a:lnTo>
                        <a:pt x="1778000" y="355600"/>
                      </a:lnTo>
                      <a:lnTo>
                        <a:pt x="2148115" y="355600"/>
                      </a:lnTo>
                      <a:lnTo>
                        <a:pt x="2148115" y="471714"/>
                      </a:lnTo>
                      <a:lnTo>
                        <a:pt x="2315029" y="471714"/>
                      </a:lnTo>
                      <a:lnTo>
                        <a:pt x="2315029" y="348342"/>
                      </a:lnTo>
                      <a:lnTo>
                        <a:pt x="2590800" y="355600"/>
                      </a:lnTo>
                      <a:lnTo>
                        <a:pt x="2583543" y="43542"/>
                      </a:lnTo>
                      <a:lnTo>
                        <a:pt x="3040743" y="43542"/>
                      </a:lnTo>
                      <a:lnTo>
                        <a:pt x="3048000" y="217714"/>
                      </a:lnTo>
                      <a:lnTo>
                        <a:pt x="3149600" y="217714"/>
                      </a:lnTo>
                      <a:lnTo>
                        <a:pt x="3185886" y="21771"/>
                      </a:lnTo>
                      <a:lnTo>
                        <a:pt x="3185886" y="21771"/>
                      </a:lnTo>
                      <a:lnTo>
                        <a:pt x="3185886" y="21771"/>
                      </a:lnTo>
                      <a:lnTo>
                        <a:pt x="3185886" y="21771"/>
                      </a:lnTo>
                      <a:lnTo>
                        <a:pt x="3185886" y="21771"/>
                      </a:lnTo>
                      <a:lnTo>
                        <a:pt x="3185886" y="21771"/>
                      </a:lnTo>
                      <a:lnTo>
                        <a:pt x="3258458" y="21771"/>
                      </a:lnTo>
                      <a:lnTo>
                        <a:pt x="3280229" y="181428"/>
                      </a:lnTo>
                      <a:lnTo>
                        <a:pt x="3338286" y="0"/>
                      </a:lnTo>
                      <a:lnTo>
                        <a:pt x="3403600" y="0"/>
                      </a:lnTo>
                      <a:lnTo>
                        <a:pt x="3461658" y="166914"/>
                      </a:lnTo>
                      <a:lnTo>
                        <a:pt x="3548743" y="166914"/>
                      </a:lnTo>
                      <a:lnTo>
                        <a:pt x="3766458" y="72571"/>
                      </a:lnTo>
                      <a:lnTo>
                        <a:pt x="3773715" y="188685"/>
                      </a:lnTo>
                      <a:lnTo>
                        <a:pt x="3969658" y="79828"/>
                      </a:lnTo>
                      <a:lnTo>
                        <a:pt x="3969658" y="188685"/>
                      </a:lnTo>
                      <a:lnTo>
                        <a:pt x="4158343" y="79828"/>
                      </a:lnTo>
                      <a:lnTo>
                        <a:pt x="4158343" y="181428"/>
                      </a:lnTo>
                      <a:lnTo>
                        <a:pt x="4332515" y="65314"/>
                      </a:lnTo>
                      <a:lnTo>
                        <a:pt x="4332515" y="174171"/>
                      </a:lnTo>
                      <a:lnTo>
                        <a:pt x="4499429" y="65314"/>
                      </a:lnTo>
                      <a:lnTo>
                        <a:pt x="4499429" y="341085"/>
                      </a:lnTo>
                      <a:lnTo>
                        <a:pt x="4811486" y="341085"/>
                      </a:lnTo>
                      <a:lnTo>
                        <a:pt x="4811486" y="188685"/>
                      </a:lnTo>
                      <a:lnTo>
                        <a:pt x="5304972" y="188685"/>
                      </a:lnTo>
                      <a:lnTo>
                        <a:pt x="5304972" y="478971"/>
                      </a:lnTo>
                      <a:lnTo>
                        <a:pt x="5421086" y="471714"/>
                      </a:lnTo>
                      <a:lnTo>
                        <a:pt x="5529943" y="377371"/>
                      </a:lnTo>
                      <a:lnTo>
                        <a:pt x="5537200" y="471714"/>
                      </a:lnTo>
                      <a:lnTo>
                        <a:pt x="5653315" y="384628"/>
                      </a:lnTo>
                      <a:lnTo>
                        <a:pt x="5653315" y="486228"/>
                      </a:lnTo>
                      <a:lnTo>
                        <a:pt x="5754915" y="384628"/>
                      </a:lnTo>
                      <a:lnTo>
                        <a:pt x="5754915" y="486228"/>
                      </a:lnTo>
                      <a:lnTo>
                        <a:pt x="5871029" y="370114"/>
                      </a:lnTo>
                      <a:lnTo>
                        <a:pt x="5871029" y="486228"/>
                      </a:lnTo>
                      <a:lnTo>
                        <a:pt x="6175829" y="486228"/>
                      </a:lnTo>
                      <a:lnTo>
                        <a:pt x="6168572" y="188685"/>
                      </a:lnTo>
                      <a:lnTo>
                        <a:pt x="6270172" y="152400"/>
                      </a:lnTo>
                      <a:lnTo>
                        <a:pt x="6270172" y="152400"/>
                      </a:lnTo>
                      <a:lnTo>
                        <a:pt x="6270172" y="87085"/>
                      </a:lnTo>
                      <a:lnTo>
                        <a:pt x="6567715" y="29028"/>
                      </a:lnTo>
                      <a:lnTo>
                        <a:pt x="6567715" y="116114"/>
                      </a:lnTo>
                      <a:lnTo>
                        <a:pt x="6640286" y="116114"/>
                      </a:lnTo>
                      <a:lnTo>
                        <a:pt x="6640286" y="217714"/>
                      </a:lnTo>
                      <a:lnTo>
                        <a:pt x="6720115" y="217714"/>
                      </a:lnTo>
                      <a:lnTo>
                        <a:pt x="6720115" y="130628"/>
                      </a:lnTo>
                      <a:lnTo>
                        <a:pt x="7148286" y="145142"/>
                      </a:lnTo>
                      <a:lnTo>
                        <a:pt x="7155543" y="297542"/>
                      </a:lnTo>
                      <a:lnTo>
                        <a:pt x="7424058" y="304800"/>
                      </a:lnTo>
                    </a:path>
                  </a:pathLst>
                </a:custGeom>
                <a:noFill/>
                <a:ln w="15875" algn="ctr">
                  <a:solidFill>
                    <a:srgbClr val="00AC92"/>
                  </a:solidFill>
                  <a:miter lim="800000"/>
                  <a:headEnd/>
                  <a:tailEnd/>
                </a:ln>
                <a:effectLst>
                  <a:glow>
                    <a:schemeClr val="bg1">
                      <a:lumMod val="95000"/>
                    </a:schemeClr>
                  </a:glow>
                </a:effectLst>
              </p:spPr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US" sz="15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Triangle 187">
                  <a:extLst>
                    <a:ext uri="{FF2B5EF4-FFF2-40B4-BE49-F238E27FC236}">
                      <a16:creationId xmlns:a16="http://schemas.microsoft.com/office/drawing/2014/main" id="{F8895D41-5FAE-CE07-9631-057C281FD4D8}"/>
                    </a:ext>
                  </a:extLst>
                </p:cNvPr>
                <p:cNvSpPr/>
                <p:nvPr/>
              </p:nvSpPr>
              <p:spPr bwMode="gray">
                <a:xfrm rot="16200000">
                  <a:off x="2932506" y="2080250"/>
                  <a:ext cx="85449" cy="79144"/>
                </a:xfrm>
                <a:prstGeom prst="triangle">
                  <a:avLst/>
                </a:prstGeom>
                <a:solidFill>
                  <a:srgbClr val="00AC92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134897" tIns="107915" rIns="134897" bIns="107915" rtlCol="0" anchor="ctr"/>
                <a:lstStyle/>
                <a:p>
                  <a:pPr algn="ctr" defTabSz="1370367"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defRPr/>
                  </a:pPr>
                  <a:endParaRPr lang="en-DE" sz="1500" kern="0" err="1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136" name="Triangle 187">
                <a:extLst>
                  <a:ext uri="{FF2B5EF4-FFF2-40B4-BE49-F238E27FC236}">
                    <a16:creationId xmlns:a16="http://schemas.microsoft.com/office/drawing/2014/main" id="{B57FEC4C-04DC-7791-CCA4-F494371399CF}"/>
                  </a:ext>
                </a:extLst>
              </p:cNvPr>
              <p:cNvSpPr/>
              <p:nvPr/>
            </p:nvSpPr>
            <p:spPr bwMode="gray">
              <a:xfrm rot="5400000">
                <a:off x="10848713" y="3170683"/>
                <a:ext cx="85449" cy="79144"/>
              </a:xfrm>
              <a:prstGeom prst="triangle">
                <a:avLst/>
              </a:prstGeom>
              <a:solidFill>
                <a:srgbClr val="00AC92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lIns="134897" tIns="107915" rIns="134897" bIns="107915" rtlCol="0" anchor="ctr"/>
              <a:lstStyle/>
              <a:p>
                <a:pPr algn="ctr" defTabSz="1370367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DE" sz="1500" kern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4D2652-2B18-D848-63EF-D660DD686ED3}"/>
                </a:ext>
              </a:extLst>
            </p:cNvPr>
            <p:cNvSpPr txBox="1"/>
            <p:nvPr/>
          </p:nvSpPr>
          <p:spPr>
            <a:xfrm>
              <a:off x="4909035" y="4953755"/>
              <a:ext cx="4153658" cy="227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0778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050" b="1" ker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BUSINESS TECHNOLOGY PLATFORM</a:t>
              </a:r>
              <a:endParaRPr lang="en-DE" sz="1050" b="1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92D69D8-4129-F08C-6057-1BC5924E83DF}"/>
                </a:ext>
              </a:extLst>
            </p:cNvPr>
            <p:cNvGrpSpPr/>
            <p:nvPr/>
          </p:nvGrpSpPr>
          <p:grpSpPr>
            <a:xfrm>
              <a:off x="3597455" y="5424562"/>
              <a:ext cx="6484032" cy="259569"/>
              <a:chOff x="3555108" y="5264831"/>
              <a:chExt cx="5897645" cy="259705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4FB1A31-07E0-B444-8DBE-F22BF1F01957}"/>
                  </a:ext>
                </a:extLst>
              </p:cNvPr>
              <p:cNvSpPr/>
              <p:nvPr/>
            </p:nvSpPr>
            <p:spPr bwMode="gray">
              <a:xfrm>
                <a:off x="3555108" y="5264831"/>
                <a:ext cx="1319776" cy="259705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lIns="134931" tIns="0" rIns="134931" bIns="107943" rtlCol="0" anchor="t" anchorCtr="0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en-US" sz="750" ker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Database &amp; Data Management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37C2957-F01C-ABD7-3C1E-8E0B410A3AAA}"/>
                  </a:ext>
                </a:extLst>
              </p:cNvPr>
              <p:cNvSpPr/>
              <p:nvPr/>
            </p:nvSpPr>
            <p:spPr bwMode="gray">
              <a:xfrm>
                <a:off x="5081064" y="5264831"/>
                <a:ext cx="1319776" cy="259705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lIns="134931" tIns="0" rIns="134931" bIns="107943" rtlCol="0" anchor="t" anchorCtr="0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en-US" sz="750" ker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Analytics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E4AA40E-F691-420E-FB49-63DDCFD8FF28}"/>
                  </a:ext>
                </a:extLst>
              </p:cNvPr>
              <p:cNvSpPr/>
              <p:nvPr/>
            </p:nvSpPr>
            <p:spPr bwMode="gray">
              <a:xfrm>
                <a:off x="6541031" y="5264831"/>
                <a:ext cx="1451754" cy="259705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lIns="134931" tIns="0" rIns="134931" bIns="107943" rtlCol="0" anchor="t" anchorCtr="0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en-US" sz="750" ker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Application Development &amp; Integration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316E77C-6E02-F40C-07B2-FCCA261AACDC}"/>
                  </a:ext>
                </a:extLst>
              </p:cNvPr>
              <p:cNvSpPr/>
              <p:nvPr/>
            </p:nvSpPr>
            <p:spPr bwMode="gray">
              <a:xfrm>
                <a:off x="8132977" y="5264831"/>
                <a:ext cx="1319776" cy="259705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lIns="134931" tIns="0" rIns="134931" bIns="107943" rtlCol="0" anchor="t" anchorCtr="0"/>
              <a:lstStyle/>
              <a:p>
                <a:pPr algn="ctr" defTabSz="1370778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r>
                  <a:rPr lang="en-US" sz="750" ker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Intelligent </a:t>
                </a:r>
                <a:br>
                  <a:rPr lang="en-US" sz="750" ker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sz="750" kern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Technologies</a:t>
                </a: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97BDB35-FD59-E566-E379-45A10132D52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4171645" y="5198931"/>
              <a:ext cx="250693" cy="25069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BAD4FD8-3C3B-FC7D-36C8-E8435EFF44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5887977" y="5201052"/>
              <a:ext cx="250693" cy="250693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5D50CCC6-AAE8-6448-83DB-71744D54EFC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7542541" y="5201384"/>
              <a:ext cx="250693" cy="250693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5E74520A-55B8-EE97-327C-9AC5BC8D802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9240126" y="5203505"/>
              <a:ext cx="250693" cy="25069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A31158C-4E5F-6ADD-67CF-93CCCC57540C}"/>
                </a:ext>
              </a:extLst>
            </p:cNvPr>
            <p:cNvSpPr/>
            <p:nvPr/>
          </p:nvSpPr>
          <p:spPr bwMode="gray">
            <a:xfrm>
              <a:off x="2692556" y="4759012"/>
              <a:ext cx="8259424" cy="155177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>
              <a:glow rad="177800">
                <a:schemeClr val="bg1">
                  <a:alpha val="0"/>
                </a:schemeClr>
              </a:glow>
              <a:outerShdw dist="50800" sx="1000" sy="1000" algn="ctr" rotWithShape="0">
                <a:schemeClr val="bg1"/>
              </a:outerShdw>
              <a:reflection endPos="0" dist="50800" dir="5400000" sy="-100000" algn="bl" rotWithShape="0"/>
            </a:effectLst>
          </p:spPr>
          <p:txBody>
            <a:bodyPr lIns="134897" tIns="107915" rIns="134897" bIns="107915" rtlCol="0" anchor="ctr"/>
            <a:lstStyle/>
            <a:p>
              <a:pPr algn="ctr" defTabSz="137036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DE" sz="1500" ker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222715-69FC-C050-22D9-DB85595937C5}"/>
                </a:ext>
              </a:extLst>
            </p:cNvPr>
            <p:cNvGrpSpPr/>
            <p:nvPr/>
          </p:nvGrpSpPr>
          <p:grpSpPr>
            <a:xfrm>
              <a:off x="2770147" y="5840336"/>
              <a:ext cx="8083016" cy="412909"/>
              <a:chOff x="2882388" y="4953315"/>
              <a:chExt cx="7348608" cy="375393"/>
            </a:xfrm>
            <a:gradFill>
              <a:gsLst>
                <a:gs pos="72000">
                  <a:schemeClr val="bg1">
                    <a:lumMod val="85000"/>
                    <a:alpha val="19000"/>
                  </a:schemeClr>
                </a:gs>
                <a:gs pos="26000">
                  <a:schemeClr val="bg1">
                    <a:lumMod val="95000"/>
                  </a:schemeClr>
                </a:gs>
              </a:gsLst>
              <a:lin ang="5400000" scaled="1"/>
            </a:gradFill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70E0F16-253C-DF06-4942-EB65A2CD18FA}"/>
                  </a:ext>
                </a:extLst>
              </p:cNvPr>
              <p:cNvGrpSpPr/>
              <p:nvPr/>
            </p:nvGrpSpPr>
            <p:grpSpPr>
              <a:xfrm>
                <a:off x="2882388" y="5221830"/>
                <a:ext cx="760739" cy="106878"/>
                <a:chOff x="2882388" y="5261245"/>
                <a:chExt cx="760739" cy="106878"/>
              </a:xfrm>
              <a:grpFill/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0FF195A8-9B5A-3096-BCAC-895EFD231E10}"/>
                    </a:ext>
                  </a:extLst>
                </p:cNvPr>
                <p:cNvSpPr/>
                <p:nvPr/>
              </p:nvSpPr>
              <p:spPr>
                <a:xfrm>
                  <a:off x="3536249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553C7F0-35E6-FEFE-24B3-9ABB8B3F14E2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46AF6C-A610-C402-C156-B8855D020B29}"/>
                    </a:ext>
                  </a:extLst>
                </p:cNvPr>
                <p:cNvSpPr/>
                <p:nvPr/>
              </p:nvSpPr>
              <p:spPr>
                <a:xfrm>
                  <a:off x="301432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8AFC2BE0-C796-15B5-D80D-36C38F58A640}"/>
                    </a:ext>
                  </a:extLst>
                </p:cNvPr>
                <p:cNvSpPr/>
                <p:nvPr/>
              </p:nvSpPr>
              <p:spPr>
                <a:xfrm>
                  <a:off x="31462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201C74-ED99-F6A6-CFB4-20D0F87337B3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A41DA0B-B2CC-14B6-6E77-605C44AA5631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85BC858-E7E1-65A1-96F0-F3D8EE22EA6B}"/>
                  </a:ext>
                </a:extLst>
              </p:cNvPr>
              <p:cNvGrpSpPr/>
              <p:nvPr/>
            </p:nvGrpSpPr>
            <p:grpSpPr>
              <a:xfrm>
                <a:off x="3664853" y="5221830"/>
                <a:ext cx="892674" cy="106878"/>
                <a:chOff x="2750453" y="5261245"/>
                <a:chExt cx="892674" cy="106878"/>
              </a:xfrm>
              <a:grpFill/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A73D53B-7674-D46F-BD8D-DA51D2230EDD}"/>
                    </a:ext>
                  </a:extLst>
                </p:cNvPr>
                <p:cNvSpPr/>
                <p:nvPr/>
              </p:nvSpPr>
              <p:spPr>
                <a:xfrm>
                  <a:off x="3536249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77945BEE-2417-4E29-26E5-95C11DE8B082}"/>
                    </a:ext>
                  </a:extLst>
                </p:cNvPr>
                <p:cNvSpPr/>
                <p:nvPr/>
              </p:nvSpPr>
              <p:spPr>
                <a:xfrm>
                  <a:off x="275045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E8FAB80-B1B1-F44B-2F26-7EEC5CF593BA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B3835D14-8FCF-4E2D-BDEF-609262D76ADB}"/>
                    </a:ext>
                  </a:extLst>
                </p:cNvPr>
                <p:cNvSpPr/>
                <p:nvPr/>
              </p:nvSpPr>
              <p:spPr>
                <a:xfrm>
                  <a:off x="301432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6E7524FE-001F-F64F-FDF6-7409BD1B7BC6}"/>
                    </a:ext>
                  </a:extLst>
                </p:cNvPr>
                <p:cNvSpPr/>
                <p:nvPr/>
              </p:nvSpPr>
              <p:spPr>
                <a:xfrm>
                  <a:off x="31462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6D676E7-4E56-FAD3-3616-4550BB4BA503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6D1CA4C-476C-017E-F0BE-3478D10C3B9E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8E4F564-B8D0-F63F-2F4B-175DFB6925CC}"/>
                  </a:ext>
                </a:extLst>
              </p:cNvPr>
              <p:cNvGrpSpPr/>
              <p:nvPr/>
            </p:nvGrpSpPr>
            <p:grpSpPr>
              <a:xfrm>
                <a:off x="3149596" y="5091201"/>
                <a:ext cx="892674" cy="106879"/>
                <a:chOff x="2750453" y="5261245"/>
                <a:chExt cx="892674" cy="106879"/>
              </a:xfrm>
              <a:grpFill/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848BCD47-C588-E9A4-7B7E-935CFD5A85E0}"/>
                    </a:ext>
                  </a:extLst>
                </p:cNvPr>
                <p:cNvSpPr/>
                <p:nvPr/>
              </p:nvSpPr>
              <p:spPr>
                <a:xfrm>
                  <a:off x="3536249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9EC5E6C-18EB-BA6D-CD6A-68288EE2AF54}"/>
                    </a:ext>
                  </a:extLst>
                </p:cNvPr>
                <p:cNvSpPr/>
                <p:nvPr/>
              </p:nvSpPr>
              <p:spPr>
                <a:xfrm>
                  <a:off x="275045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6D8D7A6-F33E-BC47-609E-00CC0BC94786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551A9D9D-9E19-DA05-A6F6-F49CFC210E0E}"/>
                    </a:ext>
                  </a:extLst>
                </p:cNvPr>
                <p:cNvSpPr/>
                <p:nvPr/>
              </p:nvSpPr>
              <p:spPr>
                <a:xfrm>
                  <a:off x="3014323" y="5261246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4C9A3E3-2240-14A0-53F9-D31C3F2047FA}"/>
                    </a:ext>
                  </a:extLst>
                </p:cNvPr>
                <p:cNvSpPr/>
                <p:nvPr/>
              </p:nvSpPr>
              <p:spPr>
                <a:xfrm>
                  <a:off x="31462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A9E93ED-779D-5CE1-24A4-F6998221FA8E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A232330-360C-E192-84BC-F60B99D51E3F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0CE05C-66FD-66B6-F62C-08422D6E4327}"/>
                  </a:ext>
                </a:extLst>
              </p:cNvPr>
              <p:cNvGrpSpPr/>
              <p:nvPr/>
            </p:nvGrpSpPr>
            <p:grpSpPr>
              <a:xfrm>
                <a:off x="3281531" y="4953315"/>
                <a:ext cx="634618" cy="106878"/>
                <a:chOff x="2882388" y="5261245"/>
                <a:chExt cx="634618" cy="106878"/>
              </a:xfrm>
              <a:grpFill/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B7F9A16C-F7F9-96A1-0FB4-406054C7ABD3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3A38C1F-36D2-EA91-5E6F-9116AA6B32B6}"/>
                    </a:ext>
                  </a:extLst>
                </p:cNvPr>
                <p:cNvSpPr/>
                <p:nvPr/>
              </p:nvSpPr>
              <p:spPr>
                <a:xfrm>
                  <a:off x="31462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26CE965-6532-45B6-982E-0A487C3760C6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EC51804-524B-A312-C2BF-B2E4ADB7A35A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9A643C-BD4D-DBAB-55C4-36EF154D4468}"/>
                  </a:ext>
                </a:extLst>
              </p:cNvPr>
              <p:cNvGrpSpPr/>
              <p:nvPr/>
            </p:nvGrpSpPr>
            <p:grpSpPr>
              <a:xfrm>
                <a:off x="4071253" y="5091201"/>
                <a:ext cx="238813" cy="106878"/>
                <a:chOff x="2750453" y="5261245"/>
                <a:chExt cx="238813" cy="106878"/>
              </a:xfrm>
              <a:grpFill/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7BDAB964-3D7B-5CEE-C603-13C59A6B5095}"/>
                    </a:ext>
                  </a:extLst>
                </p:cNvPr>
                <p:cNvSpPr/>
                <p:nvPr/>
              </p:nvSpPr>
              <p:spPr>
                <a:xfrm>
                  <a:off x="275045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8CA245A-C6E3-DD76-C3BB-F1E220238555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1E20FAA-6A93-20B4-4266-2474C8701F8E}"/>
                  </a:ext>
                </a:extLst>
              </p:cNvPr>
              <p:cNvSpPr/>
              <p:nvPr/>
            </p:nvSpPr>
            <p:spPr>
              <a:xfrm>
                <a:off x="3016978" y="5093598"/>
                <a:ext cx="106878" cy="106878"/>
              </a:xfrm>
              <a:prstGeom prst="rect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0778">
                  <a:defRPr/>
                </a:pPr>
                <a:endParaRPr lang="en-DE" sz="150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B692EF7-993C-4711-CDCE-B5ECF04578C2}"/>
                  </a:ext>
                </a:extLst>
              </p:cNvPr>
              <p:cNvGrpSpPr/>
              <p:nvPr/>
            </p:nvGrpSpPr>
            <p:grpSpPr>
              <a:xfrm>
                <a:off x="4588131" y="5221830"/>
                <a:ext cx="892674" cy="106878"/>
                <a:chOff x="2750453" y="5261245"/>
                <a:chExt cx="892674" cy="106878"/>
              </a:xfrm>
              <a:grpFill/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9A950012-DDB3-340D-A3F4-CD3C2ECC63EC}"/>
                    </a:ext>
                  </a:extLst>
                </p:cNvPr>
                <p:cNvSpPr/>
                <p:nvPr/>
              </p:nvSpPr>
              <p:spPr>
                <a:xfrm>
                  <a:off x="3536249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5AAE77E-1845-E572-4964-E662B2EF6223}"/>
                    </a:ext>
                  </a:extLst>
                </p:cNvPr>
                <p:cNvSpPr/>
                <p:nvPr/>
              </p:nvSpPr>
              <p:spPr>
                <a:xfrm>
                  <a:off x="275045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2896A0F-2DEA-47AC-7100-F4EB1D8E82F7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8B827EB-CB96-1C53-6BB9-C74B477759E7}"/>
                    </a:ext>
                  </a:extLst>
                </p:cNvPr>
                <p:cNvSpPr/>
                <p:nvPr/>
              </p:nvSpPr>
              <p:spPr>
                <a:xfrm>
                  <a:off x="301432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BA00E7F-CA66-C9C0-4C39-8A3F685CC9F3}"/>
                    </a:ext>
                  </a:extLst>
                </p:cNvPr>
                <p:cNvSpPr/>
                <p:nvPr/>
              </p:nvSpPr>
              <p:spPr>
                <a:xfrm>
                  <a:off x="31462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63BBF9D-9223-DA19-814F-AE9663F4BF48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363C050-168A-D18F-D49F-8A00C109A1CC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718C2E9-8FCC-E6C1-C069-47FDAD38F024}"/>
                  </a:ext>
                </a:extLst>
              </p:cNvPr>
              <p:cNvGrpSpPr/>
              <p:nvPr/>
            </p:nvGrpSpPr>
            <p:grpSpPr>
              <a:xfrm>
                <a:off x="5507221" y="5221830"/>
                <a:ext cx="892674" cy="106878"/>
                <a:chOff x="2750453" y="5261245"/>
                <a:chExt cx="892674" cy="106878"/>
              </a:xfrm>
              <a:grpFill/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B0517C1-5E10-3360-6C68-E8224A64930C}"/>
                    </a:ext>
                  </a:extLst>
                </p:cNvPr>
                <p:cNvSpPr/>
                <p:nvPr/>
              </p:nvSpPr>
              <p:spPr>
                <a:xfrm>
                  <a:off x="3536249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E5A0D96-95FA-3C3D-1F99-B4E90124192A}"/>
                    </a:ext>
                  </a:extLst>
                </p:cNvPr>
                <p:cNvSpPr/>
                <p:nvPr/>
              </p:nvSpPr>
              <p:spPr>
                <a:xfrm>
                  <a:off x="275045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92B39637-B1A0-D8BC-9B5F-27C6D162DAC8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DBE5299F-E7B5-28D5-10AE-669DD02279F5}"/>
                    </a:ext>
                  </a:extLst>
                </p:cNvPr>
                <p:cNvSpPr/>
                <p:nvPr/>
              </p:nvSpPr>
              <p:spPr>
                <a:xfrm>
                  <a:off x="301432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A7C86F1-1A70-E8AE-8A3B-8F9395DD0610}"/>
                    </a:ext>
                  </a:extLst>
                </p:cNvPr>
                <p:cNvSpPr/>
                <p:nvPr/>
              </p:nvSpPr>
              <p:spPr>
                <a:xfrm>
                  <a:off x="31462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5A7D509E-A31A-94C6-EA4C-0ECBEAEA14FA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2A06B5B-FD95-2ED4-8BEC-937FF660D8C6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874B886-CEFF-71E7-6630-63D9337011D3}"/>
                  </a:ext>
                </a:extLst>
              </p:cNvPr>
              <p:cNvGrpSpPr/>
              <p:nvPr/>
            </p:nvGrpSpPr>
            <p:grpSpPr>
              <a:xfrm>
                <a:off x="6426310" y="5221830"/>
                <a:ext cx="892674" cy="106878"/>
                <a:chOff x="2750453" y="5261245"/>
                <a:chExt cx="892674" cy="106878"/>
              </a:xfrm>
              <a:grpFill/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3EBC787-A3BE-0050-E7A3-EB0AC37DD8AF}"/>
                    </a:ext>
                  </a:extLst>
                </p:cNvPr>
                <p:cNvSpPr/>
                <p:nvPr/>
              </p:nvSpPr>
              <p:spPr>
                <a:xfrm>
                  <a:off x="3536249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59A20B7-8DE9-61BA-53C8-78F755F2A844}"/>
                    </a:ext>
                  </a:extLst>
                </p:cNvPr>
                <p:cNvSpPr/>
                <p:nvPr/>
              </p:nvSpPr>
              <p:spPr>
                <a:xfrm>
                  <a:off x="275045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44BAF9D9-0DF5-4F61-C3E4-FD25145FD70E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1F75336-7BE0-2169-D3C1-1B542BA3FB38}"/>
                    </a:ext>
                  </a:extLst>
                </p:cNvPr>
                <p:cNvSpPr/>
                <p:nvPr/>
              </p:nvSpPr>
              <p:spPr>
                <a:xfrm>
                  <a:off x="301432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B059E80-34CD-58BE-6EAE-9027A7BE414A}"/>
                    </a:ext>
                  </a:extLst>
                </p:cNvPr>
                <p:cNvSpPr/>
                <p:nvPr/>
              </p:nvSpPr>
              <p:spPr>
                <a:xfrm>
                  <a:off x="31462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75406D4-5211-1082-12A6-63C5885E5322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01BF691A-6E4E-80E2-85D9-B458087E674D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01D4CDF-3D9F-21E6-AC3D-400D851EC4A4}"/>
                  </a:ext>
                </a:extLst>
              </p:cNvPr>
              <p:cNvGrpSpPr/>
              <p:nvPr/>
            </p:nvGrpSpPr>
            <p:grpSpPr>
              <a:xfrm>
                <a:off x="7350088" y="5221830"/>
                <a:ext cx="892674" cy="106878"/>
                <a:chOff x="2750453" y="5261245"/>
                <a:chExt cx="892674" cy="106878"/>
              </a:xfrm>
              <a:grpFill/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E048245-B9D2-87E5-D0B9-97CC0D73BAB2}"/>
                    </a:ext>
                  </a:extLst>
                </p:cNvPr>
                <p:cNvSpPr/>
                <p:nvPr/>
              </p:nvSpPr>
              <p:spPr>
                <a:xfrm>
                  <a:off x="3536249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A3AF34B-EB3B-A746-4C17-E9ACE39AD363}"/>
                    </a:ext>
                  </a:extLst>
                </p:cNvPr>
                <p:cNvSpPr/>
                <p:nvPr/>
              </p:nvSpPr>
              <p:spPr>
                <a:xfrm>
                  <a:off x="275045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0DB4DB6-4617-22AF-B85E-FD5EF612C223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27274D8F-9AD3-E433-6353-BA0FA6C8F53C}"/>
                    </a:ext>
                  </a:extLst>
                </p:cNvPr>
                <p:cNvSpPr/>
                <p:nvPr/>
              </p:nvSpPr>
              <p:spPr>
                <a:xfrm>
                  <a:off x="301432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690C17E9-C89D-55F9-5D84-D940EA31430B}"/>
                    </a:ext>
                  </a:extLst>
                </p:cNvPr>
                <p:cNvSpPr/>
                <p:nvPr/>
              </p:nvSpPr>
              <p:spPr>
                <a:xfrm>
                  <a:off x="31462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BB24E755-48C1-4D31-5F66-959AC431B90A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5F72CB2-9752-E52D-3CE1-60AF5178B461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2AC1AF3-D27F-98F7-7B82-88F75EF6DDD7}"/>
                  </a:ext>
                </a:extLst>
              </p:cNvPr>
              <p:cNvGrpSpPr/>
              <p:nvPr/>
            </p:nvGrpSpPr>
            <p:grpSpPr>
              <a:xfrm>
                <a:off x="8278556" y="5221830"/>
                <a:ext cx="892674" cy="106878"/>
                <a:chOff x="2750453" y="5261245"/>
                <a:chExt cx="892674" cy="106878"/>
              </a:xfrm>
              <a:grpFill/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BBC5BF9-BAAA-CA6B-0DCC-F1263EA8C2C8}"/>
                    </a:ext>
                  </a:extLst>
                </p:cNvPr>
                <p:cNvSpPr/>
                <p:nvPr/>
              </p:nvSpPr>
              <p:spPr>
                <a:xfrm>
                  <a:off x="3536249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07E6052B-5902-2215-A8C2-459291209074}"/>
                    </a:ext>
                  </a:extLst>
                </p:cNvPr>
                <p:cNvSpPr/>
                <p:nvPr/>
              </p:nvSpPr>
              <p:spPr>
                <a:xfrm>
                  <a:off x="275045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2BD5870-06BB-F7D5-A134-6243DCA24557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C54B735-B475-4E24-BF0E-775700EDD70A}"/>
                    </a:ext>
                  </a:extLst>
                </p:cNvPr>
                <p:cNvSpPr/>
                <p:nvPr/>
              </p:nvSpPr>
              <p:spPr>
                <a:xfrm>
                  <a:off x="301432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FE6C9B98-4355-E4DF-6933-1139EC7474D2}"/>
                    </a:ext>
                  </a:extLst>
                </p:cNvPr>
                <p:cNvSpPr/>
                <p:nvPr/>
              </p:nvSpPr>
              <p:spPr>
                <a:xfrm>
                  <a:off x="31462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F157E83-24CE-34BE-DDF2-736D388DBAA6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91A2EF7-97B3-B9D5-E51E-43E48D58CAFD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03FBB6E-6DDE-F0C7-2842-50285F1C0222}"/>
                  </a:ext>
                </a:extLst>
              </p:cNvPr>
              <p:cNvGrpSpPr/>
              <p:nvPr/>
            </p:nvGrpSpPr>
            <p:grpSpPr>
              <a:xfrm>
                <a:off x="9211713" y="4958184"/>
                <a:ext cx="1019283" cy="370524"/>
                <a:chOff x="2750453" y="4997599"/>
                <a:chExt cx="1019283" cy="370524"/>
              </a:xfrm>
              <a:grpFill/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3E2E56E-26FC-26E5-D4B4-DB09D8C613A0}"/>
                    </a:ext>
                  </a:extLst>
                </p:cNvPr>
                <p:cNvSpPr/>
                <p:nvPr/>
              </p:nvSpPr>
              <p:spPr>
                <a:xfrm>
                  <a:off x="3536249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10309EF-B596-5E09-5EDB-E57505F1D2F9}"/>
                    </a:ext>
                  </a:extLst>
                </p:cNvPr>
                <p:cNvSpPr/>
                <p:nvPr/>
              </p:nvSpPr>
              <p:spPr>
                <a:xfrm>
                  <a:off x="275045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601DCFD-2DCD-7748-8243-6A1E10BA6799}"/>
                    </a:ext>
                  </a:extLst>
                </p:cNvPr>
                <p:cNvSpPr/>
                <p:nvPr/>
              </p:nvSpPr>
              <p:spPr>
                <a:xfrm>
                  <a:off x="288238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68E67B1-ABAA-0056-A8FF-E661FC5233C8}"/>
                    </a:ext>
                  </a:extLst>
                </p:cNvPr>
                <p:cNvSpPr/>
                <p:nvPr/>
              </p:nvSpPr>
              <p:spPr>
                <a:xfrm>
                  <a:off x="301432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D9A7273-C890-AA21-8719-604273423ADD}"/>
                    </a:ext>
                  </a:extLst>
                </p:cNvPr>
                <p:cNvSpPr/>
                <p:nvPr/>
              </p:nvSpPr>
              <p:spPr>
                <a:xfrm>
                  <a:off x="31462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7271038-C149-FAA8-2F2E-2E10B32F8DF5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4AEB127-21EA-746D-96EF-29CB80560181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A8ADE1A-E3FA-02A9-69CD-050E31D02D54}"/>
                    </a:ext>
                  </a:extLst>
                </p:cNvPr>
                <p:cNvSpPr/>
                <p:nvPr/>
              </p:nvSpPr>
              <p:spPr>
                <a:xfrm>
                  <a:off x="366285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27FD76CD-15D9-F9BC-D967-53479734F653}"/>
                    </a:ext>
                  </a:extLst>
                </p:cNvPr>
                <p:cNvSpPr/>
                <p:nvPr/>
              </p:nvSpPr>
              <p:spPr>
                <a:xfrm>
                  <a:off x="3536249" y="5129946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330C156-14BE-9C91-18F9-83A9EA6696D0}"/>
                    </a:ext>
                  </a:extLst>
                </p:cNvPr>
                <p:cNvSpPr/>
                <p:nvPr/>
              </p:nvSpPr>
              <p:spPr>
                <a:xfrm>
                  <a:off x="3662858" y="5129946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AD1EE72E-3C1B-8D71-AC99-E94C2C1A03FB}"/>
                    </a:ext>
                  </a:extLst>
                </p:cNvPr>
                <p:cNvSpPr/>
                <p:nvPr/>
              </p:nvSpPr>
              <p:spPr>
                <a:xfrm>
                  <a:off x="3283699" y="4998647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18801B7D-8E55-F59D-D665-AD6518CED4C6}"/>
                    </a:ext>
                  </a:extLst>
                </p:cNvPr>
                <p:cNvSpPr/>
                <p:nvPr/>
              </p:nvSpPr>
              <p:spPr>
                <a:xfrm>
                  <a:off x="3536249" y="4997599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90755AF-F1F2-B6FF-A1C8-39B5B695FC39}"/>
                  </a:ext>
                </a:extLst>
              </p:cNvPr>
              <p:cNvGrpSpPr/>
              <p:nvPr/>
            </p:nvGrpSpPr>
            <p:grpSpPr>
              <a:xfrm>
                <a:off x="8671357" y="4964011"/>
                <a:ext cx="1308116" cy="233399"/>
                <a:chOff x="2335011" y="5134724"/>
                <a:chExt cx="1308116" cy="23339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C73FD2C-0D90-BD8C-759E-B7DF0F332A15}"/>
                    </a:ext>
                  </a:extLst>
                </p:cNvPr>
                <p:cNvSpPr/>
                <p:nvPr/>
              </p:nvSpPr>
              <p:spPr>
                <a:xfrm>
                  <a:off x="3536249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C0A65F4F-1C1E-BB58-0C23-A91377E90843}"/>
                    </a:ext>
                  </a:extLst>
                </p:cNvPr>
                <p:cNvSpPr/>
                <p:nvPr/>
              </p:nvSpPr>
              <p:spPr>
                <a:xfrm>
                  <a:off x="2335011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E83D03F8-441D-B6B4-04B0-971A2ED3C82A}"/>
                    </a:ext>
                  </a:extLst>
                </p:cNvPr>
                <p:cNvSpPr/>
                <p:nvPr/>
              </p:nvSpPr>
              <p:spPr>
                <a:xfrm>
                  <a:off x="2466946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0A6C42E-5606-EA6D-BF9B-D121A727BCB1}"/>
                    </a:ext>
                  </a:extLst>
                </p:cNvPr>
                <p:cNvSpPr/>
                <p:nvPr/>
              </p:nvSpPr>
              <p:spPr>
                <a:xfrm>
                  <a:off x="2598881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F1FE114-FE75-A6BA-7017-2D733A39545B}"/>
                    </a:ext>
                  </a:extLst>
                </p:cNvPr>
                <p:cNvSpPr/>
                <p:nvPr/>
              </p:nvSpPr>
              <p:spPr>
                <a:xfrm>
                  <a:off x="2730816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2897A68-9AD8-E7B5-4F0C-0E11926F37B8}"/>
                    </a:ext>
                  </a:extLst>
                </p:cNvPr>
                <p:cNvSpPr/>
                <p:nvPr/>
              </p:nvSpPr>
              <p:spPr>
                <a:xfrm>
                  <a:off x="3278193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777DF6E-1BE1-81F2-24B3-3ED7A1747689}"/>
                    </a:ext>
                  </a:extLst>
                </p:cNvPr>
                <p:cNvSpPr/>
                <p:nvPr/>
              </p:nvSpPr>
              <p:spPr>
                <a:xfrm>
                  <a:off x="3410128" y="5261245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F49326C-7AF9-C896-D2D2-0B04BB45C33E}"/>
                    </a:ext>
                  </a:extLst>
                </p:cNvPr>
                <p:cNvSpPr/>
                <p:nvPr/>
              </p:nvSpPr>
              <p:spPr>
                <a:xfrm>
                  <a:off x="2466946" y="5134724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621837D-66D4-F59A-1E09-0ED8A8049A92}"/>
                    </a:ext>
                  </a:extLst>
                </p:cNvPr>
                <p:cNvSpPr/>
                <p:nvPr/>
              </p:nvSpPr>
              <p:spPr>
                <a:xfrm>
                  <a:off x="2598881" y="5134724"/>
                  <a:ext cx="106878" cy="106878"/>
                </a:xfrm>
                <a:prstGeom prst="rect">
                  <a:avLst/>
                </a:prstGeom>
                <a:grpFill/>
                <a:ln w="1270">
                  <a:solidFill>
                    <a:schemeClr val="tx1">
                      <a:lumMod val="50000"/>
                      <a:lumOff val="50000"/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0778">
                    <a:defRPr/>
                  </a:pPr>
                  <a:endParaRPr lang="en-DE" sz="1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166" name="Oval 165">
            <a:extLst>
              <a:ext uri="{FF2B5EF4-FFF2-40B4-BE49-F238E27FC236}">
                <a16:creationId xmlns:a16="http://schemas.microsoft.com/office/drawing/2014/main" id="{FF9E61CC-2DE9-BFC1-2E64-C10A6757BC7E}"/>
              </a:ext>
            </a:extLst>
          </p:cNvPr>
          <p:cNvSpPr/>
          <p:nvPr/>
        </p:nvSpPr>
        <p:spPr bwMode="gray">
          <a:xfrm>
            <a:off x="12018535" y="6628993"/>
            <a:ext cx="1400003" cy="797592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135000" tIns="108000" rIns="135000" bIns="108000" rtlCol="0" anchor="ctr"/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2700" kern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7" name="Flowchart: Multidocument 164">
            <a:extLst>
              <a:ext uri="{FF2B5EF4-FFF2-40B4-BE49-F238E27FC236}">
                <a16:creationId xmlns:a16="http://schemas.microsoft.com/office/drawing/2014/main" id="{7A35DC80-EFD5-CCD3-2882-C1D054D91B8A}"/>
              </a:ext>
            </a:extLst>
          </p:cNvPr>
          <p:cNvSpPr/>
          <p:nvPr/>
        </p:nvSpPr>
        <p:spPr bwMode="gray">
          <a:xfrm>
            <a:off x="13043211" y="7458611"/>
            <a:ext cx="1028700" cy="685800"/>
          </a:xfrm>
          <a:prstGeom prst="flowChartMultidocumen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35000" tIns="108000" rIns="135000" bIns="108000" rtlCol="0" anchor="ctr"/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>
                <a:highlight>
                  <a:srgbClr val="FFFF00"/>
                </a:highlight>
                <a:ea typeface="Arial Unicode MS" pitchFamily="34" charset="-128"/>
                <a:cs typeface="Arial Unicode MS" pitchFamily="34" charset="-128"/>
              </a:rPr>
              <a:t>Documents</a:t>
            </a:r>
          </a:p>
        </p:txBody>
      </p:sp>
      <p:cxnSp>
        <p:nvCxnSpPr>
          <p:cNvPr id="168" name="Connector: Elbow 165">
            <a:extLst>
              <a:ext uri="{FF2B5EF4-FFF2-40B4-BE49-F238E27FC236}">
                <a16:creationId xmlns:a16="http://schemas.microsoft.com/office/drawing/2014/main" id="{93D26259-6483-A415-2011-61C44689CB6E}"/>
              </a:ext>
            </a:extLst>
          </p:cNvPr>
          <p:cNvCxnSpPr>
            <a:cxnSpLocks/>
            <a:endCxn id="166" idx="4"/>
          </p:cNvCxnSpPr>
          <p:nvPr/>
        </p:nvCxnSpPr>
        <p:spPr>
          <a:xfrm flipV="1">
            <a:off x="12334127" y="7426585"/>
            <a:ext cx="384410" cy="374928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or: Elbow 166">
            <a:extLst>
              <a:ext uri="{FF2B5EF4-FFF2-40B4-BE49-F238E27FC236}">
                <a16:creationId xmlns:a16="http://schemas.microsoft.com/office/drawing/2014/main" id="{5DB1C008-E72F-57EF-0C43-C72BE9339825}"/>
              </a:ext>
            </a:extLst>
          </p:cNvPr>
          <p:cNvCxnSpPr>
            <a:cxnSpLocks/>
            <a:stCxn id="167" idx="1"/>
            <a:endCxn id="166" idx="4"/>
          </p:cNvCxnSpPr>
          <p:nvPr/>
        </p:nvCxnSpPr>
        <p:spPr>
          <a:xfrm rot="10800000">
            <a:off x="12718536" y="7426587"/>
            <a:ext cx="324675" cy="374927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owchart: Data 167">
            <a:extLst>
              <a:ext uri="{FF2B5EF4-FFF2-40B4-BE49-F238E27FC236}">
                <a16:creationId xmlns:a16="http://schemas.microsoft.com/office/drawing/2014/main" id="{D00E0E4B-042C-725A-D33C-D79212F109DB}"/>
              </a:ext>
            </a:extLst>
          </p:cNvPr>
          <p:cNvSpPr/>
          <p:nvPr/>
        </p:nvSpPr>
        <p:spPr bwMode="gray">
          <a:xfrm>
            <a:off x="11446778" y="7455101"/>
            <a:ext cx="1028700" cy="685800"/>
          </a:xfrm>
          <a:prstGeom prst="flowChartInputOutput">
            <a:avLst/>
          </a:prstGeom>
          <a:solidFill>
            <a:schemeClr val="bg1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35000" tIns="108000" rIns="135000" bIns="108000" rtlCol="0" anchor="ctr"/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pic>
        <p:nvPicPr>
          <p:cNvPr id="171" name="Picture 2" descr="Asset preview">
            <a:extLst>
              <a:ext uri="{FF2B5EF4-FFF2-40B4-BE49-F238E27FC236}">
                <a16:creationId xmlns:a16="http://schemas.microsoft.com/office/drawing/2014/main" id="{B7562288-78A2-75FE-56EF-D4A5A1F00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0" y="6336343"/>
            <a:ext cx="2261034" cy="22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Text Placeholder 4">
            <a:extLst>
              <a:ext uri="{FF2B5EF4-FFF2-40B4-BE49-F238E27FC236}">
                <a16:creationId xmlns:a16="http://schemas.microsoft.com/office/drawing/2014/main" id="{2B14F8D1-DA64-1862-D1D7-84943BA63B83}"/>
              </a:ext>
            </a:extLst>
          </p:cNvPr>
          <p:cNvSpPr txBox="1">
            <a:spLocks/>
          </p:cNvSpPr>
          <p:nvPr/>
        </p:nvSpPr>
        <p:spPr>
          <a:xfrm>
            <a:off x="10004981" y="2792754"/>
            <a:ext cx="7171719" cy="362872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1B1D3B"/>
                </a:solidFill>
                <a:latin typeface="Helvetica" pitchFamily="2" charset="0"/>
              </a:rPr>
              <a:t>The SAP Intelligent Enterprise vision</a:t>
            </a:r>
          </a:p>
          <a:p>
            <a:pPr marL="685800" lvl="1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200" i="1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3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8AA6854-ED41-A07D-BC3D-6E08BB606B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SAP to Integrate Documents</a:t>
            </a:r>
          </a:p>
        </p:txBody>
      </p:sp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2" cstate="print"/>
          <a:srcRect l="63584" t="23426" r="22053" b="51877"/>
          <a:stretch/>
        </p:blipFill>
        <p:spPr bwMode="auto">
          <a:xfrm>
            <a:off x="12647781" y="3725381"/>
            <a:ext cx="1629478" cy="154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042928F-3F5D-A267-81B3-01136F1D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071" y="5047310"/>
            <a:ext cx="2920818" cy="14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23D96B-7934-CE7B-CB5D-410F27A6552B}"/>
              </a:ext>
            </a:extLst>
          </p:cNvPr>
          <p:cNvSpPr/>
          <p:nvPr/>
        </p:nvSpPr>
        <p:spPr>
          <a:xfrm>
            <a:off x="3388834" y="3058105"/>
            <a:ext cx="808746" cy="6446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6BF2DA-DD59-52C8-5955-842451DC4A51}"/>
              </a:ext>
            </a:extLst>
          </p:cNvPr>
          <p:cNvSpPr/>
          <p:nvPr/>
        </p:nvSpPr>
        <p:spPr>
          <a:xfrm>
            <a:off x="4197580" y="4053286"/>
            <a:ext cx="808746" cy="6446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571CB-A4F8-80F0-B620-07897B97A04A}"/>
              </a:ext>
            </a:extLst>
          </p:cNvPr>
          <p:cNvSpPr/>
          <p:nvPr/>
        </p:nvSpPr>
        <p:spPr>
          <a:xfrm>
            <a:off x="4530166" y="5124875"/>
            <a:ext cx="808746" cy="6446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525B2-6CEE-CCB4-73BE-7EE32FD16D13}"/>
              </a:ext>
            </a:extLst>
          </p:cNvPr>
          <p:cNvSpPr/>
          <p:nvPr/>
        </p:nvSpPr>
        <p:spPr>
          <a:xfrm>
            <a:off x="4197580" y="6250763"/>
            <a:ext cx="808746" cy="6446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EC984-49FC-480F-9DB8-90948BB97DB6}"/>
              </a:ext>
            </a:extLst>
          </p:cNvPr>
          <p:cNvSpPr/>
          <p:nvPr/>
        </p:nvSpPr>
        <p:spPr>
          <a:xfrm>
            <a:off x="3388834" y="7133075"/>
            <a:ext cx="808746" cy="6446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BC5479B-2A2D-3ED7-19C7-D754E0CC41CA}"/>
              </a:ext>
            </a:extLst>
          </p:cNvPr>
          <p:cNvSpPr/>
          <p:nvPr/>
        </p:nvSpPr>
        <p:spPr>
          <a:xfrm>
            <a:off x="7809669" y="4700747"/>
            <a:ext cx="2641422" cy="1531451"/>
          </a:xfrm>
          <a:prstGeom prst="roundRect">
            <a:avLst>
              <a:gd name="adj" fmla="val 8521"/>
            </a:avLst>
          </a:prstGeom>
          <a:solidFill>
            <a:srgbClr val="1B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accent6"/>
                </a:solidFill>
              </a:rPr>
              <a:t>ArchiveLink</a:t>
            </a:r>
            <a:r>
              <a:rPr lang="en-US" sz="2400" b="1">
                <a:solidFill>
                  <a:schemeClr val="accent6"/>
                </a:solidFill>
              </a:rPr>
              <a:t> or</a:t>
            </a:r>
          </a:p>
          <a:p>
            <a:pPr algn="ctr"/>
            <a:r>
              <a:rPr lang="en-US" sz="2400" b="1">
                <a:solidFill>
                  <a:schemeClr val="accent6"/>
                </a:solidFill>
              </a:rPr>
              <a:t>CMIS</a:t>
            </a:r>
          </a:p>
          <a:p>
            <a:pPr algn="ctr"/>
            <a:r>
              <a:rPr lang="en-US" sz="2400" b="1">
                <a:solidFill>
                  <a:schemeClr val="accent6"/>
                </a:solidFill>
              </a:rPr>
              <a:t>(later release)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A29BE9A-188B-F273-24AA-F7EEF4CB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3584" t="47978" r="22053" b="24722"/>
          <a:stretch/>
        </p:blipFill>
        <p:spPr bwMode="auto">
          <a:xfrm>
            <a:off x="12647781" y="5275088"/>
            <a:ext cx="1629478" cy="17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8EEB5BE-AC17-378B-F77B-053122D07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2502" t="-509" r="4215" b="81841"/>
          <a:stretch/>
        </p:blipFill>
        <p:spPr bwMode="auto">
          <a:xfrm>
            <a:off x="13659663" y="2317899"/>
            <a:ext cx="2641423" cy="117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1F1DAF5-690C-2851-0AE0-2AF3A525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4189" t="82002" r="881" b="-218"/>
          <a:stretch/>
        </p:blipFill>
        <p:spPr bwMode="auto">
          <a:xfrm>
            <a:off x="13851050" y="7490645"/>
            <a:ext cx="2828261" cy="114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503CF76-2572-8818-69F0-95F6EF97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7603" t="28849" r="387" b="43852"/>
          <a:stretch/>
        </p:blipFill>
        <p:spPr bwMode="auto">
          <a:xfrm>
            <a:off x="14745872" y="4253377"/>
            <a:ext cx="2314635" cy="158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4E47926-CAF6-83BB-42F9-F28D1A67D5DE}"/>
              </a:ext>
            </a:extLst>
          </p:cNvPr>
          <p:cNvSpPr/>
          <p:nvPr/>
        </p:nvSpPr>
        <p:spPr>
          <a:xfrm>
            <a:off x="14695506" y="5860130"/>
            <a:ext cx="2828261" cy="783981"/>
          </a:xfrm>
          <a:prstGeom prst="roundRect">
            <a:avLst>
              <a:gd name="adj" fmla="val 852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Content Management Solution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230F23-8017-E2AB-7CBF-54ADF7577421}"/>
              </a:ext>
            </a:extLst>
          </p:cNvPr>
          <p:cNvCxnSpPr/>
          <p:nvPr/>
        </p:nvCxnSpPr>
        <p:spPr>
          <a:xfrm>
            <a:off x="5006326" y="3274828"/>
            <a:ext cx="2393934" cy="123453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E2F536-D148-4FA5-EC4C-02961B0FC0B0}"/>
              </a:ext>
            </a:extLst>
          </p:cNvPr>
          <p:cNvCxnSpPr>
            <a:cxnSpLocks/>
          </p:cNvCxnSpPr>
          <p:nvPr/>
        </p:nvCxnSpPr>
        <p:spPr>
          <a:xfrm>
            <a:off x="5356059" y="4509362"/>
            <a:ext cx="2044201" cy="60813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82D677-3229-C786-1ABA-C7B3AF6BC820}"/>
              </a:ext>
            </a:extLst>
          </p:cNvPr>
          <p:cNvCxnSpPr>
            <a:cxnSpLocks/>
          </p:cNvCxnSpPr>
          <p:nvPr/>
        </p:nvCxnSpPr>
        <p:spPr>
          <a:xfrm flipV="1">
            <a:off x="5230456" y="6385041"/>
            <a:ext cx="2295406" cy="120249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F2AB3B-7715-D38B-14E5-FAD4E88BB742}"/>
              </a:ext>
            </a:extLst>
          </p:cNvPr>
          <p:cNvCxnSpPr>
            <a:cxnSpLocks/>
          </p:cNvCxnSpPr>
          <p:nvPr/>
        </p:nvCxnSpPr>
        <p:spPr>
          <a:xfrm flipV="1">
            <a:off x="5230456" y="5860130"/>
            <a:ext cx="2169804" cy="78398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2857F5-97C1-0C80-B9E4-FEB524425862}"/>
              </a:ext>
            </a:extLst>
          </p:cNvPr>
          <p:cNvCxnSpPr>
            <a:cxnSpLocks/>
          </p:cNvCxnSpPr>
          <p:nvPr/>
        </p:nvCxnSpPr>
        <p:spPr>
          <a:xfrm flipV="1">
            <a:off x="5603958" y="5447201"/>
            <a:ext cx="1744933" cy="21987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8ECFD54-4EAD-F9AA-2460-BDA74F07EA0D}"/>
              </a:ext>
            </a:extLst>
          </p:cNvPr>
          <p:cNvCxnSpPr>
            <a:cxnSpLocks/>
          </p:cNvCxnSpPr>
          <p:nvPr/>
        </p:nvCxnSpPr>
        <p:spPr>
          <a:xfrm flipV="1">
            <a:off x="10775440" y="3222813"/>
            <a:ext cx="2323872" cy="135637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9AC34D-042D-71EB-7810-D15F5DCB9FE9}"/>
              </a:ext>
            </a:extLst>
          </p:cNvPr>
          <p:cNvCxnSpPr>
            <a:cxnSpLocks/>
          </p:cNvCxnSpPr>
          <p:nvPr/>
        </p:nvCxnSpPr>
        <p:spPr>
          <a:xfrm flipV="1">
            <a:off x="10813190" y="5011912"/>
            <a:ext cx="1509944" cy="528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FCA207-F2F5-90E6-FE99-D7D4EF6BACC7}"/>
              </a:ext>
            </a:extLst>
          </p:cNvPr>
          <p:cNvCxnSpPr>
            <a:cxnSpLocks/>
          </p:cNvCxnSpPr>
          <p:nvPr/>
        </p:nvCxnSpPr>
        <p:spPr>
          <a:xfrm>
            <a:off x="10773199" y="5734216"/>
            <a:ext cx="1549935" cy="1070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371FED-13B9-BD68-ACA8-3F807D761433}"/>
              </a:ext>
            </a:extLst>
          </p:cNvPr>
          <p:cNvCxnSpPr>
            <a:cxnSpLocks/>
          </p:cNvCxnSpPr>
          <p:nvPr/>
        </p:nvCxnSpPr>
        <p:spPr>
          <a:xfrm>
            <a:off x="10722140" y="6253793"/>
            <a:ext cx="2649330" cy="17585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2478FF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b107d-4663-4092-8c4b-a903872f3367">
      <Terms xmlns="http://schemas.microsoft.com/office/infopath/2007/PartnerControls"/>
    </lcf76f155ced4ddcb4097134ff3c332f>
    <TaxCatchAll xmlns="bfee7331-4438-4be7-adff-9c56a95784c7" xsi:nil="true"/>
    <SharedWithUsers xmlns="bfee7331-4438-4be7-adff-9c56a95784c7">
      <UserInfo>
        <DisplayName>Akanksha Singh</DisplayName>
        <AccountId>239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E03279-E904-4384-9308-D8341DB210EB}">
  <ds:schemaRefs>
    <ds:schemaRef ds:uri="bfee7331-4438-4be7-adff-9c56a95784c7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e2b107d-4663-4092-8c4b-a903872f336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05858C4-E4A5-486D-90BF-EC257A709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58F7E1-F60C-4D2A-A27B-9975AE760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b107d-4663-4092-8c4b-a903872f3367"/>
    <ds:schemaRef ds:uri="bfee7331-4438-4be7-adff-9c56a9578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Auritas Theme 2023</Template>
  <TotalTime>968</TotalTime>
  <Words>1125</Words>
  <Application>Microsoft Macintosh PowerPoint</Application>
  <PresentationFormat>Custom</PresentationFormat>
  <Paragraphs>265</Paragraphs>
  <Slides>17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 Unicode MS</vt:lpstr>
      <vt:lpstr>Aptos</vt:lpstr>
      <vt:lpstr>Arial</vt:lpstr>
      <vt:lpstr>Calibri</vt:lpstr>
      <vt:lpstr>Helvetica</vt:lpstr>
      <vt:lpstr>Helvetica Bold</vt:lpstr>
      <vt:lpstr>Open Sans</vt:lpstr>
      <vt:lpstr>Verdana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Amorim</dc:creator>
  <cp:lastModifiedBy>Julia Amorim</cp:lastModifiedBy>
  <cp:revision>5</cp:revision>
  <dcterms:created xsi:type="dcterms:W3CDTF">2025-02-03T21:12:13Z</dcterms:created>
  <dcterms:modified xsi:type="dcterms:W3CDTF">2026-03-23T15:15:21Z</dcterms:modified>
  <dc:identifier>DAFpHaG4fSo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0x01010066202CF24D878540B67162F0A9899BF8</vt:lpwstr>
  </property>
  <property fmtid="{D5CDD505-2E9C-101B-9397-08002B2CF9AE}" pid="3" name="MediaServiceImageTags">
    <vt:lpwstr/>
  </property>
</Properties>
</file>