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4"/>
  </p:sldMasterIdLst>
  <p:notesMasterIdLst>
    <p:notesMasterId r:id="rId11"/>
  </p:notesMasterIdLst>
  <p:handoutMasterIdLst>
    <p:handoutMasterId r:id="rId12"/>
  </p:handoutMasterIdLst>
  <p:sldIdLst>
    <p:sldId id="2147469065" r:id="rId5"/>
    <p:sldId id="2147479285" r:id="rId6"/>
    <p:sldId id="2147479283" r:id="rId7"/>
    <p:sldId id="2147479284" r:id="rId8"/>
    <p:sldId id="257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336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pos="7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erous Art" initials="GA" lastIdx="1" clrIdx="0">
    <p:extLst>
      <p:ext uri="{19B8F6BF-5375-455C-9EA6-DF929625EA0E}">
        <p15:presenceInfo xmlns:p15="http://schemas.microsoft.com/office/powerpoint/2012/main" userId="74acd13c187467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A"/>
    <a:srgbClr val="1C1D3B"/>
    <a:srgbClr val="D40606"/>
    <a:srgbClr val="0D4BD4"/>
    <a:srgbClr val="FCFEFE"/>
    <a:srgbClr val="000FFC"/>
    <a:srgbClr val="FFC000"/>
    <a:srgbClr val="F0AB00"/>
    <a:srgbClr val="E4001A"/>
    <a:srgbClr val="D8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16"/>
    <p:restoredTop sz="94595"/>
  </p:normalViewPr>
  <p:slideViewPr>
    <p:cSldViewPr snapToGrid="0">
      <p:cViewPr varScale="1">
        <p:scale>
          <a:sx n="104" d="100"/>
          <a:sy n="104" d="100"/>
        </p:scale>
        <p:origin x="728" y="208"/>
      </p:cViewPr>
      <p:guideLst>
        <p:guide orient="horz" pos="336"/>
        <p:guide pos="336"/>
        <p:guide orient="horz" pos="3984"/>
        <p:guide pos="74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968" y="13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Amorim" userId="1a2a34cf-f6eb-4dd8-86b7-3335b97f07d5" providerId="ADAL" clId="{FF6581B4-D95E-507C-BCCC-8278391A8E71}"/>
    <pc:docChg chg="custSel modSld">
      <pc:chgData name="Julia Amorim" userId="1a2a34cf-f6eb-4dd8-86b7-3335b97f07d5" providerId="ADAL" clId="{FF6581B4-D95E-507C-BCCC-8278391A8E71}" dt="2026-04-13T16:39:20.807" v="2" actId="478"/>
      <pc:docMkLst>
        <pc:docMk/>
      </pc:docMkLst>
      <pc:sldChg chg="delSp modSp mod">
        <pc:chgData name="Julia Amorim" userId="1a2a34cf-f6eb-4dd8-86b7-3335b97f07d5" providerId="ADAL" clId="{FF6581B4-D95E-507C-BCCC-8278391A8E71}" dt="2026-04-13T16:39:20.807" v="2" actId="478"/>
        <pc:sldMkLst>
          <pc:docMk/>
          <pc:sldMk cId="0" sldId="2147479284"/>
        </pc:sldMkLst>
        <pc:spChg chg="del mod">
          <ac:chgData name="Julia Amorim" userId="1a2a34cf-f6eb-4dd8-86b7-3335b97f07d5" providerId="ADAL" clId="{FF6581B4-D95E-507C-BCCC-8278391A8E71}" dt="2026-04-13T16:39:20.807" v="2" actId="478"/>
          <ac:spMkLst>
            <pc:docMk/>
            <pc:sldMk cId="0" sldId="2147479284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996EEF-566E-7A88-F308-3D4015628D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DBD38-A3EA-998C-B5B7-F0D764512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3912D-7C6A-43A1-BD4F-844544856533}" type="datetimeFigureOut">
              <a:rPr lang="en-US" smtClean="0">
                <a:latin typeface="Helvetica" pitchFamily="2" charset="0"/>
              </a:rPr>
              <a:t>4/13/26</a:t>
            </a:fld>
            <a:endParaRPr lang="en-US">
              <a:latin typeface="Helvetica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E6501-4663-6A70-ADCD-586B90C8C4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7DFDC-48CD-9984-5DE0-373B2C55F4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73D9B-926C-4BC4-9140-1F67C9ADB123}" type="slidenum">
              <a:rPr lang="en-US" smtClean="0">
                <a:latin typeface="Helvetica" pitchFamily="2" charset="0"/>
              </a:rPr>
              <a:t>‹#›</a:t>
            </a:fld>
            <a:endParaRPr lang="en-US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2269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E219295E-01D2-8A42-BCF5-8A36CE324D4F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0BC411F4-90E6-5244-AF3B-45150A40F0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B9188BAB-85D5-DD13-C67E-E27202EAE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0181" y="2824427"/>
            <a:ext cx="6802279" cy="2516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48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r>
              <a:rPr lang="en-US" sz="4400" b="1" dirty="0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The presentation title will come here</a:t>
            </a:r>
          </a:p>
          <a:p>
            <a:r>
              <a:rPr lang="en-US" sz="4400" b="1" dirty="0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(up to three lines)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EF4BB-C667-DD16-7B1E-C4A8E3017170}"/>
              </a:ext>
            </a:extLst>
          </p:cNvPr>
          <p:cNvGrpSpPr/>
          <p:nvPr userDrawn="1"/>
        </p:nvGrpSpPr>
        <p:grpSpPr>
          <a:xfrm>
            <a:off x="10569142" y="5611843"/>
            <a:ext cx="1442876" cy="1055415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E5F9BA-617A-B0BA-907C-867F56DA41B5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809C12-3214-8461-E791-55EA82D68A54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E92F0E-DA18-3D69-61EA-598E22779C89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66CD77-DF13-BB39-6A84-C32C4D303EB6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4714BE-61FF-118A-9FA5-83B7E097E2A9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E47359-5BBA-6469-155D-330B00ED6237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3834F-BB22-7C42-588D-998182DA2107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AC4676-3F9B-B363-1811-BBA9954A4ECE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A89CBD-CB7E-9616-683E-7FDB69F24D8B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1ED26E-4806-5A4A-B2B2-C7214A5035EA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A14418-6267-4B50-2234-A3B2B1ED178A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B61E1D-448E-1940-DD01-F5178758E149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7A3EB2-A3DD-1D0E-A47E-CF05C9AFCDEF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F7B9CF-CE5C-9D30-7050-DCB5F684EC1A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8C4E48-54D1-56DC-2F01-308F6360FEB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00999A-671B-73C1-72D0-8ECF91D8AD06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1B09303-8FC7-0CB4-CD04-95929ED7084E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CE1726-7AC5-F56E-6FEC-9B26B8EB3E26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132A18-5DE3-F130-839C-8E32858653F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7BB454A-78E9-3207-CD58-5F7A2B7E4727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01E444-9043-E751-905D-E0061F122B9F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700834-6448-9A0D-1702-D49490B871E1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AAE891-D9BC-2DF2-E9F9-B31DA0D492F8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9D16E0-51B4-0212-F85C-51C63C0704CF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EEBA6C-84F7-190F-3326-63C259C3E74B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4ED561A-A36F-C179-94F1-9EC4360B37BD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A8C8B0D-6F42-6135-261A-D86CE87D99CC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8C87F3-5DAA-2B75-AA87-04F7B36C9D41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53A4F01-CCD9-8595-4901-98D4AE37C1F3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7520B6-4BF5-C2BE-FB74-E808748F6E55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DECA02-690E-A029-14F6-68FC169AC8FA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4906F2-5FB3-EF20-83E3-4F1DFD8CA2CD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E92967-4817-239D-CB39-92A052CB2FA6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F7D5EE-A7EA-533C-7E9B-E34F6C40F4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EA523F2-B53B-ECA6-3FBB-ED15AA72C4F1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930BEE-2FEB-5673-0BCE-8B662FF553D4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341CA6F-3015-2658-B6AD-41EE97EA345A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D782AA-F4C9-1445-2021-922DCC9FB9F9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176604-F11B-902B-2A4F-E24912C950F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D9ABF3C-2F70-371A-7695-69FA0BCB7326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6513386-5B25-B370-75B9-CBF971663457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52BDE-9E15-6F22-9BD9-5862C13E4E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8BE346A-2409-86D8-09A8-EB5E1E1EEFAC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71D0B8-7BD1-1130-D1AC-C17B71739967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7AEEDE-A472-FF54-B708-38B1927C341B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8F75F4D-BE14-74A1-74CB-A3BF9EB12A9B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2748C43-E929-A605-2D04-251F20436A41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8085A7-6077-CFE4-5AF7-67B201F9CB17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pic>
        <p:nvPicPr>
          <p:cNvPr id="55" name="Picture 54" descr="A logo with white text&#10;&#10;Description automatically generated">
            <a:extLst>
              <a:ext uri="{FF2B5EF4-FFF2-40B4-BE49-F238E27FC236}">
                <a16:creationId xmlns:a16="http://schemas.microsoft.com/office/drawing/2014/main" id="{00956D7E-CCF5-1A23-EE32-9B2E17001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377" y="390859"/>
            <a:ext cx="648629" cy="374868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56286-F534-4342-4B2F-E1B058C13DA4}"/>
              </a:ext>
            </a:extLst>
          </p:cNvPr>
          <p:cNvCxnSpPr>
            <a:cxnSpLocks/>
          </p:cNvCxnSpPr>
          <p:nvPr userDrawn="1"/>
        </p:nvCxnSpPr>
        <p:spPr>
          <a:xfrm>
            <a:off x="11094126" y="338326"/>
            <a:ext cx="0" cy="493456"/>
          </a:xfrm>
          <a:prstGeom prst="line">
            <a:avLst/>
          </a:prstGeom>
          <a:ln w="3175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Placeholder 16">
            <a:extLst>
              <a:ext uri="{FF2B5EF4-FFF2-40B4-BE49-F238E27FC236}">
                <a16:creationId xmlns:a16="http://schemas.microsoft.com/office/drawing/2014/main" id="{1B469D76-27A7-1B27-84FD-D9628A660C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809997" cy="6858000"/>
          </a:xfrm>
          <a:custGeom>
            <a:avLst/>
            <a:gdLst>
              <a:gd name="connsiteX0" fmla="*/ 0 w 3259899"/>
              <a:gd name="connsiteY0" fmla="*/ 0 h 4149052"/>
              <a:gd name="connsiteX1" fmla="*/ 3259899 w 3259899"/>
              <a:gd name="connsiteY1" fmla="*/ 0 h 4149052"/>
              <a:gd name="connsiteX2" fmla="*/ 3259899 w 3259899"/>
              <a:gd name="connsiteY2" fmla="*/ 4149052 h 4149052"/>
              <a:gd name="connsiteX3" fmla="*/ 0 w 3259899"/>
              <a:gd name="connsiteY3" fmla="*/ 4149052 h 414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99" h="4149052">
                <a:moveTo>
                  <a:pt x="0" y="0"/>
                </a:moveTo>
                <a:lnTo>
                  <a:pt x="3259899" y="0"/>
                </a:lnTo>
                <a:lnTo>
                  <a:pt x="3259899" y="4149052"/>
                </a:lnTo>
                <a:lnTo>
                  <a:pt x="0" y="4149052"/>
                </a:lnTo>
                <a:close/>
              </a:path>
            </a:pathLst>
          </a:custGeom>
          <a:noFill/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B482298-B4F7-18EF-5BF8-1EBD8DD9F9A3}"/>
              </a:ext>
            </a:extLst>
          </p:cNvPr>
          <p:cNvSpPr/>
          <p:nvPr userDrawn="1"/>
        </p:nvSpPr>
        <p:spPr>
          <a:xfrm>
            <a:off x="3809996" y="-1"/>
            <a:ext cx="134624" cy="6857999"/>
          </a:xfrm>
          <a:prstGeom prst="rect">
            <a:avLst/>
          </a:prstGeom>
          <a:solidFill>
            <a:srgbClr val="D4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B2AB9A-54EC-3569-E48D-6F355A3EBFBE}"/>
              </a:ext>
            </a:extLst>
          </p:cNvPr>
          <p:cNvSpPr txBox="1"/>
          <p:nvPr userDrawn="1"/>
        </p:nvSpPr>
        <p:spPr>
          <a:xfrm>
            <a:off x="154512" y="6555184"/>
            <a:ext cx="615194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</a:t>
            </a:r>
            <a:fld id="{2ECE5DFA-5582-DB45-9FA5-CDB2666A2322}" type="datetimeyyyy">
              <a:rPr lang="en-US" sz="600" b="0" smtClean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2026</a:t>
            </a:fld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 Auritas LLC.  All rights reserved.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DD4DCDF3-5D25-3421-FF6E-A32E3383D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0181" y="2251715"/>
            <a:ext cx="6802279" cy="46829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Subheading will come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1EDFF-98C6-E313-D740-2952DDF598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9491" y="408273"/>
            <a:ext cx="1660538" cy="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96522" y="798094"/>
            <a:ext cx="5356077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0" y="0"/>
            <a:ext cx="5818909" cy="6858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639" y="609601"/>
            <a:ext cx="4618524" cy="57634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92" r="-100978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5583381" y="581891"/>
            <a:ext cx="512619" cy="1054624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7EF76B-AE5C-40E9-AF64-DCFD884422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5EE4CD9C-A594-3E99-98F4-61B1463B98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6522" y="1920489"/>
            <a:ext cx="5361501" cy="445260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</p:spTree>
    <p:extLst>
      <p:ext uri="{BB962C8B-B14F-4D97-AF65-F5344CB8AC3E}">
        <p14:creationId xmlns:p14="http://schemas.microsoft.com/office/powerpoint/2010/main" val="519240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184" y="588432"/>
            <a:ext cx="5245544" cy="6701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6373091" y="0"/>
            <a:ext cx="5818909" cy="6858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3283" y="588432"/>
            <a:ext cx="4618524" cy="576348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13" r="-44013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6134598" y="515501"/>
            <a:ext cx="512619" cy="1054624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33F5B86-ED3B-631F-0145-E63479EB48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7410" y="6474933"/>
            <a:ext cx="1149441" cy="247433"/>
          </a:xfrm>
          <a:prstGeom prst="rect">
            <a:avLst/>
          </a:prstGeom>
        </p:spPr>
      </p:pic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2C044D3F-916D-8965-42C2-66A2868611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185" y="1796229"/>
            <a:ext cx="5245544" cy="445260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</p:spTree>
    <p:extLst>
      <p:ext uri="{BB962C8B-B14F-4D97-AF65-F5344CB8AC3E}">
        <p14:creationId xmlns:p14="http://schemas.microsoft.com/office/powerpoint/2010/main" val="3379882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/Summary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1" y="642938"/>
            <a:ext cx="10283909" cy="872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790CC93-49A1-4D61-3216-668E1B17A3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A7FA2185-D902-6D98-95BF-3F01E157E0E5}"/>
              </a:ext>
            </a:extLst>
          </p:cNvPr>
          <p:cNvSpPr/>
          <p:nvPr userDrawn="1"/>
        </p:nvSpPr>
        <p:spPr>
          <a:xfrm>
            <a:off x="889612" y="1936476"/>
            <a:ext cx="10283910" cy="1386588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Text Placeholder 60">
            <a:extLst>
              <a:ext uri="{FF2B5EF4-FFF2-40B4-BE49-F238E27FC236}">
                <a16:creationId xmlns:a16="http://schemas.microsoft.com/office/drawing/2014/main" id="{92758E2E-0AB8-95A3-6B80-CB555CB1D2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6" y="3743991"/>
            <a:ext cx="10502213" cy="255048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2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  <p:sp>
        <p:nvSpPr>
          <p:cNvPr id="7" name="Text Placeholder 60">
            <a:extLst>
              <a:ext uri="{FF2B5EF4-FFF2-40B4-BE49-F238E27FC236}">
                <a16:creationId xmlns:a16="http://schemas.microsoft.com/office/drawing/2014/main" id="{9A6689C7-A2B7-7050-F43E-5BA23764E8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6306" y="2153758"/>
            <a:ext cx="9636134" cy="96858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Content Highlight Comes Here</a:t>
            </a:r>
          </a:p>
        </p:txBody>
      </p:sp>
    </p:spTree>
    <p:extLst>
      <p:ext uri="{BB962C8B-B14F-4D97-AF65-F5344CB8AC3E}">
        <p14:creationId xmlns:p14="http://schemas.microsoft.com/office/powerpoint/2010/main" val="46147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D232D6F8-7D69-0622-4124-A078F23EEEBC}"/>
              </a:ext>
            </a:extLst>
          </p:cNvPr>
          <p:cNvSpPr/>
          <p:nvPr userDrawn="1"/>
        </p:nvSpPr>
        <p:spPr>
          <a:xfrm>
            <a:off x="595769" y="2035533"/>
            <a:ext cx="3437008" cy="419451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9D9E4DB-1988-55D6-38BF-4C6AEA299505}"/>
              </a:ext>
            </a:extLst>
          </p:cNvPr>
          <p:cNvSpPr/>
          <p:nvPr userDrawn="1"/>
        </p:nvSpPr>
        <p:spPr>
          <a:xfrm>
            <a:off x="4381729" y="2035533"/>
            <a:ext cx="3446027" cy="419451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8194300" y="2040891"/>
            <a:ext cx="3446027" cy="419451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6" name="Text Placeholder 60">
            <a:extLst>
              <a:ext uri="{FF2B5EF4-FFF2-40B4-BE49-F238E27FC236}">
                <a16:creationId xmlns:a16="http://schemas.microsoft.com/office/drawing/2014/main" id="{FE9DED47-EA35-840D-83F0-63FDC63FC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640" y="3175540"/>
            <a:ext cx="2751625" cy="277531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400">
                <a:latin typeface="Helvetica" pitchFamily="2" charset="0"/>
              </a:defRPr>
            </a:lvl2pPr>
            <a:lvl3pPr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List Layer 1</a:t>
            </a:r>
          </a:p>
          <a:p>
            <a:pPr lvl="1"/>
            <a:r>
              <a:rPr lang="en-US" dirty="0"/>
              <a:t>Text List Layer 2</a:t>
            </a:r>
          </a:p>
          <a:p>
            <a:pPr lvl="2"/>
            <a:r>
              <a:rPr lang="en-US" dirty="0"/>
              <a:t>Text List Layer 3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A2F11879-9669-5EED-DDB3-F6CD5F76B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0187" y="3194223"/>
            <a:ext cx="2751625" cy="277531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>
              <a:buClr>
                <a:schemeClr val="accent2"/>
              </a:buClr>
              <a:defRPr lang="en-US" sz="1400" kern="1200" dirty="0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List Layer 1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Text List Layer 2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Text List Layer 3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37FF097C-E1EC-19A5-650D-AF6C3384D5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612" y="2236573"/>
            <a:ext cx="2780653" cy="753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02128630-FE4F-6247-B631-1389D52F54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0187" y="2225179"/>
            <a:ext cx="2751625" cy="753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2" name="Text Placeholder 60">
            <a:extLst>
              <a:ext uri="{FF2B5EF4-FFF2-40B4-BE49-F238E27FC236}">
                <a16:creationId xmlns:a16="http://schemas.microsoft.com/office/drawing/2014/main" id="{73BEDCE2-7DF8-00BA-C355-91AC75982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4996" y="2225179"/>
            <a:ext cx="2780653" cy="753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54E7F-4AD9-3A14-3D90-57381CE222FA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7C18632-2D38-AC81-D676-61F10913C5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822A2803-184E-B600-68A4-EFE3C81B7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1500" y="3237226"/>
            <a:ext cx="2751625" cy="277531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>
              <a:buClr>
                <a:schemeClr val="accent2"/>
              </a:buClr>
              <a:defRPr lang="en-US" sz="1400" kern="1200" dirty="0" smtClean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List Layer 1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Text List Layer 2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Text List Layer 3</a:t>
            </a:r>
          </a:p>
        </p:txBody>
      </p:sp>
    </p:spTree>
    <p:extLst>
      <p:ext uri="{BB962C8B-B14F-4D97-AF65-F5344CB8AC3E}">
        <p14:creationId xmlns:p14="http://schemas.microsoft.com/office/powerpoint/2010/main" val="3927869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D232D6F8-7D69-0622-4124-A078F23EEEBC}"/>
              </a:ext>
            </a:extLst>
          </p:cNvPr>
          <p:cNvSpPr/>
          <p:nvPr userDrawn="1"/>
        </p:nvSpPr>
        <p:spPr>
          <a:xfrm>
            <a:off x="595768" y="1951463"/>
            <a:ext cx="5325529" cy="427858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54E7F-4AD9-3A14-3D90-57381CE222FA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7C18632-2D38-AC81-D676-61F10913C5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149F0AB2-A760-D623-5A12-161D40056A94}"/>
              </a:ext>
            </a:extLst>
          </p:cNvPr>
          <p:cNvSpPr/>
          <p:nvPr userDrawn="1"/>
        </p:nvSpPr>
        <p:spPr>
          <a:xfrm>
            <a:off x="6244169" y="1951463"/>
            <a:ext cx="5325529" cy="427858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Text Placeholder 60">
            <a:extLst>
              <a:ext uri="{FF2B5EF4-FFF2-40B4-BE49-F238E27FC236}">
                <a16:creationId xmlns:a16="http://schemas.microsoft.com/office/drawing/2014/main" id="{D40BE05B-4A56-BF2C-B540-D646313CCB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9612" y="2297151"/>
            <a:ext cx="4708300" cy="366875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  <p:sp>
        <p:nvSpPr>
          <p:cNvPr id="10" name="Text Placeholder 60">
            <a:extLst>
              <a:ext uri="{FF2B5EF4-FFF2-40B4-BE49-F238E27FC236}">
                <a16:creationId xmlns:a16="http://schemas.microsoft.com/office/drawing/2014/main" id="{EB1ABAF2-182F-09C8-DC76-6000ED7890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1522" y="2297151"/>
            <a:ext cx="4668352" cy="366875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</p:spTree>
    <p:extLst>
      <p:ext uri="{BB962C8B-B14F-4D97-AF65-F5344CB8AC3E}">
        <p14:creationId xmlns:p14="http://schemas.microsoft.com/office/powerpoint/2010/main" val="981053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E966E8CA-202D-0A7D-EAD0-759D3A2C89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94504" y="6411096"/>
            <a:ext cx="1289218" cy="2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75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0569142" y="5611843"/>
            <a:ext cx="1442876" cy="1055415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B05BE5FC-4608-7DB1-FE9F-9301948F93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29719" y="274562"/>
            <a:ext cx="2031415" cy="43729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281870D-B354-CF68-2DED-700776BE6DCA}"/>
              </a:ext>
            </a:extLst>
          </p:cNvPr>
          <p:cNvGrpSpPr/>
          <p:nvPr userDrawn="1"/>
        </p:nvGrpSpPr>
        <p:grpSpPr>
          <a:xfrm>
            <a:off x="958311" y="3100278"/>
            <a:ext cx="5085694" cy="902939"/>
            <a:chOff x="702617" y="4639518"/>
            <a:chExt cx="5085694" cy="902939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2DEEEE8D-CDC4-CA82-0D98-E03DABD7D4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340286-746C-5363-CF7D-E4F6CA4419AD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0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8000" b="1" spc="-300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54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ith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78C8FAD-0AE5-F807-D38A-CD5F0622FD59}"/>
              </a:ext>
            </a:extLst>
          </p:cNvPr>
          <p:cNvSpPr/>
          <p:nvPr userDrawn="1"/>
        </p:nvSpPr>
        <p:spPr>
          <a:xfrm>
            <a:off x="2030921" y="3464549"/>
            <a:ext cx="5202078" cy="2600793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651CE1AF-5F24-4FBC-CF28-5B321BB11F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3307" y="3772298"/>
            <a:ext cx="1985826" cy="1985826"/>
          </a:xfrm>
          <a:prstGeom prst="rect">
            <a:avLst/>
          </a:prstGeom>
          <a:solidFill>
            <a:srgbClr val="1C1D3B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0569142" y="5611843"/>
            <a:ext cx="1442876" cy="1055415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sp>
        <p:nvSpPr>
          <p:cNvPr id="59" name="Text Placeholder 60">
            <a:extLst>
              <a:ext uri="{FF2B5EF4-FFF2-40B4-BE49-F238E27FC236}">
                <a16:creationId xmlns:a16="http://schemas.microsoft.com/office/drawing/2014/main" id="{A12F0801-B6B2-47A7-21D4-BBECF44855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7740" y="4124261"/>
            <a:ext cx="3228489" cy="13652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 xxx-xxx-xxx</a:t>
            </a:r>
          </a:p>
          <a:p>
            <a:pPr lvl="0"/>
            <a:r>
              <a:rPr lang="en-US" dirty="0"/>
              <a:t>E </a:t>
            </a:r>
            <a:r>
              <a:rPr lang="en-US" dirty="0" err="1"/>
              <a:t>xxx@auritas.com</a:t>
            </a:r>
            <a:endParaRPr lang="en-US" dirty="0"/>
          </a:p>
          <a:p>
            <a:pPr lvl="0"/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F893CA-3DD1-7C30-9EEC-B8E02114C2BA}"/>
              </a:ext>
            </a:extLst>
          </p:cNvPr>
          <p:cNvGrpSpPr/>
          <p:nvPr userDrawn="1"/>
        </p:nvGrpSpPr>
        <p:grpSpPr>
          <a:xfrm>
            <a:off x="1173307" y="1555684"/>
            <a:ext cx="5085694" cy="902939"/>
            <a:chOff x="702617" y="4639518"/>
            <a:chExt cx="5085694" cy="902939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9A4C15E0-6782-8362-5565-7BFCBE13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D96FC3-2A4E-2510-CEC2-CB2DA8BCFDCE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0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8000" b="1" spc="-300" dirty="0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FE8CAF5D-979E-7939-D8B1-ACB715864F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9719" y="274562"/>
            <a:ext cx="2031415" cy="4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8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0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2FCDD-1B0D-B8F4-C148-009B89EF524D}"/>
              </a:ext>
            </a:extLst>
          </p:cNvPr>
          <p:cNvSpPr/>
          <p:nvPr userDrawn="1"/>
        </p:nvSpPr>
        <p:spPr>
          <a:xfrm>
            <a:off x="6561666" y="0"/>
            <a:ext cx="5630333" cy="6858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FF1E-3398-5B30-8C22-7AD6BFF8E245}"/>
              </a:ext>
            </a:extLst>
          </p:cNvPr>
          <p:cNvSpPr txBox="1"/>
          <p:nvPr userDrawn="1"/>
        </p:nvSpPr>
        <p:spPr>
          <a:xfrm>
            <a:off x="930041" y="694590"/>
            <a:ext cx="2254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Helvetica" pitchFamily="2" charset="0"/>
                <a:cs typeface="Sora" pitchFamily="2" charset="0"/>
              </a:rPr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EA784-004F-3055-4320-BFEDCF18B956}"/>
              </a:ext>
            </a:extLst>
          </p:cNvPr>
          <p:cNvSpPr/>
          <p:nvPr userDrawn="1"/>
        </p:nvSpPr>
        <p:spPr>
          <a:xfrm>
            <a:off x="8675980" y="1879562"/>
            <a:ext cx="1755057" cy="16764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BEA7740-9D11-0810-9EC3-D2819BB84F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2899" y="2065292"/>
            <a:ext cx="3674534" cy="479583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924" t="-65" r="-73592" b="65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60">
            <a:extLst>
              <a:ext uri="{FF2B5EF4-FFF2-40B4-BE49-F238E27FC236}">
                <a16:creationId xmlns:a16="http://schemas.microsoft.com/office/drawing/2014/main" id="{2DE85165-8D42-272D-C2BA-45611E5692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7" y="1879563"/>
            <a:ext cx="4713698" cy="441491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Topics for agenda come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Topics for agenda come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Topics for agenda come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Topics for agenda come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Topics for agenda come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Topics for agenda come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Topics for agenda come </a:t>
            </a:r>
          </a:p>
          <a:p>
            <a:pPr marL="68580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Topics for agenda come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03D84-C260-5E07-85E8-6CDF8F65DD05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33B93AE-F507-80D8-99F5-0FDE8D1D63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70639"/>
            <a:ext cx="1349268" cy="4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34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1E6997-A5EB-ADF8-98B0-A7242126C2F4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3A2459-DFF2-E390-94F1-AAB0A940DF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45881418-0AC1-4279-9862-C10F945729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6" y="2217469"/>
            <a:ext cx="10543181" cy="407700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  <p:sp>
        <p:nvSpPr>
          <p:cNvPr id="5" name="Text Placeholder 60">
            <a:extLst>
              <a:ext uri="{FF2B5EF4-FFF2-40B4-BE49-F238E27FC236}">
                <a16:creationId xmlns:a16="http://schemas.microsoft.com/office/drawing/2014/main" id="{583C564F-5156-9C5C-6204-6474F2EE67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42938"/>
            <a:ext cx="8965588" cy="872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</p:spTree>
    <p:extLst>
      <p:ext uri="{BB962C8B-B14F-4D97-AF65-F5344CB8AC3E}">
        <p14:creationId xmlns:p14="http://schemas.microsoft.com/office/powerpoint/2010/main" val="1052142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42938"/>
            <a:ext cx="8965588" cy="872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790CC93-49A1-4D61-3216-668E1B17A3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61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&amp; Text Slide (More Spa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6636" y="271354"/>
            <a:ext cx="8965588" cy="673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1E6997-A5EB-ADF8-98B0-A7242126C2F4}"/>
              </a:ext>
            </a:extLst>
          </p:cNvPr>
          <p:cNvSpPr/>
          <p:nvPr userDrawn="1"/>
        </p:nvSpPr>
        <p:spPr>
          <a:xfrm>
            <a:off x="0" y="22290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3A2459-DFF2-E390-94F1-AAB0A940DF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45881418-0AC1-4279-9862-C10F945729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6" y="2029523"/>
            <a:ext cx="10502213" cy="426495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  <p:sp>
        <p:nvSpPr>
          <p:cNvPr id="5" name="Text Placeholder 60">
            <a:extLst>
              <a:ext uri="{FF2B5EF4-FFF2-40B4-BE49-F238E27FC236}">
                <a16:creationId xmlns:a16="http://schemas.microsoft.com/office/drawing/2014/main" id="{6995144D-2924-CFE4-C004-21E1C876A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636" y="945064"/>
            <a:ext cx="8965588" cy="3101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Subtitle Comes Here</a:t>
            </a:r>
          </a:p>
        </p:txBody>
      </p:sp>
    </p:spTree>
    <p:extLst>
      <p:ext uri="{BB962C8B-B14F-4D97-AF65-F5344CB8AC3E}">
        <p14:creationId xmlns:p14="http://schemas.microsoft.com/office/powerpoint/2010/main" val="3049329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 Slide (More Spa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6636" y="428518"/>
            <a:ext cx="8965588" cy="6737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Title Comes Here (More Space)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1E6997-A5EB-ADF8-98B0-A7242126C2F4}"/>
              </a:ext>
            </a:extLst>
          </p:cNvPr>
          <p:cNvSpPr/>
          <p:nvPr userDrawn="1"/>
        </p:nvSpPr>
        <p:spPr>
          <a:xfrm>
            <a:off x="0" y="22290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3A2459-DFF2-E390-94F1-AAB0A940DF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07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39273-83A9-BCC6-AB5E-3FDD0E633CAB}"/>
              </a:ext>
            </a:extLst>
          </p:cNvPr>
          <p:cNvSpPr/>
          <p:nvPr userDrawn="1"/>
        </p:nvSpPr>
        <p:spPr>
          <a:xfrm>
            <a:off x="1031132" y="1417342"/>
            <a:ext cx="166297" cy="1054624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E6FF7232-FE38-2566-3C86-5B6F711847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43086"/>
            <a:ext cx="12192000" cy="321491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28442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0">
            <a:extLst>
              <a:ext uri="{FF2B5EF4-FFF2-40B4-BE49-F238E27FC236}">
                <a16:creationId xmlns:a16="http://schemas.microsoft.com/office/drawing/2014/main" id="{59F923A2-ADBB-5715-9951-21709BA8C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4241" y="1609560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New Section Title Comes Here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8075DA-77D7-74C6-27F9-877002742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89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6807200" y="1640115"/>
            <a:ext cx="4833128" cy="4595294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37B55-2F48-0E42-D8B7-A0F63B0CFF3A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BDFDDF-289D-0F1F-3F3B-BE422057B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  <p:sp>
        <p:nvSpPr>
          <p:cNvPr id="3" name="Text Placeholder 60">
            <a:extLst>
              <a:ext uri="{FF2B5EF4-FFF2-40B4-BE49-F238E27FC236}">
                <a16:creationId xmlns:a16="http://schemas.microsoft.com/office/drawing/2014/main" id="{A1D3E3C8-39A8-4A04-C523-18A900D076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6" y="2032001"/>
            <a:ext cx="5361501" cy="386080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  <p:sp>
        <p:nvSpPr>
          <p:cNvPr id="6" name="Text Placeholder 60">
            <a:extLst>
              <a:ext uri="{FF2B5EF4-FFF2-40B4-BE49-F238E27FC236}">
                <a16:creationId xmlns:a16="http://schemas.microsoft.com/office/drawing/2014/main" id="{58AADDED-32F3-7BAC-904C-3A81B63112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4449" y="2007361"/>
            <a:ext cx="4100915" cy="386080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</p:spTree>
    <p:extLst>
      <p:ext uri="{BB962C8B-B14F-4D97-AF65-F5344CB8AC3E}">
        <p14:creationId xmlns:p14="http://schemas.microsoft.com/office/powerpoint/2010/main" val="776805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6807200" y="1640115"/>
            <a:ext cx="4833128" cy="4595294"/>
          </a:xfrm>
          <a:prstGeom prst="round1Rect">
            <a:avLst>
              <a:gd name="adj" fmla="val 5579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8C9214-F3D9-0CAB-A24D-6838DC4F3548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31D0DF-496A-8F3F-49EF-F9E4029E22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  <p:sp>
        <p:nvSpPr>
          <p:cNvPr id="3" name="Text Placeholder 60">
            <a:extLst>
              <a:ext uri="{FF2B5EF4-FFF2-40B4-BE49-F238E27FC236}">
                <a16:creationId xmlns:a16="http://schemas.microsoft.com/office/drawing/2014/main" id="{EE190DA1-8ECB-FD80-E4A6-A576F0C90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6" y="2032001"/>
            <a:ext cx="5361501" cy="386080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  <p:sp>
        <p:nvSpPr>
          <p:cNvPr id="6" name="Text Placeholder 60">
            <a:extLst>
              <a:ext uri="{FF2B5EF4-FFF2-40B4-BE49-F238E27FC236}">
                <a16:creationId xmlns:a16="http://schemas.microsoft.com/office/drawing/2014/main" id="{7C130D7C-2525-208A-A599-0B60F9930E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4449" y="2007361"/>
            <a:ext cx="4100915" cy="386080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chemeClr val="accent6"/>
                </a:solidFill>
                <a:latin typeface="Helvetica" pitchFamily="2" charset="0"/>
              </a:defRPr>
            </a:lvl1pPr>
            <a:lvl2pPr marL="685800" marR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Helvetica" pitchFamily="2" charset="0"/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defRPr sz="14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</a:t>
            </a:r>
          </a:p>
        </p:txBody>
      </p:sp>
    </p:spTree>
    <p:extLst>
      <p:ext uri="{BB962C8B-B14F-4D97-AF65-F5344CB8AC3E}">
        <p14:creationId xmlns:p14="http://schemas.microsoft.com/office/powerpoint/2010/main" val="3578273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74349-5971-14CC-B491-5EA13FDA5787}"/>
              </a:ext>
            </a:extLst>
          </p:cNvPr>
          <p:cNvSpPr txBox="1"/>
          <p:nvPr userDrawn="1"/>
        </p:nvSpPr>
        <p:spPr>
          <a:xfrm>
            <a:off x="154512" y="6555184"/>
            <a:ext cx="615194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</a:t>
            </a:r>
            <a:fld id="{AF2E7C00-FEC2-A149-939B-C3C6587DEFA6}" type="datetimeyyyy">
              <a:rPr lang="en-US" sz="600" b="0" smtClean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2026</a:t>
            </a:fld>
            <a:r>
              <a:rPr lang="en-US" sz="600" b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 </a:t>
            </a:r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Auritas LLC.  All rights reserved.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7D7AF59-9BCA-B93D-EB39-6F6D3B1B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F2D51-0203-3B60-1AEC-46B21B0EB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82" r:id="rId3"/>
    <p:sldLayoutId id="2147483771" r:id="rId4"/>
    <p:sldLayoutId id="2147483784" r:id="rId5"/>
    <p:sldLayoutId id="2147483785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86" r:id="rId12"/>
    <p:sldLayoutId id="2147483777" r:id="rId13"/>
    <p:sldLayoutId id="2147483783" r:id="rId14"/>
    <p:sldLayoutId id="2147483778" r:id="rId15"/>
    <p:sldLayoutId id="2147483779" r:id="rId16"/>
    <p:sldLayoutId id="2147483780" r:id="rId17"/>
    <p:sldLayoutId id="2147483787" r:id="rId1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970BD-FAE9-C7A2-DF72-589C0A3F88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1423" y="2403322"/>
            <a:ext cx="6501377" cy="2950731"/>
          </a:xfrm>
        </p:spPr>
        <p:txBody>
          <a:bodyPr>
            <a:normAutofit/>
          </a:bodyPr>
          <a:lstStyle/>
          <a:p>
            <a:r>
              <a:rPr lang="en-US" dirty="0"/>
              <a:t>Automated Vendor Reconciliation </a:t>
            </a:r>
            <a:r>
              <a:rPr lang="en-US" b="0" dirty="0"/>
              <a:t>Solution by Auritas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1CFA8-F9C4-DEF0-D831-C1812B5AB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1423" y="1830610"/>
            <a:ext cx="6802279" cy="468297"/>
          </a:xfrm>
        </p:spPr>
        <p:txBody>
          <a:bodyPr>
            <a:normAutofit/>
          </a:bodyPr>
          <a:lstStyle/>
          <a:p>
            <a:r>
              <a:rPr lang="en-US" dirty="0"/>
              <a:t>Driving Innovation, Empowering Transformation.</a:t>
            </a:r>
          </a:p>
        </p:txBody>
      </p:sp>
    </p:spTree>
    <p:extLst>
      <p:ext uri="{BB962C8B-B14F-4D97-AF65-F5344CB8AC3E}">
        <p14:creationId xmlns:p14="http://schemas.microsoft.com/office/powerpoint/2010/main" val="161968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92062-F73D-2EC9-398C-9F553233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CA1BF-273D-157F-935C-60801E971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6636" y="1900477"/>
            <a:ext cx="10543181" cy="4077005"/>
          </a:xfrm>
        </p:spPr>
        <p:txBody>
          <a:bodyPr>
            <a:normAutofit/>
          </a:bodyPr>
          <a:lstStyle/>
          <a:p>
            <a:pPr marL="29718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AP teams spend significant time manually reconciling vendor statements (especially high-volume vendors)</a:t>
            </a:r>
          </a:p>
          <a:p>
            <a:pPr marL="29718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Reliance on spreadsheets → time-consuming, error-prone, and hard to scale</a:t>
            </a:r>
          </a:p>
          <a:p>
            <a:pPr marL="29718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Delays reduce ability to catch discrepancies in time</a:t>
            </a:r>
          </a:p>
          <a:p>
            <a:pPr marL="29718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High transaction volumes increase risk of over/understated liabilities</a:t>
            </a:r>
          </a:p>
          <a:p>
            <a:pPr marL="29718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Risk of:</a:t>
            </a:r>
          </a:p>
          <a:p>
            <a:pPr marL="697230"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accent3"/>
                </a:solidFill>
              </a:rPr>
              <a:t>Paying for items not received</a:t>
            </a:r>
          </a:p>
          <a:p>
            <a:pPr marL="697230"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accent3"/>
                </a:solidFill>
              </a:rPr>
              <a:t>Missing payments → damaging vendor relationships</a:t>
            </a:r>
          </a:p>
          <a:p>
            <a:pPr>
              <a:buClr>
                <a:schemeClr val="accent1"/>
              </a:buClr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889C0-26F5-79D3-EE4C-F1E17A0DC7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6636" y="716091"/>
            <a:ext cx="10350817" cy="68599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Challenge</a:t>
            </a:r>
            <a:r>
              <a:rPr lang="en-US" dirty="0"/>
              <a:t> with Vendor Reconciliation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2058A9D-A789-15A1-3FD8-F68C9456A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0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60F6EF-71C4-5917-EEDC-5C88DDCD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971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Automation uses existing OpenText OCR (Optical Character Recognition) and Vendor Invoice Management (VIM) for Robotic Process Automation to handle the heavy lifting of data entry and matching. </a:t>
            </a:r>
          </a:p>
          <a:p>
            <a:pPr marL="2971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Automatically compare vendor statements with your internal financial records, such as invoices, purchase orders (POs), and goods receipts.</a:t>
            </a:r>
          </a:p>
          <a:p>
            <a:pPr marL="697230"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accent3"/>
                </a:solidFill>
              </a:rPr>
              <a:t>Ensure everything matches accurately, quickly, and with minimal manual effort. </a:t>
            </a:r>
          </a:p>
          <a:p>
            <a:pPr marL="2971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Identifying missing credit notes or overcharges instantly. Ensure that your cash stays in your business rather than sitting in a vendor's account. </a:t>
            </a:r>
          </a:p>
          <a:p>
            <a:pPr marL="2971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Implementation timeline is as quickly as four (4) to five (5) weeks. </a:t>
            </a:r>
          </a:p>
          <a:p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ED4EA-80A0-B05E-08E5-B5010BEEB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611" y="642938"/>
            <a:ext cx="10350817" cy="872611"/>
          </a:xfrm>
        </p:spPr>
        <p:txBody>
          <a:bodyPr>
            <a:normAutofit/>
          </a:bodyPr>
          <a:lstStyle/>
          <a:p>
            <a:r>
              <a:rPr lang="en-US" dirty="0"/>
              <a:t>Automated Vendor Reconciliation Solution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E0595-1CE6-7CCD-9C4A-033E7C769B15}"/>
              </a:ext>
            </a:extLst>
          </p:cNvPr>
          <p:cNvSpPr txBox="1"/>
          <p:nvPr/>
        </p:nvSpPr>
        <p:spPr>
          <a:xfrm>
            <a:off x="889610" y="1220177"/>
            <a:ext cx="10687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chemeClr val="accent2"/>
                </a:solidFill>
                <a:effectLst/>
                <a:latin typeface="Helvetica" pitchFamily="2" charset="0"/>
              </a:rPr>
              <a:t>Transform reconciliation from a time-consuming, error-prone task into a streamlined, intelligent process. </a:t>
            </a:r>
          </a:p>
        </p:txBody>
      </p:sp>
    </p:spTree>
    <p:extLst>
      <p:ext uri="{BB962C8B-B14F-4D97-AF65-F5344CB8AC3E}">
        <p14:creationId xmlns:p14="http://schemas.microsoft.com/office/powerpoint/2010/main" val="147823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flipH="1">
            <a:off x="1017729" y="2716378"/>
            <a:ext cx="0" cy="372988"/>
          </a:xfrm>
          <a:prstGeom prst="line">
            <a:avLst/>
          </a:prstGeom>
          <a:ln w="28575" cap="flat">
            <a:solidFill>
              <a:srgbClr val="ACACA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Helvetica" pitchFamily="2" charset="0"/>
            </a:endParaRPr>
          </a:p>
        </p:txBody>
      </p:sp>
      <p:sp>
        <p:nvSpPr>
          <p:cNvPr id="10" name="AutoShape 10"/>
          <p:cNvSpPr/>
          <p:nvPr/>
        </p:nvSpPr>
        <p:spPr>
          <a:xfrm flipH="1">
            <a:off x="3098441" y="2716378"/>
            <a:ext cx="0" cy="372988"/>
          </a:xfrm>
          <a:prstGeom prst="line">
            <a:avLst/>
          </a:prstGeom>
          <a:ln w="28575" cap="flat">
            <a:solidFill>
              <a:srgbClr val="ACACA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Helvetica" pitchFamily="2" charset="0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208651" y="2716378"/>
            <a:ext cx="0" cy="372988"/>
          </a:xfrm>
          <a:prstGeom prst="line">
            <a:avLst/>
          </a:prstGeom>
          <a:ln w="28575" cap="flat">
            <a:solidFill>
              <a:srgbClr val="ACACA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Helvetica" pitchFamily="2" charset="0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7500894" y="2716378"/>
            <a:ext cx="0" cy="372988"/>
          </a:xfrm>
          <a:prstGeom prst="line">
            <a:avLst/>
          </a:prstGeom>
          <a:ln w="28575" cap="flat">
            <a:solidFill>
              <a:srgbClr val="ACACA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Helvetica" pitchFamily="2" charset="0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9669924" y="2716378"/>
            <a:ext cx="0" cy="372988"/>
          </a:xfrm>
          <a:prstGeom prst="line">
            <a:avLst/>
          </a:prstGeom>
          <a:ln w="28575" cap="flat">
            <a:solidFill>
              <a:srgbClr val="ACACA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Helvetica" pitchFamily="2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 rot="5400000">
            <a:off x="9895477" y="1285148"/>
            <a:ext cx="818101" cy="2237581"/>
            <a:chOff x="0" y="0"/>
            <a:chExt cx="381000" cy="10420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1000" cy="1042070"/>
            </a:xfrm>
            <a:custGeom>
              <a:avLst/>
              <a:gdLst/>
              <a:ahLst/>
              <a:cxnLst/>
              <a:rect l="l" t="t" r="r" b="b"/>
              <a:pathLst>
                <a:path w="381000" h="1042070">
                  <a:moveTo>
                    <a:pt x="381000" y="55788"/>
                  </a:moveTo>
                  <a:lnTo>
                    <a:pt x="381000" y="1042070"/>
                  </a:lnTo>
                  <a:lnTo>
                    <a:pt x="190500" y="943010"/>
                  </a:lnTo>
                  <a:lnTo>
                    <a:pt x="0" y="1042070"/>
                  </a:lnTo>
                  <a:lnTo>
                    <a:pt x="0" y="55788"/>
                  </a:lnTo>
                  <a:cubicBezTo>
                    <a:pt x="0" y="22860"/>
                    <a:pt x="22860" y="0"/>
                    <a:pt x="49530" y="0"/>
                  </a:cubicBezTo>
                  <a:lnTo>
                    <a:pt x="331470" y="0"/>
                  </a:lnTo>
                  <a:cubicBezTo>
                    <a:pt x="358140" y="0"/>
                    <a:pt x="381000" y="21590"/>
                    <a:pt x="381000" y="58623"/>
                  </a:cubicBezTo>
                  <a:close/>
                </a:path>
              </a:pathLst>
            </a:custGeom>
            <a:solidFill>
              <a:srgbClr val="B4D7FB"/>
            </a:solidFill>
          </p:spPr>
          <p:txBody>
            <a:bodyPr/>
            <a:lstStyle/>
            <a:p>
              <a:endParaRPr lang="en-US" sz="1200">
                <a:latin typeface="Helvetica" pitchFamily="2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381000" cy="9620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11"/>
                </a:lnSpc>
              </a:pPr>
              <a:endParaRPr sz="1200">
                <a:latin typeface="Helvetica" pitchFamily="2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7969443" y="1013130"/>
            <a:ext cx="818101" cy="2781616"/>
            <a:chOff x="0" y="0"/>
            <a:chExt cx="520700" cy="177042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20700" cy="1750019"/>
            </a:xfrm>
            <a:custGeom>
              <a:avLst/>
              <a:gdLst/>
              <a:ahLst/>
              <a:cxnLst/>
              <a:rect l="l" t="t" r="r" b="b"/>
              <a:pathLst>
                <a:path w="520700" h="1750019">
                  <a:moveTo>
                    <a:pt x="0" y="56583"/>
                  </a:moveTo>
                  <a:lnTo>
                    <a:pt x="0" y="1497945"/>
                  </a:lnTo>
                  <a:cubicBezTo>
                    <a:pt x="0" y="1533787"/>
                    <a:pt x="15965" y="1567767"/>
                    <a:pt x="43555" y="1590646"/>
                  </a:cubicBezTo>
                  <a:lnTo>
                    <a:pt x="216795" y="1734309"/>
                  </a:lnTo>
                  <a:cubicBezTo>
                    <a:pt x="242054" y="1755255"/>
                    <a:pt x="278646" y="1755255"/>
                    <a:pt x="303905" y="1734309"/>
                  </a:cubicBezTo>
                  <a:lnTo>
                    <a:pt x="477145" y="1590646"/>
                  </a:lnTo>
                  <a:cubicBezTo>
                    <a:pt x="504735" y="1567767"/>
                    <a:pt x="520700" y="1533787"/>
                    <a:pt x="520700" y="1497945"/>
                  </a:cubicBezTo>
                  <a:lnTo>
                    <a:pt x="520700" y="56583"/>
                  </a:lnTo>
                  <a:cubicBezTo>
                    <a:pt x="520700" y="25333"/>
                    <a:pt x="495367" y="0"/>
                    <a:pt x="464117" y="0"/>
                  </a:cubicBezTo>
                  <a:lnTo>
                    <a:pt x="56583" y="0"/>
                  </a:lnTo>
                  <a:cubicBezTo>
                    <a:pt x="25333" y="0"/>
                    <a:pt x="0" y="25333"/>
                    <a:pt x="0" y="56583"/>
                  </a:cubicBezTo>
                  <a:close/>
                </a:path>
              </a:pathLst>
            </a:custGeom>
            <a:solidFill>
              <a:srgbClr val="2478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>
                <a:latin typeface="Helvetica" pitchFamily="2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350"/>
              <a:ext cx="520700" cy="15354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11"/>
                </a:lnSpc>
              </a:pPr>
              <a:endParaRPr sz="1200">
                <a:latin typeface="Helvetica" pitchFamily="2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5771391" y="1013130"/>
            <a:ext cx="818101" cy="2781616"/>
            <a:chOff x="0" y="0"/>
            <a:chExt cx="520700" cy="17704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20700" cy="1750019"/>
            </a:xfrm>
            <a:custGeom>
              <a:avLst/>
              <a:gdLst/>
              <a:ahLst/>
              <a:cxnLst/>
              <a:rect l="l" t="t" r="r" b="b"/>
              <a:pathLst>
                <a:path w="520700" h="1750019">
                  <a:moveTo>
                    <a:pt x="0" y="56583"/>
                  </a:moveTo>
                  <a:lnTo>
                    <a:pt x="0" y="1497945"/>
                  </a:lnTo>
                  <a:cubicBezTo>
                    <a:pt x="0" y="1533787"/>
                    <a:pt x="15965" y="1567767"/>
                    <a:pt x="43555" y="1590646"/>
                  </a:cubicBezTo>
                  <a:lnTo>
                    <a:pt x="216795" y="1734309"/>
                  </a:lnTo>
                  <a:cubicBezTo>
                    <a:pt x="242054" y="1755255"/>
                    <a:pt x="278646" y="1755255"/>
                    <a:pt x="303905" y="1734309"/>
                  </a:cubicBezTo>
                  <a:lnTo>
                    <a:pt x="477145" y="1590646"/>
                  </a:lnTo>
                  <a:cubicBezTo>
                    <a:pt x="504735" y="1567767"/>
                    <a:pt x="520700" y="1533787"/>
                    <a:pt x="520700" y="1497945"/>
                  </a:cubicBezTo>
                  <a:lnTo>
                    <a:pt x="520700" y="56583"/>
                  </a:lnTo>
                  <a:cubicBezTo>
                    <a:pt x="520700" y="25333"/>
                    <a:pt x="495367" y="0"/>
                    <a:pt x="464117" y="0"/>
                  </a:cubicBezTo>
                  <a:lnTo>
                    <a:pt x="56583" y="0"/>
                  </a:lnTo>
                  <a:cubicBezTo>
                    <a:pt x="25333" y="0"/>
                    <a:pt x="0" y="25333"/>
                    <a:pt x="0" y="56583"/>
                  </a:cubicBezTo>
                  <a:close/>
                </a:path>
              </a:pathLst>
            </a:custGeom>
            <a:solidFill>
              <a:srgbClr val="0D4B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>
                <a:latin typeface="Helvetica" pitchFamily="2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350"/>
              <a:ext cx="520700" cy="15354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11"/>
                </a:lnSpc>
              </a:pPr>
              <a:endParaRPr sz="1200">
                <a:latin typeface="Helvetica" pitchFamily="2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3573339" y="1013130"/>
            <a:ext cx="818101" cy="2781616"/>
            <a:chOff x="0" y="0"/>
            <a:chExt cx="520700" cy="177042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0700" cy="1750019"/>
            </a:xfrm>
            <a:custGeom>
              <a:avLst/>
              <a:gdLst/>
              <a:ahLst/>
              <a:cxnLst/>
              <a:rect l="l" t="t" r="r" b="b"/>
              <a:pathLst>
                <a:path w="520700" h="1750019">
                  <a:moveTo>
                    <a:pt x="0" y="56583"/>
                  </a:moveTo>
                  <a:lnTo>
                    <a:pt x="0" y="1497945"/>
                  </a:lnTo>
                  <a:cubicBezTo>
                    <a:pt x="0" y="1533787"/>
                    <a:pt x="15965" y="1567767"/>
                    <a:pt x="43555" y="1590646"/>
                  </a:cubicBezTo>
                  <a:lnTo>
                    <a:pt x="216795" y="1734309"/>
                  </a:lnTo>
                  <a:cubicBezTo>
                    <a:pt x="242054" y="1755255"/>
                    <a:pt x="278646" y="1755255"/>
                    <a:pt x="303905" y="1734309"/>
                  </a:cubicBezTo>
                  <a:lnTo>
                    <a:pt x="477145" y="1590646"/>
                  </a:lnTo>
                  <a:cubicBezTo>
                    <a:pt x="504735" y="1567767"/>
                    <a:pt x="520700" y="1533787"/>
                    <a:pt x="520700" y="1497945"/>
                  </a:cubicBezTo>
                  <a:lnTo>
                    <a:pt x="520700" y="56583"/>
                  </a:lnTo>
                  <a:cubicBezTo>
                    <a:pt x="520700" y="25333"/>
                    <a:pt x="495367" y="0"/>
                    <a:pt x="464117" y="0"/>
                  </a:cubicBezTo>
                  <a:lnTo>
                    <a:pt x="56583" y="0"/>
                  </a:lnTo>
                  <a:cubicBezTo>
                    <a:pt x="25333" y="0"/>
                    <a:pt x="0" y="25333"/>
                    <a:pt x="0" y="56583"/>
                  </a:cubicBezTo>
                  <a:close/>
                </a:path>
              </a:pathLst>
            </a:custGeom>
            <a:solidFill>
              <a:srgbClr val="09306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>
                <a:latin typeface="Helvetica" pitchFamily="2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350"/>
              <a:ext cx="520700" cy="15354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11"/>
                </a:lnSpc>
              </a:pPr>
              <a:endParaRPr sz="1200">
                <a:latin typeface="Helvetica" pitchFamily="2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589998" y="1227841"/>
            <a:ext cx="818101" cy="2352194"/>
            <a:chOff x="0" y="0"/>
            <a:chExt cx="520700" cy="14971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20700" cy="1476702"/>
            </a:xfrm>
            <a:custGeom>
              <a:avLst/>
              <a:gdLst/>
              <a:ahLst/>
              <a:cxnLst/>
              <a:rect l="l" t="t" r="r" b="b"/>
              <a:pathLst>
                <a:path w="520700" h="1476702">
                  <a:moveTo>
                    <a:pt x="0" y="56583"/>
                  </a:moveTo>
                  <a:lnTo>
                    <a:pt x="0" y="1224629"/>
                  </a:lnTo>
                  <a:cubicBezTo>
                    <a:pt x="0" y="1260471"/>
                    <a:pt x="15965" y="1294451"/>
                    <a:pt x="43555" y="1317330"/>
                  </a:cubicBezTo>
                  <a:lnTo>
                    <a:pt x="216795" y="1460993"/>
                  </a:lnTo>
                  <a:cubicBezTo>
                    <a:pt x="242054" y="1481939"/>
                    <a:pt x="278646" y="1481939"/>
                    <a:pt x="303905" y="1460993"/>
                  </a:cubicBezTo>
                  <a:lnTo>
                    <a:pt x="477145" y="1317330"/>
                  </a:lnTo>
                  <a:cubicBezTo>
                    <a:pt x="504735" y="1294451"/>
                    <a:pt x="520700" y="1260471"/>
                    <a:pt x="520700" y="1224629"/>
                  </a:cubicBezTo>
                  <a:lnTo>
                    <a:pt x="520700" y="56583"/>
                  </a:lnTo>
                  <a:cubicBezTo>
                    <a:pt x="520700" y="25333"/>
                    <a:pt x="495367" y="0"/>
                    <a:pt x="464117" y="0"/>
                  </a:cubicBezTo>
                  <a:lnTo>
                    <a:pt x="56583" y="0"/>
                  </a:lnTo>
                  <a:cubicBezTo>
                    <a:pt x="25333" y="0"/>
                    <a:pt x="0" y="25333"/>
                    <a:pt x="0" y="56583"/>
                  </a:cubicBezTo>
                  <a:close/>
                </a:path>
              </a:pathLst>
            </a:custGeom>
            <a:solidFill>
              <a:srgbClr val="1C1D3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>
                <a:latin typeface="Helvetica" pitchFamily="2" charset="0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350"/>
              <a:ext cx="520700" cy="12621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11"/>
                </a:lnSpc>
              </a:pPr>
              <a:endParaRPr sz="1200">
                <a:latin typeface="Helvetica" pitchFamily="2" charset="0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195327" y="2118258"/>
            <a:ext cx="13962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  <a:spcBef>
                <a:spcPct val="0"/>
              </a:spcBef>
            </a:pPr>
            <a:r>
              <a:rPr lang="en-US" sz="1761" b="1" spc="-17" dirty="0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Collect Documents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393378" y="2118258"/>
            <a:ext cx="13962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  <a:spcBef>
                <a:spcPct val="0"/>
              </a:spcBef>
            </a:pPr>
            <a:r>
              <a:rPr lang="en-US" sz="1761" b="1" spc="-17" dirty="0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Match Invoices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07402" y="2118258"/>
            <a:ext cx="161533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  <a:spcBef>
                <a:spcPct val="0"/>
              </a:spcBef>
            </a:pPr>
            <a:r>
              <a:rPr lang="en-US" sz="1761" b="1" spc="-17" dirty="0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Identify Discrepancies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789482" y="2118258"/>
            <a:ext cx="139625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  <a:spcBef>
                <a:spcPct val="0"/>
              </a:spcBef>
            </a:pPr>
            <a:r>
              <a:rPr lang="en-US" sz="1761" b="1" spc="-17" dirty="0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Adjust and Resolve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851455" y="2251574"/>
            <a:ext cx="139625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3"/>
              </a:lnSpc>
              <a:spcBef>
                <a:spcPct val="0"/>
              </a:spcBef>
            </a:pPr>
            <a:r>
              <a:rPr lang="en-US" sz="1761" b="1" spc="-17" dirty="0">
                <a:solidFill>
                  <a:srgbClr val="1C1D3B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Finalize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08204" y="3173277"/>
            <a:ext cx="1745064" cy="1372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Gather the vendor’s statement (usually sent monthly) and your internal Purchase Orders (POs) and receipts.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985138" y="3173277"/>
            <a:ext cx="1848266" cy="915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Tick off every invoice listed on the vendor statement that appears in your ledger.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065274" y="3173277"/>
            <a:ext cx="2240857" cy="253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  <a:spcBef>
                <a:spcPct val="0"/>
              </a:spcBef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Note any items that don't match. This usually falls into two categories:</a:t>
            </a:r>
          </a:p>
          <a:p>
            <a:pPr marL="273486" lvl="1" indent="-136744">
              <a:lnSpc>
                <a:spcPts val="1773"/>
              </a:lnSpc>
              <a:spcBef>
                <a:spcPct val="0"/>
              </a:spcBef>
              <a:buFont typeface="Arial"/>
              <a:buChar char="•"/>
            </a:pPr>
            <a:r>
              <a:rPr lang="en-US" sz="1400" i="1" dirty="0">
                <a:solidFill>
                  <a:schemeClr val="accent3"/>
                </a:solidFill>
                <a:latin typeface="Helvetica" pitchFamily="2" charset="0"/>
                <a:ea typeface="Helvetica Italics"/>
                <a:cs typeface="Helvetica Italics"/>
                <a:sym typeface="Helvetica Italics"/>
              </a:rPr>
              <a:t>In-Transit Items</a:t>
            </a:r>
            <a:r>
              <a:rPr lang="en-US" sz="1400" dirty="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: You paid the bill, but the vendor hasn't processed it yet.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400" i="1" dirty="0">
                <a:solidFill>
                  <a:schemeClr val="accent3"/>
                </a:solidFill>
                <a:latin typeface="Helvetica" pitchFamily="2" charset="0"/>
                <a:ea typeface="Helvetica Italics"/>
                <a:cs typeface="Helvetica Italics"/>
                <a:sym typeface="Helvetica Italics"/>
              </a:rPr>
              <a:t>Missing Invoices</a:t>
            </a:r>
            <a:r>
              <a:rPr lang="en-US" sz="1400" dirty="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: The vendor claims an amount you haven't recorded.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459620" y="3173277"/>
            <a:ext cx="1726117" cy="91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Contact the vendor to request missing copies or to dispute an incorrect charge.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585571" y="3173277"/>
            <a:ext cx="1837747" cy="114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400" dirty="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Once the balance is explained or corrected, the statement is considered "reconciled."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3429D47-3210-F0EC-25DD-26964D6E74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612" y="662053"/>
            <a:ext cx="8965588" cy="853496"/>
          </a:xfrm>
        </p:spPr>
        <p:txBody>
          <a:bodyPr/>
          <a:lstStyle/>
          <a:p>
            <a:r>
              <a:rPr lang="en-US" dirty="0">
                <a:ea typeface="Helvetica Bold"/>
                <a:cs typeface="Helvetica Bold"/>
                <a:sym typeface="Helvetica Bold"/>
              </a:rPr>
              <a:t>The Reconciliation Process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332427" y="2425162"/>
            <a:ext cx="4528326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0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Leverage a pre-built solution from Auritas based on your current SAP solution extension namely OpenText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2427" y="3203739"/>
            <a:ext cx="4667891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00" spc="-14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Define your "tolerance levels" and acceptable deductions (e.g., automatically ignore discrepancies under $1.00).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2427" y="4114689"/>
            <a:ext cx="4528326" cy="251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00" spc="-14" dirty="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Deploy the solution package into your SAP ERP system.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2427" y="4621405"/>
            <a:ext cx="4427302" cy="790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00" spc="-14" dirty="0">
                <a:solidFill>
                  <a:schemeClr val="accent3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Intelligent collaboration with your Vendors for exceptions: Vendors will receive automated reconciliations on the same day. 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85368" y="2424853"/>
            <a:ext cx="501846" cy="501846"/>
            <a:chOff x="0" y="0"/>
            <a:chExt cx="1003691" cy="100369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03691" cy="100369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32941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51943" y="51943"/>
              <a:ext cx="899805" cy="899805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58824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23162" y="123162"/>
              <a:ext cx="757367" cy="757367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685368" y="3201271"/>
            <a:ext cx="501846" cy="501846"/>
            <a:chOff x="0" y="0"/>
            <a:chExt cx="1003691" cy="100369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03691" cy="1003691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32941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51943" y="51943"/>
              <a:ext cx="899805" cy="899805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58824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23162" y="123162"/>
              <a:ext cx="757367" cy="757367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685368" y="3977689"/>
            <a:ext cx="501846" cy="501846"/>
            <a:chOff x="0" y="0"/>
            <a:chExt cx="1003691" cy="100369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003691" cy="1003691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32941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51943" y="51943"/>
              <a:ext cx="899805" cy="899805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58824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23162" y="123162"/>
              <a:ext cx="757367" cy="75736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grpSp>
        <p:nvGrpSpPr>
          <p:cNvPr id="46" name="Group 46"/>
          <p:cNvGrpSpPr/>
          <p:nvPr/>
        </p:nvGrpSpPr>
        <p:grpSpPr>
          <a:xfrm>
            <a:off x="685368" y="4754107"/>
            <a:ext cx="501846" cy="501846"/>
            <a:chOff x="0" y="0"/>
            <a:chExt cx="1003691" cy="1003691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1003691" cy="1003691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32941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51943" y="51943"/>
              <a:ext cx="899805" cy="899805"/>
              <a:chOff x="0" y="0"/>
              <a:chExt cx="812800" cy="8128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58824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123162" y="123162"/>
              <a:ext cx="757367" cy="757367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sp>
        <p:nvSpPr>
          <p:cNvPr id="57" name="TextBox 57"/>
          <p:cNvSpPr txBox="1"/>
          <p:nvPr/>
        </p:nvSpPr>
        <p:spPr>
          <a:xfrm>
            <a:off x="740105" y="2566467"/>
            <a:ext cx="392372" cy="26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5"/>
              </a:lnSpc>
            </a:pPr>
            <a:r>
              <a:rPr lang="en-US" sz="1911" b="1" spc="-231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1.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40105" y="3344186"/>
            <a:ext cx="392372" cy="26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5"/>
              </a:lnSpc>
            </a:pPr>
            <a:r>
              <a:rPr lang="en-US" sz="1911" b="1" spc="-72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2.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40105" y="4114689"/>
            <a:ext cx="392372" cy="26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5"/>
              </a:lnSpc>
            </a:pPr>
            <a:r>
              <a:rPr lang="en-US" sz="1911" b="1" spc="-72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3.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40105" y="4892284"/>
            <a:ext cx="392372" cy="26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5"/>
              </a:lnSpc>
            </a:pPr>
            <a:r>
              <a:rPr lang="en-US" sz="1911" b="1" spc="-72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4.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ABA14460-AB37-BC93-3409-7E11D88E4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185" y="601224"/>
            <a:ext cx="5245544" cy="67018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Helvetica Bold"/>
                <a:ea typeface="Helvetica Bold"/>
                <a:cs typeface="Helvetica Bold"/>
                <a:sym typeface="Helvetica Bold"/>
              </a:rPr>
              <a:t>Quick Path to Automation 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A4732AFD-EFF4-0A55-F743-3A7FA0E0D9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185" y="1307022"/>
            <a:ext cx="5245544" cy="79008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3"/>
                </a:solidFill>
              </a:rPr>
              <a:t>With Automated Vendor Reconciliation, organizations can rapidly achieve automation, accuracy, and enhanced visibility.</a:t>
            </a:r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E8F7CDCA-94B7-2EEC-4517-17920E24A6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custGeom>
            <a:avLst/>
            <a:gdLst/>
            <a:ahLst/>
            <a:cxnLst/>
            <a:rect l="l" t="t" r="r" b="b"/>
            <a:pathLst>
              <a:path w="6128325" h="8444005">
                <a:moveTo>
                  <a:pt x="0" y="0"/>
                </a:moveTo>
                <a:lnTo>
                  <a:pt x="6128326" y="0"/>
                </a:lnTo>
                <a:lnTo>
                  <a:pt x="6128326" y="8444005"/>
                </a:lnTo>
                <a:lnTo>
                  <a:pt x="0" y="8444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022" r="-7278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EA037827-C52C-1F4A-0EF7-3BD570C612D6}"/>
              </a:ext>
            </a:extLst>
          </p:cNvPr>
          <p:cNvSpPr txBox="1"/>
          <p:nvPr/>
        </p:nvSpPr>
        <p:spPr>
          <a:xfrm>
            <a:off x="1332427" y="5668563"/>
            <a:ext cx="4427302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Helvetica" pitchFamily="2" charset="0"/>
              </a:rPr>
              <a:t>Train your team on managing “exceptions" rather than expensive manual lookups and spreadsheets. </a:t>
            </a:r>
          </a:p>
        </p:txBody>
      </p:sp>
      <p:grpSp>
        <p:nvGrpSpPr>
          <p:cNvPr id="3" name="Group 46">
            <a:extLst>
              <a:ext uri="{FF2B5EF4-FFF2-40B4-BE49-F238E27FC236}">
                <a16:creationId xmlns:a16="http://schemas.microsoft.com/office/drawing/2014/main" id="{9C9AB6EE-A3BD-1E16-68E5-877FCB19D51A}"/>
              </a:ext>
            </a:extLst>
          </p:cNvPr>
          <p:cNvGrpSpPr/>
          <p:nvPr/>
        </p:nvGrpSpPr>
        <p:grpSpPr>
          <a:xfrm>
            <a:off x="685368" y="5620791"/>
            <a:ext cx="501846" cy="501846"/>
            <a:chOff x="0" y="0"/>
            <a:chExt cx="1003691" cy="1003691"/>
          </a:xfrm>
        </p:grpSpPr>
        <p:grpSp>
          <p:nvGrpSpPr>
            <p:cNvPr id="4" name="Group 47">
              <a:extLst>
                <a:ext uri="{FF2B5EF4-FFF2-40B4-BE49-F238E27FC236}">
                  <a16:creationId xmlns:a16="http://schemas.microsoft.com/office/drawing/2014/main" id="{2A2B407E-AC85-58BC-009B-10DCB18A404C}"/>
                </a:ext>
              </a:extLst>
            </p:cNvPr>
            <p:cNvGrpSpPr/>
            <p:nvPr/>
          </p:nvGrpSpPr>
          <p:grpSpPr>
            <a:xfrm>
              <a:off x="0" y="0"/>
              <a:ext cx="1003691" cy="1003691"/>
              <a:chOff x="0" y="0"/>
              <a:chExt cx="812800" cy="812800"/>
            </a:xfrm>
          </p:grpSpPr>
          <p:sp>
            <p:nvSpPr>
              <p:cNvPr id="11" name="Freeform 48">
                <a:extLst>
                  <a:ext uri="{FF2B5EF4-FFF2-40B4-BE49-F238E27FC236}">
                    <a16:creationId xmlns:a16="http://schemas.microsoft.com/office/drawing/2014/main" id="{9B9F80F2-D072-544F-E171-A0E6ED06D4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32941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56" name="TextBox 49">
                <a:extLst>
                  <a:ext uri="{FF2B5EF4-FFF2-40B4-BE49-F238E27FC236}">
                    <a16:creationId xmlns:a16="http://schemas.microsoft.com/office/drawing/2014/main" id="{3A9A4B00-2F7A-DED1-8F03-7A632470F52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5" name="Group 50">
              <a:extLst>
                <a:ext uri="{FF2B5EF4-FFF2-40B4-BE49-F238E27FC236}">
                  <a16:creationId xmlns:a16="http://schemas.microsoft.com/office/drawing/2014/main" id="{1E9627D9-5A11-D435-09D4-1F131968C879}"/>
                </a:ext>
              </a:extLst>
            </p:cNvPr>
            <p:cNvGrpSpPr/>
            <p:nvPr/>
          </p:nvGrpSpPr>
          <p:grpSpPr>
            <a:xfrm>
              <a:off x="51943" y="51943"/>
              <a:ext cx="899805" cy="899805"/>
              <a:chOff x="0" y="0"/>
              <a:chExt cx="812800" cy="812800"/>
            </a:xfrm>
          </p:grpSpPr>
          <p:sp>
            <p:nvSpPr>
              <p:cNvPr id="9" name="Freeform 51">
                <a:extLst>
                  <a:ext uri="{FF2B5EF4-FFF2-40B4-BE49-F238E27FC236}">
                    <a16:creationId xmlns:a16="http://schemas.microsoft.com/office/drawing/2014/main" id="{14C70051-154D-B2D7-37C2-D81EF71A75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58824"/>
                </a:srgbClr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10" name="TextBox 52">
                <a:extLst>
                  <a:ext uri="{FF2B5EF4-FFF2-40B4-BE49-F238E27FC236}">
                    <a16:creationId xmlns:a16="http://schemas.microsoft.com/office/drawing/2014/main" id="{F053958A-4D92-F18A-0439-C02321C6B64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6" name="Group 53">
              <a:extLst>
                <a:ext uri="{FF2B5EF4-FFF2-40B4-BE49-F238E27FC236}">
                  <a16:creationId xmlns:a16="http://schemas.microsoft.com/office/drawing/2014/main" id="{59CB44E6-2449-5CAB-F79B-D54CB05DCAEA}"/>
                </a:ext>
              </a:extLst>
            </p:cNvPr>
            <p:cNvGrpSpPr/>
            <p:nvPr/>
          </p:nvGrpSpPr>
          <p:grpSpPr>
            <a:xfrm>
              <a:off x="123162" y="123162"/>
              <a:ext cx="757367" cy="757367"/>
              <a:chOff x="0" y="0"/>
              <a:chExt cx="812800" cy="812800"/>
            </a:xfrm>
          </p:grpSpPr>
          <p:sp>
            <p:nvSpPr>
              <p:cNvPr id="7" name="Freeform 54">
                <a:extLst>
                  <a:ext uri="{FF2B5EF4-FFF2-40B4-BE49-F238E27FC236}">
                    <a16:creationId xmlns:a16="http://schemas.microsoft.com/office/drawing/2014/main" id="{21DF9050-1E68-2B09-7686-4F1B70CB183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8" name="TextBox 55">
                <a:extLst>
                  <a:ext uri="{FF2B5EF4-FFF2-40B4-BE49-F238E27FC236}">
                    <a16:creationId xmlns:a16="http://schemas.microsoft.com/office/drawing/2014/main" id="{35E3D070-DA51-7B1C-F449-9A18B6C7B1D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647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CC87E94-B5A7-3086-4FEB-4C5D9D03F688}"/>
              </a:ext>
            </a:extLst>
          </p:cNvPr>
          <p:cNvSpPr txBox="1"/>
          <p:nvPr/>
        </p:nvSpPr>
        <p:spPr>
          <a:xfrm>
            <a:off x="740105" y="5758968"/>
            <a:ext cx="392372" cy="26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5"/>
              </a:lnSpc>
            </a:pPr>
            <a:r>
              <a:rPr lang="en-US" sz="1911" b="1" spc="-72" dirty="0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5.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 Single Corner Rectangle 75">
            <a:extLst>
              <a:ext uri="{FF2B5EF4-FFF2-40B4-BE49-F238E27FC236}">
                <a16:creationId xmlns:a16="http://schemas.microsoft.com/office/drawing/2014/main" id="{E3491511-3C98-468C-4B95-75A37D019DC0}"/>
              </a:ext>
            </a:extLst>
          </p:cNvPr>
          <p:cNvSpPr/>
          <p:nvPr/>
        </p:nvSpPr>
        <p:spPr>
          <a:xfrm>
            <a:off x="548640" y="3429001"/>
            <a:ext cx="10957560" cy="2771504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723685" y="3696989"/>
            <a:ext cx="800464" cy="800464"/>
            <a:chOff x="0" y="0"/>
            <a:chExt cx="1600928" cy="160092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600928" cy="160092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32941"/>
                </a:srgbClr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82852" y="82852"/>
              <a:ext cx="1435225" cy="1435225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58824"/>
                </a:srgbClr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96448" y="196448"/>
              <a:ext cx="1208032" cy="1208032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9514903" y="3696989"/>
            <a:ext cx="800464" cy="800464"/>
            <a:chOff x="0" y="0"/>
            <a:chExt cx="1600928" cy="1600928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600928" cy="1600928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32941"/>
                </a:srgbClr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82852" y="82852"/>
              <a:ext cx="1435225" cy="1435225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58824"/>
                </a:srgbClr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96448" y="196448"/>
              <a:ext cx="1208032" cy="120803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4320757" y="3696989"/>
            <a:ext cx="800464" cy="800464"/>
            <a:chOff x="0" y="0"/>
            <a:chExt cx="1600928" cy="1600928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600928" cy="1600928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32941"/>
                </a:srgbClr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82852" y="82852"/>
              <a:ext cx="1435225" cy="1435225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58824"/>
                </a:srgbClr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96448" y="196448"/>
              <a:ext cx="1208032" cy="1208032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6917830" y="3696989"/>
            <a:ext cx="800464" cy="800464"/>
            <a:chOff x="0" y="0"/>
            <a:chExt cx="1600928" cy="1600928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1600928" cy="1600928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32941"/>
                </a:srgbClr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82852" y="82852"/>
              <a:ext cx="1435225" cy="1435225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>
                  <a:alpha val="58824"/>
                </a:srgbClr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196448" y="196448"/>
              <a:ext cx="1208032" cy="1208032"/>
              <a:chOff x="0" y="0"/>
              <a:chExt cx="812800" cy="8128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478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757"/>
                  </a:lnSpc>
                </a:pPr>
                <a:endParaRPr sz="1200"/>
              </a:p>
            </p:txBody>
          </p:sp>
        </p:grpSp>
      </p:grpSp>
      <p:sp>
        <p:nvSpPr>
          <p:cNvPr id="59" name="Freeform 59"/>
          <p:cNvSpPr/>
          <p:nvPr/>
        </p:nvSpPr>
        <p:spPr>
          <a:xfrm>
            <a:off x="1911129" y="3902269"/>
            <a:ext cx="425575" cy="278219"/>
          </a:xfrm>
          <a:custGeom>
            <a:avLst/>
            <a:gdLst/>
            <a:ahLst/>
            <a:cxnLst/>
            <a:rect l="l" t="t" r="r" b="b"/>
            <a:pathLst>
              <a:path w="638362" h="417329">
                <a:moveTo>
                  <a:pt x="0" y="0"/>
                </a:moveTo>
                <a:lnTo>
                  <a:pt x="638362" y="0"/>
                </a:lnTo>
                <a:lnTo>
                  <a:pt x="638362" y="417329"/>
                </a:lnTo>
                <a:lnTo>
                  <a:pt x="0" y="4173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0" name="Freeform 60"/>
          <p:cNvSpPr/>
          <p:nvPr/>
        </p:nvSpPr>
        <p:spPr>
          <a:xfrm>
            <a:off x="4537129" y="3902269"/>
            <a:ext cx="403991" cy="392376"/>
          </a:xfrm>
          <a:custGeom>
            <a:avLst/>
            <a:gdLst/>
            <a:ahLst/>
            <a:cxnLst/>
            <a:rect l="l" t="t" r="r" b="b"/>
            <a:pathLst>
              <a:path w="605987" h="588564">
                <a:moveTo>
                  <a:pt x="0" y="0"/>
                </a:moveTo>
                <a:lnTo>
                  <a:pt x="605986" y="0"/>
                </a:lnTo>
                <a:lnTo>
                  <a:pt x="605986" y="588564"/>
                </a:lnTo>
                <a:lnTo>
                  <a:pt x="0" y="588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1" name="Freeform 61"/>
          <p:cNvSpPr/>
          <p:nvPr/>
        </p:nvSpPr>
        <p:spPr>
          <a:xfrm>
            <a:off x="7116350" y="3949977"/>
            <a:ext cx="419731" cy="296960"/>
          </a:xfrm>
          <a:custGeom>
            <a:avLst/>
            <a:gdLst/>
            <a:ahLst/>
            <a:cxnLst/>
            <a:rect l="l" t="t" r="r" b="b"/>
            <a:pathLst>
              <a:path w="629597" h="445440">
                <a:moveTo>
                  <a:pt x="0" y="0"/>
                </a:moveTo>
                <a:lnTo>
                  <a:pt x="629597" y="0"/>
                </a:lnTo>
                <a:lnTo>
                  <a:pt x="629597" y="445440"/>
                </a:lnTo>
                <a:lnTo>
                  <a:pt x="0" y="4454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2" name="Freeform 62"/>
          <p:cNvSpPr/>
          <p:nvPr/>
        </p:nvSpPr>
        <p:spPr>
          <a:xfrm>
            <a:off x="9718589" y="3902269"/>
            <a:ext cx="393091" cy="392376"/>
          </a:xfrm>
          <a:custGeom>
            <a:avLst/>
            <a:gdLst/>
            <a:ahLst/>
            <a:cxnLst/>
            <a:rect l="l" t="t" r="r" b="b"/>
            <a:pathLst>
              <a:path w="589636" h="588564">
                <a:moveTo>
                  <a:pt x="0" y="0"/>
                </a:moveTo>
                <a:lnTo>
                  <a:pt x="589636" y="0"/>
                </a:lnTo>
                <a:lnTo>
                  <a:pt x="589636" y="588564"/>
                </a:lnTo>
                <a:lnTo>
                  <a:pt x="0" y="588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3" name="TextBox 63"/>
          <p:cNvSpPr txBox="1"/>
          <p:nvPr/>
        </p:nvSpPr>
        <p:spPr>
          <a:xfrm>
            <a:off x="719343" y="1836075"/>
            <a:ext cx="10600366" cy="94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2053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rPr>
              <a:t>Improve accuracy and audit readiness, strengthen vendor relationships, and enhance cash flow management. </a:t>
            </a:r>
          </a:p>
          <a:p>
            <a:pPr marL="285750" indent="-285750">
              <a:lnSpc>
                <a:spcPts val="2053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rPr>
              <a:t>Ensuring that no overpayments, duplicate invoices, or missed credits impact the bottom line.</a:t>
            </a:r>
          </a:p>
          <a:p>
            <a:pPr marL="285750" indent="-285750">
              <a:lnSpc>
                <a:spcPts val="2053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rPr>
              <a:t>Empower your finance team to shift its focus from tedious data entry to strategic decision-making.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962895" y="4725726"/>
            <a:ext cx="2189140" cy="21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1"/>
              </a:lnSpc>
            </a:pPr>
            <a:r>
              <a:rPr lang="en-US" sz="1400" b="1" spc="-14">
                <a:solidFill>
                  <a:srgbClr val="1C1D3B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Speed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3608577" y="4725726"/>
            <a:ext cx="2189140" cy="21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1"/>
              </a:lnSpc>
            </a:pPr>
            <a:r>
              <a:rPr lang="en-US" sz="1400" b="1" spc="-14">
                <a:solidFill>
                  <a:srgbClr val="1C1D3B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Accuracy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5994561" y="4725726"/>
            <a:ext cx="2593247" cy="21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1"/>
              </a:lnSpc>
            </a:pPr>
            <a:r>
              <a:rPr lang="en-US" sz="1400" b="1" spc="-14">
                <a:solidFill>
                  <a:srgbClr val="1C1D3B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Visibility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8784653" y="4725726"/>
            <a:ext cx="2189140" cy="21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1"/>
              </a:lnSpc>
            </a:pPr>
            <a:r>
              <a:rPr lang="en-US" sz="1400" b="1" spc="-14" dirty="0">
                <a:solidFill>
                  <a:srgbClr val="1C1D3B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Early Pay Discounts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108163" y="5021308"/>
            <a:ext cx="1968663" cy="85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199" dirty="0">
                <a:solidFill>
                  <a:srgbClr val="1C1D3B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Reduce the time from hours or day per month with the manual process to minutes or real-time with automation.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3698727" y="5021308"/>
            <a:ext cx="2078902" cy="85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199" dirty="0">
                <a:solidFill>
                  <a:srgbClr val="1C1D3B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Extinct the risk of human error during the reconciliation process with 99%+ data extraction accuracy.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6341884" y="5021308"/>
            <a:ext cx="1968663" cy="85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199">
                <a:solidFill>
                  <a:srgbClr val="1C1D3B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With a centralized digital database, don’t miss hidden information on paper or spreadsheets.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8929921" y="5021308"/>
            <a:ext cx="1968663" cy="85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199">
                <a:solidFill>
                  <a:srgbClr val="1C1D3B"/>
                </a:solidFill>
                <a:latin typeface="Helvetica" pitchFamily="2" charset="0"/>
                <a:ea typeface="Helvetica"/>
                <a:cs typeface="Helvetica"/>
                <a:sym typeface="Helvetica"/>
              </a:rPr>
              <a:t>Don’t delay payments, capture early pay discount opportunities with rapid processing.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3213996" y="3838769"/>
            <a:ext cx="416914" cy="42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5"/>
              </a:lnSpc>
              <a:spcBef>
                <a:spcPct val="0"/>
              </a:spcBef>
            </a:pPr>
            <a:r>
              <a:rPr lang="en-US" sz="2517" b="1">
                <a:solidFill>
                  <a:srgbClr val="A2A2A2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+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5811069" y="3838769"/>
            <a:ext cx="416914" cy="42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5"/>
              </a:lnSpc>
              <a:spcBef>
                <a:spcPct val="0"/>
              </a:spcBef>
            </a:pPr>
            <a:r>
              <a:rPr lang="en-US" sz="2517" b="1">
                <a:solidFill>
                  <a:srgbClr val="A2A2A2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+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8408142" y="3838769"/>
            <a:ext cx="416914" cy="42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5"/>
              </a:lnSpc>
              <a:spcBef>
                <a:spcPct val="0"/>
              </a:spcBef>
            </a:pPr>
            <a:r>
              <a:rPr lang="en-US" sz="2517" b="1">
                <a:solidFill>
                  <a:srgbClr val="A2A2A2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+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DD2540E2-B323-1D0E-CFA8-630BA39BA8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612" y="722866"/>
            <a:ext cx="10287992" cy="79268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Helvetica Bold"/>
                <a:ea typeface="Helvetica Bold"/>
                <a:cs typeface="Helvetica Bold"/>
                <a:sym typeface="Helvetica Bold"/>
              </a:rPr>
              <a:t>The Benefits of Automating Vendor Reconciliation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2478FF 1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D30B0B"/>
      </a:accent1>
      <a:accent2>
        <a:srgbClr val="2478FF"/>
      </a:accent2>
      <a:accent3>
        <a:srgbClr val="1C1D3B"/>
      </a:accent3>
      <a:accent4>
        <a:srgbClr val="FFC000"/>
      </a:accent4>
      <a:accent5>
        <a:srgbClr val="000000"/>
      </a:accent5>
      <a:accent6>
        <a:srgbClr val="FFFFFF"/>
      </a:accent6>
      <a:hlink>
        <a:srgbClr val="2478FF"/>
      </a:hlink>
      <a:folHlink>
        <a:srgbClr val="6D1E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3D1E348-FB5A-B744-A57E-E9D89E0FC12D}" vid="{2AADC1C2-F407-1F44-B229-28447FE963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20B9F02274449AEB188876A1E4C16" ma:contentTypeVersion="19" ma:contentTypeDescription="Create a new document." ma:contentTypeScope="" ma:versionID="ac3fd215d56be4551b08163ee8a13532">
  <xsd:schema xmlns:xsd="http://www.w3.org/2001/XMLSchema" xmlns:xs="http://www.w3.org/2001/XMLSchema" xmlns:p="http://schemas.microsoft.com/office/2006/metadata/properties" xmlns:ns2="14f4f4a2-3af9-4cc4-9a93-c23463beaaf5" xmlns:ns3="7e9375c6-efdf-4ad5-8d29-4507a898058a" targetNamespace="http://schemas.microsoft.com/office/2006/metadata/properties" ma:root="true" ma:fieldsID="c095220684fb835178fce128b0cf9490" ns2:_="" ns3:_="">
    <xsd:import namespace="14f4f4a2-3af9-4cc4-9a93-c23463beaaf5"/>
    <xsd:import namespace="7e9375c6-efdf-4ad5-8d29-4507a8980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4f4a2-3af9-4cc4-9a93-c23463beaa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895ba9d-5846-42da-98e4-e22e845eb1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375c6-efdf-4ad5-8d29-4507a8980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260b1a-737a-4ec5-840c-a05d270daeed}" ma:internalName="TaxCatchAll" ma:showField="CatchAllData" ma:web="7e9375c6-efdf-4ad5-8d29-4507a8980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f4f4a2-3af9-4cc4-9a93-c23463beaaf5">
      <Terms xmlns="http://schemas.microsoft.com/office/infopath/2007/PartnerControls"/>
    </lcf76f155ced4ddcb4097134ff3c332f>
    <TaxCatchAll xmlns="7e9375c6-efdf-4ad5-8d29-4507a898058a" xsi:nil="true"/>
  </documentManagement>
</p:properties>
</file>

<file path=customXml/itemProps1.xml><?xml version="1.0" encoding="utf-8"?>
<ds:datastoreItem xmlns:ds="http://schemas.openxmlformats.org/officeDocument/2006/customXml" ds:itemID="{0DF8C07C-A5D4-4C5E-9922-3F33840DF7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f4f4a2-3af9-4cc4-9a93-c23463beaaf5"/>
    <ds:schemaRef ds:uri="7e9375c6-efdf-4ad5-8d29-4507a89805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8C694B-E7DC-4F0A-AF7D-654AA3372C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82E9FC-7F96-47D9-BFD9-A09EAB959E5B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7e9375c6-efdf-4ad5-8d29-4507a898058a"/>
    <ds:schemaRef ds:uri="14f4f4a2-3af9-4cc4-9a93-c23463beaaf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195</TotalTime>
  <Words>561</Words>
  <Application>Microsoft Macintosh PowerPoint</Application>
  <PresentationFormat>Widescreen</PresentationFormat>
  <Paragraphs>57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Helvetica</vt:lpstr>
      <vt:lpstr>Helvetica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Mateo Castillo</dc:creator>
  <cp:keywords/>
  <dc:description/>
  <cp:lastModifiedBy>Julia Amorim</cp:lastModifiedBy>
  <cp:revision>8</cp:revision>
  <dcterms:created xsi:type="dcterms:W3CDTF">2026-03-04T19:42:52Z</dcterms:created>
  <dcterms:modified xsi:type="dcterms:W3CDTF">2026-04-13T16:39:29Z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0x010100C7E20B9F02274449AEB188876A1E4C16</vt:lpwstr>
  </property>
  <property fmtid="{D5CDD505-2E9C-101B-9397-08002B2CF9AE}" pid="3" name="MediaServiceImageTags">
    <vt:lpwstr/>
  </property>
</Properties>
</file>