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"/>
  </p:notesMasterIdLst>
  <p:sldIdLst>
    <p:sldId id="2147479267" r:id="rId5"/>
  </p:sldIdLst>
  <p:sldSz cx="18288000" cy="10287000"/>
  <p:notesSz cx="6858000" cy="9144000"/>
  <p:embeddedFontLst>
    <p:embeddedFont>
      <p:font typeface="Helvetica" pitchFamily="2" charset="0"/>
      <p:regular r:id="rId7"/>
      <p:bold r:id="rId8"/>
      <p:italic r:id="rId9"/>
      <p:boldItalic r:id="rId10"/>
    </p:embeddedFont>
    <p:embeddedFont>
      <p:font typeface="Verdana" panose="020B060403050404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D3B"/>
    <a:srgbClr val="0D4BD3"/>
    <a:srgbClr val="D80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0340F1-2798-0548-8370-BA1015A94389}" v="88" dt="2026-04-29T15:35:10.0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6" autoAdjust="0"/>
    <p:restoredTop sz="94520" autoAdjust="0"/>
  </p:normalViewPr>
  <p:slideViewPr>
    <p:cSldViewPr>
      <p:cViewPr varScale="1">
        <p:scale>
          <a:sx n="69" d="100"/>
          <a:sy n="69" d="100"/>
        </p:scale>
        <p:origin x="102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B0CC2-FF01-45FB-9799-38C7BC7ED4FC}" type="datetimeFigureOut">
              <a:rPr lang="en-US" smtClean="0"/>
              <a:t>5/5/26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022C5-786C-472E-9113-A4BF76392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38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876CDDFE-434F-6A26-DB23-E7A84236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4955" y="3326204"/>
            <a:ext cx="15497901" cy="56653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here.</a:t>
            </a:r>
          </a:p>
          <a:p>
            <a:pPr lvl="0"/>
            <a:endParaRPr lang="en-US" dirty="0"/>
          </a:p>
        </p:txBody>
      </p:sp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4418" y="979715"/>
            <a:ext cx="13448382" cy="10052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5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E63002-E9D8-425B-27E6-F1F69B371021}"/>
              </a:ext>
            </a:extLst>
          </p:cNvPr>
          <p:cNvSpPr/>
          <p:nvPr userDrawn="1"/>
        </p:nvSpPr>
        <p:spPr>
          <a:xfrm>
            <a:off x="-16328" y="823991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pic>
        <p:nvPicPr>
          <p:cNvPr id="2" name="Picture 1" descr="A red and blue logo&#10;&#10;AI-generated content may be incorrect.">
            <a:extLst>
              <a:ext uri="{FF2B5EF4-FFF2-40B4-BE49-F238E27FC236}">
                <a16:creationId xmlns:a16="http://schemas.microsoft.com/office/drawing/2014/main" id="{A85A5857-0AD0-944E-B0DF-FA2A95956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580" y="414011"/>
            <a:ext cx="1330113" cy="4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96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C01BB0-F860-3080-1063-967606D7A67E}"/>
              </a:ext>
            </a:extLst>
          </p:cNvPr>
          <p:cNvSpPr/>
          <p:nvPr userDrawn="1"/>
        </p:nvSpPr>
        <p:spPr>
          <a:xfrm>
            <a:off x="11555990" y="0"/>
            <a:ext cx="6732010" cy="10287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8E1CD-6EC9-F740-28C6-D7280E06C025}"/>
              </a:ext>
            </a:extLst>
          </p:cNvPr>
          <p:cNvSpPr/>
          <p:nvPr userDrawn="1"/>
        </p:nvSpPr>
        <p:spPr>
          <a:xfrm>
            <a:off x="14283815" y="2406887"/>
            <a:ext cx="2632586" cy="25146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Helvetica" pitchFamily="2" charset="0"/>
            </a:endParaRP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466D80-F2AA-F04F-D232-70E3D08EE9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555990" y="2630153"/>
            <a:ext cx="5131810" cy="76581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60">
            <a:extLst>
              <a:ext uri="{FF2B5EF4-FFF2-40B4-BE49-F238E27FC236}">
                <a16:creationId xmlns:a16="http://schemas.microsoft.com/office/drawing/2014/main" id="{3CC09356-9433-B752-5F1D-FE96E0C2D6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876300"/>
            <a:ext cx="9790782" cy="1005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44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8E2AF6-3976-E862-2BD0-98FFDF217AD0}"/>
              </a:ext>
            </a:extLst>
          </p:cNvPr>
          <p:cNvSpPr/>
          <p:nvPr userDrawn="1"/>
        </p:nvSpPr>
        <p:spPr>
          <a:xfrm>
            <a:off x="0" y="564914"/>
            <a:ext cx="261257" cy="1581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Helvetica" pitchFamily="2" charset="0"/>
            </a:endParaRPr>
          </a:p>
        </p:txBody>
      </p:sp>
      <p:sp>
        <p:nvSpPr>
          <p:cNvPr id="22" name="Text Placeholder 60">
            <a:extLst>
              <a:ext uri="{FF2B5EF4-FFF2-40B4-BE49-F238E27FC236}">
                <a16:creationId xmlns:a16="http://schemas.microsoft.com/office/drawing/2014/main" id="{08F02AEC-3B11-DB84-2E27-217D8E2F2C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30600" y="190500"/>
            <a:ext cx="1905001" cy="374414"/>
          </a:xfrm>
          <a:prstGeom prst="rect">
            <a:avLst/>
          </a:prstGeom>
          <a:solidFill>
            <a:srgbClr val="D8011A"/>
          </a:solidFill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3000">
                <a:latin typeface="Helvetica" pitchFamily="2" charset="0"/>
              </a:defRPr>
            </a:lvl2pPr>
            <a:lvl3pPr>
              <a:buClr>
                <a:schemeClr val="accent2"/>
              </a:buClr>
              <a:defRPr sz="2700">
                <a:latin typeface="Helvetica" pitchFamily="2" charset="0"/>
              </a:defRPr>
            </a:lvl3pPr>
            <a:lvl4pPr>
              <a:buClr>
                <a:schemeClr val="accent2"/>
              </a:buClr>
              <a:defRPr sz="2400">
                <a:latin typeface="Helvetica" pitchFamily="2" charset="0"/>
              </a:defRPr>
            </a:lvl4pPr>
            <a:lvl5pPr>
              <a:buClr>
                <a:schemeClr val="accent2"/>
              </a:buClr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Title Comes Here</a:t>
            </a:r>
          </a:p>
        </p:txBody>
      </p:sp>
    </p:spTree>
    <p:extLst>
      <p:ext uri="{BB962C8B-B14F-4D97-AF65-F5344CB8AC3E}">
        <p14:creationId xmlns:p14="http://schemas.microsoft.com/office/powerpoint/2010/main" val="98449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17138-49DC-2F0F-3B0A-91098834D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3673D20-1E94-F991-879E-DA987440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990" y="2609456"/>
            <a:ext cx="5131810" cy="769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28FE50C9-57F0-CB51-769A-1A0B1FA83CAA}"/>
              </a:ext>
            </a:extLst>
          </p:cNvPr>
          <p:cNvSpPr txBox="1"/>
          <p:nvPr/>
        </p:nvSpPr>
        <p:spPr>
          <a:xfrm>
            <a:off x="815890" y="3232287"/>
            <a:ext cx="10426000" cy="1628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Challenges:</a:t>
            </a:r>
            <a:endParaRPr lang="en-US" sz="2000" dirty="0">
              <a:solidFill>
                <a:srgbClr val="1B1D3B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Goal to migrate BW data to SAP Business Data Cloud (BDC) to leverage AI &amp; analytics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Existing BW environment size: 6TB, exceeding the 2TB BW PCE capacity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Migration blocked due to storage limitations within SAP’s standard offering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Need to reduce system size without losing access to historical data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CC982CD-94D9-4690-ADE6-B29560D635A7}"/>
              </a:ext>
            </a:extLst>
          </p:cNvPr>
          <p:cNvSpPr txBox="1"/>
          <p:nvPr/>
        </p:nvSpPr>
        <p:spPr>
          <a:xfrm>
            <a:off x="815890" y="7982060"/>
            <a:ext cx="10436236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Results:</a:t>
            </a:r>
            <a:endParaRPr lang="en-US" sz="2000" dirty="0">
              <a:solidFill>
                <a:srgbClr val="1B1D3B"/>
              </a:solidFill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Maintained full data accessibility and compliance throughout migration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Eliminated the need for additional storage investment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Optimized data storage through automation and archiving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Successfully unlocked the value of historical BW data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Enabled deeper insights and data-driven decision-making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1EB1BDA-186F-611F-B7D0-4D2B800DF793}"/>
              </a:ext>
            </a:extLst>
          </p:cNvPr>
          <p:cNvSpPr txBox="1"/>
          <p:nvPr/>
        </p:nvSpPr>
        <p:spPr>
          <a:xfrm>
            <a:off x="815890" y="5107036"/>
            <a:ext cx="10436236" cy="2628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ts val="300"/>
              </a:spcBef>
            </a:pPr>
            <a:r>
              <a:rPr lang="en-US" sz="2000" b="1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Solution: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Phased, controlled migration strategy with data archiving and footprint reduction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Archived a portion of the BW data using Data ASSIST into cost-efficient storage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Reduced active BW dataset to fit within 2TB BW PCE limit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Migrated data into SAP Datasphere using BDC’s Data Product Generator (DPG)</a:t>
            </a:r>
          </a:p>
          <a:p>
            <a:pPr marL="844823" lvl="2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Cleared the BW PCE system after each migration phase to free capacity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Reintroduced archived data in phases, repeating the process</a:t>
            </a:r>
          </a:p>
          <a:p>
            <a:pPr marL="387623" lvl="1" indent="-193811">
              <a:lnSpc>
                <a:spcPts val="2333"/>
              </a:lnSpc>
              <a:spcBef>
                <a:spcPts val="300"/>
              </a:spcBef>
              <a:buFont typeface="Arial"/>
              <a:buChar char="•"/>
            </a:pPr>
            <a:r>
              <a:rPr lang="en-US" sz="2000" dirty="0">
                <a:solidFill>
                  <a:srgbClr val="1B1D3B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Planned decommissioning of legacy BW system after migration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56933AB-FD7E-3907-6117-859E1C676BAB}"/>
              </a:ext>
            </a:extLst>
          </p:cNvPr>
          <p:cNvSpPr txBox="1">
            <a:spLocks/>
          </p:cNvSpPr>
          <p:nvPr/>
        </p:nvSpPr>
        <p:spPr>
          <a:xfrm>
            <a:off x="780964" y="603190"/>
            <a:ext cx="10115635" cy="2330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440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</a:pPr>
            <a:r>
              <a:rPr lang="en-US" sz="4500" dirty="0">
                <a:solidFill>
                  <a:schemeClr val="accent2"/>
                </a:solidFill>
              </a:rPr>
              <a:t>Success Story:</a:t>
            </a:r>
          </a:p>
          <a:p>
            <a:pPr>
              <a:lnSpc>
                <a:spcPts val="5445"/>
              </a:lnSpc>
            </a:pPr>
            <a:r>
              <a:rPr lang="en-US" sz="4800" dirty="0"/>
              <a:t>Overcoming BW Size Constraints: The Path to SAP BDC</a:t>
            </a:r>
            <a:endParaRPr lang="en-US" sz="4500" dirty="0">
              <a:solidFill>
                <a:srgbClr val="1B1D3B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2E81D28-F8AD-F5E9-0BAD-A30B7EB1AA5F}"/>
              </a:ext>
            </a:extLst>
          </p:cNvPr>
          <p:cNvSpPr txBox="1">
            <a:spLocks/>
          </p:cNvSpPr>
          <p:nvPr/>
        </p:nvSpPr>
        <p:spPr>
          <a:xfrm>
            <a:off x="16078218" y="190500"/>
            <a:ext cx="2057384" cy="29686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3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1B1D3B"/>
                </a:solidFill>
              </a:rPr>
              <a:t>INTERNAL USE ONLY</a:t>
            </a:r>
          </a:p>
        </p:txBody>
      </p:sp>
      <p:pic>
        <p:nvPicPr>
          <p:cNvPr id="2052" name="Picture 4" descr="Victoria Secret Logo PNG (Transparent) SVG AI – Free Download">
            <a:extLst>
              <a:ext uri="{FF2B5EF4-FFF2-40B4-BE49-F238E27FC236}">
                <a16:creationId xmlns:a16="http://schemas.microsoft.com/office/drawing/2014/main" id="{7A425071-FDED-0C89-3621-F452A2FF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50" y="184666"/>
            <a:ext cx="752698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8F310092-F20F-F93C-361B-4727D011D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C2C4D72D-BA70-2E34-9169-191C0983A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96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478FF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D30B0B"/>
      </a:accent1>
      <a:accent2>
        <a:srgbClr val="2478FF"/>
      </a:accent2>
      <a:accent3>
        <a:srgbClr val="1C1D3B"/>
      </a:accent3>
      <a:accent4>
        <a:srgbClr val="FFC000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202CF24D878540B67162F0A9899BF8" ma:contentTypeVersion="18" ma:contentTypeDescription="Create a new document." ma:contentTypeScope="" ma:versionID="20c767da5aa3318d69369c50629d4adc">
  <xsd:schema xmlns:xsd="http://www.w3.org/2001/XMLSchema" xmlns:xs="http://www.w3.org/2001/XMLSchema" xmlns:p="http://schemas.microsoft.com/office/2006/metadata/properties" xmlns:ns2="3e2b107d-4663-4092-8c4b-a903872f3367" xmlns:ns3="bfee7331-4438-4be7-adff-9c56a95784c7" targetNamespace="http://schemas.microsoft.com/office/2006/metadata/properties" ma:root="true" ma:fieldsID="167f832a1ee4ea73e247ae5588413be6" ns2:_="" ns3:_="">
    <xsd:import namespace="3e2b107d-4663-4092-8c4b-a903872f3367"/>
    <xsd:import namespace="bfee7331-4438-4be7-adff-9c56a9578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b107d-4663-4092-8c4b-a903872f3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895ba9d-5846-42da-98e4-e22e845eb1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e7331-4438-4be7-adff-9c56a9578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b448dd1-bc4a-4e97-8375-8dcc336b145e}" ma:internalName="TaxCatchAll" ma:showField="CatchAllData" ma:web="bfee7331-4438-4be7-adff-9c56a9578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2b107d-4663-4092-8c4b-a903872f3367">
      <Terms xmlns="http://schemas.microsoft.com/office/infopath/2007/PartnerControls"/>
    </lcf76f155ced4ddcb4097134ff3c332f>
    <TaxCatchAll xmlns="bfee7331-4438-4be7-adff-9c56a95784c7" xsi:nil="true"/>
  </documentManagement>
</p:properties>
</file>

<file path=customXml/itemProps1.xml><?xml version="1.0" encoding="utf-8"?>
<ds:datastoreItem xmlns:ds="http://schemas.openxmlformats.org/officeDocument/2006/customXml" ds:itemID="{359E662E-C3E7-4A49-B854-2960AA5905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2b107d-4663-4092-8c4b-a903872f3367"/>
    <ds:schemaRef ds:uri="bfee7331-4438-4be7-adff-9c56a95784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0606AB-7635-4563-88D5-305E9BEE77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7970B4-0C0D-4256-B79C-C96083E2D18B}">
  <ds:schemaRefs>
    <ds:schemaRef ds:uri="http://purl.org/dc/terms/"/>
    <ds:schemaRef ds:uri="http://schemas.microsoft.com/office/2006/documentManagement/types"/>
    <ds:schemaRef ds:uri="http://purl.org/dc/elements/1.1/"/>
    <ds:schemaRef ds:uri="bfee7331-4438-4be7-adff-9c56a95784c7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3e2b107d-4663-4092-8c4b-a903872f336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3110</TotalTime>
  <Words>187</Words>
  <Application>Microsoft Macintosh PowerPoint</Application>
  <PresentationFormat>Custom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Helvetica</vt:lpstr>
      <vt:lpstr>Aptos</vt:lpstr>
      <vt:lpstr>Calibri</vt:lpstr>
      <vt:lpstr>Arial</vt:lpstr>
      <vt:lpstr>Verdana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Overviews - Case Studies One Pagers</dc:title>
  <cp:lastModifiedBy>Julia Amorim</cp:lastModifiedBy>
  <cp:revision>8</cp:revision>
  <dcterms:created xsi:type="dcterms:W3CDTF">2006-08-16T00:00:00Z</dcterms:created>
  <dcterms:modified xsi:type="dcterms:W3CDTF">2026-05-05T21:17:25Z</dcterms:modified>
  <dc:identifier>DAFrPQ6PK8g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0x01010066202CF24D878540B67162F0A9899BF8</vt:lpwstr>
  </property>
  <property fmtid="{D5CDD505-2E9C-101B-9397-08002B2CF9AE}" pid="3" name="MediaServiceImageTags">
    <vt:lpwstr/>
  </property>
</Properties>
</file>