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147469108" r:id="rId5"/>
    <p:sldId id="2147479282" r:id="rId6"/>
    <p:sldId id="256" r:id="rId7"/>
    <p:sldId id="2147479304" r:id="rId8"/>
    <p:sldId id="2147479303" r:id="rId9"/>
    <p:sldId id="2147479125" r:id="rId10"/>
    <p:sldId id="2147479305" r:id="rId11"/>
    <p:sldId id="2147479308" r:id="rId12"/>
    <p:sldId id="2147479306" r:id="rId13"/>
    <p:sldId id="2147479128" r:id="rId14"/>
    <p:sldId id="2147479307" r:id="rId15"/>
    <p:sldId id="2147479163" r:id="rId16"/>
    <p:sldId id="2147479309" r:id="rId17"/>
    <p:sldId id="21474791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B"/>
    <a:srgbClr val="874FFF"/>
    <a:srgbClr val="EAEAEA"/>
    <a:srgbClr val="C5FBF7"/>
    <a:srgbClr val="A7F2CC"/>
    <a:srgbClr val="24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95345"/>
  </p:normalViewPr>
  <p:slideViewPr>
    <p:cSldViewPr snapToGrid="0">
      <p:cViewPr varScale="1">
        <p:scale>
          <a:sx n="105" d="100"/>
          <a:sy n="105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FF6581B4-D95E-507C-BCCC-8278391A8E71}"/>
    <pc:docChg chg="modSld">
      <pc:chgData name="Julia Amorim" userId="1a2a34cf-f6eb-4dd8-86b7-3335b97f07d5" providerId="ADAL" clId="{FF6581B4-D95E-507C-BCCC-8278391A8E71}" dt="2026-05-04T14:47:52.602" v="0" actId="729"/>
      <pc:docMkLst>
        <pc:docMk/>
      </pc:docMkLst>
      <pc:sldChg chg="mod modShow">
        <pc:chgData name="Julia Amorim" userId="1a2a34cf-f6eb-4dd8-86b7-3335b97f07d5" providerId="ADAL" clId="{FF6581B4-D95E-507C-BCCC-8278391A8E71}" dt="2026-05-04T14:47:52.602" v="0" actId="729"/>
        <pc:sldMkLst>
          <pc:docMk/>
          <pc:sldMk cId="2257161117" sldId="2147479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A492-5511-364D-99FD-46D3777B137F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76F1-07B0-3F49-BA4E-B18E5252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8AAD-CD98-56E8-14C2-C4CD76CB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332A4-B401-3217-3A04-927CAC499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66F79-37C3-CE1A-6CD1-D259EFDFD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08ED-9400-B344-46FB-1CDAEBAC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B956F-95F7-1C79-3B7F-36291BF6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4C1E7-0E60-FDA7-F3EE-4A883D410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B0E48-A670-4FC6-83F3-A3728E984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B2DD8-F4BF-66C4-860C-2072040B7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E66C4-A516-2197-6161-0544F6C3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A0589-1002-1763-FB75-06BE76DF0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35EE4-097A-2644-6235-DFB9E067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We can add screenshots here</a:t>
            </a:r>
          </a:p>
          <a:p>
            <a:pPr marL="0" indent="0">
              <a:buFont typeface="+mj-lt"/>
              <a:buNone/>
            </a:pPr>
            <a:endParaRPr lang="en-US"/>
          </a:p>
          <a:p>
            <a:pPr marL="0" indent="0">
              <a:buFont typeface="+mj-lt"/>
              <a:buNone/>
            </a:pPr>
            <a:r>
              <a:rPr lang="en-US" b="1"/>
              <a:t>-- Rework the visual of slide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EEA5A-02DB-4DA6-FD8A-D410BAAD4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1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87A9-B0E0-A58E-A2F6-7BAD7C386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CEA210-0AD3-9077-C758-90724FFD9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316E3-BCB1-D678-D7B2-E60A53DB2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DB20C-AE6A-CC26-5A49-B4A36006D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57BBF-B969-B837-76CD-8E3BF82EE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2F242-BED8-1D2E-3444-35D66C001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50384-E271-AFA4-A4DD-4CF5BC13F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00F9-5F11-F9E1-000D-23C9531E0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8198-386C-D268-ED05-45C707BD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AB720-900C-809C-B122-CCC40CFDE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9DE31-5E98-958A-6E66-293A8C9B4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For the messaging/title for each feature:</a:t>
            </a:r>
          </a:p>
          <a:p>
            <a:pPr marL="685800" lvl="1" indent="-228600">
              <a:buAutoNum type="arabicPeriod"/>
            </a:pPr>
            <a:r>
              <a:rPr lang="en-US"/>
              <a:t>What feature are we talking about? (automated scheduling) – Advantage – What benefit/outcome it drives to the customers?</a:t>
            </a:r>
          </a:p>
          <a:p>
            <a:pPr marL="228600" indent="-228600">
              <a:buAutoNum type="arabicPeriod"/>
            </a:pPr>
            <a:r>
              <a:rPr lang="en-US"/>
              <a:t>Visual rework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6BF68-2A45-376D-2168-D67E0A590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8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5312-80A8-CC80-9D6B-8E6E8C47C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128B0-36FA-95B6-FBBA-FB7C63809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753F7-B790-7E8F-F06E-18F7A68D6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For the messaging/title for each feature:</a:t>
            </a:r>
          </a:p>
          <a:p>
            <a:pPr marL="685800" lvl="1" indent="-228600">
              <a:buAutoNum type="arabicPeriod"/>
            </a:pPr>
            <a:r>
              <a:rPr lang="en-US"/>
              <a:t>What feature are we talking about? (automated scheduling) – Advantage – What benefit/outcome it drives to the customers?</a:t>
            </a:r>
          </a:p>
          <a:p>
            <a:pPr marL="228600" indent="-228600">
              <a:buAutoNum type="arabicPeriod"/>
            </a:pPr>
            <a:r>
              <a:rPr lang="en-US"/>
              <a:t>Visual rework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99D80-02F5-7501-C979-938C9C5A6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3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182" y="2824428"/>
            <a:ext cx="6802279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69142" y="5611844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378" y="390859"/>
            <a:ext cx="648629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4126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09997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09996" y="0"/>
            <a:ext cx="134624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0182" y="2251716"/>
            <a:ext cx="6802279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Subheading will come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81EDFF-98C6-E313-D740-2952DDF598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9492" y="408274"/>
            <a:ext cx="1660538" cy="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14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184" y="588432"/>
            <a:ext cx="5245544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4" y="1570126"/>
            <a:ext cx="5245544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3092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283" y="588433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4599" y="51550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3F5B86-ED3B-631F-0145-E63479EB48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37411" y="6474934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D232D6F8-7D69-0622-4124-A078F23EEEBC}"/>
              </a:ext>
            </a:extLst>
          </p:cNvPr>
          <p:cNvSpPr/>
          <p:nvPr userDrawn="1"/>
        </p:nvSpPr>
        <p:spPr>
          <a:xfrm>
            <a:off x="595769" y="2035534"/>
            <a:ext cx="3437008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9D9E4DB-1988-55D6-38BF-4C6AEA299505}"/>
              </a:ext>
            </a:extLst>
          </p:cNvPr>
          <p:cNvSpPr/>
          <p:nvPr userDrawn="1"/>
        </p:nvSpPr>
        <p:spPr>
          <a:xfrm>
            <a:off x="4381730" y="2035534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8194301" y="2040891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6" name="Text Placeholder 60">
            <a:extLst>
              <a:ext uri="{FF2B5EF4-FFF2-40B4-BE49-F238E27FC236}">
                <a16:creationId xmlns:a16="http://schemas.microsoft.com/office/drawing/2014/main" id="{FE9DED47-EA35-840D-83F0-63FDC63FC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8640" y="3175541"/>
            <a:ext cx="2751625" cy="2775317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8" name="Text Placeholder 60">
            <a:extLst>
              <a:ext uri="{FF2B5EF4-FFF2-40B4-BE49-F238E27FC236}">
                <a16:creationId xmlns:a16="http://schemas.microsoft.com/office/drawing/2014/main" id="{A2F11879-9669-5EED-DDB3-F6CD5F7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0188" y="3194224"/>
            <a:ext cx="2751625" cy="2775317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501" y="3237227"/>
            <a:ext cx="2751625" cy="2775317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30" name="Text Placeholder 60">
            <a:extLst>
              <a:ext uri="{FF2B5EF4-FFF2-40B4-BE49-F238E27FC236}">
                <a16:creationId xmlns:a16="http://schemas.microsoft.com/office/drawing/2014/main" id="{37FF097C-E1EC-19A5-650D-AF6C3384D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613" y="2236574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1" name="Text Placeholder 60">
            <a:extLst>
              <a:ext uri="{FF2B5EF4-FFF2-40B4-BE49-F238E27FC236}">
                <a16:creationId xmlns:a16="http://schemas.microsoft.com/office/drawing/2014/main" id="{02128630-FE4F-6247-B631-1389D52F5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188" y="2225180"/>
            <a:ext cx="2751625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Text Placeholder 60">
            <a:extLst>
              <a:ext uri="{FF2B5EF4-FFF2-40B4-BE49-F238E27FC236}">
                <a16:creationId xmlns:a16="http://schemas.microsoft.com/office/drawing/2014/main" id="{73BEDCE2-7DF8-00BA-C355-91AC7598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4997" y="2225180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54E7F-4AD9-3A14-3D90-57381CE222FA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C18632-2D38-AC81-D676-61F10913C5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0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4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05BE5FC-4608-7DB1-FE9F-9301948F93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729720" y="274562"/>
            <a:ext cx="2031415" cy="4372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81870D-B354-CF68-2DED-700776BE6DCA}"/>
              </a:ext>
            </a:extLst>
          </p:cNvPr>
          <p:cNvGrpSpPr/>
          <p:nvPr userDrawn="1"/>
        </p:nvGrpSpPr>
        <p:grpSpPr>
          <a:xfrm>
            <a:off x="958312" y="3100278"/>
            <a:ext cx="5085694" cy="952568"/>
            <a:chOff x="702617" y="4639518"/>
            <a:chExt cx="5085694" cy="952568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DEEEE8D-CDC4-CA82-0D98-E03DABD7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40286-746C-5363-CF7D-E4F6CA4419AD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5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01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ith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2030922" y="3464550"/>
            <a:ext cx="5202078" cy="2600793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308" y="3772298"/>
            <a:ext cx="1985826" cy="1985826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4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7741" y="4124261"/>
            <a:ext cx="3228489" cy="1365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First &amp; Last 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P xxx-xxx-xxx</a:t>
            </a:r>
          </a:p>
          <a:p>
            <a:pPr lvl="0"/>
            <a:r>
              <a:rPr lang="en-US"/>
              <a:t>E </a:t>
            </a:r>
            <a:r>
              <a:rPr lang="en-US" err="1"/>
              <a:t>xxx@auritas.com</a:t>
            </a:r>
            <a:endParaRPr lang="en-US"/>
          </a:p>
          <a:p>
            <a:pPr lvl="0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F893CA-3DD1-7C30-9EEC-B8E02114C2BA}"/>
              </a:ext>
            </a:extLst>
          </p:cNvPr>
          <p:cNvGrpSpPr/>
          <p:nvPr userDrawn="1"/>
        </p:nvGrpSpPr>
        <p:grpSpPr>
          <a:xfrm>
            <a:off x="1173308" y="1555684"/>
            <a:ext cx="5085694" cy="952568"/>
            <a:chOff x="702617" y="4639518"/>
            <a:chExt cx="5085694" cy="952568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A4C15E0-6782-8362-5565-7BFCBE13BD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D96FC3-2A4E-2510-CEC2-CB2DA8BCFDCE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5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FE8CAF5D-979E-7939-D8B1-ACB715864F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9720" y="274562"/>
            <a:ext cx="2031415" cy="4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3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28997A2A-4AE3-2160-7C1D-51392B0DA6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28611" y="647787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ue logo&#10;&#10;AI-generated content may be incorrect.">
            <a:extLst>
              <a:ext uri="{FF2B5EF4-FFF2-40B4-BE49-F238E27FC236}">
                <a16:creationId xmlns:a16="http://schemas.microsoft.com/office/drawing/2014/main" id="{A31797D5-7900-A3CA-ADDC-03F8A41D5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620" y="379823"/>
            <a:ext cx="1281409" cy="394968"/>
          </a:xfrm>
          <a:prstGeom prst="rect">
            <a:avLst/>
          </a:prstGeom>
        </p:spPr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182" y="2824428"/>
            <a:ext cx="6802279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69142" y="5611844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378" y="390859"/>
            <a:ext cx="648629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4126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1204" r="31849"/>
          <a:stretch/>
        </p:blipFill>
        <p:spPr>
          <a:xfrm>
            <a:off x="0" y="0"/>
            <a:ext cx="3809997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09996" y="0"/>
            <a:ext cx="134624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0182" y="2251716"/>
            <a:ext cx="6802279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rgbClr val="0D4BD4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Subheading will come here</a:t>
            </a:r>
          </a:p>
        </p:txBody>
      </p:sp>
    </p:spTree>
    <p:extLst>
      <p:ext uri="{BB962C8B-B14F-4D97-AF65-F5344CB8AC3E}">
        <p14:creationId xmlns:p14="http://schemas.microsoft.com/office/powerpoint/2010/main" val="175355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rgbClr val="0D4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F65F7710-AEB6-993C-38CD-FB5F5A491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1667" y="0"/>
            <a:ext cx="563033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042" y="69459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5981" y="1879562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2424" y="2065293"/>
            <a:ext cx="3674534" cy="4795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8" y="2217470"/>
            <a:ext cx="4535094" cy="4077005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5C8AAD-CCE1-4F2C-ADA4-FFA569026D3D}"/>
              </a:ext>
            </a:extLst>
          </p:cNvPr>
          <p:cNvSpPr/>
          <p:nvPr userDrawn="1"/>
        </p:nvSpPr>
        <p:spPr>
          <a:xfrm>
            <a:off x="-10885" y="549327"/>
            <a:ext cx="174171" cy="1054624"/>
          </a:xfrm>
          <a:prstGeom prst="rect">
            <a:avLst/>
          </a:prstGeom>
          <a:solidFill>
            <a:srgbClr val="0D4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5F3F6CF-A31C-3B13-8036-0A6D1205B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923" y="139041"/>
            <a:ext cx="854743" cy="2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3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133" y="1417342"/>
            <a:ext cx="166297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2000" cy="32149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241" y="1609560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28BD3B16-1F68-4BCF-A51A-DC8D7CF4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184" y="588432"/>
            <a:ext cx="5245544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4" y="1570126"/>
            <a:ext cx="5245544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3092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283" y="588433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4599" y="51550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4" name="Picture 3" descr="A red and blue logo&#10;&#10;AI-generated content may be incorrect.">
            <a:extLst>
              <a:ext uri="{FF2B5EF4-FFF2-40B4-BE49-F238E27FC236}">
                <a16:creationId xmlns:a16="http://schemas.microsoft.com/office/drawing/2014/main" id="{9E9CC7B6-61CC-7C31-7A98-F02E308FE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36" y="6411275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6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1667" y="0"/>
            <a:ext cx="563033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042" y="69459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5981" y="1879562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900" y="2065293"/>
            <a:ext cx="3674534" cy="4795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8" y="2217470"/>
            <a:ext cx="4535094" cy="4077005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03D84-C260-5E07-85E8-6CDF8F65DD05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3B93AE-F507-80D8-99F5-0FDE8D1D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6" y="70639"/>
            <a:ext cx="1349268" cy="4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4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70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63002-E9D8-425B-27E6-F1F69B371021}"/>
              </a:ext>
            </a:extLst>
          </p:cNvPr>
          <p:cNvSpPr/>
          <p:nvPr userDrawn="1"/>
        </p:nvSpPr>
        <p:spPr>
          <a:xfrm>
            <a:off x="-10885" y="549327"/>
            <a:ext cx="174171" cy="1054624"/>
          </a:xfrm>
          <a:prstGeom prst="rect">
            <a:avLst/>
          </a:prstGeom>
          <a:solidFill>
            <a:srgbClr val="0D4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A85A5857-0AD0-944E-B0DF-FA2A959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0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798094"/>
            <a:ext cx="5416844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425" y="1779788"/>
            <a:ext cx="5416844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39" y="609601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3382" y="58189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4" name="Picture 3" descr="A red and blue logo&#10;&#10;AI-generated content may be incorrect.">
            <a:extLst>
              <a:ext uri="{FF2B5EF4-FFF2-40B4-BE49-F238E27FC236}">
                <a16:creationId xmlns:a16="http://schemas.microsoft.com/office/drawing/2014/main" id="{7288D336-F06C-1F48-5C08-CDD73D703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9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57AC40C8-1827-1330-B19E-E0BC956C21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236" y="6440139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3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70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6997-A5EB-ADF8-98B0-A7242126C2F4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3A2459-DFF2-E390-94F1-AAB0A940DF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0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3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732" y="2695698"/>
            <a:ext cx="3979271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0" y="2503480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3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133" y="1417342"/>
            <a:ext cx="166297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2000" cy="32149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241" y="1609560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8075DA-77D7-74C6-27F9-877002742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3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Gr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7" y="2032001"/>
            <a:ext cx="4094039" cy="386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8" y="2032002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37B55-2F48-0E42-D8B7-A0F63B0CFF3A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DFDDF-289D-0F1F-3F3B-BE422057B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3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7" y="2032001"/>
            <a:ext cx="4094039" cy="3860800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8" y="2032002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9214-F3D9-0CAB-A24D-6838DC4F3548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1D0DF-496A-8F3F-49EF-F9E4029E22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798094"/>
            <a:ext cx="5416844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425" y="1779788"/>
            <a:ext cx="5416844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39" y="609601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3382" y="58189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7EF76B-AE5C-40E9-AF64-DCFD88442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41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74349-5971-14CC-B491-5EA13FDA5787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D7AF59-9BCA-B93D-EB39-6F6D3B1B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2D51-0203-3B60-1AEC-46B21B0E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88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svg"/><Relationship Id="rId4" Type="http://schemas.openxmlformats.org/officeDocument/2006/relationships/image" Target="../media/image6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svg"/><Relationship Id="rId21" Type="http://schemas.openxmlformats.org/officeDocument/2006/relationships/image" Target="../media/image40.pn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sv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svg"/><Relationship Id="rId5" Type="http://schemas.openxmlformats.org/officeDocument/2006/relationships/image" Target="../media/image50.svg"/><Relationship Id="rId4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svg"/><Relationship Id="rId5" Type="http://schemas.openxmlformats.org/officeDocument/2006/relationships/image" Target="../media/image55.svg"/><Relationship Id="rId4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svg"/><Relationship Id="rId5" Type="http://schemas.openxmlformats.org/officeDocument/2006/relationships/image" Target="../media/image63.svg"/><Relationship Id="rId4" Type="http://schemas.openxmlformats.org/officeDocument/2006/relationships/image" Target="../media/image6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3350C-D5BF-D2B0-956E-276C72F798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8459" y="2448654"/>
            <a:ext cx="3896777" cy="1960692"/>
          </a:xfrm>
        </p:spPr>
        <p:txBody>
          <a:bodyPr>
            <a:normAutofit/>
          </a:bodyPr>
          <a:lstStyle/>
          <a:p>
            <a:r>
              <a:rPr lang="en-US" dirty="0"/>
              <a:t>DMS+ </a:t>
            </a:r>
          </a:p>
          <a:p>
            <a:r>
              <a:rPr lang="en-US" dirty="0"/>
              <a:t>by Auritas</a:t>
            </a:r>
          </a:p>
        </p:txBody>
      </p:sp>
    </p:spTree>
    <p:extLst>
      <p:ext uri="{BB962C8B-B14F-4D97-AF65-F5344CB8AC3E}">
        <p14:creationId xmlns:p14="http://schemas.microsoft.com/office/powerpoint/2010/main" val="315580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DD945-E0FA-D22A-B786-0B0142C7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92A4D-E74D-6F0A-3576-4EF340716B9A}"/>
              </a:ext>
            </a:extLst>
          </p:cNvPr>
          <p:cNvSpPr/>
          <p:nvPr/>
        </p:nvSpPr>
        <p:spPr>
          <a:xfrm>
            <a:off x="0" y="2294965"/>
            <a:ext cx="12192000" cy="4563035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D62CF-05C3-15E7-0782-701A95CC8852}"/>
              </a:ext>
            </a:extLst>
          </p:cNvPr>
          <p:cNvSpPr txBox="1"/>
          <p:nvPr/>
        </p:nvSpPr>
        <p:spPr>
          <a:xfrm>
            <a:off x="597778" y="2822441"/>
            <a:ext cx="10450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9F9FA"/>
                </a:solidFill>
                <a:latin typeface="Helvetica" pitchFamily="2" charset="0"/>
              </a:rPr>
              <a:t>Single viewer screen that allows for AI search with contextual information, connection across applications and security/compliance based on user groups across the organization.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642D3-3795-D24A-A7AC-13C894985EF0}"/>
              </a:ext>
            </a:extLst>
          </p:cNvPr>
          <p:cNvSpPr txBox="1"/>
          <p:nvPr/>
        </p:nvSpPr>
        <p:spPr>
          <a:xfrm>
            <a:off x="597778" y="5963985"/>
            <a:ext cx="999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Helvetica" pitchFamily="2" charset="0"/>
              </a:rPr>
              <a:t>Annotations + AI + Access Levels = True Content Value </a:t>
            </a:r>
            <a:endParaRPr lang="en-US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6330E-8688-5D9A-DE80-7F6A15C23122}"/>
              </a:ext>
            </a:extLst>
          </p:cNvPr>
          <p:cNvSpPr txBox="1"/>
          <p:nvPr/>
        </p:nvSpPr>
        <p:spPr>
          <a:xfrm>
            <a:off x="8567474" y="4660125"/>
            <a:ext cx="31618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9F9FA"/>
                </a:solidFill>
                <a:latin typeface="Helvetica" pitchFamily="2" charset="0"/>
              </a:rPr>
              <a:t>Unified access and view</a:t>
            </a:r>
            <a:r>
              <a:rPr lang="en-US" sz="1400" dirty="0">
                <a:solidFill>
                  <a:srgbClr val="F9F9FA"/>
                </a:solidFill>
                <a:latin typeface="Helvetica" pitchFamily="2" charset="0"/>
              </a:rPr>
              <a:t>: the Intelligent Viewer can be invoked from SAP, 3rd‑party apps, or the DMS+ access layer.</a:t>
            </a:r>
          </a:p>
          <a:p>
            <a:endParaRPr lang="en-US" sz="1400" dirty="0">
              <a:solidFill>
                <a:srgbClr val="F9F9FA"/>
              </a:solidFill>
              <a:latin typeface="Helvetica" pitchFamily="2" charset="0"/>
            </a:endParaRPr>
          </a:p>
        </p:txBody>
      </p:sp>
      <p:pic>
        <p:nvPicPr>
          <p:cNvPr id="9" name="Graphic 8" descr="Magnifying glass outline">
            <a:extLst>
              <a:ext uri="{FF2B5EF4-FFF2-40B4-BE49-F238E27FC236}">
                <a16:creationId xmlns:a16="http://schemas.microsoft.com/office/drawing/2014/main" id="{B04A9214-B78D-7C25-6F8A-2B5CF9119F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67474" y="365278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9E5224-5579-95A0-CE55-6E598D4936C6}"/>
              </a:ext>
            </a:extLst>
          </p:cNvPr>
          <p:cNvSpPr txBox="1"/>
          <p:nvPr/>
        </p:nvSpPr>
        <p:spPr>
          <a:xfrm>
            <a:off x="5212203" y="4660125"/>
            <a:ext cx="3014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9F9FA"/>
                </a:solidFill>
                <a:latin typeface="Helvetica" pitchFamily="2" charset="0"/>
              </a:rPr>
              <a:t>AI chat: </a:t>
            </a:r>
            <a:r>
              <a:rPr lang="en-US" sz="1400" dirty="0">
                <a:solidFill>
                  <a:srgbClr val="F9F9FA"/>
                </a:solidFill>
                <a:latin typeface="Helvetica" pitchFamily="2" charset="0"/>
              </a:rPr>
              <a:t>ask questions about the content, executive summaries and key‑data extraction (restricted to content the user is entitled to see).</a:t>
            </a:r>
          </a:p>
        </p:txBody>
      </p:sp>
      <p:pic>
        <p:nvPicPr>
          <p:cNvPr id="11" name="Graphic 10" descr="Chat outline">
            <a:extLst>
              <a:ext uri="{FF2B5EF4-FFF2-40B4-BE49-F238E27FC236}">
                <a16:creationId xmlns:a16="http://schemas.microsoft.com/office/drawing/2014/main" id="{1D92C369-7699-0378-48C0-993AD23E8F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12202" y="3761600"/>
            <a:ext cx="805587" cy="8055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39FD42-70DF-C641-471D-0A48DF2FF7FD}"/>
              </a:ext>
            </a:extLst>
          </p:cNvPr>
          <p:cNvSpPr txBox="1"/>
          <p:nvPr/>
        </p:nvSpPr>
        <p:spPr>
          <a:xfrm>
            <a:off x="591804" y="4660125"/>
            <a:ext cx="4030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9F9FA"/>
                </a:solidFill>
                <a:latin typeface="Helvetica" pitchFamily="2" charset="0"/>
              </a:rPr>
              <a:t>Access‑level‑based rendering/visibility: </a:t>
            </a:r>
            <a:r>
              <a:rPr lang="en-US" sz="1400" dirty="0">
                <a:solidFill>
                  <a:srgbClr val="F9F9FA"/>
                </a:solidFill>
                <a:latin typeface="Helvetica" pitchFamily="2" charset="0"/>
              </a:rPr>
              <a:t>each document is presented according to the user’s access profile; fields are hidden/masked and disallowed actions are removed.</a:t>
            </a:r>
          </a:p>
        </p:txBody>
      </p:sp>
      <p:pic>
        <p:nvPicPr>
          <p:cNvPr id="17" name="Graphic 16" descr="Key outline">
            <a:extLst>
              <a:ext uri="{FF2B5EF4-FFF2-40B4-BE49-F238E27FC236}">
                <a16:creationId xmlns:a16="http://schemas.microsoft.com/office/drawing/2014/main" id="{92535AC8-77C6-8747-99DA-668E3C8059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1805" y="3652787"/>
            <a:ext cx="914400" cy="914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5B9017-BD5B-5E9E-A1B6-C33A96403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255" y="548641"/>
            <a:ext cx="9598508" cy="69512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Intelligent Viewer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7A64F-883A-4DA9-83AC-EFDB5FD926B9}"/>
              </a:ext>
            </a:extLst>
          </p:cNvPr>
          <p:cNvSpPr txBox="1"/>
          <p:nvPr/>
        </p:nvSpPr>
        <p:spPr>
          <a:xfrm>
            <a:off x="996254" y="1105874"/>
            <a:ext cx="9137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Helvetica" pitchFamily="2" charset="0"/>
              </a:rPr>
              <a:t>Intentional, secure visibility to documents and content</a:t>
            </a:r>
          </a:p>
        </p:txBody>
      </p:sp>
    </p:spTree>
    <p:extLst>
      <p:ext uri="{BB962C8B-B14F-4D97-AF65-F5344CB8AC3E}">
        <p14:creationId xmlns:p14="http://schemas.microsoft.com/office/powerpoint/2010/main" val="334777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Rectangle 13">
            <a:extLst>
              <a:ext uri="{FF2B5EF4-FFF2-40B4-BE49-F238E27FC236}">
                <a16:creationId xmlns:a16="http://schemas.microsoft.com/office/drawing/2014/main" id="{0E205F7E-8CE2-C9CD-0E8C-7B2801F270C1}"/>
              </a:ext>
            </a:extLst>
          </p:cNvPr>
          <p:cNvSpPr/>
          <p:nvPr/>
        </p:nvSpPr>
        <p:spPr>
          <a:xfrm>
            <a:off x="395263" y="1920194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E482DFB8-A417-6DF2-2D94-6D5813505B7B}"/>
              </a:ext>
            </a:extLst>
          </p:cNvPr>
          <p:cNvSpPr/>
          <p:nvPr/>
        </p:nvSpPr>
        <p:spPr>
          <a:xfrm>
            <a:off x="4229604" y="1920194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6" name="Round Single Corner Rectangle 15">
            <a:extLst>
              <a:ext uri="{FF2B5EF4-FFF2-40B4-BE49-F238E27FC236}">
                <a16:creationId xmlns:a16="http://schemas.microsoft.com/office/drawing/2014/main" id="{F77F8D3F-B5AA-156C-A3EA-1DC1CECF9F47}"/>
              </a:ext>
            </a:extLst>
          </p:cNvPr>
          <p:cNvSpPr/>
          <p:nvPr/>
        </p:nvSpPr>
        <p:spPr>
          <a:xfrm>
            <a:off x="8038894" y="1920194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2AAEFBC0-89F6-BD72-E1EB-AEFF987B8FA6}"/>
              </a:ext>
            </a:extLst>
          </p:cNvPr>
          <p:cNvSpPr/>
          <p:nvPr/>
        </p:nvSpPr>
        <p:spPr>
          <a:xfrm>
            <a:off x="494603" y="2031003"/>
            <a:ext cx="3582450" cy="417385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3E5777D9-A305-1837-0DF8-3AD5FCBB390A}"/>
              </a:ext>
            </a:extLst>
          </p:cNvPr>
          <p:cNvSpPr/>
          <p:nvPr/>
        </p:nvSpPr>
        <p:spPr>
          <a:xfrm>
            <a:off x="4335656" y="2031003"/>
            <a:ext cx="3582450" cy="417385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028F923A-08E4-FABF-69DF-BDA6F0594E31}"/>
              </a:ext>
            </a:extLst>
          </p:cNvPr>
          <p:cNvSpPr/>
          <p:nvPr/>
        </p:nvSpPr>
        <p:spPr>
          <a:xfrm>
            <a:off x="8151657" y="2031003"/>
            <a:ext cx="3582450" cy="417385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A3280-E054-309C-A52C-FD5F315CC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Enhancing SAP BTP DMS with DMS+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F3F7D-FB2B-C567-8252-4375B765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03" y="2254683"/>
            <a:ext cx="3069630" cy="1726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C64C0-81F5-79EC-601B-A5604D77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985" y="2254685"/>
            <a:ext cx="3069630" cy="1726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A0F4C9-A853-847B-7F88-C74A0DD0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067" y="2254683"/>
            <a:ext cx="3069630" cy="1726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53F471-13E7-8F91-31EF-32129C765B50}"/>
              </a:ext>
            </a:extLst>
          </p:cNvPr>
          <p:cNvSpPr txBox="1"/>
          <p:nvPr/>
        </p:nvSpPr>
        <p:spPr>
          <a:xfrm>
            <a:off x="8425430" y="4942911"/>
            <a:ext cx="3052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With smart, dynamic redaction, user groups see only necessary information, protecting sensitive data while ensuring compliance across the organization.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7CE49-661B-ED40-B209-8E5638B4A9B0}"/>
              </a:ext>
            </a:extLst>
          </p:cNvPr>
          <p:cNvSpPr txBox="1"/>
          <p:nvPr/>
        </p:nvSpPr>
        <p:spPr>
          <a:xfrm>
            <a:off x="8676068" y="4270038"/>
            <a:ext cx="255099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Helvetica" pitchFamily="2" charset="0"/>
              </a:rPr>
              <a:t>Intelligent redaction and compliance</a:t>
            </a:r>
            <a:endParaRPr lang="en-US" sz="1600" b="1" dirty="0">
              <a:solidFill>
                <a:schemeClr val="accent3"/>
              </a:solidFill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DB3F7D-17CB-0C62-A19F-C9D3A587CFD9}"/>
              </a:ext>
            </a:extLst>
          </p:cNvPr>
          <p:cNvSpPr txBox="1"/>
          <p:nvPr/>
        </p:nvSpPr>
        <p:spPr>
          <a:xfrm>
            <a:off x="767318" y="4942911"/>
            <a:ext cx="305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It allows secure annotations, highlights, and notes to be made directly within your documents, facilitating seamless team collaboration in SAP while maintaining full historical access.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EDF76-0DC2-E5D2-6C2D-ED7015259D20}"/>
              </a:ext>
            </a:extLst>
          </p:cNvPr>
          <p:cNvSpPr txBox="1"/>
          <p:nvPr/>
        </p:nvSpPr>
        <p:spPr>
          <a:xfrm>
            <a:off x="1017956" y="4270038"/>
            <a:ext cx="255099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Helvetica" pitchFamily="2" charset="0"/>
              </a:rPr>
              <a:t>Annotations, notes and collaboration</a:t>
            </a:r>
            <a:endParaRPr lang="en-US" sz="1600" b="1" dirty="0">
              <a:solidFill>
                <a:schemeClr val="accent3"/>
              </a:solidFill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28E155-EF40-8805-3E39-379D1CED4ACB}"/>
              </a:ext>
            </a:extLst>
          </p:cNvPr>
          <p:cNvSpPr txBox="1"/>
          <p:nvPr/>
        </p:nvSpPr>
        <p:spPr>
          <a:xfrm>
            <a:off x="4600406" y="4942911"/>
            <a:ext cx="3052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Uses artificial intelligence (AI) to automate document processing, deliver contextual understanding, and power advanced semantic search and intelligent knowledge mining.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D86433-C4A6-1F96-6F93-4664FA00D337}"/>
              </a:ext>
            </a:extLst>
          </p:cNvPr>
          <p:cNvSpPr txBox="1"/>
          <p:nvPr/>
        </p:nvSpPr>
        <p:spPr>
          <a:xfrm>
            <a:off x="4851044" y="4270038"/>
            <a:ext cx="255099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Helvetica" pitchFamily="2" charset="0"/>
              </a:rPr>
              <a:t>Enterprise-grade governance</a:t>
            </a:r>
          </a:p>
        </p:txBody>
      </p:sp>
    </p:spTree>
    <p:extLst>
      <p:ext uri="{BB962C8B-B14F-4D97-AF65-F5344CB8AC3E}">
        <p14:creationId xmlns:p14="http://schemas.microsoft.com/office/powerpoint/2010/main" val="385219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992E4-E2B2-48F5-A089-C0B7BE8B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EA59C-270A-A48E-5D68-53D5B4A0A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944" y="726333"/>
            <a:ext cx="8944352" cy="789217"/>
          </a:xfrm>
        </p:spPr>
        <p:txBody>
          <a:bodyPr/>
          <a:lstStyle/>
          <a:p>
            <a:r>
              <a:rPr lang="en-US" b="1" dirty="0"/>
              <a:t>DMS+ by Auritas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5379F-4FE6-930F-90FB-19682FB67547}"/>
              </a:ext>
            </a:extLst>
          </p:cNvPr>
          <p:cNvSpPr txBox="1"/>
          <p:nvPr/>
        </p:nvSpPr>
        <p:spPr>
          <a:xfrm>
            <a:off x="901944" y="1515550"/>
            <a:ext cx="4459567" cy="219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97" b="1" kern="0" dirty="0">
                <a:solidFill>
                  <a:srgbClr val="1B1D3B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SAP BTP </a:t>
            </a:r>
            <a:r>
              <a:rPr lang="en-US" sz="1397" b="1" kern="0" dirty="0">
                <a:solidFill>
                  <a:schemeClr val="accent2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pre-requisite</a:t>
            </a:r>
            <a:r>
              <a:rPr lang="en-US" sz="1397" b="1" kern="0" dirty="0">
                <a:solidFill>
                  <a:srgbClr val="1B1D3B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 services: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9E1D29-7A8D-6CAE-5E12-51148C14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290" y="753679"/>
            <a:ext cx="757532" cy="26634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1A3915-8398-57CD-2754-C4D953FE351B}"/>
              </a:ext>
            </a:extLst>
          </p:cNvPr>
          <p:cNvGraphicFramePr>
            <a:graphicFrameLocks noGrp="1"/>
          </p:cNvGraphicFramePr>
          <p:nvPr/>
        </p:nvGraphicFramePr>
        <p:xfrm>
          <a:off x="463686" y="1871251"/>
          <a:ext cx="11205135" cy="44579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63190">
                  <a:extLst>
                    <a:ext uri="{9D8B030D-6E8A-4147-A177-3AD203B41FA5}">
                      <a16:colId xmlns:a16="http://schemas.microsoft.com/office/drawing/2014/main" val="3603966202"/>
                    </a:ext>
                  </a:extLst>
                </a:gridCol>
                <a:gridCol w="3007274">
                  <a:extLst>
                    <a:ext uri="{9D8B030D-6E8A-4147-A177-3AD203B41FA5}">
                      <a16:colId xmlns:a16="http://schemas.microsoft.com/office/drawing/2014/main" val="679110311"/>
                    </a:ext>
                  </a:extLst>
                </a:gridCol>
                <a:gridCol w="1871750">
                  <a:extLst>
                    <a:ext uri="{9D8B030D-6E8A-4147-A177-3AD203B41FA5}">
                      <a16:colId xmlns:a16="http://schemas.microsoft.com/office/drawing/2014/main" val="317328242"/>
                    </a:ext>
                  </a:extLst>
                </a:gridCol>
                <a:gridCol w="1629393">
                  <a:extLst>
                    <a:ext uri="{9D8B030D-6E8A-4147-A177-3AD203B41FA5}">
                      <a16:colId xmlns:a16="http://schemas.microsoft.com/office/drawing/2014/main" val="1978645156"/>
                    </a:ext>
                  </a:extLst>
                </a:gridCol>
                <a:gridCol w="2533528">
                  <a:extLst>
                    <a:ext uri="{9D8B030D-6E8A-4147-A177-3AD203B41FA5}">
                      <a16:colId xmlns:a16="http://schemas.microsoft.com/office/drawing/2014/main" val="5476832"/>
                    </a:ext>
                  </a:extLst>
                </a:gridCol>
              </a:tblGrid>
              <a:tr h="34304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Service Name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Role / Functionality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Service Plan (best)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Metric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Quantity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07359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SAP Build Code (build-code)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Pro-code dev environment for backends/frontends; includes Joule copilot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 (Application)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Subscription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380229701"/>
                  </a:ext>
                </a:extLst>
              </a:tr>
              <a:tr h="43775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SAP Build Work Zone, standard edition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Digital workplace/portal to centralize access to apps, content, and integrations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 edition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Active Users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100 Active Users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(starter tier; adjust to expected users)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01626"/>
                  </a:ext>
                </a:extLst>
              </a:tr>
              <a:tr h="43775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Cloud Foundry Runtime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Run and deploy the 3 backends + 3 frontends; manage routes (public vs. private) and health checks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GB runtime memory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36 GB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(baseline PROD; scale up/down based on load)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1317681147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Connectivity Service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Enable Cloud Connector tunneling from SAP landscapes to private 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api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/sap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endpoints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Service instance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72223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Destination Service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Define and manage HTTP destinations (e.g., SAP → DMS+ Core 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api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/sap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Service instance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3759120775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Credential Store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Secure storage for secrets/credentials; backends reference only the credential name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89154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Service instance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53965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PostgreSQL (Hyperscaler)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Persist mappings (systems, storages, connections, API-key grants)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defTabSz="89154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DB instance + storage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DB + 100 GB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3147169233"/>
                  </a:ext>
                </a:extLst>
              </a:tr>
              <a:tr h="43775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Application Logging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Centralized JSON logs and request correlation for operations and troubleshooting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89154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 (cloud logging)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Logs ingest (GB/day)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GB/day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(baseline PROD; adjust to traffic)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59936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XSUAA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Identity/token service for UIs or service-to-service OAuth tokens (otherwise API Key +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mTLS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Application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Service instance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1–2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(1 if unified; 2 if you split UI vs API)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3464830921"/>
                  </a:ext>
                </a:extLst>
              </a:tr>
              <a:tr h="43775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Object Store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Store all business documents and archive files (business data)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Storage (GB)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TB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(baseline PROD; adjust to retention/volume)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6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97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ECC91-46BD-0EF1-698B-E9BA65DB68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 matter where you are in your SAP BTP DMS journey, DMS+ expands and strengthens your content storage capabilities. From full DMS implementations to enhancements of existing environments, we help you get more value from your documents.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Implement SAP BTP DMS from the ground up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Centralize doc storage across SAP &amp; non-SAP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Extend DMS with automation +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3450F-5B18-4878-B4C1-251666D014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5096" y="765877"/>
            <a:ext cx="10621807" cy="950189"/>
          </a:xfrm>
        </p:spPr>
        <p:txBody>
          <a:bodyPr>
            <a:normAutofit fontScale="92500"/>
          </a:bodyPr>
          <a:lstStyle/>
          <a:p>
            <a:r>
              <a:rPr lang="en-US" dirty="0"/>
              <a:t>Enhance Your SAP Content Management with DMS+</a:t>
            </a:r>
          </a:p>
        </p:txBody>
      </p:sp>
    </p:spTree>
    <p:extLst>
      <p:ext uri="{BB962C8B-B14F-4D97-AF65-F5344CB8AC3E}">
        <p14:creationId xmlns:p14="http://schemas.microsoft.com/office/powerpoint/2010/main" val="225716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15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59A6-6B15-C409-A85F-2C1A8006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>
            <a:extLst>
              <a:ext uri="{FF2B5EF4-FFF2-40B4-BE49-F238E27FC236}">
                <a16:creationId xmlns:a16="http://schemas.microsoft.com/office/drawing/2014/main" id="{4115D017-6184-E50B-EFCF-42C9D7C46457}"/>
              </a:ext>
            </a:extLst>
          </p:cNvPr>
          <p:cNvSpPr txBox="1"/>
          <p:nvPr/>
        </p:nvSpPr>
        <p:spPr>
          <a:xfrm>
            <a:off x="578188" y="2461462"/>
            <a:ext cx="1757718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just"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Data Management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A87C3A3-D4E1-7001-88B4-1E96C72364D1}"/>
              </a:ext>
            </a:extLst>
          </p:cNvPr>
          <p:cNvSpPr txBox="1"/>
          <p:nvPr/>
        </p:nvSpPr>
        <p:spPr>
          <a:xfrm>
            <a:off x="3243206" y="2461462"/>
            <a:ext cx="1918193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Solution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implementation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0E82BA6F-211C-A17C-584D-C40377D18181}"/>
              </a:ext>
            </a:extLst>
          </p:cNvPr>
          <p:cNvSpPr txBox="1"/>
          <p:nvPr/>
        </p:nvSpPr>
        <p:spPr>
          <a:xfrm>
            <a:off x="6559133" y="2461462"/>
            <a:ext cx="2400466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Product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&amp; Innovations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19047A6C-F0FD-5BA6-E70B-AA3BC042EA59}"/>
              </a:ext>
            </a:extLst>
          </p:cNvPr>
          <p:cNvSpPr txBox="1"/>
          <p:nvPr/>
        </p:nvSpPr>
        <p:spPr>
          <a:xfrm>
            <a:off x="9371067" y="2461462"/>
            <a:ext cx="1757717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Strategic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Partnerships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D0501E87-A9A3-E436-3EEA-E32B63A73EDB}"/>
              </a:ext>
            </a:extLst>
          </p:cNvPr>
          <p:cNvSpPr txBox="1"/>
          <p:nvPr/>
        </p:nvSpPr>
        <p:spPr>
          <a:xfrm>
            <a:off x="3243206" y="3096658"/>
            <a:ext cx="2653093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S/4HANA &amp; RISE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BTP Deployment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Integration Suite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AI Implementation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OpenText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Extended ECM (xECM)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Vendor Invoice Management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Document Presentment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Ariba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Vertex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Vistex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Geospatial Intelligence (GIS)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C05A3B9-D5F2-B7E6-F235-5ECDFE541E9D}"/>
              </a:ext>
            </a:extLst>
          </p:cNvPr>
          <p:cNvSpPr txBox="1"/>
          <p:nvPr/>
        </p:nvSpPr>
        <p:spPr>
          <a:xfrm>
            <a:off x="9371067" y="3096658"/>
            <a:ext cx="2520575" cy="804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Gold Partner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sz="1200" err="1">
                <a:solidFill>
                  <a:srgbClr val="1C1D3B"/>
                </a:solidFill>
                <a:latin typeface="Helvetica" pitchFamily="2" charset="0"/>
              </a:rPr>
              <a:t>PartnerEdge</a:t>
            </a: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, Sell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CCFlex – Cloud Choice Flex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8ACD8691-6714-34AC-75BB-D04CDFEDEBFC}"/>
              </a:ext>
            </a:extLst>
          </p:cNvPr>
          <p:cNvSpPr txBox="1"/>
          <p:nvPr/>
        </p:nvSpPr>
        <p:spPr>
          <a:xfrm>
            <a:off x="578189" y="3096658"/>
            <a:ext cx="2205726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Archiving &amp; ILM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Retention Management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HANA Memory Optimization (NSE)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Governance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Migration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Cloud Migrations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Privacy and Security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Legacy Decommissioning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Volume Assessment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Quality Assessment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54D8ED6E-E54A-2F41-AE52-DF43938163D6}"/>
              </a:ext>
            </a:extLst>
          </p:cNvPr>
          <p:cNvSpPr txBox="1"/>
          <p:nvPr/>
        </p:nvSpPr>
        <p:spPr>
          <a:xfrm>
            <a:off x="6504258" y="3096658"/>
            <a:ext cx="2520575" cy="205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ASSIST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(Data Archiving Automation)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GUARD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(Legacy Decommissioning)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Auritas Intelligent Accrual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(Financial Automation)</a:t>
            </a:r>
            <a:endParaRPr lang="en-US" sz="900" i="1" dirty="0">
              <a:solidFill>
                <a:srgbClr val="1C1D3B"/>
              </a:solidFill>
              <a:latin typeface="Helvetica" pitchFamily="2" charset="0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DMS+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(Enhanced Document Storage)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4C674-8C21-EED6-604F-B0D45F889B41}"/>
              </a:ext>
            </a:extLst>
          </p:cNvPr>
          <p:cNvCxnSpPr>
            <a:cxnSpLocks/>
          </p:cNvCxnSpPr>
          <p:nvPr/>
        </p:nvCxnSpPr>
        <p:spPr>
          <a:xfrm>
            <a:off x="2872051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D9BE-75DF-3A4C-AB3B-8254D7EA2F71}"/>
              </a:ext>
            </a:extLst>
          </p:cNvPr>
          <p:cNvCxnSpPr>
            <a:cxnSpLocks/>
          </p:cNvCxnSpPr>
          <p:nvPr/>
        </p:nvCxnSpPr>
        <p:spPr>
          <a:xfrm>
            <a:off x="6198983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6F73CD-8EC2-5D06-A252-D59B923CEB33}"/>
              </a:ext>
            </a:extLst>
          </p:cNvPr>
          <p:cNvCxnSpPr>
            <a:cxnSpLocks/>
          </p:cNvCxnSpPr>
          <p:nvPr/>
        </p:nvCxnSpPr>
        <p:spPr>
          <a:xfrm>
            <a:off x="9029674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2C3B97F-E530-76D6-31A1-1AE5C888E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291" y="5374964"/>
            <a:ext cx="1046734" cy="3157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76C508-99A4-F703-4773-2CDE5C8DEDE0}"/>
              </a:ext>
            </a:extLst>
          </p:cNvPr>
          <p:cNvSpPr txBox="1"/>
          <p:nvPr/>
        </p:nvSpPr>
        <p:spPr>
          <a:xfrm>
            <a:off x="6710972" y="5687562"/>
            <a:ext cx="2520575" cy="218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(AMS + Hypercare)</a:t>
            </a:r>
          </a:p>
        </p:txBody>
      </p:sp>
      <p:pic>
        <p:nvPicPr>
          <p:cNvPr id="36" name="Picture 35" descr="Microsoft Azure Logo et symbole, sens, histoire, PNG, marque">
            <a:extLst>
              <a:ext uri="{FF2B5EF4-FFF2-40B4-BE49-F238E27FC236}">
                <a16:creationId xmlns:a16="http://schemas.microsoft.com/office/drawing/2014/main" id="{328BD453-A621-84A8-FE0F-F3D987F4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9568" y="4420489"/>
            <a:ext cx="871255" cy="2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Accusoft | Home">
            <a:extLst>
              <a:ext uri="{FF2B5EF4-FFF2-40B4-BE49-F238E27FC236}">
                <a16:creationId xmlns:a16="http://schemas.microsoft.com/office/drawing/2014/main" id="{252AEC57-D13A-18C9-0DB4-EC0E97D3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993" y="4106792"/>
            <a:ext cx="971400" cy="2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omepage - Schoolupdate">
            <a:extLst>
              <a:ext uri="{FF2B5EF4-FFF2-40B4-BE49-F238E27FC236}">
                <a16:creationId xmlns:a16="http://schemas.microsoft.com/office/drawing/2014/main" id="{7175300E-CCF5-1087-BFD6-D9B95675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2167" y="5322797"/>
            <a:ext cx="915662" cy="2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2">
            <a:extLst>
              <a:ext uri="{FF2B5EF4-FFF2-40B4-BE49-F238E27FC236}">
                <a16:creationId xmlns:a16="http://schemas.microsoft.com/office/drawing/2014/main" id="{EE6BEDE4-46A5-1B91-3506-A67DCE461C93}"/>
              </a:ext>
            </a:extLst>
          </p:cNvPr>
          <p:cNvGrpSpPr/>
          <p:nvPr/>
        </p:nvGrpSpPr>
        <p:grpSpPr>
          <a:xfrm>
            <a:off x="9483724" y="4171279"/>
            <a:ext cx="668083" cy="384782"/>
            <a:chOff x="0" y="0"/>
            <a:chExt cx="1515902" cy="873083"/>
          </a:xfrm>
        </p:grpSpPr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B29A23F9-9E9A-196C-3237-B7C92922C4A2}"/>
                </a:ext>
              </a:extLst>
            </p:cNvPr>
            <p:cNvGrpSpPr/>
            <p:nvPr/>
          </p:nvGrpSpPr>
          <p:grpSpPr>
            <a:xfrm>
              <a:off x="11897" y="28282"/>
              <a:ext cx="812816" cy="435871"/>
              <a:chOff x="0" y="0"/>
              <a:chExt cx="514173" cy="275724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112537DB-B07D-F357-F5DB-5C4F0E800650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0150F7B6-5AE7-2CFB-DAC3-8492DA6BBC3D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4A6E2C02-EB3D-464E-8555-DEF266688A30}"/>
                </a:ext>
              </a:extLst>
            </p:cNvPr>
            <p:cNvGrpSpPr/>
            <p:nvPr/>
          </p:nvGrpSpPr>
          <p:grpSpPr>
            <a:xfrm>
              <a:off x="670767" y="404144"/>
              <a:ext cx="812816" cy="435871"/>
              <a:chOff x="0" y="0"/>
              <a:chExt cx="514173" cy="275724"/>
            </a:xfrm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9AEC157-70AA-BC1F-B853-503E98EA8BDE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C0B9F33D-47D7-463D-C081-0A67178B3A17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D79261A2-4BE7-FC96-F69D-2ACDF76AA356}"/>
                </a:ext>
              </a:extLst>
            </p:cNvPr>
            <p:cNvSpPr/>
            <p:nvPr/>
          </p:nvSpPr>
          <p:spPr>
            <a:xfrm>
              <a:off x="0" y="0"/>
              <a:ext cx="1515902" cy="873083"/>
            </a:xfrm>
            <a:custGeom>
              <a:avLst/>
              <a:gdLst/>
              <a:ahLst/>
              <a:cxnLst/>
              <a:rect l="l" t="t" r="r" b="b"/>
              <a:pathLst>
                <a:path w="1515902" h="873083">
                  <a:moveTo>
                    <a:pt x="0" y="0"/>
                  </a:moveTo>
                  <a:lnTo>
                    <a:pt x="1515902" y="0"/>
                  </a:lnTo>
                  <a:lnTo>
                    <a:pt x="1515902" y="873083"/>
                  </a:lnTo>
                  <a:lnTo>
                    <a:pt x="0" y="873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6F997E36-05D4-0BCE-3E38-A259067F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107" y="4873422"/>
            <a:ext cx="463183" cy="2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1CA149-1856-AF46-D6FD-6A4789EC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855" y="5539647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4">
            <a:extLst>
              <a:ext uri="{FF2B5EF4-FFF2-40B4-BE49-F238E27FC236}">
                <a16:creationId xmlns:a16="http://schemas.microsoft.com/office/drawing/2014/main" id="{09143D79-F5F6-AB01-ACF1-5A8EDE17C57E}"/>
              </a:ext>
            </a:extLst>
          </p:cNvPr>
          <p:cNvSpPr txBox="1"/>
          <p:nvPr/>
        </p:nvSpPr>
        <p:spPr>
          <a:xfrm>
            <a:off x="9521227" y="5755650"/>
            <a:ext cx="782554" cy="21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i="1">
                <a:solidFill>
                  <a:srgbClr val="00A3E9"/>
                </a:solidFill>
                <a:latin typeface="Helvetica" pitchFamily="2" charset="0"/>
              </a:rPr>
              <a:t>CC</a:t>
            </a:r>
            <a:r>
              <a:rPr lang="en-US" sz="1050" i="1">
                <a:solidFill>
                  <a:srgbClr val="00A3E9"/>
                </a:solidFill>
                <a:latin typeface="Helvetica" pitchFamily="2" charset="0"/>
              </a:rPr>
              <a:t>Flex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54771-D316-DAEF-16E7-6B9C40D48050}"/>
              </a:ext>
            </a:extLst>
          </p:cNvPr>
          <p:cNvGrpSpPr/>
          <p:nvPr/>
        </p:nvGrpSpPr>
        <p:grpSpPr>
          <a:xfrm>
            <a:off x="-1013" y="-13277"/>
            <a:ext cx="12202988" cy="1890595"/>
            <a:chOff x="-10988" y="-29259"/>
            <a:chExt cx="12202988" cy="18905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58CA3-6989-09D2-BE6D-110918E0F8DC}"/>
                </a:ext>
              </a:extLst>
            </p:cNvPr>
            <p:cNvGrpSpPr/>
            <p:nvPr/>
          </p:nvGrpSpPr>
          <p:grpSpPr>
            <a:xfrm>
              <a:off x="-10988" y="-29259"/>
              <a:ext cx="12202988" cy="1890595"/>
              <a:chOff x="4196" y="-1528005"/>
              <a:chExt cx="12202988" cy="18905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4155829-7A1C-948B-C73F-FCB2C59A86EC}"/>
                  </a:ext>
                </a:extLst>
              </p:cNvPr>
              <p:cNvGrpSpPr/>
              <p:nvPr/>
            </p:nvGrpSpPr>
            <p:grpSpPr>
              <a:xfrm>
                <a:off x="4196" y="-1528005"/>
                <a:ext cx="12202988" cy="1890595"/>
                <a:chOff x="4196" y="-1393095"/>
                <a:chExt cx="12202988" cy="189059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B459C-B50E-4805-824B-449016EDFC72}"/>
                    </a:ext>
                  </a:extLst>
                </p:cNvPr>
                <p:cNvSpPr/>
                <p:nvPr/>
              </p:nvSpPr>
              <p:spPr>
                <a:xfrm flipV="1">
                  <a:off x="5209" y="-11346"/>
                  <a:ext cx="12201037" cy="508846"/>
                </a:xfrm>
                <a:prstGeom prst="rect">
                  <a:avLst/>
                </a:prstGeom>
                <a:solidFill>
                  <a:srgbClr val="D406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3BF50D-D563-82EB-E8EF-B622DD7F4C11}"/>
                    </a:ext>
                  </a:extLst>
                </p:cNvPr>
                <p:cNvSpPr/>
                <p:nvPr/>
              </p:nvSpPr>
              <p:spPr>
                <a:xfrm rot="21540000">
                  <a:off x="4196" y="187624"/>
                  <a:ext cx="12202988" cy="128691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356585-C682-601C-A3A9-65960FC26F6B}"/>
                    </a:ext>
                  </a:extLst>
                </p:cNvPr>
                <p:cNvSpPr/>
                <p:nvPr/>
              </p:nvSpPr>
              <p:spPr>
                <a:xfrm>
                  <a:off x="5208" y="-1393095"/>
                  <a:ext cx="12201975" cy="1519850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14EFF1-0CF1-6927-FEDC-CC606DE4D0F0}"/>
                  </a:ext>
                </a:extLst>
              </p:cNvPr>
              <p:cNvSpPr/>
              <p:nvPr/>
            </p:nvSpPr>
            <p:spPr>
              <a:xfrm>
                <a:off x="5209" y="-60369"/>
                <a:ext cx="9842132" cy="120054"/>
              </a:xfrm>
              <a:prstGeom prst="rect">
                <a:avLst/>
              </a:prstGeom>
              <a:solidFill>
                <a:srgbClr val="1C1D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0DDB1F-ADB9-728A-462F-A423F5760FF1}"/>
                </a:ext>
              </a:extLst>
            </p:cNvPr>
            <p:cNvSpPr/>
            <p:nvPr/>
          </p:nvSpPr>
          <p:spPr>
            <a:xfrm>
              <a:off x="-9975" y="1522899"/>
              <a:ext cx="5824386" cy="137796"/>
            </a:xfrm>
            <a:prstGeom prst="rect">
              <a:avLst/>
            </a:prstGeom>
            <a:solidFill>
              <a:srgbClr val="1C1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3C2124A4-0D5B-B306-91C7-002B4C18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421" y="4887684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>
            <a:extLst>
              <a:ext uri="{FF2B5EF4-FFF2-40B4-BE49-F238E27FC236}">
                <a16:creationId xmlns:a16="http://schemas.microsoft.com/office/drawing/2014/main" id="{1E9B1C9C-FECA-7DA0-1245-5C1EB3B22FB4}"/>
              </a:ext>
            </a:extLst>
          </p:cNvPr>
          <p:cNvSpPr txBox="1"/>
          <p:nvPr/>
        </p:nvSpPr>
        <p:spPr>
          <a:xfrm>
            <a:off x="9516855" y="5114017"/>
            <a:ext cx="668962" cy="145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err="1">
                <a:solidFill>
                  <a:srgbClr val="00A3E9"/>
                </a:solidFill>
                <a:latin typeface="Helvetica" pitchFamily="2" charset="0"/>
              </a:rPr>
              <a:t>Partner</a:t>
            </a:r>
            <a:r>
              <a:rPr lang="en-US" sz="700" err="1">
                <a:solidFill>
                  <a:srgbClr val="00A3E9"/>
                </a:solidFill>
                <a:latin typeface="Helvetica" pitchFamily="2" charset="0"/>
              </a:rPr>
              <a:t>Edge</a:t>
            </a:r>
            <a:r>
              <a:rPr lang="en-US" sz="700" baseline="30000">
                <a:solidFill>
                  <a:srgbClr val="00A3E9"/>
                </a:solidFill>
                <a:latin typeface="Helvetica" pitchFamily="2" charset="0"/>
              </a:rPr>
              <a:t>®</a:t>
            </a:r>
            <a:r>
              <a:rPr lang="en-US" sz="700">
                <a:solidFill>
                  <a:srgbClr val="00A3E9"/>
                </a:solidFill>
                <a:latin typeface="Helvetica" pitchFamily="2" charset="0"/>
              </a:rPr>
              <a:t> 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1830C-20B4-8851-E27B-3D16CF6998DA}"/>
              </a:ext>
            </a:extLst>
          </p:cNvPr>
          <p:cNvCxnSpPr>
            <a:cxnSpLocks/>
          </p:cNvCxnSpPr>
          <p:nvPr/>
        </p:nvCxnSpPr>
        <p:spPr>
          <a:xfrm>
            <a:off x="4200437" y="407633"/>
            <a:ext cx="0" cy="95294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28">
            <a:extLst>
              <a:ext uri="{FF2B5EF4-FFF2-40B4-BE49-F238E27FC236}">
                <a16:creationId xmlns:a16="http://schemas.microsoft.com/office/drawing/2014/main" id="{8E84CC91-6BEA-A52F-09E0-BB52498BDE89}"/>
              </a:ext>
            </a:extLst>
          </p:cNvPr>
          <p:cNvSpPr txBox="1"/>
          <p:nvPr/>
        </p:nvSpPr>
        <p:spPr>
          <a:xfrm>
            <a:off x="4695776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1,500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F39576-4C98-B0E1-730F-503B35C47EFA}"/>
              </a:ext>
            </a:extLst>
          </p:cNvPr>
          <p:cNvSpPr txBox="1"/>
          <p:nvPr/>
        </p:nvSpPr>
        <p:spPr>
          <a:xfrm>
            <a:off x="4725421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Successful Projects</a:t>
            </a:r>
          </a:p>
        </p:txBody>
      </p:sp>
      <p:sp>
        <p:nvSpPr>
          <p:cNvPr id="52" name="TextBox 28">
            <a:extLst>
              <a:ext uri="{FF2B5EF4-FFF2-40B4-BE49-F238E27FC236}">
                <a16:creationId xmlns:a16="http://schemas.microsoft.com/office/drawing/2014/main" id="{CDD348BE-BE24-CD46-34C6-129076B19D1E}"/>
              </a:ext>
            </a:extLst>
          </p:cNvPr>
          <p:cNvSpPr txBox="1"/>
          <p:nvPr/>
        </p:nvSpPr>
        <p:spPr>
          <a:xfrm>
            <a:off x="6527825" y="584135"/>
            <a:ext cx="1326950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10,500+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715B2C91-EEAC-DA95-27E9-BFA4817DDD48}"/>
              </a:ext>
            </a:extLst>
          </p:cNvPr>
          <p:cNvSpPr txBox="1"/>
          <p:nvPr/>
        </p:nvSpPr>
        <p:spPr>
          <a:xfrm>
            <a:off x="6658794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TB of Data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Managed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77469667-7105-3FC0-DCAC-2E64D6F51D62}"/>
              </a:ext>
            </a:extLst>
          </p:cNvPr>
          <p:cNvSpPr txBox="1"/>
          <p:nvPr/>
        </p:nvSpPr>
        <p:spPr>
          <a:xfrm>
            <a:off x="8491431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25 Yrs</a:t>
            </a: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49D5AC29-0843-CFBE-C0E2-557F4E7C7112}"/>
              </a:ext>
            </a:extLst>
          </p:cNvPr>
          <p:cNvSpPr txBox="1"/>
          <p:nvPr/>
        </p:nvSpPr>
        <p:spPr>
          <a:xfrm>
            <a:off x="8428988" y="898227"/>
            <a:ext cx="1249189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Transforming Companies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F539917A-14A0-E079-A2AA-D11E2A89CF78}"/>
              </a:ext>
            </a:extLst>
          </p:cNvPr>
          <p:cNvSpPr txBox="1"/>
          <p:nvPr/>
        </p:nvSpPr>
        <p:spPr>
          <a:xfrm>
            <a:off x="10317983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$1.5B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0A27A29B-4099-8319-F910-4C1AE37447E4}"/>
              </a:ext>
            </a:extLst>
          </p:cNvPr>
          <p:cNvSpPr txBox="1"/>
          <p:nvPr/>
        </p:nvSpPr>
        <p:spPr>
          <a:xfrm>
            <a:off x="10237232" y="898227"/>
            <a:ext cx="1285804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Total Customer Savings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2842D7-02A6-BAA6-9920-20683967DBFC}"/>
              </a:ext>
            </a:extLst>
          </p:cNvPr>
          <p:cNvSpPr txBox="1"/>
          <p:nvPr/>
        </p:nvSpPr>
        <p:spPr>
          <a:xfrm>
            <a:off x="271312" y="1237686"/>
            <a:ext cx="35016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u="none" strike="noStrike">
                <a:solidFill>
                  <a:schemeClr val="accent6"/>
                </a:solidFill>
                <a:effectLst/>
                <a:latin typeface="Helvetica" pitchFamily="2" charset="0"/>
              </a:rPr>
              <a:t>Driving Innovation, Empowering Transformations.</a:t>
            </a:r>
            <a:endParaRPr lang="en-US" sz="1050" b="1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9871A9-5B03-4C42-C913-FD66444776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2" y="193513"/>
            <a:ext cx="3609393" cy="1158805"/>
          </a:xfrm>
          <a:prstGeom prst="rect">
            <a:avLst/>
          </a:prstGeom>
        </p:spPr>
      </p:pic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913D9F6-8B62-DB76-D243-8DBDF92019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67" y="5652941"/>
            <a:ext cx="1263099" cy="423648"/>
          </a:xfrm>
          <a:prstGeom prst="rect">
            <a:avLst/>
          </a:prstGeom>
        </p:spPr>
      </p:pic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F22C739-5B39-687F-8CE9-2EE7D6BFC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42" y="4721112"/>
            <a:ext cx="508846" cy="5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4764309"/>
            <a:ext cx="12192000" cy="2093691"/>
            <a:chOff x="0" y="0"/>
            <a:chExt cx="23943576" cy="4308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43576" cy="4308448"/>
            </a:xfrm>
            <a:custGeom>
              <a:avLst/>
              <a:gdLst/>
              <a:ahLst/>
              <a:cxnLst/>
              <a:rect l="l" t="t" r="r" b="b"/>
              <a:pathLst>
                <a:path w="23943576" h="4308448">
                  <a:moveTo>
                    <a:pt x="0" y="0"/>
                  </a:moveTo>
                  <a:lnTo>
                    <a:pt x="23943576" y="0"/>
                  </a:lnTo>
                  <a:lnTo>
                    <a:pt x="23943576" y="4308448"/>
                  </a:lnTo>
                  <a:lnTo>
                    <a:pt x="0" y="4308448"/>
                  </a:lnTo>
                  <a:close/>
                </a:path>
              </a:pathLst>
            </a:custGeom>
            <a:solidFill>
              <a:srgbClr val="1C1D3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3943576" cy="4327498"/>
            </a:xfrm>
            <a:prstGeom prst="rect">
              <a:avLst/>
            </a:prstGeom>
          </p:spPr>
          <p:txBody>
            <a:bodyPr lIns="5304" tIns="5304" rIns="5304" bIns="5304" rtlCol="0" anchor="ctr"/>
            <a:lstStyle/>
            <a:p>
              <a:pPr algn="ctr">
                <a:lnSpc>
                  <a:spcPts val="760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1364127" y="5561182"/>
            <a:ext cx="367901" cy="368571"/>
          </a:xfrm>
          <a:custGeom>
            <a:avLst/>
            <a:gdLst/>
            <a:ahLst/>
            <a:cxnLst/>
            <a:rect l="l" t="t" r="r" b="b"/>
            <a:pathLst>
              <a:path w="551852" h="552857">
                <a:moveTo>
                  <a:pt x="0" y="0"/>
                </a:moveTo>
                <a:lnTo>
                  <a:pt x="551852" y="0"/>
                </a:lnTo>
                <a:lnTo>
                  <a:pt x="551852" y="552857"/>
                </a:lnTo>
                <a:lnTo>
                  <a:pt x="0" y="552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10389002" y="5589242"/>
            <a:ext cx="416601" cy="312451"/>
          </a:xfrm>
          <a:custGeom>
            <a:avLst/>
            <a:gdLst/>
            <a:ahLst/>
            <a:cxnLst/>
            <a:rect l="l" t="t" r="r" b="b"/>
            <a:pathLst>
              <a:path w="624901" h="468676">
                <a:moveTo>
                  <a:pt x="0" y="0"/>
                </a:moveTo>
                <a:lnTo>
                  <a:pt x="624902" y="0"/>
                </a:lnTo>
                <a:lnTo>
                  <a:pt x="624902" y="468676"/>
                </a:lnTo>
                <a:lnTo>
                  <a:pt x="0" y="468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7344225" y="5571500"/>
            <a:ext cx="237899" cy="347934"/>
          </a:xfrm>
          <a:custGeom>
            <a:avLst/>
            <a:gdLst/>
            <a:ahLst/>
            <a:cxnLst/>
            <a:rect l="l" t="t" r="r" b="b"/>
            <a:pathLst>
              <a:path w="356849" h="521901">
                <a:moveTo>
                  <a:pt x="0" y="0"/>
                </a:moveTo>
                <a:lnTo>
                  <a:pt x="356850" y="0"/>
                </a:lnTo>
                <a:lnTo>
                  <a:pt x="356850" y="521901"/>
                </a:lnTo>
                <a:lnTo>
                  <a:pt x="0" y="5219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2400760" y="5576439"/>
            <a:ext cx="305519" cy="338057"/>
          </a:xfrm>
          <a:custGeom>
            <a:avLst/>
            <a:gdLst/>
            <a:ahLst/>
            <a:cxnLst/>
            <a:rect l="l" t="t" r="r" b="b"/>
            <a:pathLst>
              <a:path w="458278" h="507085">
                <a:moveTo>
                  <a:pt x="0" y="0"/>
                </a:moveTo>
                <a:lnTo>
                  <a:pt x="458279" y="0"/>
                </a:lnTo>
                <a:lnTo>
                  <a:pt x="458279" y="507085"/>
                </a:lnTo>
                <a:lnTo>
                  <a:pt x="0" y="507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3366575" y="5542582"/>
            <a:ext cx="209479" cy="405770"/>
          </a:xfrm>
          <a:custGeom>
            <a:avLst/>
            <a:gdLst/>
            <a:ahLst/>
            <a:cxnLst/>
            <a:rect l="l" t="t" r="r" b="b"/>
            <a:pathLst>
              <a:path w="314218" h="608655">
                <a:moveTo>
                  <a:pt x="0" y="0"/>
                </a:moveTo>
                <a:lnTo>
                  <a:pt x="314218" y="0"/>
                </a:lnTo>
                <a:lnTo>
                  <a:pt x="314218" y="608655"/>
                </a:lnTo>
                <a:lnTo>
                  <a:pt x="0" y="6086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8325075" y="5562848"/>
            <a:ext cx="389587" cy="365237"/>
          </a:xfrm>
          <a:custGeom>
            <a:avLst/>
            <a:gdLst/>
            <a:ahLst/>
            <a:cxnLst/>
            <a:rect l="l" t="t" r="r" b="b"/>
            <a:pathLst>
              <a:path w="584380" h="547856">
                <a:moveTo>
                  <a:pt x="0" y="0"/>
                </a:moveTo>
                <a:lnTo>
                  <a:pt x="584380" y="0"/>
                </a:lnTo>
                <a:lnTo>
                  <a:pt x="584380" y="547857"/>
                </a:lnTo>
                <a:lnTo>
                  <a:pt x="0" y="547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508747" y="5597904"/>
            <a:ext cx="424736" cy="295127"/>
          </a:xfrm>
          <a:custGeom>
            <a:avLst/>
            <a:gdLst/>
            <a:ahLst/>
            <a:cxnLst/>
            <a:rect l="l" t="t" r="r" b="b"/>
            <a:pathLst>
              <a:path w="637104" h="442691">
                <a:moveTo>
                  <a:pt x="0" y="0"/>
                </a:moveTo>
                <a:lnTo>
                  <a:pt x="637104" y="0"/>
                </a:lnTo>
                <a:lnTo>
                  <a:pt x="637104" y="442691"/>
                </a:lnTo>
                <a:lnTo>
                  <a:pt x="0" y="442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0530" t="-66341" r="-30050" b="-6475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543015" y="5585444"/>
            <a:ext cx="311646" cy="320047"/>
          </a:xfrm>
          <a:custGeom>
            <a:avLst/>
            <a:gdLst/>
            <a:ahLst/>
            <a:cxnLst/>
            <a:rect l="l" t="t" r="r" b="b"/>
            <a:pathLst>
              <a:path w="467469" h="480071">
                <a:moveTo>
                  <a:pt x="0" y="0"/>
                </a:moveTo>
                <a:lnTo>
                  <a:pt x="467468" y="0"/>
                </a:lnTo>
                <a:lnTo>
                  <a:pt x="467468" y="480071"/>
                </a:lnTo>
                <a:lnTo>
                  <a:pt x="0" y="4800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4255418" y="5567174"/>
            <a:ext cx="309905" cy="356585"/>
          </a:xfrm>
          <a:custGeom>
            <a:avLst/>
            <a:gdLst/>
            <a:ahLst/>
            <a:cxnLst/>
            <a:rect l="l" t="t" r="r" b="b"/>
            <a:pathLst>
              <a:path w="464858" h="534878">
                <a:moveTo>
                  <a:pt x="0" y="0"/>
                </a:moveTo>
                <a:lnTo>
                  <a:pt x="464858" y="0"/>
                </a:lnTo>
                <a:lnTo>
                  <a:pt x="464858" y="534879"/>
                </a:lnTo>
                <a:lnTo>
                  <a:pt x="0" y="5348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6206702" y="5558903"/>
            <a:ext cx="369398" cy="373129"/>
          </a:xfrm>
          <a:custGeom>
            <a:avLst/>
            <a:gdLst/>
            <a:ahLst/>
            <a:cxnLst/>
            <a:rect l="l" t="t" r="r" b="b"/>
            <a:pathLst>
              <a:path w="554097" h="559694">
                <a:moveTo>
                  <a:pt x="0" y="0"/>
                </a:moveTo>
                <a:lnTo>
                  <a:pt x="554096" y="0"/>
                </a:lnTo>
                <a:lnTo>
                  <a:pt x="554096" y="559693"/>
                </a:lnTo>
                <a:lnTo>
                  <a:pt x="0" y="559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9349661" y="5565790"/>
            <a:ext cx="410691" cy="359355"/>
          </a:xfrm>
          <a:custGeom>
            <a:avLst/>
            <a:gdLst/>
            <a:ahLst/>
            <a:cxnLst/>
            <a:rect l="l" t="t" r="r" b="b"/>
            <a:pathLst>
              <a:path w="616036" h="539032">
                <a:moveTo>
                  <a:pt x="0" y="0"/>
                </a:moveTo>
                <a:lnTo>
                  <a:pt x="616036" y="0"/>
                </a:lnTo>
                <a:lnTo>
                  <a:pt x="616036" y="539031"/>
                </a:lnTo>
                <a:lnTo>
                  <a:pt x="0" y="539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5200323" y="5572478"/>
            <a:ext cx="345979" cy="345979"/>
          </a:xfrm>
          <a:custGeom>
            <a:avLst/>
            <a:gdLst/>
            <a:ahLst/>
            <a:cxnLst/>
            <a:rect l="l" t="t" r="r" b="b"/>
            <a:pathLst>
              <a:path w="518968" h="518968">
                <a:moveTo>
                  <a:pt x="0" y="0"/>
                </a:moveTo>
                <a:lnTo>
                  <a:pt x="518968" y="0"/>
                </a:lnTo>
                <a:lnTo>
                  <a:pt x="518968" y="518968"/>
                </a:lnTo>
                <a:lnTo>
                  <a:pt x="0" y="5189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305616" y="6062780"/>
            <a:ext cx="11666093" cy="403453"/>
          </a:xfrm>
          <a:custGeom>
            <a:avLst/>
            <a:gdLst/>
            <a:ahLst/>
            <a:cxnLst/>
            <a:rect l="l" t="t" r="r" b="b"/>
            <a:pathLst>
              <a:path w="17499140" h="605179">
                <a:moveTo>
                  <a:pt x="0" y="0"/>
                </a:moveTo>
                <a:lnTo>
                  <a:pt x="17499140" y="0"/>
                </a:lnTo>
                <a:lnTo>
                  <a:pt x="17499140" y="605178"/>
                </a:lnTo>
                <a:lnTo>
                  <a:pt x="0" y="605178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4019931" y="4997875"/>
            <a:ext cx="415213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</a:pPr>
            <a:r>
              <a:rPr lang="en-US" sz="1324" spc="-13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Services Across Multiple Industries – Verticals: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6067388" y="-1335547"/>
            <a:ext cx="57225" cy="12192000"/>
            <a:chOff x="0" y="0"/>
            <a:chExt cx="22608" cy="4816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608" cy="4816592"/>
            </a:xfrm>
            <a:custGeom>
              <a:avLst/>
              <a:gdLst/>
              <a:ahLst/>
              <a:cxnLst/>
              <a:rect l="l" t="t" r="r" b="b"/>
              <a:pathLst>
                <a:path w="22608" h="4816592">
                  <a:moveTo>
                    <a:pt x="0" y="0"/>
                  </a:moveTo>
                  <a:lnTo>
                    <a:pt x="22608" y="0"/>
                  </a:lnTo>
                  <a:lnTo>
                    <a:pt x="2260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40B0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7625"/>
              <a:ext cx="22608" cy="47689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9"/>
                </a:lnSpc>
              </a:pPr>
              <a:endParaRPr sz="1200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7872" y="1523534"/>
            <a:ext cx="10536253" cy="3000233"/>
            <a:chOff x="0" y="0"/>
            <a:chExt cx="21072507" cy="6000466"/>
          </a:xfrm>
        </p:grpSpPr>
        <p:sp>
          <p:nvSpPr>
            <p:cNvPr id="28" name="Freeform 28"/>
            <p:cNvSpPr/>
            <p:nvPr/>
          </p:nvSpPr>
          <p:spPr>
            <a:xfrm>
              <a:off x="283107" y="167199"/>
              <a:ext cx="2862667" cy="1668897"/>
            </a:xfrm>
            <a:custGeom>
              <a:avLst/>
              <a:gdLst/>
              <a:ahLst/>
              <a:cxnLst/>
              <a:rect l="l" t="t" r="r" b="b"/>
              <a:pathLst>
                <a:path w="2862667" h="1668897">
                  <a:moveTo>
                    <a:pt x="0" y="0"/>
                  </a:moveTo>
                  <a:lnTo>
                    <a:pt x="2862667" y="0"/>
                  </a:lnTo>
                  <a:lnTo>
                    <a:pt x="2862667" y="1668897"/>
                  </a:lnTo>
                  <a:lnTo>
                    <a:pt x="0" y="1668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7851494" y="0"/>
              <a:ext cx="2977952" cy="1931649"/>
            </a:xfrm>
            <a:custGeom>
              <a:avLst/>
              <a:gdLst/>
              <a:ahLst/>
              <a:cxnLst/>
              <a:rect l="l" t="t" r="r" b="b"/>
              <a:pathLst>
                <a:path w="2977952" h="1931649">
                  <a:moveTo>
                    <a:pt x="0" y="0"/>
                  </a:moveTo>
                  <a:lnTo>
                    <a:pt x="2977952" y="0"/>
                  </a:lnTo>
                  <a:lnTo>
                    <a:pt x="2977952" y="1931649"/>
                  </a:lnTo>
                  <a:lnTo>
                    <a:pt x="0" y="193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8137181" y="1664265"/>
              <a:ext cx="2510293" cy="2365142"/>
            </a:xfrm>
            <a:custGeom>
              <a:avLst/>
              <a:gdLst/>
              <a:ahLst/>
              <a:cxnLst/>
              <a:rect l="l" t="t" r="r" b="b"/>
              <a:pathLst>
                <a:path w="2510293" h="2365142">
                  <a:moveTo>
                    <a:pt x="0" y="0"/>
                  </a:moveTo>
                  <a:lnTo>
                    <a:pt x="2510293" y="0"/>
                  </a:lnTo>
                  <a:lnTo>
                    <a:pt x="2510293" y="2365142"/>
                  </a:lnTo>
                  <a:lnTo>
                    <a:pt x="0" y="2365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7760467" y="4094230"/>
              <a:ext cx="3312040" cy="1855826"/>
            </a:xfrm>
            <a:custGeom>
              <a:avLst/>
              <a:gdLst/>
              <a:ahLst/>
              <a:cxnLst/>
              <a:rect l="l" t="t" r="r" b="b"/>
              <a:pathLst>
                <a:path w="3312040" h="1855826">
                  <a:moveTo>
                    <a:pt x="0" y="0"/>
                  </a:moveTo>
                  <a:lnTo>
                    <a:pt x="3312040" y="0"/>
                  </a:lnTo>
                  <a:lnTo>
                    <a:pt x="3312040" y="1855826"/>
                  </a:lnTo>
                  <a:lnTo>
                    <a:pt x="0" y="1855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855642" y="232974"/>
              <a:ext cx="1934217" cy="1424873"/>
            </a:xfrm>
            <a:custGeom>
              <a:avLst/>
              <a:gdLst/>
              <a:ahLst/>
              <a:cxnLst/>
              <a:rect l="l" t="t" r="r" b="b"/>
              <a:pathLst>
                <a:path w="1934217" h="1424873">
                  <a:moveTo>
                    <a:pt x="0" y="0"/>
                  </a:moveTo>
                  <a:lnTo>
                    <a:pt x="1934217" y="0"/>
                  </a:lnTo>
                  <a:lnTo>
                    <a:pt x="1934217" y="1424873"/>
                  </a:lnTo>
                  <a:lnTo>
                    <a:pt x="0" y="1424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2664663"/>
              <a:ext cx="3078301" cy="714422"/>
            </a:xfrm>
            <a:custGeom>
              <a:avLst/>
              <a:gdLst/>
              <a:ahLst/>
              <a:cxnLst/>
              <a:rect l="l" t="t" r="r" b="b"/>
              <a:pathLst>
                <a:path w="3078301" h="714422">
                  <a:moveTo>
                    <a:pt x="0" y="0"/>
                  </a:moveTo>
                  <a:lnTo>
                    <a:pt x="3078301" y="0"/>
                  </a:lnTo>
                  <a:lnTo>
                    <a:pt x="3078301" y="714422"/>
                  </a:lnTo>
                  <a:lnTo>
                    <a:pt x="0" y="714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962983" y="4691452"/>
              <a:ext cx="2658334" cy="1033427"/>
            </a:xfrm>
            <a:custGeom>
              <a:avLst/>
              <a:gdLst/>
              <a:ahLst/>
              <a:cxnLst/>
              <a:rect l="l" t="t" r="r" b="b"/>
              <a:pathLst>
                <a:path w="2658334" h="1033427">
                  <a:moveTo>
                    <a:pt x="0" y="0"/>
                  </a:moveTo>
                  <a:lnTo>
                    <a:pt x="2658334" y="0"/>
                  </a:lnTo>
                  <a:lnTo>
                    <a:pt x="2658334" y="1033428"/>
                  </a:lnTo>
                  <a:lnTo>
                    <a:pt x="0" y="103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5599703" y="2526564"/>
              <a:ext cx="2321765" cy="495310"/>
            </a:xfrm>
            <a:custGeom>
              <a:avLst/>
              <a:gdLst/>
              <a:ahLst/>
              <a:cxnLst/>
              <a:rect l="l" t="t" r="r" b="b"/>
              <a:pathLst>
                <a:path w="2321765" h="495310">
                  <a:moveTo>
                    <a:pt x="0" y="0"/>
                  </a:moveTo>
                  <a:lnTo>
                    <a:pt x="2321765" y="0"/>
                  </a:lnTo>
                  <a:lnTo>
                    <a:pt x="2321765" y="495310"/>
                  </a:lnTo>
                  <a:lnTo>
                    <a:pt x="0" y="495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5383989" y="167199"/>
              <a:ext cx="2480969" cy="1583875"/>
            </a:xfrm>
            <a:custGeom>
              <a:avLst/>
              <a:gdLst/>
              <a:ahLst/>
              <a:cxnLst/>
              <a:rect l="l" t="t" r="r" b="b"/>
              <a:pathLst>
                <a:path w="2480969" h="1583875">
                  <a:moveTo>
                    <a:pt x="0" y="0"/>
                  </a:moveTo>
                  <a:lnTo>
                    <a:pt x="2480969" y="0"/>
                  </a:lnTo>
                  <a:lnTo>
                    <a:pt x="2480969" y="1583876"/>
                  </a:lnTo>
                  <a:lnTo>
                    <a:pt x="0" y="1583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283299" y="3846197"/>
              <a:ext cx="2567416" cy="1977206"/>
            </a:xfrm>
            <a:custGeom>
              <a:avLst/>
              <a:gdLst/>
              <a:ahLst/>
              <a:cxnLst/>
              <a:rect l="l" t="t" r="r" b="b"/>
              <a:pathLst>
                <a:path w="2567416" h="1977206">
                  <a:moveTo>
                    <a:pt x="0" y="0"/>
                  </a:moveTo>
                  <a:lnTo>
                    <a:pt x="2567417" y="0"/>
                  </a:lnTo>
                  <a:lnTo>
                    <a:pt x="2567417" y="1977206"/>
                  </a:lnTo>
                  <a:lnTo>
                    <a:pt x="0" y="1977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83107" y="4288855"/>
              <a:ext cx="2310663" cy="1711611"/>
            </a:xfrm>
            <a:custGeom>
              <a:avLst/>
              <a:gdLst/>
              <a:ahLst/>
              <a:cxnLst/>
              <a:rect l="l" t="t" r="r" b="b"/>
              <a:pathLst>
                <a:path w="2310663" h="1711611">
                  <a:moveTo>
                    <a:pt x="0" y="0"/>
                  </a:moveTo>
                  <a:lnTo>
                    <a:pt x="2310663" y="0"/>
                  </a:lnTo>
                  <a:lnTo>
                    <a:pt x="2310663" y="1711611"/>
                  </a:lnTo>
                  <a:lnTo>
                    <a:pt x="0" y="171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980359" y="1931649"/>
              <a:ext cx="9273430" cy="3862243"/>
            </a:xfrm>
            <a:custGeom>
              <a:avLst/>
              <a:gdLst/>
              <a:ahLst/>
              <a:cxnLst/>
              <a:rect l="l" t="t" r="r" b="b"/>
              <a:pathLst>
                <a:path w="9273430" h="3862243">
                  <a:moveTo>
                    <a:pt x="0" y="0"/>
                  </a:moveTo>
                  <a:lnTo>
                    <a:pt x="9273430" y="0"/>
                  </a:lnTo>
                  <a:lnTo>
                    <a:pt x="9273430" y="3862243"/>
                  </a:lnTo>
                  <a:lnTo>
                    <a:pt x="0" y="3862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3272512" y="2164097"/>
              <a:ext cx="2183779" cy="1859164"/>
            </a:xfrm>
            <a:custGeom>
              <a:avLst/>
              <a:gdLst/>
              <a:ahLst/>
              <a:cxnLst/>
              <a:rect l="l" t="t" r="r" b="b"/>
              <a:pathLst>
                <a:path w="2183779" h="1859164">
                  <a:moveTo>
                    <a:pt x="0" y="0"/>
                  </a:moveTo>
                  <a:lnTo>
                    <a:pt x="2183780" y="0"/>
                  </a:lnTo>
                  <a:lnTo>
                    <a:pt x="2183780" y="1859163"/>
                  </a:lnTo>
                  <a:lnTo>
                    <a:pt x="0" y="185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218104" y="232974"/>
              <a:ext cx="8899185" cy="1860623"/>
            </a:xfrm>
            <a:custGeom>
              <a:avLst/>
              <a:gdLst/>
              <a:ahLst/>
              <a:cxnLst/>
              <a:rect l="l" t="t" r="r" b="b"/>
              <a:pathLst>
                <a:path w="8899185" h="1860623">
                  <a:moveTo>
                    <a:pt x="0" y="0"/>
                  </a:moveTo>
                  <a:lnTo>
                    <a:pt x="8899185" y="0"/>
                  </a:lnTo>
                  <a:lnTo>
                    <a:pt x="8899185" y="1860623"/>
                  </a:lnTo>
                  <a:lnTo>
                    <a:pt x="0" y="1860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B0A5965-7EAB-EB71-070D-EDDC7AAF1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11B3D"/>
                </a:solidFill>
                <a:latin typeface="Helvetica"/>
                <a:ea typeface="Helvetica"/>
                <a:cs typeface="Helvetica"/>
                <a:sym typeface="Helvetica"/>
              </a:rPr>
              <a:t>Customer</a:t>
            </a:r>
            <a:r>
              <a:rPr lang="en-US" sz="3600" b="1" dirty="0">
                <a:solidFill>
                  <a:srgbClr val="011B3D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Success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8E3E6-69E6-AC71-54A6-8C9EBEA55C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636" y="1828800"/>
            <a:ext cx="10513363" cy="4165601"/>
          </a:xfrm>
        </p:spPr>
        <p:txBody>
          <a:bodyPr>
            <a:normAutofit fontScale="92500"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400" dirty="0"/>
              <a:t>Excessive time spent on document creation, retrieval, and approval workflows  due to inefficient document handling processes 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400" dirty="0"/>
              <a:t>Difficulty managing content across global operations, limiting seamless collaboration and visibility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400" dirty="0"/>
              <a:t>Ongoing struggles to meet regulatory and compliance requirements, increasing risk and audit complexity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400" dirty="0"/>
              <a:t>Disconnected content silos that prevent integration with SAP business processes and limit contextual access to critical information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400" dirty="0"/>
              <a:t>Rising storage and management costs due to lack of automation and inefficient resource utilization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400" dirty="0"/>
              <a:t>Challenges locating the right documents quickly, often requiring manual searches through large volumes of files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400" dirty="0"/>
              <a:t>Limited cross-department collaboration, with document management systems failing to provide appropriate access and usability for all users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400" dirty="0"/>
              <a:t>Overly complex and rigid folder structures, forcing users to memorize navigation paths instead of enabling intuitive search and access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7CB45E-8D0C-CE7B-DC91-6A0CACE610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Management </a:t>
            </a:r>
            <a:r>
              <a:rPr lang="en-US" dirty="0">
                <a:solidFill>
                  <a:schemeClr val="accent1"/>
                </a:solidFill>
              </a:rPr>
              <a:t>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C1BBB-E3D4-1835-FAA8-FEE0B85F2369}"/>
              </a:ext>
            </a:extLst>
          </p:cNvPr>
          <p:cNvSpPr/>
          <p:nvPr/>
        </p:nvSpPr>
        <p:spPr>
          <a:xfrm>
            <a:off x="0" y="451705"/>
            <a:ext cx="174661" cy="1079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15EDC-67A9-3DBD-22E8-84BFAABF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4DF38F2-7359-BEFD-F71A-ED156E4BBE22}"/>
              </a:ext>
            </a:extLst>
          </p:cNvPr>
          <p:cNvSpPr/>
          <p:nvPr/>
        </p:nvSpPr>
        <p:spPr>
          <a:xfrm>
            <a:off x="715546" y="4170394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F2F9AE57-E098-382F-7FF9-7B0B7EEE8A41}"/>
              </a:ext>
            </a:extLst>
          </p:cNvPr>
          <p:cNvSpPr/>
          <p:nvPr/>
        </p:nvSpPr>
        <p:spPr>
          <a:xfrm>
            <a:off x="4425108" y="4170394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9C207990-BE21-64A9-6D4B-815EBB340F9F}"/>
              </a:ext>
            </a:extLst>
          </p:cNvPr>
          <p:cNvSpPr/>
          <p:nvPr/>
        </p:nvSpPr>
        <p:spPr>
          <a:xfrm>
            <a:off x="8134669" y="4170394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46B97F48-5523-AF1C-6FCE-235EB165B1FF}"/>
              </a:ext>
            </a:extLst>
          </p:cNvPr>
          <p:cNvSpPr/>
          <p:nvPr/>
        </p:nvSpPr>
        <p:spPr>
          <a:xfrm>
            <a:off x="715546" y="2375115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29159BB3-C455-DB0B-68B3-4228B21E708F}"/>
              </a:ext>
            </a:extLst>
          </p:cNvPr>
          <p:cNvSpPr/>
          <p:nvPr/>
        </p:nvSpPr>
        <p:spPr>
          <a:xfrm>
            <a:off x="4425108" y="2375115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4A7DB0E9-DB7C-89AE-2177-1D3E0B8FB160}"/>
              </a:ext>
            </a:extLst>
          </p:cNvPr>
          <p:cNvSpPr/>
          <p:nvPr/>
        </p:nvSpPr>
        <p:spPr>
          <a:xfrm>
            <a:off x="8134669" y="2375115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4D4638-08B1-EA0F-7CAE-A6424934BD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642938"/>
            <a:ext cx="9734272" cy="872611"/>
          </a:xfrm>
        </p:spPr>
        <p:txBody>
          <a:bodyPr>
            <a:normAutofit/>
          </a:bodyPr>
          <a:lstStyle/>
          <a:p>
            <a:r>
              <a:rPr lang="en-US" dirty="0"/>
              <a:t>The Role of Content Management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7547479-2B92-67E6-364E-D098E473F7B2}"/>
              </a:ext>
            </a:extLst>
          </p:cNvPr>
          <p:cNvSpPr txBox="1">
            <a:spLocks/>
          </p:cNvSpPr>
          <p:nvPr/>
        </p:nvSpPr>
        <p:spPr>
          <a:xfrm>
            <a:off x="1484144" y="2670577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Connect content and digital media with business data and relationships to bring value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BE410C7-D178-E079-4C4B-9D1E94CC4A23}"/>
              </a:ext>
            </a:extLst>
          </p:cNvPr>
          <p:cNvSpPr txBox="1">
            <a:spLocks/>
          </p:cNvSpPr>
          <p:nvPr/>
        </p:nvSpPr>
        <p:spPr>
          <a:xfrm>
            <a:off x="1484144" y="4465856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Businesses struggling with silos and need to integrate content with SAP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6F72A2E-9D83-2922-B3A6-D6B848DD47EA}"/>
              </a:ext>
            </a:extLst>
          </p:cNvPr>
          <p:cNvSpPr txBox="1">
            <a:spLocks/>
          </p:cNvSpPr>
          <p:nvPr/>
        </p:nvSpPr>
        <p:spPr>
          <a:xfrm>
            <a:off x="5181385" y="2670577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</a:rPr>
              <a:t>Increase efficiency by reducing time on document handling, retrieval, &amp; approval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0095DC8-55C9-199A-A7EF-EB833173F16E}"/>
              </a:ext>
            </a:extLst>
          </p:cNvPr>
          <p:cNvSpPr txBox="1">
            <a:spLocks/>
          </p:cNvSpPr>
          <p:nvPr/>
        </p:nvSpPr>
        <p:spPr>
          <a:xfrm>
            <a:off x="5218456" y="4465856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Seamless content management &amp; collaboration across geographies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C4F67C5B-30A9-30DB-A8EB-C817A12A4B79}"/>
              </a:ext>
            </a:extLst>
          </p:cNvPr>
          <p:cNvSpPr txBox="1">
            <a:spLocks/>
          </p:cNvSpPr>
          <p:nvPr/>
        </p:nvSpPr>
        <p:spPr>
          <a:xfrm>
            <a:off x="8897699" y="2670577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Meet regulatory compliance in document handling across different departments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0C0675F-7679-41DC-3447-186237296772}"/>
              </a:ext>
            </a:extLst>
          </p:cNvPr>
          <p:cNvSpPr txBox="1">
            <a:spLocks/>
          </p:cNvSpPr>
          <p:nvPr/>
        </p:nvSpPr>
        <p:spPr>
          <a:xfrm>
            <a:off x="8897699" y="4465856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Complete control over unstructured content across its lifecycle for risk reduction</a:t>
            </a:r>
          </a:p>
        </p:txBody>
      </p:sp>
      <p:pic>
        <p:nvPicPr>
          <p:cNvPr id="13" name="Graphic 12" descr="Link with solid fill">
            <a:extLst>
              <a:ext uri="{FF2B5EF4-FFF2-40B4-BE49-F238E27FC236}">
                <a16:creationId xmlns:a16="http://schemas.microsoft.com/office/drawing/2014/main" id="{5CFE73D2-8961-7CFC-1A4C-3C718D514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" y="2716112"/>
            <a:ext cx="615762" cy="615762"/>
          </a:xfrm>
          <a:prstGeom prst="rect">
            <a:avLst/>
          </a:prstGeom>
        </p:spPr>
      </p:pic>
      <p:pic>
        <p:nvPicPr>
          <p:cNvPr id="17" name="Graphic 16" descr="Network with solid fill">
            <a:extLst>
              <a:ext uri="{FF2B5EF4-FFF2-40B4-BE49-F238E27FC236}">
                <a16:creationId xmlns:a16="http://schemas.microsoft.com/office/drawing/2014/main" id="{5DC115AA-CA9A-A513-4077-AA9C10D4EC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535" y="4511391"/>
            <a:ext cx="615762" cy="615762"/>
          </a:xfrm>
          <a:prstGeom prst="rect">
            <a:avLst/>
          </a:prstGeom>
        </p:spPr>
      </p:pic>
      <p:pic>
        <p:nvPicPr>
          <p:cNvPr id="21" name="Graphic 20" descr="Meeting with solid fill">
            <a:extLst>
              <a:ext uri="{FF2B5EF4-FFF2-40B4-BE49-F238E27FC236}">
                <a16:creationId xmlns:a16="http://schemas.microsoft.com/office/drawing/2014/main" id="{C56A183F-13D7-44EC-AEC3-E6A96C3874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3329" y="4511391"/>
            <a:ext cx="615762" cy="615762"/>
          </a:xfrm>
          <a:prstGeom prst="rect">
            <a:avLst/>
          </a:prstGeom>
        </p:spPr>
      </p:pic>
      <p:pic>
        <p:nvPicPr>
          <p:cNvPr id="26" name="Graphic 25" descr="Shield Tick with solid fill">
            <a:extLst>
              <a:ext uri="{FF2B5EF4-FFF2-40B4-BE49-F238E27FC236}">
                <a16:creationId xmlns:a16="http://schemas.microsoft.com/office/drawing/2014/main" id="{9B2682F1-D637-E9AC-09AE-5F601A9D73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0425" y="4515420"/>
            <a:ext cx="615762" cy="615762"/>
          </a:xfrm>
          <a:prstGeom prst="rect">
            <a:avLst/>
          </a:prstGeom>
        </p:spPr>
      </p:pic>
      <p:pic>
        <p:nvPicPr>
          <p:cNvPr id="29" name="Graphic 28" descr="Gavel with solid fill">
            <a:extLst>
              <a:ext uri="{FF2B5EF4-FFF2-40B4-BE49-F238E27FC236}">
                <a16:creationId xmlns:a16="http://schemas.microsoft.com/office/drawing/2014/main" id="{237C01C5-8FD8-11B2-B645-67C0708DA9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2006" y="2716112"/>
            <a:ext cx="615762" cy="615762"/>
          </a:xfrm>
          <a:prstGeom prst="rect">
            <a:avLst/>
          </a:prstGeom>
        </p:spPr>
      </p:pic>
      <p:pic>
        <p:nvPicPr>
          <p:cNvPr id="32" name="Graphic 31" descr="Rocket with solid fill">
            <a:extLst>
              <a:ext uri="{FF2B5EF4-FFF2-40B4-BE49-F238E27FC236}">
                <a16:creationId xmlns:a16="http://schemas.microsoft.com/office/drawing/2014/main" id="{B8A08858-1223-70D7-327B-7154995E4C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1699" y="2716112"/>
            <a:ext cx="615762" cy="6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5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46D1E-B728-EAA5-5063-5FC2B4CC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297072C4-950C-6277-F13C-7A7336240146}"/>
              </a:ext>
            </a:extLst>
          </p:cNvPr>
          <p:cNvSpPr/>
          <p:nvPr/>
        </p:nvSpPr>
        <p:spPr>
          <a:xfrm>
            <a:off x="542365" y="3216013"/>
            <a:ext cx="3649962" cy="2778613"/>
          </a:xfrm>
          <a:prstGeom prst="round1Rect">
            <a:avLst>
              <a:gd name="adj" fmla="val 916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587103FD-9363-03D0-CC54-815EE16D44DB}"/>
              </a:ext>
            </a:extLst>
          </p:cNvPr>
          <p:cNvSpPr/>
          <p:nvPr/>
        </p:nvSpPr>
        <p:spPr>
          <a:xfrm>
            <a:off x="4287452" y="3217704"/>
            <a:ext cx="3649962" cy="2778613"/>
          </a:xfrm>
          <a:prstGeom prst="round1Rect">
            <a:avLst>
              <a:gd name="adj" fmla="val 916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7FB4AA1C-7B4A-51BD-7F73-1385482B0F85}"/>
              </a:ext>
            </a:extLst>
          </p:cNvPr>
          <p:cNvSpPr/>
          <p:nvPr/>
        </p:nvSpPr>
        <p:spPr>
          <a:xfrm>
            <a:off x="8032540" y="3226028"/>
            <a:ext cx="3649962" cy="2778613"/>
          </a:xfrm>
          <a:prstGeom prst="round1Rect">
            <a:avLst>
              <a:gd name="adj" fmla="val 916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3D67-E301-6752-D706-609966E68F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84985" y="853359"/>
            <a:ext cx="5416931" cy="1367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/>
              <a:t>DMS+ by Auritas </a:t>
            </a:r>
            <a:r>
              <a:rPr lang="en-US" sz="1600" dirty="0"/>
              <a:t>is an advanced content management solution built to overcome the limitations of standard SAP BTP DMS and elevate it to enterprise-grade performance with AI-driven analysis, intelligent redaction, metadata management, cross-system synchronization, and more.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22DB5D-E3B2-DB59-58B0-0FF280A8999E}"/>
              </a:ext>
            </a:extLst>
          </p:cNvPr>
          <p:cNvSpPr txBox="1"/>
          <p:nvPr/>
        </p:nvSpPr>
        <p:spPr>
          <a:xfrm>
            <a:off x="771654" y="4264114"/>
            <a:ext cx="3210037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0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Intelligent, AI-Enhanced Document Management on SAP BTP</a:t>
            </a:r>
            <a:endParaRPr lang="en-US" sz="1100" i="0" dirty="0">
              <a:solidFill>
                <a:schemeClr val="accent6"/>
              </a:solidFill>
              <a:effectLst/>
              <a:latin typeface="Helvetica" pitchFamily="2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100" i="0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DMS+ elevates SAP BTP DMS with AI-driven search, summaries, metadata enrichment, redaction, and contextual insights, enabling users to quickly understand and act on documents without manual effort.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B572D-55FD-B688-E4C1-1E4C18C07164}"/>
              </a:ext>
            </a:extLst>
          </p:cNvPr>
          <p:cNvSpPr txBox="1"/>
          <p:nvPr/>
        </p:nvSpPr>
        <p:spPr>
          <a:xfrm>
            <a:off x="4469206" y="4264114"/>
            <a:ext cx="326847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Unified Content Access with Enterprise-Grade Governance</a:t>
            </a:r>
          </a:p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The solution consolidates documents across SAP modules and third-party systems into a single repository while enforcing records management for compliance and audit readiness.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0D912-9BC2-18E9-8D7C-8E6DE89DD431}"/>
              </a:ext>
            </a:extLst>
          </p:cNvPr>
          <p:cNvSpPr txBox="1"/>
          <p:nvPr/>
        </p:nvSpPr>
        <p:spPr>
          <a:xfrm>
            <a:off x="8295988" y="4268745"/>
            <a:ext cx="321695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</a:pPr>
            <a:r>
              <a:rPr lang="en-US" sz="1400" b="1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Seamless SAP Ecosystem Integration with Flexible Use Cases</a:t>
            </a:r>
          </a:p>
          <a:p>
            <a:pPr marL="0" marR="0">
              <a:spcBef>
                <a:spcPts val="600"/>
              </a:spcBef>
            </a:pPr>
            <a:r>
              <a:rPr lang="en-US" sz="1100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Built as an enhancement layer over BTP DMS, DMS+ integrates with tools like Data GUARD and Data ASSIST to support volume management, decommissioning, and more.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B6921D-74A4-7F31-5604-F030B5585D6B}"/>
              </a:ext>
            </a:extLst>
          </p:cNvPr>
          <p:cNvCxnSpPr/>
          <p:nvPr/>
        </p:nvCxnSpPr>
        <p:spPr>
          <a:xfrm>
            <a:off x="5317680" y="674688"/>
            <a:ext cx="0" cy="1628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0E663049-DA21-9B97-70BE-4E4952708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4" y="670669"/>
            <a:ext cx="4087192" cy="1437017"/>
          </a:xfrm>
          <a:prstGeom prst="rect">
            <a:avLst/>
          </a:prstGeom>
        </p:spPr>
      </p:pic>
      <p:pic>
        <p:nvPicPr>
          <p:cNvPr id="19" name="Graphic 18" descr="Link with solid fill">
            <a:extLst>
              <a:ext uri="{FF2B5EF4-FFF2-40B4-BE49-F238E27FC236}">
                <a16:creationId xmlns:a16="http://schemas.microsoft.com/office/drawing/2014/main" id="{F455D76F-1EB6-3AF4-B9D8-10DE42966E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49056">
            <a:off x="8347265" y="3352922"/>
            <a:ext cx="914400" cy="914400"/>
          </a:xfrm>
          <a:prstGeom prst="rect">
            <a:avLst/>
          </a:prstGeom>
        </p:spPr>
      </p:pic>
      <p:pic>
        <p:nvPicPr>
          <p:cNvPr id="21" name="Graphic 20" descr="Key with solid fill">
            <a:extLst>
              <a:ext uri="{FF2B5EF4-FFF2-40B4-BE49-F238E27FC236}">
                <a16:creationId xmlns:a16="http://schemas.microsoft.com/office/drawing/2014/main" id="{B7187DAD-2E55-7B6E-62F4-A2C733E00A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8397" y="3312756"/>
            <a:ext cx="914400" cy="914400"/>
          </a:xfrm>
          <a:prstGeom prst="rect">
            <a:avLst/>
          </a:prstGeom>
        </p:spPr>
      </p:pic>
      <p:pic>
        <p:nvPicPr>
          <p:cNvPr id="24" name="Graphic 23" descr="Robot Hand with solid fill">
            <a:extLst>
              <a:ext uri="{FF2B5EF4-FFF2-40B4-BE49-F238E27FC236}">
                <a16:creationId xmlns:a16="http://schemas.microsoft.com/office/drawing/2014/main" id="{AB6FAB65-6DDA-08B6-F0CC-DCBACEBBD0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690" y="33266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E05C4-F77D-ACCA-7A46-24D7561D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B2EFF6B5-B693-4E2E-93DE-7DF66EBF6592}"/>
              </a:ext>
            </a:extLst>
          </p:cNvPr>
          <p:cNvSpPr/>
          <p:nvPr/>
        </p:nvSpPr>
        <p:spPr>
          <a:xfrm>
            <a:off x="4304775" y="1981710"/>
            <a:ext cx="3582450" cy="4173855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2802C9E-5679-95EF-0B7A-232E7DF20DAF}"/>
              </a:ext>
            </a:extLst>
          </p:cNvPr>
          <p:cNvSpPr/>
          <p:nvPr/>
        </p:nvSpPr>
        <p:spPr>
          <a:xfrm>
            <a:off x="8166704" y="1981710"/>
            <a:ext cx="3582450" cy="4173855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F2A40D5-A1CC-304B-23B0-BF51F9AD8677}"/>
              </a:ext>
            </a:extLst>
          </p:cNvPr>
          <p:cNvSpPr/>
          <p:nvPr/>
        </p:nvSpPr>
        <p:spPr>
          <a:xfrm>
            <a:off x="442846" y="1981710"/>
            <a:ext cx="3582450" cy="4173855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50753F-C39A-F0F6-1822-FD42CBD7E7A1}"/>
              </a:ext>
            </a:extLst>
          </p:cNvPr>
          <p:cNvSpPr txBox="1"/>
          <p:nvPr/>
        </p:nvSpPr>
        <p:spPr>
          <a:xfrm>
            <a:off x="8395758" y="4908201"/>
            <a:ext cx="312434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Enriches documents with SAP operational data and synchronized metadata, enabling precise, contextual, user-initiated search from any screen.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7CD38-6571-9126-65A3-F3D454FB759A}"/>
              </a:ext>
            </a:extLst>
          </p:cNvPr>
          <p:cNvSpPr txBox="1"/>
          <p:nvPr/>
        </p:nvSpPr>
        <p:spPr>
          <a:xfrm>
            <a:off x="707938" y="4908201"/>
            <a:ext cx="30522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Provides instant access to documents from any SAP business object with an AI-enhanced viewer for summaries, insights, and annotations.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BEFE66-850B-0F41-BAFA-DAD9796128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541114"/>
            <a:ext cx="8965588" cy="11274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Revolutionize SAP DMS with AI-enabled Intelligent Management</a:t>
            </a:r>
            <a:endParaRPr lang="en-US" sz="3200" b="1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F037EC-07FC-6F9A-CF58-F45578E4ED16}"/>
              </a:ext>
            </a:extLst>
          </p:cNvPr>
          <p:cNvSpPr txBox="1"/>
          <p:nvPr/>
        </p:nvSpPr>
        <p:spPr>
          <a:xfrm>
            <a:off x="8540138" y="4235328"/>
            <a:ext cx="283558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3"/>
                </a:solidFill>
                <a:latin typeface="Helvetica" pitchFamily="2" charset="0"/>
              </a:rPr>
              <a:t>Metadata, Search &amp; Operational Context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C12840-9C5D-BCB0-D82A-767896DB41AC}"/>
              </a:ext>
            </a:extLst>
          </p:cNvPr>
          <p:cNvSpPr txBox="1"/>
          <p:nvPr/>
        </p:nvSpPr>
        <p:spPr>
          <a:xfrm>
            <a:off x="958576" y="4235328"/>
            <a:ext cx="255099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/>
                </a:solidFill>
                <a:latin typeface="Helvetica" pitchFamily="2" charset="0"/>
              </a:rPr>
              <a:t>Intelligent Document Access &amp; Viewing</a:t>
            </a:r>
          </a:p>
        </p:txBody>
      </p: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192FE58F-6C82-107F-1FF9-847CD0FCD4B5}"/>
              </a:ext>
            </a:extLst>
          </p:cNvPr>
          <p:cNvSpPr/>
          <p:nvPr/>
        </p:nvSpPr>
        <p:spPr>
          <a:xfrm>
            <a:off x="566147" y="2094143"/>
            <a:ext cx="3335851" cy="1941893"/>
          </a:xfrm>
          <a:prstGeom prst="round1Rect">
            <a:avLst>
              <a:gd name="adj" fmla="val 143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7F114-3D83-D6C2-66CF-253BD37C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38" y="2218960"/>
            <a:ext cx="3008465" cy="1692261"/>
          </a:xfrm>
          <a:prstGeom prst="rect">
            <a:avLst/>
          </a:prstGeom>
        </p:spPr>
      </p:pic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C84BC7BB-F208-573E-1D6F-F6B95FA09BD2}"/>
              </a:ext>
            </a:extLst>
          </p:cNvPr>
          <p:cNvSpPr/>
          <p:nvPr/>
        </p:nvSpPr>
        <p:spPr>
          <a:xfrm>
            <a:off x="8290002" y="2094143"/>
            <a:ext cx="3335851" cy="1941893"/>
          </a:xfrm>
          <a:prstGeom prst="round1Rect">
            <a:avLst>
              <a:gd name="adj" fmla="val 143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465135-F73C-E61B-E426-757B0BD4F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696" y="2218960"/>
            <a:ext cx="3008465" cy="1692261"/>
          </a:xfrm>
          <a:prstGeom prst="rect">
            <a:avLst/>
          </a:prstGeom>
        </p:spPr>
      </p:pic>
      <p:sp>
        <p:nvSpPr>
          <p:cNvPr id="18" name="Round Single Corner Rectangle 17">
            <a:extLst>
              <a:ext uri="{FF2B5EF4-FFF2-40B4-BE49-F238E27FC236}">
                <a16:creationId xmlns:a16="http://schemas.microsoft.com/office/drawing/2014/main" id="{7B7DAE32-66AD-3609-A989-285B9CA90A06}"/>
              </a:ext>
            </a:extLst>
          </p:cNvPr>
          <p:cNvSpPr/>
          <p:nvPr/>
        </p:nvSpPr>
        <p:spPr>
          <a:xfrm>
            <a:off x="4448271" y="2094144"/>
            <a:ext cx="3335851" cy="1941893"/>
          </a:xfrm>
          <a:prstGeom prst="round1Rect">
            <a:avLst>
              <a:gd name="adj" fmla="val 143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6BE5ED-8F4B-A8CB-1F82-37F6B577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024" y="2218960"/>
            <a:ext cx="3008465" cy="16922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C7DF0A-3B6F-426B-203E-0657B4F3A503}"/>
              </a:ext>
            </a:extLst>
          </p:cNvPr>
          <p:cNvSpPr txBox="1"/>
          <p:nvPr/>
        </p:nvSpPr>
        <p:spPr>
          <a:xfrm>
            <a:off x="4541026" y="4908201"/>
            <a:ext cx="30522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Enables secure annotations, highlights, and notes directly within documents, governed by user roles and access permissions.</a:t>
            </a:r>
            <a:endParaRPr lang="en-US" sz="1300" dirty="0">
              <a:solidFill>
                <a:schemeClr val="accent3"/>
              </a:solidFill>
              <a:effectLst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AF1FE0-F2BC-5A18-03EB-F060B34562E7}"/>
              </a:ext>
            </a:extLst>
          </p:cNvPr>
          <p:cNvSpPr txBox="1"/>
          <p:nvPr/>
        </p:nvSpPr>
        <p:spPr>
          <a:xfrm>
            <a:off x="4791664" y="4235328"/>
            <a:ext cx="255099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/>
                </a:solidFill>
                <a:latin typeface="Helvetica" pitchFamily="2" charset="0"/>
              </a:rPr>
              <a:t>Annotations, Notes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/>
                </a:solidFill>
                <a:latin typeface="Helvetica" pitchFamily="2" charset="0"/>
              </a:rPr>
              <a:t>&amp; Collaboration</a:t>
            </a:r>
            <a:endParaRPr lang="en-US" altLang="en-US" b="1" dirty="0">
              <a:solidFill>
                <a:schemeClr val="accent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5386B-19C2-544E-B78C-F290493C6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F7D1-5F64-9274-88D3-7B3FAFAC2B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CMIS and ArchiveLink certification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14B194-8106-0587-F56F-BAE86D2E65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DMS+ enables your ERP to store archive (ADK) files and attachments on SAP BTP DMS.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With the solution, organization can have easy access to legacy data and files while ensuring seamless compliance.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For organizations that already use DMS as a repository for archived data or are considering it, DMS+ by Auritas provides a compliant alternative.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7BC89-F576-728E-744D-6C922913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734" y="2470413"/>
            <a:ext cx="3944319" cy="22186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8DA087-5AB0-5C71-1807-9EA8E8F6DE1F}"/>
              </a:ext>
            </a:extLst>
          </p:cNvPr>
          <p:cNvSpPr txBox="1"/>
          <p:nvPr/>
        </p:nvSpPr>
        <p:spPr>
          <a:xfrm>
            <a:off x="7342173" y="4984404"/>
            <a:ext cx="3729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DMS+ enables organizations to leverage SAP DMS for archive files.</a:t>
            </a:r>
            <a:endParaRPr lang="en-US" sz="1600" b="1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6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F593F-E665-3E32-42CF-1B45FD7C0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17">
            <a:extLst>
              <a:ext uri="{FF2B5EF4-FFF2-40B4-BE49-F238E27FC236}">
                <a16:creationId xmlns:a16="http://schemas.microsoft.com/office/drawing/2014/main" id="{FADE778C-24AF-14EE-8F60-5AA6AD9F85D1}"/>
              </a:ext>
            </a:extLst>
          </p:cNvPr>
          <p:cNvSpPr/>
          <p:nvPr/>
        </p:nvSpPr>
        <p:spPr>
          <a:xfrm rot="16200000">
            <a:off x="-36958" y="1221923"/>
            <a:ext cx="4987769" cy="4509254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F9F9F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7567DF45-4960-6E0E-E4EE-39556D811FDE}"/>
              </a:ext>
            </a:extLst>
          </p:cNvPr>
          <p:cNvSpPr/>
          <p:nvPr/>
        </p:nvSpPr>
        <p:spPr>
          <a:xfrm>
            <a:off x="4711553" y="796124"/>
            <a:ext cx="6693834" cy="1265638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0B5AC5-ED91-2105-596A-725D8E90B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171" y="2397409"/>
            <a:ext cx="3974382" cy="163440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Content Management Automation &amp; Compliance</a:t>
            </a:r>
            <a:endParaRPr lang="en-US" sz="3200" b="1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9EDB8C15-5660-279F-0352-1AB2F589228F}"/>
              </a:ext>
            </a:extLst>
          </p:cNvPr>
          <p:cNvSpPr/>
          <p:nvPr/>
        </p:nvSpPr>
        <p:spPr>
          <a:xfrm>
            <a:off x="4711553" y="2160468"/>
            <a:ext cx="6693834" cy="1265638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A3E274AB-C7E7-EF68-1BE7-CE18F94A3297}"/>
              </a:ext>
            </a:extLst>
          </p:cNvPr>
          <p:cNvSpPr/>
          <p:nvPr/>
        </p:nvSpPr>
        <p:spPr>
          <a:xfrm>
            <a:off x="4711553" y="3521019"/>
            <a:ext cx="6693834" cy="1265638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3CB59-CAFF-1245-BE3E-0B8B93DEAD39}"/>
              </a:ext>
            </a:extLst>
          </p:cNvPr>
          <p:cNvSpPr txBox="1"/>
          <p:nvPr/>
        </p:nvSpPr>
        <p:spPr>
          <a:xfrm>
            <a:off x="5495475" y="1319148"/>
            <a:ext cx="58313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Uses AI to automate document processing, deliver contextual understanding, and power advanced semantic search and knowledge mining.</a:t>
            </a:r>
            <a:endParaRPr lang="en-US" sz="1300" dirty="0">
              <a:solidFill>
                <a:schemeClr val="accent3"/>
              </a:solidFill>
              <a:latin typeface="Helvetica" pitchFamily="2" charset="0"/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E90C4-CF09-1224-01EC-738C1B8A5AE2}"/>
              </a:ext>
            </a:extLst>
          </p:cNvPr>
          <p:cNvSpPr txBox="1"/>
          <p:nvPr/>
        </p:nvSpPr>
        <p:spPr>
          <a:xfrm>
            <a:off x="5495475" y="1024615"/>
            <a:ext cx="541520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accent3"/>
                </a:solidFill>
                <a:latin typeface="Helvetica" pitchFamily="2" charset="0"/>
              </a:rPr>
              <a:t>Security and Access Controls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875BA-4C59-E132-CADC-A2811DBAC467}"/>
              </a:ext>
            </a:extLst>
          </p:cNvPr>
          <p:cNvSpPr txBox="1"/>
          <p:nvPr/>
        </p:nvSpPr>
        <p:spPr>
          <a:xfrm>
            <a:off x="5495475" y="2652413"/>
            <a:ext cx="58313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Applies role-based visibility, field masking, and ILM-aligned records management to ensure compliant and controlled document access.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B1771-2C46-FE62-8F8D-33B6721850E8}"/>
              </a:ext>
            </a:extLst>
          </p:cNvPr>
          <p:cNvSpPr txBox="1"/>
          <p:nvPr/>
        </p:nvSpPr>
        <p:spPr>
          <a:xfrm>
            <a:off x="5495475" y="2357880"/>
            <a:ext cx="541520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3"/>
                </a:solidFill>
                <a:latin typeface="Helvetica" pitchFamily="2" charset="0"/>
              </a:rPr>
              <a:t>Automation for </a:t>
            </a:r>
            <a:r>
              <a:rPr lang="en-US" altLang="en-US" sz="1600" b="1" dirty="0">
                <a:solidFill>
                  <a:schemeClr val="accent3"/>
                </a:solidFill>
                <a:latin typeface="Helvetica" pitchFamily="2" charset="0"/>
              </a:rPr>
              <a:t>Compliance</a:t>
            </a:r>
            <a:r>
              <a:rPr lang="en-US" sz="1600" b="1" dirty="0">
                <a:solidFill>
                  <a:schemeClr val="accent3"/>
                </a:solidFill>
                <a:latin typeface="Helvetica" pitchFamily="2" charset="0"/>
              </a:rPr>
              <a:t> Assurance</a:t>
            </a:r>
            <a:endParaRPr lang="en-US" altLang="en-US" sz="1600" b="1" dirty="0">
              <a:solidFill>
                <a:schemeClr val="accent3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BF44D-0405-5B65-1498-616363B3946E}"/>
              </a:ext>
            </a:extLst>
          </p:cNvPr>
          <p:cNvSpPr txBox="1"/>
          <p:nvPr/>
        </p:nvSpPr>
        <p:spPr>
          <a:xfrm>
            <a:off x="5495475" y="4043307"/>
            <a:ext cx="58313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Consolidates all documents into a unified global repository, eliminating module silos and addressing storage limitations across platforms.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E4BA88-36AD-A525-79F8-45D925F1C723}"/>
              </a:ext>
            </a:extLst>
          </p:cNvPr>
          <p:cNvSpPr txBox="1"/>
          <p:nvPr/>
        </p:nvSpPr>
        <p:spPr>
          <a:xfrm>
            <a:off x="5495475" y="3748774"/>
            <a:ext cx="541520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accent3"/>
                </a:solidFill>
                <a:latin typeface="Helvetica" pitchFamily="2" charset="0"/>
              </a:rPr>
              <a:t>One Source of Truth &amp; Storage Optimization</a:t>
            </a:r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BFA4C00D-82FE-3052-3175-4EBF25451D2A}"/>
              </a:ext>
            </a:extLst>
          </p:cNvPr>
          <p:cNvSpPr/>
          <p:nvPr/>
        </p:nvSpPr>
        <p:spPr>
          <a:xfrm>
            <a:off x="4364931" y="3742063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30" name="Graphic 29" descr="Box with solid fill">
            <a:extLst>
              <a:ext uri="{FF2B5EF4-FFF2-40B4-BE49-F238E27FC236}">
                <a16:creationId xmlns:a16="http://schemas.microsoft.com/office/drawing/2014/main" id="{89B9237B-AE8E-E26C-A027-777674880A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4031" y="3840928"/>
            <a:ext cx="694822" cy="694822"/>
          </a:xfrm>
          <a:prstGeom prst="rect">
            <a:avLst/>
          </a:prstGeom>
        </p:spPr>
      </p:pic>
      <p:sp>
        <p:nvSpPr>
          <p:cNvPr id="31" name="Round Single Corner Rectangle 30">
            <a:extLst>
              <a:ext uri="{FF2B5EF4-FFF2-40B4-BE49-F238E27FC236}">
                <a16:creationId xmlns:a16="http://schemas.microsoft.com/office/drawing/2014/main" id="{9B429BB1-6F08-24F4-402C-93A0BF61FEDF}"/>
              </a:ext>
            </a:extLst>
          </p:cNvPr>
          <p:cNvSpPr/>
          <p:nvPr/>
        </p:nvSpPr>
        <p:spPr>
          <a:xfrm>
            <a:off x="4364931" y="2344121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33" name="Graphic 32" descr="Gavel with solid fill">
            <a:extLst>
              <a:ext uri="{FF2B5EF4-FFF2-40B4-BE49-F238E27FC236}">
                <a16:creationId xmlns:a16="http://schemas.microsoft.com/office/drawing/2014/main" id="{6510D316-F035-FCA0-5A48-538680AE89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54031" y="2442986"/>
            <a:ext cx="694822" cy="694822"/>
          </a:xfrm>
          <a:prstGeom prst="rect">
            <a:avLst/>
          </a:prstGeom>
        </p:spPr>
      </p:pic>
      <p:sp>
        <p:nvSpPr>
          <p:cNvPr id="35" name="Round Single Corner Rectangle 34">
            <a:extLst>
              <a:ext uri="{FF2B5EF4-FFF2-40B4-BE49-F238E27FC236}">
                <a16:creationId xmlns:a16="http://schemas.microsoft.com/office/drawing/2014/main" id="{8A4D653E-24EF-80AF-7A63-7E058EFF5EFF}"/>
              </a:ext>
            </a:extLst>
          </p:cNvPr>
          <p:cNvSpPr/>
          <p:nvPr/>
        </p:nvSpPr>
        <p:spPr>
          <a:xfrm>
            <a:off x="4364931" y="982667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37" name="Graphic 36" descr="Lock with solid fill">
            <a:extLst>
              <a:ext uri="{FF2B5EF4-FFF2-40B4-BE49-F238E27FC236}">
                <a16:creationId xmlns:a16="http://schemas.microsoft.com/office/drawing/2014/main" id="{63E1A808-EABF-1E81-C0FC-879DE14C3B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54031" y="1081532"/>
            <a:ext cx="694822" cy="694822"/>
          </a:xfrm>
          <a:prstGeom prst="rect">
            <a:avLst/>
          </a:prstGeom>
        </p:spPr>
      </p:pic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FC88D72A-D9D5-7A67-A6A7-67674A9B0556}"/>
              </a:ext>
            </a:extLst>
          </p:cNvPr>
          <p:cNvSpPr/>
          <p:nvPr/>
        </p:nvSpPr>
        <p:spPr>
          <a:xfrm>
            <a:off x="4711553" y="4891339"/>
            <a:ext cx="6693834" cy="1265638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3BE7A-FF0C-CD32-9A0A-98F0F158E83C}"/>
              </a:ext>
            </a:extLst>
          </p:cNvPr>
          <p:cNvSpPr txBox="1"/>
          <p:nvPr/>
        </p:nvSpPr>
        <p:spPr>
          <a:xfrm>
            <a:off x="5495475" y="5414363"/>
            <a:ext cx="58313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AI uses the associated SAP record when available to surface the most relevant information from your search.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F00DD-5A4F-384D-89E8-31AD6E790948}"/>
              </a:ext>
            </a:extLst>
          </p:cNvPr>
          <p:cNvSpPr txBox="1"/>
          <p:nvPr/>
        </p:nvSpPr>
        <p:spPr>
          <a:xfrm>
            <a:off x="5495475" y="5119830"/>
            <a:ext cx="541520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accent3"/>
                </a:solidFill>
                <a:latin typeface="Helvetica" pitchFamily="2" charset="0"/>
              </a:rPr>
              <a:t>Context-Aware Guidance</a:t>
            </a:r>
          </a:p>
        </p:txBody>
      </p:sp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3B3B197F-651E-6011-D6DF-7C77B7B5A423}"/>
              </a:ext>
            </a:extLst>
          </p:cNvPr>
          <p:cNvSpPr/>
          <p:nvPr/>
        </p:nvSpPr>
        <p:spPr>
          <a:xfrm>
            <a:off x="4364931" y="5077882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16" name="Graphic 15" descr="Compass with solid fill">
            <a:extLst>
              <a:ext uri="{FF2B5EF4-FFF2-40B4-BE49-F238E27FC236}">
                <a16:creationId xmlns:a16="http://schemas.microsoft.com/office/drawing/2014/main" id="{D0038EA6-EB55-8DAA-97E7-EFF7B0944F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54031" y="5176747"/>
            <a:ext cx="694822" cy="6948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871E3B-8EA2-3FBF-946C-5F7BEF5001D6}"/>
              </a:ext>
            </a:extLst>
          </p:cNvPr>
          <p:cNvSpPr/>
          <p:nvPr/>
        </p:nvSpPr>
        <p:spPr>
          <a:xfrm>
            <a:off x="0" y="2357881"/>
            <a:ext cx="187389" cy="1483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601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478FF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2478FF"/>
      </a:hlink>
      <a:folHlink>
        <a:srgbClr val="6D1E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20B9F02274449AEB188876A1E4C16" ma:contentTypeVersion="19" ma:contentTypeDescription="Create a new document." ma:contentTypeScope="" ma:versionID="ac3fd215d56be4551b08163ee8a13532">
  <xsd:schema xmlns:xsd="http://www.w3.org/2001/XMLSchema" xmlns:xs="http://www.w3.org/2001/XMLSchema" xmlns:p="http://schemas.microsoft.com/office/2006/metadata/properties" xmlns:ns2="14f4f4a2-3af9-4cc4-9a93-c23463beaaf5" xmlns:ns3="7e9375c6-efdf-4ad5-8d29-4507a898058a" targetNamespace="http://schemas.microsoft.com/office/2006/metadata/properties" ma:root="true" ma:fieldsID="c095220684fb835178fce128b0cf9490" ns2:_="" ns3:_="">
    <xsd:import namespace="14f4f4a2-3af9-4cc4-9a93-c23463beaaf5"/>
    <xsd:import namespace="7e9375c6-efdf-4ad5-8d29-4507a8980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4f4a2-3af9-4cc4-9a93-c23463bea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375c6-efdf-4ad5-8d29-4507a8980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260b1a-737a-4ec5-840c-a05d270daeed}" ma:internalName="TaxCatchAll" ma:showField="CatchAllData" ma:web="7e9375c6-efdf-4ad5-8d29-4507a8980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f4f4a2-3af9-4cc4-9a93-c23463beaaf5">
      <Terms xmlns="http://schemas.microsoft.com/office/infopath/2007/PartnerControls"/>
    </lcf76f155ced4ddcb4097134ff3c332f>
    <TaxCatchAll xmlns="7e9375c6-efdf-4ad5-8d29-4507a89805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7B474-EAF6-49D2-8C5F-CC8F6770927C}"/>
</file>

<file path=customXml/itemProps2.xml><?xml version="1.0" encoding="utf-8"?>
<ds:datastoreItem xmlns:ds="http://schemas.openxmlformats.org/officeDocument/2006/customXml" ds:itemID="{3C54E68A-4F8E-4344-ACAA-FA011C7376EE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bfee7331-4438-4be7-adff-9c56a95784c7"/>
    <ds:schemaRef ds:uri="http://schemas.microsoft.com/office/2006/documentManagement/types"/>
    <ds:schemaRef ds:uri="3e2b107d-4663-4092-8c4b-a903872f336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1C345C-4816-4CF5-8D04-754D88E45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1492</Words>
  <Application>Microsoft Macintosh PowerPoint</Application>
  <PresentationFormat>Widescreen</PresentationFormat>
  <Paragraphs>192</Paragraphs>
  <Slides>14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Helvetica</vt:lpstr>
      <vt:lpstr>Helvetica Bold</vt:lpstr>
      <vt:lpstr>Verdana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Mateo Castillo</dc:creator>
  <cp:lastModifiedBy>Julia Amorim</cp:lastModifiedBy>
  <cp:revision>10</cp:revision>
  <dcterms:created xsi:type="dcterms:W3CDTF">2025-11-10T14:48:54Z</dcterms:created>
  <dcterms:modified xsi:type="dcterms:W3CDTF">2026-05-04T14:48:02Z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0x010100C7E20B9F02274449AEB188876A1E4C16</vt:lpwstr>
  </property>
  <property fmtid="{D5CDD505-2E9C-101B-9397-08002B2CF9AE}" pid="3" name="MediaServiceImageTags">
    <vt:lpwstr/>
  </property>
</Properties>
</file>