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147469108" r:id="rId5"/>
    <p:sldId id="2147479282" r:id="rId6"/>
    <p:sldId id="256" r:id="rId7"/>
    <p:sldId id="2147479312" r:id="rId8"/>
    <p:sldId id="2147479303" r:id="rId9"/>
    <p:sldId id="2147479125" r:id="rId10"/>
    <p:sldId id="2147479305" r:id="rId11"/>
    <p:sldId id="2147479308" r:id="rId12"/>
    <p:sldId id="2147479306" r:id="rId13"/>
    <p:sldId id="2147479128" r:id="rId14"/>
    <p:sldId id="2147479307" r:id="rId15"/>
    <p:sldId id="2147479310" r:id="rId16"/>
    <p:sldId id="270" r:id="rId17"/>
    <p:sldId id="2147479163" r:id="rId18"/>
    <p:sldId id="2147479309" r:id="rId19"/>
    <p:sldId id="2147469085" r:id="rId20"/>
    <p:sldId id="21474791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B"/>
    <a:srgbClr val="874FFF"/>
    <a:srgbClr val="EAEAEA"/>
    <a:srgbClr val="C5FBF7"/>
    <a:srgbClr val="A7F2CC"/>
    <a:srgbClr val="247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ECFBF-90D0-8C47-BD10-1FECF9819AAF}" v="41" dt="2026-05-07T13:46:17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3"/>
    <p:restoredTop sz="95195"/>
  </p:normalViewPr>
  <p:slideViewPr>
    <p:cSldViewPr snapToGrid="0">
      <p:cViewPr varScale="1">
        <p:scale>
          <a:sx n="105" d="100"/>
          <a:sy n="105" d="100"/>
        </p:scale>
        <p:origin x="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A492-5511-364D-99FD-46D3777B137F}" type="datetimeFigureOut">
              <a:rPr lang="en-US" smtClean="0"/>
              <a:t>5/7/26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76F1-07B0-3F49-BA4E-B18E52523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C320B-7B56-ABC3-80C6-A30F98177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ADF14-1A97-EA0F-6962-7C660B303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6F692-0F3F-15C4-BD3C-8A3F1DF5F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D1EA4-BED3-7857-3315-A854C3FD5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B956F-95F7-1C79-3B7F-36291BF6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C4C1E7-0E60-FDA7-F3EE-4A883D410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B0E48-A670-4FC6-83F3-A3728E984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B2DD8-F4BF-66C4-860C-2072040B7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3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66C4-A516-2197-6161-0544F6C3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A0589-1002-1763-FB75-06BE76DF0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35EE4-097A-2644-6235-DFB9E067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We can add screenshots here</a:t>
            </a:r>
          </a:p>
          <a:p>
            <a:pPr marL="0" indent="0">
              <a:buFont typeface="+mj-lt"/>
              <a:buNone/>
            </a:pPr>
            <a:endParaRPr lang="en-US"/>
          </a:p>
          <a:p>
            <a:pPr marL="0" indent="0">
              <a:buFont typeface="+mj-lt"/>
              <a:buNone/>
            </a:pPr>
            <a:r>
              <a:rPr lang="en-US" b="1"/>
              <a:t>-- Rework the visual of slide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EEA5A-02DB-4DA6-FD8A-D410BAAD4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87A9-B0E0-A58E-A2F6-7BAD7C386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CEA210-0AD3-9077-C758-90724FFD9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316E3-BCB1-D678-D7B2-E60A53DB2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DB20C-AE6A-CC26-5A49-B4A36006D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57BBF-B969-B837-76CD-8E3BF82EE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2F242-BED8-1D2E-3444-35D66C001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50384-E271-AFA4-A4DD-4CF5BC13F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00F9-5F11-F9E1-000D-23C9531E0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8198-386C-D268-ED05-45C707BD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AB720-900C-809C-B122-CCC40CFDE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9DE31-5E98-958A-6E66-293A8C9B4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For the messaging/title for each feature:</a:t>
            </a:r>
          </a:p>
          <a:p>
            <a:pPr marL="685800" lvl="1" indent="-228600">
              <a:buAutoNum type="arabicPeriod"/>
            </a:pPr>
            <a:r>
              <a:rPr lang="en-US"/>
              <a:t>What feature are we talking about? (automated scheduling) – Advantage – What benefit/outcome it drives to the customers?</a:t>
            </a:r>
          </a:p>
          <a:p>
            <a:pPr marL="228600" indent="-228600">
              <a:buAutoNum type="arabicPeriod"/>
            </a:pPr>
            <a:r>
              <a:rPr lang="en-US"/>
              <a:t>Visual rework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6BF68-2A45-376D-2168-D67E0A5906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83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5312-80A8-CC80-9D6B-8E6E8C47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128B0-36FA-95B6-FBBA-FB7C63809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753F7-B790-7E8F-F06E-18F7A68D6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For the messaging/title for each feature:</a:t>
            </a:r>
          </a:p>
          <a:p>
            <a:pPr marL="685800" lvl="1" indent="-228600">
              <a:buAutoNum type="arabicPeriod"/>
            </a:pPr>
            <a:r>
              <a:rPr lang="en-US"/>
              <a:t>What feature are we talking about? (automated scheduling) – Advantage – What benefit/outcome it drives to the customers?</a:t>
            </a:r>
          </a:p>
          <a:p>
            <a:pPr marL="228600" indent="-228600">
              <a:buAutoNum type="arabicPeriod"/>
            </a:pPr>
            <a:r>
              <a:rPr lang="en-US"/>
              <a:t>Visual rework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99D80-02F5-7501-C979-938C9C5A6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3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1876F1-07B0-3F49-BA4E-B18E525239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5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3200"/>
              <a:t>Content-fueled driven business processes in SAP</a:t>
            </a:r>
          </a:p>
          <a:p>
            <a:pPr marL="434071" indent="-457200" defTabSz="45715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3200" b="1">
                <a:latin typeface="Arial" panose="020B0604020202020204"/>
              </a:rPr>
              <a:t>One version of truth in SAP applications </a:t>
            </a:r>
            <a:r>
              <a:rPr lang="en-US" sz="3200">
                <a:latin typeface="Arial" panose="020B0604020202020204"/>
              </a:rPr>
              <a:t>with a tightly integrated repository in SAP solutions</a:t>
            </a:r>
          </a:p>
          <a:p>
            <a:pPr marL="434071" indent="-457200" defTabSz="45715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panose="020B0604020202020204"/>
              </a:rPr>
              <a:t>Supporting </a:t>
            </a:r>
            <a:r>
              <a:rPr lang="en-US" sz="3200" b="1">
                <a:latin typeface="Arial" panose="020B0604020202020204"/>
              </a:rPr>
              <a:t>SAP business processes </a:t>
            </a:r>
            <a:r>
              <a:rPr lang="en-US" sz="3200">
                <a:latin typeface="Arial" panose="020B0604020202020204"/>
              </a:rPr>
              <a:t>end-to-end across applications</a:t>
            </a:r>
          </a:p>
          <a:p>
            <a:pPr marL="434071" indent="-457200" defTabSz="45715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panose="020B0604020202020204"/>
              </a:rPr>
              <a:t>Increase efficiency by making </a:t>
            </a:r>
            <a:r>
              <a:rPr lang="en-US" sz="3200" b="1">
                <a:latin typeface="Arial" panose="020B0604020202020204"/>
              </a:rPr>
              <a:t>content</a:t>
            </a:r>
            <a:r>
              <a:rPr lang="en-US" sz="3200">
                <a:latin typeface="Arial" panose="020B0604020202020204"/>
              </a:rPr>
              <a:t> accessible </a:t>
            </a:r>
            <a:r>
              <a:rPr lang="en-US" sz="3200" b="1">
                <a:latin typeface="Arial" panose="020B0604020202020204"/>
              </a:rPr>
              <a:t>in and out of SAP</a:t>
            </a:r>
          </a:p>
          <a:p>
            <a:pPr marL="434071" indent="-457200" defTabSz="45715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panose="020B0604020202020204"/>
              </a:rPr>
              <a:t>Keep Business Workspaces </a:t>
            </a:r>
            <a:r>
              <a:rPr lang="en-US" sz="3200" b="1">
                <a:latin typeface="Arial" panose="020B0604020202020204"/>
              </a:rPr>
              <a:t>automatically in sync with SAP </a:t>
            </a:r>
            <a:r>
              <a:rPr lang="en-US" sz="3200">
                <a:latin typeface="Arial" panose="020B0604020202020204"/>
              </a:rPr>
              <a:t>Business Objects and SAP document types like SAP DMS, SAP </a:t>
            </a:r>
            <a:r>
              <a:rPr lang="en-US" sz="3200" err="1">
                <a:latin typeface="Arial" panose="020B0604020202020204"/>
              </a:rPr>
              <a:t>ArchiveLink</a:t>
            </a:r>
            <a:endParaRPr lang="en-US" sz="3200">
              <a:latin typeface="Arial" panose="020B0604020202020204"/>
            </a:endParaRPr>
          </a:p>
          <a:p>
            <a:pPr marL="434071" indent="-457200" defTabSz="45715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3200">
                <a:latin typeface="Arial" panose="020B0604020202020204"/>
              </a:rPr>
              <a:t>Data archiving and document</a:t>
            </a:r>
            <a:r>
              <a:rPr lang="en-US" sz="3200" b="1">
                <a:latin typeface="Arial" panose="020B0604020202020204"/>
              </a:rPr>
              <a:t> archiving</a:t>
            </a:r>
          </a:p>
          <a:p>
            <a:pPr marL="434071" indent="-457200" defTabSz="45715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3200" b="1">
                <a:latin typeface="Arial" panose="020B0604020202020204"/>
              </a:rPr>
              <a:t>Certified </a:t>
            </a:r>
            <a:r>
              <a:rPr lang="en-US" sz="3200">
                <a:latin typeface="Arial" panose="020B0604020202020204"/>
              </a:rPr>
              <a:t>for SAP S/4HANA, SAP Fiori  and SAP HANA Database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67022-1A2E-7141-8B66-5520D8C1752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22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2" y="2824428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8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0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2" y="2251716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9492" y="408274"/>
            <a:ext cx="1660538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4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6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2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3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9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37411" y="6474934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10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769" y="2035534"/>
            <a:ext cx="3437008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1730" y="2035534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4301" y="2040891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640" y="3175541"/>
            <a:ext cx="2751625" cy="2775317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0188" y="3194224"/>
            <a:ext cx="2751625" cy="2775317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501" y="3237227"/>
            <a:ext cx="2751625" cy="2775317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3" y="2236574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188" y="2225180"/>
            <a:ext cx="2751625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997" y="2225180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0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29720" y="274562"/>
            <a:ext cx="2031415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312" y="3100278"/>
            <a:ext cx="5085694" cy="952568"/>
            <a:chOff x="702617" y="4639518"/>
            <a:chExt cx="5085694" cy="952568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5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601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2" y="3464550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8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1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First &amp; Last 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P xxx-xxx-xxx</a:t>
            </a:r>
          </a:p>
          <a:p>
            <a:pPr lvl="0"/>
            <a:r>
              <a:rPr lang="en-US"/>
              <a:t>E </a:t>
            </a:r>
            <a:r>
              <a:rPr lang="en-US" err="1"/>
              <a:t>xxx@auritas.com</a:t>
            </a:r>
            <a:endParaRPr lang="en-US"/>
          </a:p>
          <a:p>
            <a:pPr lvl="0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308" y="1555684"/>
            <a:ext cx="5085694" cy="952568"/>
            <a:chOff x="702617" y="4639518"/>
            <a:chExt cx="5085694" cy="952568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52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720" y="274562"/>
            <a:ext cx="2031415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63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28997A2A-4AE3-2160-7C1D-51392B0DA6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828611" y="647787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A31797D5-7900-A3CA-ADDC-03F8A41D5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620" y="379823"/>
            <a:ext cx="1281409" cy="394968"/>
          </a:xfrm>
          <a:prstGeom prst="rect">
            <a:avLst/>
          </a:prstGeom>
        </p:spPr>
      </p:pic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2" y="2824428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4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8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1204" r="31849"/>
          <a:stretch/>
        </p:blipFill>
        <p:spPr>
          <a:xfrm>
            <a:off x="0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0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2" y="2251716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rgbClr val="0D4BD4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Subheading will come here</a:t>
            </a:r>
          </a:p>
        </p:txBody>
      </p:sp>
    </p:spTree>
    <p:extLst>
      <p:ext uri="{BB962C8B-B14F-4D97-AF65-F5344CB8AC3E}">
        <p14:creationId xmlns:p14="http://schemas.microsoft.com/office/powerpoint/2010/main" val="175355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F65F7710-AEB6-993C-38CD-FB5F5A491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7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2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1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2424" y="2065293"/>
            <a:ext cx="3674534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217470"/>
            <a:ext cx="4535094" cy="4077005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5C8AAD-CCE1-4F2C-ADA4-FFA569026D3D}"/>
              </a:ext>
            </a:extLst>
          </p:cNvPr>
          <p:cNvSpPr/>
          <p:nvPr userDrawn="1"/>
        </p:nvSpPr>
        <p:spPr>
          <a:xfrm>
            <a:off x="-10885" y="549327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5F3F6CF-A31C-3B13-8036-0A6D1205B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923" y="139041"/>
            <a:ext cx="854743" cy="2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3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3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28BD3B16-1F68-4BCF-A51A-DC8D7CF40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6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2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3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9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9E9CC7B6-61CC-7C31-7A98-F02E308FE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436" y="6411275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6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7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2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1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900" y="2065293"/>
            <a:ext cx="3674534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217470"/>
            <a:ext cx="4535094" cy="4077005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64" marR="0" lvl="0" indent="-285764" algn="l" defTabSz="914446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6" y="70639"/>
            <a:ext cx="1349268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4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70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0885" y="549327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0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798094"/>
            <a:ext cx="5416844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425" y="1779788"/>
            <a:ext cx="5416844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2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3" descr="A red and blue logo&#10;&#10;AI-generated content may be incorrect.">
            <a:extLst>
              <a:ext uri="{FF2B5EF4-FFF2-40B4-BE49-F238E27FC236}">
                <a16:creationId xmlns:a16="http://schemas.microsoft.com/office/drawing/2014/main" id="{7288D336-F06C-1F48-5C08-CDD73D703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9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57AC40C8-1827-1330-B19E-E0BC956C21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236" y="6440139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23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70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3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7732" y="2695698"/>
            <a:ext cx="3979271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0" y="2503480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3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3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3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7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032002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83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7" y="2032001"/>
            <a:ext cx="4094039" cy="3860800"/>
          </a:xfrm>
          <a:prstGeom prst="rect">
            <a:avLst/>
          </a:prstGeom>
        </p:spPr>
        <p:txBody>
          <a:bodyPr/>
          <a:lstStyle>
            <a:lvl1pPr marL="285764" indent="-285764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8" y="2032002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1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798094"/>
            <a:ext cx="5416844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425" y="1779788"/>
            <a:ext cx="5416844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2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1" y="21349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41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2025 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88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svg"/><Relationship Id="rId4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svg"/><Relationship Id="rId21" Type="http://schemas.openxmlformats.org/officeDocument/2006/relationships/image" Target="../media/image40.pn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image" Target="../media/image21.sv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svg"/><Relationship Id="rId5" Type="http://schemas.openxmlformats.org/officeDocument/2006/relationships/image" Target="../media/image51.svg"/><Relationship Id="rId4" Type="http://schemas.openxmlformats.org/officeDocument/2006/relationships/image" Target="../media/image50.svg"/><Relationship Id="rId9" Type="http://schemas.openxmlformats.org/officeDocument/2006/relationships/image" Target="../media/image5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svg"/><Relationship Id="rId5" Type="http://schemas.openxmlformats.org/officeDocument/2006/relationships/image" Target="../media/image58.svg"/><Relationship Id="rId4" Type="http://schemas.openxmlformats.org/officeDocument/2006/relationships/image" Target="../media/image5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svg"/><Relationship Id="rId5" Type="http://schemas.openxmlformats.org/officeDocument/2006/relationships/image" Target="../media/image63.svg"/><Relationship Id="rId4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svg"/><Relationship Id="rId5" Type="http://schemas.openxmlformats.org/officeDocument/2006/relationships/image" Target="../media/image71.svg"/><Relationship Id="rId4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3350C-D5BF-D2B0-956E-276C72F798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48459" y="2448654"/>
            <a:ext cx="3896777" cy="1960692"/>
          </a:xfrm>
        </p:spPr>
        <p:txBody>
          <a:bodyPr>
            <a:normAutofit/>
          </a:bodyPr>
          <a:lstStyle/>
          <a:p>
            <a:r>
              <a:rPr lang="en-US" dirty="0"/>
              <a:t>DMS+ </a:t>
            </a:r>
          </a:p>
          <a:p>
            <a:r>
              <a:rPr lang="en-US" dirty="0"/>
              <a:t>by Auritas</a:t>
            </a:r>
          </a:p>
        </p:txBody>
      </p:sp>
    </p:spTree>
    <p:extLst>
      <p:ext uri="{BB962C8B-B14F-4D97-AF65-F5344CB8AC3E}">
        <p14:creationId xmlns:p14="http://schemas.microsoft.com/office/powerpoint/2010/main" val="315580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DD945-E0FA-D22A-B786-0B0142C7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92A4D-E74D-6F0A-3576-4EF340716B9A}"/>
              </a:ext>
            </a:extLst>
          </p:cNvPr>
          <p:cNvSpPr/>
          <p:nvPr/>
        </p:nvSpPr>
        <p:spPr>
          <a:xfrm>
            <a:off x="0" y="2294965"/>
            <a:ext cx="12192000" cy="4563035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D62CF-05C3-15E7-0782-701A95CC8852}"/>
              </a:ext>
            </a:extLst>
          </p:cNvPr>
          <p:cNvSpPr txBox="1"/>
          <p:nvPr/>
        </p:nvSpPr>
        <p:spPr>
          <a:xfrm>
            <a:off x="597778" y="2822441"/>
            <a:ext cx="10450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9F9FA"/>
                </a:solidFill>
                <a:latin typeface="Helvetica" pitchFamily="2" charset="0"/>
              </a:rPr>
              <a:t>Single viewer screen that allows for AI search with contextual information, connection across applications and security/compliance based on user groups across the organization.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642D3-3795-D24A-A7AC-13C894985EF0}"/>
              </a:ext>
            </a:extLst>
          </p:cNvPr>
          <p:cNvSpPr txBox="1"/>
          <p:nvPr/>
        </p:nvSpPr>
        <p:spPr>
          <a:xfrm>
            <a:off x="597778" y="5963985"/>
            <a:ext cx="999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Helvetica" pitchFamily="2" charset="0"/>
              </a:rPr>
              <a:t>Annotations + AI + Access Levels = True Content Value </a:t>
            </a:r>
            <a:endParaRPr lang="en-US" b="1" dirty="0">
              <a:solidFill>
                <a:schemeClr val="accent2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6330E-8688-5D9A-DE80-7F6A15C23122}"/>
              </a:ext>
            </a:extLst>
          </p:cNvPr>
          <p:cNvSpPr txBox="1"/>
          <p:nvPr/>
        </p:nvSpPr>
        <p:spPr>
          <a:xfrm>
            <a:off x="8567474" y="4660125"/>
            <a:ext cx="31618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9F9FA"/>
                </a:solidFill>
                <a:latin typeface="Helvetica" pitchFamily="2" charset="0"/>
              </a:rPr>
              <a:t>Unified access and view</a:t>
            </a:r>
            <a:r>
              <a:rPr lang="en-US" sz="1400" dirty="0">
                <a:solidFill>
                  <a:srgbClr val="F9F9FA"/>
                </a:solidFill>
                <a:latin typeface="Helvetica" pitchFamily="2" charset="0"/>
              </a:rPr>
              <a:t>: the Intelligent Viewer can be invoked from SAP, 3rd‑party apps, or the DMS+ access layer.</a:t>
            </a:r>
          </a:p>
          <a:p>
            <a:endParaRPr lang="en-US" sz="1400" dirty="0">
              <a:solidFill>
                <a:srgbClr val="F9F9FA"/>
              </a:solidFill>
              <a:latin typeface="Helvetica" pitchFamily="2" charset="0"/>
            </a:endParaRPr>
          </a:p>
        </p:txBody>
      </p:sp>
      <p:pic>
        <p:nvPicPr>
          <p:cNvPr id="9" name="Graphic 8" descr="Magnifying glass outline">
            <a:extLst>
              <a:ext uri="{FF2B5EF4-FFF2-40B4-BE49-F238E27FC236}">
                <a16:creationId xmlns:a16="http://schemas.microsoft.com/office/drawing/2014/main" id="{B04A9214-B78D-7C25-6F8A-2B5CF9119F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67474" y="3652787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9E5224-5579-95A0-CE55-6E598D4936C6}"/>
              </a:ext>
            </a:extLst>
          </p:cNvPr>
          <p:cNvSpPr txBox="1"/>
          <p:nvPr/>
        </p:nvSpPr>
        <p:spPr>
          <a:xfrm>
            <a:off x="5212203" y="4660125"/>
            <a:ext cx="30143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9F9FA"/>
                </a:solidFill>
                <a:latin typeface="Helvetica" pitchFamily="2" charset="0"/>
              </a:rPr>
              <a:t>AI chat: </a:t>
            </a:r>
            <a:r>
              <a:rPr lang="en-US" sz="1400" dirty="0">
                <a:solidFill>
                  <a:srgbClr val="F9F9FA"/>
                </a:solidFill>
                <a:latin typeface="Helvetica" pitchFamily="2" charset="0"/>
              </a:rPr>
              <a:t>ask questions about the content, executive summaries and key‑data extraction (restricted to content the user is entitled to see).</a:t>
            </a:r>
          </a:p>
        </p:txBody>
      </p:sp>
      <p:pic>
        <p:nvPicPr>
          <p:cNvPr id="11" name="Graphic 10" descr="Chat outline">
            <a:extLst>
              <a:ext uri="{FF2B5EF4-FFF2-40B4-BE49-F238E27FC236}">
                <a16:creationId xmlns:a16="http://schemas.microsoft.com/office/drawing/2014/main" id="{1D92C369-7699-0378-48C0-993AD23E8F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12202" y="3761600"/>
            <a:ext cx="805587" cy="8055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39FD42-70DF-C641-471D-0A48DF2FF7FD}"/>
              </a:ext>
            </a:extLst>
          </p:cNvPr>
          <p:cNvSpPr txBox="1"/>
          <p:nvPr/>
        </p:nvSpPr>
        <p:spPr>
          <a:xfrm>
            <a:off x="591804" y="4660125"/>
            <a:ext cx="4030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9F9FA"/>
                </a:solidFill>
                <a:latin typeface="Helvetica" pitchFamily="2" charset="0"/>
              </a:rPr>
              <a:t>Access‑level‑based rendering/visibility: </a:t>
            </a:r>
            <a:r>
              <a:rPr lang="en-US" sz="1400" dirty="0">
                <a:solidFill>
                  <a:srgbClr val="F9F9FA"/>
                </a:solidFill>
                <a:latin typeface="Helvetica" pitchFamily="2" charset="0"/>
              </a:rPr>
              <a:t>each document is presented according to the user’s access profile; fields are hidden/masked and disallowed actions are removed.</a:t>
            </a:r>
          </a:p>
        </p:txBody>
      </p:sp>
      <p:pic>
        <p:nvPicPr>
          <p:cNvPr id="17" name="Graphic 16" descr="Key outline">
            <a:extLst>
              <a:ext uri="{FF2B5EF4-FFF2-40B4-BE49-F238E27FC236}">
                <a16:creationId xmlns:a16="http://schemas.microsoft.com/office/drawing/2014/main" id="{92535AC8-77C6-8747-99DA-668E3C8059E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1805" y="3652787"/>
            <a:ext cx="914400" cy="9144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5B9017-BD5B-5E9E-A1B6-C33A96403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6255" y="548641"/>
            <a:ext cx="9598508" cy="695128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Intelligent Viewer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7A64F-883A-4DA9-83AC-EFDB5FD926B9}"/>
              </a:ext>
            </a:extLst>
          </p:cNvPr>
          <p:cNvSpPr txBox="1"/>
          <p:nvPr/>
        </p:nvSpPr>
        <p:spPr>
          <a:xfrm>
            <a:off x="996254" y="1105874"/>
            <a:ext cx="9137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Helvetica" pitchFamily="2" charset="0"/>
              </a:rPr>
              <a:t>Intentional, secure visibility to documents and content</a:t>
            </a:r>
          </a:p>
        </p:txBody>
      </p:sp>
    </p:spTree>
    <p:extLst>
      <p:ext uri="{BB962C8B-B14F-4D97-AF65-F5344CB8AC3E}">
        <p14:creationId xmlns:p14="http://schemas.microsoft.com/office/powerpoint/2010/main" val="334777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2AAEFBC0-89F6-BD72-E1EB-AEFF987B8FA6}"/>
              </a:ext>
            </a:extLst>
          </p:cNvPr>
          <p:cNvSpPr/>
          <p:nvPr/>
        </p:nvSpPr>
        <p:spPr>
          <a:xfrm>
            <a:off x="750122" y="2035781"/>
            <a:ext cx="4850322" cy="417385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3E5777D9-A305-1837-0DF8-3AD5FCBB390A}"/>
              </a:ext>
            </a:extLst>
          </p:cNvPr>
          <p:cNvSpPr/>
          <p:nvPr/>
        </p:nvSpPr>
        <p:spPr>
          <a:xfrm>
            <a:off x="6068203" y="2035781"/>
            <a:ext cx="4850322" cy="417385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4" name="Round Single Corner Rectangle 13">
            <a:extLst>
              <a:ext uri="{FF2B5EF4-FFF2-40B4-BE49-F238E27FC236}">
                <a16:creationId xmlns:a16="http://schemas.microsoft.com/office/drawing/2014/main" id="{0E205F7E-8CE2-C9CD-0E8C-7B2801F270C1}"/>
              </a:ext>
            </a:extLst>
          </p:cNvPr>
          <p:cNvSpPr/>
          <p:nvPr/>
        </p:nvSpPr>
        <p:spPr>
          <a:xfrm>
            <a:off x="638750" y="1924972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E482DFB8-A417-6DF2-2D94-6D5813505B7B}"/>
              </a:ext>
            </a:extLst>
          </p:cNvPr>
          <p:cNvSpPr/>
          <p:nvPr/>
        </p:nvSpPr>
        <p:spPr>
          <a:xfrm>
            <a:off x="5962151" y="1924972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A3280-E054-309C-A52C-FD5F315CC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Enhancing SAP BTP DMS with DMS+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C64C0-81F5-79EC-601B-A5604D776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31" y="2259463"/>
            <a:ext cx="4315973" cy="24277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DB3F7D-17CB-0C62-A19F-C9D3A587CFD9}"/>
              </a:ext>
            </a:extLst>
          </p:cNvPr>
          <p:cNvSpPr txBox="1"/>
          <p:nvPr/>
        </p:nvSpPr>
        <p:spPr>
          <a:xfrm>
            <a:off x="1017297" y="5325820"/>
            <a:ext cx="431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It allows secure annotations, highlights, and notes directly within your documents, facilitating seamless team collaboration in SAP while maintaining full historical access.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EDF76-0DC2-E5D2-6C2D-ED7015259D20}"/>
              </a:ext>
            </a:extLst>
          </p:cNvPr>
          <p:cNvSpPr txBox="1"/>
          <p:nvPr/>
        </p:nvSpPr>
        <p:spPr>
          <a:xfrm>
            <a:off x="1251458" y="4919059"/>
            <a:ext cx="387604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Helvetica" pitchFamily="2" charset="0"/>
              </a:rPr>
              <a:t>Annotations, notes and collaboration</a:t>
            </a:r>
            <a:endParaRPr lang="en-US" sz="1600" b="1" dirty="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8E155-EF40-8805-3E39-379D1CED4ACB}"/>
              </a:ext>
            </a:extLst>
          </p:cNvPr>
          <p:cNvSpPr txBox="1"/>
          <p:nvPr/>
        </p:nvSpPr>
        <p:spPr>
          <a:xfrm>
            <a:off x="6335378" y="5325820"/>
            <a:ext cx="431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Helvetica" pitchFamily="2" charset="0"/>
              </a:rPr>
              <a:t>Uses artificial intelligence (AI) to automate document processing, deliver contextual understanding, and power advanced semantic search and intelligent knowledge mining.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D86433-C4A6-1F96-6F93-4664FA00D337}"/>
              </a:ext>
            </a:extLst>
          </p:cNvPr>
          <p:cNvSpPr txBox="1"/>
          <p:nvPr/>
        </p:nvSpPr>
        <p:spPr>
          <a:xfrm>
            <a:off x="6703981" y="4919059"/>
            <a:ext cx="360715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Helvetica" pitchFamily="2" charset="0"/>
              </a:rPr>
              <a:t>Enterprise-grade governance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D9E5E-AEA8-A251-AFCC-BD00371CE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96" y="2278385"/>
            <a:ext cx="4315974" cy="242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9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14BDEF0-836F-6EF0-D3A9-00C02C388A7A}"/>
              </a:ext>
            </a:extLst>
          </p:cNvPr>
          <p:cNvSpPr/>
          <p:nvPr/>
        </p:nvSpPr>
        <p:spPr>
          <a:xfrm>
            <a:off x="353650" y="2521419"/>
            <a:ext cx="7786455" cy="3915007"/>
          </a:xfrm>
          <a:prstGeom prst="round1Rect">
            <a:avLst>
              <a:gd name="adj" fmla="val 916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8183A1E0-C24F-A4F4-51EE-31DAAF5A2434}"/>
              </a:ext>
            </a:extLst>
          </p:cNvPr>
          <p:cNvSpPr/>
          <p:nvPr/>
        </p:nvSpPr>
        <p:spPr>
          <a:xfrm>
            <a:off x="8140105" y="2968829"/>
            <a:ext cx="3685839" cy="2683827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D4993E-DAF5-FA06-4371-26A7BF4F96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542333"/>
            <a:ext cx="7786456" cy="10891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Smart, dynamic redaction to protect sensitive data &amp; ensure compliance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F3A74-7C6D-3868-4B7B-8A612982E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960"/>
          <a:stretch>
            <a:fillRect/>
          </a:stretch>
        </p:blipFill>
        <p:spPr>
          <a:xfrm>
            <a:off x="4316921" y="2860365"/>
            <a:ext cx="3405632" cy="2900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A3E362-8C19-BDF4-C314-27AD5FA9C181}"/>
              </a:ext>
            </a:extLst>
          </p:cNvPr>
          <p:cNvSpPr txBox="1"/>
          <p:nvPr/>
        </p:nvSpPr>
        <p:spPr>
          <a:xfrm>
            <a:off x="889612" y="1784075"/>
            <a:ext cx="10190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With active redaction features, DMS+ users are assigned into groups groups that define visibility, ensuring only necessary information is shown, protecting sensitive data while ensuring compliance across the organization.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A01098-DEF4-6D4A-6D5D-CAA16F564E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82" t="29708" r="2042" b="24801"/>
          <a:stretch>
            <a:fillRect/>
          </a:stretch>
        </p:blipFill>
        <p:spPr>
          <a:xfrm>
            <a:off x="8347945" y="3278479"/>
            <a:ext cx="3270158" cy="1747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0DDC28-B393-B25F-37DD-8BE4C7C674EA}"/>
              </a:ext>
            </a:extLst>
          </p:cNvPr>
          <p:cNvSpPr txBox="1"/>
          <p:nvPr/>
        </p:nvSpPr>
        <p:spPr>
          <a:xfrm>
            <a:off x="8907753" y="5061672"/>
            <a:ext cx="2292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Define your visibility parameters based on groups.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1781AC-7973-921E-4534-0E74DDD1412E}"/>
              </a:ext>
            </a:extLst>
          </p:cNvPr>
          <p:cNvGrpSpPr/>
          <p:nvPr/>
        </p:nvGrpSpPr>
        <p:grpSpPr>
          <a:xfrm>
            <a:off x="703448" y="2860365"/>
            <a:ext cx="3405632" cy="2900753"/>
            <a:chOff x="703448" y="2860365"/>
            <a:chExt cx="3405632" cy="290075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DFF24F-3925-2328-C2C0-A42C1B9D3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33960"/>
            <a:stretch>
              <a:fillRect/>
            </a:stretch>
          </p:blipFill>
          <p:spPr>
            <a:xfrm>
              <a:off x="703448" y="2860365"/>
              <a:ext cx="3405632" cy="290075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C8F76A-E01C-49A9-6726-7D1B7EA6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2911"/>
            <a:stretch>
              <a:fillRect/>
            </a:stretch>
          </p:blipFill>
          <p:spPr>
            <a:xfrm>
              <a:off x="1304397" y="3347369"/>
              <a:ext cx="2199675" cy="2413749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C19899-D40B-CF54-ACBF-1D7706386399}"/>
              </a:ext>
            </a:extLst>
          </p:cNvPr>
          <p:cNvSpPr txBox="1"/>
          <p:nvPr/>
        </p:nvSpPr>
        <p:spPr>
          <a:xfrm>
            <a:off x="1257834" y="5904408"/>
            <a:ext cx="22927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Admin users view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sym typeface="Wingdings" pitchFamily="2" charset="2"/>
              </a:rPr>
              <a:t> (original document - no redaction)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Helvetica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1DED4-86C0-4B9A-25B3-9B6507B0DDCD}"/>
              </a:ext>
            </a:extLst>
          </p:cNvPr>
          <p:cNvSpPr txBox="1"/>
          <p:nvPr/>
        </p:nvSpPr>
        <p:spPr>
          <a:xfrm>
            <a:off x="4762153" y="5891459"/>
            <a:ext cx="25078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User view, limited info accessibility (redacted document)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42D94F-7F22-F221-2EEA-27FD7328AA77}"/>
              </a:ext>
            </a:extLst>
          </p:cNvPr>
          <p:cNvSpPr txBox="1"/>
          <p:nvPr/>
        </p:nvSpPr>
        <p:spPr>
          <a:xfrm>
            <a:off x="4045885" y="3956798"/>
            <a:ext cx="335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3"/>
                </a:solidFill>
                <a:latin typeface="Helvetica" pitchFamily="2" charset="0"/>
              </a:rPr>
              <a:t>x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9A8DD6-CFB8-3910-E67B-3B76C5CE821E}"/>
              </a:ext>
            </a:extLst>
          </p:cNvPr>
          <p:cNvCxnSpPr>
            <a:cxnSpLocks/>
          </p:cNvCxnSpPr>
          <p:nvPr/>
        </p:nvCxnSpPr>
        <p:spPr>
          <a:xfrm flipV="1">
            <a:off x="7183582" y="3518611"/>
            <a:ext cx="1098779" cy="252593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1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hteck 61">
            <a:extLst>
              <a:ext uri="{FF2B5EF4-FFF2-40B4-BE49-F238E27FC236}">
                <a16:creationId xmlns:a16="http://schemas.microsoft.com/office/drawing/2014/main" id="{4D9C4F4A-7DD8-3DDF-AF13-E1654470B710}"/>
              </a:ext>
            </a:extLst>
          </p:cNvPr>
          <p:cNvSpPr/>
          <p:nvPr/>
        </p:nvSpPr>
        <p:spPr>
          <a:xfrm>
            <a:off x="9787076" y="1805479"/>
            <a:ext cx="2153375" cy="47357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9" tIns="35989" rIns="35989" bIns="0" rtlCol="0" anchor="t" anchorCtr="0"/>
          <a:lstStyle/>
          <a:p>
            <a:pPr algn="ctr" defTabSz="228611"/>
            <a:r>
              <a:rPr lang="en-US" sz="800" b="1" kern="0">
                <a:solidFill>
                  <a:schemeClr val="accent3">
                    <a:lumMod val="90000"/>
                    <a:lumOff val="10000"/>
                  </a:schemeClr>
                </a:solidFill>
                <a:latin typeface="Helvetica" pitchFamily="2" charset="0"/>
              </a:rPr>
              <a:t>LEGEND</a:t>
            </a:r>
          </a:p>
        </p:txBody>
      </p:sp>
      <p:sp>
        <p:nvSpPr>
          <p:cNvPr id="8" name="Rechteck 61">
            <a:extLst>
              <a:ext uri="{FF2B5EF4-FFF2-40B4-BE49-F238E27FC236}">
                <a16:creationId xmlns:a16="http://schemas.microsoft.com/office/drawing/2014/main" id="{B7191AA7-45EF-D123-553A-A5ACC182FC6C}"/>
              </a:ext>
            </a:extLst>
          </p:cNvPr>
          <p:cNvSpPr/>
          <p:nvPr/>
        </p:nvSpPr>
        <p:spPr>
          <a:xfrm>
            <a:off x="290170" y="3811859"/>
            <a:ext cx="9140855" cy="2297206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 w="19050">
            <a:solidFill>
              <a:srgbClr val="053B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59" tIns="71959" rIns="71959" bIns="0" rtlCol="0" anchor="b" anchorCtr="0"/>
          <a:lstStyle/>
          <a:p>
            <a:pPr algn="r" defTabSz="228611"/>
            <a:r>
              <a:rPr lang="en-US" sz="1200" b="1" kern="0">
                <a:solidFill>
                  <a:srgbClr val="FFFFFF"/>
                </a:solidFill>
                <a:latin typeface="Helvetica" pitchFamily="2" charset="0"/>
              </a:rPr>
              <a:t>Auritas Storage Manager    </a:t>
            </a:r>
            <a:r>
              <a:rPr lang="en-US" sz="1200" b="1" kern="0">
                <a:solidFill>
                  <a:schemeClr val="accent3">
                    <a:lumMod val="90000"/>
                    <a:lumOff val="10000"/>
                  </a:schemeClr>
                </a:solidFill>
                <a:latin typeface="Helvetica" pitchFamily="2" charset="0"/>
              </a:rPr>
              <a:t>.</a:t>
            </a:r>
          </a:p>
          <a:p>
            <a:pPr algn="r" defTabSz="228611"/>
            <a:r>
              <a:rPr lang="en-US" sz="1200" b="1" kern="0">
                <a:solidFill>
                  <a:srgbClr val="FFFFFF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5E456A-FC80-D4DB-A8EB-9EED58B91098}"/>
              </a:ext>
            </a:extLst>
          </p:cNvPr>
          <p:cNvSpPr/>
          <p:nvPr/>
        </p:nvSpPr>
        <p:spPr>
          <a:xfrm>
            <a:off x="4039207" y="4547728"/>
            <a:ext cx="791949" cy="791949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200" kern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B434F1-4190-7D94-E612-14BADAE64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507" y="568710"/>
            <a:ext cx="8965588" cy="979857"/>
          </a:xfrm>
        </p:spPr>
        <p:txBody>
          <a:bodyPr>
            <a:normAutofit/>
          </a:bodyPr>
          <a:lstStyle/>
          <a:p>
            <a:r>
              <a:rPr lang="en-US" sz="2800" dirty="0"/>
              <a:t>DMS+ : The single-source-of-truth</a:t>
            </a:r>
            <a:br>
              <a:rPr lang="en-US" sz="2800" dirty="0"/>
            </a:br>
            <a:r>
              <a:rPr lang="en-US" sz="1800" dirty="0"/>
              <a:t>Architecture</a:t>
            </a:r>
            <a:endParaRPr lang="en-US" sz="2800" dirty="0"/>
          </a:p>
        </p:txBody>
      </p:sp>
      <p:sp>
        <p:nvSpPr>
          <p:cNvPr id="3" name="Rechteck 61">
            <a:extLst>
              <a:ext uri="{FF2B5EF4-FFF2-40B4-BE49-F238E27FC236}">
                <a16:creationId xmlns:a16="http://schemas.microsoft.com/office/drawing/2014/main" id="{87B79A74-B843-58D4-614D-B197EF1809CA}"/>
              </a:ext>
            </a:extLst>
          </p:cNvPr>
          <p:cNvSpPr/>
          <p:nvPr/>
        </p:nvSpPr>
        <p:spPr>
          <a:xfrm>
            <a:off x="290171" y="1802042"/>
            <a:ext cx="4799007" cy="1626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9" tIns="71979" rIns="71979" bIns="71979" rtlCol="0" anchor="t"/>
          <a:lstStyle/>
          <a:p>
            <a:pPr algn="ctr" defTabSz="544415"/>
            <a:r>
              <a:rPr lang="en-US" sz="1200" b="1" kern="0">
                <a:solidFill>
                  <a:schemeClr val="accent3"/>
                </a:solidFill>
                <a:latin typeface="Helvetica" pitchFamily="2" charset="0"/>
              </a:rPr>
              <a:t>SAP S/4HANA</a:t>
            </a:r>
          </a:p>
        </p:txBody>
      </p:sp>
      <p:sp>
        <p:nvSpPr>
          <p:cNvPr id="4" name="Rechteck 61">
            <a:extLst>
              <a:ext uri="{FF2B5EF4-FFF2-40B4-BE49-F238E27FC236}">
                <a16:creationId xmlns:a16="http://schemas.microsoft.com/office/drawing/2014/main" id="{261EDC7B-BB83-5F4A-28B1-268AE39D3AF1}"/>
              </a:ext>
            </a:extLst>
          </p:cNvPr>
          <p:cNvSpPr/>
          <p:nvPr/>
        </p:nvSpPr>
        <p:spPr>
          <a:xfrm>
            <a:off x="5219301" y="1802042"/>
            <a:ext cx="1314405" cy="1626958"/>
          </a:xfrm>
          <a:prstGeom prst="rect">
            <a:avLst/>
          </a:prstGeom>
          <a:solidFill>
            <a:srgbClr val="BDE4C3"/>
          </a:solidFill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59" tIns="71959" rIns="71959" bIns="0" rtlCol="0" anchor="t" anchorCtr="0"/>
          <a:lstStyle/>
          <a:p>
            <a:pPr algn="ctr" defTabSz="228611"/>
            <a:r>
              <a:rPr lang="en-US" sz="1200" b="1" kern="0">
                <a:solidFill>
                  <a:schemeClr val="accent3"/>
                </a:solidFill>
                <a:latin typeface="Helvetica" pitchFamily="2" charset="0"/>
                <a:ea typeface="BentonSans Bold" charset="0"/>
                <a:cs typeface="BentonSans Bold" charset="0"/>
              </a:rPr>
              <a:t>SuccessFactors</a:t>
            </a:r>
          </a:p>
        </p:txBody>
      </p:sp>
      <p:sp>
        <p:nvSpPr>
          <p:cNvPr id="6" name="Rechteck 61">
            <a:extLst>
              <a:ext uri="{FF2B5EF4-FFF2-40B4-BE49-F238E27FC236}">
                <a16:creationId xmlns:a16="http://schemas.microsoft.com/office/drawing/2014/main" id="{0CF9D85A-407B-F1AC-BFA4-445F0CAECD3A}"/>
              </a:ext>
            </a:extLst>
          </p:cNvPr>
          <p:cNvSpPr/>
          <p:nvPr/>
        </p:nvSpPr>
        <p:spPr>
          <a:xfrm>
            <a:off x="8116620" y="1802042"/>
            <a:ext cx="1314405" cy="162695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9" tIns="35989" rIns="35989" bIns="0" rtlCol="0" anchor="t" anchorCtr="0"/>
          <a:lstStyle/>
          <a:p>
            <a:pPr algn="ctr" defTabSz="228611"/>
            <a:r>
              <a:rPr lang="en-US" sz="1200" b="1" kern="0">
                <a:solidFill>
                  <a:schemeClr val="accent3"/>
                </a:solidFill>
                <a:latin typeface="Helvetica" pitchFamily="2" charset="0"/>
              </a:rPr>
              <a:t>…</a:t>
            </a:r>
          </a:p>
        </p:txBody>
      </p:sp>
      <p:sp>
        <p:nvSpPr>
          <p:cNvPr id="7" name="Rechteck 61">
            <a:extLst>
              <a:ext uri="{FF2B5EF4-FFF2-40B4-BE49-F238E27FC236}">
                <a16:creationId xmlns:a16="http://schemas.microsoft.com/office/drawing/2014/main" id="{37B90A60-32DF-7524-EF7A-D1F5D8328C05}"/>
              </a:ext>
            </a:extLst>
          </p:cNvPr>
          <p:cNvSpPr/>
          <p:nvPr/>
        </p:nvSpPr>
        <p:spPr>
          <a:xfrm>
            <a:off x="6667960" y="1802042"/>
            <a:ext cx="1314405" cy="16269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59" tIns="71959" rIns="71959" bIns="0" rtlCol="0" anchor="t" anchorCtr="0"/>
          <a:lstStyle/>
          <a:p>
            <a:pPr algn="ctr" defTabSz="228611"/>
            <a:r>
              <a:rPr lang="en-US" sz="1200" b="1" kern="0">
                <a:solidFill>
                  <a:schemeClr val="accent3"/>
                </a:solidFill>
                <a:latin typeface="Helvetica" pitchFamily="2" charset="0"/>
                <a:ea typeface="BentonSans Bold" charset="0"/>
                <a:cs typeface="BentonSans Bold" charset="0"/>
              </a:rPr>
              <a:t>SAP Commerce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8A1CCED-7C55-5338-5F77-9BB00AC9784A}"/>
              </a:ext>
            </a:extLst>
          </p:cNvPr>
          <p:cNvSpPr/>
          <p:nvPr/>
        </p:nvSpPr>
        <p:spPr>
          <a:xfrm>
            <a:off x="5483805" y="2154777"/>
            <a:ext cx="744685" cy="317949"/>
          </a:xfrm>
          <a:prstGeom prst="hexagon">
            <a:avLst>
              <a:gd name="adj" fmla="val 29545"/>
              <a:gd name="vf" fmla="val 115470"/>
            </a:avLst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" kern="0">
                <a:solidFill>
                  <a:srgbClr val="000000"/>
                </a:solidFill>
                <a:latin typeface="Helvetica" pitchFamily="2" charset="0"/>
              </a:rPr>
              <a:t>Account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43D44F7-71A5-B211-7109-93413AF74382}"/>
              </a:ext>
            </a:extLst>
          </p:cNvPr>
          <p:cNvSpPr/>
          <p:nvPr/>
        </p:nvSpPr>
        <p:spPr>
          <a:xfrm>
            <a:off x="6952820" y="2154777"/>
            <a:ext cx="744685" cy="317949"/>
          </a:xfrm>
          <a:prstGeom prst="hexagon">
            <a:avLst>
              <a:gd name="adj" fmla="val 29545"/>
              <a:gd name="vf" fmla="val 115470"/>
            </a:avLst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" kern="0">
                <a:solidFill>
                  <a:srgbClr val="000000"/>
                </a:solidFill>
                <a:latin typeface="Helvetica" pitchFamily="2" charset="0"/>
              </a:rPr>
              <a:t>Account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F6113-BD85-3A06-C547-87638BD7AC52}"/>
              </a:ext>
            </a:extLst>
          </p:cNvPr>
          <p:cNvSpPr txBox="1"/>
          <p:nvPr/>
        </p:nvSpPr>
        <p:spPr>
          <a:xfrm>
            <a:off x="3976456" y="4965953"/>
            <a:ext cx="91752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228611"/>
            <a:r>
              <a:rPr lang="de-DE" sz="800">
                <a:solidFill>
                  <a:srgbClr val="000000">
                    <a:lumMod val="65000"/>
                    <a:lumOff val="35000"/>
                  </a:srgbClr>
                </a:solidFill>
                <a:latin typeface="Helvetica" pitchFamily="2" charset="0"/>
              </a:rPr>
              <a:t>Document view container</a:t>
            </a:r>
            <a:endParaRPr lang="en-US" sz="800">
              <a:solidFill>
                <a:srgbClr val="000000">
                  <a:lumMod val="65000"/>
                  <a:lumOff val="35000"/>
                </a:srgbClr>
              </a:solidFill>
              <a:latin typeface="Helvetica" pitchFamily="2" charset="0"/>
            </a:endParaRPr>
          </a:p>
        </p:txBody>
      </p:sp>
      <p:sp>
        <p:nvSpPr>
          <p:cNvPr id="15" name="Freeform 52">
            <a:extLst>
              <a:ext uri="{FF2B5EF4-FFF2-40B4-BE49-F238E27FC236}">
                <a16:creationId xmlns:a16="http://schemas.microsoft.com/office/drawing/2014/main" id="{40A6F343-4605-9F0C-4623-1A8234EB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91" y="4687539"/>
            <a:ext cx="492773" cy="268219"/>
          </a:xfrm>
          <a:custGeom>
            <a:avLst/>
            <a:gdLst>
              <a:gd name="T0" fmla="*/ 128 w 1046"/>
              <a:gd name="T1" fmla="*/ 135 h 567"/>
              <a:gd name="T2" fmla="*/ 182 w 1046"/>
              <a:gd name="T3" fmla="*/ 191 h 567"/>
              <a:gd name="T4" fmla="*/ 0 w 1046"/>
              <a:gd name="T5" fmla="*/ 409 h 567"/>
              <a:gd name="T6" fmla="*/ 76 w 1046"/>
              <a:gd name="T7" fmla="*/ 279 h 567"/>
              <a:gd name="T8" fmla="*/ 125 w 1046"/>
              <a:gd name="T9" fmla="*/ 321 h 567"/>
              <a:gd name="T10" fmla="*/ 179 w 1046"/>
              <a:gd name="T11" fmla="*/ 279 h 567"/>
              <a:gd name="T12" fmla="*/ 198 w 1046"/>
              <a:gd name="T13" fmla="*/ 355 h 567"/>
              <a:gd name="T14" fmla="*/ 437 w 1046"/>
              <a:gd name="T15" fmla="*/ 133 h 567"/>
              <a:gd name="T16" fmla="*/ 300 w 1046"/>
              <a:gd name="T17" fmla="*/ 132 h 567"/>
              <a:gd name="T18" fmla="*/ 214 w 1046"/>
              <a:gd name="T19" fmla="*/ 349 h 567"/>
              <a:gd name="T20" fmla="*/ 306 w 1046"/>
              <a:gd name="T21" fmla="*/ 241 h 567"/>
              <a:gd name="T22" fmla="*/ 372 w 1046"/>
              <a:gd name="T23" fmla="*/ 280 h 567"/>
              <a:gd name="T24" fmla="*/ 433 w 1046"/>
              <a:gd name="T25" fmla="*/ 241 h 567"/>
              <a:gd name="T26" fmla="*/ 469 w 1046"/>
              <a:gd name="T27" fmla="*/ 261 h 567"/>
              <a:gd name="T28" fmla="*/ 446 w 1046"/>
              <a:gd name="T29" fmla="*/ 432 h 567"/>
              <a:gd name="T30" fmla="*/ 340 w 1046"/>
              <a:gd name="T31" fmla="*/ 341 h 567"/>
              <a:gd name="T32" fmla="*/ 214 w 1046"/>
              <a:gd name="T33" fmla="*/ 349 h 567"/>
              <a:gd name="T34" fmla="*/ 647 w 1046"/>
              <a:gd name="T35" fmla="*/ 0 h 567"/>
              <a:gd name="T36" fmla="*/ 727 w 1046"/>
              <a:gd name="T37" fmla="*/ 82 h 567"/>
              <a:gd name="T38" fmla="*/ 723 w 1046"/>
              <a:gd name="T39" fmla="*/ 207 h 567"/>
              <a:gd name="T40" fmla="*/ 819 w 1046"/>
              <a:gd name="T41" fmla="*/ 290 h 567"/>
              <a:gd name="T42" fmla="*/ 463 w 1046"/>
              <a:gd name="T43" fmla="*/ 395 h 567"/>
              <a:gd name="T44" fmla="*/ 571 w 1046"/>
              <a:gd name="T45" fmla="*/ 207 h 567"/>
              <a:gd name="T46" fmla="*/ 625 w 1046"/>
              <a:gd name="T47" fmla="*/ 302 h 567"/>
              <a:gd name="T48" fmla="*/ 644 w 1046"/>
              <a:gd name="T49" fmla="*/ 231 h 567"/>
              <a:gd name="T50" fmla="*/ 663 w 1046"/>
              <a:gd name="T51" fmla="*/ 302 h 567"/>
              <a:gd name="T52" fmla="*/ 821 w 1046"/>
              <a:gd name="T53" fmla="*/ 228 h 567"/>
              <a:gd name="T54" fmla="*/ 439 w 1046"/>
              <a:gd name="T55" fmla="*/ 461 h 567"/>
              <a:gd name="T56" fmla="*/ 303 w 1046"/>
              <a:gd name="T57" fmla="*/ 346 h 567"/>
              <a:gd name="T58" fmla="*/ 4 w 1046"/>
              <a:gd name="T59" fmla="*/ 445 h 567"/>
              <a:gd name="T60" fmla="*/ 284 w 1046"/>
              <a:gd name="T61" fmla="*/ 448 h 567"/>
              <a:gd name="T62" fmla="*/ 423 w 1046"/>
              <a:gd name="T63" fmla="*/ 566 h 567"/>
              <a:gd name="T64" fmla="*/ 883 w 1046"/>
              <a:gd name="T65" fmla="*/ 390 h 567"/>
              <a:gd name="T66" fmla="*/ 1045 w 1046"/>
              <a:gd name="T67" fmla="*/ 271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46" h="567">
                <a:moveTo>
                  <a:pt x="182" y="191"/>
                </a:moveTo>
                <a:cubicBezTo>
                  <a:pt x="181" y="161"/>
                  <a:pt x="162" y="135"/>
                  <a:pt x="128" y="135"/>
                </a:cubicBezTo>
                <a:cubicBezTo>
                  <a:pt x="92" y="135"/>
                  <a:pt x="74" y="159"/>
                  <a:pt x="74" y="190"/>
                </a:cubicBezTo>
                <a:cubicBezTo>
                  <a:pt x="73" y="309"/>
                  <a:pt x="182" y="308"/>
                  <a:pt x="182" y="191"/>
                </a:cubicBezTo>
                <a:close/>
                <a:moveTo>
                  <a:pt x="0" y="420"/>
                </a:moveTo>
                <a:lnTo>
                  <a:pt x="0" y="409"/>
                </a:lnTo>
                <a:cubicBezTo>
                  <a:pt x="0" y="379"/>
                  <a:pt x="1" y="346"/>
                  <a:pt x="15" y="321"/>
                </a:cubicBezTo>
                <a:cubicBezTo>
                  <a:pt x="26" y="299"/>
                  <a:pt x="50" y="279"/>
                  <a:pt x="76" y="279"/>
                </a:cubicBezTo>
                <a:lnTo>
                  <a:pt x="86" y="279"/>
                </a:lnTo>
                <a:cubicBezTo>
                  <a:pt x="98" y="290"/>
                  <a:pt x="119" y="315"/>
                  <a:pt x="125" y="321"/>
                </a:cubicBezTo>
                <a:cubicBezTo>
                  <a:pt x="125" y="321"/>
                  <a:pt x="157" y="289"/>
                  <a:pt x="169" y="279"/>
                </a:cubicBezTo>
                <a:lnTo>
                  <a:pt x="179" y="279"/>
                </a:lnTo>
                <a:cubicBezTo>
                  <a:pt x="192" y="279"/>
                  <a:pt x="204" y="283"/>
                  <a:pt x="214" y="292"/>
                </a:cubicBezTo>
                <a:cubicBezTo>
                  <a:pt x="205" y="311"/>
                  <a:pt x="201" y="333"/>
                  <a:pt x="198" y="355"/>
                </a:cubicBezTo>
                <a:lnTo>
                  <a:pt x="0" y="420"/>
                </a:lnTo>
                <a:close/>
                <a:moveTo>
                  <a:pt x="437" y="133"/>
                </a:moveTo>
                <a:cubicBezTo>
                  <a:pt x="436" y="95"/>
                  <a:pt x="411" y="63"/>
                  <a:pt x="369" y="63"/>
                </a:cubicBezTo>
                <a:cubicBezTo>
                  <a:pt x="325" y="63"/>
                  <a:pt x="302" y="95"/>
                  <a:pt x="300" y="132"/>
                </a:cubicBezTo>
                <a:cubicBezTo>
                  <a:pt x="300" y="279"/>
                  <a:pt x="437" y="277"/>
                  <a:pt x="437" y="133"/>
                </a:cubicBezTo>
                <a:close/>
                <a:moveTo>
                  <a:pt x="214" y="349"/>
                </a:moveTo>
                <a:cubicBezTo>
                  <a:pt x="217" y="328"/>
                  <a:pt x="222" y="309"/>
                  <a:pt x="230" y="293"/>
                </a:cubicBezTo>
                <a:cubicBezTo>
                  <a:pt x="245" y="266"/>
                  <a:pt x="273" y="241"/>
                  <a:pt x="306" y="241"/>
                </a:cubicBezTo>
                <a:lnTo>
                  <a:pt x="318" y="241"/>
                </a:lnTo>
                <a:cubicBezTo>
                  <a:pt x="341" y="260"/>
                  <a:pt x="361" y="276"/>
                  <a:pt x="372" y="280"/>
                </a:cubicBezTo>
                <a:cubicBezTo>
                  <a:pt x="373" y="282"/>
                  <a:pt x="405" y="254"/>
                  <a:pt x="421" y="241"/>
                </a:cubicBezTo>
                <a:lnTo>
                  <a:pt x="433" y="241"/>
                </a:lnTo>
                <a:cubicBezTo>
                  <a:pt x="447" y="241"/>
                  <a:pt x="461" y="247"/>
                  <a:pt x="474" y="254"/>
                </a:cubicBezTo>
                <a:cubicBezTo>
                  <a:pt x="472" y="257"/>
                  <a:pt x="471" y="258"/>
                  <a:pt x="469" y="261"/>
                </a:cubicBezTo>
                <a:cubicBezTo>
                  <a:pt x="449" y="301"/>
                  <a:pt x="446" y="352"/>
                  <a:pt x="446" y="395"/>
                </a:cubicBezTo>
                <a:lnTo>
                  <a:pt x="446" y="432"/>
                </a:lnTo>
                <a:lnTo>
                  <a:pt x="445" y="432"/>
                </a:lnTo>
                <a:lnTo>
                  <a:pt x="340" y="341"/>
                </a:lnTo>
                <a:lnTo>
                  <a:pt x="310" y="317"/>
                </a:lnTo>
                <a:lnTo>
                  <a:pt x="214" y="349"/>
                </a:lnTo>
                <a:close/>
                <a:moveTo>
                  <a:pt x="727" y="82"/>
                </a:moveTo>
                <a:cubicBezTo>
                  <a:pt x="726" y="38"/>
                  <a:pt x="697" y="0"/>
                  <a:pt x="647" y="0"/>
                </a:cubicBezTo>
                <a:cubicBezTo>
                  <a:pt x="596" y="0"/>
                  <a:pt x="568" y="37"/>
                  <a:pt x="567" y="82"/>
                </a:cubicBezTo>
                <a:cubicBezTo>
                  <a:pt x="567" y="253"/>
                  <a:pt x="729" y="250"/>
                  <a:pt x="727" y="82"/>
                </a:cubicBezTo>
                <a:close/>
                <a:moveTo>
                  <a:pt x="708" y="207"/>
                </a:moveTo>
                <a:lnTo>
                  <a:pt x="723" y="207"/>
                </a:lnTo>
                <a:cubicBezTo>
                  <a:pt x="761" y="207"/>
                  <a:pt x="794" y="237"/>
                  <a:pt x="810" y="270"/>
                </a:cubicBezTo>
                <a:cubicBezTo>
                  <a:pt x="813" y="277"/>
                  <a:pt x="816" y="283"/>
                  <a:pt x="819" y="290"/>
                </a:cubicBezTo>
                <a:lnTo>
                  <a:pt x="463" y="426"/>
                </a:lnTo>
                <a:lnTo>
                  <a:pt x="463" y="395"/>
                </a:lnTo>
                <a:cubicBezTo>
                  <a:pt x="463" y="353"/>
                  <a:pt x="466" y="305"/>
                  <a:pt x="484" y="270"/>
                </a:cubicBezTo>
                <a:cubicBezTo>
                  <a:pt x="501" y="238"/>
                  <a:pt x="533" y="207"/>
                  <a:pt x="571" y="207"/>
                </a:cubicBezTo>
                <a:lnTo>
                  <a:pt x="586" y="207"/>
                </a:lnTo>
                <a:lnTo>
                  <a:pt x="625" y="302"/>
                </a:lnTo>
                <a:lnTo>
                  <a:pt x="634" y="239"/>
                </a:lnTo>
                <a:lnTo>
                  <a:pt x="644" y="231"/>
                </a:lnTo>
                <a:lnTo>
                  <a:pt x="654" y="239"/>
                </a:lnTo>
                <a:lnTo>
                  <a:pt x="663" y="302"/>
                </a:lnTo>
                <a:lnTo>
                  <a:pt x="708" y="207"/>
                </a:lnTo>
                <a:close/>
                <a:moveTo>
                  <a:pt x="821" y="228"/>
                </a:moveTo>
                <a:lnTo>
                  <a:pt x="850" y="305"/>
                </a:lnTo>
                <a:lnTo>
                  <a:pt x="439" y="461"/>
                </a:lnTo>
                <a:lnTo>
                  <a:pt x="322" y="362"/>
                </a:lnTo>
                <a:lnTo>
                  <a:pt x="303" y="346"/>
                </a:lnTo>
                <a:lnTo>
                  <a:pt x="280" y="353"/>
                </a:lnTo>
                <a:lnTo>
                  <a:pt x="4" y="445"/>
                </a:lnTo>
                <a:lnTo>
                  <a:pt x="32" y="531"/>
                </a:lnTo>
                <a:lnTo>
                  <a:pt x="284" y="448"/>
                </a:lnTo>
                <a:lnTo>
                  <a:pt x="402" y="548"/>
                </a:lnTo>
                <a:lnTo>
                  <a:pt x="423" y="566"/>
                </a:lnTo>
                <a:lnTo>
                  <a:pt x="447" y="556"/>
                </a:lnTo>
                <a:lnTo>
                  <a:pt x="883" y="390"/>
                </a:lnTo>
                <a:lnTo>
                  <a:pt x="911" y="462"/>
                </a:lnTo>
                <a:lnTo>
                  <a:pt x="1045" y="271"/>
                </a:lnTo>
                <a:lnTo>
                  <a:pt x="821" y="228"/>
                </a:lnTo>
                <a:close/>
              </a:path>
            </a:pathLst>
          </a:custGeom>
          <a:solidFill>
            <a:srgbClr val="FFC20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 kern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9" name="Rechteck 61">
            <a:extLst>
              <a:ext uri="{FF2B5EF4-FFF2-40B4-BE49-F238E27FC236}">
                <a16:creationId xmlns:a16="http://schemas.microsoft.com/office/drawing/2014/main" id="{5D3AF1DF-29E4-092A-9B8B-88B44381B649}"/>
              </a:ext>
            </a:extLst>
          </p:cNvPr>
          <p:cNvSpPr/>
          <p:nvPr/>
        </p:nvSpPr>
        <p:spPr>
          <a:xfrm>
            <a:off x="276263" y="6182220"/>
            <a:ext cx="9154762" cy="33230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59" tIns="71959" rIns="71959" bIns="0" rtlCol="0" anchor="t" anchorCtr="0"/>
          <a:lstStyle/>
          <a:p>
            <a:pPr algn="ctr" defTabSz="228611"/>
            <a:r>
              <a:rPr lang="en-US" sz="1200" b="1" kern="0">
                <a:solidFill>
                  <a:schemeClr val="tx1"/>
                </a:solidFill>
                <a:latin typeface="Helvetica" pitchFamily="2" charset="0"/>
              </a:rPr>
              <a:t>Azure Storage, AWS S3, GCP and Big Query</a:t>
            </a:r>
          </a:p>
        </p:txBody>
      </p:sp>
      <p:sp>
        <p:nvSpPr>
          <p:cNvPr id="25" name="Rechteck 9">
            <a:extLst>
              <a:ext uri="{FF2B5EF4-FFF2-40B4-BE49-F238E27FC236}">
                <a16:creationId xmlns:a16="http://schemas.microsoft.com/office/drawing/2014/main" id="{8578A450-12EE-2D7D-DFA1-F9FD8D5D629E}"/>
              </a:ext>
            </a:extLst>
          </p:cNvPr>
          <p:cNvSpPr/>
          <p:nvPr/>
        </p:nvSpPr>
        <p:spPr>
          <a:xfrm>
            <a:off x="1200865" y="2584267"/>
            <a:ext cx="2543173" cy="793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9" tIns="71979" rIns="71979" bIns="71979" rtlCol="0" anchor="t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800" b="1" kern="0">
                <a:solidFill>
                  <a:srgbClr val="000000"/>
                </a:solidFill>
                <a:latin typeface="Helvetica" pitchFamily="2" charset="0"/>
                <a:ea typeface="BentonSans Bold" charset="0"/>
                <a:cs typeface="BentonSans Bold" charset="0"/>
              </a:rPr>
              <a:t>Documents from SAP</a:t>
            </a:r>
          </a:p>
          <a:p>
            <a:pPr defTabSz="544415"/>
            <a:endParaRPr lang="en-US" sz="1000" b="1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1" name="Rechteck 9">
            <a:extLst>
              <a:ext uri="{FF2B5EF4-FFF2-40B4-BE49-F238E27FC236}">
                <a16:creationId xmlns:a16="http://schemas.microsoft.com/office/drawing/2014/main" id="{CAA8B904-DFF1-08F1-4134-BC225F706ADF}"/>
              </a:ext>
            </a:extLst>
          </p:cNvPr>
          <p:cNvSpPr/>
          <p:nvPr/>
        </p:nvSpPr>
        <p:spPr>
          <a:xfrm>
            <a:off x="1287949" y="2913075"/>
            <a:ext cx="718182" cy="41149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800" kern="0">
                <a:solidFill>
                  <a:srgbClr val="000000"/>
                </a:solidFill>
                <a:latin typeface="Helvetica" pitchFamily="2" charset="0"/>
              </a:rPr>
              <a:t>SAP DMS Document</a:t>
            </a:r>
          </a:p>
        </p:txBody>
      </p:sp>
      <p:sp>
        <p:nvSpPr>
          <p:cNvPr id="22" name="Rechteck 9">
            <a:extLst>
              <a:ext uri="{FF2B5EF4-FFF2-40B4-BE49-F238E27FC236}">
                <a16:creationId xmlns:a16="http://schemas.microsoft.com/office/drawing/2014/main" id="{26383F1C-E4A5-F1C1-1165-893C6EA10A85}"/>
              </a:ext>
            </a:extLst>
          </p:cNvPr>
          <p:cNvSpPr/>
          <p:nvPr/>
        </p:nvSpPr>
        <p:spPr>
          <a:xfrm>
            <a:off x="2956710" y="2913075"/>
            <a:ext cx="718181" cy="41149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800" kern="0">
                <a:solidFill>
                  <a:srgbClr val="000000"/>
                </a:solidFill>
                <a:latin typeface="Helvetica" pitchFamily="2" charset="0"/>
              </a:rPr>
              <a:t>GOS Documents</a:t>
            </a:r>
          </a:p>
        </p:txBody>
      </p:sp>
      <p:sp>
        <p:nvSpPr>
          <p:cNvPr id="20" name="Rechteck 9">
            <a:extLst>
              <a:ext uri="{FF2B5EF4-FFF2-40B4-BE49-F238E27FC236}">
                <a16:creationId xmlns:a16="http://schemas.microsoft.com/office/drawing/2014/main" id="{6AA6EC88-24E9-7644-8750-C4D0F9BD8A91}"/>
              </a:ext>
            </a:extLst>
          </p:cNvPr>
          <p:cNvSpPr/>
          <p:nvPr/>
        </p:nvSpPr>
        <p:spPr>
          <a:xfrm>
            <a:off x="2124230" y="2913075"/>
            <a:ext cx="718181" cy="41149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800" kern="0" err="1">
                <a:solidFill>
                  <a:srgbClr val="000000"/>
                </a:solidFill>
                <a:latin typeface="Helvetica" pitchFamily="2" charset="0"/>
              </a:rPr>
              <a:t>ArchiveLink</a:t>
            </a:r>
            <a:r>
              <a:rPr lang="en-US" sz="800" kern="0">
                <a:solidFill>
                  <a:srgbClr val="000000"/>
                </a:solidFill>
                <a:latin typeface="Helvetica" pitchFamily="2" charset="0"/>
              </a:rPr>
              <a:t> Document</a:t>
            </a:r>
          </a:p>
        </p:txBody>
      </p:sp>
      <p:sp>
        <p:nvSpPr>
          <p:cNvPr id="31" name="Rechteck 9">
            <a:extLst>
              <a:ext uri="{FF2B5EF4-FFF2-40B4-BE49-F238E27FC236}">
                <a16:creationId xmlns:a16="http://schemas.microsoft.com/office/drawing/2014/main" id="{BA1E015D-133F-F255-7EEC-91C612C8BFAA}"/>
              </a:ext>
            </a:extLst>
          </p:cNvPr>
          <p:cNvSpPr/>
          <p:nvPr/>
        </p:nvSpPr>
        <p:spPr>
          <a:xfrm>
            <a:off x="5320635" y="2572547"/>
            <a:ext cx="1114691" cy="797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9" tIns="71979" rIns="71979" bIns="71979" rtlCol="0" anchor="t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800" b="1" kern="0">
                <a:solidFill>
                  <a:srgbClr val="000000"/>
                </a:solidFill>
                <a:latin typeface="Helvetica" pitchFamily="2" charset="0"/>
              </a:rPr>
              <a:t>Auritas Storage Manager Connector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CD0112-3EC1-7B21-3C53-72FB234953EA}"/>
              </a:ext>
            </a:extLst>
          </p:cNvPr>
          <p:cNvCxnSpPr>
            <a:cxnSpLocks/>
            <a:stCxn id="40" idx="2"/>
            <a:endCxn id="16" idx="0"/>
          </p:cNvCxnSpPr>
          <p:nvPr/>
        </p:nvCxnSpPr>
        <p:spPr>
          <a:xfrm>
            <a:off x="4431506" y="3382169"/>
            <a:ext cx="3676" cy="1165559"/>
          </a:xfrm>
          <a:prstGeom prst="straightConnector1">
            <a:avLst/>
          </a:prstGeom>
          <a:ln w="3175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9">
            <a:extLst>
              <a:ext uri="{FF2B5EF4-FFF2-40B4-BE49-F238E27FC236}">
                <a16:creationId xmlns:a16="http://schemas.microsoft.com/office/drawing/2014/main" id="{C9BC142A-15F4-FFE9-141C-D271D3157E69}"/>
              </a:ext>
            </a:extLst>
          </p:cNvPr>
          <p:cNvSpPr/>
          <p:nvPr/>
        </p:nvSpPr>
        <p:spPr>
          <a:xfrm>
            <a:off x="6767817" y="2571447"/>
            <a:ext cx="1114691" cy="797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9" tIns="71979" rIns="71979" bIns="71979" rtlCol="0" anchor="t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800" b="1" kern="0">
                <a:solidFill>
                  <a:srgbClr val="000000"/>
                </a:solidFill>
                <a:latin typeface="Helvetica" pitchFamily="2" charset="0"/>
              </a:rPr>
              <a:t>Auritas Storage Manager Connector</a:t>
            </a:r>
          </a:p>
        </p:txBody>
      </p:sp>
      <p:sp>
        <p:nvSpPr>
          <p:cNvPr id="40" name="Rechteck 9">
            <a:extLst>
              <a:ext uri="{FF2B5EF4-FFF2-40B4-BE49-F238E27FC236}">
                <a16:creationId xmlns:a16="http://schemas.microsoft.com/office/drawing/2014/main" id="{E7FB6E1D-8DB6-137D-F314-BB967A5F27A0}"/>
              </a:ext>
            </a:extLst>
          </p:cNvPr>
          <p:cNvSpPr/>
          <p:nvPr/>
        </p:nvSpPr>
        <p:spPr>
          <a:xfrm>
            <a:off x="3874160" y="2584267"/>
            <a:ext cx="1114691" cy="797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9" tIns="71979" rIns="71979" bIns="71979" rtlCol="0" anchor="t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800" b="1" kern="0">
                <a:solidFill>
                  <a:srgbClr val="000000"/>
                </a:solidFill>
                <a:latin typeface="Helvetica" pitchFamily="2" charset="0"/>
              </a:rPr>
              <a:t>Auritas Storage Manager Config</a:t>
            </a:r>
          </a:p>
        </p:txBody>
      </p:sp>
      <p:cxnSp>
        <p:nvCxnSpPr>
          <p:cNvPr id="43" name="Straight Arrow Connector 34">
            <a:extLst>
              <a:ext uri="{FF2B5EF4-FFF2-40B4-BE49-F238E27FC236}">
                <a16:creationId xmlns:a16="http://schemas.microsoft.com/office/drawing/2014/main" id="{5B1A4F56-41A5-193D-BB4C-488E6AC61A79}"/>
              </a:ext>
            </a:extLst>
          </p:cNvPr>
          <p:cNvCxnSpPr>
            <a:cxnSpLocks/>
            <a:stCxn id="31" idx="2"/>
            <a:endCxn id="16" idx="7"/>
          </p:cNvCxnSpPr>
          <p:nvPr/>
        </p:nvCxnSpPr>
        <p:spPr>
          <a:xfrm rot="5400000">
            <a:off x="4649951" y="3435676"/>
            <a:ext cx="1293257" cy="116280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34">
            <a:extLst>
              <a:ext uri="{FF2B5EF4-FFF2-40B4-BE49-F238E27FC236}">
                <a16:creationId xmlns:a16="http://schemas.microsoft.com/office/drawing/2014/main" id="{897476C2-397F-51E6-F452-D9C648CEBDB4}"/>
              </a:ext>
            </a:extLst>
          </p:cNvPr>
          <p:cNvCxnSpPr>
            <a:cxnSpLocks/>
            <a:stCxn id="39" idx="2"/>
            <a:endCxn id="16" idx="6"/>
          </p:cNvCxnSpPr>
          <p:nvPr/>
        </p:nvCxnSpPr>
        <p:spPr>
          <a:xfrm rot="5400000">
            <a:off x="5290983" y="2909522"/>
            <a:ext cx="1574353" cy="2494007"/>
          </a:xfrm>
          <a:prstGeom prst="bentConnector2">
            <a:avLst/>
          </a:prstGeom>
          <a:ln w="3175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34">
            <a:extLst>
              <a:ext uri="{FF2B5EF4-FFF2-40B4-BE49-F238E27FC236}">
                <a16:creationId xmlns:a16="http://schemas.microsoft.com/office/drawing/2014/main" id="{AB7380C8-5184-AD4D-14BA-D202ED2CA562}"/>
              </a:ext>
            </a:extLst>
          </p:cNvPr>
          <p:cNvCxnSpPr>
            <a:cxnSpLocks/>
            <a:stCxn id="22" idx="2"/>
            <a:endCxn id="60" idx="0"/>
          </p:cNvCxnSpPr>
          <p:nvPr/>
        </p:nvCxnSpPr>
        <p:spPr>
          <a:xfrm>
            <a:off x="3315801" y="3324568"/>
            <a:ext cx="13697" cy="914892"/>
          </a:xfrm>
          <a:prstGeom prst="straightConnector1">
            <a:avLst/>
          </a:prstGeom>
          <a:ln w="31750">
            <a:solidFill>
              <a:schemeClr val="accent5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EC21489A-161A-B1DE-A94F-D9CB60206F2C}"/>
              </a:ext>
            </a:extLst>
          </p:cNvPr>
          <p:cNvSpPr/>
          <p:nvPr/>
        </p:nvSpPr>
        <p:spPr>
          <a:xfrm>
            <a:off x="3131928" y="4239461"/>
            <a:ext cx="395140" cy="395141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10000"/>
                <a:lumOff val="9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en-US" sz="1200" kern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CDAB675-B8DB-581B-3F4C-F9CF73D84122}"/>
              </a:ext>
            </a:extLst>
          </p:cNvPr>
          <p:cNvSpPr/>
          <p:nvPr/>
        </p:nvSpPr>
        <p:spPr>
          <a:xfrm>
            <a:off x="3110359" y="4219154"/>
            <a:ext cx="435753" cy="435753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900" kern="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58" name="Rechteck 55">
            <a:extLst>
              <a:ext uri="{FF2B5EF4-FFF2-40B4-BE49-F238E27FC236}">
                <a16:creationId xmlns:a16="http://schemas.microsoft.com/office/drawing/2014/main" id="{0FBC1F5F-77BD-3DA4-198D-D12F8731030D}"/>
              </a:ext>
            </a:extLst>
          </p:cNvPr>
          <p:cNvSpPr/>
          <p:nvPr/>
        </p:nvSpPr>
        <p:spPr>
          <a:xfrm>
            <a:off x="3468159" y="4120434"/>
            <a:ext cx="7806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4415"/>
            <a:r>
              <a:rPr lang="en-US" sz="800">
                <a:solidFill>
                  <a:srgbClr val="FFFFFF"/>
                </a:solidFill>
                <a:latin typeface="Helvetica" pitchFamily="2" charset="0"/>
                <a:ea typeface="Arial" charset="0"/>
                <a:cs typeface="Arial" charset="0"/>
              </a:rPr>
              <a:t>CMIS</a:t>
            </a:r>
            <a:r>
              <a:rPr lang="en-US" sz="900">
                <a:solidFill>
                  <a:srgbClr val="053B70"/>
                </a:solidFill>
                <a:latin typeface="Helvetica" pitchFamily="2" charset="0"/>
                <a:ea typeface="Arial" charset="0"/>
                <a:cs typeface="Arial" charset="0"/>
              </a:rPr>
              <a:t> </a:t>
            </a:r>
            <a:r>
              <a:rPr lang="en-US" sz="800">
                <a:solidFill>
                  <a:srgbClr val="FFFFFF"/>
                </a:solidFill>
                <a:latin typeface="Helvetica" pitchFamily="2" charset="0"/>
                <a:ea typeface="Arial" charset="0"/>
                <a:cs typeface="Arial" charset="0"/>
              </a:rPr>
              <a:t>Repository</a:t>
            </a:r>
            <a:endParaRPr lang="en-US" sz="900">
              <a:solidFill>
                <a:srgbClr val="FFFFFF"/>
              </a:solidFill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59" name="Freeform: Shape 4">
            <a:extLst>
              <a:ext uri="{FF2B5EF4-FFF2-40B4-BE49-F238E27FC236}">
                <a16:creationId xmlns:a16="http://schemas.microsoft.com/office/drawing/2014/main" id="{AF4C3867-8C31-767E-B257-41B9054BB05E}"/>
              </a:ext>
            </a:extLst>
          </p:cNvPr>
          <p:cNvSpPr>
            <a:spLocks noChangeAspect="1"/>
          </p:cNvSpPr>
          <p:nvPr/>
        </p:nvSpPr>
        <p:spPr>
          <a:xfrm>
            <a:off x="3241701" y="4298234"/>
            <a:ext cx="179381" cy="27759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53" h="4724">
                <a:moveTo>
                  <a:pt x="1527" y="0"/>
                </a:moveTo>
                <a:cubicBezTo>
                  <a:pt x="779" y="0"/>
                  <a:pt x="0" y="143"/>
                  <a:pt x="0" y="462"/>
                </a:cubicBezTo>
                <a:cubicBezTo>
                  <a:pt x="0" y="477"/>
                  <a:pt x="0" y="493"/>
                  <a:pt x="0" y="509"/>
                </a:cubicBezTo>
                <a:cubicBezTo>
                  <a:pt x="0" y="4199"/>
                  <a:pt x="0" y="4199"/>
                  <a:pt x="0" y="4199"/>
                </a:cubicBezTo>
                <a:cubicBezTo>
                  <a:pt x="0" y="4231"/>
                  <a:pt x="0" y="4247"/>
                  <a:pt x="0" y="4263"/>
                </a:cubicBezTo>
                <a:cubicBezTo>
                  <a:pt x="0" y="4581"/>
                  <a:pt x="779" y="4724"/>
                  <a:pt x="1527" y="4724"/>
                </a:cubicBezTo>
                <a:cubicBezTo>
                  <a:pt x="2258" y="4724"/>
                  <a:pt x="3053" y="4581"/>
                  <a:pt x="3053" y="4263"/>
                </a:cubicBezTo>
                <a:cubicBezTo>
                  <a:pt x="3053" y="4247"/>
                  <a:pt x="3053" y="4231"/>
                  <a:pt x="3037" y="4215"/>
                </a:cubicBezTo>
                <a:cubicBezTo>
                  <a:pt x="3037" y="509"/>
                  <a:pt x="3037" y="509"/>
                  <a:pt x="3037" y="509"/>
                </a:cubicBezTo>
                <a:cubicBezTo>
                  <a:pt x="3053" y="493"/>
                  <a:pt x="3053" y="477"/>
                  <a:pt x="3053" y="462"/>
                </a:cubicBezTo>
                <a:cubicBezTo>
                  <a:pt x="3053" y="143"/>
                  <a:pt x="2258" y="0"/>
                  <a:pt x="1527" y="0"/>
                </a:cubicBezTo>
                <a:close/>
                <a:moveTo>
                  <a:pt x="1527" y="159"/>
                </a:moveTo>
                <a:cubicBezTo>
                  <a:pt x="2354" y="159"/>
                  <a:pt x="2831" y="334"/>
                  <a:pt x="2894" y="429"/>
                </a:cubicBezTo>
                <a:cubicBezTo>
                  <a:pt x="2878" y="445"/>
                  <a:pt x="2878" y="445"/>
                  <a:pt x="2878" y="462"/>
                </a:cubicBezTo>
                <a:cubicBezTo>
                  <a:pt x="2878" y="477"/>
                  <a:pt x="2878" y="477"/>
                  <a:pt x="2878" y="477"/>
                </a:cubicBezTo>
                <a:cubicBezTo>
                  <a:pt x="2815" y="589"/>
                  <a:pt x="2337" y="763"/>
                  <a:pt x="1527" y="763"/>
                </a:cubicBezTo>
                <a:cubicBezTo>
                  <a:pt x="699" y="763"/>
                  <a:pt x="238" y="589"/>
                  <a:pt x="158" y="477"/>
                </a:cubicBezTo>
                <a:cubicBezTo>
                  <a:pt x="158" y="462"/>
                  <a:pt x="158" y="462"/>
                  <a:pt x="158" y="462"/>
                </a:cubicBezTo>
                <a:cubicBezTo>
                  <a:pt x="158" y="445"/>
                  <a:pt x="158" y="445"/>
                  <a:pt x="158" y="429"/>
                </a:cubicBezTo>
                <a:cubicBezTo>
                  <a:pt x="222" y="334"/>
                  <a:pt x="699" y="159"/>
                  <a:pt x="1527" y="159"/>
                </a:cubicBezTo>
                <a:close/>
                <a:moveTo>
                  <a:pt x="2878" y="4040"/>
                </a:moveTo>
                <a:cubicBezTo>
                  <a:pt x="2608" y="3881"/>
                  <a:pt x="2051" y="3802"/>
                  <a:pt x="1527" y="3802"/>
                </a:cubicBezTo>
                <a:cubicBezTo>
                  <a:pt x="985" y="3802"/>
                  <a:pt x="429" y="3881"/>
                  <a:pt x="158" y="4040"/>
                </a:cubicBezTo>
                <a:cubicBezTo>
                  <a:pt x="158" y="684"/>
                  <a:pt x="158" y="684"/>
                  <a:pt x="158" y="684"/>
                </a:cubicBezTo>
                <a:cubicBezTo>
                  <a:pt x="429" y="843"/>
                  <a:pt x="985" y="907"/>
                  <a:pt x="1527" y="907"/>
                </a:cubicBezTo>
                <a:cubicBezTo>
                  <a:pt x="2051" y="907"/>
                  <a:pt x="2608" y="843"/>
                  <a:pt x="2878" y="684"/>
                </a:cubicBezTo>
                <a:close/>
                <a:moveTo>
                  <a:pt x="1527" y="4565"/>
                </a:moveTo>
                <a:cubicBezTo>
                  <a:pt x="699" y="4565"/>
                  <a:pt x="222" y="4390"/>
                  <a:pt x="158" y="4295"/>
                </a:cubicBezTo>
                <a:cubicBezTo>
                  <a:pt x="158" y="4279"/>
                  <a:pt x="158" y="4279"/>
                  <a:pt x="158" y="4263"/>
                </a:cubicBezTo>
                <a:cubicBezTo>
                  <a:pt x="158" y="4231"/>
                  <a:pt x="158" y="4231"/>
                  <a:pt x="158" y="4231"/>
                </a:cubicBezTo>
                <a:cubicBezTo>
                  <a:pt x="238" y="4135"/>
                  <a:pt x="715" y="3961"/>
                  <a:pt x="1527" y="3961"/>
                </a:cubicBezTo>
                <a:cubicBezTo>
                  <a:pt x="2354" y="3961"/>
                  <a:pt x="2831" y="4135"/>
                  <a:pt x="2878" y="4247"/>
                </a:cubicBezTo>
                <a:cubicBezTo>
                  <a:pt x="2878" y="4263"/>
                  <a:pt x="2878" y="4263"/>
                  <a:pt x="2878" y="4263"/>
                </a:cubicBezTo>
                <a:cubicBezTo>
                  <a:pt x="2878" y="4279"/>
                  <a:pt x="2894" y="4279"/>
                  <a:pt x="2894" y="4279"/>
                </a:cubicBezTo>
                <a:cubicBezTo>
                  <a:pt x="2846" y="4390"/>
                  <a:pt x="2369" y="4565"/>
                  <a:pt x="1527" y="4565"/>
                </a:cubicBezTo>
                <a:close/>
              </a:path>
            </a:pathLst>
          </a:custGeom>
          <a:solidFill>
            <a:srgbClr val="EEB111"/>
          </a:solidFill>
          <a:ln cap="flat">
            <a:noFill/>
            <a:prstDash val="solid"/>
          </a:ln>
        </p:spPr>
        <p:txBody>
          <a:bodyPr vert="horz" wrap="none" lIns="89994" tIns="44997" rIns="89994" bIns="44997" anchor="ctr" anchorCtr="1" compatLnSpc="0"/>
          <a:lstStyle/>
          <a:p>
            <a:pPr defTabSz="228611" hangingPunct="0"/>
            <a:endParaRPr lang="en-CA" sz="1000">
              <a:solidFill>
                <a:srgbClr val="000000"/>
              </a:solidFill>
              <a:latin typeface="Helvetica" pitchFamily="2" charset="0"/>
              <a:ea typeface="SimSun" pitchFamily="2"/>
              <a:cs typeface="Lucida Sans" pitchFamily="2"/>
            </a:endParaRPr>
          </a:p>
        </p:txBody>
      </p:sp>
      <p:cxnSp>
        <p:nvCxnSpPr>
          <p:cNvPr id="64" name="Straight Arrow Connector 34">
            <a:extLst>
              <a:ext uri="{FF2B5EF4-FFF2-40B4-BE49-F238E27FC236}">
                <a16:creationId xmlns:a16="http://schemas.microsoft.com/office/drawing/2014/main" id="{1C7EEAF5-976D-E512-7D05-398C95BCD756}"/>
              </a:ext>
            </a:extLst>
          </p:cNvPr>
          <p:cNvCxnSpPr>
            <a:cxnSpLocks/>
            <a:stCxn id="90" idx="2"/>
          </p:cNvCxnSpPr>
          <p:nvPr/>
        </p:nvCxnSpPr>
        <p:spPr>
          <a:xfrm flipH="1">
            <a:off x="2336211" y="3330918"/>
            <a:ext cx="3029" cy="2468443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eck 9">
            <a:extLst>
              <a:ext uri="{FF2B5EF4-FFF2-40B4-BE49-F238E27FC236}">
                <a16:creationId xmlns:a16="http://schemas.microsoft.com/office/drawing/2014/main" id="{56929AC1-AA62-6128-1BB6-A78097D749B6}"/>
              </a:ext>
            </a:extLst>
          </p:cNvPr>
          <p:cNvSpPr/>
          <p:nvPr/>
        </p:nvSpPr>
        <p:spPr>
          <a:xfrm>
            <a:off x="984304" y="5799361"/>
            <a:ext cx="3823571" cy="25173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800" kern="0">
                <a:solidFill>
                  <a:srgbClr val="000000"/>
                </a:solidFill>
                <a:latin typeface="Helvetica" pitchFamily="2" charset="0"/>
              </a:rPr>
              <a:t>Storage Provider</a:t>
            </a:r>
          </a:p>
        </p:txBody>
      </p:sp>
      <p:cxnSp>
        <p:nvCxnSpPr>
          <p:cNvPr id="70" name="Straight Arrow Connector 34">
            <a:extLst>
              <a:ext uri="{FF2B5EF4-FFF2-40B4-BE49-F238E27FC236}">
                <a16:creationId xmlns:a16="http://schemas.microsoft.com/office/drawing/2014/main" id="{6554E584-45A2-E404-D9C7-56506E3A7C5C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392678" y="3330918"/>
            <a:ext cx="1003" cy="2466860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34">
            <a:extLst>
              <a:ext uri="{FF2B5EF4-FFF2-40B4-BE49-F238E27FC236}">
                <a16:creationId xmlns:a16="http://schemas.microsoft.com/office/drawing/2014/main" id="{8E29844B-2E7B-5B3C-843F-DEF719B7FAE2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2896090" y="6051095"/>
            <a:ext cx="0" cy="157791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34">
            <a:extLst>
              <a:ext uri="{FF2B5EF4-FFF2-40B4-BE49-F238E27FC236}">
                <a16:creationId xmlns:a16="http://schemas.microsoft.com/office/drawing/2014/main" id="{BC9898BC-CECB-C437-E949-08DB00A378D7}"/>
              </a:ext>
            </a:extLst>
          </p:cNvPr>
          <p:cNvCxnSpPr>
            <a:cxnSpLocks/>
            <a:stCxn id="60" idx="4"/>
            <a:endCxn id="16" idx="2"/>
          </p:cNvCxnSpPr>
          <p:nvPr/>
        </p:nvCxnSpPr>
        <p:spPr>
          <a:xfrm rot="16200000" flipH="1">
            <a:off x="3529803" y="4434297"/>
            <a:ext cx="309101" cy="709709"/>
          </a:xfrm>
          <a:prstGeom prst="bentConnector2">
            <a:avLst/>
          </a:prstGeom>
          <a:ln w="31750">
            <a:solidFill>
              <a:srgbClr val="EEB11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34">
            <a:extLst>
              <a:ext uri="{FF2B5EF4-FFF2-40B4-BE49-F238E27FC236}">
                <a16:creationId xmlns:a16="http://schemas.microsoft.com/office/drawing/2014/main" id="{EDA216F3-9C3F-9817-6092-F86CC67329E5}"/>
              </a:ext>
            </a:extLst>
          </p:cNvPr>
          <p:cNvCxnSpPr>
            <a:cxnSpLocks/>
            <a:stCxn id="62" idx="2"/>
            <a:endCxn id="16" idx="2"/>
          </p:cNvCxnSpPr>
          <p:nvPr/>
        </p:nvCxnSpPr>
        <p:spPr>
          <a:xfrm rot="16200000" flipH="1">
            <a:off x="2016274" y="2920770"/>
            <a:ext cx="1612784" cy="2433081"/>
          </a:xfrm>
          <a:prstGeom prst="bentConnector2">
            <a:avLst/>
          </a:prstGeom>
          <a:ln w="31750">
            <a:solidFill>
              <a:srgbClr val="EEB11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99D2F29C-39F2-495D-40EA-72F825FAB15F}"/>
              </a:ext>
            </a:extLst>
          </p:cNvPr>
          <p:cNvSpPr/>
          <p:nvPr/>
        </p:nvSpPr>
        <p:spPr>
          <a:xfrm>
            <a:off x="2241269" y="3122626"/>
            <a:ext cx="195943" cy="20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endParaRPr lang="de-DE" sz="9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9AABF44-3290-A65D-04A8-F9DCB90F4B57}"/>
              </a:ext>
            </a:extLst>
          </p:cNvPr>
          <p:cNvSpPr/>
          <p:nvPr/>
        </p:nvSpPr>
        <p:spPr>
          <a:xfrm>
            <a:off x="2265894" y="3122626"/>
            <a:ext cx="195943" cy="20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endParaRPr lang="de-DE" sz="9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525D364-28DA-5C4A-FD45-E422001C7272}"/>
              </a:ext>
            </a:extLst>
          </p:cNvPr>
          <p:cNvSpPr/>
          <p:nvPr/>
        </p:nvSpPr>
        <p:spPr>
          <a:xfrm>
            <a:off x="2517068" y="3122626"/>
            <a:ext cx="195943" cy="20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endParaRPr lang="de-DE" sz="900">
              <a:solidFill>
                <a:srgbClr val="FFFFFF"/>
              </a:solidFill>
              <a:latin typeface="Helvetica" pitchFamily="2" charset="0"/>
            </a:endParaRPr>
          </a:p>
        </p:txBody>
      </p:sp>
      <p:cxnSp>
        <p:nvCxnSpPr>
          <p:cNvPr id="96" name="Straight Arrow Connector 34">
            <a:extLst>
              <a:ext uri="{FF2B5EF4-FFF2-40B4-BE49-F238E27FC236}">
                <a16:creationId xmlns:a16="http://schemas.microsoft.com/office/drawing/2014/main" id="{AA617B3E-269F-14B7-7C23-27E5F9D71302}"/>
              </a:ext>
            </a:extLst>
          </p:cNvPr>
          <p:cNvCxnSpPr>
            <a:cxnSpLocks/>
            <a:stCxn id="20" idx="2"/>
            <a:endCxn id="16" idx="2"/>
          </p:cNvCxnSpPr>
          <p:nvPr/>
        </p:nvCxnSpPr>
        <p:spPr>
          <a:xfrm rot="16200000" flipH="1">
            <a:off x="2451697" y="3356191"/>
            <a:ext cx="1619135" cy="1555887"/>
          </a:xfrm>
          <a:prstGeom prst="bentConnector2">
            <a:avLst/>
          </a:prstGeom>
          <a:ln w="31750">
            <a:solidFill>
              <a:srgbClr val="EEB11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34">
            <a:extLst>
              <a:ext uri="{FF2B5EF4-FFF2-40B4-BE49-F238E27FC236}">
                <a16:creationId xmlns:a16="http://schemas.microsoft.com/office/drawing/2014/main" id="{7EA62131-9C63-59A5-D76F-579D75FC4CD4}"/>
              </a:ext>
            </a:extLst>
          </p:cNvPr>
          <p:cNvCxnSpPr>
            <a:cxnSpLocks/>
          </p:cNvCxnSpPr>
          <p:nvPr/>
        </p:nvCxnSpPr>
        <p:spPr>
          <a:xfrm>
            <a:off x="9921411" y="5605693"/>
            <a:ext cx="363971" cy="0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34">
            <a:extLst>
              <a:ext uri="{FF2B5EF4-FFF2-40B4-BE49-F238E27FC236}">
                <a16:creationId xmlns:a16="http://schemas.microsoft.com/office/drawing/2014/main" id="{E89A912D-7E42-FE00-F6D3-D532EFCA6E00}"/>
              </a:ext>
            </a:extLst>
          </p:cNvPr>
          <p:cNvCxnSpPr>
            <a:cxnSpLocks/>
          </p:cNvCxnSpPr>
          <p:nvPr/>
        </p:nvCxnSpPr>
        <p:spPr>
          <a:xfrm>
            <a:off x="9921411" y="5839858"/>
            <a:ext cx="363971" cy="0"/>
          </a:xfrm>
          <a:prstGeom prst="straightConnector1">
            <a:avLst/>
          </a:prstGeom>
          <a:ln w="31750">
            <a:solidFill>
              <a:schemeClr val="accent5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hteck 55">
            <a:extLst>
              <a:ext uri="{FF2B5EF4-FFF2-40B4-BE49-F238E27FC236}">
                <a16:creationId xmlns:a16="http://schemas.microsoft.com/office/drawing/2014/main" id="{BF0586A6-1564-E59B-7B7E-673C3CF645E4}"/>
              </a:ext>
            </a:extLst>
          </p:cNvPr>
          <p:cNvSpPr/>
          <p:nvPr/>
        </p:nvSpPr>
        <p:spPr>
          <a:xfrm>
            <a:off x="10350849" y="5544138"/>
            <a:ext cx="158960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0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Store data and documents via </a:t>
            </a:r>
            <a:r>
              <a:rPr lang="en-US" sz="700" err="1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ArchiveLink</a:t>
            </a:r>
            <a:r>
              <a:rPr lang="en-US" sz="70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 interface</a:t>
            </a:r>
            <a:endParaRPr lang="en-US" sz="800">
              <a:solidFill>
                <a:srgbClr val="000000"/>
              </a:solidFill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107" name="Rechteck 55">
            <a:extLst>
              <a:ext uri="{FF2B5EF4-FFF2-40B4-BE49-F238E27FC236}">
                <a16:creationId xmlns:a16="http://schemas.microsoft.com/office/drawing/2014/main" id="{0CD281F6-7858-4297-FA0A-31B3FC1BD087}"/>
              </a:ext>
            </a:extLst>
          </p:cNvPr>
          <p:cNvSpPr/>
          <p:nvPr/>
        </p:nvSpPr>
        <p:spPr>
          <a:xfrm>
            <a:off x="10350848" y="5789398"/>
            <a:ext cx="1589603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00">
                <a:solidFill>
                  <a:srgbClr val="000000"/>
                </a:solidFill>
                <a:latin typeface="Helvetica" pitchFamily="2" charset="0"/>
                <a:cs typeface="Arial" charset="0"/>
              </a:rPr>
              <a:t>Store document via CMIS interface</a:t>
            </a:r>
          </a:p>
        </p:txBody>
      </p:sp>
      <p:cxnSp>
        <p:nvCxnSpPr>
          <p:cNvPr id="108" name="Straight Arrow Connector 34">
            <a:extLst>
              <a:ext uri="{FF2B5EF4-FFF2-40B4-BE49-F238E27FC236}">
                <a16:creationId xmlns:a16="http://schemas.microsoft.com/office/drawing/2014/main" id="{998F24B6-4DF3-A36D-B60C-7A3B61A54322}"/>
              </a:ext>
            </a:extLst>
          </p:cNvPr>
          <p:cNvCxnSpPr>
            <a:cxnSpLocks/>
          </p:cNvCxnSpPr>
          <p:nvPr/>
        </p:nvCxnSpPr>
        <p:spPr>
          <a:xfrm>
            <a:off x="9921410" y="5987741"/>
            <a:ext cx="363971" cy="0"/>
          </a:xfrm>
          <a:prstGeom prst="straightConnector1">
            <a:avLst/>
          </a:prstGeom>
          <a:ln w="31750">
            <a:solidFill>
              <a:srgbClr val="EEB11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eck 55">
            <a:extLst>
              <a:ext uri="{FF2B5EF4-FFF2-40B4-BE49-F238E27FC236}">
                <a16:creationId xmlns:a16="http://schemas.microsoft.com/office/drawing/2014/main" id="{0F71AAFD-9EBB-99C1-8E3B-743970C34B93}"/>
              </a:ext>
            </a:extLst>
          </p:cNvPr>
          <p:cNvSpPr/>
          <p:nvPr/>
        </p:nvSpPr>
        <p:spPr>
          <a:xfrm>
            <a:off x="10350848" y="5931017"/>
            <a:ext cx="159691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0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Publish document in </a:t>
            </a:r>
            <a:br>
              <a:rPr lang="en-US" sz="70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</a:br>
            <a:r>
              <a:rPr lang="en-US" sz="70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business workspace</a:t>
            </a:r>
            <a:endParaRPr lang="en-US" sz="800">
              <a:solidFill>
                <a:srgbClr val="000000"/>
              </a:solidFill>
              <a:latin typeface="Helvetica" pitchFamily="2" charset="0"/>
              <a:ea typeface="Arial" charset="0"/>
              <a:cs typeface="Arial" charset="0"/>
            </a:endParaRPr>
          </a:p>
        </p:txBody>
      </p:sp>
      <p:cxnSp>
        <p:nvCxnSpPr>
          <p:cNvPr id="110" name="Straight Arrow Connector 34">
            <a:extLst>
              <a:ext uri="{FF2B5EF4-FFF2-40B4-BE49-F238E27FC236}">
                <a16:creationId xmlns:a16="http://schemas.microsoft.com/office/drawing/2014/main" id="{DA9AE98F-94B2-88C7-A730-28E80C2F8773}"/>
              </a:ext>
            </a:extLst>
          </p:cNvPr>
          <p:cNvCxnSpPr>
            <a:cxnSpLocks/>
          </p:cNvCxnSpPr>
          <p:nvPr/>
        </p:nvCxnSpPr>
        <p:spPr>
          <a:xfrm>
            <a:off x="9921410" y="6242660"/>
            <a:ext cx="363971" cy="0"/>
          </a:xfrm>
          <a:prstGeom prst="straightConnector1">
            <a:avLst/>
          </a:prstGeom>
          <a:ln w="3175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hteck 55">
            <a:extLst>
              <a:ext uri="{FF2B5EF4-FFF2-40B4-BE49-F238E27FC236}">
                <a16:creationId xmlns:a16="http://schemas.microsoft.com/office/drawing/2014/main" id="{F6872696-5C1F-EAF7-0FAC-B6B58FA21265}"/>
              </a:ext>
            </a:extLst>
          </p:cNvPr>
          <p:cNvSpPr/>
          <p:nvPr/>
        </p:nvSpPr>
        <p:spPr>
          <a:xfrm>
            <a:off x="10350848" y="6185937"/>
            <a:ext cx="158510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0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Open, create &amp; update business Container</a:t>
            </a:r>
            <a:endParaRPr lang="en-US" sz="800">
              <a:solidFill>
                <a:srgbClr val="000000"/>
              </a:solidFill>
              <a:latin typeface="Helvetica" pitchFamily="2" charset="0"/>
              <a:ea typeface="Arial" charset="0"/>
              <a:cs typeface="Arial" charset="0"/>
            </a:endParaRPr>
          </a:p>
        </p:txBody>
      </p:sp>
      <p:cxnSp>
        <p:nvCxnSpPr>
          <p:cNvPr id="112" name="Straight Arrow Connector 34">
            <a:extLst>
              <a:ext uri="{FF2B5EF4-FFF2-40B4-BE49-F238E27FC236}">
                <a16:creationId xmlns:a16="http://schemas.microsoft.com/office/drawing/2014/main" id="{039CBDCC-0940-DE90-9152-3CB07704C2B8}"/>
              </a:ext>
            </a:extLst>
          </p:cNvPr>
          <p:cNvCxnSpPr>
            <a:cxnSpLocks/>
            <a:stCxn id="16" idx="4"/>
            <a:endCxn id="67" idx="0"/>
          </p:cNvCxnSpPr>
          <p:nvPr/>
        </p:nvCxnSpPr>
        <p:spPr>
          <a:xfrm rot="5400000">
            <a:off x="3435794" y="4799972"/>
            <a:ext cx="459685" cy="153909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EE6D71F2-B9E3-AA40-E579-8C6E9DD43D40}"/>
              </a:ext>
            </a:extLst>
          </p:cNvPr>
          <p:cNvSpPr/>
          <p:nvPr/>
        </p:nvSpPr>
        <p:spPr>
          <a:xfrm>
            <a:off x="1132006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2D212C1-D63C-8F21-C2FB-CF5C503C3E61}"/>
              </a:ext>
            </a:extLst>
          </p:cNvPr>
          <p:cNvSpPr/>
          <p:nvPr/>
        </p:nvSpPr>
        <p:spPr>
          <a:xfrm>
            <a:off x="2107226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63D75EE-524B-A996-62BA-544AD79A9263}"/>
              </a:ext>
            </a:extLst>
          </p:cNvPr>
          <p:cNvSpPr/>
          <p:nvPr/>
        </p:nvSpPr>
        <p:spPr>
          <a:xfrm>
            <a:off x="3079356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9FC5B31-00C4-C26B-EEDC-15B280CBF470}"/>
              </a:ext>
            </a:extLst>
          </p:cNvPr>
          <p:cNvSpPr/>
          <p:nvPr/>
        </p:nvSpPr>
        <p:spPr>
          <a:xfrm>
            <a:off x="4190918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39C9484-7197-347A-69DD-FCFBE5A89EC9}"/>
              </a:ext>
            </a:extLst>
          </p:cNvPr>
          <p:cNvSpPr/>
          <p:nvPr/>
        </p:nvSpPr>
        <p:spPr>
          <a:xfrm>
            <a:off x="5622842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14DF428-8EA5-B7C1-A1FF-E172B07DDA21}"/>
              </a:ext>
            </a:extLst>
          </p:cNvPr>
          <p:cNvSpPr/>
          <p:nvPr/>
        </p:nvSpPr>
        <p:spPr>
          <a:xfrm>
            <a:off x="7102690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9C8B069-6475-6BBE-4768-2067C557BC8D}"/>
              </a:ext>
            </a:extLst>
          </p:cNvPr>
          <p:cNvSpPr/>
          <p:nvPr/>
        </p:nvSpPr>
        <p:spPr>
          <a:xfrm>
            <a:off x="9941332" y="2016239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134" name="Rechteck 55">
            <a:extLst>
              <a:ext uri="{FF2B5EF4-FFF2-40B4-BE49-F238E27FC236}">
                <a16:creationId xmlns:a16="http://schemas.microsoft.com/office/drawing/2014/main" id="{25E1318A-EDA7-7C1B-35D4-91546E7245E4}"/>
              </a:ext>
            </a:extLst>
          </p:cNvPr>
          <p:cNvSpPr/>
          <p:nvPr/>
        </p:nvSpPr>
        <p:spPr>
          <a:xfrm>
            <a:off x="10266508" y="2044683"/>
            <a:ext cx="1589605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SAP data is stored in </a:t>
            </a:r>
            <a:r>
              <a:rPr lang="en-US" sz="750">
                <a:solidFill>
                  <a:prstClr val="black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compliant long-term storage </a:t>
            </a:r>
            <a:endParaRPr lang="en-US" sz="750">
              <a:solidFill>
                <a:srgbClr val="000000"/>
              </a:solidFill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C7F5C6-9CD2-3435-8E97-6FA81419A0F1}"/>
              </a:ext>
            </a:extLst>
          </p:cNvPr>
          <p:cNvSpPr/>
          <p:nvPr/>
        </p:nvSpPr>
        <p:spPr>
          <a:xfrm>
            <a:off x="1719523" y="3122626"/>
            <a:ext cx="195943" cy="20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endParaRPr lang="de-DE" sz="9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139" name="Rechteck 55">
            <a:extLst>
              <a:ext uri="{FF2B5EF4-FFF2-40B4-BE49-F238E27FC236}">
                <a16:creationId xmlns:a16="http://schemas.microsoft.com/office/drawing/2014/main" id="{39377B64-7C63-3EF3-EAF4-39F3A9568B65}"/>
              </a:ext>
            </a:extLst>
          </p:cNvPr>
          <p:cNvSpPr/>
          <p:nvPr/>
        </p:nvSpPr>
        <p:spPr>
          <a:xfrm>
            <a:off x="10266508" y="3186677"/>
            <a:ext cx="158960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SAP GOS documents are stored published in business Document Container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7C5D759-EF51-FF04-0FB5-29E92F1B1B13}"/>
              </a:ext>
            </a:extLst>
          </p:cNvPr>
          <p:cNvSpPr/>
          <p:nvPr/>
        </p:nvSpPr>
        <p:spPr>
          <a:xfrm>
            <a:off x="9941332" y="3186574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22B0570C-4BEF-D846-472B-B839631551CF}"/>
              </a:ext>
            </a:extLst>
          </p:cNvPr>
          <p:cNvSpPr/>
          <p:nvPr/>
        </p:nvSpPr>
        <p:spPr>
          <a:xfrm>
            <a:off x="9941332" y="3601539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142" name="Rechteck 55">
            <a:extLst>
              <a:ext uri="{FF2B5EF4-FFF2-40B4-BE49-F238E27FC236}">
                <a16:creationId xmlns:a16="http://schemas.microsoft.com/office/drawing/2014/main" id="{FB733331-C12D-8106-DD2F-9EFEAA62CDDE}"/>
              </a:ext>
            </a:extLst>
          </p:cNvPr>
          <p:cNvSpPr/>
          <p:nvPr/>
        </p:nvSpPr>
        <p:spPr>
          <a:xfrm>
            <a:off x="10266508" y="3605814"/>
            <a:ext cx="158960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Manage content in business workspaces inside SAP incl. SAP documents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B541EB2E-BBCE-796C-F770-730A3E4A0683}"/>
              </a:ext>
            </a:extLst>
          </p:cNvPr>
          <p:cNvSpPr/>
          <p:nvPr/>
        </p:nvSpPr>
        <p:spPr>
          <a:xfrm>
            <a:off x="9941332" y="4022395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145" name="Rechteck 55">
            <a:extLst>
              <a:ext uri="{FF2B5EF4-FFF2-40B4-BE49-F238E27FC236}">
                <a16:creationId xmlns:a16="http://schemas.microsoft.com/office/drawing/2014/main" id="{269FAFE3-8627-4AA7-6EB9-C7AA439BB3BF}"/>
              </a:ext>
            </a:extLst>
          </p:cNvPr>
          <p:cNvSpPr/>
          <p:nvPr/>
        </p:nvSpPr>
        <p:spPr>
          <a:xfrm>
            <a:off x="10266508" y="4024951"/>
            <a:ext cx="158960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Manage content in business workspaces inside Salesforce; ingest documents as document attachments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61F3B822-D976-7BCB-5A3F-31787EEC7CEA}"/>
              </a:ext>
            </a:extLst>
          </p:cNvPr>
          <p:cNvSpPr/>
          <p:nvPr/>
        </p:nvSpPr>
        <p:spPr>
          <a:xfrm>
            <a:off x="9941332" y="4454600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147" name="Rechteck 55">
            <a:extLst>
              <a:ext uri="{FF2B5EF4-FFF2-40B4-BE49-F238E27FC236}">
                <a16:creationId xmlns:a16="http://schemas.microsoft.com/office/drawing/2014/main" id="{CC645E07-32D9-38E7-06AD-8E2D6936C155}"/>
              </a:ext>
            </a:extLst>
          </p:cNvPr>
          <p:cNvSpPr/>
          <p:nvPr/>
        </p:nvSpPr>
        <p:spPr>
          <a:xfrm>
            <a:off x="10266508" y="4444088"/>
            <a:ext cx="1589605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Manage content in business workspaces inside Teams or synchronize Teams documents to business Container</a:t>
            </a:r>
          </a:p>
        </p:txBody>
      </p:sp>
      <p:cxnSp>
        <p:nvCxnSpPr>
          <p:cNvPr id="148" name="Straight Arrow Connector 34">
            <a:extLst>
              <a:ext uri="{FF2B5EF4-FFF2-40B4-BE49-F238E27FC236}">
                <a16:creationId xmlns:a16="http://schemas.microsoft.com/office/drawing/2014/main" id="{A5E7CA40-4523-8477-5B7E-D2C60B4D304C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5874809" y="2298642"/>
            <a:ext cx="1768657" cy="4029370"/>
          </a:xfrm>
          <a:prstGeom prst="bentConnector2">
            <a:avLst/>
          </a:prstGeom>
          <a:ln w="31750">
            <a:solidFill>
              <a:schemeClr val="bg2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>
            <a:extLst>
              <a:ext uri="{FF2B5EF4-FFF2-40B4-BE49-F238E27FC236}">
                <a16:creationId xmlns:a16="http://schemas.microsoft.com/office/drawing/2014/main" id="{E24F4C15-DC03-0F55-4C12-182CDA178CF0}"/>
              </a:ext>
            </a:extLst>
          </p:cNvPr>
          <p:cNvSpPr/>
          <p:nvPr/>
        </p:nvSpPr>
        <p:spPr>
          <a:xfrm>
            <a:off x="8549872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8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A24CEB7-DFD9-2C55-210D-EC80A760FCE1}"/>
              </a:ext>
            </a:extLst>
          </p:cNvPr>
          <p:cNvSpPr/>
          <p:nvPr/>
        </p:nvSpPr>
        <p:spPr>
          <a:xfrm>
            <a:off x="9941332" y="4985723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8</a:t>
            </a:r>
          </a:p>
        </p:txBody>
      </p:sp>
      <p:sp>
        <p:nvSpPr>
          <p:cNvPr id="152" name="Rechteck 55">
            <a:extLst>
              <a:ext uri="{FF2B5EF4-FFF2-40B4-BE49-F238E27FC236}">
                <a16:creationId xmlns:a16="http://schemas.microsoft.com/office/drawing/2014/main" id="{D05DEBEA-E3B8-FD77-27E3-6B2A8A7AB3F4}"/>
              </a:ext>
            </a:extLst>
          </p:cNvPr>
          <p:cNvSpPr/>
          <p:nvPr/>
        </p:nvSpPr>
        <p:spPr>
          <a:xfrm>
            <a:off x="10266508" y="4978639"/>
            <a:ext cx="158960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Auritas Storage Manager APIs to build own business workspace integration</a:t>
            </a:r>
          </a:p>
        </p:txBody>
      </p:sp>
      <p:cxnSp>
        <p:nvCxnSpPr>
          <p:cNvPr id="23" name="Straight Arrow Connector 34">
            <a:extLst>
              <a:ext uri="{FF2B5EF4-FFF2-40B4-BE49-F238E27FC236}">
                <a16:creationId xmlns:a16="http://schemas.microsoft.com/office/drawing/2014/main" id="{9D6FE0C7-9BDA-EDAE-0323-A32B1CF8E423}"/>
              </a:ext>
            </a:extLst>
          </p:cNvPr>
          <p:cNvCxnSpPr>
            <a:cxnSpLocks/>
            <a:stCxn id="95" idx="2"/>
            <a:endCxn id="60" idx="2"/>
          </p:cNvCxnSpPr>
          <p:nvPr/>
        </p:nvCxnSpPr>
        <p:spPr>
          <a:xfrm rot="16200000" flipH="1">
            <a:off x="2320427" y="3625530"/>
            <a:ext cx="1106113" cy="516889"/>
          </a:xfrm>
          <a:prstGeom prst="bentConnector2">
            <a:avLst/>
          </a:prstGeom>
          <a:ln w="31750">
            <a:solidFill>
              <a:schemeClr val="accent5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D4322-BC09-76F8-0503-E5E31AEA0107}"/>
              </a:ext>
            </a:extLst>
          </p:cNvPr>
          <p:cNvSpPr/>
          <p:nvPr/>
        </p:nvSpPr>
        <p:spPr>
          <a:xfrm>
            <a:off x="1294706" y="3119450"/>
            <a:ext cx="195943" cy="21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endParaRPr lang="de-DE" sz="900">
              <a:solidFill>
                <a:srgbClr val="FFFFFF"/>
              </a:solidFill>
              <a:latin typeface="Helvetica" pitchFamily="2" charset="0"/>
            </a:endParaRPr>
          </a:p>
        </p:txBody>
      </p:sp>
      <p:cxnSp>
        <p:nvCxnSpPr>
          <p:cNvPr id="36" name="Straight Arrow Connector 34">
            <a:extLst>
              <a:ext uri="{FF2B5EF4-FFF2-40B4-BE49-F238E27FC236}">
                <a16:creationId xmlns:a16="http://schemas.microsoft.com/office/drawing/2014/main" id="{2463C156-AA87-4352-5E92-DD9E9C8FA1F5}"/>
              </a:ext>
            </a:extLst>
          </p:cNvPr>
          <p:cNvCxnSpPr>
            <a:cxnSpLocks/>
            <a:stCxn id="16" idx="3"/>
            <a:endCxn id="66" idx="2"/>
          </p:cNvCxnSpPr>
          <p:nvPr/>
        </p:nvCxnSpPr>
        <p:spPr>
          <a:xfrm rot="5400000" flipH="1">
            <a:off x="2089094" y="3157607"/>
            <a:ext cx="1894399" cy="2237783"/>
          </a:xfrm>
          <a:prstGeom prst="bentConnector3">
            <a:avLst>
              <a:gd name="adj1" fmla="val -592"/>
            </a:avLst>
          </a:prstGeom>
          <a:ln w="3175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34">
            <a:extLst>
              <a:ext uri="{FF2B5EF4-FFF2-40B4-BE49-F238E27FC236}">
                <a16:creationId xmlns:a16="http://schemas.microsoft.com/office/drawing/2014/main" id="{C7B2EC4B-1ACB-8A20-9083-C2D51BD64A6D}"/>
              </a:ext>
            </a:extLst>
          </p:cNvPr>
          <p:cNvCxnSpPr>
            <a:cxnSpLocks/>
            <a:stCxn id="88" idx="2"/>
            <a:endCxn id="60" idx="2"/>
          </p:cNvCxnSpPr>
          <p:nvPr/>
        </p:nvCxnSpPr>
        <p:spPr>
          <a:xfrm rot="16200000" flipH="1">
            <a:off x="1921654" y="3226758"/>
            <a:ext cx="1106113" cy="1314433"/>
          </a:xfrm>
          <a:prstGeom prst="bentConnector2">
            <a:avLst/>
          </a:prstGeom>
          <a:ln w="31750">
            <a:solidFill>
              <a:schemeClr val="accent5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06604F1C-CB55-7708-A47C-5A7E520E0601}"/>
              </a:ext>
            </a:extLst>
          </p:cNvPr>
          <p:cNvSpPr/>
          <p:nvPr/>
        </p:nvSpPr>
        <p:spPr>
          <a:xfrm>
            <a:off x="1508156" y="3122626"/>
            <a:ext cx="195943" cy="20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endParaRPr lang="de-DE" sz="9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A4ABC36-BD65-6AB4-CBD0-1C895180381B}"/>
              </a:ext>
            </a:extLst>
          </p:cNvPr>
          <p:cNvSpPr/>
          <p:nvPr/>
        </p:nvSpPr>
        <p:spPr>
          <a:xfrm>
            <a:off x="1819431" y="3121006"/>
            <a:ext cx="195943" cy="20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endParaRPr lang="de-DE" sz="900">
              <a:solidFill>
                <a:srgbClr val="FFFFFF"/>
              </a:solidFill>
              <a:latin typeface="Helvetica" pitchFamily="2" charset="0"/>
            </a:endParaRPr>
          </a:p>
        </p:txBody>
      </p:sp>
      <p:sp>
        <p:nvSpPr>
          <p:cNvPr id="82" name="Rechteck 55">
            <a:extLst>
              <a:ext uri="{FF2B5EF4-FFF2-40B4-BE49-F238E27FC236}">
                <a16:creationId xmlns:a16="http://schemas.microsoft.com/office/drawing/2014/main" id="{86BE3453-2E73-A32B-4DE2-E6C3C4665736}"/>
              </a:ext>
            </a:extLst>
          </p:cNvPr>
          <p:cNvSpPr/>
          <p:nvPr/>
        </p:nvSpPr>
        <p:spPr>
          <a:xfrm>
            <a:off x="10350847" y="6418081"/>
            <a:ext cx="1596911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endParaRPr lang="en-US" sz="800">
              <a:solidFill>
                <a:srgbClr val="000000"/>
              </a:solidFill>
              <a:latin typeface="Helvetica" pitchFamily="2" charset="0"/>
              <a:ea typeface="Arial" charset="0"/>
              <a:cs typeface="Arial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4DCC969-4F12-DD6B-2D1D-59D7A01D6658}"/>
              </a:ext>
            </a:extLst>
          </p:cNvPr>
          <p:cNvSpPr/>
          <p:nvPr/>
        </p:nvSpPr>
        <p:spPr>
          <a:xfrm>
            <a:off x="9941332" y="2771609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87" name="Rechteck 55">
            <a:extLst>
              <a:ext uri="{FF2B5EF4-FFF2-40B4-BE49-F238E27FC236}">
                <a16:creationId xmlns:a16="http://schemas.microsoft.com/office/drawing/2014/main" id="{723B1049-3A4C-45AF-D281-E594F1CC11D7}"/>
              </a:ext>
            </a:extLst>
          </p:cNvPr>
          <p:cNvSpPr/>
          <p:nvPr/>
        </p:nvSpPr>
        <p:spPr>
          <a:xfrm>
            <a:off x="10266508" y="2767540"/>
            <a:ext cx="158960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SAP ArchiveLink documents are stored and published in business Document Container of linked objects</a:t>
            </a:r>
          </a:p>
        </p:txBody>
      </p:sp>
      <p:sp>
        <p:nvSpPr>
          <p:cNvPr id="5" name="Rechteck 9">
            <a:extLst>
              <a:ext uri="{FF2B5EF4-FFF2-40B4-BE49-F238E27FC236}">
                <a16:creationId xmlns:a16="http://schemas.microsoft.com/office/drawing/2014/main" id="{BE035ECF-1901-8417-D338-521343528D03}"/>
              </a:ext>
            </a:extLst>
          </p:cNvPr>
          <p:cNvSpPr/>
          <p:nvPr/>
        </p:nvSpPr>
        <p:spPr>
          <a:xfrm>
            <a:off x="297690" y="2584267"/>
            <a:ext cx="896623" cy="797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79" tIns="71979" rIns="71979" bIns="71979" rtlCol="0" anchor="t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800" b="1" kern="0">
                <a:solidFill>
                  <a:srgbClr val="000000"/>
                </a:solidFill>
                <a:latin typeface="Helvetica" pitchFamily="2" charset="0"/>
                <a:ea typeface="BentonSans Bold" charset="0"/>
                <a:cs typeface="BentonSans Bold" charset="0"/>
              </a:rPr>
              <a:t>SAP Data Archiving, ILM, DaRT, Legacy Decommission</a:t>
            </a:r>
            <a:endParaRPr lang="en-US" sz="1000" b="1">
              <a:solidFill>
                <a:srgbClr val="000000"/>
              </a:solidFill>
              <a:latin typeface="Helvetica" pitchFamily="2" charset="0"/>
            </a:endParaRPr>
          </a:p>
        </p:txBody>
      </p:sp>
      <p:cxnSp>
        <p:nvCxnSpPr>
          <p:cNvPr id="38" name="Straight Arrow Connector 34">
            <a:extLst>
              <a:ext uri="{FF2B5EF4-FFF2-40B4-BE49-F238E27FC236}">
                <a16:creationId xmlns:a16="http://schemas.microsoft.com/office/drawing/2014/main" id="{D330F5D4-03AC-591B-7DCB-0A94278509F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23484" y="3382169"/>
            <a:ext cx="22518" cy="2856271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6757EAC2-0902-1B2F-842D-4F8352C117FE}"/>
              </a:ext>
            </a:extLst>
          </p:cNvPr>
          <p:cNvSpPr/>
          <p:nvPr/>
        </p:nvSpPr>
        <p:spPr>
          <a:xfrm>
            <a:off x="474574" y="3494351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900">
                <a:solidFill>
                  <a:srgbClr val="FFFFFF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8833DDA-6277-DE98-1CB5-081B60A06019}"/>
              </a:ext>
            </a:extLst>
          </p:cNvPr>
          <p:cNvSpPr/>
          <p:nvPr/>
        </p:nvSpPr>
        <p:spPr>
          <a:xfrm>
            <a:off x="9941332" y="2350473"/>
            <a:ext cx="180000" cy="18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11"/>
            <a:r>
              <a:rPr lang="de-DE" sz="800">
                <a:solidFill>
                  <a:srgbClr val="FFFFFF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57" name="Rechteck 55">
            <a:extLst>
              <a:ext uri="{FF2B5EF4-FFF2-40B4-BE49-F238E27FC236}">
                <a16:creationId xmlns:a16="http://schemas.microsoft.com/office/drawing/2014/main" id="{AFB74145-E69C-F519-016C-2F49DA34BF06}"/>
              </a:ext>
            </a:extLst>
          </p:cNvPr>
          <p:cNvSpPr/>
          <p:nvPr/>
        </p:nvSpPr>
        <p:spPr>
          <a:xfrm>
            <a:off x="10266508" y="2348403"/>
            <a:ext cx="1589605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4415"/>
            <a:r>
              <a:rPr lang="en-US" sz="750">
                <a:solidFill>
                  <a:srgbClr val="000000"/>
                </a:solidFill>
                <a:latin typeface="Helvetica" pitchFamily="2" charset="0"/>
                <a:ea typeface="Arial" charset="0"/>
                <a:cs typeface="Arial" charset="0"/>
              </a:rPr>
              <a:t>SAP DMS documents are stored and published in business Document Container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321FE0A-4AFF-66B0-0B2D-A3823AD7EBDB}"/>
              </a:ext>
            </a:extLst>
          </p:cNvPr>
          <p:cNvSpPr/>
          <p:nvPr/>
        </p:nvSpPr>
        <p:spPr>
          <a:xfrm>
            <a:off x="733953" y="2154777"/>
            <a:ext cx="3701229" cy="317949"/>
          </a:xfrm>
          <a:prstGeom prst="hexagon">
            <a:avLst>
              <a:gd name="adj" fmla="val 29545"/>
              <a:gd name="vf" fmla="val 115470"/>
            </a:avLst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800" kern="0">
                <a:solidFill>
                  <a:srgbClr val="000000"/>
                </a:solidFill>
                <a:latin typeface="Helvetica" pitchFamily="2" charset="0"/>
              </a:rPr>
              <a:t>Business Partner</a:t>
            </a:r>
          </a:p>
        </p:txBody>
      </p:sp>
    </p:spTree>
    <p:extLst>
      <p:ext uri="{BB962C8B-B14F-4D97-AF65-F5344CB8AC3E}">
        <p14:creationId xmlns:p14="http://schemas.microsoft.com/office/powerpoint/2010/main" val="408455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992E4-E2B2-48F5-A089-C0B7BE8B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A59C-270A-A48E-5D68-53D5B4A0A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944" y="726333"/>
            <a:ext cx="8944352" cy="789217"/>
          </a:xfrm>
        </p:spPr>
        <p:txBody>
          <a:bodyPr/>
          <a:lstStyle/>
          <a:p>
            <a:r>
              <a:rPr lang="en-US" b="1" dirty="0"/>
              <a:t>DMS+ by Auritas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5379F-4FE6-930F-90FB-19682FB67547}"/>
              </a:ext>
            </a:extLst>
          </p:cNvPr>
          <p:cNvSpPr txBox="1"/>
          <p:nvPr/>
        </p:nvSpPr>
        <p:spPr>
          <a:xfrm>
            <a:off x="901944" y="1515550"/>
            <a:ext cx="4459567" cy="219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397" b="1" kern="0" dirty="0">
                <a:solidFill>
                  <a:srgbClr val="1B1D3B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SAP BTP </a:t>
            </a:r>
            <a:r>
              <a:rPr lang="en-US" sz="1397" b="1" kern="0" dirty="0">
                <a:solidFill>
                  <a:schemeClr val="accent2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pre-requisite</a:t>
            </a:r>
            <a:r>
              <a:rPr lang="en-US" sz="1397" b="1" kern="0" dirty="0">
                <a:solidFill>
                  <a:srgbClr val="1B1D3B"/>
                </a:solidFill>
                <a:latin typeface="Helvetica" pitchFamily="2" charset="0"/>
                <a:ea typeface="Arial Unicode MS" pitchFamily="34" charset="-128"/>
                <a:cs typeface="Arial Unicode MS" pitchFamily="34" charset="-128"/>
              </a:rPr>
              <a:t> services: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9E1D29-7A8D-6CAE-5E12-51148C14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290" y="753679"/>
            <a:ext cx="757532" cy="26634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C1A3915-8398-57CD-2754-C4D953FE351B}"/>
              </a:ext>
            </a:extLst>
          </p:cNvPr>
          <p:cNvGraphicFramePr>
            <a:graphicFrameLocks noGrp="1"/>
          </p:cNvGraphicFramePr>
          <p:nvPr/>
        </p:nvGraphicFramePr>
        <p:xfrm>
          <a:off x="463686" y="1871251"/>
          <a:ext cx="11205135" cy="445798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63190">
                  <a:extLst>
                    <a:ext uri="{9D8B030D-6E8A-4147-A177-3AD203B41FA5}">
                      <a16:colId xmlns:a16="http://schemas.microsoft.com/office/drawing/2014/main" val="3603966202"/>
                    </a:ext>
                  </a:extLst>
                </a:gridCol>
                <a:gridCol w="3007274">
                  <a:extLst>
                    <a:ext uri="{9D8B030D-6E8A-4147-A177-3AD203B41FA5}">
                      <a16:colId xmlns:a16="http://schemas.microsoft.com/office/drawing/2014/main" val="679110311"/>
                    </a:ext>
                  </a:extLst>
                </a:gridCol>
                <a:gridCol w="1871750">
                  <a:extLst>
                    <a:ext uri="{9D8B030D-6E8A-4147-A177-3AD203B41FA5}">
                      <a16:colId xmlns:a16="http://schemas.microsoft.com/office/drawing/2014/main" val="317328242"/>
                    </a:ext>
                  </a:extLst>
                </a:gridCol>
                <a:gridCol w="1629393">
                  <a:extLst>
                    <a:ext uri="{9D8B030D-6E8A-4147-A177-3AD203B41FA5}">
                      <a16:colId xmlns:a16="http://schemas.microsoft.com/office/drawing/2014/main" val="1978645156"/>
                    </a:ext>
                  </a:extLst>
                </a:gridCol>
                <a:gridCol w="2533528">
                  <a:extLst>
                    <a:ext uri="{9D8B030D-6E8A-4147-A177-3AD203B41FA5}">
                      <a16:colId xmlns:a16="http://schemas.microsoft.com/office/drawing/2014/main" val="5476832"/>
                    </a:ext>
                  </a:extLst>
                </a:gridCol>
              </a:tblGrid>
              <a:tr h="34304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Service Name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Role / Functionality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Service Plan (best)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Metric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Helvetica" pitchFamily="2" charset="0"/>
                        </a:rPr>
                        <a:t>Quantity</a:t>
                      </a:r>
                      <a:endParaRPr lang="en-US" sz="11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07359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SAP Build Code (build-code)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Pro-code dev environment for backends/frontends; includes Joule copilot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 (Application)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Subscription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80229701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SAP Build Work Zone, standard edition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Digital workplace/portal to centralize access to apps, content, and integrations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 edition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Active Users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100 Active Users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(starter tier; adjust to expected users)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01626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Cloud Foundry Runtime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Run and deploy the 3 backends + 3 frontends; manage routes (public vs. private) and health checks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GB runtime memory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36 GB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(baseline PROD; scale up/down based on load)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1317681147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Connectivity Service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Enable Cloud Connector tunneling from SAP landscapes to private 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api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/sap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endpoints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572223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Destination Service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Define and manage HTTP destinations (e.g., SAP → DMS+ Core 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</a:t>
                      </a:r>
                      <a:r>
                        <a:rPr lang="en-US" sz="900" b="1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api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/sap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759120775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Credential Store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Secure storage for secrets/credentials; backends reference only the credential name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89154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53965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PostgreSQL (Hyperscaler)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Persist mappings (systems, storages, connections, API-key grants)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defTabSz="89154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DB instance + storage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DB + 100 GB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147169233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Application Logging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Centralized JSON logs and request correlation for operations and troubleshooting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89154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 (cloud logging)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Logs ingest (GB/day)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GB/day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(baseline PROD; adjust to traffic)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259936"/>
                  </a:ext>
                </a:extLst>
              </a:tr>
              <a:tr h="393983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XSUAA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Identity/token service for UIs or service-to-service OAuth tokens (otherwise API Key +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mTLS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Application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Service instance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1–2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(1 if unified; 2 if you split UI vs API)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/>
                </a:tc>
                <a:extLst>
                  <a:ext uri="{0D108BD9-81ED-4DB2-BD59-A6C34878D82A}">
                    <a16:rowId xmlns:a16="http://schemas.microsoft.com/office/drawing/2014/main" val="3464830921"/>
                  </a:ext>
                </a:extLst>
              </a:tr>
              <a:tr h="437759"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Object Store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Store all business documents and archive files (business data)</a:t>
                      </a:r>
                      <a:endParaRPr lang="en-US" sz="9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Standard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Storage (GB)</a:t>
                      </a:r>
                      <a:endParaRPr lang="en-US" sz="100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1 TB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</a:rPr>
                        <a:t> (baseline PROD; adjust to retention/volume)</a:t>
                      </a:r>
                      <a:endParaRPr lang="en-US" sz="1000" dirty="0">
                        <a:effectLst/>
                        <a:latin typeface="Helvetica" pitchFamily="2" charset="0"/>
                        <a:ea typeface="PMingLiU" panose="02020500000000000000" pitchFamily="18" charset="-120"/>
                      </a:endParaRPr>
                    </a:p>
                  </a:txBody>
                  <a:tcPr marL="38080" marR="380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6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971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ECC91-46BD-0EF1-698B-E9BA65DB68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 matter where you are in your SAP BTP DMS journey, DMS+ expands and strengthens your content storage capabilities. From full DMS implementations to enhancements of existing environments, we help you get more value from your documents.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Implement SAP BTP DMS from the ground up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Centralize doc storage across SAP &amp; non-SAP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Extend DMS with automation +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3450F-5B18-4878-B4C1-251666D014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096" y="765877"/>
            <a:ext cx="10621807" cy="950189"/>
          </a:xfrm>
        </p:spPr>
        <p:txBody>
          <a:bodyPr>
            <a:normAutofit fontScale="92500"/>
          </a:bodyPr>
          <a:lstStyle/>
          <a:p>
            <a:r>
              <a:rPr lang="en-US" dirty="0"/>
              <a:t>Enhance Your SAP Content Management with DMS+</a:t>
            </a:r>
          </a:p>
        </p:txBody>
      </p:sp>
    </p:spTree>
    <p:extLst>
      <p:ext uri="{BB962C8B-B14F-4D97-AF65-F5344CB8AC3E}">
        <p14:creationId xmlns:p14="http://schemas.microsoft.com/office/powerpoint/2010/main" val="225716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0000E-F38B-07A9-C043-2EF008C2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77512B-1F46-69CE-7A00-9819E92F68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1" y="653143"/>
            <a:ext cx="9764533" cy="670188"/>
          </a:xfrm>
        </p:spPr>
        <p:txBody>
          <a:bodyPr>
            <a:normAutofit/>
          </a:bodyPr>
          <a:lstStyle/>
          <a:p>
            <a:r>
              <a:rPr lang="en-US" dirty="0"/>
              <a:t>DMS+ by Auritas Use Cases</a:t>
            </a:r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191FC324-F4C0-4B54-D764-83A15695D0B9}"/>
              </a:ext>
            </a:extLst>
          </p:cNvPr>
          <p:cNvSpPr/>
          <p:nvPr/>
        </p:nvSpPr>
        <p:spPr>
          <a:xfrm>
            <a:off x="4355641" y="1961003"/>
            <a:ext cx="3480718" cy="4243854"/>
          </a:xfrm>
          <a:prstGeom prst="round1Rect">
            <a:avLst>
              <a:gd name="adj" fmla="val 99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2F0F4C58-93D1-9473-1D1B-1313FF8EDC3B}"/>
              </a:ext>
            </a:extLst>
          </p:cNvPr>
          <p:cNvSpPr/>
          <p:nvPr/>
        </p:nvSpPr>
        <p:spPr>
          <a:xfrm>
            <a:off x="8114841" y="1961003"/>
            <a:ext cx="3480718" cy="4243854"/>
          </a:xfrm>
          <a:prstGeom prst="round1Rect">
            <a:avLst>
              <a:gd name="adj" fmla="val 99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F61DE-E3DB-4918-DB4B-6FE5331AE1EF}"/>
              </a:ext>
            </a:extLst>
          </p:cNvPr>
          <p:cNvSpPr txBox="1"/>
          <p:nvPr/>
        </p:nvSpPr>
        <p:spPr>
          <a:xfrm>
            <a:off x="4454027" y="3132175"/>
            <a:ext cx="32839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Helvetica" pitchFamily="2" charset="0"/>
              </a:rPr>
              <a:t>Background: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S/4HANA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Looking for shutting their legacy content mgmt. solution and inhouse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Needed to improve performance and speed of document retrieval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Looking for a solution that addresses all requirements of content management for SAP and SuccessFactors.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DMS+ by Auritas implementation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4A3A4A-D71D-060E-0622-0565F8C52A26}"/>
              </a:ext>
            </a:extLst>
          </p:cNvPr>
          <p:cNvSpPr txBox="1"/>
          <p:nvPr/>
        </p:nvSpPr>
        <p:spPr>
          <a:xfrm>
            <a:off x="4454027" y="5071167"/>
            <a:ext cx="33823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Helvetica" pitchFamily="2" charset="0"/>
              </a:rPr>
              <a:t>Results and ROI: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Standardized &amp; centralized processes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Higher accuracy on business transactions.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planning &amp; forecasting capability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centralized content management tool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DCF560-FCDE-F63E-6644-78672178499E}"/>
              </a:ext>
            </a:extLst>
          </p:cNvPr>
          <p:cNvSpPr txBox="1"/>
          <p:nvPr/>
        </p:nvSpPr>
        <p:spPr>
          <a:xfrm>
            <a:off x="8289274" y="3248242"/>
            <a:ext cx="31095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Helvetica" pitchFamily="2" charset="0"/>
              </a:rPr>
              <a:t>Background: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Looking to replace </a:t>
            </a:r>
            <a:r>
              <a:rPr lang="en-US" sz="1200" dirty="0" err="1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Filenet</a:t>
            </a: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content management platform 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Needed a  tool that is built on cloud architecture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DMS+ offered a serverless architecture</a:t>
            </a:r>
            <a:b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and was highly scalable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AF20D-6D55-7286-412B-21507C21EB82}"/>
              </a:ext>
            </a:extLst>
          </p:cNvPr>
          <p:cNvSpPr txBox="1"/>
          <p:nvPr/>
        </p:nvSpPr>
        <p:spPr>
          <a:xfrm>
            <a:off x="8289274" y="4820044"/>
            <a:ext cx="31095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Helvetica" pitchFamily="2" charset="0"/>
              </a:rPr>
              <a:t>Expected Results: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Management of all customer bills on centralized platform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Single platform for all media content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Manage archive archive files with DMS+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392589-B9F8-4D85-8B88-53B952D2871C}"/>
              </a:ext>
            </a:extLst>
          </p:cNvPr>
          <p:cNvSpPr txBox="1"/>
          <p:nvPr/>
        </p:nvSpPr>
        <p:spPr>
          <a:xfrm>
            <a:off x="5313134" y="1866222"/>
            <a:ext cx="1565728" cy="25391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chemeClr val="accent6"/>
                </a:solidFill>
                <a:latin typeface="Helvetica" pitchFamily="2" charset="0"/>
              </a:rPr>
              <a:t>Industry</a:t>
            </a:r>
            <a:r>
              <a:rPr lang="en-US" sz="1050" i="1" dirty="0">
                <a:solidFill>
                  <a:schemeClr val="accent6"/>
                </a:solidFill>
                <a:latin typeface="Helvetica" pitchFamily="2" charset="0"/>
              </a:rPr>
              <a:t>: Construction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3ACFD9-64CC-0D70-3B27-65BA7EB593C5}"/>
              </a:ext>
            </a:extLst>
          </p:cNvPr>
          <p:cNvSpPr txBox="1"/>
          <p:nvPr/>
        </p:nvSpPr>
        <p:spPr>
          <a:xfrm>
            <a:off x="8951206" y="1871000"/>
            <a:ext cx="1843560" cy="25391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chemeClr val="accent6"/>
                </a:solidFill>
                <a:latin typeface="Helvetica" pitchFamily="2" charset="0"/>
              </a:rPr>
              <a:t>Industry</a:t>
            </a:r>
            <a:r>
              <a:rPr lang="en-US" sz="1050" i="1" dirty="0">
                <a:solidFill>
                  <a:schemeClr val="accent6"/>
                </a:solidFill>
                <a:latin typeface="Helvetica" pitchFamily="2" charset="0"/>
              </a:rPr>
              <a:t>: Utilities</a:t>
            </a:r>
          </a:p>
        </p:txBody>
      </p:sp>
      <p:pic>
        <p:nvPicPr>
          <p:cNvPr id="7" name="Picture 6" descr="Hensel Phelps Construction Co. - Book of Lists - DataBank Directory">
            <a:extLst>
              <a:ext uri="{FF2B5EF4-FFF2-40B4-BE49-F238E27FC236}">
                <a16:creationId xmlns:a16="http://schemas.microsoft.com/office/drawing/2014/main" id="{EBCBD891-9B99-5CF5-24BC-D0139DDB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48" y="2532810"/>
            <a:ext cx="2287304" cy="345919"/>
          </a:xfrm>
          <a:prstGeom prst="rect">
            <a:avLst/>
          </a:prstGeom>
        </p:spPr>
      </p:pic>
      <p:pic>
        <p:nvPicPr>
          <p:cNvPr id="14" name="Picture 13" descr="BC Hydro logos">
            <a:extLst>
              <a:ext uri="{FF2B5EF4-FFF2-40B4-BE49-F238E27FC236}">
                <a16:creationId xmlns:a16="http://schemas.microsoft.com/office/drawing/2014/main" id="{AC8666DC-4F80-D73B-295C-60415CEC5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469" y="2367309"/>
            <a:ext cx="2215120" cy="829939"/>
          </a:xfrm>
          <a:prstGeom prst="rect">
            <a:avLst/>
          </a:prstGeom>
        </p:spPr>
      </p:pic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39D29A7C-030D-1778-7214-A8AD406FF460}"/>
              </a:ext>
            </a:extLst>
          </p:cNvPr>
          <p:cNvSpPr/>
          <p:nvPr/>
        </p:nvSpPr>
        <p:spPr>
          <a:xfrm>
            <a:off x="578692" y="1961003"/>
            <a:ext cx="3480718" cy="4243854"/>
          </a:xfrm>
          <a:prstGeom prst="round1Rect">
            <a:avLst>
              <a:gd name="adj" fmla="val 99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1D5C78-125B-9D0C-593B-2F0E77A3CA2C}"/>
              </a:ext>
            </a:extLst>
          </p:cNvPr>
          <p:cNvSpPr txBox="1"/>
          <p:nvPr/>
        </p:nvSpPr>
        <p:spPr>
          <a:xfrm>
            <a:off x="793214" y="3113434"/>
            <a:ext cx="3109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Helvetica" pitchFamily="2" charset="0"/>
              </a:rPr>
              <a:t>Background: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Already had BTP DMS solution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Needed a document management solution that handled data archive files and SAP documents</a:t>
            </a:r>
          </a:p>
          <a:p>
            <a:pPr marL="6286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DMS does not support archive files it as of October 2025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Implemented DMS+ by Auritas solution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57A5D-39C8-A507-BE23-ACE4BC54666F}"/>
              </a:ext>
            </a:extLst>
          </p:cNvPr>
          <p:cNvSpPr txBox="1"/>
          <p:nvPr/>
        </p:nvSpPr>
        <p:spPr>
          <a:xfrm>
            <a:off x="793214" y="4683094"/>
            <a:ext cx="31095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Helvetica" pitchFamily="2" charset="0"/>
              </a:rPr>
              <a:t>Results and ROI: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Storage of archive files on BTM DMS with DMS+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Integration with SAP and SAP Commerce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elvetica" pitchFamily="2" charset="0"/>
              </a:rPr>
              <a:t>AI capabilities to search and summarize files on BTP storage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81CE51-F6A4-9E8A-0F2F-E0FDFB31479C}"/>
              </a:ext>
            </a:extLst>
          </p:cNvPr>
          <p:cNvSpPr txBox="1"/>
          <p:nvPr/>
        </p:nvSpPr>
        <p:spPr>
          <a:xfrm>
            <a:off x="1376431" y="1848426"/>
            <a:ext cx="1756085" cy="25391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b="1" i="1" dirty="0">
                <a:solidFill>
                  <a:schemeClr val="accent6"/>
                </a:solidFill>
                <a:latin typeface="Helvetica" pitchFamily="2" charset="0"/>
              </a:rPr>
              <a:t>Industry</a:t>
            </a:r>
            <a:r>
              <a:rPr lang="en-US" sz="1050" i="1" dirty="0">
                <a:solidFill>
                  <a:schemeClr val="accent6"/>
                </a:solidFill>
                <a:latin typeface="Helvetica" pitchFamily="2" charset="0"/>
              </a:rPr>
              <a:t>: Manufacturing</a:t>
            </a:r>
          </a:p>
        </p:txBody>
      </p:sp>
      <p:pic>
        <p:nvPicPr>
          <p:cNvPr id="25" name="Picture 24" descr="Moulding, Millwork, Doors | Wood Building Products | Woodgrain">
            <a:extLst>
              <a:ext uri="{FF2B5EF4-FFF2-40B4-BE49-F238E27FC236}">
                <a16:creationId xmlns:a16="http://schemas.microsoft.com/office/drawing/2014/main" id="{94ABAD04-A51D-29A4-2B12-31B46E35E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144" y="2421178"/>
            <a:ext cx="2218660" cy="5960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0DA6C02-0F41-C154-CDA9-B5462525AEC7}"/>
              </a:ext>
            </a:extLst>
          </p:cNvPr>
          <p:cNvSpPr txBox="1"/>
          <p:nvPr/>
        </p:nvSpPr>
        <p:spPr>
          <a:xfrm>
            <a:off x="692794" y="2167529"/>
            <a:ext cx="18435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chemeClr val="accent3"/>
                </a:solidFill>
                <a:latin typeface="Helvetica" pitchFamily="2" charset="0"/>
              </a:rPr>
              <a:t>Use Case Built for:</a:t>
            </a:r>
            <a:endParaRPr lang="en-US" sz="1050" i="1" dirty="0">
              <a:solidFill>
                <a:schemeClr val="accent3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F7037F-88CF-1369-E829-481CE2E961DC}"/>
              </a:ext>
            </a:extLst>
          </p:cNvPr>
          <p:cNvSpPr txBox="1"/>
          <p:nvPr/>
        </p:nvSpPr>
        <p:spPr>
          <a:xfrm>
            <a:off x="4467164" y="2167529"/>
            <a:ext cx="18435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chemeClr val="accent3"/>
                </a:solidFill>
                <a:latin typeface="Helvetica" pitchFamily="2" charset="0"/>
              </a:rPr>
              <a:t>Use Case Built for:</a:t>
            </a:r>
            <a:endParaRPr lang="en-US" sz="1050" i="1" dirty="0">
              <a:solidFill>
                <a:schemeClr val="accent3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79E776-D7A5-257D-888F-9A1317184789}"/>
              </a:ext>
            </a:extLst>
          </p:cNvPr>
          <p:cNvSpPr txBox="1"/>
          <p:nvPr/>
        </p:nvSpPr>
        <p:spPr>
          <a:xfrm>
            <a:off x="8191009" y="2167529"/>
            <a:ext cx="18435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chemeClr val="accent3"/>
                </a:solidFill>
                <a:latin typeface="Helvetica" pitchFamily="2" charset="0"/>
              </a:rPr>
              <a:t>Use Case Built for:</a:t>
            </a:r>
            <a:endParaRPr lang="en-US" sz="1050" i="1" dirty="0">
              <a:solidFill>
                <a:schemeClr val="accent3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5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15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578188" y="2461462"/>
            <a:ext cx="1757718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3243206" y="2461462"/>
            <a:ext cx="1918193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6559133" y="2461462"/>
            <a:ext cx="2400466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9371067" y="2461462"/>
            <a:ext cx="1757717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3243206" y="3096658"/>
            <a:ext cx="2653093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S/4HANA &amp; RISE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Integration Suite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Extended ECM (xECM)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Vendor Invoice Management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Document Presentment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Ariba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Geospatial Intelligence (GIS)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9371067" y="3096658"/>
            <a:ext cx="2520575" cy="8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578189" y="3096658"/>
            <a:ext cx="2205726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Archiving &amp; ILM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Retention Management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HANA Memory Optimization (NSE)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Governance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Migration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Privacy and Security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Legacy Decommissioning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Volume Assessment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Quality Assessment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6504258" y="3096658"/>
            <a:ext cx="2520575" cy="205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  <a:endParaRPr lang="en-US" sz="900" i="1" dirty="0">
              <a:solidFill>
                <a:srgbClr val="1C1D3B"/>
              </a:solidFill>
              <a:latin typeface="Helvetica" pitchFamily="2" charset="0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C1D3B"/>
                </a:solidFill>
                <a:latin typeface="Helvetica" pitchFamily="2" charset="0"/>
              </a:rPr>
              <a:t>DMS+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    (Enhanced Document Storage)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2872051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6198983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9029674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291" y="5374964"/>
            <a:ext cx="1046734" cy="315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6710972" y="5687562"/>
            <a:ext cx="2520575" cy="218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050" i="1" dirty="0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9568" y="4420489"/>
            <a:ext cx="871255" cy="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993" y="4106792"/>
            <a:ext cx="971400" cy="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167" y="5322797"/>
            <a:ext cx="915662" cy="2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9483724" y="4171279"/>
            <a:ext cx="668083" cy="384782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107" y="4873422"/>
            <a:ext cx="463183" cy="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855" y="5539647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9521227" y="5755650"/>
            <a:ext cx="782554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050" i="1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013" y="-13277"/>
            <a:ext cx="12202988" cy="1890595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421" y="4887684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9516855" y="5114017"/>
            <a:ext cx="668962" cy="1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70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700" baseline="3000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70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4200437" y="407633"/>
            <a:ext cx="0" cy="95294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4695776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4725421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6527825" y="584135"/>
            <a:ext cx="1326950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6658794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8491431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25 Yrs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8428988" y="898227"/>
            <a:ext cx="1249189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Transforming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0317983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 dirty="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$1.5B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0237232" y="898227"/>
            <a:ext cx="1285804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271312" y="1237686"/>
            <a:ext cx="3501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u="none" strike="noStrike">
                <a:solidFill>
                  <a:schemeClr val="accent6"/>
                </a:solidFill>
                <a:effectLst/>
                <a:latin typeface="Helvetica" pitchFamily="2" charset="0"/>
              </a:rPr>
              <a:t>Driving Innovation, Empowering Transformations.</a:t>
            </a:r>
            <a:endParaRPr lang="en-US" sz="1050" b="1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2" y="193513"/>
            <a:ext cx="3609393" cy="1158805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7" y="5652941"/>
            <a:ext cx="1263099" cy="423648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22C739-5B39-687F-8CE9-2EE7D6BFC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42" y="4721112"/>
            <a:ext cx="508846" cy="5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764309"/>
            <a:ext cx="12192000" cy="2093691"/>
            <a:chOff x="0" y="0"/>
            <a:chExt cx="23943576" cy="430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43576" cy="4308448"/>
            </a:xfrm>
            <a:custGeom>
              <a:avLst/>
              <a:gdLst/>
              <a:ahLst/>
              <a:cxnLst/>
              <a:rect l="l" t="t" r="r" b="b"/>
              <a:pathLst>
                <a:path w="23943576" h="4308448">
                  <a:moveTo>
                    <a:pt x="0" y="0"/>
                  </a:moveTo>
                  <a:lnTo>
                    <a:pt x="23943576" y="0"/>
                  </a:lnTo>
                  <a:lnTo>
                    <a:pt x="23943576" y="4308448"/>
                  </a:lnTo>
                  <a:lnTo>
                    <a:pt x="0" y="4308448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943576" cy="4327498"/>
            </a:xfrm>
            <a:prstGeom prst="rect">
              <a:avLst/>
            </a:prstGeom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64127" y="5561182"/>
            <a:ext cx="367901" cy="368571"/>
          </a:xfrm>
          <a:custGeom>
            <a:avLst/>
            <a:gdLst/>
            <a:ahLst/>
            <a:cxnLst/>
            <a:rect l="l" t="t" r="r" b="b"/>
            <a:pathLst>
              <a:path w="551852" h="552857">
                <a:moveTo>
                  <a:pt x="0" y="0"/>
                </a:moveTo>
                <a:lnTo>
                  <a:pt x="551852" y="0"/>
                </a:lnTo>
                <a:lnTo>
                  <a:pt x="551852" y="552857"/>
                </a:lnTo>
                <a:lnTo>
                  <a:pt x="0" y="552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0389002" y="5589242"/>
            <a:ext cx="416601" cy="312451"/>
          </a:xfrm>
          <a:custGeom>
            <a:avLst/>
            <a:gdLst/>
            <a:ahLst/>
            <a:cxnLst/>
            <a:rect l="l" t="t" r="r" b="b"/>
            <a:pathLst>
              <a:path w="624901" h="468676">
                <a:moveTo>
                  <a:pt x="0" y="0"/>
                </a:moveTo>
                <a:lnTo>
                  <a:pt x="624902" y="0"/>
                </a:lnTo>
                <a:lnTo>
                  <a:pt x="624902" y="468676"/>
                </a:lnTo>
                <a:lnTo>
                  <a:pt x="0" y="468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7344225" y="5571500"/>
            <a:ext cx="237899" cy="347934"/>
          </a:xfrm>
          <a:custGeom>
            <a:avLst/>
            <a:gdLst/>
            <a:ahLst/>
            <a:cxnLst/>
            <a:rect l="l" t="t" r="r" b="b"/>
            <a:pathLst>
              <a:path w="356849" h="521901">
                <a:moveTo>
                  <a:pt x="0" y="0"/>
                </a:moveTo>
                <a:lnTo>
                  <a:pt x="356850" y="0"/>
                </a:lnTo>
                <a:lnTo>
                  <a:pt x="356850" y="521901"/>
                </a:lnTo>
                <a:lnTo>
                  <a:pt x="0" y="521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400760" y="5576439"/>
            <a:ext cx="305519" cy="338057"/>
          </a:xfrm>
          <a:custGeom>
            <a:avLst/>
            <a:gdLst/>
            <a:ahLst/>
            <a:cxnLst/>
            <a:rect l="l" t="t" r="r" b="b"/>
            <a:pathLst>
              <a:path w="458278" h="507085">
                <a:moveTo>
                  <a:pt x="0" y="0"/>
                </a:moveTo>
                <a:lnTo>
                  <a:pt x="458279" y="0"/>
                </a:lnTo>
                <a:lnTo>
                  <a:pt x="458279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3366575" y="5542582"/>
            <a:ext cx="209479" cy="405770"/>
          </a:xfrm>
          <a:custGeom>
            <a:avLst/>
            <a:gdLst/>
            <a:ahLst/>
            <a:cxnLst/>
            <a:rect l="l" t="t" r="r" b="b"/>
            <a:pathLst>
              <a:path w="314218" h="608655">
                <a:moveTo>
                  <a:pt x="0" y="0"/>
                </a:moveTo>
                <a:lnTo>
                  <a:pt x="314218" y="0"/>
                </a:lnTo>
                <a:lnTo>
                  <a:pt x="314218" y="608655"/>
                </a:lnTo>
                <a:lnTo>
                  <a:pt x="0" y="6086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325075" y="5562848"/>
            <a:ext cx="389587" cy="365237"/>
          </a:xfrm>
          <a:custGeom>
            <a:avLst/>
            <a:gdLst/>
            <a:ahLst/>
            <a:cxnLst/>
            <a:rect l="l" t="t" r="r" b="b"/>
            <a:pathLst>
              <a:path w="584380" h="547856">
                <a:moveTo>
                  <a:pt x="0" y="0"/>
                </a:moveTo>
                <a:lnTo>
                  <a:pt x="584380" y="0"/>
                </a:lnTo>
                <a:lnTo>
                  <a:pt x="584380" y="547857"/>
                </a:lnTo>
                <a:lnTo>
                  <a:pt x="0" y="547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508747" y="5597904"/>
            <a:ext cx="424736" cy="295127"/>
          </a:xfrm>
          <a:custGeom>
            <a:avLst/>
            <a:gdLst/>
            <a:ahLst/>
            <a:cxnLst/>
            <a:rect l="l" t="t" r="r" b="b"/>
            <a:pathLst>
              <a:path w="637104" h="442691">
                <a:moveTo>
                  <a:pt x="0" y="0"/>
                </a:moveTo>
                <a:lnTo>
                  <a:pt x="637104" y="0"/>
                </a:lnTo>
                <a:lnTo>
                  <a:pt x="637104" y="442691"/>
                </a:lnTo>
                <a:lnTo>
                  <a:pt x="0" y="442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0530" t="-66341" r="-30050" b="-6475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543015" y="5585444"/>
            <a:ext cx="311646" cy="320047"/>
          </a:xfrm>
          <a:custGeom>
            <a:avLst/>
            <a:gdLst/>
            <a:ahLst/>
            <a:cxnLst/>
            <a:rect l="l" t="t" r="r" b="b"/>
            <a:pathLst>
              <a:path w="467469" h="480071">
                <a:moveTo>
                  <a:pt x="0" y="0"/>
                </a:moveTo>
                <a:lnTo>
                  <a:pt x="467468" y="0"/>
                </a:lnTo>
                <a:lnTo>
                  <a:pt x="467468" y="480071"/>
                </a:lnTo>
                <a:lnTo>
                  <a:pt x="0" y="480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4255418" y="5567174"/>
            <a:ext cx="309905" cy="356585"/>
          </a:xfrm>
          <a:custGeom>
            <a:avLst/>
            <a:gdLst/>
            <a:ahLst/>
            <a:cxnLst/>
            <a:rect l="l" t="t" r="r" b="b"/>
            <a:pathLst>
              <a:path w="464858" h="534878">
                <a:moveTo>
                  <a:pt x="0" y="0"/>
                </a:moveTo>
                <a:lnTo>
                  <a:pt x="464858" y="0"/>
                </a:lnTo>
                <a:lnTo>
                  <a:pt x="464858" y="534879"/>
                </a:lnTo>
                <a:lnTo>
                  <a:pt x="0" y="53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6206702" y="5558903"/>
            <a:ext cx="369398" cy="373129"/>
          </a:xfrm>
          <a:custGeom>
            <a:avLst/>
            <a:gdLst/>
            <a:ahLst/>
            <a:cxnLst/>
            <a:rect l="l" t="t" r="r" b="b"/>
            <a:pathLst>
              <a:path w="554097" h="559694">
                <a:moveTo>
                  <a:pt x="0" y="0"/>
                </a:moveTo>
                <a:lnTo>
                  <a:pt x="554096" y="0"/>
                </a:lnTo>
                <a:lnTo>
                  <a:pt x="554096" y="559693"/>
                </a:lnTo>
                <a:lnTo>
                  <a:pt x="0" y="559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349661" y="5565790"/>
            <a:ext cx="410691" cy="359355"/>
          </a:xfrm>
          <a:custGeom>
            <a:avLst/>
            <a:gdLst/>
            <a:ahLst/>
            <a:cxnLst/>
            <a:rect l="l" t="t" r="r" b="b"/>
            <a:pathLst>
              <a:path w="616036" h="539032">
                <a:moveTo>
                  <a:pt x="0" y="0"/>
                </a:moveTo>
                <a:lnTo>
                  <a:pt x="616036" y="0"/>
                </a:lnTo>
                <a:lnTo>
                  <a:pt x="616036" y="539031"/>
                </a:lnTo>
                <a:lnTo>
                  <a:pt x="0" y="539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5200323" y="5572478"/>
            <a:ext cx="345979" cy="345979"/>
          </a:xfrm>
          <a:custGeom>
            <a:avLst/>
            <a:gdLst/>
            <a:ahLst/>
            <a:cxnLst/>
            <a:rect l="l" t="t" r="r" b="b"/>
            <a:pathLst>
              <a:path w="518968" h="518968">
                <a:moveTo>
                  <a:pt x="0" y="0"/>
                </a:moveTo>
                <a:lnTo>
                  <a:pt x="518968" y="0"/>
                </a:lnTo>
                <a:lnTo>
                  <a:pt x="518968" y="518968"/>
                </a:lnTo>
                <a:lnTo>
                  <a:pt x="0" y="5189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305616" y="6062780"/>
            <a:ext cx="11666093" cy="403453"/>
          </a:xfrm>
          <a:custGeom>
            <a:avLst/>
            <a:gdLst/>
            <a:ahLst/>
            <a:cxnLst/>
            <a:rect l="l" t="t" r="r" b="b"/>
            <a:pathLst>
              <a:path w="17499140" h="605179">
                <a:moveTo>
                  <a:pt x="0" y="0"/>
                </a:moveTo>
                <a:lnTo>
                  <a:pt x="17499140" y="0"/>
                </a:lnTo>
                <a:lnTo>
                  <a:pt x="17499140" y="605178"/>
                </a:lnTo>
                <a:lnTo>
                  <a:pt x="0" y="605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4019931" y="4997875"/>
            <a:ext cx="415213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1324" spc="-13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Services Across Multiple Industries – Verticals: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6067388" y="-1335547"/>
            <a:ext cx="57225" cy="12192000"/>
            <a:chOff x="0" y="0"/>
            <a:chExt cx="22608" cy="481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608" cy="4816592"/>
            </a:xfrm>
            <a:custGeom>
              <a:avLst/>
              <a:gdLst/>
              <a:ahLst/>
              <a:cxnLst/>
              <a:rect l="l" t="t" r="r" b="b"/>
              <a:pathLst>
                <a:path w="22608" h="4816592">
                  <a:moveTo>
                    <a:pt x="0" y="0"/>
                  </a:moveTo>
                  <a:lnTo>
                    <a:pt x="22608" y="0"/>
                  </a:lnTo>
                  <a:lnTo>
                    <a:pt x="2260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40B0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22608" cy="47689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 dirty="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7872" y="1523534"/>
            <a:ext cx="10536253" cy="3000233"/>
            <a:chOff x="0" y="0"/>
            <a:chExt cx="21072507" cy="6000466"/>
          </a:xfrm>
        </p:grpSpPr>
        <p:sp>
          <p:nvSpPr>
            <p:cNvPr id="28" name="Freeform 28"/>
            <p:cNvSpPr/>
            <p:nvPr/>
          </p:nvSpPr>
          <p:spPr>
            <a:xfrm>
              <a:off x="283107" y="167199"/>
              <a:ext cx="2862667" cy="1668897"/>
            </a:xfrm>
            <a:custGeom>
              <a:avLst/>
              <a:gdLst/>
              <a:ahLst/>
              <a:cxnLst/>
              <a:rect l="l" t="t" r="r" b="b"/>
              <a:pathLst>
                <a:path w="2862667" h="1668897">
                  <a:moveTo>
                    <a:pt x="0" y="0"/>
                  </a:moveTo>
                  <a:lnTo>
                    <a:pt x="2862667" y="0"/>
                  </a:lnTo>
                  <a:lnTo>
                    <a:pt x="2862667" y="1668897"/>
                  </a:lnTo>
                  <a:lnTo>
                    <a:pt x="0" y="166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851494" y="0"/>
              <a:ext cx="2977952" cy="1931649"/>
            </a:xfrm>
            <a:custGeom>
              <a:avLst/>
              <a:gdLst/>
              <a:ahLst/>
              <a:cxnLst/>
              <a:rect l="l" t="t" r="r" b="b"/>
              <a:pathLst>
                <a:path w="2977952" h="1931649">
                  <a:moveTo>
                    <a:pt x="0" y="0"/>
                  </a:moveTo>
                  <a:lnTo>
                    <a:pt x="2977952" y="0"/>
                  </a:lnTo>
                  <a:lnTo>
                    <a:pt x="2977952" y="1931649"/>
                  </a:lnTo>
                  <a:lnTo>
                    <a:pt x="0" y="193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137181" y="1664265"/>
              <a:ext cx="2510293" cy="2365142"/>
            </a:xfrm>
            <a:custGeom>
              <a:avLst/>
              <a:gdLst/>
              <a:ahLst/>
              <a:cxnLst/>
              <a:rect l="l" t="t" r="r" b="b"/>
              <a:pathLst>
                <a:path w="2510293" h="2365142">
                  <a:moveTo>
                    <a:pt x="0" y="0"/>
                  </a:moveTo>
                  <a:lnTo>
                    <a:pt x="2510293" y="0"/>
                  </a:lnTo>
                  <a:lnTo>
                    <a:pt x="2510293" y="2365142"/>
                  </a:lnTo>
                  <a:lnTo>
                    <a:pt x="0" y="236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7760467" y="4094230"/>
              <a:ext cx="3312040" cy="1855826"/>
            </a:xfrm>
            <a:custGeom>
              <a:avLst/>
              <a:gdLst/>
              <a:ahLst/>
              <a:cxnLst/>
              <a:rect l="l" t="t" r="r" b="b"/>
              <a:pathLst>
                <a:path w="3312040" h="1855826">
                  <a:moveTo>
                    <a:pt x="0" y="0"/>
                  </a:moveTo>
                  <a:lnTo>
                    <a:pt x="3312040" y="0"/>
                  </a:lnTo>
                  <a:lnTo>
                    <a:pt x="3312040" y="1855826"/>
                  </a:lnTo>
                  <a:lnTo>
                    <a:pt x="0" y="185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55642" y="232974"/>
              <a:ext cx="1934217" cy="1424873"/>
            </a:xfrm>
            <a:custGeom>
              <a:avLst/>
              <a:gdLst/>
              <a:ahLst/>
              <a:cxnLst/>
              <a:rect l="l" t="t" r="r" b="b"/>
              <a:pathLst>
                <a:path w="1934217" h="1424873">
                  <a:moveTo>
                    <a:pt x="0" y="0"/>
                  </a:moveTo>
                  <a:lnTo>
                    <a:pt x="1934217" y="0"/>
                  </a:lnTo>
                  <a:lnTo>
                    <a:pt x="1934217" y="1424873"/>
                  </a:lnTo>
                  <a:lnTo>
                    <a:pt x="0" y="14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2664663"/>
              <a:ext cx="3078301" cy="714422"/>
            </a:xfrm>
            <a:custGeom>
              <a:avLst/>
              <a:gdLst/>
              <a:ahLst/>
              <a:cxnLst/>
              <a:rect l="l" t="t" r="r" b="b"/>
              <a:pathLst>
                <a:path w="3078301" h="714422">
                  <a:moveTo>
                    <a:pt x="0" y="0"/>
                  </a:moveTo>
                  <a:lnTo>
                    <a:pt x="3078301" y="0"/>
                  </a:lnTo>
                  <a:lnTo>
                    <a:pt x="3078301" y="714422"/>
                  </a:lnTo>
                  <a:lnTo>
                    <a:pt x="0" y="714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62983" y="4691452"/>
              <a:ext cx="2658334" cy="1033427"/>
            </a:xfrm>
            <a:custGeom>
              <a:avLst/>
              <a:gdLst/>
              <a:ahLst/>
              <a:cxnLst/>
              <a:rect l="l" t="t" r="r" b="b"/>
              <a:pathLst>
                <a:path w="2658334" h="1033427">
                  <a:moveTo>
                    <a:pt x="0" y="0"/>
                  </a:moveTo>
                  <a:lnTo>
                    <a:pt x="2658334" y="0"/>
                  </a:lnTo>
                  <a:lnTo>
                    <a:pt x="2658334" y="1033428"/>
                  </a:lnTo>
                  <a:lnTo>
                    <a:pt x="0" y="103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599703" y="2526564"/>
              <a:ext cx="2321765" cy="495310"/>
            </a:xfrm>
            <a:custGeom>
              <a:avLst/>
              <a:gdLst/>
              <a:ahLst/>
              <a:cxnLst/>
              <a:rect l="l" t="t" r="r" b="b"/>
              <a:pathLst>
                <a:path w="2321765" h="495310">
                  <a:moveTo>
                    <a:pt x="0" y="0"/>
                  </a:moveTo>
                  <a:lnTo>
                    <a:pt x="2321765" y="0"/>
                  </a:lnTo>
                  <a:lnTo>
                    <a:pt x="2321765" y="495310"/>
                  </a:lnTo>
                  <a:lnTo>
                    <a:pt x="0" y="49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383989" y="167199"/>
              <a:ext cx="2480969" cy="1583875"/>
            </a:xfrm>
            <a:custGeom>
              <a:avLst/>
              <a:gdLst/>
              <a:ahLst/>
              <a:cxnLst/>
              <a:rect l="l" t="t" r="r" b="b"/>
              <a:pathLst>
                <a:path w="2480969" h="1583875">
                  <a:moveTo>
                    <a:pt x="0" y="0"/>
                  </a:moveTo>
                  <a:lnTo>
                    <a:pt x="2480969" y="0"/>
                  </a:lnTo>
                  <a:lnTo>
                    <a:pt x="2480969" y="1583876"/>
                  </a:lnTo>
                  <a:lnTo>
                    <a:pt x="0" y="158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283299" y="3846197"/>
              <a:ext cx="2567416" cy="1977206"/>
            </a:xfrm>
            <a:custGeom>
              <a:avLst/>
              <a:gdLst/>
              <a:ahLst/>
              <a:cxnLst/>
              <a:rect l="l" t="t" r="r" b="b"/>
              <a:pathLst>
                <a:path w="2567416" h="1977206">
                  <a:moveTo>
                    <a:pt x="0" y="0"/>
                  </a:moveTo>
                  <a:lnTo>
                    <a:pt x="2567417" y="0"/>
                  </a:lnTo>
                  <a:lnTo>
                    <a:pt x="2567417" y="1977206"/>
                  </a:lnTo>
                  <a:lnTo>
                    <a:pt x="0" y="197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83107" y="4288855"/>
              <a:ext cx="2310663" cy="1711611"/>
            </a:xfrm>
            <a:custGeom>
              <a:avLst/>
              <a:gdLst/>
              <a:ahLst/>
              <a:cxnLst/>
              <a:rect l="l" t="t" r="r" b="b"/>
              <a:pathLst>
                <a:path w="2310663" h="1711611">
                  <a:moveTo>
                    <a:pt x="0" y="0"/>
                  </a:moveTo>
                  <a:lnTo>
                    <a:pt x="2310663" y="0"/>
                  </a:lnTo>
                  <a:lnTo>
                    <a:pt x="2310663" y="1711611"/>
                  </a:lnTo>
                  <a:lnTo>
                    <a:pt x="0" y="17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80359" y="1931649"/>
              <a:ext cx="9273430" cy="3862243"/>
            </a:xfrm>
            <a:custGeom>
              <a:avLst/>
              <a:gdLst/>
              <a:ahLst/>
              <a:cxnLst/>
              <a:rect l="l" t="t" r="r" b="b"/>
              <a:pathLst>
                <a:path w="9273430" h="3862243">
                  <a:moveTo>
                    <a:pt x="0" y="0"/>
                  </a:moveTo>
                  <a:lnTo>
                    <a:pt x="9273430" y="0"/>
                  </a:lnTo>
                  <a:lnTo>
                    <a:pt x="9273430" y="3862243"/>
                  </a:lnTo>
                  <a:lnTo>
                    <a:pt x="0" y="386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72512" y="2164097"/>
              <a:ext cx="2183779" cy="1859164"/>
            </a:xfrm>
            <a:custGeom>
              <a:avLst/>
              <a:gdLst/>
              <a:ahLst/>
              <a:cxnLst/>
              <a:rect l="l" t="t" r="r" b="b"/>
              <a:pathLst>
                <a:path w="2183779" h="1859164">
                  <a:moveTo>
                    <a:pt x="0" y="0"/>
                  </a:moveTo>
                  <a:lnTo>
                    <a:pt x="2183780" y="0"/>
                  </a:lnTo>
                  <a:lnTo>
                    <a:pt x="2183780" y="1859163"/>
                  </a:lnTo>
                  <a:lnTo>
                    <a:pt x="0" y="185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18104" y="232974"/>
              <a:ext cx="8899185" cy="1860623"/>
            </a:xfrm>
            <a:custGeom>
              <a:avLst/>
              <a:gdLst/>
              <a:ahLst/>
              <a:cxnLst/>
              <a:rect l="l" t="t" r="r" b="b"/>
              <a:pathLst>
                <a:path w="8899185" h="1860623">
                  <a:moveTo>
                    <a:pt x="0" y="0"/>
                  </a:moveTo>
                  <a:lnTo>
                    <a:pt x="8899185" y="0"/>
                  </a:lnTo>
                  <a:lnTo>
                    <a:pt x="8899185" y="1860623"/>
                  </a:lnTo>
                  <a:lnTo>
                    <a:pt x="0" y="186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0A5965-7EAB-EB71-070D-EDDC7AAF1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11B3D"/>
                </a:solidFill>
                <a:latin typeface="Helvetica"/>
                <a:ea typeface="Helvetica"/>
                <a:cs typeface="Helvetica"/>
                <a:sym typeface="Helvetica"/>
              </a:rPr>
              <a:t>Customer</a:t>
            </a:r>
            <a:r>
              <a:rPr lang="en-US" sz="3600" b="1" dirty="0">
                <a:solidFill>
                  <a:srgbClr val="011B3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Success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5E1EF-A562-4B52-36F6-F247C9906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E06FF6-0FE8-7A9B-B486-5C591E4009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Content Management </a:t>
            </a:r>
            <a:r>
              <a:rPr lang="en-US" dirty="0">
                <a:solidFill>
                  <a:schemeClr val="accent1"/>
                </a:solidFill>
              </a:rPr>
              <a:t>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513167-7F48-EF58-D412-7D307BC1656F}"/>
              </a:ext>
            </a:extLst>
          </p:cNvPr>
          <p:cNvSpPr/>
          <p:nvPr/>
        </p:nvSpPr>
        <p:spPr>
          <a:xfrm>
            <a:off x="0" y="451705"/>
            <a:ext cx="174661" cy="1079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AE766CA-52DE-F0CE-8553-74CFAFB6D305}"/>
              </a:ext>
            </a:extLst>
          </p:cNvPr>
          <p:cNvSpPr/>
          <p:nvPr/>
        </p:nvSpPr>
        <p:spPr>
          <a:xfrm>
            <a:off x="889613" y="1895447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A2F18F13-06AE-A73D-7625-B9BD285EDA0F}"/>
              </a:ext>
            </a:extLst>
          </p:cNvPr>
          <p:cNvSpPr/>
          <p:nvPr/>
        </p:nvSpPr>
        <p:spPr>
          <a:xfrm>
            <a:off x="889613" y="2981218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8F76C05C-41D0-778E-96C7-8D11A10A77CA}"/>
              </a:ext>
            </a:extLst>
          </p:cNvPr>
          <p:cNvSpPr/>
          <p:nvPr/>
        </p:nvSpPr>
        <p:spPr>
          <a:xfrm>
            <a:off x="889612" y="4066989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7D2221CE-DE3A-EBAE-445F-410AC4D2154E}"/>
              </a:ext>
            </a:extLst>
          </p:cNvPr>
          <p:cNvSpPr/>
          <p:nvPr/>
        </p:nvSpPr>
        <p:spPr>
          <a:xfrm>
            <a:off x="889612" y="5152759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2F6E28-6569-7A22-4DB5-A4FDBB630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72668" y="2021680"/>
            <a:ext cx="4064078" cy="71003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Excessive time spent on document creation, retrieval, and approval workflows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18422DD-2913-7339-DFE8-08438F5C4D74}"/>
              </a:ext>
            </a:extLst>
          </p:cNvPr>
          <p:cNvSpPr txBox="1">
            <a:spLocks/>
          </p:cNvSpPr>
          <p:nvPr/>
        </p:nvSpPr>
        <p:spPr>
          <a:xfrm>
            <a:off x="1772668" y="3107450"/>
            <a:ext cx="4064078" cy="71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46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Difficulty managing content across global operations, limiting seamless collaboration &amp; visibility 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B11110A-AD87-D522-F994-69298AC7C0BC}"/>
              </a:ext>
            </a:extLst>
          </p:cNvPr>
          <p:cNvSpPr txBox="1">
            <a:spLocks/>
          </p:cNvSpPr>
          <p:nvPr/>
        </p:nvSpPr>
        <p:spPr>
          <a:xfrm>
            <a:off x="1772668" y="4193222"/>
            <a:ext cx="4064078" cy="71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46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Ongoing struggles to meet regulatory &amp; compliance requirements, increasing risk and audit complexity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CC543DD-A79E-76F0-D620-6F61B6A68188}"/>
              </a:ext>
            </a:extLst>
          </p:cNvPr>
          <p:cNvSpPr txBox="1">
            <a:spLocks/>
          </p:cNvSpPr>
          <p:nvPr/>
        </p:nvSpPr>
        <p:spPr>
          <a:xfrm>
            <a:off x="1772668" y="5278992"/>
            <a:ext cx="4064078" cy="71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46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Disconnected content silos prevent integration with SAP business processes &amp; limit contextual access</a:t>
            </a:r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3896330E-56B0-700B-4951-49ED690EC03B}"/>
              </a:ext>
            </a:extLst>
          </p:cNvPr>
          <p:cNvSpPr/>
          <p:nvPr/>
        </p:nvSpPr>
        <p:spPr>
          <a:xfrm>
            <a:off x="6227624" y="1895447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6D48F8AC-F55B-F87A-59D7-9C67132EF1E2}"/>
              </a:ext>
            </a:extLst>
          </p:cNvPr>
          <p:cNvSpPr/>
          <p:nvPr/>
        </p:nvSpPr>
        <p:spPr>
          <a:xfrm>
            <a:off x="6227624" y="2981218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8D8BBDE3-6956-8EC6-679E-E53E54A7D7E0}"/>
              </a:ext>
            </a:extLst>
          </p:cNvPr>
          <p:cNvSpPr/>
          <p:nvPr/>
        </p:nvSpPr>
        <p:spPr>
          <a:xfrm>
            <a:off x="6227623" y="4066989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sp>
        <p:nvSpPr>
          <p:cNvPr id="22" name="Round Single Corner Rectangle 21">
            <a:extLst>
              <a:ext uri="{FF2B5EF4-FFF2-40B4-BE49-F238E27FC236}">
                <a16:creationId xmlns:a16="http://schemas.microsoft.com/office/drawing/2014/main" id="{FCFB95A9-BADF-114C-BCDE-3A06740246ED}"/>
              </a:ext>
            </a:extLst>
          </p:cNvPr>
          <p:cNvSpPr/>
          <p:nvPr/>
        </p:nvSpPr>
        <p:spPr>
          <a:xfrm>
            <a:off x="6227623" y="5152759"/>
            <a:ext cx="5051766" cy="956037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Helvetica" pitchFamily="2" charset="0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7C94274-17D6-74D0-D21B-39D9D52922D9}"/>
              </a:ext>
            </a:extLst>
          </p:cNvPr>
          <p:cNvSpPr txBox="1">
            <a:spLocks/>
          </p:cNvSpPr>
          <p:nvPr/>
        </p:nvSpPr>
        <p:spPr>
          <a:xfrm>
            <a:off x="7110679" y="2033712"/>
            <a:ext cx="4064078" cy="71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46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Rising storage and management costs due to lack of automation and inefficient resource utilization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34031DC-7AD6-49F5-23EE-A09E61A137AB}"/>
              </a:ext>
            </a:extLst>
          </p:cNvPr>
          <p:cNvSpPr txBox="1">
            <a:spLocks/>
          </p:cNvSpPr>
          <p:nvPr/>
        </p:nvSpPr>
        <p:spPr>
          <a:xfrm>
            <a:off x="7110679" y="3119482"/>
            <a:ext cx="4064078" cy="71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46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Challenges locating the right documents quickly, manually searching through large volumes of files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8D44192-44E4-04B5-FBE7-F8B263B3095E}"/>
              </a:ext>
            </a:extLst>
          </p:cNvPr>
          <p:cNvSpPr txBox="1">
            <a:spLocks/>
          </p:cNvSpPr>
          <p:nvPr/>
        </p:nvSpPr>
        <p:spPr>
          <a:xfrm>
            <a:off x="7110679" y="4205254"/>
            <a:ext cx="4064078" cy="71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46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Limited cross-department collaboration, no appropriate access and usability for all users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1AB7AAD-D0F1-C36F-C769-0F3D302B4647}"/>
              </a:ext>
            </a:extLst>
          </p:cNvPr>
          <p:cNvSpPr txBox="1">
            <a:spLocks/>
          </p:cNvSpPr>
          <p:nvPr/>
        </p:nvSpPr>
        <p:spPr>
          <a:xfrm>
            <a:off x="7110679" y="5291024"/>
            <a:ext cx="4064078" cy="71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46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1300" dirty="0"/>
              <a:t>Overly complex and rigid folder structures, forcing users to memorize navigation paths</a:t>
            </a:r>
          </a:p>
        </p:txBody>
      </p:sp>
      <p:pic>
        <p:nvPicPr>
          <p:cNvPr id="28" name="Graphic 27" descr="Warning with solid fill">
            <a:extLst>
              <a:ext uri="{FF2B5EF4-FFF2-40B4-BE49-F238E27FC236}">
                <a16:creationId xmlns:a16="http://schemas.microsoft.com/office/drawing/2014/main" id="{8559CA1D-A944-0307-332C-32440A3F01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419645" y="5365503"/>
            <a:ext cx="504780" cy="504780"/>
          </a:xfrm>
          <a:prstGeom prst="rect">
            <a:avLst/>
          </a:prstGeom>
        </p:spPr>
      </p:pic>
      <p:pic>
        <p:nvPicPr>
          <p:cNvPr id="30" name="Graphic 29" descr="Handshake with solid fill">
            <a:extLst>
              <a:ext uri="{FF2B5EF4-FFF2-40B4-BE49-F238E27FC236}">
                <a16:creationId xmlns:a16="http://schemas.microsoft.com/office/drawing/2014/main" id="{B64BFCF1-9E6D-ADCF-9A7E-9108C20FA7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6572" y="4283203"/>
            <a:ext cx="604791" cy="604791"/>
          </a:xfrm>
          <a:prstGeom prst="rect">
            <a:avLst/>
          </a:prstGeom>
        </p:spPr>
      </p:pic>
      <p:pic>
        <p:nvPicPr>
          <p:cNvPr id="32" name="Graphic 31" descr="Magnifying glass with solid fill">
            <a:extLst>
              <a:ext uri="{FF2B5EF4-FFF2-40B4-BE49-F238E27FC236}">
                <a16:creationId xmlns:a16="http://schemas.microsoft.com/office/drawing/2014/main" id="{855B57DC-F931-9F34-9AF8-D6DC32D0BF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6573" y="3144808"/>
            <a:ext cx="604791" cy="604791"/>
          </a:xfrm>
          <a:prstGeom prst="rect">
            <a:avLst/>
          </a:prstGeom>
        </p:spPr>
      </p:pic>
      <p:pic>
        <p:nvPicPr>
          <p:cNvPr id="34" name="Graphic 33" descr="Money with solid fill">
            <a:extLst>
              <a:ext uri="{FF2B5EF4-FFF2-40B4-BE49-F238E27FC236}">
                <a16:creationId xmlns:a16="http://schemas.microsoft.com/office/drawing/2014/main" id="{97C785EE-8360-6F2D-C1A2-339E67B96F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6574" y="2077212"/>
            <a:ext cx="604791" cy="604791"/>
          </a:xfrm>
          <a:prstGeom prst="rect">
            <a:avLst/>
          </a:prstGeom>
        </p:spPr>
      </p:pic>
      <p:pic>
        <p:nvPicPr>
          <p:cNvPr id="36" name="Graphic 35" descr="Disconnected with solid fill">
            <a:extLst>
              <a:ext uri="{FF2B5EF4-FFF2-40B4-BE49-F238E27FC236}">
                <a16:creationId xmlns:a16="http://schemas.microsoft.com/office/drawing/2014/main" id="{00E4FF8D-2F53-1A66-0FCC-688220DCA9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8745" y="5368973"/>
            <a:ext cx="604791" cy="604791"/>
          </a:xfrm>
          <a:prstGeom prst="rect">
            <a:avLst/>
          </a:prstGeom>
        </p:spPr>
      </p:pic>
      <p:pic>
        <p:nvPicPr>
          <p:cNvPr id="38" name="Graphic 37" descr="Gavel with solid fill">
            <a:extLst>
              <a:ext uri="{FF2B5EF4-FFF2-40B4-BE49-F238E27FC236}">
                <a16:creationId xmlns:a16="http://schemas.microsoft.com/office/drawing/2014/main" id="{9083F9BC-B9DD-6232-4AC7-444EF5167B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2877" y="4242611"/>
            <a:ext cx="604791" cy="604791"/>
          </a:xfrm>
          <a:prstGeom prst="rect">
            <a:avLst/>
          </a:prstGeom>
        </p:spPr>
      </p:pic>
      <p:pic>
        <p:nvPicPr>
          <p:cNvPr id="40" name="Graphic 39" descr="World with solid fill">
            <a:extLst>
              <a:ext uri="{FF2B5EF4-FFF2-40B4-BE49-F238E27FC236}">
                <a16:creationId xmlns:a16="http://schemas.microsoft.com/office/drawing/2014/main" id="{51D98155-3E54-3185-E001-D37724B85B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330" y="3181763"/>
            <a:ext cx="604791" cy="604791"/>
          </a:xfrm>
          <a:prstGeom prst="rect">
            <a:avLst/>
          </a:prstGeom>
        </p:spPr>
      </p:pic>
      <p:pic>
        <p:nvPicPr>
          <p:cNvPr id="42" name="Graphic 41" descr="Stopwatch with solid fill">
            <a:extLst>
              <a:ext uri="{FF2B5EF4-FFF2-40B4-BE49-F238E27FC236}">
                <a16:creationId xmlns:a16="http://schemas.microsoft.com/office/drawing/2014/main" id="{6E7B59B1-D087-ABFC-7DCB-B880D1D431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8330" y="2071070"/>
            <a:ext cx="604791" cy="6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8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15EDC-67A9-3DBD-22E8-84BFAABF7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4DF38F2-7359-BEFD-F71A-ED156E4BBE22}"/>
              </a:ext>
            </a:extLst>
          </p:cNvPr>
          <p:cNvSpPr/>
          <p:nvPr/>
        </p:nvSpPr>
        <p:spPr>
          <a:xfrm>
            <a:off x="715546" y="4170394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F2F9AE57-E098-382F-7FF9-7B0B7EEE8A41}"/>
              </a:ext>
            </a:extLst>
          </p:cNvPr>
          <p:cNvSpPr/>
          <p:nvPr/>
        </p:nvSpPr>
        <p:spPr>
          <a:xfrm>
            <a:off x="4425108" y="4170394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9C207990-BE21-64A9-6D4B-815EBB340F9F}"/>
              </a:ext>
            </a:extLst>
          </p:cNvPr>
          <p:cNvSpPr/>
          <p:nvPr/>
        </p:nvSpPr>
        <p:spPr>
          <a:xfrm>
            <a:off x="8134669" y="4170394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46B97F48-5523-AF1C-6FCE-235EB165B1FF}"/>
              </a:ext>
            </a:extLst>
          </p:cNvPr>
          <p:cNvSpPr/>
          <p:nvPr/>
        </p:nvSpPr>
        <p:spPr>
          <a:xfrm>
            <a:off x="715546" y="2605310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29159BB3-C455-DB0B-68B3-4228B21E708F}"/>
              </a:ext>
            </a:extLst>
          </p:cNvPr>
          <p:cNvSpPr/>
          <p:nvPr/>
        </p:nvSpPr>
        <p:spPr>
          <a:xfrm>
            <a:off x="4425108" y="2605310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4A7DB0E9-DB7C-89AE-2177-1D3E0B8FB160}"/>
              </a:ext>
            </a:extLst>
          </p:cNvPr>
          <p:cNvSpPr/>
          <p:nvPr/>
        </p:nvSpPr>
        <p:spPr>
          <a:xfrm>
            <a:off x="8134669" y="2605310"/>
            <a:ext cx="3493214" cy="1297756"/>
          </a:xfrm>
          <a:prstGeom prst="round1Rect">
            <a:avLst>
              <a:gd name="adj" fmla="val 136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4D4638-08B1-EA0F-7CAE-A6424934BD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5546" y="716165"/>
            <a:ext cx="9734272" cy="872611"/>
          </a:xfrm>
        </p:spPr>
        <p:txBody>
          <a:bodyPr>
            <a:normAutofit/>
          </a:bodyPr>
          <a:lstStyle/>
          <a:p>
            <a:r>
              <a:rPr lang="en-US" dirty="0"/>
              <a:t>The Role of Content Management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7547479-2B92-67E6-364E-D098E473F7B2}"/>
              </a:ext>
            </a:extLst>
          </p:cNvPr>
          <p:cNvSpPr txBox="1">
            <a:spLocks/>
          </p:cNvSpPr>
          <p:nvPr/>
        </p:nvSpPr>
        <p:spPr>
          <a:xfrm>
            <a:off x="1484144" y="2900772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Connect content and digital media with business data and relationships to bring value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BE410C7-D178-E079-4C4B-9D1E94CC4A23}"/>
              </a:ext>
            </a:extLst>
          </p:cNvPr>
          <p:cNvSpPr txBox="1">
            <a:spLocks/>
          </p:cNvSpPr>
          <p:nvPr/>
        </p:nvSpPr>
        <p:spPr>
          <a:xfrm>
            <a:off x="1484144" y="4465856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Businesses struggling with silos and need to integrate content with SAP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6F72A2E-9D83-2922-B3A6-D6B848DD47EA}"/>
              </a:ext>
            </a:extLst>
          </p:cNvPr>
          <p:cNvSpPr txBox="1">
            <a:spLocks/>
          </p:cNvSpPr>
          <p:nvPr/>
        </p:nvSpPr>
        <p:spPr>
          <a:xfrm>
            <a:off x="5181385" y="2900772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</a:rPr>
              <a:t>Increase efficiency by reducing time on document handling, retrieval, &amp; approval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0095DC8-55C9-199A-A7EF-EB833173F16E}"/>
              </a:ext>
            </a:extLst>
          </p:cNvPr>
          <p:cNvSpPr txBox="1">
            <a:spLocks/>
          </p:cNvSpPr>
          <p:nvPr/>
        </p:nvSpPr>
        <p:spPr>
          <a:xfrm>
            <a:off x="5218456" y="4465856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Seamless content management &amp; collaboration across geographies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4F67C5B-30A9-30DB-A8EB-C817A12A4B79}"/>
              </a:ext>
            </a:extLst>
          </p:cNvPr>
          <p:cNvSpPr txBox="1">
            <a:spLocks/>
          </p:cNvSpPr>
          <p:nvPr/>
        </p:nvSpPr>
        <p:spPr>
          <a:xfrm>
            <a:off x="8897699" y="2900772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Meet regulatory compliance in document handling across different departments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0C0675F-7679-41DC-3447-186237296772}"/>
              </a:ext>
            </a:extLst>
          </p:cNvPr>
          <p:cNvSpPr txBox="1">
            <a:spLocks/>
          </p:cNvSpPr>
          <p:nvPr/>
        </p:nvSpPr>
        <p:spPr>
          <a:xfrm>
            <a:off x="8897699" y="4465856"/>
            <a:ext cx="2663909" cy="7068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Complete control over unstructured content across its lifecycle for risk reduction</a:t>
            </a:r>
          </a:p>
        </p:txBody>
      </p:sp>
      <p:pic>
        <p:nvPicPr>
          <p:cNvPr id="13" name="Graphic 12" descr="Link with solid fill">
            <a:extLst>
              <a:ext uri="{FF2B5EF4-FFF2-40B4-BE49-F238E27FC236}">
                <a16:creationId xmlns:a16="http://schemas.microsoft.com/office/drawing/2014/main" id="{5CFE73D2-8961-7CFC-1A4C-3C718D514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" y="2946307"/>
            <a:ext cx="615762" cy="615762"/>
          </a:xfrm>
          <a:prstGeom prst="rect">
            <a:avLst/>
          </a:prstGeom>
        </p:spPr>
      </p:pic>
      <p:pic>
        <p:nvPicPr>
          <p:cNvPr id="17" name="Graphic 16" descr="Network with solid fill">
            <a:extLst>
              <a:ext uri="{FF2B5EF4-FFF2-40B4-BE49-F238E27FC236}">
                <a16:creationId xmlns:a16="http://schemas.microsoft.com/office/drawing/2014/main" id="{5DC115AA-CA9A-A513-4077-AA9C10D4EC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535" y="4511391"/>
            <a:ext cx="615762" cy="615762"/>
          </a:xfrm>
          <a:prstGeom prst="rect">
            <a:avLst/>
          </a:prstGeom>
        </p:spPr>
      </p:pic>
      <p:pic>
        <p:nvPicPr>
          <p:cNvPr id="21" name="Graphic 20" descr="Meeting with solid fill">
            <a:extLst>
              <a:ext uri="{FF2B5EF4-FFF2-40B4-BE49-F238E27FC236}">
                <a16:creationId xmlns:a16="http://schemas.microsoft.com/office/drawing/2014/main" id="{C56A183F-13D7-44EC-AEC3-E6A96C3874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3329" y="4511391"/>
            <a:ext cx="615762" cy="615762"/>
          </a:xfrm>
          <a:prstGeom prst="rect">
            <a:avLst/>
          </a:prstGeom>
        </p:spPr>
      </p:pic>
      <p:pic>
        <p:nvPicPr>
          <p:cNvPr id="26" name="Graphic 25" descr="Shield Tick with solid fill">
            <a:extLst>
              <a:ext uri="{FF2B5EF4-FFF2-40B4-BE49-F238E27FC236}">
                <a16:creationId xmlns:a16="http://schemas.microsoft.com/office/drawing/2014/main" id="{9B2682F1-D637-E9AC-09AE-5F601A9D73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0425" y="4515420"/>
            <a:ext cx="615762" cy="615762"/>
          </a:xfrm>
          <a:prstGeom prst="rect">
            <a:avLst/>
          </a:prstGeom>
        </p:spPr>
      </p:pic>
      <p:pic>
        <p:nvPicPr>
          <p:cNvPr id="29" name="Graphic 28" descr="Gavel with solid fill">
            <a:extLst>
              <a:ext uri="{FF2B5EF4-FFF2-40B4-BE49-F238E27FC236}">
                <a16:creationId xmlns:a16="http://schemas.microsoft.com/office/drawing/2014/main" id="{237C01C5-8FD8-11B2-B645-67C0708DA9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2006" y="2946307"/>
            <a:ext cx="615762" cy="615762"/>
          </a:xfrm>
          <a:prstGeom prst="rect">
            <a:avLst/>
          </a:prstGeom>
        </p:spPr>
      </p:pic>
      <p:pic>
        <p:nvPicPr>
          <p:cNvPr id="32" name="Graphic 31" descr="Rocket with solid fill">
            <a:extLst>
              <a:ext uri="{FF2B5EF4-FFF2-40B4-BE49-F238E27FC236}">
                <a16:creationId xmlns:a16="http://schemas.microsoft.com/office/drawing/2014/main" id="{B8A08858-1223-70D7-327B-7154995E4C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1699" y="2946307"/>
            <a:ext cx="615762" cy="615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59CD52-5D7D-233E-CEDF-0C8143C5F059}"/>
              </a:ext>
            </a:extLst>
          </p:cNvPr>
          <p:cNvSpPr txBox="1"/>
          <p:nvPr/>
        </p:nvSpPr>
        <p:spPr>
          <a:xfrm>
            <a:off x="715546" y="1667711"/>
            <a:ext cx="9734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From finance and procurement to supply chain and HR, compliance-driven content management solutions and  processes, are design so teams gain immediate access to the right content, at the right time.</a:t>
            </a:r>
          </a:p>
        </p:txBody>
      </p:sp>
    </p:spTree>
    <p:extLst>
      <p:ext uri="{BB962C8B-B14F-4D97-AF65-F5344CB8AC3E}">
        <p14:creationId xmlns:p14="http://schemas.microsoft.com/office/powerpoint/2010/main" val="278585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6D1E-B728-EAA5-5063-5FC2B4CC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297072C4-950C-6277-F13C-7A7336240146}"/>
              </a:ext>
            </a:extLst>
          </p:cNvPr>
          <p:cNvSpPr/>
          <p:nvPr/>
        </p:nvSpPr>
        <p:spPr>
          <a:xfrm>
            <a:off x="542365" y="3216013"/>
            <a:ext cx="3649962" cy="2778613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587103FD-9363-03D0-CC54-815EE16D44DB}"/>
              </a:ext>
            </a:extLst>
          </p:cNvPr>
          <p:cNvSpPr/>
          <p:nvPr/>
        </p:nvSpPr>
        <p:spPr>
          <a:xfrm>
            <a:off x="4287452" y="3217704"/>
            <a:ext cx="3649962" cy="2778613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7FB4AA1C-7B4A-51BD-7F73-1385482B0F85}"/>
              </a:ext>
            </a:extLst>
          </p:cNvPr>
          <p:cNvSpPr/>
          <p:nvPr/>
        </p:nvSpPr>
        <p:spPr>
          <a:xfrm>
            <a:off x="8032540" y="3226028"/>
            <a:ext cx="3649962" cy="2778613"/>
          </a:xfrm>
          <a:prstGeom prst="round1Rect">
            <a:avLst>
              <a:gd name="adj" fmla="val 916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3D67-E301-6752-D706-609966E68F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84985" y="853359"/>
            <a:ext cx="5416931" cy="1367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/>
              <a:t>DMS+ by Auritas </a:t>
            </a:r>
            <a:r>
              <a:rPr lang="en-US" sz="1600" dirty="0"/>
              <a:t>is an advanced content management solution built to overcome the limitations of standard SAP BTP DMS and elevate it to enterprise-grade performance with AI-driven analysis, intelligent redaction, metadata management, cross-system synchronization, and more.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22DB5D-E3B2-DB59-58B0-0FF280A8999E}"/>
              </a:ext>
            </a:extLst>
          </p:cNvPr>
          <p:cNvSpPr txBox="1"/>
          <p:nvPr/>
        </p:nvSpPr>
        <p:spPr>
          <a:xfrm>
            <a:off x="771654" y="4264114"/>
            <a:ext cx="3210037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i="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Intelligent, AI-Enhanced Document Management on SAP BTP</a:t>
            </a:r>
            <a:endParaRPr lang="en-US" sz="1100" i="0" dirty="0">
              <a:solidFill>
                <a:schemeClr val="accent6"/>
              </a:solidFill>
              <a:effectLst/>
              <a:latin typeface="Helvetica" pitchFamily="2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100" i="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DMS+ elevates SAP BTP DMS with AI-driven search, summaries, metadata enrichment, redaction, and contextual insights, enabling users to quickly understand and act on documents without manual effort.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B572D-55FD-B688-E4C1-1E4C18C07164}"/>
              </a:ext>
            </a:extLst>
          </p:cNvPr>
          <p:cNvSpPr txBox="1"/>
          <p:nvPr/>
        </p:nvSpPr>
        <p:spPr>
          <a:xfrm>
            <a:off x="4469206" y="4264114"/>
            <a:ext cx="326847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Unified Content Access with Enterprise-Grade Governance</a:t>
            </a: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The solution consolidates documents across SAP modules and third-party systems into a single repository while enforcing records management for compliance and audit readiness.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0D912-9BC2-18E9-8D7C-8E6DE89DD431}"/>
              </a:ext>
            </a:extLst>
          </p:cNvPr>
          <p:cNvSpPr txBox="1"/>
          <p:nvPr/>
        </p:nvSpPr>
        <p:spPr>
          <a:xfrm>
            <a:off x="8295988" y="4268745"/>
            <a:ext cx="321695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</a:pPr>
            <a:r>
              <a:rPr lang="en-US" sz="1400" b="1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Seamless SAP Ecosystem Integration with Flexible Use Cases</a:t>
            </a:r>
          </a:p>
          <a:p>
            <a:pPr marL="0" marR="0">
              <a:spcBef>
                <a:spcPts val="600"/>
              </a:spcBef>
            </a:pPr>
            <a:r>
              <a:rPr lang="en-US" sz="1100" dirty="0">
                <a:solidFill>
                  <a:schemeClr val="accent6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Built as an enhancement layer over BTP DMS, DMS+ integrates with tools like Data GUARD and Data ASSIST to support volume management, decommissioning, and more.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B6921D-74A4-7F31-5604-F030B5585D6B}"/>
              </a:ext>
            </a:extLst>
          </p:cNvPr>
          <p:cNvCxnSpPr/>
          <p:nvPr/>
        </p:nvCxnSpPr>
        <p:spPr>
          <a:xfrm>
            <a:off x="5317680" y="674688"/>
            <a:ext cx="0" cy="1628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0E663049-DA21-9B97-70BE-4E4952708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54" y="670669"/>
            <a:ext cx="4087192" cy="1437017"/>
          </a:xfrm>
          <a:prstGeom prst="rect">
            <a:avLst/>
          </a:prstGeom>
        </p:spPr>
      </p:pic>
      <p:pic>
        <p:nvPicPr>
          <p:cNvPr id="19" name="Graphic 18" descr="Link with solid fill">
            <a:extLst>
              <a:ext uri="{FF2B5EF4-FFF2-40B4-BE49-F238E27FC236}">
                <a16:creationId xmlns:a16="http://schemas.microsoft.com/office/drawing/2014/main" id="{F455D76F-1EB6-3AF4-B9D8-10DE42966E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49056">
            <a:off x="8347265" y="3352922"/>
            <a:ext cx="914400" cy="914400"/>
          </a:xfrm>
          <a:prstGeom prst="rect">
            <a:avLst/>
          </a:prstGeom>
        </p:spPr>
      </p:pic>
      <p:pic>
        <p:nvPicPr>
          <p:cNvPr id="21" name="Graphic 20" descr="Key with solid fill">
            <a:extLst>
              <a:ext uri="{FF2B5EF4-FFF2-40B4-BE49-F238E27FC236}">
                <a16:creationId xmlns:a16="http://schemas.microsoft.com/office/drawing/2014/main" id="{B7187DAD-2E55-7B6E-62F4-A2C733E00A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8397" y="3312756"/>
            <a:ext cx="914400" cy="914400"/>
          </a:xfrm>
          <a:prstGeom prst="rect">
            <a:avLst/>
          </a:prstGeom>
        </p:spPr>
      </p:pic>
      <p:pic>
        <p:nvPicPr>
          <p:cNvPr id="24" name="Graphic 23" descr="Robot Hand with solid fill">
            <a:extLst>
              <a:ext uri="{FF2B5EF4-FFF2-40B4-BE49-F238E27FC236}">
                <a16:creationId xmlns:a16="http://schemas.microsoft.com/office/drawing/2014/main" id="{AB6FAB65-6DDA-08B6-F0CC-DCBACEBBD0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690" y="33266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E05C4-F77D-ACCA-7A46-24D7561D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B2EFF6B5-B693-4E2E-93DE-7DF66EBF6592}"/>
              </a:ext>
            </a:extLst>
          </p:cNvPr>
          <p:cNvSpPr/>
          <p:nvPr/>
        </p:nvSpPr>
        <p:spPr>
          <a:xfrm>
            <a:off x="4304775" y="1981710"/>
            <a:ext cx="3582450" cy="4173855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92802C9E-5679-95EF-0B7A-232E7DF20DAF}"/>
              </a:ext>
            </a:extLst>
          </p:cNvPr>
          <p:cNvSpPr/>
          <p:nvPr/>
        </p:nvSpPr>
        <p:spPr>
          <a:xfrm>
            <a:off x="8166704" y="1981710"/>
            <a:ext cx="3582450" cy="4173855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F2A40D5-A1CC-304B-23B0-BF51F9AD8677}"/>
              </a:ext>
            </a:extLst>
          </p:cNvPr>
          <p:cNvSpPr/>
          <p:nvPr/>
        </p:nvSpPr>
        <p:spPr>
          <a:xfrm>
            <a:off x="442846" y="1981710"/>
            <a:ext cx="3582450" cy="4173855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50753F-C39A-F0F6-1822-FD42CBD7E7A1}"/>
              </a:ext>
            </a:extLst>
          </p:cNvPr>
          <p:cNvSpPr txBox="1"/>
          <p:nvPr/>
        </p:nvSpPr>
        <p:spPr>
          <a:xfrm>
            <a:off x="8395758" y="4908201"/>
            <a:ext cx="312434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Enriches documents with SAP operational data and synchronized metadata, enabling precise, contextual, user-initiated search from any screen.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87CD38-6571-9126-65A3-F3D454FB759A}"/>
              </a:ext>
            </a:extLst>
          </p:cNvPr>
          <p:cNvSpPr txBox="1"/>
          <p:nvPr/>
        </p:nvSpPr>
        <p:spPr>
          <a:xfrm>
            <a:off x="707938" y="4908201"/>
            <a:ext cx="30522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Provides instant access to documents from any SAP business object with an AI-enhanced viewer for summaries, insights, and annotations.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BEFE66-850B-0F41-BAFA-DAD9796128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541114"/>
            <a:ext cx="8965588" cy="1127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Revolutionize SAP DMS with AI-enabled Intelligent Management</a:t>
            </a: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F037EC-07FC-6F9A-CF58-F45578E4ED16}"/>
              </a:ext>
            </a:extLst>
          </p:cNvPr>
          <p:cNvSpPr txBox="1"/>
          <p:nvPr/>
        </p:nvSpPr>
        <p:spPr>
          <a:xfrm>
            <a:off x="8540138" y="4235328"/>
            <a:ext cx="283558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3"/>
                </a:solidFill>
                <a:latin typeface="Helvetica" pitchFamily="2" charset="0"/>
              </a:rPr>
              <a:t>Metadata, Search &amp; Operational Context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C12840-9C5D-BCB0-D82A-767896DB41AC}"/>
              </a:ext>
            </a:extLst>
          </p:cNvPr>
          <p:cNvSpPr txBox="1"/>
          <p:nvPr/>
        </p:nvSpPr>
        <p:spPr>
          <a:xfrm>
            <a:off x="958576" y="4235328"/>
            <a:ext cx="255099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Intelligent Document Access &amp; Viewing</a:t>
            </a:r>
          </a:p>
        </p:txBody>
      </p: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192FE58F-6C82-107F-1FF9-847CD0FCD4B5}"/>
              </a:ext>
            </a:extLst>
          </p:cNvPr>
          <p:cNvSpPr/>
          <p:nvPr/>
        </p:nvSpPr>
        <p:spPr>
          <a:xfrm>
            <a:off x="566147" y="2094143"/>
            <a:ext cx="3335851" cy="1941893"/>
          </a:xfrm>
          <a:prstGeom prst="round1Rect">
            <a:avLst>
              <a:gd name="adj" fmla="val 143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7F114-3D83-D6C2-66CF-253BD37C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13" t="21870" r="12736" b="7479"/>
          <a:stretch>
            <a:fillRect/>
          </a:stretch>
        </p:blipFill>
        <p:spPr>
          <a:xfrm>
            <a:off x="729838" y="2218960"/>
            <a:ext cx="3008465" cy="1692261"/>
          </a:xfrm>
          <a:prstGeom prst="rect">
            <a:avLst/>
          </a:prstGeom>
        </p:spPr>
      </p:pic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C84BC7BB-F208-573E-1D6F-F6B95FA09BD2}"/>
              </a:ext>
            </a:extLst>
          </p:cNvPr>
          <p:cNvSpPr/>
          <p:nvPr/>
        </p:nvSpPr>
        <p:spPr>
          <a:xfrm>
            <a:off x="8290002" y="2094143"/>
            <a:ext cx="3335851" cy="1941893"/>
          </a:xfrm>
          <a:prstGeom prst="round1Rect">
            <a:avLst>
              <a:gd name="adj" fmla="val 143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465135-F73C-E61B-E426-757B0BD4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523" t="31562" r="76" b="17037"/>
          <a:stretch>
            <a:fillRect/>
          </a:stretch>
        </p:blipFill>
        <p:spPr>
          <a:xfrm>
            <a:off x="8453696" y="2218960"/>
            <a:ext cx="3008465" cy="1692261"/>
          </a:xfrm>
          <a:prstGeom prst="rect">
            <a:avLst/>
          </a:prstGeom>
        </p:spPr>
      </p:pic>
      <p:sp>
        <p:nvSpPr>
          <p:cNvPr id="18" name="Round Single Corner Rectangle 17">
            <a:extLst>
              <a:ext uri="{FF2B5EF4-FFF2-40B4-BE49-F238E27FC236}">
                <a16:creationId xmlns:a16="http://schemas.microsoft.com/office/drawing/2014/main" id="{7B7DAE32-66AD-3609-A989-285B9CA90A06}"/>
              </a:ext>
            </a:extLst>
          </p:cNvPr>
          <p:cNvSpPr/>
          <p:nvPr/>
        </p:nvSpPr>
        <p:spPr>
          <a:xfrm>
            <a:off x="4448271" y="2094144"/>
            <a:ext cx="3335851" cy="1941893"/>
          </a:xfrm>
          <a:prstGeom prst="round1Rect">
            <a:avLst>
              <a:gd name="adj" fmla="val 143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C7DF0A-3B6F-426B-203E-0657B4F3A503}"/>
              </a:ext>
            </a:extLst>
          </p:cNvPr>
          <p:cNvSpPr txBox="1"/>
          <p:nvPr/>
        </p:nvSpPr>
        <p:spPr>
          <a:xfrm>
            <a:off x="4541026" y="4908201"/>
            <a:ext cx="305226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Enables secure annotations, highlights, and notes directly within documents, governed by user roles and access permissions.</a:t>
            </a:r>
            <a:endParaRPr lang="en-US" sz="1300" dirty="0">
              <a:solidFill>
                <a:schemeClr val="accent3"/>
              </a:solidFill>
              <a:effectLst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AF1FE0-F2BC-5A18-03EB-F060B34562E7}"/>
              </a:ext>
            </a:extLst>
          </p:cNvPr>
          <p:cNvSpPr txBox="1"/>
          <p:nvPr/>
        </p:nvSpPr>
        <p:spPr>
          <a:xfrm>
            <a:off x="4791664" y="4235328"/>
            <a:ext cx="255099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Annotations, Notes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accent3"/>
                </a:solidFill>
                <a:latin typeface="Helvetica" pitchFamily="2" charset="0"/>
              </a:rPr>
              <a:t>&amp; Collaboration</a:t>
            </a:r>
            <a:endParaRPr lang="en-US" altLang="en-US" b="1" dirty="0">
              <a:solidFill>
                <a:schemeClr val="accent3"/>
              </a:solidFill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DE0B6F-4B34-15A2-184D-0952C0FFDD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319" t="6054" r="7331" b="39596"/>
          <a:stretch>
            <a:fillRect/>
          </a:stretch>
        </p:blipFill>
        <p:spPr>
          <a:xfrm>
            <a:off x="4590062" y="2206639"/>
            <a:ext cx="3052267" cy="171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3C994C-ED68-D294-8F97-8D7BC3BD89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399" t="18133" r="28787" b="79957"/>
          <a:stretch>
            <a:fillRect/>
          </a:stretch>
        </p:blipFill>
        <p:spPr>
          <a:xfrm>
            <a:off x="6747995" y="2281238"/>
            <a:ext cx="45719" cy="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5386B-19C2-544E-B78C-F290493C6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5F7D1-5F64-9274-88D3-7B3FAFAC2B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CMIS and ArchiveLink certification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14B194-8106-0587-F56F-BAE86D2E65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DMS+ enables your ERP to store archive (ADK) files and attachments on SAP BTP DMS.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With the solution, organization can have easy access to legacy data and files while ensuring seamless compliance.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For organizations that already use DMS as a repository for archived data or are considering it, DMS+ by Auritas provides a compliant alternative.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7BC89-F576-728E-744D-6C922913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34" y="2470413"/>
            <a:ext cx="3944319" cy="22186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8DA087-5AB0-5C71-1807-9EA8E8F6DE1F}"/>
              </a:ext>
            </a:extLst>
          </p:cNvPr>
          <p:cNvSpPr txBox="1"/>
          <p:nvPr/>
        </p:nvSpPr>
        <p:spPr>
          <a:xfrm>
            <a:off x="7342173" y="4984404"/>
            <a:ext cx="3729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u="none" strike="noStrike" dirty="0">
                <a:solidFill>
                  <a:schemeClr val="accent6"/>
                </a:solidFill>
                <a:effectLst/>
                <a:latin typeface="Helvetica" pitchFamily="2" charset="0"/>
              </a:rPr>
              <a:t>DMS+ enables organizations to leverage SAP DMS for archive files.</a:t>
            </a:r>
            <a:endParaRPr lang="en-US" sz="1600" b="1" dirty="0">
              <a:solidFill>
                <a:schemeClr val="accent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6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F593F-E665-3E32-42CF-1B45FD7C0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FADE778C-24AF-14EE-8F60-5AA6AD9F85D1}"/>
              </a:ext>
            </a:extLst>
          </p:cNvPr>
          <p:cNvSpPr/>
          <p:nvPr/>
        </p:nvSpPr>
        <p:spPr>
          <a:xfrm rot="16200000">
            <a:off x="-36958" y="1221923"/>
            <a:ext cx="4987769" cy="4509254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F9F9F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7567DF45-4960-6E0E-E4EE-39556D811FDE}"/>
              </a:ext>
            </a:extLst>
          </p:cNvPr>
          <p:cNvSpPr/>
          <p:nvPr/>
        </p:nvSpPr>
        <p:spPr>
          <a:xfrm>
            <a:off x="4711553" y="796124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0B5AC5-ED91-2105-596A-725D8E90B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171" y="2397409"/>
            <a:ext cx="3974382" cy="163440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Content Management Automation &amp; Compliance</a:t>
            </a:r>
            <a:endParaRPr lang="en-US" sz="3200" b="1" dirty="0">
              <a:solidFill>
                <a:srgbClr val="1C1D3B"/>
              </a:solidFill>
              <a:effectLst/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9EDB8C15-5660-279F-0352-1AB2F589228F}"/>
              </a:ext>
            </a:extLst>
          </p:cNvPr>
          <p:cNvSpPr/>
          <p:nvPr/>
        </p:nvSpPr>
        <p:spPr>
          <a:xfrm>
            <a:off x="4711553" y="2160468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A3E274AB-C7E7-EF68-1BE7-CE18F94A3297}"/>
              </a:ext>
            </a:extLst>
          </p:cNvPr>
          <p:cNvSpPr/>
          <p:nvPr/>
        </p:nvSpPr>
        <p:spPr>
          <a:xfrm>
            <a:off x="4711553" y="3521019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3CB59-CAFF-1245-BE3E-0B8B93DEAD39}"/>
              </a:ext>
            </a:extLst>
          </p:cNvPr>
          <p:cNvSpPr txBox="1"/>
          <p:nvPr/>
        </p:nvSpPr>
        <p:spPr>
          <a:xfrm>
            <a:off x="5495475" y="1319148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Uses AI to automate document processing, deliver contextual understanding, and power advanced semantic search and knowledge mining.</a:t>
            </a:r>
            <a:endParaRPr lang="en-US" sz="1300" dirty="0">
              <a:solidFill>
                <a:schemeClr val="accent3"/>
              </a:solidFill>
              <a:latin typeface="Helvetica" pitchFamily="2" charset="0"/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E90C4-CF09-1224-01EC-738C1B8A5AE2}"/>
              </a:ext>
            </a:extLst>
          </p:cNvPr>
          <p:cNvSpPr txBox="1"/>
          <p:nvPr/>
        </p:nvSpPr>
        <p:spPr>
          <a:xfrm>
            <a:off x="5495475" y="1024615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Security and Access Controls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875BA-4C59-E132-CADC-A2811DBAC467}"/>
              </a:ext>
            </a:extLst>
          </p:cNvPr>
          <p:cNvSpPr txBox="1"/>
          <p:nvPr/>
        </p:nvSpPr>
        <p:spPr>
          <a:xfrm>
            <a:off x="5495475" y="2652413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Applies role-based visibility, field masking, and ILM-aligned records management to ensure compliant and controlled document access.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B1771-2C46-FE62-8F8D-33B6721850E8}"/>
              </a:ext>
            </a:extLst>
          </p:cNvPr>
          <p:cNvSpPr txBox="1"/>
          <p:nvPr/>
        </p:nvSpPr>
        <p:spPr>
          <a:xfrm>
            <a:off x="5495475" y="2357880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accent3"/>
                </a:solidFill>
                <a:latin typeface="Helvetica" pitchFamily="2" charset="0"/>
              </a:rPr>
              <a:t>Automation for </a:t>
            </a: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Compliance</a:t>
            </a:r>
            <a:r>
              <a:rPr lang="en-US" sz="1600" b="1" dirty="0">
                <a:solidFill>
                  <a:schemeClr val="accent3"/>
                </a:solidFill>
                <a:latin typeface="Helvetica" pitchFamily="2" charset="0"/>
              </a:rPr>
              <a:t> Assurance</a:t>
            </a:r>
            <a:endParaRPr lang="en-US" altLang="en-US" sz="1600" b="1" dirty="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BF44D-0405-5B65-1498-616363B3946E}"/>
              </a:ext>
            </a:extLst>
          </p:cNvPr>
          <p:cNvSpPr txBox="1"/>
          <p:nvPr/>
        </p:nvSpPr>
        <p:spPr>
          <a:xfrm>
            <a:off x="5495475" y="4043307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Consolidates all documents into a unified global repository, eliminating module silos and addressing storage limitations across platforms.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4BA88-36AD-A525-79F8-45D925F1C723}"/>
              </a:ext>
            </a:extLst>
          </p:cNvPr>
          <p:cNvSpPr txBox="1"/>
          <p:nvPr/>
        </p:nvSpPr>
        <p:spPr>
          <a:xfrm>
            <a:off x="5495475" y="3748774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One Source of Truth &amp; Storage Optimization</a:t>
            </a:r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BFA4C00D-82FE-3052-3175-4EBF25451D2A}"/>
              </a:ext>
            </a:extLst>
          </p:cNvPr>
          <p:cNvSpPr/>
          <p:nvPr/>
        </p:nvSpPr>
        <p:spPr>
          <a:xfrm>
            <a:off x="4364931" y="3742063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30" name="Graphic 29" descr="Box with solid fill">
            <a:extLst>
              <a:ext uri="{FF2B5EF4-FFF2-40B4-BE49-F238E27FC236}">
                <a16:creationId xmlns:a16="http://schemas.microsoft.com/office/drawing/2014/main" id="{89B9237B-AE8E-E26C-A027-777674880A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4031" y="3840928"/>
            <a:ext cx="694822" cy="694822"/>
          </a:xfrm>
          <a:prstGeom prst="rect">
            <a:avLst/>
          </a:prstGeom>
        </p:spPr>
      </p:pic>
      <p:sp>
        <p:nvSpPr>
          <p:cNvPr id="31" name="Round Single Corner Rectangle 30">
            <a:extLst>
              <a:ext uri="{FF2B5EF4-FFF2-40B4-BE49-F238E27FC236}">
                <a16:creationId xmlns:a16="http://schemas.microsoft.com/office/drawing/2014/main" id="{9B429BB1-6F08-24F4-402C-93A0BF61FEDF}"/>
              </a:ext>
            </a:extLst>
          </p:cNvPr>
          <p:cNvSpPr/>
          <p:nvPr/>
        </p:nvSpPr>
        <p:spPr>
          <a:xfrm>
            <a:off x="4364931" y="2344121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33" name="Graphic 32" descr="Gavel with solid fill">
            <a:extLst>
              <a:ext uri="{FF2B5EF4-FFF2-40B4-BE49-F238E27FC236}">
                <a16:creationId xmlns:a16="http://schemas.microsoft.com/office/drawing/2014/main" id="{6510D316-F035-FCA0-5A48-538680AE89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54031" y="2442986"/>
            <a:ext cx="694822" cy="694822"/>
          </a:xfrm>
          <a:prstGeom prst="rect">
            <a:avLst/>
          </a:prstGeom>
        </p:spPr>
      </p:pic>
      <p:sp>
        <p:nvSpPr>
          <p:cNvPr id="35" name="Round Single Corner Rectangle 34">
            <a:extLst>
              <a:ext uri="{FF2B5EF4-FFF2-40B4-BE49-F238E27FC236}">
                <a16:creationId xmlns:a16="http://schemas.microsoft.com/office/drawing/2014/main" id="{8A4D653E-24EF-80AF-7A63-7E058EFF5EFF}"/>
              </a:ext>
            </a:extLst>
          </p:cNvPr>
          <p:cNvSpPr/>
          <p:nvPr/>
        </p:nvSpPr>
        <p:spPr>
          <a:xfrm>
            <a:off x="4364931" y="982667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37" name="Graphic 36" descr="Lock with solid fill">
            <a:extLst>
              <a:ext uri="{FF2B5EF4-FFF2-40B4-BE49-F238E27FC236}">
                <a16:creationId xmlns:a16="http://schemas.microsoft.com/office/drawing/2014/main" id="{63E1A808-EABF-1E81-C0FC-879DE14C3B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54031" y="1081532"/>
            <a:ext cx="694822" cy="694822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C88D72A-D9D5-7A67-A6A7-67674A9B0556}"/>
              </a:ext>
            </a:extLst>
          </p:cNvPr>
          <p:cNvSpPr/>
          <p:nvPr/>
        </p:nvSpPr>
        <p:spPr>
          <a:xfrm>
            <a:off x="4711553" y="4891339"/>
            <a:ext cx="6693834" cy="1265638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3BE7A-FF0C-CD32-9A0A-98F0F158E83C}"/>
              </a:ext>
            </a:extLst>
          </p:cNvPr>
          <p:cNvSpPr txBox="1"/>
          <p:nvPr/>
        </p:nvSpPr>
        <p:spPr>
          <a:xfrm>
            <a:off x="5495475" y="5414363"/>
            <a:ext cx="58313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>
                <a:solidFill>
                  <a:schemeClr val="accent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AI uses the associated SAP record when available to surface the most relevant information from your search.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F00DD-5A4F-384D-89E8-31AD6E790948}"/>
              </a:ext>
            </a:extLst>
          </p:cNvPr>
          <p:cNvSpPr txBox="1"/>
          <p:nvPr/>
        </p:nvSpPr>
        <p:spPr>
          <a:xfrm>
            <a:off x="5495475" y="5119830"/>
            <a:ext cx="5415207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accent3"/>
                </a:solidFill>
                <a:latin typeface="Helvetica" pitchFamily="2" charset="0"/>
              </a:rPr>
              <a:t>Context-Aware Guidance</a:t>
            </a:r>
          </a:p>
        </p:txBody>
      </p:sp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3B3B197F-651E-6011-D6DF-7C77B7B5A423}"/>
              </a:ext>
            </a:extLst>
          </p:cNvPr>
          <p:cNvSpPr/>
          <p:nvPr/>
        </p:nvSpPr>
        <p:spPr>
          <a:xfrm>
            <a:off x="4364931" y="5077882"/>
            <a:ext cx="873022" cy="892553"/>
          </a:xfrm>
          <a:prstGeom prst="round1Rect">
            <a:avLst>
              <a:gd name="adj" fmla="val 91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1D3B"/>
              </a:solidFill>
              <a:latin typeface="Helvetica" pitchFamily="2" charset="0"/>
            </a:endParaRPr>
          </a:p>
        </p:txBody>
      </p:sp>
      <p:pic>
        <p:nvPicPr>
          <p:cNvPr id="16" name="Graphic 15" descr="Compass with solid fill">
            <a:extLst>
              <a:ext uri="{FF2B5EF4-FFF2-40B4-BE49-F238E27FC236}">
                <a16:creationId xmlns:a16="http://schemas.microsoft.com/office/drawing/2014/main" id="{D0038EA6-EB55-8DAA-97E7-EFF7B0944F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54031" y="5176747"/>
            <a:ext cx="694822" cy="6948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871E3B-8EA2-3FBF-946C-5F7BEF5001D6}"/>
              </a:ext>
            </a:extLst>
          </p:cNvPr>
          <p:cNvSpPr/>
          <p:nvPr/>
        </p:nvSpPr>
        <p:spPr>
          <a:xfrm>
            <a:off x="0" y="2357881"/>
            <a:ext cx="187389" cy="1483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60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Props1.xml><?xml version="1.0" encoding="utf-8"?>
<ds:datastoreItem xmlns:ds="http://schemas.openxmlformats.org/officeDocument/2006/customXml" ds:itemID="{171C345C-4816-4CF5-8D04-754D88E45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544FCA-3891-4514-A9B0-960898B36827}"/>
</file>

<file path=customXml/itemProps3.xml><?xml version="1.0" encoding="utf-8"?>
<ds:datastoreItem xmlns:ds="http://schemas.openxmlformats.org/officeDocument/2006/customXml" ds:itemID="{3C54E68A-4F8E-4344-ACAA-FA011C7376EE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14f4f4a2-3af9-4cc4-9a93-c23463beaaf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7e9375c6-efdf-4ad5-8d29-4507a898058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2055</Words>
  <Application>Microsoft Macintosh PowerPoint</Application>
  <PresentationFormat>Widescreen</PresentationFormat>
  <Paragraphs>293</Paragraphs>
  <Slides>17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Arial</vt:lpstr>
      <vt:lpstr>Helvetica</vt:lpstr>
      <vt:lpstr>Helvetica Bold</vt:lpstr>
      <vt:lpstr>Verdana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Mateo Castillo</dc:creator>
  <cp:lastModifiedBy>Julia Amorim</cp:lastModifiedBy>
  <cp:revision>11</cp:revision>
  <dcterms:created xsi:type="dcterms:W3CDTF">2025-11-10T14:48:54Z</dcterms:created>
  <dcterms:modified xsi:type="dcterms:W3CDTF">2026-05-07T14:02:43Z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