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0" r:id="rId4"/>
  </p:sldMasterIdLst>
  <p:notesMasterIdLst>
    <p:notesMasterId r:id="rId52"/>
  </p:notesMasterIdLst>
  <p:handoutMasterIdLst>
    <p:handoutMasterId r:id="rId53"/>
  </p:handoutMasterIdLst>
  <p:sldIdLst>
    <p:sldId id="256" r:id="rId5"/>
    <p:sldId id="2147479284" r:id="rId6"/>
    <p:sldId id="2147479280" r:id="rId7"/>
    <p:sldId id="2147479283" r:id="rId8"/>
    <p:sldId id="2147479260" r:id="rId9"/>
    <p:sldId id="2147479116" r:id="rId10"/>
    <p:sldId id="2147479113" r:id="rId11"/>
    <p:sldId id="2147469069" r:id="rId12"/>
    <p:sldId id="2147468889" r:id="rId13"/>
    <p:sldId id="2147479266" r:id="rId14"/>
    <p:sldId id="2147479267" r:id="rId15"/>
    <p:sldId id="2147468788" r:id="rId16"/>
    <p:sldId id="2147479259" r:id="rId17"/>
    <p:sldId id="2147479282" r:id="rId18"/>
    <p:sldId id="2147469080" r:id="rId19"/>
    <p:sldId id="306" r:id="rId20"/>
    <p:sldId id="2147469085" r:id="rId21"/>
    <p:sldId id="2147469056" r:id="rId22"/>
    <p:sldId id="2147374352" r:id="rId23"/>
    <p:sldId id="2147469057" r:id="rId24"/>
    <p:sldId id="2147469058" r:id="rId25"/>
    <p:sldId id="2147469059" r:id="rId26"/>
    <p:sldId id="2147479270" r:id="rId27"/>
    <p:sldId id="2147479271" r:id="rId28"/>
    <p:sldId id="2147468871" r:id="rId29"/>
    <p:sldId id="2147479269" r:id="rId30"/>
    <p:sldId id="2147479272" r:id="rId31"/>
    <p:sldId id="2147479245" r:id="rId32"/>
    <p:sldId id="2147479273" r:id="rId33"/>
    <p:sldId id="2147479274" r:id="rId34"/>
    <p:sldId id="2147479275" r:id="rId35"/>
    <p:sldId id="2147479125" r:id="rId36"/>
    <p:sldId id="2147469053" r:id="rId37"/>
    <p:sldId id="2147469042" r:id="rId38"/>
    <p:sldId id="2147479276" r:id="rId39"/>
    <p:sldId id="2147479277" r:id="rId40"/>
    <p:sldId id="2147479278" r:id="rId41"/>
    <p:sldId id="2147469078" r:id="rId42"/>
    <p:sldId id="2147479130" r:id="rId43"/>
    <p:sldId id="2147479131" r:id="rId44"/>
    <p:sldId id="2147479246" r:id="rId45"/>
    <p:sldId id="2147479248" r:id="rId46"/>
    <p:sldId id="268" r:id="rId47"/>
    <p:sldId id="265" r:id="rId48"/>
    <p:sldId id="259" r:id="rId49"/>
    <p:sldId id="298" r:id="rId50"/>
    <p:sldId id="2147479279" r:id="rId51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Slides" id="{B9604B75-EF35-4469-A5CE-BA6EF3C1CDB0}">
          <p14:sldIdLst>
            <p14:sldId id="256"/>
            <p14:sldId id="2147479284"/>
            <p14:sldId id="2147479280"/>
          </p14:sldIdLst>
        </p14:section>
        <p14:section name="S4 Timeline" id="{2F8CEA0D-2F68-48C1-A120-1664362C49EC}">
          <p14:sldIdLst>
            <p14:sldId id="2147479283"/>
            <p14:sldId id="2147479260"/>
          </p14:sldIdLst>
        </p14:section>
        <p14:section name="Why and What is ILM" id="{83F6233C-88B5-4659-8960-983E920FF0BB}">
          <p14:sldIdLst>
            <p14:sldId id="2147479116"/>
            <p14:sldId id="2147479113"/>
            <p14:sldId id="2147469069"/>
            <p14:sldId id="2147468889"/>
            <p14:sldId id="2147479266"/>
            <p14:sldId id="2147479267"/>
            <p14:sldId id="2147468788"/>
            <p14:sldId id="2147479259"/>
            <p14:sldId id="2147479282"/>
          </p14:sldIdLst>
        </p14:section>
        <p14:section name="Methodology &amp; Solution Approach" id="{7D1A553D-C099-4CC2-87D0-C94FE21A3928}">
          <p14:sldIdLst>
            <p14:sldId id="2147469080"/>
            <p14:sldId id="306"/>
            <p14:sldId id="2147469085"/>
            <p14:sldId id="2147469056"/>
            <p14:sldId id="2147374352"/>
            <p14:sldId id="2147469057"/>
            <p14:sldId id="2147469058"/>
            <p14:sldId id="2147469059"/>
            <p14:sldId id="2147479270"/>
            <p14:sldId id="2147479271"/>
            <p14:sldId id="2147468871"/>
          </p14:sldIdLst>
        </p14:section>
        <p14:section name="DaRT" id="{759F26BB-DF70-6E4F-929E-66225E93C402}">
          <p14:sldIdLst>
            <p14:sldId id="2147479269"/>
            <p14:sldId id="2147479272"/>
          </p14:sldIdLst>
        </p14:section>
        <p14:section name="ROI Charts and DA" id="{6247220A-6AF9-4CD7-BE36-217685E381CE}">
          <p14:sldIdLst>
            <p14:sldId id="2147479245"/>
            <p14:sldId id="2147479273"/>
            <p14:sldId id="2147479274"/>
            <p14:sldId id="2147479275"/>
            <p14:sldId id="2147479125"/>
            <p14:sldId id="2147469053"/>
            <p14:sldId id="2147469042"/>
            <p14:sldId id="2147479276"/>
            <p14:sldId id="2147479277"/>
            <p14:sldId id="2147479278"/>
          </p14:sldIdLst>
        </p14:section>
        <p14:section name="Appendix" id="{4ECA5B4C-B73B-498F-9D20-E9CDEF643DEA}">
          <p14:sldIdLst>
            <p14:sldId id="2147469078"/>
            <p14:sldId id="2147479130"/>
            <p14:sldId id="2147479131"/>
            <p14:sldId id="2147479246"/>
            <p14:sldId id="2147479248"/>
            <p14:sldId id="268"/>
            <p14:sldId id="265"/>
            <p14:sldId id="259"/>
            <p14:sldId id="298"/>
          </p14:sldIdLst>
        </p14:section>
        <p14:section name="Thank You" id="{FBD779C0-0C91-4D72-9982-F519E3B9191D}">
          <p14:sldIdLst>
            <p14:sldId id="2147479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eo Castillo" initials="MC" lastIdx="7" clrIdx="0">
    <p:extLst>
      <p:ext uri="{19B8F6BF-5375-455C-9EA6-DF929625EA0E}">
        <p15:presenceInfo xmlns:p15="http://schemas.microsoft.com/office/powerpoint/2012/main" userId="S::mcastillo@auritas.com::6b0d1317-8da0-4f4f-91ab-56f677c89426" providerId="AD"/>
      </p:ext>
    </p:extLst>
  </p:cmAuthor>
  <p:cmAuthor id="2" name="Donald Graham" initials="DG" lastIdx="6" clrIdx="1">
    <p:extLst>
      <p:ext uri="{19B8F6BF-5375-455C-9EA6-DF929625EA0E}">
        <p15:presenceInfo xmlns:p15="http://schemas.microsoft.com/office/powerpoint/2012/main" userId="S::dgraham@auritas.com::7a611cd1-8d19-42aa-ada7-edc6d68a365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9FF"/>
    <a:srgbClr val="000000"/>
    <a:srgbClr val="FFB1AF"/>
    <a:srgbClr val="C92F36"/>
    <a:srgbClr val="FFC000"/>
    <a:srgbClr val="F0AB00"/>
    <a:srgbClr val="0C4DA2"/>
    <a:srgbClr val="56ABDA"/>
    <a:srgbClr val="00BC5E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55237-E1D3-F043-B44B-BF47B7A979D0}" v="2" dt="2026-03-23T15:19:16.4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7901"/>
    <p:restoredTop sz="94627"/>
  </p:normalViewPr>
  <p:slideViewPr>
    <p:cSldViewPr snapToGrid="0">
      <p:cViewPr varScale="1">
        <p:scale>
          <a:sx n="87" d="100"/>
          <a:sy n="87" d="100"/>
        </p:scale>
        <p:origin x="23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6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Amorim" userId="1a2a34cf-f6eb-4dd8-86b7-3335b97f07d5" providerId="ADAL" clId="{FF6581B4-D95E-507C-BCCC-8278391A8E71}"/>
    <pc:docChg chg="undo redo custSel addSld delSld modSld sldOrd modMainMaster modSection">
      <pc:chgData name="Julia Amorim" userId="1a2a34cf-f6eb-4dd8-86b7-3335b97f07d5" providerId="ADAL" clId="{FF6581B4-D95E-507C-BCCC-8278391A8E71}" dt="2026-03-23T15:19:16.435" v="12"/>
      <pc:docMkLst>
        <pc:docMk/>
      </pc:docMkLst>
      <pc:sldMasterChg chg="modSp modSldLayout">
        <pc:chgData name="Julia Amorim" userId="1a2a34cf-f6eb-4dd8-86b7-3335b97f07d5" providerId="ADAL" clId="{FF6581B4-D95E-507C-BCCC-8278391A8E71}" dt="2026-03-23T15:19:16.435" v="12"/>
        <pc:sldMasterMkLst>
          <pc:docMk/>
          <pc:sldMasterMk cId="3824771570" sldId="2147484100"/>
        </pc:sldMasterMkLst>
        <pc:spChg chg="mod">
          <ac:chgData name="Julia Amorim" userId="1a2a34cf-f6eb-4dd8-86b7-3335b97f07d5" providerId="ADAL" clId="{FF6581B4-D95E-507C-BCCC-8278391A8E71}" dt="2026-03-23T15:19:16.435" v="12"/>
          <ac:spMkLst>
            <pc:docMk/>
            <pc:sldMasterMk cId="3824771570" sldId="2147484100"/>
            <ac:spMk id="3" creationId="{82374349-5971-14CC-B491-5EA13FDA5787}"/>
          </ac:spMkLst>
        </pc:spChg>
        <pc:sldLayoutChg chg="modSp">
          <pc:chgData name="Julia Amorim" userId="1a2a34cf-f6eb-4dd8-86b7-3335b97f07d5" providerId="ADAL" clId="{FF6581B4-D95E-507C-BCCC-8278391A8E71}" dt="2026-03-23T15:19:04.419" v="11"/>
          <pc:sldLayoutMkLst>
            <pc:docMk/>
            <pc:sldMasterMk cId="3824771570" sldId="2147484100"/>
            <pc:sldLayoutMk cId="3442711739" sldId="2147484101"/>
          </pc:sldLayoutMkLst>
          <pc:spChg chg="mod">
            <ac:chgData name="Julia Amorim" userId="1a2a34cf-f6eb-4dd8-86b7-3335b97f07d5" providerId="ADAL" clId="{FF6581B4-D95E-507C-BCCC-8278391A8E71}" dt="2026-03-23T15:19:04.419" v="11"/>
            <ac:spMkLst>
              <pc:docMk/>
              <pc:sldMasterMk cId="3824771570" sldId="2147484100"/>
              <pc:sldLayoutMk cId="3442711739" sldId="2147484101"/>
              <ac:spMk id="60" creationId="{DDB2AB9A-54EC-3569-E48D-6F355A3EBFBE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im\Documents\My%20Documents\Tips,%20Tricks,%20Presentation%20and%20OSS%20Notes\Tools\Zero%20Growth%20Char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auritasapp.sharepoint.com/sites/DatabaseAnalysis/Shared%20Documents/Applied%20Materials/Analysis/Applied%20Materials_DB02%20Analysis_0329202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9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5093736080735048E-2"/>
          <c:y val="9.905939298573746E-2"/>
          <c:w val="0.94729898205291907"/>
          <c:h val="0.79688030521330788"/>
        </c:manualLayout>
      </c:layout>
      <c:line3DChart>
        <c:grouping val="standard"/>
        <c:varyColors val="0"/>
        <c:ser>
          <c:idx val="0"/>
          <c:order val="0"/>
          <c:tx>
            <c:v>Size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cat>
            <c:strRef>
              <c:f>Sheet1!$A$9:$V$9</c:f>
              <c:strCache>
                <c:ptCount val="22"/>
                <c:pt idx="0">
                  <c:v>Go Live</c:v>
                </c:pt>
                <c:pt idx="1">
                  <c:v>Yr 1</c:v>
                </c:pt>
                <c:pt idx="2">
                  <c:v>Yr 2</c:v>
                </c:pt>
                <c:pt idx="3">
                  <c:v>Yr 3</c:v>
                </c:pt>
                <c:pt idx="4">
                  <c:v>Yr 4</c:v>
                </c:pt>
                <c:pt idx="5">
                  <c:v>Yr 5</c:v>
                </c:pt>
                <c:pt idx="6">
                  <c:v>Yr 6</c:v>
                </c:pt>
                <c:pt idx="7">
                  <c:v>Yr 6</c:v>
                </c:pt>
                <c:pt idx="8">
                  <c:v>Yr 7</c:v>
                </c:pt>
                <c:pt idx="9">
                  <c:v>Cleanup</c:v>
                </c:pt>
                <c:pt idx="10">
                  <c:v>Maint 1</c:v>
                </c:pt>
                <c:pt idx="11">
                  <c:v>Maint 2</c:v>
                </c:pt>
                <c:pt idx="12">
                  <c:v>Maint 3</c:v>
                </c:pt>
                <c:pt idx="13">
                  <c:v>Maint 4</c:v>
                </c:pt>
                <c:pt idx="14">
                  <c:v>Maint 5</c:v>
                </c:pt>
                <c:pt idx="15">
                  <c:v>Maint 6</c:v>
                </c:pt>
                <c:pt idx="16">
                  <c:v>Maint 7</c:v>
                </c:pt>
                <c:pt idx="17">
                  <c:v>Maint 8</c:v>
                </c:pt>
                <c:pt idx="18">
                  <c:v>Maint 9</c:v>
                </c:pt>
                <c:pt idx="19">
                  <c:v>Maint 10</c:v>
                </c:pt>
                <c:pt idx="20">
                  <c:v>Maint 11</c:v>
                </c:pt>
                <c:pt idx="21">
                  <c:v>Maint 12</c:v>
                </c:pt>
              </c:strCache>
            </c:strRef>
          </c:cat>
          <c:val>
            <c:numRef>
              <c:f>Sheet1!$A$8:$V$8</c:f>
              <c:numCache>
                <c:formatCode>General</c:formatCode>
                <c:ptCount val="22"/>
                <c:pt idx="0">
                  <c:v>10</c:v>
                </c:pt>
                <c:pt idx="1">
                  <c:v>14</c:v>
                </c:pt>
                <c:pt idx="2">
                  <c:v>20</c:v>
                </c:pt>
                <c:pt idx="3">
                  <c:v>30</c:v>
                </c:pt>
                <c:pt idx="4">
                  <c:v>55</c:v>
                </c:pt>
                <c:pt idx="5">
                  <c:v>70</c:v>
                </c:pt>
                <c:pt idx="6">
                  <c:v>100</c:v>
                </c:pt>
                <c:pt idx="7">
                  <c:v>140</c:v>
                </c:pt>
                <c:pt idx="8">
                  <c:v>180</c:v>
                </c:pt>
                <c:pt idx="9">
                  <c:v>80</c:v>
                </c:pt>
                <c:pt idx="10">
                  <c:v>82</c:v>
                </c:pt>
                <c:pt idx="11">
                  <c:v>80</c:v>
                </c:pt>
                <c:pt idx="12">
                  <c:v>83</c:v>
                </c:pt>
                <c:pt idx="13">
                  <c:v>81</c:v>
                </c:pt>
                <c:pt idx="14">
                  <c:v>84</c:v>
                </c:pt>
                <c:pt idx="15">
                  <c:v>81</c:v>
                </c:pt>
                <c:pt idx="16">
                  <c:v>85</c:v>
                </c:pt>
                <c:pt idx="17">
                  <c:v>82</c:v>
                </c:pt>
                <c:pt idx="18">
                  <c:v>85</c:v>
                </c:pt>
                <c:pt idx="19">
                  <c:v>82</c:v>
                </c:pt>
                <c:pt idx="20">
                  <c:v>86</c:v>
                </c:pt>
                <c:pt idx="21">
                  <c:v>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7E-44EA-A4C9-725003B9D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Depth val="100"/>
        <c:axId val="64364032"/>
        <c:axId val="42409280"/>
        <c:axId val="45188352"/>
      </c:line3DChart>
      <c:catAx>
        <c:axId val="643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42409280"/>
        <c:crosses val="autoZero"/>
        <c:auto val="1"/>
        <c:lblAlgn val="ctr"/>
        <c:lblOffset val="100"/>
        <c:noMultiLvlLbl val="0"/>
      </c:catAx>
      <c:valAx>
        <c:axId val="42409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64364032"/>
        <c:crosses val="autoZero"/>
        <c:crossBetween val="between"/>
      </c:valAx>
      <c:serAx>
        <c:axId val="451883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42409280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'Module Anlys'!$A$4:$A$15</cx:f>
        <cx:lvl ptCount="12">
          <cx:pt idx="0">CO</cx:pt>
          <cx:pt idx="1">BC</cx:pt>
          <cx:pt idx="2">FI</cx:pt>
          <cx:pt idx="3">CHG</cx:pt>
          <cx:pt idx="4">MD</cx:pt>
          <cx:pt idx="5">DMS</cx:pt>
          <cx:pt idx="6">SD</cx:pt>
          <cx:pt idx="7">CML</cx:pt>
          <cx:pt idx="8">AIS</cx:pt>
          <cx:pt idx="9">MM</cx:pt>
          <cx:pt idx="10">PM</cx:pt>
          <cx:pt idx="11">Grand Total</cx:pt>
        </cx:lvl>
      </cx:strDim>
      <cx:numDim type="val">
        <cx:f>'Module Anlys'!$B$4:$B$15</cx:f>
        <cx:lvl ptCount="12" formatCode="#,##0">
          <cx:pt idx="0">6163321</cx:pt>
          <cx:pt idx="1">4954558</cx:pt>
          <cx:pt idx="2">1419876</cx:pt>
          <cx:pt idx="3">1165997</cx:pt>
          <cx:pt idx="4">970863</cx:pt>
          <cx:pt idx="5">732281</cx:pt>
          <cx:pt idx="6">380967</cx:pt>
          <cx:pt idx="7">170721</cx:pt>
          <cx:pt idx="8">150448</cx:pt>
          <cx:pt idx="9">137212</cx:pt>
          <cx:pt idx="10">82034</cx:pt>
          <cx:pt idx="11">16328278</cx:pt>
        </cx:lvl>
      </cx:numDim>
    </cx:data>
  </cx:chartData>
  <cx:chart>
    <cx:title pos="t" align="ctr" overlay="0">
      <cx:tx>
        <cx:txData>
          <cx:v>Module Wise Savings in MB</cx:v>
        </cx:txData>
      </cx:tx>
      <cx:txPr>
        <a:bodyPr vertOverflow="overflow" horzOverflow="overflow" wrap="square" lIns="0" tIns="0" rIns="0" bIns="0"/>
        <a:lstStyle/>
        <a:p>
          <a:pPr algn="ctr" rtl="0">
            <a:defRPr sz="1400" b="1" i="0">
              <a:solidFill>
                <a:srgbClr val="595959"/>
              </a:solidFill>
              <a:latin typeface="Helvetica" pitchFamily="2" charset="0"/>
              <a:ea typeface="Helvetica" pitchFamily="2" charset="0"/>
              <a:cs typeface="Helvetica" pitchFamily="2" charset="0"/>
            </a:defRPr>
          </a:pPr>
          <a:r>
            <a:rPr lang="en-US" b="1">
              <a:solidFill>
                <a:schemeClr val="tx1"/>
              </a:solidFill>
              <a:latin typeface="Helvetica" pitchFamily="2" charset="0"/>
            </a:rPr>
            <a:t>Module Wise Savings in MB</a:t>
          </a:r>
        </a:p>
      </cx:txPr>
    </cx:title>
    <cx:plotArea>
      <cx:plotAreaRegion>
        <cx:series layoutId="waterfall" uniqueId="{FA934D32-E7A5-40C0-ACCD-E418D12E8563}"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FFC000"/>
              </a:solidFill>
            </cx:spPr>
          </cx:dataPt>
          <cx:dataPt idx="2">
            <cx:spPr>
              <a:solidFill>
                <a:srgbClr val="C0504D"/>
              </a:solidFill>
            </cx:spPr>
          </cx:dataPt>
          <cx:dataPt idx="3">
            <cx:spPr>
              <a:solidFill>
                <a:srgbClr val="F79646"/>
              </a:solidFill>
            </cx:spPr>
          </cx:dataPt>
          <cx:dataPt idx="4">
            <cx:spPr>
              <a:solidFill>
                <a:srgbClr val="1F497D"/>
              </a:solidFill>
            </cx:spPr>
          </cx:dataPt>
          <cx:dataPt idx="5">
            <cx:spPr>
              <a:solidFill>
                <a:srgbClr val="7030A0"/>
              </a:solidFill>
            </cx:spPr>
          </cx:dataPt>
          <cx:dataPt idx="6">
            <cx:spPr>
              <a:solidFill>
                <a:srgbClr val="EEECE1">
                  <a:lumMod val="10000"/>
                </a:srgbClr>
              </a:solidFill>
            </cx:spPr>
          </cx:dataPt>
          <cx:dataLabels pos="out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b="1">
                    <a:latin typeface="Helvetica" pitchFamily="2" charset="0"/>
                    <a:ea typeface="Helvetica" pitchFamily="2" charset="0"/>
                    <a:cs typeface="Helvetica" pitchFamily="2" charset="0"/>
                  </a:defRPr>
                </a:pPr>
                <a:endParaRPr lang="en-US" sz="900" b="1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Helvetica" pitchFamily="2" charset="0"/>
                </a:endParaRPr>
              </a:p>
            </cx:txPr>
            <cx:visibility seriesName="0" categoryName="0" value="1"/>
          </cx:dataLabels>
          <cx:dataId val="0"/>
          <cx:layoutPr>
            <cx:subtotals>
              <cx:idx val="11"/>
            </cx:subtotals>
          </cx:layoutPr>
        </cx:series>
      </cx:plotAreaRegion>
      <cx:axis id="0">
        <cx:catScaling gapWidth="0.5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>
                <a:latin typeface="Helvetica" pitchFamily="2" charset="0"/>
                <a:ea typeface="Helvetica" pitchFamily="2" charset="0"/>
                <a:cs typeface="Helvetica" pitchFamily="2" charset="0"/>
              </a:defRPr>
            </a:pPr>
            <a:endParaRPr lang="en-US" sz="9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Helvetica" pitchFamily="2" charset="0"/>
            </a:endParaRPr>
          </a:p>
        </cx:txPr>
      </cx:axis>
      <cx:axis id="1">
        <cx:valScaling/>
        <cx:majorGridlines/>
        <cx:tickLabels/>
        <cx:numFmt formatCode="#,##0" sourceLinked="0"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b="1">
                <a:latin typeface="Helvetica" pitchFamily="2" charset="0"/>
                <a:ea typeface="Helvetica" pitchFamily="2" charset="0"/>
                <a:cs typeface="Helvetica" pitchFamily="2" charset="0"/>
              </a:defRPr>
            </a:pPr>
            <a:endParaRPr lang="en-US" sz="9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Helvetica" pitchFamily="2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0A47EE-5303-4236-9B62-6D1D4B0851EA}" type="doc">
      <dgm:prSet loTypeId="urn:microsoft.com/office/officeart/2005/8/layout/pyramid1" loCatId="pyramid" qsTypeId="urn:microsoft.com/office/officeart/2005/8/quickstyle/3d5" qsCatId="3D" csTypeId="urn:microsoft.com/office/officeart/2005/8/colors/accent1_2" csCatId="accent1" phldr="1"/>
      <dgm:spPr/>
    </dgm:pt>
    <dgm:pt modelId="{6EA5609A-6BEF-49E6-9B9D-FA80EA2A3F4F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br>
            <a:rPr lang="en-US" sz="1400" b="1">
              <a:solidFill>
                <a:schemeClr val="bg1"/>
              </a:solidFill>
              <a:latin typeface="Helvetica" pitchFamily="2" charset="0"/>
            </a:rPr>
          </a:br>
          <a:r>
            <a:rPr lang="en-US" sz="1400" b="1">
              <a:solidFill>
                <a:schemeClr val="bg1"/>
              </a:solidFill>
              <a:latin typeface="Helvetica" pitchFamily="2" charset="0"/>
            </a:rPr>
            <a:t>VP</a:t>
          </a:r>
          <a:br>
            <a:rPr lang="en-US" sz="1400" b="1">
              <a:solidFill>
                <a:schemeClr val="bg1"/>
              </a:solidFill>
              <a:latin typeface="Helvetica" pitchFamily="2" charset="0"/>
            </a:rPr>
          </a:br>
          <a:r>
            <a:rPr lang="en-US" sz="1400" b="1">
              <a:solidFill>
                <a:schemeClr val="bg1"/>
              </a:solidFill>
              <a:latin typeface="Helvetica" pitchFamily="2" charset="0"/>
            </a:rPr>
            <a:t>&amp; AVP</a:t>
          </a:r>
        </a:p>
      </dgm:t>
    </dgm:pt>
    <dgm:pt modelId="{656D8B05-C4AC-44A0-B10A-5D32D7434CAA}" type="parTrans" cxnId="{7E8CA389-09F6-44A2-B270-EA4974CE44A3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A88AE1EE-5DF0-43EA-B03A-970921432C35}" type="sibTrans" cxnId="{7E8CA389-09F6-44A2-B270-EA4974CE44A3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13799BAC-F914-4A02-AD39-EA7666A48B0F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1">
              <a:solidFill>
                <a:schemeClr val="bg1"/>
              </a:solidFill>
              <a:latin typeface="Helvetica" pitchFamily="2" charset="0"/>
            </a:rPr>
            <a:t>Practice </a:t>
          </a:r>
          <a:br>
            <a:rPr lang="en-US" sz="1400" b="1">
              <a:solidFill>
                <a:schemeClr val="bg1"/>
              </a:solidFill>
              <a:latin typeface="Helvetica" pitchFamily="2" charset="0"/>
            </a:rPr>
          </a:br>
          <a:r>
            <a:rPr lang="en-US" sz="1400" b="1">
              <a:solidFill>
                <a:schemeClr val="bg1"/>
              </a:solidFill>
              <a:latin typeface="Helvetica" pitchFamily="2" charset="0"/>
            </a:rPr>
            <a:t>Managers/ Delivery Manager</a:t>
          </a:r>
        </a:p>
      </dgm:t>
    </dgm:pt>
    <dgm:pt modelId="{91E84130-1102-4DF7-9147-3C06EC86664E}" type="parTrans" cxnId="{817083EE-8D16-4998-9ABF-B0FDD32277E7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DCFEC566-A825-481D-BBDF-17CD0BD2C0DF}" type="sibTrans" cxnId="{817083EE-8D16-4998-9ABF-B0FDD32277E7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A5A860D4-3EB9-43FF-88E1-C05111EF3625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1">
              <a:solidFill>
                <a:schemeClr val="bg1"/>
              </a:solidFill>
              <a:latin typeface="Helvetica" pitchFamily="2" charset="0"/>
            </a:rPr>
            <a:t>Project Director</a:t>
          </a:r>
        </a:p>
      </dgm:t>
    </dgm:pt>
    <dgm:pt modelId="{EC8E57A8-CDD9-4BBA-B82B-CC4F0D8AD4E4}" type="parTrans" cxnId="{560BAC76-7CAA-4205-BCAC-EBC44F8F891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BD84FB9C-00CE-4C25-8AFF-D3A6B7FDBF59}" type="sibTrans" cxnId="{560BAC76-7CAA-4205-BCAC-EBC44F8F891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E46C2506-6271-4EBE-9D6D-042ADC12A6B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400" b="1">
              <a:solidFill>
                <a:schemeClr val="bg1"/>
              </a:solidFill>
              <a:latin typeface="Helvetica" pitchFamily="2" charset="0"/>
            </a:rPr>
            <a:t>Lead Consultant</a:t>
          </a:r>
        </a:p>
      </dgm:t>
    </dgm:pt>
    <dgm:pt modelId="{B8B6DA1A-A271-4A2F-90D7-14C067BF7C12}" type="parTrans" cxnId="{6FE2E823-D442-4F38-A0C1-1035D9EC9589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AE811CAF-E02F-47CB-89D0-ACE8F86533F0}" type="sibTrans" cxnId="{6FE2E823-D442-4F38-A0C1-1035D9EC9589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913CE442-1F49-47BA-9910-FD90C21782B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400" b="1">
              <a:solidFill>
                <a:schemeClr val="bg1"/>
              </a:solidFill>
              <a:latin typeface="Helvetica" pitchFamily="2" charset="0"/>
            </a:rPr>
            <a:t>Consultant: Functional /Technical/ABAP</a:t>
          </a:r>
        </a:p>
      </dgm:t>
    </dgm:pt>
    <dgm:pt modelId="{642433E3-3452-43C1-975D-C5B66C1A9D55}" type="parTrans" cxnId="{401A731B-B276-48D4-83BA-FCFD45074A68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288EEE31-337B-4E43-AE10-14D7165598EE}" type="sibTrans" cxnId="{401A731B-B276-48D4-83BA-FCFD45074A68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Helvetica" pitchFamily="2" charset="0"/>
          </a:endParaRPr>
        </a:p>
      </dgm:t>
    </dgm:pt>
    <dgm:pt modelId="{7CC036C6-F46E-4C8F-9EA6-F3E42F7CAB98}" type="pres">
      <dgm:prSet presAssocID="{840A47EE-5303-4236-9B62-6D1D4B0851EA}" presName="Name0" presStyleCnt="0">
        <dgm:presLayoutVars>
          <dgm:dir/>
          <dgm:animLvl val="lvl"/>
          <dgm:resizeHandles val="exact"/>
        </dgm:presLayoutVars>
      </dgm:prSet>
      <dgm:spPr/>
    </dgm:pt>
    <dgm:pt modelId="{4B9309DE-3E35-41A1-B84F-32F990FBF54C}" type="pres">
      <dgm:prSet presAssocID="{6EA5609A-6BEF-49E6-9B9D-FA80EA2A3F4F}" presName="Name8" presStyleCnt="0"/>
      <dgm:spPr/>
    </dgm:pt>
    <dgm:pt modelId="{A6DA13EB-0DBE-45C5-83C0-59651C5AD3A1}" type="pres">
      <dgm:prSet presAssocID="{6EA5609A-6BEF-49E6-9B9D-FA80EA2A3F4F}" presName="level" presStyleLbl="node1" presStyleIdx="0" presStyleCnt="5">
        <dgm:presLayoutVars>
          <dgm:chMax val="1"/>
          <dgm:bulletEnabled val="1"/>
        </dgm:presLayoutVars>
      </dgm:prSet>
      <dgm:spPr/>
    </dgm:pt>
    <dgm:pt modelId="{92805073-66C0-4FFD-97AE-CC15C5259FC5}" type="pres">
      <dgm:prSet presAssocID="{6EA5609A-6BEF-49E6-9B9D-FA80EA2A3F4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391D8E2-85C4-4410-9C59-DCF49958B91F}" type="pres">
      <dgm:prSet presAssocID="{13799BAC-F914-4A02-AD39-EA7666A48B0F}" presName="Name8" presStyleCnt="0"/>
      <dgm:spPr/>
    </dgm:pt>
    <dgm:pt modelId="{25EA56F2-3F8E-449F-9474-B2F7BA3027A7}" type="pres">
      <dgm:prSet presAssocID="{13799BAC-F914-4A02-AD39-EA7666A48B0F}" presName="level" presStyleLbl="node1" presStyleIdx="1" presStyleCnt="5">
        <dgm:presLayoutVars>
          <dgm:chMax val="1"/>
          <dgm:bulletEnabled val="1"/>
        </dgm:presLayoutVars>
      </dgm:prSet>
      <dgm:spPr/>
    </dgm:pt>
    <dgm:pt modelId="{280A43A3-555B-4A54-AA3D-45A0A70C2DFD}" type="pres">
      <dgm:prSet presAssocID="{13799BAC-F914-4A02-AD39-EA7666A48B0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8F4FB9F-6E78-4547-B881-7B777539DDE4}" type="pres">
      <dgm:prSet presAssocID="{A5A860D4-3EB9-43FF-88E1-C05111EF3625}" presName="Name8" presStyleCnt="0"/>
      <dgm:spPr/>
    </dgm:pt>
    <dgm:pt modelId="{A2517D6C-F35F-40E3-9278-C5177E5D2CC9}" type="pres">
      <dgm:prSet presAssocID="{A5A860D4-3EB9-43FF-88E1-C05111EF3625}" presName="level" presStyleLbl="node1" presStyleIdx="2" presStyleCnt="5">
        <dgm:presLayoutVars>
          <dgm:chMax val="1"/>
          <dgm:bulletEnabled val="1"/>
        </dgm:presLayoutVars>
      </dgm:prSet>
      <dgm:spPr/>
    </dgm:pt>
    <dgm:pt modelId="{98658DB7-5D88-45A4-8B60-E60543447606}" type="pres">
      <dgm:prSet presAssocID="{A5A860D4-3EB9-43FF-88E1-C05111EF362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47047CC-AFC2-4C38-BAF8-B9442C0476E0}" type="pres">
      <dgm:prSet presAssocID="{E46C2506-6271-4EBE-9D6D-042ADC12A6B3}" presName="Name8" presStyleCnt="0"/>
      <dgm:spPr/>
    </dgm:pt>
    <dgm:pt modelId="{5D2E7E0E-0BEF-4E29-9D8C-40C78E9F2834}" type="pres">
      <dgm:prSet presAssocID="{E46C2506-6271-4EBE-9D6D-042ADC12A6B3}" presName="level" presStyleLbl="node1" presStyleIdx="3" presStyleCnt="5">
        <dgm:presLayoutVars>
          <dgm:chMax val="1"/>
          <dgm:bulletEnabled val="1"/>
        </dgm:presLayoutVars>
      </dgm:prSet>
      <dgm:spPr/>
    </dgm:pt>
    <dgm:pt modelId="{B1DFC1D3-0C44-4486-99A0-F81DB97F3677}" type="pres">
      <dgm:prSet presAssocID="{E46C2506-6271-4EBE-9D6D-042ADC12A6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BD6B04-5A1A-4750-827B-ECD233D81635}" type="pres">
      <dgm:prSet presAssocID="{913CE442-1F49-47BA-9910-FD90C21782BA}" presName="Name8" presStyleCnt="0"/>
      <dgm:spPr/>
    </dgm:pt>
    <dgm:pt modelId="{AA2844C0-B7BC-4420-824F-75B333AFF3F0}" type="pres">
      <dgm:prSet presAssocID="{913CE442-1F49-47BA-9910-FD90C21782BA}" presName="level" presStyleLbl="node1" presStyleIdx="4" presStyleCnt="5">
        <dgm:presLayoutVars>
          <dgm:chMax val="1"/>
          <dgm:bulletEnabled val="1"/>
        </dgm:presLayoutVars>
      </dgm:prSet>
      <dgm:spPr/>
    </dgm:pt>
    <dgm:pt modelId="{D657A931-4A81-44DA-B4D6-A5C1CF5017DE}" type="pres">
      <dgm:prSet presAssocID="{913CE442-1F49-47BA-9910-FD90C21782B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3CEC508-B5A1-4E34-9146-776AA326A7A9}" type="presOf" srcId="{E46C2506-6271-4EBE-9D6D-042ADC12A6B3}" destId="{B1DFC1D3-0C44-4486-99A0-F81DB97F3677}" srcOrd="1" destOrd="0" presId="urn:microsoft.com/office/officeart/2005/8/layout/pyramid1"/>
    <dgm:cxn modelId="{401A731B-B276-48D4-83BA-FCFD45074A68}" srcId="{840A47EE-5303-4236-9B62-6D1D4B0851EA}" destId="{913CE442-1F49-47BA-9910-FD90C21782BA}" srcOrd="4" destOrd="0" parTransId="{642433E3-3452-43C1-975D-C5B66C1A9D55}" sibTransId="{288EEE31-337B-4E43-AE10-14D7165598EE}"/>
    <dgm:cxn modelId="{6FE2E823-D442-4F38-A0C1-1035D9EC9589}" srcId="{840A47EE-5303-4236-9B62-6D1D4B0851EA}" destId="{E46C2506-6271-4EBE-9D6D-042ADC12A6B3}" srcOrd="3" destOrd="0" parTransId="{B8B6DA1A-A271-4A2F-90D7-14C067BF7C12}" sibTransId="{AE811CAF-E02F-47CB-89D0-ACE8F86533F0}"/>
    <dgm:cxn modelId="{0558922A-79C2-42D5-A289-4640629A9461}" type="presOf" srcId="{13799BAC-F914-4A02-AD39-EA7666A48B0F}" destId="{280A43A3-555B-4A54-AA3D-45A0A70C2DFD}" srcOrd="1" destOrd="0" presId="urn:microsoft.com/office/officeart/2005/8/layout/pyramid1"/>
    <dgm:cxn modelId="{490F8A2F-4539-4BD8-BF80-D1FC6CF669DA}" type="presOf" srcId="{A5A860D4-3EB9-43FF-88E1-C05111EF3625}" destId="{98658DB7-5D88-45A4-8B60-E60543447606}" srcOrd="1" destOrd="0" presId="urn:microsoft.com/office/officeart/2005/8/layout/pyramid1"/>
    <dgm:cxn modelId="{4BEE6554-37F8-42A3-8C51-B28F56A965D1}" type="presOf" srcId="{913CE442-1F49-47BA-9910-FD90C21782BA}" destId="{D657A931-4A81-44DA-B4D6-A5C1CF5017DE}" srcOrd="1" destOrd="0" presId="urn:microsoft.com/office/officeart/2005/8/layout/pyramid1"/>
    <dgm:cxn modelId="{950E7857-D527-4F4A-B1F6-134F5E04B9EB}" type="presOf" srcId="{6EA5609A-6BEF-49E6-9B9D-FA80EA2A3F4F}" destId="{A6DA13EB-0DBE-45C5-83C0-59651C5AD3A1}" srcOrd="0" destOrd="0" presId="urn:microsoft.com/office/officeart/2005/8/layout/pyramid1"/>
    <dgm:cxn modelId="{4B28965C-A4B1-423E-AE55-B76A94D6E128}" type="presOf" srcId="{A5A860D4-3EB9-43FF-88E1-C05111EF3625}" destId="{A2517D6C-F35F-40E3-9278-C5177E5D2CC9}" srcOrd="0" destOrd="0" presId="urn:microsoft.com/office/officeart/2005/8/layout/pyramid1"/>
    <dgm:cxn modelId="{7FFADF69-EFFD-4B19-88BA-D0FB16CDADB2}" type="presOf" srcId="{6EA5609A-6BEF-49E6-9B9D-FA80EA2A3F4F}" destId="{92805073-66C0-4FFD-97AE-CC15C5259FC5}" srcOrd="1" destOrd="0" presId="urn:microsoft.com/office/officeart/2005/8/layout/pyramid1"/>
    <dgm:cxn modelId="{560BAC76-7CAA-4205-BCAC-EBC44F8F8915}" srcId="{840A47EE-5303-4236-9B62-6D1D4B0851EA}" destId="{A5A860D4-3EB9-43FF-88E1-C05111EF3625}" srcOrd="2" destOrd="0" parTransId="{EC8E57A8-CDD9-4BBA-B82B-CC4F0D8AD4E4}" sibTransId="{BD84FB9C-00CE-4C25-8AFF-D3A6B7FDBF59}"/>
    <dgm:cxn modelId="{7E8CA389-09F6-44A2-B270-EA4974CE44A3}" srcId="{840A47EE-5303-4236-9B62-6D1D4B0851EA}" destId="{6EA5609A-6BEF-49E6-9B9D-FA80EA2A3F4F}" srcOrd="0" destOrd="0" parTransId="{656D8B05-C4AC-44A0-B10A-5D32D7434CAA}" sibTransId="{A88AE1EE-5DF0-43EA-B03A-970921432C35}"/>
    <dgm:cxn modelId="{C811C59E-A647-4369-BBC9-3E412CE9582B}" type="presOf" srcId="{E46C2506-6271-4EBE-9D6D-042ADC12A6B3}" destId="{5D2E7E0E-0BEF-4E29-9D8C-40C78E9F2834}" srcOrd="0" destOrd="0" presId="urn:microsoft.com/office/officeart/2005/8/layout/pyramid1"/>
    <dgm:cxn modelId="{4DD298A7-4E3D-4849-B7A8-D4C2B7CDD6DB}" type="presOf" srcId="{13799BAC-F914-4A02-AD39-EA7666A48B0F}" destId="{25EA56F2-3F8E-449F-9474-B2F7BA3027A7}" srcOrd="0" destOrd="0" presId="urn:microsoft.com/office/officeart/2005/8/layout/pyramid1"/>
    <dgm:cxn modelId="{C4124DEE-5ED5-49D6-9C49-79240917CBA6}" type="presOf" srcId="{913CE442-1F49-47BA-9910-FD90C21782BA}" destId="{AA2844C0-B7BC-4420-824F-75B333AFF3F0}" srcOrd="0" destOrd="0" presId="urn:microsoft.com/office/officeart/2005/8/layout/pyramid1"/>
    <dgm:cxn modelId="{817083EE-8D16-4998-9ABF-B0FDD32277E7}" srcId="{840A47EE-5303-4236-9B62-6D1D4B0851EA}" destId="{13799BAC-F914-4A02-AD39-EA7666A48B0F}" srcOrd="1" destOrd="0" parTransId="{91E84130-1102-4DF7-9147-3C06EC86664E}" sibTransId="{DCFEC566-A825-481D-BBDF-17CD0BD2C0DF}"/>
    <dgm:cxn modelId="{A4BBCEFB-512A-4EFB-AB66-683501CD722A}" type="presOf" srcId="{840A47EE-5303-4236-9B62-6D1D4B0851EA}" destId="{7CC036C6-F46E-4C8F-9EA6-F3E42F7CAB98}" srcOrd="0" destOrd="0" presId="urn:microsoft.com/office/officeart/2005/8/layout/pyramid1"/>
    <dgm:cxn modelId="{2D439CC8-EE96-472A-BCB5-A98475EEE590}" type="presParOf" srcId="{7CC036C6-F46E-4C8F-9EA6-F3E42F7CAB98}" destId="{4B9309DE-3E35-41A1-B84F-32F990FBF54C}" srcOrd="0" destOrd="0" presId="urn:microsoft.com/office/officeart/2005/8/layout/pyramid1"/>
    <dgm:cxn modelId="{EFA4DDF5-DE76-4B47-B2B2-4946107F0A98}" type="presParOf" srcId="{4B9309DE-3E35-41A1-B84F-32F990FBF54C}" destId="{A6DA13EB-0DBE-45C5-83C0-59651C5AD3A1}" srcOrd="0" destOrd="0" presId="urn:microsoft.com/office/officeart/2005/8/layout/pyramid1"/>
    <dgm:cxn modelId="{DF825374-6D91-4D9D-A8A9-388D29802756}" type="presParOf" srcId="{4B9309DE-3E35-41A1-B84F-32F990FBF54C}" destId="{92805073-66C0-4FFD-97AE-CC15C5259FC5}" srcOrd="1" destOrd="0" presId="urn:microsoft.com/office/officeart/2005/8/layout/pyramid1"/>
    <dgm:cxn modelId="{81D34A27-51F5-4636-93AD-6320D4F3FED9}" type="presParOf" srcId="{7CC036C6-F46E-4C8F-9EA6-F3E42F7CAB98}" destId="{F391D8E2-85C4-4410-9C59-DCF49958B91F}" srcOrd="1" destOrd="0" presId="urn:microsoft.com/office/officeart/2005/8/layout/pyramid1"/>
    <dgm:cxn modelId="{D6CA5236-19DE-4F13-B6FF-F2A69937BA31}" type="presParOf" srcId="{F391D8E2-85C4-4410-9C59-DCF49958B91F}" destId="{25EA56F2-3F8E-449F-9474-B2F7BA3027A7}" srcOrd="0" destOrd="0" presId="urn:microsoft.com/office/officeart/2005/8/layout/pyramid1"/>
    <dgm:cxn modelId="{AD38719F-07A3-4FC7-B3BE-6B4C3420102C}" type="presParOf" srcId="{F391D8E2-85C4-4410-9C59-DCF49958B91F}" destId="{280A43A3-555B-4A54-AA3D-45A0A70C2DFD}" srcOrd="1" destOrd="0" presId="urn:microsoft.com/office/officeart/2005/8/layout/pyramid1"/>
    <dgm:cxn modelId="{A9FCDD5C-91D1-43DA-AACA-D42F8A21EA01}" type="presParOf" srcId="{7CC036C6-F46E-4C8F-9EA6-F3E42F7CAB98}" destId="{F8F4FB9F-6E78-4547-B881-7B777539DDE4}" srcOrd="2" destOrd="0" presId="urn:microsoft.com/office/officeart/2005/8/layout/pyramid1"/>
    <dgm:cxn modelId="{79215F72-2F19-414F-9A49-20AB251A6760}" type="presParOf" srcId="{F8F4FB9F-6E78-4547-B881-7B777539DDE4}" destId="{A2517D6C-F35F-40E3-9278-C5177E5D2CC9}" srcOrd="0" destOrd="0" presId="urn:microsoft.com/office/officeart/2005/8/layout/pyramid1"/>
    <dgm:cxn modelId="{163F5343-8443-4FA6-99CB-912A530FAAC9}" type="presParOf" srcId="{F8F4FB9F-6E78-4547-B881-7B777539DDE4}" destId="{98658DB7-5D88-45A4-8B60-E60543447606}" srcOrd="1" destOrd="0" presId="urn:microsoft.com/office/officeart/2005/8/layout/pyramid1"/>
    <dgm:cxn modelId="{CD32755B-810F-4FDF-A4F7-2CAF6469C1F7}" type="presParOf" srcId="{7CC036C6-F46E-4C8F-9EA6-F3E42F7CAB98}" destId="{947047CC-AFC2-4C38-BAF8-B9442C0476E0}" srcOrd="3" destOrd="0" presId="urn:microsoft.com/office/officeart/2005/8/layout/pyramid1"/>
    <dgm:cxn modelId="{D77B3A61-EEE8-4D59-BD03-CAAFAC9A7C56}" type="presParOf" srcId="{947047CC-AFC2-4C38-BAF8-B9442C0476E0}" destId="{5D2E7E0E-0BEF-4E29-9D8C-40C78E9F2834}" srcOrd="0" destOrd="0" presId="urn:microsoft.com/office/officeart/2005/8/layout/pyramid1"/>
    <dgm:cxn modelId="{EC8EF8E8-6719-47C5-BD6A-520F1F9CFB79}" type="presParOf" srcId="{947047CC-AFC2-4C38-BAF8-B9442C0476E0}" destId="{B1DFC1D3-0C44-4486-99A0-F81DB97F3677}" srcOrd="1" destOrd="0" presId="urn:microsoft.com/office/officeart/2005/8/layout/pyramid1"/>
    <dgm:cxn modelId="{075E4F26-5BAE-4CF2-B2ED-A1FCEF484555}" type="presParOf" srcId="{7CC036C6-F46E-4C8F-9EA6-F3E42F7CAB98}" destId="{F5BD6B04-5A1A-4750-827B-ECD233D81635}" srcOrd="4" destOrd="0" presId="urn:microsoft.com/office/officeart/2005/8/layout/pyramid1"/>
    <dgm:cxn modelId="{E4397C96-098A-4331-90F7-6C20C5B146A2}" type="presParOf" srcId="{F5BD6B04-5A1A-4750-827B-ECD233D81635}" destId="{AA2844C0-B7BC-4420-824F-75B333AFF3F0}" srcOrd="0" destOrd="0" presId="urn:microsoft.com/office/officeart/2005/8/layout/pyramid1"/>
    <dgm:cxn modelId="{EE19E65D-4104-49BB-BEEA-5A62D680382F}" type="presParOf" srcId="{F5BD6B04-5A1A-4750-827B-ECD233D81635}" destId="{D657A931-4A81-44DA-B4D6-A5C1CF5017D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B25375-AE33-4F33-A532-58EE4E749E29}" type="doc">
      <dgm:prSet loTypeId="urn:microsoft.com/office/officeart/2005/8/layout/pyramid2" loCatId="pyramid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F42D973-84BA-41B3-9D58-E30D2575A2A2}">
      <dgm:prSet phldrT="[Text]" custT="1"/>
      <dgm:spPr>
        <a:solidFill>
          <a:schemeClr val="bg1"/>
        </a:solidFill>
        <a:ln w="28575">
          <a:solidFill>
            <a:schemeClr val="accent2"/>
          </a:solidFill>
        </a:ln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>
            <a:lnSpc>
              <a:spcPct val="100000"/>
            </a:lnSpc>
          </a:pPr>
          <a:r>
            <a:rPr lang="en-US" sz="1200">
              <a:latin typeface="Helvetica" pitchFamily="2" charset="0"/>
            </a:rPr>
            <a:t>Apply industry </a:t>
          </a:r>
          <a:r>
            <a:rPr lang="en-US" sz="1200" b="1">
              <a:latin typeface="Helvetica" pitchFamily="2" charset="0"/>
            </a:rPr>
            <a:t>best practice </a:t>
          </a:r>
          <a:r>
            <a:rPr lang="en-US" sz="1200">
              <a:latin typeface="Helvetica" pitchFamily="2" charset="0"/>
            </a:rPr>
            <a:t>residence and retention policies.</a:t>
          </a:r>
        </a:p>
      </dgm:t>
    </dgm:pt>
    <dgm:pt modelId="{BD6179D2-5487-4721-8D23-AA1AD7AB3757}" type="parTrans" cxnId="{0D3E99E8-4221-41CD-B86E-DCEEFD7B361F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F19A8DB7-FF84-4770-9354-139A6B4C4AAE}" type="sibTrans" cxnId="{0D3E99E8-4221-41CD-B86E-DCEEFD7B361F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6E9B1186-1375-4EF2-A5BC-7F1836599736}">
      <dgm:prSet phldrT="[Text]" custT="1"/>
      <dgm:spPr>
        <a:solidFill>
          <a:schemeClr val="bg1"/>
        </a:solidFill>
        <a:ln w="28575">
          <a:solidFill>
            <a:schemeClr val="accent2"/>
          </a:solidFill>
        </a:ln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>
            <a:lnSpc>
              <a:spcPct val="100000"/>
            </a:lnSpc>
          </a:pPr>
          <a:r>
            <a:rPr lang="en-US" sz="1200">
              <a:latin typeface="Helvetica" pitchFamily="2" charset="0"/>
            </a:rPr>
            <a:t>Leverage accelerators that speed up </a:t>
          </a:r>
          <a:r>
            <a:rPr lang="en-US" sz="1200" b="1">
              <a:latin typeface="Helvetica" pitchFamily="2" charset="0"/>
            </a:rPr>
            <a:t>analysis</a:t>
          </a:r>
          <a:r>
            <a:rPr lang="en-US" sz="1200">
              <a:latin typeface="Helvetica" pitchFamily="2" charset="0"/>
            </a:rPr>
            <a:t> and provide specialized insight for the archiving strategy</a:t>
          </a:r>
        </a:p>
      </dgm:t>
    </dgm:pt>
    <dgm:pt modelId="{DF8588D1-46CF-40DA-BB1D-C018DF41121E}" type="parTrans" cxnId="{305C04AC-11F5-4DFE-AFEF-276B1ED121C9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42770711-DB57-4056-ACE2-E8844C37B8BE}" type="sibTrans" cxnId="{305C04AC-11F5-4DFE-AFEF-276B1ED121C9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1DC0E5D0-097D-44E5-B7F6-CC60D02FD526}">
      <dgm:prSet phldrT="[Text]" custT="1"/>
      <dgm:spPr>
        <a:solidFill>
          <a:schemeClr val="bg1"/>
        </a:solidFill>
        <a:ln w="28575">
          <a:solidFill>
            <a:schemeClr val="accent2"/>
          </a:solidFill>
        </a:ln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>
            <a:lnSpc>
              <a:spcPct val="100000"/>
            </a:lnSpc>
          </a:pPr>
          <a:r>
            <a:rPr lang="en-US" sz="1200" b="0">
              <a:latin typeface="Helvetica" pitchFamily="2" charset="0"/>
            </a:rPr>
            <a:t>Well </a:t>
          </a:r>
          <a:r>
            <a:rPr lang="en-US" sz="1200" b="1">
              <a:latin typeface="Helvetica" pitchFamily="2" charset="0"/>
            </a:rPr>
            <a:t>honed</a:t>
          </a:r>
          <a:r>
            <a:rPr lang="en-US" sz="1200" b="0">
              <a:latin typeface="Helvetica" pitchFamily="2" charset="0"/>
            </a:rPr>
            <a:t> advocacy for compliance and retention standards</a:t>
          </a:r>
        </a:p>
      </dgm:t>
    </dgm:pt>
    <dgm:pt modelId="{AA078566-990B-47BC-8791-B5242EF98C6E}" type="parTrans" cxnId="{800381C3-ECD7-412F-AE40-AA5C6F7A81D5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AFC0D3E9-0B03-4276-B988-AD9ECAADA63B}" type="sibTrans" cxnId="{800381C3-ECD7-412F-AE40-AA5C6F7A81D5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34B828C0-1B7F-4FBF-9E58-4395128A010C}">
      <dgm:prSet phldrT="[Text]" custT="1"/>
      <dgm:spPr>
        <a:solidFill>
          <a:schemeClr val="bg1"/>
        </a:solidFill>
        <a:ln w="28575">
          <a:solidFill>
            <a:schemeClr val="accent2"/>
          </a:solidFill>
        </a:ln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>
            <a:lnSpc>
              <a:spcPct val="100000"/>
            </a:lnSpc>
          </a:pPr>
          <a:r>
            <a:rPr lang="en-US" sz="1200">
              <a:latin typeface="Helvetica" pitchFamily="2" charset="0"/>
            </a:rPr>
            <a:t>Identifying t-code and reports that are required to access data in the archive and </a:t>
          </a:r>
          <a:r>
            <a:rPr lang="en-US" sz="1200" b="1">
              <a:latin typeface="Helvetica" pitchFamily="2" charset="0"/>
            </a:rPr>
            <a:t>enhance</a:t>
          </a:r>
          <a:r>
            <a:rPr lang="en-US" sz="1200">
              <a:latin typeface="Helvetica" pitchFamily="2" charset="0"/>
            </a:rPr>
            <a:t> them if required.</a:t>
          </a:r>
        </a:p>
      </dgm:t>
    </dgm:pt>
    <dgm:pt modelId="{57E6D08A-F852-42E4-BD6D-2B21646F9EB5}" type="sibTrans" cxnId="{1B2382B2-E47B-422F-855A-818F62C18810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B496A40C-6854-4881-97EF-5A604646E0FC}" type="parTrans" cxnId="{1B2382B2-E47B-422F-855A-818F62C18810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65D99540-19FC-4841-A434-A1DFA7A22764}">
      <dgm:prSet phldrT="[Text]" custT="1"/>
      <dgm:spPr>
        <a:solidFill>
          <a:schemeClr val="bg1"/>
        </a:solidFill>
        <a:ln w="28575">
          <a:solidFill>
            <a:schemeClr val="accent2"/>
          </a:solidFill>
        </a:ln>
        <a:scene3d>
          <a:camera prst="orthographicFront"/>
          <a:lightRig rig="flat" dir="t"/>
        </a:scene3d>
        <a:sp3d z="190500" extrusionH="12700" prstMaterial="plastic"/>
      </dgm:spPr>
      <dgm:t>
        <a:bodyPr/>
        <a:lstStyle/>
        <a:p>
          <a:pPr>
            <a:lnSpc>
              <a:spcPct val="100000"/>
            </a:lnSpc>
          </a:pPr>
          <a:r>
            <a:rPr lang="en-US" sz="1200">
              <a:latin typeface="Helvetica" pitchFamily="2" charset="0"/>
            </a:rPr>
            <a:t>Resolve open items, close transactions so they can </a:t>
          </a:r>
          <a:r>
            <a:rPr lang="en-US" sz="1200" b="1">
              <a:latin typeface="Helvetica" pitchFamily="2" charset="0"/>
            </a:rPr>
            <a:t>meet SAP requirements </a:t>
          </a:r>
          <a:r>
            <a:rPr lang="en-US" sz="1200">
              <a:latin typeface="Helvetica" pitchFamily="2" charset="0"/>
            </a:rPr>
            <a:t>to move the record(s) to the archive</a:t>
          </a:r>
        </a:p>
      </dgm:t>
    </dgm:pt>
    <dgm:pt modelId="{E9ABF945-1883-40E8-AC3C-0D33A51B919F}" type="parTrans" cxnId="{50EBCC46-DFCC-4ED9-92CC-DCE8CD9B5D6E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A394623E-C898-43FF-8A00-D7416F76567A}" type="sibTrans" cxnId="{50EBCC46-DFCC-4ED9-92CC-DCE8CD9B5D6E}">
      <dgm:prSet/>
      <dgm:spPr/>
      <dgm:t>
        <a:bodyPr/>
        <a:lstStyle/>
        <a:p>
          <a:endParaRPr lang="en-US" sz="1600">
            <a:latin typeface="Helvetica" pitchFamily="2" charset="0"/>
          </a:endParaRPr>
        </a:p>
      </dgm:t>
    </dgm:pt>
    <dgm:pt modelId="{DC14C93A-EE38-43FE-A809-3E3C9DEED44D}" type="pres">
      <dgm:prSet presAssocID="{6AB25375-AE33-4F33-A532-58EE4E749E29}" presName="compositeShape" presStyleCnt="0">
        <dgm:presLayoutVars>
          <dgm:dir/>
          <dgm:resizeHandles/>
        </dgm:presLayoutVars>
      </dgm:prSet>
      <dgm:spPr/>
    </dgm:pt>
    <dgm:pt modelId="{38A6EBEB-9174-496D-90FE-B024817C6ADB}" type="pres">
      <dgm:prSet presAssocID="{6AB25375-AE33-4F33-A532-58EE4E749E29}" presName="pyramid" presStyleLbl="node1" presStyleIdx="0" presStyleCnt="1" custScaleX="95262" custLinFactNeighborX="-82" custLinFactNeighborY="-1220">
        <dgm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dgm:style>
      </dgm:prSet>
      <dgm:spPr>
        <a:xfrm>
          <a:off x="948266" y="0"/>
          <a:ext cx="5418667" cy="5418667"/>
        </a:xfrm>
        <a:prstGeom prst="triangle">
          <a:avLst/>
        </a:prstGeom>
        <a:ln w="76200">
          <a:solidFill>
            <a:schemeClr val="accent2"/>
          </a:solidFill>
          <a:headEnd type="none" w="med" len="med"/>
          <a:tailEnd type="none" w="med" len="med"/>
        </a:ln>
      </dgm:spPr>
    </dgm:pt>
    <dgm:pt modelId="{6EC4346E-247C-4FA9-94FF-34084959047A}" type="pres">
      <dgm:prSet presAssocID="{6AB25375-AE33-4F33-A532-58EE4E749E29}" presName="theList" presStyleCnt="0"/>
      <dgm:spPr/>
    </dgm:pt>
    <dgm:pt modelId="{C9A69595-0DFB-4ECD-AA36-5EBB8CFE02E8}" type="pres">
      <dgm:prSet presAssocID="{FF42D973-84BA-41B3-9D58-E30D2575A2A2}" presName="aNode" presStyleLbl="fgAcc1" presStyleIdx="0" presStyleCnt="5" custScaleX="92919" custLinFactNeighborX="1013" custLinFactNeighborY="-88005">
        <dgm:presLayoutVars>
          <dgm:bulletEnabled val="1"/>
        </dgm:presLayoutVars>
      </dgm:prSet>
      <dgm:spPr/>
    </dgm:pt>
    <dgm:pt modelId="{E64578EC-50B5-410A-982E-F2C5647DA4CC}" type="pres">
      <dgm:prSet presAssocID="{FF42D973-84BA-41B3-9D58-E30D2575A2A2}" presName="aSpace" presStyleCnt="0"/>
      <dgm:spPr/>
    </dgm:pt>
    <dgm:pt modelId="{4D216BFF-5E9C-4EBB-95CA-E59B8F32F4DF}" type="pres">
      <dgm:prSet presAssocID="{65D99540-19FC-4841-A434-A1DFA7A22764}" presName="aNode" presStyleLbl="fgAcc1" presStyleIdx="1" presStyleCnt="5" custScaleX="92919" custLinFactNeighborX="1013" custLinFactNeighborY="32417">
        <dgm:presLayoutVars>
          <dgm:bulletEnabled val="1"/>
        </dgm:presLayoutVars>
      </dgm:prSet>
      <dgm:spPr/>
    </dgm:pt>
    <dgm:pt modelId="{7BD290FE-3DB5-487D-9822-D00FC38BE549}" type="pres">
      <dgm:prSet presAssocID="{65D99540-19FC-4841-A434-A1DFA7A22764}" presName="aSpace" presStyleCnt="0"/>
      <dgm:spPr/>
    </dgm:pt>
    <dgm:pt modelId="{74993CA0-5DB1-4CED-8C2D-7040348A551E}" type="pres">
      <dgm:prSet presAssocID="{34B828C0-1B7F-4FBF-9E58-4395128A010C}" presName="aNode" presStyleLbl="fgAcc1" presStyleIdx="2" presStyleCnt="5" custScaleX="92919" custLinFactY="8124" custLinFactNeighborX="1013" custLinFactNeighborY="100000">
        <dgm:presLayoutVars>
          <dgm:bulletEnabled val="1"/>
        </dgm:presLayoutVars>
      </dgm:prSet>
      <dgm:spPr/>
    </dgm:pt>
    <dgm:pt modelId="{2FE9021E-372A-4BBB-A1EA-FE82E66C1228}" type="pres">
      <dgm:prSet presAssocID="{34B828C0-1B7F-4FBF-9E58-4395128A010C}" presName="aSpace" presStyleCnt="0"/>
      <dgm:spPr/>
    </dgm:pt>
    <dgm:pt modelId="{7BAB1B67-5978-4FD8-A822-84D120B32487}" type="pres">
      <dgm:prSet presAssocID="{6E9B1186-1375-4EF2-A5BC-7F1836599736}" presName="aNode" presStyleLbl="fgAcc1" presStyleIdx="3" presStyleCnt="5" custScaleX="92919" custLinFactY="19920" custLinFactNeighborX="1013" custLinFactNeighborY="100000">
        <dgm:presLayoutVars>
          <dgm:bulletEnabled val="1"/>
        </dgm:presLayoutVars>
      </dgm:prSet>
      <dgm:spPr/>
    </dgm:pt>
    <dgm:pt modelId="{3A7F457C-F26C-4A87-8203-615D2658A3FC}" type="pres">
      <dgm:prSet presAssocID="{6E9B1186-1375-4EF2-A5BC-7F1836599736}" presName="aSpace" presStyleCnt="0"/>
      <dgm:spPr/>
    </dgm:pt>
    <dgm:pt modelId="{98AA8866-BF96-4336-84B1-25DB96A86EB7}" type="pres">
      <dgm:prSet presAssocID="{1DC0E5D0-097D-44E5-B7F6-CC60D02FD526}" presName="aNode" presStyleLbl="fgAcc1" presStyleIdx="4" presStyleCnt="5" custScaleX="92919" custLinFactY="33235" custLinFactNeighborX="1013" custLinFactNeighborY="100000">
        <dgm:presLayoutVars>
          <dgm:bulletEnabled val="1"/>
        </dgm:presLayoutVars>
      </dgm:prSet>
      <dgm:spPr/>
    </dgm:pt>
    <dgm:pt modelId="{1FF019F7-C174-4158-B368-70988C2E76A3}" type="pres">
      <dgm:prSet presAssocID="{1DC0E5D0-097D-44E5-B7F6-CC60D02FD526}" presName="aSpace" presStyleCnt="0"/>
      <dgm:spPr/>
    </dgm:pt>
  </dgm:ptLst>
  <dgm:cxnLst>
    <dgm:cxn modelId="{AF70A50B-FE2F-4CA2-9618-F125CDE37BFD}" type="presOf" srcId="{34B828C0-1B7F-4FBF-9E58-4395128A010C}" destId="{74993CA0-5DB1-4CED-8C2D-7040348A551E}" srcOrd="0" destOrd="0" presId="urn:microsoft.com/office/officeart/2005/8/layout/pyramid2"/>
    <dgm:cxn modelId="{6FE07734-29FD-4814-9EE1-6BED8C093963}" type="presOf" srcId="{FF42D973-84BA-41B3-9D58-E30D2575A2A2}" destId="{C9A69595-0DFB-4ECD-AA36-5EBB8CFE02E8}" srcOrd="0" destOrd="0" presId="urn:microsoft.com/office/officeart/2005/8/layout/pyramid2"/>
    <dgm:cxn modelId="{56558738-1309-430E-ABA5-50B47BCF7F37}" type="presOf" srcId="{6E9B1186-1375-4EF2-A5BC-7F1836599736}" destId="{7BAB1B67-5978-4FD8-A822-84D120B32487}" srcOrd="0" destOrd="0" presId="urn:microsoft.com/office/officeart/2005/8/layout/pyramid2"/>
    <dgm:cxn modelId="{50EBCC46-DFCC-4ED9-92CC-DCE8CD9B5D6E}" srcId="{6AB25375-AE33-4F33-A532-58EE4E749E29}" destId="{65D99540-19FC-4841-A434-A1DFA7A22764}" srcOrd="1" destOrd="0" parTransId="{E9ABF945-1883-40E8-AC3C-0D33A51B919F}" sibTransId="{A394623E-C898-43FF-8A00-D7416F76567A}"/>
    <dgm:cxn modelId="{5E201155-F13F-4FE0-8669-3A651A68EDA1}" type="presOf" srcId="{1DC0E5D0-097D-44E5-B7F6-CC60D02FD526}" destId="{98AA8866-BF96-4336-84B1-25DB96A86EB7}" srcOrd="0" destOrd="0" presId="urn:microsoft.com/office/officeart/2005/8/layout/pyramid2"/>
    <dgm:cxn modelId="{622CC092-AC7A-453D-AF64-A91BD83E85A8}" type="presOf" srcId="{6AB25375-AE33-4F33-A532-58EE4E749E29}" destId="{DC14C93A-EE38-43FE-A809-3E3C9DEED44D}" srcOrd="0" destOrd="0" presId="urn:microsoft.com/office/officeart/2005/8/layout/pyramid2"/>
    <dgm:cxn modelId="{305C04AC-11F5-4DFE-AFEF-276B1ED121C9}" srcId="{6AB25375-AE33-4F33-A532-58EE4E749E29}" destId="{6E9B1186-1375-4EF2-A5BC-7F1836599736}" srcOrd="3" destOrd="0" parTransId="{DF8588D1-46CF-40DA-BB1D-C018DF41121E}" sibTransId="{42770711-DB57-4056-ACE2-E8844C37B8BE}"/>
    <dgm:cxn modelId="{1B2382B2-E47B-422F-855A-818F62C18810}" srcId="{6AB25375-AE33-4F33-A532-58EE4E749E29}" destId="{34B828C0-1B7F-4FBF-9E58-4395128A010C}" srcOrd="2" destOrd="0" parTransId="{B496A40C-6854-4881-97EF-5A604646E0FC}" sibTransId="{57E6D08A-F852-42E4-BD6D-2B21646F9EB5}"/>
    <dgm:cxn modelId="{800381C3-ECD7-412F-AE40-AA5C6F7A81D5}" srcId="{6AB25375-AE33-4F33-A532-58EE4E749E29}" destId="{1DC0E5D0-097D-44E5-B7F6-CC60D02FD526}" srcOrd="4" destOrd="0" parTransId="{AA078566-990B-47BC-8791-B5242EF98C6E}" sibTransId="{AFC0D3E9-0B03-4276-B988-AD9ECAADA63B}"/>
    <dgm:cxn modelId="{BF17DBE5-97FA-4EC0-9E2D-93B37CF7FF94}" type="presOf" srcId="{65D99540-19FC-4841-A434-A1DFA7A22764}" destId="{4D216BFF-5E9C-4EBB-95CA-E59B8F32F4DF}" srcOrd="0" destOrd="0" presId="urn:microsoft.com/office/officeart/2005/8/layout/pyramid2"/>
    <dgm:cxn modelId="{0D3E99E8-4221-41CD-B86E-DCEEFD7B361F}" srcId="{6AB25375-AE33-4F33-A532-58EE4E749E29}" destId="{FF42D973-84BA-41B3-9D58-E30D2575A2A2}" srcOrd="0" destOrd="0" parTransId="{BD6179D2-5487-4721-8D23-AA1AD7AB3757}" sibTransId="{F19A8DB7-FF84-4770-9354-139A6B4C4AAE}"/>
    <dgm:cxn modelId="{5492D7C5-A567-46CF-9604-DF737009661E}" type="presParOf" srcId="{DC14C93A-EE38-43FE-A809-3E3C9DEED44D}" destId="{38A6EBEB-9174-496D-90FE-B024817C6ADB}" srcOrd="0" destOrd="0" presId="urn:microsoft.com/office/officeart/2005/8/layout/pyramid2"/>
    <dgm:cxn modelId="{6CA26585-17FB-4930-9B16-248E7D21ECEC}" type="presParOf" srcId="{DC14C93A-EE38-43FE-A809-3E3C9DEED44D}" destId="{6EC4346E-247C-4FA9-94FF-34084959047A}" srcOrd="1" destOrd="0" presId="urn:microsoft.com/office/officeart/2005/8/layout/pyramid2"/>
    <dgm:cxn modelId="{9B02EC9D-1CD2-4BE3-9D0B-62390C82C39A}" type="presParOf" srcId="{6EC4346E-247C-4FA9-94FF-34084959047A}" destId="{C9A69595-0DFB-4ECD-AA36-5EBB8CFE02E8}" srcOrd="0" destOrd="0" presId="urn:microsoft.com/office/officeart/2005/8/layout/pyramid2"/>
    <dgm:cxn modelId="{BBD1427F-4CB2-42D2-A45F-F83A6FE5B807}" type="presParOf" srcId="{6EC4346E-247C-4FA9-94FF-34084959047A}" destId="{E64578EC-50B5-410A-982E-F2C5647DA4CC}" srcOrd="1" destOrd="0" presId="urn:microsoft.com/office/officeart/2005/8/layout/pyramid2"/>
    <dgm:cxn modelId="{47BA5895-FC0D-450B-8F7A-D65ED6D63E1D}" type="presParOf" srcId="{6EC4346E-247C-4FA9-94FF-34084959047A}" destId="{4D216BFF-5E9C-4EBB-95CA-E59B8F32F4DF}" srcOrd="2" destOrd="0" presId="urn:microsoft.com/office/officeart/2005/8/layout/pyramid2"/>
    <dgm:cxn modelId="{9D30781D-ECF6-459F-B0C0-B42611996805}" type="presParOf" srcId="{6EC4346E-247C-4FA9-94FF-34084959047A}" destId="{7BD290FE-3DB5-487D-9822-D00FC38BE549}" srcOrd="3" destOrd="0" presId="urn:microsoft.com/office/officeart/2005/8/layout/pyramid2"/>
    <dgm:cxn modelId="{AA54871F-8CD9-4A72-A7BD-BDC389FEF13C}" type="presParOf" srcId="{6EC4346E-247C-4FA9-94FF-34084959047A}" destId="{74993CA0-5DB1-4CED-8C2D-7040348A551E}" srcOrd="4" destOrd="0" presId="urn:microsoft.com/office/officeart/2005/8/layout/pyramid2"/>
    <dgm:cxn modelId="{0F634BAB-313A-4F16-8BBD-A46D5F8B0094}" type="presParOf" srcId="{6EC4346E-247C-4FA9-94FF-34084959047A}" destId="{2FE9021E-372A-4BBB-A1EA-FE82E66C1228}" srcOrd="5" destOrd="0" presId="urn:microsoft.com/office/officeart/2005/8/layout/pyramid2"/>
    <dgm:cxn modelId="{7C36D63B-F629-47F1-AA10-D0A19883C8B2}" type="presParOf" srcId="{6EC4346E-247C-4FA9-94FF-34084959047A}" destId="{7BAB1B67-5978-4FD8-A822-84D120B32487}" srcOrd="6" destOrd="0" presId="urn:microsoft.com/office/officeart/2005/8/layout/pyramid2"/>
    <dgm:cxn modelId="{0106F1E0-D04A-46AC-96DF-299B178B56BA}" type="presParOf" srcId="{6EC4346E-247C-4FA9-94FF-34084959047A}" destId="{3A7F457C-F26C-4A87-8203-615D2658A3FC}" srcOrd="7" destOrd="0" presId="urn:microsoft.com/office/officeart/2005/8/layout/pyramid2"/>
    <dgm:cxn modelId="{43A182E4-70E0-481D-B898-6BEEFD4FD952}" type="presParOf" srcId="{6EC4346E-247C-4FA9-94FF-34084959047A}" destId="{98AA8866-BF96-4336-84B1-25DB96A86EB7}" srcOrd="8" destOrd="0" presId="urn:microsoft.com/office/officeart/2005/8/layout/pyramid2"/>
    <dgm:cxn modelId="{69BAD216-A402-45F5-8657-0ADDACCE327E}" type="presParOf" srcId="{6EC4346E-247C-4FA9-94FF-34084959047A}" destId="{1FF019F7-C174-4158-B368-70988C2E76A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A13EB-0DBE-45C5-83C0-59651C5AD3A1}">
      <dsp:nvSpPr>
        <dsp:cNvPr id="0" name=""/>
        <dsp:cNvSpPr/>
      </dsp:nvSpPr>
      <dsp:spPr>
        <a:xfrm>
          <a:off x="2498976" y="0"/>
          <a:ext cx="1249488" cy="1012211"/>
        </a:xfrm>
        <a:prstGeom prst="trapezoid">
          <a:avLst>
            <a:gd name="adj" fmla="val 61721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400" b="1" kern="1200">
              <a:solidFill>
                <a:schemeClr val="bg1"/>
              </a:solidFill>
              <a:latin typeface="Helvetica" pitchFamily="2" charset="0"/>
            </a:rPr>
          </a:b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VP</a:t>
          </a:r>
          <a:br>
            <a:rPr lang="en-US" sz="1400" b="1" kern="1200">
              <a:solidFill>
                <a:schemeClr val="bg1"/>
              </a:solidFill>
              <a:latin typeface="Helvetica" pitchFamily="2" charset="0"/>
            </a:rPr>
          </a:b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&amp; AVP</a:t>
          </a:r>
        </a:p>
      </dsp:txBody>
      <dsp:txXfrm>
        <a:off x="2498976" y="0"/>
        <a:ext cx="1249488" cy="1012211"/>
      </dsp:txXfrm>
    </dsp:sp>
    <dsp:sp modelId="{25EA56F2-3F8E-449F-9474-B2F7BA3027A7}">
      <dsp:nvSpPr>
        <dsp:cNvPr id="0" name=""/>
        <dsp:cNvSpPr/>
      </dsp:nvSpPr>
      <dsp:spPr>
        <a:xfrm>
          <a:off x="1874232" y="1012211"/>
          <a:ext cx="2498976" cy="1012211"/>
        </a:xfrm>
        <a:prstGeom prst="trapezoid">
          <a:avLst>
            <a:gd name="adj" fmla="val 61721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Practice </a:t>
          </a:r>
          <a:br>
            <a:rPr lang="en-US" sz="1400" b="1" kern="1200">
              <a:solidFill>
                <a:schemeClr val="bg1"/>
              </a:solidFill>
              <a:latin typeface="Helvetica" pitchFamily="2" charset="0"/>
            </a:rPr>
          </a:b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Managers/ Delivery Manager</a:t>
          </a:r>
        </a:p>
      </dsp:txBody>
      <dsp:txXfrm>
        <a:off x="2311553" y="1012211"/>
        <a:ext cx="1624334" cy="1012211"/>
      </dsp:txXfrm>
    </dsp:sp>
    <dsp:sp modelId="{A2517D6C-F35F-40E3-9278-C5177E5D2CC9}">
      <dsp:nvSpPr>
        <dsp:cNvPr id="0" name=""/>
        <dsp:cNvSpPr/>
      </dsp:nvSpPr>
      <dsp:spPr>
        <a:xfrm>
          <a:off x="1249488" y="2024422"/>
          <a:ext cx="3748464" cy="1012211"/>
        </a:xfrm>
        <a:prstGeom prst="trapezoid">
          <a:avLst>
            <a:gd name="adj" fmla="val 61721"/>
          </a:avLst>
        </a:prstGeom>
        <a:solidFill>
          <a:schemeClr val="accent2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Project Director</a:t>
          </a:r>
        </a:p>
      </dsp:txBody>
      <dsp:txXfrm>
        <a:off x="1905469" y="2024422"/>
        <a:ext cx="2436501" cy="1012211"/>
      </dsp:txXfrm>
    </dsp:sp>
    <dsp:sp modelId="{5D2E7E0E-0BEF-4E29-9D8C-40C78E9F2834}">
      <dsp:nvSpPr>
        <dsp:cNvPr id="0" name=""/>
        <dsp:cNvSpPr/>
      </dsp:nvSpPr>
      <dsp:spPr>
        <a:xfrm>
          <a:off x="624744" y="3036633"/>
          <a:ext cx="4997952" cy="1012211"/>
        </a:xfrm>
        <a:prstGeom prst="trapezoid">
          <a:avLst>
            <a:gd name="adj" fmla="val 61721"/>
          </a:avLst>
        </a:prstGeom>
        <a:solidFill>
          <a:schemeClr val="accent2">
            <a:lumMod val="7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Lead Consultant</a:t>
          </a:r>
        </a:p>
      </dsp:txBody>
      <dsp:txXfrm>
        <a:off x="1499385" y="3036633"/>
        <a:ext cx="3248669" cy="1012211"/>
      </dsp:txXfrm>
    </dsp:sp>
    <dsp:sp modelId="{AA2844C0-B7BC-4420-824F-75B333AFF3F0}">
      <dsp:nvSpPr>
        <dsp:cNvPr id="0" name=""/>
        <dsp:cNvSpPr/>
      </dsp:nvSpPr>
      <dsp:spPr>
        <a:xfrm>
          <a:off x="0" y="4048844"/>
          <a:ext cx="6247440" cy="1012211"/>
        </a:xfrm>
        <a:prstGeom prst="trapezoid">
          <a:avLst>
            <a:gd name="adj" fmla="val 61721"/>
          </a:avLst>
        </a:prstGeom>
        <a:solidFill>
          <a:schemeClr val="accent2">
            <a:lumMod val="5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solidFill>
                <a:schemeClr val="bg1"/>
              </a:solidFill>
              <a:latin typeface="Helvetica" pitchFamily="2" charset="0"/>
            </a:rPr>
            <a:t>Consultant: Functional /Technical/ABAP</a:t>
          </a:r>
        </a:p>
      </dsp:txBody>
      <dsp:txXfrm>
        <a:off x="1093302" y="4048844"/>
        <a:ext cx="4060836" cy="10122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6EBEB-9174-496D-90FE-B024817C6ADB}">
      <dsp:nvSpPr>
        <dsp:cNvPr id="0" name=""/>
        <dsp:cNvSpPr/>
      </dsp:nvSpPr>
      <dsp:spPr>
        <a:xfrm>
          <a:off x="778284" y="0"/>
          <a:ext cx="5161930" cy="5418667"/>
        </a:xfrm>
        <a:prstGeom prst="triangle">
          <a:avLst/>
        </a:prstGeom>
        <a:noFill/>
        <a:ln w="76200" cap="flat" cmpd="sng" algn="ctr">
          <a:solidFill>
            <a:schemeClr val="accent2"/>
          </a:solidFill>
          <a:prstDash val="solid"/>
          <a:miter lim="800000"/>
          <a:headEnd type="none" w="med" len="med"/>
          <a:tailEnd type="none" w="med" len="med"/>
        </a:ln>
        <a:effectLst/>
        <a:scene3d>
          <a:camera prst="orthographicFront"/>
          <a:lightRig rig="flat" dir="t"/>
        </a:scene3d>
      </dsp:spPr>
      <dsp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dsp:style>
    </dsp:sp>
    <dsp:sp modelId="{C9A69595-0DFB-4ECD-AA36-5EBB8CFE02E8}">
      <dsp:nvSpPr>
        <dsp:cNvPr id="0" name=""/>
        <dsp:cNvSpPr/>
      </dsp:nvSpPr>
      <dsp:spPr>
        <a:xfrm>
          <a:off x="3524073" y="457639"/>
          <a:ext cx="3272731" cy="770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Helvetica" pitchFamily="2" charset="0"/>
            </a:rPr>
            <a:t>Apply industry </a:t>
          </a:r>
          <a:r>
            <a:rPr lang="en-US" sz="1200" b="1" kern="1200">
              <a:latin typeface="Helvetica" pitchFamily="2" charset="0"/>
            </a:rPr>
            <a:t>best practice </a:t>
          </a:r>
          <a:r>
            <a:rPr lang="en-US" sz="1200" kern="1200">
              <a:latin typeface="Helvetica" pitchFamily="2" charset="0"/>
            </a:rPr>
            <a:t>residence and retention policies.</a:t>
          </a:r>
        </a:p>
      </dsp:txBody>
      <dsp:txXfrm>
        <a:off x="3561684" y="495250"/>
        <a:ext cx="3197509" cy="695244"/>
      </dsp:txXfrm>
    </dsp:sp>
    <dsp:sp modelId="{4D216BFF-5E9C-4EBB-95CA-E59B8F32F4DF}">
      <dsp:nvSpPr>
        <dsp:cNvPr id="0" name=""/>
        <dsp:cNvSpPr/>
      </dsp:nvSpPr>
      <dsp:spPr>
        <a:xfrm>
          <a:off x="3524073" y="1440391"/>
          <a:ext cx="3272731" cy="770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Helvetica" pitchFamily="2" charset="0"/>
            </a:rPr>
            <a:t>Resolve open items, close transactions so they can </a:t>
          </a:r>
          <a:r>
            <a:rPr lang="en-US" sz="1200" b="1" kern="1200">
              <a:latin typeface="Helvetica" pitchFamily="2" charset="0"/>
            </a:rPr>
            <a:t>meet SAP requirements </a:t>
          </a:r>
          <a:r>
            <a:rPr lang="en-US" sz="1200" kern="1200">
              <a:latin typeface="Helvetica" pitchFamily="2" charset="0"/>
            </a:rPr>
            <a:t>to move the record(s) to the archive</a:t>
          </a:r>
        </a:p>
      </dsp:txBody>
      <dsp:txXfrm>
        <a:off x="3561684" y="1478002"/>
        <a:ext cx="3197509" cy="695244"/>
      </dsp:txXfrm>
    </dsp:sp>
    <dsp:sp modelId="{74993CA0-5DB1-4CED-8C2D-7040348A551E}">
      <dsp:nvSpPr>
        <dsp:cNvPr id="0" name=""/>
        <dsp:cNvSpPr/>
      </dsp:nvSpPr>
      <dsp:spPr>
        <a:xfrm>
          <a:off x="3524073" y="2434847"/>
          <a:ext cx="3272731" cy="770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Helvetica" pitchFamily="2" charset="0"/>
            </a:rPr>
            <a:t>Identifying t-code and reports that are required to access data in the archive and </a:t>
          </a:r>
          <a:r>
            <a:rPr lang="en-US" sz="1200" b="1" kern="1200">
              <a:latin typeface="Helvetica" pitchFamily="2" charset="0"/>
            </a:rPr>
            <a:t>enhance</a:t>
          </a:r>
          <a:r>
            <a:rPr lang="en-US" sz="1200" kern="1200">
              <a:latin typeface="Helvetica" pitchFamily="2" charset="0"/>
            </a:rPr>
            <a:t> them if required.</a:t>
          </a:r>
        </a:p>
      </dsp:txBody>
      <dsp:txXfrm>
        <a:off x="3561684" y="2472458"/>
        <a:ext cx="3197509" cy="695244"/>
      </dsp:txXfrm>
    </dsp:sp>
    <dsp:sp modelId="{7BAB1B67-5978-4FD8-A822-84D120B32487}">
      <dsp:nvSpPr>
        <dsp:cNvPr id="0" name=""/>
        <dsp:cNvSpPr/>
      </dsp:nvSpPr>
      <dsp:spPr>
        <a:xfrm>
          <a:off x="3524073" y="3392506"/>
          <a:ext cx="3272731" cy="770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latin typeface="Helvetica" pitchFamily="2" charset="0"/>
            </a:rPr>
            <a:t>Leverage accelerators that speed up </a:t>
          </a:r>
          <a:r>
            <a:rPr lang="en-US" sz="1200" b="1" kern="1200">
              <a:latin typeface="Helvetica" pitchFamily="2" charset="0"/>
            </a:rPr>
            <a:t>analysis</a:t>
          </a:r>
          <a:r>
            <a:rPr lang="en-US" sz="1200" kern="1200">
              <a:latin typeface="Helvetica" pitchFamily="2" charset="0"/>
            </a:rPr>
            <a:t> and provide specialized insight for the archiving strategy</a:t>
          </a:r>
        </a:p>
      </dsp:txBody>
      <dsp:txXfrm>
        <a:off x="3561684" y="3430117"/>
        <a:ext cx="3197509" cy="695244"/>
      </dsp:txXfrm>
    </dsp:sp>
    <dsp:sp modelId="{98AA8866-BF96-4336-84B1-25DB96A86EB7}">
      <dsp:nvSpPr>
        <dsp:cNvPr id="0" name=""/>
        <dsp:cNvSpPr/>
      </dsp:nvSpPr>
      <dsp:spPr>
        <a:xfrm>
          <a:off x="3524073" y="4361869"/>
          <a:ext cx="3272731" cy="770466"/>
        </a:xfrm>
        <a:prstGeom prst="roundRect">
          <a:avLst/>
        </a:prstGeom>
        <a:solidFill>
          <a:schemeClr val="bg1"/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>
              <a:latin typeface="Helvetica" pitchFamily="2" charset="0"/>
            </a:rPr>
            <a:t>Well </a:t>
          </a:r>
          <a:r>
            <a:rPr lang="en-US" sz="1200" b="1" kern="1200">
              <a:latin typeface="Helvetica" pitchFamily="2" charset="0"/>
            </a:rPr>
            <a:t>honed</a:t>
          </a:r>
          <a:r>
            <a:rPr lang="en-US" sz="1200" b="0" kern="1200">
              <a:latin typeface="Helvetica" pitchFamily="2" charset="0"/>
            </a:rPr>
            <a:t> advocacy for compliance and retention standards</a:t>
          </a:r>
        </a:p>
      </dsp:txBody>
      <dsp:txXfrm>
        <a:off x="3561684" y="4399480"/>
        <a:ext cx="3197509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C30344-7C21-4EC0-BE92-06C80B4C3A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4699A4-4F68-4F80-84F7-2F78FACB0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4DB3C-F0F7-4F0A-B97A-44D952A0B80B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E5EEE-E407-4E76-B8DE-BF9C237CCD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A44EE-D15E-4C34-A756-BA5CEA34300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2E4A4-B9C4-4911-A9F2-F314DADFF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8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7105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>
              <a:defRPr sz="1200"/>
            </a:lvl1pPr>
          </a:lstStyle>
          <a:p>
            <a:fld id="{018C2F64-FB95-43AD-B9FA-73FF93BEB9D7}" type="datetimeFigureOut">
              <a:rPr lang="en-US" smtClean="0"/>
              <a:t>3/23/26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71053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r">
              <a:defRPr sz="1200"/>
            </a:lvl1pPr>
          </a:lstStyle>
          <a:p>
            <a:fld id="{F6748D67-2A12-4317-91B0-57D0E3C91F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18AAD-CD98-56E8-14C2-C4CD76CBC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332A4-B401-3217-3A04-927CAC4998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66F79-37C3-CE1A-6CD1-D259EFDFD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3B08ED-9400-B344-46FB-1CDAEBAC28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411F4-90E6-5244-AF3B-45150A40F0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583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51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3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69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27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7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4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92610D-D627-B6E3-1378-7887A669B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419067-C619-A743-B3FD-1BE34EF00D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3CBEB-A312-2EA5-F73E-810B170728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D6B08-9607-60CC-A4D0-593C8C9F29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886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218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E66C4-A516-2197-6161-0544F6C33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4A0589-1002-1763-FB75-06BE76DF0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935EE4-097A-2644-6235-DFB9E0671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/>
              <a:t>We can add screenshots here</a:t>
            </a:r>
          </a:p>
          <a:p>
            <a:pPr marL="0" indent="0">
              <a:buFont typeface="+mj-lt"/>
              <a:buNone/>
            </a:pPr>
            <a:endParaRPr lang="en-US"/>
          </a:p>
          <a:p>
            <a:pPr marL="0" indent="0">
              <a:buFont typeface="+mj-lt"/>
              <a:buNone/>
            </a:pPr>
            <a:r>
              <a:rPr lang="en-US" b="1"/>
              <a:t>-- Rework the visual of slide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EEA5A-02DB-4DA6-FD8A-D410BAAD4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6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Silas for the new 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63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040D2-B9F4-4751-AD78-A34CA16CAE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911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8266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5E6FC-87B7-201E-60DD-D86DF02CC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181CDE-42BE-C320-33AF-018324907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45E2C2-6425-99AB-A59C-9D8C980FC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0E3B7-A35A-37CD-57B3-90DEA00E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59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9996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022C5-786C-472E-9113-A4BF7639239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7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BC514-6F31-82B6-ACB3-1BCFBB3A4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F3D307-1735-AAEA-E04D-1F27BB866A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62ECF4-F034-2769-384E-123F425A2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661D9-436F-24AF-29E5-F4487C0C00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8B8FF1-720A-4F93-B66B-8D46D0FEC9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  <a:br>
              <a:rPr lang="en-US"/>
            </a:br>
            <a:r>
              <a:rPr lang="en-US"/>
              <a:t>Question: How can enterprises start to flatten their data growth?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874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 sz="1200">
                <a:latin typeface="+mj-lt"/>
                <a:cs typeface="Open Sans" panose="020B0606030504020204" pitchFamily="34" charset="0"/>
              </a:rPr>
              <a:t>Higher storage costs for expired data 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 sz="1200">
                <a:latin typeface="+mj-lt"/>
                <a:cs typeface="Open Sans" panose="020B0606030504020204" pitchFamily="34" charset="0"/>
              </a:rPr>
              <a:t>Risk legal discovery of expired data 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 sz="1200">
                <a:latin typeface="+mj-lt"/>
                <a:cs typeface="Open Sans" panose="020B0606030504020204" pitchFamily="34" charset="0"/>
              </a:rPr>
              <a:t>Risk of historical data loss </a:t>
            </a:r>
            <a:br>
              <a:rPr lang="en-US" sz="1200">
                <a:latin typeface="+mj-lt"/>
                <a:cs typeface="Open Sans" panose="020B0606030504020204" pitchFamily="34" charset="0"/>
              </a:rPr>
            </a:br>
            <a:r>
              <a:rPr lang="en-US" sz="1200">
                <a:latin typeface="+mj-lt"/>
                <a:cs typeface="Open Sans" panose="020B0606030504020204" pitchFamily="34" charset="0"/>
              </a:rPr>
              <a:t>during upgrades 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 sz="1200">
                <a:latin typeface="+mj-lt"/>
                <a:cs typeface="Open Sans" panose="020B0606030504020204" pitchFamily="34" charset="0"/>
              </a:rPr>
              <a:t>Historical data bloat slows performance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 sz="1200">
                <a:latin typeface="+mj-lt"/>
                <a:cs typeface="Open Sans" panose="020B0606030504020204" pitchFamily="34" charset="0"/>
              </a:rPr>
              <a:t>Legacy systems add to </a:t>
            </a:r>
            <a:br>
              <a:rPr lang="en-US" sz="1200">
                <a:latin typeface="+mj-lt"/>
                <a:cs typeface="Open Sans" panose="020B0606030504020204" pitchFamily="34" charset="0"/>
              </a:rPr>
            </a:br>
            <a:r>
              <a:rPr lang="en-US" sz="1200">
                <a:latin typeface="+mj-lt"/>
                <a:cs typeface="Open Sans" panose="020B0606030504020204" pitchFamily="34" charset="0"/>
              </a:rPr>
              <a:t>maintenance cost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latin typeface="+mj-lt"/>
                <a:cs typeface="Open Sans" panose="020B0606030504020204" pitchFamily="34" charset="0"/>
              </a:rPr>
              <a:t>Increased cost during mergers &amp; divestiture</a:t>
            </a:r>
          </a:p>
          <a:p>
            <a:pPr marL="228600" indent="-228600">
              <a:spcBef>
                <a:spcPts val="1200"/>
              </a:spcBef>
              <a:buFont typeface="+mj-lt"/>
              <a:buAutoNum type="arabicPeriod"/>
            </a:pPr>
            <a:r>
              <a:rPr lang="en-US">
                <a:latin typeface="+mj-lt"/>
                <a:cs typeface="Open Sans" panose="020B0606030504020204" pitchFamily="34" charset="0"/>
              </a:rPr>
              <a:t>Inability to upgrade in time allotted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en-US" sz="1200">
              <a:latin typeface="+mj-lt"/>
              <a:cs typeface="Open Sans" panose="020B0606030504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6E2E6-8C5E-407F-A37E-21276CFAE4F0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82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660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0F11-ED28-51A3-85BE-E6A6B36B4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305CBE-7CCA-E454-9D00-334DC9E80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8EE5F1-58C2-5DF6-3DB3-F4E0842D8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E4259-D6F6-1B96-C4DB-158947230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48D67-2A12-4317-91B0-57D0E3C91F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2835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D070-AAB7-8463-942C-D82AF2134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22B6B-788E-84D1-F3CD-F0EF2AB30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8D8EB3-70B1-9BA4-EEF7-DCD3910F39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Deepak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D70441-38CF-90B0-F0E6-70622DCBC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509741-7560-4D32-AC81-7862D14152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427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48D67-2A12-4317-91B0-57D0E3C91F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81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B9188BAB-85D5-DD13-C67E-E27202EAE7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0181" y="2824427"/>
            <a:ext cx="6802279" cy="2516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48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The presentation title will come here</a:t>
            </a:r>
          </a:p>
          <a:p>
            <a:r>
              <a:rPr lang="en-US" sz="4400" b="1">
                <a:solidFill>
                  <a:srgbClr val="1C1D3B"/>
                </a:solidFill>
                <a:latin typeface="Helvetica" pitchFamily="2" charset="0"/>
                <a:cs typeface="Sora" pitchFamily="2" charset="0"/>
              </a:rPr>
              <a:t>(up to three lines)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69EF4BB-C667-DD16-7B1E-C4A8E3017170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1E5F9BA-617A-B0BA-907C-867F56DA41B5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6809C12-3214-8461-E791-55EA82D68A54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7E92F0E-DA18-3D69-61EA-598E22779C89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766CD77-DF13-BB39-6A84-C32C4D303EB6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04714BE-61FF-118A-9FA5-83B7E097E2A9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E47359-5BBA-6469-155D-330B00ED6237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463834F-BB22-7C42-588D-998182DA2107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2AC4676-3F9B-B363-1811-BBA9954A4ECE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A89CBD-CB7E-9616-683E-7FDB69F24D8B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D1ED26E-4806-5A4A-B2B2-C7214A5035EA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2A14418-6267-4B50-2234-A3B2B1ED178A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8B61E1D-448E-1940-DD01-F5178758E149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7A3EB2-A3DD-1D0E-A47E-CF05C9AFCDEF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AF7B9CF-CE5C-9D30-7050-DCB5F684EC1A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8C4E48-54D1-56DC-2F01-308F6360FEB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500999A-671B-73C1-72D0-8ECF91D8AD06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1B09303-8FC7-0CB4-CD04-95929ED7084E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CE1726-7AC5-F56E-6FEC-9B26B8EB3E26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0132A18-5DE3-F130-839C-8E32858653F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7BB454A-78E9-3207-CD58-5F7A2B7E4727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901E444-9043-E751-905D-E0061F122B9F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C700834-6448-9A0D-1702-D49490B871E1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AAAE891-D9BC-2DF2-E9F9-B31DA0D492F8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9D16E0-51B4-0212-F85C-51C63C0704CF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9EEBA6C-84F7-190F-3326-63C259C3E74B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4ED561A-A36F-C179-94F1-9EC4360B37BD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A8C8B0D-6F42-6135-261A-D86CE87D99CC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D8C87F3-5DAA-2B75-AA87-04F7B36C9D41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53A4F01-CCD9-8595-4901-98D4AE37C1F3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657520B6-4BF5-C2BE-FB74-E808748F6E55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DECA02-690E-A029-14F6-68FC169AC8FA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4906F2-5FB3-EF20-83E3-4F1DFD8CA2CD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E92967-4817-239D-CB39-92A052CB2FA6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EF7D5EE-A7EA-533C-7E9B-E34F6C40F4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EA523F2-B53B-ECA6-3FBB-ED15AA72C4F1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2930BEE-2FEB-5673-0BCE-8B662FF553D4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341CA6F-3015-2658-B6AD-41EE97EA345A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D782AA-F4C9-1445-2021-922DCC9FB9F9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F7176604-F11B-902B-2A4F-E24912C950F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9ABF3C-2F70-371A-7695-69FA0BCB7326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6513386-5B25-B370-75B9-CBF971663457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F152BDE-9E15-6F22-9BD9-5862C13E4E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BE346A-2409-86D8-09A8-EB5E1E1EEFAC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071D0B8-7BD1-1130-D1AC-C17B71739967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7AEEDE-A472-FF54-B708-38B1927C341B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8F75F4D-BE14-74A1-74CB-A3BF9EB12A9B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2748C43-E929-A605-2D04-251F20436A41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78085A7-6077-CFE4-5AF7-67B201F9CB17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55" name="Picture 54" descr="A logo with white text&#10;&#10;Description automatically generated">
            <a:extLst>
              <a:ext uri="{FF2B5EF4-FFF2-40B4-BE49-F238E27FC236}">
                <a16:creationId xmlns:a16="http://schemas.microsoft.com/office/drawing/2014/main" id="{00956D7E-CCF5-1A23-EE32-9B2E17001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3377" y="390859"/>
            <a:ext cx="648629" cy="374868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D556286-F534-4342-4B2F-E1B058C13DA4}"/>
              </a:ext>
            </a:extLst>
          </p:cNvPr>
          <p:cNvCxnSpPr>
            <a:cxnSpLocks/>
          </p:cNvCxnSpPr>
          <p:nvPr userDrawn="1"/>
        </p:nvCxnSpPr>
        <p:spPr>
          <a:xfrm>
            <a:off x="11094126" y="338326"/>
            <a:ext cx="0" cy="493456"/>
          </a:xfrm>
          <a:prstGeom prst="line">
            <a:avLst/>
          </a:prstGeom>
          <a:ln w="3175">
            <a:solidFill>
              <a:srgbClr val="1C1D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16">
            <a:extLst>
              <a:ext uri="{FF2B5EF4-FFF2-40B4-BE49-F238E27FC236}">
                <a16:creationId xmlns:a16="http://schemas.microsoft.com/office/drawing/2014/main" id="{1B469D76-27A7-1B27-84FD-D9628A660C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3809997" cy="6858000"/>
          </a:xfrm>
          <a:custGeom>
            <a:avLst/>
            <a:gdLst>
              <a:gd name="connsiteX0" fmla="*/ 0 w 3259899"/>
              <a:gd name="connsiteY0" fmla="*/ 0 h 4149052"/>
              <a:gd name="connsiteX1" fmla="*/ 3259899 w 3259899"/>
              <a:gd name="connsiteY1" fmla="*/ 0 h 4149052"/>
              <a:gd name="connsiteX2" fmla="*/ 3259899 w 3259899"/>
              <a:gd name="connsiteY2" fmla="*/ 4149052 h 4149052"/>
              <a:gd name="connsiteX3" fmla="*/ 0 w 3259899"/>
              <a:gd name="connsiteY3" fmla="*/ 4149052 h 414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899" h="4149052">
                <a:moveTo>
                  <a:pt x="0" y="0"/>
                </a:moveTo>
                <a:lnTo>
                  <a:pt x="3259899" y="0"/>
                </a:lnTo>
                <a:lnTo>
                  <a:pt x="3259899" y="4149052"/>
                </a:lnTo>
                <a:lnTo>
                  <a:pt x="0" y="4149052"/>
                </a:lnTo>
                <a:close/>
              </a:path>
            </a:pathLst>
          </a:custGeom>
          <a:noFill/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B482298-B4F7-18EF-5BF8-1EBD8DD9F9A3}"/>
              </a:ext>
            </a:extLst>
          </p:cNvPr>
          <p:cNvSpPr/>
          <p:nvPr userDrawn="1"/>
        </p:nvSpPr>
        <p:spPr>
          <a:xfrm>
            <a:off x="3809996" y="-1"/>
            <a:ext cx="134624" cy="6857999"/>
          </a:xfrm>
          <a:prstGeom prst="rect">
            <a:avLst/>
          </a:prstGeom>
          <a:solidFill>
            <a:srgbClr val="D40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B2AB9A-54EC-3569-E48D-6F355A3EBFBE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D3A8DB22-E80E-0442-8B5A-95388F108145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Auritas LLC.  All rights reserved.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DD4DCDF3-5D25-3421-FF6E-A32E3383D7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60181" y="2251715"/>
            <a:ext cx="6802279" cy="46829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1">
                <a:solidFill>
                  <a:schemeClr val="accent2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Subheading will come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681EDFF-98C6-E313-D740-2952DDF5986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59491" y="408273"/>
            <a:ext cx="1660538" cy="3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11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>
            <a:extLst>
              <a:ext uri="{FF2B5EF4-FFF2-40B4-BE49-F238E27FC236}">
                <a16:creationId xmlns:a16="http://schemas.microsoft.com/office/drawing/2014/main" id="{D232D6F8-7D69-0622-4124-A078F23EEEBC}"/>
              </a:ext>
            </a:extLst>
          </p:cNvPr>
          <p:cNvSpPr/>
          <p:nvPr userDrawn="1"/>
        </p:nvSpPr>
        <p:spPr>
          <a:xfrm>
            <a:off x="595769" y="2035533"/>
            <a:ext cx="3437008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A9D9E4DB-1988-55D6-38BF-4C6AEA299505}"/>
              </a:ext>
            </a:extLst>
          </p:cNvPr>
          <p:cNvSpPr/>
          <p:nvPr userDrawn="1"/>
        </p:nvSpPr>
        <p:spPr>
          <a:xfrm>
            <a:off x="4381729" y="2035533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8194300" y="2040891"/>
            <a:ext cx="3446027" cy="4194517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6" name="Text Placeholder 60">
            <a:extLst>
              <a:ext uri="{FF2B5EF4-FFF2-40B4-BE49-F238E27FC236}">
                <a16:creationId xmlns:a16="http://schemas.microsoft.com/office/drawing/2014/main" id="{FE9DED47-EA35-840D-83F0-63FDC63FC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8640" y="3175540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8" name="Text Placeholder 60">
            <a:extLst>
              <a:ext uri="{FF2B5EF4-FFF2-40B4-BE49-F238E27FC236}">
                <a16:creationId xmlns:a16="http://schemas.microsoft.com/office/drawing/2014/main" id="{A2F11879-9669-5EED-DDB3-F6CD5F76B0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0187" y="3194223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1500" y="3237226"/>
            <a:ext cx="2751625" cy="2775317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will come here.</a:t>
            </a:r>
          </a:p>
          <a:p>
            <a:pPr lvl="0"/>
            <a:endParaRPr lang="en-US"/>
          </a:p>
        </p:txBody>
      </p:sp>
      <p:sp>
        <p:nvSpPr>
          <p:cNvPr id="30" name="Text Placeholder 60">
            <a:extLst>
              <a:ext uri="{FF2B5EF4-FFF2-40B4-BE49-F238E27FC236}">
                <a16:creationId xmlns:a16="http://schemas.microsoft.com/office/drawing/2014/main" id="{37FF097C-E1EC-19A5-650D-AF6C3384D5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612" y="2236573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1" name="Text Placeholder 60">
            <a:extLst>
              <a:ext uri="{FF2B5EF4-FFF2-40B4-BE49-F238E27FC236}">
                <a16:creationId xmlns:a16="http://schemas.microsoft.com/office/drawing/2014/main" id="{02128630-FE4F-6247-B631-1389D52F54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20187" y="2225179"/>
            <a:ext cx="2751625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32" name="Text Placeholder 60">
            <a:extLst>
              <a:ext uri="{FF2B5EF4-FFF2-40B4-BE49-F238E27FC236}">
                <a16:creationId xmlns:a16="http://schemas.microsoft.com/office/drawing/2014/main" id="{73BEDCE2-7DF8-00BA-C355-91AC759829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4996" y="2225179"/>
            <a:ext cx="2780653" cy="753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0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454E7F-4AD9-3A14-3D90-57381CE222F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7C18632-2D38-AC81-D676-61F10913C5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3000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05BE5FC-4608-7DB1-FE9F-9301948F935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C281870D-B354-CF68-2DED-700776BE6DCA}"/>
              </a:ext>
            </a:extLst>
          </p:cNvPr>
          <p:cNvGrpSpPr/>
          <p:nvPr userDrawn="1"/>
        </p:nvGrpSpPr>
        <p:grpSpPr>
          <a:xfrm>
            <a:off x="958311" y="3100278"/>
            <a:ext cx="5085694" cy="902939"/>
            <a:chOff x="702617" y="4639518"/>
            <a:chExt cx="5085694" cy="902939"/>
          </a:xfrm>
        </p:grpSpPr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DEEEE8D-CDC4-CA82-0D98-E03DABD7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E340286-746C-5363-CF7D-E4F6CA4419AD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2638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with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P xxx-xxx-xxx</a:t>
            </a:r>
          </a:p>
          <a:p>
            <a:pPr lvl="0"/>
            <a:r>
              <a:rPr lang="en-US"/>
              <a:t>E </a:t>
            </a:r>
            <a:r>
              <a:rPr lang="en-US" err="1"/>
              <a:t>xxx@auritas.com</a:t>
            </a:r>
            <a:endParaRPr lang="en-US"/>
          </a:p>
          <a:p>
            <a:pPr lvl="0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8F893CA-3DD1-7C30-9EEC-B8E02114C2BA}"/>
              </a:ext>
            </a:extLst>
          </p:cNvPr>
          <p:cNvGrpSpPr/>
          <p:nvPr userDrawn="1"/>
        </p:nvGrpSpPr>
        <p:grpSpPr>
          <a:xfrm>
            <a:off x="1173307" y="1555684"/>
            <a:ext cx="5085694" cy="902939"/>
            <a:chOff x="702617" y="4639518"/>
            <a:chExt cx="5085694" cy="902939"/>
          </a:xfrm>
        </p:grpSpPr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9A4C15E0-6782-8362-5565-7BFCBE13BD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623362" y="5072610"/>
              <a:ext cx="164949" cy="235256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D96FC3-2A4E-2510-CEC2-CB2DA8BCFDCE}"/>
                </a:ext>
              </a:extLst>
            </p:cNvPr>
            <p:cNvSpPr txBox="1"/>
            <p:nvPr userDrawn="1"/>
          </p:nvSpPr>
          <p:spPr>
            <a:xfrm>
              <a:off x="702617" y="4639518"/>
              <a:ext cx="4974283" cy="902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0"/>
                </a:lnSpc>
              </a:pPr>
              <a:r>
                <a:rPr lang="en-US" sz="8000" b="1" spc="-300">
                  <a:solidFill>
                    <a:srgbClr val="1B1B37"/>
                  </a:solidFill>
                  <a:latin typeface="Helvetica" pitchFamily="2" charset="0"/>
                  <a:cs typeface="Sora" pitchFamily="2" charset="0"/>
                </a:rPr>
                <a:t>Thank you</a:t>
              </a:r>
            </a:p>
          </p:txBody>
        </p:sp>
      </p:grpSp>
      <p:pic>
        <p:nvPicPr>
          <p:cNvPr id="60" name="Graphic 59">
            <a:extLst>
              <a:ext uri="{FF2B5EF4-FFF2-40B4-BE49-F238E27FC236}">
                <a16:creationId xmlns:a16="http://schemas.microsoft.com/office/drawing/2014/main" id="{FE8CAF5D-979E-7939-D8B1-ACB715864FB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729719" y="274562"/>
            <a:ext cx="2031415" cy="43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85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E966E8CA-202D-0A7D-EAD0-759D3A2C898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694504" y="6411096"/>
            <a:ext cx="1289218" cy="2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434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E63002-E9D8-425B-27E6-F1F69B371021}"/>
              </a:ext>
            </a:extLst>
          </p:cNvPr>
          <p:cNvSpPr/>
          <p:nvPr userDrawn="1"/>
        </p:nvSpPr>
        <p:spPr>
          <a:xfrm>
            <a:off x="-10886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A85A5857-0AD0-944E-B0DF-FA2A959567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37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EC666E-85A5-A463-C824-66775E83EF4F}"/>
              </a:ext>
            </a:extLst>
          </p:cNvPr>
          <p:cNvSpPr/>
          <p:nvPr userDrawn="1"/>
        </p:nvSpPr>
        <p:spPr>
          <a:xfrm>
            <a:off x="-10886" y="549327"/>
            <a:ext cx="174171" cy="1054624"/>
          </a:xfrm>
          <a:prstGeom prst="rect">
            <a:avLst/>
          </a:prstGeom>
          <a:solidFill>
            <a:srgbClr val="0D4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2" descr="A red and blue logo&#10;&#10;AI-generated content may be incorrect.">
            <a:extLst>
              <a:ext uri="{FF2B5EF4-FFF2-40B4-BE49-F238E27FC236}">
                <a16:creationId xmlns:a16="http://schemas.microsoft.com/office/drawing/2014/main" id="{DAD6140F-DFBF-3112-6359-8FED7A4CB2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2387" y="276007"/>
            <a:ext cx="886742" cy="27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408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C01BB0-F860-3080-1063-967606D7A67E}"/>
              </a:ext>
            </a:extLst>
          </p:cNvPr>
          <p:cNvSpPr/>
          <p:nvPr userDrawn="1"/>
        </p:nvSpPr>
        <p:spPr>
          <a:xfrm>
            <a:off x="7703993" y="0"/>
            <a:ext cx="4488007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18E1CD-6EC9-F740-28C6-D7280E06C025}"/>
              </a:ext>
            </a:extLst>
          </p:cNvPr>
          <p:cNvSpPr/>
          <p:nvPr userDrawn="1"/>
        </p:nvSpPr>
        <p:spPr>
          <a:xfrm>
            <a:off x="9522544" y="1604591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466D80-F2AA-F04F-D232-70E3D08EE9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3993" y="1753435"/>
            <a:ext cx="3421207" cy="5105400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Text Placeholder 60">
            <a:extLst>
              <a:ext uri="{FF2B5EF4-FFF2-40B4-BE49-F238E27FC236}">
                <a16:creationId xmlns:a16="http://schemas.microsoft.com/office/drawing/2014/main" id="{3CC09356-9433-B752-5F1D-FE96E0C2D6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6527188" cy="6701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2933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8E2AF6-3976-E862-2BD0-98FFDF217AD0}"/>
              </a:ext>
            </a:extLst>
          </p:cNvPr>
          <p:cNvSpPr/>
          <p:nvPr userDrawn="1"/>
        </p:nvSpPr>
        <p:spPr>
          <a:xfrm>
            <a:off x="-10885" y="549327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atin typeface="Helvetica" pitchFamily="2" charset="0"/>
            </a:endParaRPr>
          </a:p>
        </p:txBody>
      </p:sp>
      <p:sp>
        <p:nvSpPr>
          <p:cNvPr id="22" name="Text Placeholder 60">
            <a:extLst>
              <a:ext uri="{FF2B5EF4-FFF2-40B4-BE49-F238E27FC236}">
                <a16:creationId xmlns:a16="http://schemas.microsoft.com/office/drawing/2014/main" id="{08F02AEC-3B11-DB84-2E27-217D8E2F2C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20400" y="127000"/>
            <a:ext cx="1270001" cy="249609"/>
          </a:xfrm>
          <a:prstGeom prst="rect">
            <a:avLst/>
          </a:prstGeom>
          <a:solidFill>
            <a:srgbClr val="D8011A"/>
          </a:solidFill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067" b="1">
                <a:solidFill>
                  <a:schemeClr val="bg1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Industry</a:t>
            </a:r>
          </a:p>
        </p:txBody>
      </p:sp>
    </p:spTree>
    <p:extLst>
      <p:ext uri="{BB962C8B-B14F-4D97-AF65-F5344CB8AC3E}">
        <p14:creationId xmlns:p14="http://schemas.microsoft.com/office/powerpoint/2010/main" val="2300242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F78C8FAD-0AE5-F807-D38A-CD5F0622FD59}"/>
              </a:ext>
            </a:extLst>
          </p:cNvPr>
          <p:cNvSpPr/>
          <p:nvPr userDrawn="1"/>
        </p:nvSpPr>
        <p:spPr>
          <a:xfrm>
            <a:off x="2030921" y="3464549"/>
            <a:ext cx="5202078" cy="2600793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1" name="Picture Placeholder 11">
            <a:extLst>
              <a:ext uri="{FF2B5EF4-FFF2-40B4-BE49-F238E27FC236}">
                <a16:creationId xmlns:a16="http://schemas.microsoft.com/office/drawing/2014/main" id="{651CE1AF-5F24-4FBC-CF28-5B321BB11F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3307" y="3772298"/>
            <a:ext cx="1985826" cy="1985826"/>
          </a:xfrm>
          <a:prstGeom prst="rect">
            <a:avLst/>
          </a:prstGeom>
          <a:solidFill>
            <a:srgbClr val="1C1D3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E8FC0F-519A-0FE5-5358-C64CBCC574A2}"/>
              </a:ext>
            </a:extLst>
          </p:cNvPr>
          <p:cNvSpPr txBox="1"/>
          <p:nvPr userDrawn="1"/>
        </p:nvSpPr>
        <p:spPr>
          <a:xfrm>
            <a:off x="1042623" y="1896212"/>
            <a:ext cx="6102174" cy="9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en-US" sz="8000" b="1">
                <a:latin typeface="Helvetica" pitchFamily="2" charset="0"/>
                <a:cs typeface="Sora" pitchFamily="2" charset="0"/>
              </a:rPr>
              <a:t>Thank you!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B3F2DAA-2331-7947-16F3-99D994390037}"/>
              </a:ext>
            </a:extLst>
          </p:cNvPr>
          <p:cNvGrpSpPr/>
          <p:nvPr userDrawn="1"/>
        </p:nvGrpSpPr>
        <p:grpSpPr>
          <a:xfrm>
            <a:off x="10569142" y="5611843"/>
            <a:ext cx="1442876" cy="1055415"/>
            <a:chOff x="9742316" y="4858326"/>
            <a:chExt cx="1587162" cy="116095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EA23E-4AD8-7961-3FC1-8525149DA187}"/>
                </a:ext>
              </a:extLst>
            </p:cNvPr>
            <p:cNvSpPr/>
            <p:nvPr/>
          </p:nvSpPr>
          <p:spPr>
            <a:xfrm>
              <a:off x="974231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0EF8FB-460D-A13D-B944-4F70B761AFED}"/>
                </a:ext>
              </a:extLst>
            </p:cNvPr>
            <p:cNvSpPr/>
            <p:nvPr/>
          </p:nvSpPr>
          <p:spPr>
            <a:xfrm>
              <a:off x="974231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51952B-7D65-51DB-CE59-E0CB4FD245F0}"/>
                </a:ext>
              </a:extLst>
            </p:cNvPr>
            <p:cNvSpPr/>
            <p:nvPr/>
          </p:nvSpPr>
          <p:spPr>
            <a:xfrm>
              <a:off x="974231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49347EC-ACE1-8E52-8C3E-05AB6181329A}"/>
                </a:ext>
              </a:extLst>
            </p:cNvPr>
            <p:cNvSpPr/>
            <p:nvPr/>
          </p:nvSpPr>
          <p:spPr>
            <a:xfrm>
              <a:off x="974231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AA18BCB-8D67-E64E-6020-39CCACB57EE4}"/>
                </a:ext>
              </a:extLst>
            </p:cNvPr>
            <p:cNvSpPr/>
            <p:nvPr/>
          </p:nvSpPr>
          <p:spPr>
            <a:xfrm>
              <a:off x="974231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63EFFE9-1BE4-F9C5-BD48-3B388A2D267A}"/>
                </a:ext>
              </a:extLst>
            </p:cNvPr>
            <p:cNvSpPr/>
            <p:nvPr/>
          </p:nvSpPr>
          <p:spPr>
            <a:xfrm>
              <a:off x="974231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A001D16-5EE8-3438-D500-15E534D54DD4}"/>
                </a:ext>
              </a:extLst>
            </p:cNvPr>
            <p:cNvSpPr/>
            <p:nvPr/>
          </p:nvSpPr>
          <p:spPr>
            <a:xfrm>
              <a:off x="9960848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14AF13-6F13-DBA4-2320-B257D338914C}"/>
                </a:ext>
              </a:extLst>
            </p:cNvPr>
            <p:cNvSpPr/>
            <p:nvPr/>
          </p:nvSpPr>
          <p:spPr>
            <a:xfrm>
              <a:off x="9960848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424886-C176-B198-4926-0D7420F97B5A}"/>
                </a:ext>
              </a:extLst>
            </p:cNvPr>
            <p:cNvSpPr/>
            <p:nvPr/>
          </p:nvSpPr>
          <p:spPr>
            <a:xfrm>
              <a:off x="9960848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14BC28D-E364-CB37-248F-19A60A390978}"/>
                </a:ext>
              </a:extLst>
            </p:cNvPr>
            <p:cNvSpPr/>
            <p:nvPr/>
          </p:nvSpPr>
          <p:spPr>
            <a:xfrm>
              <a:off x="9960848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88223C5-6236-86DE-2715-E8670BA938FC}"/>
                </a:ext>
              </a:extLst>
            </p:cNvPr>
            <p:cNvSpPr/>
            <p:nvPr/>
          </p:nvSpPr>
          <p:spPr>
            <a:xfrm>
              <a:off x="9960848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85D684E-539B-9266-58D3-F6DD0B139524}"/>
                </a:ext>
              </a:extLst>
            </p:cNvPr>
            <p:cNvSpPr/>
            <p:nvPr/>
          </p:nvSpPr>
          <p:spPr>
            <a:xfrm>
              <a:off x="9960848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81E8AF-C1B5-F4FF-F0E8-97F5BA098075}"/>
                </a:ext>
              </a:extLst>
            </p:cNvPr>
            <p:cNvSpPr/>
            <p:nvPr/>
          </p:nvSpPr>
          <p:spPr>
            <a:xfrm>
              <a:off x="10179379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4414AE0-E866-0396-3148-2C1AA39A6FAE}"/>
                </a:ext>
              </a:extLst>
            </p:cNvPr>
            <p:cNvSpPr/>
            <p:nvPr/>
          </p:nvSpPr>
          <p:spPr>
            <a:xfrm>
              <a:off x="10179379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2D29709-34BF-B514-8F18-0248D9EC1A6A}"/>
                </a:ext>
              </a:extLst>
            </p:cNvPr>
            <p:cNvSpPr/>
            <p:nvPr/>
          </p:nvSpPr>
          <p:spPr>
            <a:xfrm>
              <a:off x="10179379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E7AA5A7-11C8-82B3-D6A4-F86598E52BFC}"/>
                </a:ext>
              </a:extLst>
            </p:cNvPr>
            <p:cNvSpPr/>
            <p:nvPr/>
          </p:nvSpPr>
          <p:spPr>
            <a:xfrm>
              <a:off x="10179379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FBB3ADE-2744-6E1D-A9C6-092FDB0A2253}"/>
                </a:ext>
              </a:extLst>
            </p:cNvPr>
            <p:cNvSpPr/>
            <p:nvPr/>
          </p:nvSpPr>
          <p:spPr>
            <a:xfrm>
              <a:off x="10179379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A7B6AE1-8D73-E082-2442-17EF37336AB1}"/>
                </a:ext>
              </a:extLst>
            </p:cNvPr>
            <p:cNvSpPr/>
            <p:nvPr/>
          </p:nvSpPr>
          <p:spPr>
            <a:xfrm>
              <a:off x="10179379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AF1C41-6978-5C22-8114-41ED59542650}"/>
                </a:ext>
              </a:extLst>
            </p:cNvPr>
            <p:cNvSpPr/>
            <p:nvPr/>
          </p:nvSpPr>
          <p:spPr>
            <a:xfrm>
              <a:off x="10397911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39DFB0A-A3D8-80FC-EE18-BC6D84032288}"/>
                </a:ext>
              </a:extLst>
            </p:cNvPr>
            <p:cNvSpPr/>
            <p:nvPr/>
          </p:nvSpPr>
          <p:spPr>
            <a:xfrm>
              <a:off x="10397911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342AF2-22E2-0DE0-8BB1-5717143F5D41}"/>
                </a:ext>
              </a:extLst>
            </p:cNvPr>
            <p:cNvSpPr/>
            <p:nvPr/>
          </p:nvSpPr>
          <p:spPr>
            <a:xfrm>
              <a:off x="10397911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D75B7F3-7C6E-DBF4-D4C7-D2AA17634CE3}"/>
                </a:ext>
              </a:extLst>
            </p:cNvPr>
            <p:cNvSpPr/>
            <p:nvPr/>
          </p:nvSpPr>
          <p:spPr>
            <a:xfrm>
              <a:off x="10397911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28288E2-4B6D-4E6A-694B-6D3A6AA146AB}"/>
                </a:ext>
              </a:extLst>
            </p:cNvPr>
            <p:cNvSpPr/>
            <p:nvPr/>
          </p:nvSpPr>
          <p:spPr>
            <a:xfrm>
              <a:off x="10397911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702A8BF-3ABF-212D-B8AC-111D71588795}"/>
                </a:ext>
              </a:extLst>
            </p:cNvPr>
            <p:cNvSpPr/>
            <p:nvPr/>
          </p:nvSpPr>
          <p:spPr>
            <a:xfrm>
              <a:off x="10397911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B8DE702-BE04-0F02-E43D-C08332483608}"/>
                </a:ext>
              </a:extLst>
            </p:cNvPr>
            <p:cNvSpPr/>
            <p:nvPr/>
          </p:nvSpPr>
          <p:spPr>
            <a:xfrm>
              <a:off x="10616442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024C77F-9E39-0874-E2CC-CDA931B59CF5}"/>
                </a:ext>
              </a:extLst>
            </p:cNvPr>
            <p:cNvSpPr/>
            <p:nvPr/>
          </p:nvSpPr>
          <p:spPr>
            <a:xfrm>
              <a:off x="10616442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597F533-D529-7AB0-8A45-F810F4ECE1C1}"/>
                </a:ext>
              </a:extLst>
            </p:cNvPr>
            <p:cNvSpPr/>
            <p:nvPr/>
          </p:nvSpPr>
          <p:spPr>
            <a:xfrm>
              <a:off x="10616442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5D6EF0B-2125-85D7-E8F9-4DE25887BF14}"/>
                </a:ext>
              </a:extLst>
            </p:cNvPr>
            <p:cNvSpPr/>
            <p:nvPr/>
          </p:nvSpPr>
          <p:spPr>
            <a:xfrm>
              <a:off x="10616442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40AD3FF-2178-78D9-0EB2-760E39FD89EA}"/>
                </a:ext>
              </a:extLst>
            </p:cNvPr>
            <p:cNvSpPr/>
            <p:nvPr/>
          </p:nvSpPr>
          <p:spPr>
            <a:xfrm>
              <a:off x="10616442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4EF5C89-880F-C486-2F48-D0890E661F60}"/>
                </a:ext>
              </a:extLst>
            </p:cNvPr>
            <p:cNvSpPr/>
            <p:nvPr/>
          </p:nvSpPr>
          <p:spPr>
            <a:xfrm>
              <a:off x="10616442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93D144F-361E-571C-424C-477044DDDE4C}"/>
                </a:ext>
              </a:extLst>
            </p:cNvPr>
            <p:cNvSpPr/>
            <p:nvPr/>
          </p:nvSpPr>
          <p:spPr>
            <a:xfrm>
              <a:off x="10834974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A092B6B-1229-D819-A493-8985CC6E6DA2}"/>
                </a:ext>
              </a:extLst>
            </p:cNvPr>
            <p:cNvSpPr/>
            <p:nvPr/>
          </p:nvSpPr>
          <p:spPr>
            <a:xfrm>
              <a:off x="10834974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C1E85A1-068F-9BC4-3CE5-981C0DEC0652}"/>
                </a:ext>
              </a:extLst>
            </p:cNvPr>
            <p:cNvSpPr/>
            <p:nvPr/>
          </p:nvSpPr>
          <p:spPr>
            <a:xfrm>
              <a:off x="10834974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070A372-CA7D-0EEA-21D3-9359226F1DA1}"/>
                </a:ext>
              </a:extLst>
            </p:cNvPr>
            <p:cNvSpPr/>
            <p:nvPr/>
          </p:nvSpPr>
          <p:spPr>
            <a:xfrm>
              <a:off x="10834974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2070F5C-2EF0-5A6E-7CD0-A4A097F54709}"/>
                </a:ext>
              </a:extLst>
            </p:cNvPr>
            <p:cNvSpPr/>
            <p:nvPr/>
          </p:nvSpPr>
          <p:spPr>
            <a:xfrm>
              <a:off x="10834974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A7947BF-E992-440F-B2B8-65D0CA4F0812}"/>
                </a:ext>
              </a:extLst>
            </p:cNvPr>
            <p:cNvSpPr/>
            <p:nvPr/>
          </p:nvSpPr>
          <p:spPr>
            <a:xfrm>
              <a:off x="10834974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4A67033-0FBA-9F2F-54AA-7BEE2D024F39}"/>
                </a:ext>
              </a:extLst>
            </p:cNvPr>
            <p:cNvSpPr/>
            <p:nvPr/>
          </p:nvSpPr>
          <p:spPr>
            <a:xfrm>
              <a:off x="11053506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185729D5-23A0-717E-73A2-349F86859F24}"/>
                </a:ext>
              </a:extLst>
            </p:cNvPr>
            <p:cNvSpPr/>
            <p:nvPr/>
          </p:nvSpPr>
          <p:spPr>
            <a:xfrm>
              <a:off x="11053506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46A62EF-356C-3AEF-1978-9C44556AEEDE}"/>
                </a:ext>
              </a:extLst>
            </p:cNvPr>
            <p:cNvSpPr/>
            <p:nvPr/>
          </p:nvSpPr>
          <p:spPr>
            <a:xfrm>
              <a:off x="11053506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087DE5E-D845-FB8B-39FE-7F0C5F4A15B9}"/>
                </a:ext>
              </a:extLst>
            </p:cNvPr>
            <p:cNvSpPr/>
            <p:nvPr/>
          </p:nvSpPr>
          <p:spPr>
            <a:xfrm>
              <a:off x="11053506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EF10A-3EDE-C574-89CB-9D1DC60BFAFB}"/>
                </a:ext>
              </a:extLst>
            </p:cNvPr>
            <p:cNvSpPr/>
            <p:nvPr/>
          </p:nvSpPr>
          <p:spPr>
            <a:xfrm>
              <a:off x="11053506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227BE48-3132-4179-930A-DA718091DB82}"/>
                </a:ext>
              </a:extLst>
            </p:cNvPr>
            <p:cNvSpPr/>
            <p:nvPr/>
          </p:nvSpPr>
          <p:spPr>
            <a:xfrm>
              <a:off x="11053506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C705AA0-9805-5267-854D-3D0E8C733DE3}"/>
                </a:ext>
              </a:extLst>
            </p:cNvPr>
            <p:cNvSpPr/>
            <p:nvPr/>
          </p:nvSpPr>
          <p:spPr>
            <a:xfrm>
              <a:off x="11272035" y="4858326"/>
              <a:ext cx="57443" cy="57443"/>
            </a:xfrm>
            <a:prstGeom prst="ellipse">
              <a:avLst/>
            </a:prstGeom>
            <a:solidFill>
              <a:schemeClr val="accent3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71B5A5E-FEA1-1A13-1178-5CA8CCDF3701}"/>
                </a:ext>
              </a:extLst>
            </p:cNvPr>
            <p:cNvSpPr/>
            <p:nvPr/>
          </p:nvSpPr>
          <p:spPr>
            <a:xfrm>
              <a:off x="11272035" y="5079029"/>
              <a:ext cx="57443" cy="57443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AE20E9-B0F6-FD13-E0AF-7BD2614C2035}"/>
                </a:ext>
              </a:extLst>
            </p:cNvPr>
            <p:cNvSpPr/>
            <p:nvPr/>
          </p:nvSpPr>
          <p:spPr>
            <a:xfrm>
              <a:off x="11272035" y="5299732"/>
              <a:ext cx="57443" cy="57443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7C99BD-5ECE-EAA6-FBA0-A0CEDC19D14C}"/>
                </a:ext>
              </a:extLst>
            </p:cNvPr>
            <p:cNvSpPr/>
            <p:nvPr/>
          </p:nvSpPr>
          <p:spPr>
            <a:xfrm>
              <a:off x="11272035" y="5520435"/>
              <a:ext cx="57443" cy="57443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E2EF631C-9B50-5FF7-53C1-53DA872F40E5}"/>
                </a:ext>
              </a:extLst>
            </p:cNvPr>
            <p:cNvSpPr/>
            <p:nvPr/>
          </p:nvSpPr>
          <p:spPr>
            <a:xfrm>
              <a:off x="11272035" y="5741138"/>
              <a:ext cx="57443" cy="57443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6D4F3EB-FB0E-2883-CC35-DD272E9E27E5}"/>
                </a:ext>
              </a:extLst>
            </p:cNvPr>
            <p:cNvSpPr/>
            <p:nvPr/>
          </p:nvSpPr>
          <p:spPr>
            <a:xfrm>
              <a:off x="11272035" y="5961840"/>
              <a:ext cx="57443" cy="57443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</p:grpSp>
      <p:sp>
        <p:nvSpPr>
          <p:cNvPr id="59" name="Text Placeholder 60">
            <a:extLst>
              <a:ext uri="{FF2B5EF4-FFF2-40B4-BE49-F238E27FC236}">
                <a16:creationId xmlns:a16="http://schemas.microsoft.com/office/drawing/2014/main" id="{A12F0801-B6B2-47A7-21D4-BBECF44855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07740" y="4124261"/>
            <a:ext cx="3228489" cy="13652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First &amp; Last Name</a:t>
            </a:r>
          </a:p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P xxx-xxx-xxx</a:t>
            </a:r>
          </a:p>
          <a:p>
            <a:pPr lvl="0"/>
            <a:r>
              <a:rPr lang="en-US"/>
              <a:t>E </a:t>
            </a:r>
            <a:r>
              <a:rPr lang="en-US" err="1"/>
              <a:t>xxx@auritas.com</a:t>
            </a:r>
            <a:endParaRPr lang="en-US"/>
          </a:p>
          <a:p>
            <a:pPr lvl="0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CE2A30-A982-E6C8-C2DB-1FF14642A679}"/>
              </a:ext>
            </a:extLst>
          </p:cNvPr>
          <p:cNvSpPr/>
          <p:nvPr userDrawn="1"/>
        </p:nvSpPr>
        <p:spPr>
          <a:xfrm>
            <a:off x="6327775" y="2369321"/>
            <a:ext cx="155575" cy="150646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2" name="Picture 1" descr="A red and blue logo&#10;&#10;AI-generated content may be incorrect.">
            <a:extLst>
              <a:ext uri="{FF2B5EF4-FFF2-40B4-BE49-F238E27FC236}">
                <a16:creationId xmlns:a16="http://schemas.microsoft.com/office/drawing/2014/main" id="{274F53E8-5CC4-03C2-6829-7DE4B77CD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0758" y="349658"/>
            <a:ext cx="1572597" cy="4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481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82FCDD-1B0D-B8F4-C148-009B89EF524D}"/>
              </a:ext>
            </a:extLst>
          </p:cNvPr>
          <p:cNvSpPr/>
          <p:nvPr userDrawn="1"/>
        </p:nvSpPr>
        <p:spPr>
          <a:xfrm>
            <a:off x="6561666" y="0"/>
            <a:ext cx="5630333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06FF1E-3398-5B30-8C22-7AD6BFF8E245}"/>
              </a:ext>
            </a:extLst>
          </p:cNvPr>
          <p:cNvSpPr txBox="1"/>
          <p:nvPr userDrawn="1"/>
        </p:nvSpPr>
        <p:spPr>
          <a:xfrm>
            <a:off x="930041" y="694590"/>
            <a:ext cx="2254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latin typeface="Helvetica" pitchFamily="2" charset="0"/>
                <a:cs typeface="Sora" pitchFamily="2" charset="0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EA784-004F-3055-4320-BFEDCF18B956}"/>
              </a:ext>
            </a:extLst>
          </p:cNvPr>
          <p:cNvSpPr/>
          <p:nvPr userDrawn="1"/>
        </p:nvSpPr>
        <p:spPr>
          <a:xfrm>
            <a:off x="8675980" y="1879562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BEA7740-9D11-0810-9EC3-D2819BB84F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62899" y="2065292"/>
            <a:ext cx="3674534" cy="4795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Text Placeholder 60">
            <a:extLst>
              <a:ext uri="{FF2B5EF4-FFF2-40B4-BE49-F238E27FC236}">
                <a16:creationId xmlns:a16="http://schemas.microsoft.com/office/drawing/2014/main" id="{2DE85165-8D42-272D-C2BA-45611E5692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4535094" cy="407700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defRPr sz="18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Topics for agenda come here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03D84-C260-5E07-85E8-6CDF8F65DD05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3B93AE-F507-80D8-99F5-0FDE8D1D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736" y="70639"/>
            <a:ext cx="1349268" cy="4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11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0">
            <a:extLst>
              <a:ext uri="{FF2B5EF4-FFF2-40B4-BE49-F238E27FC236}">
                <a16:creationId xmlns:a16="http://schemas.microsoft.com/office/drawing/2014/main" id="{876CDDFE-434F-6A26-DB23-E7A8423658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217469"/>
            <a:ext cx="10331934" cy="377693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02428"/>
            <a:ext cx="8965588" cy="91312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1E6997-A5EB-ADF8-98B0-A7242126C2F4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3A2459-DFF2-E390-94F1-AAB0A940DFEC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914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0">
            <a:extLst>
              <a:ext uri="{FF2B5EF4-FFF2-40B4-BE49-F238E27FC236}">
                <a16:creationId xmlns:a16="http://schemas.microsoft.com/office/drawing/2014/main" id="{0E3C9BB4-652E-3DBD-B7E9-747D500FF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548640"/>
            <a:ext cx="8965588" cy="9669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5F3193-B37F-9AB6-1009-CE3170B8C931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790CC93-49A1-4D61-3216-668E1B17A38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53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C339273-83A9-BCC6-AB5E-3FDD0E633CAB}"/>
              </a:ext>
            </a:extLst>
          </p:cNvPr>
          <p:cNvSpPr/>
          <p:nvPr userDrawn="1"/>
        </p:nvSpPr>
        <p:spPr>
          <a:xfrm>
            <a:off x="1031132" y="1417342"/>
            <a:ext cx="166297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E6FF7232-FE38-2566-3C86-5B6F711847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643086"/>
            <a:ext cx="12192000" cy="32149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ext Placeholder 60">
            <a:extLst>
              <a:ext uri="{FF2B5EF4-FFF2-40B4-BE49-F238E27FC236}">
                <a16:creationId xmlns:a16="http://schemas.microsoft.com/office/drawing/2014/main" id="{59F923A2-ADBB-5715-9951-21709BA8CB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94241" y="1609560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New Section Title Comes Here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68075DA-77D7-74C6-27F9-877002742F5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705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Gra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4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D37B55-2F48-0E42-D8B7-A0F63B0CFF3A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BDFDDF-289D-0F1F-3F3B-BE422057B24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767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63061BFB-DAF4-021C-FE75-D4ABAE56A562}"/>
              </a:ext>
            </a:extLst>
          </p:cNvPr>
          <p:cNvSpPr/>
          <p:nvPr userDrawn="1"/>
        </p:nvSpPr>
        <p:spPr>
          <a:xfrm>
            <a:off x="6807200" y="1640115"/>
            <a:ext cx="4833128" cy="4595294"/>
          </a:xfrm>
          <a:prstGeom prst="round1Rect">
            <a:avLst>
              <a:gd name="adj" fmla="val 5579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9612" y="653143"/>
            <a:ext cx="8965588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9" name="Text Placeholder 60">
            <a:extLst>
              <a:ext uri="{FF2B5EF4-FFF2-40B4-BE49-F238E27FC236}">
                <a16:creationId xmlns:a16="http://schemas.microsoft.com/office/drawing/2014/main" id="{129BBBB5-CF6A-1BDA-944E-6F9601C373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9086" y="2032001"/>
            <a:ext cx="4094039" cy="38608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1400" b="0">
                <a:solidFill>
                  <a:schemeClr val="accent6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for highlighted box comes here.</a:t>
            </a:r>
          </a:p>
          <a:p>
            <a:pPr lvl="0"/>
            <a:endParaRPr lang="en-US"/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6637" y="2032001"/>
            <a:ext cx="5389819" cy="4063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8C9214-F3D9-0CAB-A24D-6838DC4F3548}"/>
              </a:ext>
            </a:extLst>
          </p:cNvPr>
          <p:cNvSpPr/>
          <p:nvPr userDrawn="1"/>
        </p:nvSpPr>
        <p:spPr>
          <a:xfrm>
            <a:off x="0" y="460925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331D0DF-496A-8F3F-49EF-F9E4029E22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437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96522" y="798094"/>
            <a:ext cx="5356077" cy="67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23547" y="1779787"/>
            <a:ext cx="5356077" cy="459330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0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639" y="609601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5583381" y="58189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17EF76B-AE5C-40E9-AF64-DCFD884422F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10784400" y="213492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83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60">
            <a:extLst>
              <a:ext uri="{FF2B5EF4-FFF2-40B4-BE49-F238E27FC236}">
                <a16:creationId xmlns:a16="http://schemas.microsoft.com/office/drawing/2014/main" id="{0F04DA67-CA7C-97CE-2B78-C248A66BB0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4184" y="588432"/>
            <a:ext cx="5245544" cy="6701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3600" b="1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Title Comes Here</a:t>
            </a:r>
          </a:p>
        </p:txBody>
      </p:sp>
      <p:sp>
        <p:nvSpPr>
          <p:cNvPr id="2" name="Text Placeholder 60">
            <a:extLst>
              <a:ext uri="{FF2B5EF4-FFF2-40B4-BE49-F238E27FC236}">
                <a16:creationId xmlns:a16="http://schemas.microsoft.com/office/drawing/2014/main" id="{DEE9CFC4-CA5A-9112-2F82-1D63F9D4B0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354" y="1570125"/>
            <a:ext cx="5245544" cy="459330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None/>
              <a:defRPr sz="1600" b="0">
                <a:solidFill>
                  <a:srgbClr val="1C1D3B"/>
                </a:solidFill>
                <a:latin typeface="Helvetica" pitchFamily="2" charset="0"/>
              </a:defRPr>
            </a:lvl1pPr>
            <a:lvl2pPr>
              <a:buClr>
                <a:schemeClr val="accent2"/>
              </a:buClr>
              <a:defRPr sz="2000">
                <a:latin typeface="Helvetica" pitchFamily="2" charset="0"/>
              </a:defRPr>
            </a:lvl2pPr>
            <a:lvl3pPr>
              <a:buClr>
                <a:schemeClr val="accent2"/>
              </a:buClr>
              <a:defRPr sz="1800">
                <a:latin typeface="Helvetica" pitchFamily="2" charset="0"/>
              </a:defRPr>
            </a:lvl3pPr>
            <a:lvl4pPr>
              <a:buClr>
                <a:schemeClr val="accent2"/>
              </a:buClr>
              <a:defRPr sz="1600">
                <a:latin typeface="Helvetica" pitchFamily="2" charset="0"/>
              </a:defRPr>
            </a:lvl4pPr>
            <a:lvl5pPr>
              <a:buClr>
                <a:schemeClr val="accent2"/>
              </a:buClr>
              <a:defRPr sz="1600">
                <a:latin typeface="Helvetica" pitchFamily="2" charset="0"/>
              </a:defRPr>
            </a:lvl5pPr>
          </a:lstStyle>
          <a:p>
            <a:pPr lvl="0"/>
            <a:r>
              <a:rPr lang="en-US"/>
              <a:t>Text comes here.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99B59A-2A58-7BA0-09EC-91DA88BDD7CB}"/>
              </a:ext>
            </a:extLst>
          </p:cNvPr>
          <p:cNvSpPr/>
          <p:nvPr userDrawn="1"/>
        </p:nvSpPr>
        <p:spPr>
          <a:xfrm>
            <a:off x="6373091" y="0"/>
            <a:ext cx="5818909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AC72351E-2C49-812C-FED4-EE67D641FE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73283" y="588432"/>
            <a:ext cx="4618524" cy="576348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0BD20-2796-909B-F911-804F1C6509D9}"/>
              </a:ext>
            </a:extLst>
          </p:cNvPr>
          <p:cNvSpPr/>
          <p:nvPr userDrawn="1"/>
        </p:nvSpPr>
        <p:spPr>
          <a:xfrm>
            <a:off x="6134598" y="515501"/>
            <a:ext cx="512619" cy="1054624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33F5B86-ED3B-631F-0145-E63479EB486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/>
        </p:blipFill>
        <p:spPr>
          <a:xfrm>
            <a:off x="5037410" y="6474933"/>
            <a:ext cx="1149441" cy="2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5951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9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374349-5971-14CC-B491-5EA13FDA5787}"/>
              </a:ext>
            </a:extLst>
          </p:cNvPr>
          <p:cNvSpPr txBox="1"/>
          <p:nvPr userDrawn="1"/>
        </p:nvSpPr>
        <p:spPr>
          <a:xfrm>
            <a:off x="154512" y="6555184"/>
            <a:ext cx="615194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© </a:t>
            </a:r>
            <a:fld id="{35817C94-1D9D-F44A-B530-CCAB936A35AE}" type="datetimeyyyy">
              <a:rPr lang="en-US" sz="600" b="0" smtClean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2026</a:t>
            </a:fld>
            <a:r>
              <a:rPr lang="en-US" sz="600" b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 </a:t>
            </a:r>
            <a:r>
              <a:rPr lang="en-US" sz="600" b="0" dirty="0">
                <a:solidFill>
                  <a:srgbClr val="7F7F7F"/>
                </a:solidFill>
                <a:latin typeface="Helvetica" pitchFamily="2" charset="0"/>
                <a:cs typeface="Segoe UI" panose="020B0502040204020203" pitchFamily="34" charset="0"/>
              </a:rPr>
              <a:t>Auritas LLC.  All rights reserved.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77D7AF59-9BCA-B93D-EB39-6F6D3B1B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F2D51-0203-3B60-1AEC-46B21B0EB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477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6" r:id="rId14"/>
    <p:sldLayoutId id="2147484121" r:id="rId15"/>
    <p:sldLayoutId id="2147484122" r:id="rId16"/>
    <p:sldLayoutId id="2147484123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8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8.svg"/><Relationship Id="rId5" Type="http://schemas.openxmlformats.org/officeDocument/2006/relationships/image" Target="../media/image87.svg"/><Relationship Id="rId4" Type="http://schemas.openxmlformats.org/officeDocument/2006/relationships/image" Target="../media/image8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7.svg"/><Relationship Id="rId4" Type="http://schemas.openxmlformats.org/officeDocument/2006/relationships/image" Target="../media/image96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svg"/><Relationship Id="rId7" Type="http://schemas.openxmlformats.org/officeDocument/2006/relationships/image" Target="../media/image105.svg"/><Relationship Id="rId2" Type="http://schemas.openxmlformats.org/officeDocument/2006/relationships/image" Target="../media/image100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4.svg"/><Relationship Id="rId5" Type="http://schemas.openxmlformats.org/officeDocument/2006/relationships/image" Target="../media/image103.svg"/><Relationship Id="rId4" Type="http://schemas.openxmlformats.org/officeDocument/2006/relationships/image" Target="../media/image102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" Type="http://schemas.openxmlformats.org/officeDocument/2006/relationships/image" Target="../media/image19.svg"/><Relationship Id="rId21" Type="http://schemas.openxmlformats.org/officeDocument/2006/relationships/image" Target="../media/image37.png"/><Relationship Id="rId7" Type="http://schemas.openxmlformats.org/officeDocument/2006/relationships/image" Target="../media/image23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2" Type="http://schemas.openxmlformats.org/officeDocument/2006/relationships/image" Target="../media/image18.sv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sv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5" Type="http://schemas.openxmlformats.org/officeDocument/2006/relationships/image" Target="../media/image21.sv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10" Type="http://schemas.openxmlformats.org/officeDocument/2006/relationships/image" Target="../media/image26.svg"/><Relationship Id="rId19" Type="http://schemas.openxmlformats.org/officeDocument/2006/relationships/image" Target="../media/image35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2.svg"/><Relationship Id="rId5" Type="http://schemas.openxmlformats.org/officeDocument/2006/relationships/image" Target="../media/image111.svg"/><Relationship Id="rId4" Type="http://schemas.openxmlformats.org/officeDocument/2006/relationships/image" Target="../media/image110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3.wdp"/><Relationship Id="rId4" Type="http://schemas.openxmlformats.org/officeDocument/2006/relationships/image" Target="../media/image1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svg"/><Relationship Id="rId26" Type="http://schemas.openxmlformats.org/officeDocument/2006/relationships/image" Target="../media/image68.png"/><Relationship Id="rId3" Type="http://schemas.openxmlformats.org/officeDocument/2006/relationships/image" Target="../media/image45.svg"/><Relationship Id="rId21" Type="http://schemas.openxmlformats.org/officeDocument/2006/relationships/image" Target="../media/image63.svg"/><Relationship Id="rId7" Type="http://schemas.openxmlformats.org/officeDocument/2006/relationships/image" Target="../media/image49.svg"/><Relationship Id="rId12" Type="http://schemas.openxmlformats.org/officeDocument/2006/relationships/image" Target="../media/image54.svg"/><Relationship Id="rId17" Type="http://schemas.openxmlformats.org/officeDocument/2006/relationships/image" Target="../media/image59.svg"/><Relationship Id="rId25" Type="http://schemas.openxmlformats.org/officeDocument/2006/relationships/image" Target="../media/image67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8.svg"/><Relationship Id="rId20" Type="http://schemas.openxmlformats.org/officeDocument/2006/relationships/image" Target="../media/image6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svg"/><Relationship Id="rId11" Type="http://schemas.openxmlformats.org/officeDocument/2006/relationships/image" Target="../media/image53.png"/><Relationship Id="rId24" Type="http://schemas.openxmlformats.org/officeDocument/2006/relationships/image" Target="../media/image66.svg"/><Relationship Id="rId5" Type="http://schemas.openxmlformats.org/officeDocument/2006/relationships/image" Target="../media/image47.png"/><Relationship Id="rId15" Type="http://schemas.openxmlformats.org/officeDocument/2006/relationships/image" Target="../media/image57.svg"/><Relationship Id="rId23" Type="http://schemas.openxmlformats.org/officeDocument/2006/relationships/image" Target="../media/image65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6.svg"/><Relationship Id="rId22" Type="http://schemas.openxmlformats.org/officeDocument/2006/relationships/image" Target="../media/image6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8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sv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svg"/><Relationship Id="rId5" Type="http://schemas.openxmlformats.org/officeDocument/2006/relationships/image" Target="../media/image71.svg"/><Relationship Id="rId4" Type="http://schemas.openxmlformats.org/officeDocument/2006/relationships/image" Target="../media/image7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svg"/><Relationship Id="rId5" Type="http://schemas.openxmlformats.org/officeDocument/2006/relationships/image" Target="../media/image83.svg"/><Relationship Id="rId4" Type="http://schemas.openxmlformats.org/officeDocument/2006/relationships/image" Target="../media/image8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A1121-60EB-B9AB-DC84-5379EC770E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Data Archiving &amp; ILM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F3FC3-92E6-2224-2723-832F81D73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sz="1867"/>
              <a:t>Master Overview Deck</a:t>
            </a:r>
          </a:p>
        </p:txBody>
      </p:sp>
    </p:spTree>
    <p:extLst>
      <p:ext uri="{BB962C8B-B14F-4D97-AF65-F5344CB8AC3E}">
        <p14:creationId xmlns:p14="http://schemas.microsoft.com/office/powerpoint/2010/main" val="1407845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6E0F6-E4D0-34F2-2FC5-4132C178A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D87555DE-EE22-6C8D-D2D0-6AAA2A654665}"/>
              </a:ext>
            </a:extLst>
          </p:cNvPr>
          <p:cNvSpPr/>
          <p:nvPr/>
        </p:nvSpPr>
        <p:spPr>
          <a:xfrm>
            <a:off x="2080145" y="1692970"/>
            <a:ext cx="7592175" cy="85429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141C0D78-28FC-DCA9-455D-E9C49CC54322}"/>
              </a:ext>
            </a:extLst>
          </p:cNvPr>
          <p:cNvSpPr/>
          <p:nvPr/>
        </p:nvSpPr>
        <p:spPr>
          <a:xfrm>
            <a:off x="3339985" y="2659002"/>
            <a:ext cx="7592175" cy="85429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B99F0586-6D74-0152-C579-C5D695C82CAD}"/>
              </a:ext>
            </a:extLst>
          </p:cNvPr>
          <p:cNvSpPr/>
          <p:nvPr/>
        </p:nvSpPr>
        <p:spPr>
          <a:xfrm>
            <a:off x="2080145" y="3616284"/>
            <a:ext cx="7592175" cy="85429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F6D0ABE9-348B-0630-3759-930B32B9B7BD}"/>
              </a:ext>
            </a:extLst>
          </p:cNvPr>
          <p:cNvSpPr/>
          <p:nvPr/>
        </p:nvSpPr>
        <p:spPr>
          <a:xfrm>
            <a:off x="3339985" y="4582316"/>
            <a:ext cx="7592175" cy="85429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/>
              </a:solidFill>
              <a:latin typeface="Helvetica" pitchFamily="2" charset="0"/>
            </a:endParaRPr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10595A4D-1D94-CD8D-D034-C31901FDFEDE}"/>
              </a:ext>
            </a:extLst>
          </p:cNvPr>
          <p:cNvSpPr/>
          <p:nvPr/>
        </p:nvSpPr>
        <p:spPr>
          <a:xfrm>
            <a:off x="2080145" y="5539598"/>
            <a:ext cx="7592175" cy="854294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accent3"/>
              </a:solidFill>
              <a:latin typeface="Helvetica" pitchFamily="2" charset="0"/>
            </a:endParaRPr>
          </a:p>
        </p:txBody>
      </p:sp>
      <p:grpSp>
        <p:nvGrpSpPr>
          <p:cNvPr id="9" name="Group 86">
            <a:extLst>
              <a:ext uri="{FF2B5EF4-FFF2-40B4-BE49-F238E27FC236}">
                <a16:creationId xmlns:a16="http://schemas.microsoft.com/office/drawing/2014/main" id="{1FE9BDFC-965D-E084-65E4-6D955095AED5}"/>
              </a:ext>
            </a:extLst>
          </p:cNvPr>
          <p:cNvGrpSpPr/>
          <p:nvPr/>
        </p:nvGrpSpPr>
        <p:grpSpPr>
          <a:xfrm>
            <a:off x="1706545" y="5583301"/>
            <a:ext cx="747200" cy="747200"/>
            <a:chOff x="0" y="0"/>
            <a:chExt cx="1365549" cy="1365549"/>
          </a:xfrm>
        </p:grpSpPr>
        <p:grpSp>
          <p:nvGrpSpPr>
            <p:cNvPr id="10" name="Group 87">
              <a:extLst>
                <a:ext uri="{FF2B5EF4-FFF2-40B4-BE49-F238E27FC236}">
                  <a16:creationId xmlns:a16="http://schemas.microsoft.com/office/drawing/2014/main" id="{9C2BA770-38DC-7DF6-5E06-BC3DE36EA484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31" name="Freeform 88">
                <a:extLst>
                  <a:ext uri="{FF2B5EF4-FFF2-40B4-BE49-F238E27FC236}">
                    <a16:creationId xmlns:a16="http://schemas.microsoft.com/office/drawing/2014/main" id="{B238B6DD-F434-30AF-8567-48E96BE1073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32" name="TextBox 89">
                <a:extLst>
                  <a:ext uri="{FF2B5EF4-FFF2-40B4-BE49-F238E27FC236}">
                    <a16:creationId xmlns:a16="http://schemas.microsoft.com/office/drawing/2014/main" id="{2AE86A6A-504F-1237-409E-B1BEB4825FAA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2" name="Group 90">
              <a:extLst>
                <a:ext uri="{FF2B5EF4-FFF2-40B4-BE49-F238E27FC236}">
                  <a16:creationId xmlns:a16="http://schemas.microsoft.com/office/drawing/2014/main" id="{EA7550DA-BE8A-DEC4-CBBD-053EFCA1CCE9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28" name="Freeform 91">
                <a:extLst>
                  <a:ext uri="{FF2B5EF4-FFF2-40B4-BE49-F238E27FC236}">
                    <a16:creationId xmlns:a16="http://schemas.microsoft.com/office/drawing/2014/main" id="{85ACCFFF-1A43-D9C4-3CC2-87E0ACD483A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30" name="TextBox 92">
                <a:extLst>
                  <a:ext uri="{FF2B5EF4-FFF2-40B4-BE49-F238E27FC236}">
                    <a16:creationId xmlns:a16="http://schemas.microsoft.com/office/drawing/2014/main" id="{A59B9B95-5D25-57A8-6655-746955858B6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7" name="Group 93">
              <a:extLst>
                <a:ext uri="{FF2B5EF4-FFF2-40B4-BE49-F238E27FC236}">
                  <a16:creationId xmlns:a16="http://schemas.microsoft.com/office/drawing/2014/main" id="{A5E4E195-467F-5EF8-2D9F-C82103A67ACE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26" name="Freeform 94">
                <a:extLst>
                  <a:ext uri="{FF2B5EF4-FFF2-40B4-BE49-F238E27FC236}">
                    <a16:creationId xmlns:a16="http://schemas.microsoft.com/office/drawing/2014/main" id="{59F5B6DF-8BCC-ADFD-4219-A454154D0A9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27" name="TextBox 95">
                <a:extLst>
                  <a:ext uri="{FF2B5EF4-FFF2-40B4-BE49-F238E27FC236}">
                    <a16:creationId xmlns:a16="http://schemas.microsoft.com/office/drawing/2014/main" id="{753B5D47-CD9E-BE80-66A8-5D6B505FF70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33" name="Group 86">
            <a:extLst>
              <a:ext uri="{FF2B5EF4-FFF2-40B4-BE49-F238E27FC236}">
                <a16:creationId xmlns:a16="http://schemas.microsoft.com/office/drawing/2014/main" id="{8E2D50ED-12FB-4A9B-C3EF-924CDAB0791E}"/>
              </a:ext>
            </a:extLst>
          </p:cNvPr>
          <p:cNvGrpSpPr/>
          <p:nvPr/>
        </p:nvGrpSpPr>
        <p:grpSpPr>
          <a:xfrm>
            <a:off x="2945765" y="4610622"/>
            <a:ext cx="747200" cy="747200"/>
            <a:chOff x="0" y="0"/>
            <a:chExt cx="1365549" cy="1365549"/>
          </a:xfrm>
        </p:grpSpPr>
        <p:grpSp>
          <p:nvGrpSpPr>
            <p:cNvPr id="34" name="Group 87">
              <a:extLst>
                <a:ext uri="{FF2B5EF4-FFF2-40B4-BE49-F238E27FC236}">
                  <a16:creationId xmlns:a16="http://schemas.microsoft.com/office/drawing/2014/main" id="{89257D7B-0D54-A710-3618-FA8D3AE2368E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56" name="Freeform 88">
                <a:extLst>
                  <a:ext uri="{FF2B5EF4-FFF2-40B4-BE49-F238E27FC236}">
                    <a16:creationId xmlns:a16="http://schemas.microsoft.com/office/drawing/2014/main" id="{069BB1E9-EE2A-6F4B-0F49-47BC7A1CB94D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7" name="TextBox 89">
                <a:extLst>
                  <a:ext uri="{FF2B5EF4-FFF2-40B4-BE49-F238E27FC236}">
                    <a16:creationId xmlns:a16="http://schemas.microsoft.com/office/drawing/2014/main" id="{16A3EF96-1D46-1578-D12B-04D1CD2E534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50" name="Group 90">
              <a:extLst>
                <a:ext uri="{FF2B5EF4-FFF2-40B4-BE49-F238E27FC236}">
                  <a16:creationId xmlns:a16="http://schemas.microsoft.com/office/drawing/2014/main" id="{4C9838F4-DCA4-569B-E475-8610B90B5D36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779217BD-3A7E-3AA7-7356-2CF405A7958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5" name="TextBox 92">
                <a:extLst>
                  <a:ext uri="{FF2B5EF4-FFF2-40B4-BE49-F238E27FC236}">
                    <a16:creationId xmlns:a16="http://schemas.microsoft.com/office/drawing/2014/main" id="{BD1B5A64-74FF-1E81-B66C-C93CB2B1D5E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51" name="Group 93">
              <a:extLst>
                <a:ext uri="{FF2B5EF4-FFF2-40B4-BE49-F238E27FC236}">
                  <a16:creationId xmlns:a16="http://schemas.microsoft.com/office/drawing/2014/main" id="{B0FE0DA1-C830-8B3C-7D90-709ADBC793F0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52" name="Freeform 94">
                <a:extLst>
                  <a:ext uri="{FF2B5EF4-FFF2-40B4-BE49-F238E27FC236}">
                    <a16:creationId xmlns:a16="http://schemas.microsoft.com/office/drawing/2014/main" id="{C9F82F1B-2C45-E24A-8670-AB7CC71061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3" name="TextBox 95">
                <a:extLst>
                  <a:ext uri="{FF2B5EF4-FFF2-40B4-BE49-F238E27FC236}">
                    <a16:creationId xmlns:a16="http://schemas.microsoft.com/office/drawing/2014/main" id="{B9B1B005-C8AB-B2E0-905F-25B39D12D12C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58" name="Group 86">
            <a:extLst>
              <a:ext uri="{FF2B5EF4-FFF2-40B4-BE49-F238E27FC236}">
                <a16:creationId xmlns:a16="http://schemas.microsoft.com/office/drawing/2014/main" id="{4E77F058-2868-C105-39A1-E83019A76780}"/>
              </a:ext>
            </a:extLst>
          </p:cNvPr>
          <p:cNvGrpSpPr/>
          <p:nvPr/>
        </p:nvGrpSpPr>
        <p:grpSpPr>
          <a:xfrm>
            <a:off x="1698688" y="3671257"/>
            <a:ext cx="747200" cy="747200"/>
            <a:chOff x="0" y="0"/>
            <a:chExt cx="1365549" cy="1365549"/>
          </a:xfrm>
        </p:grpSpPr>
        <p:grpSp>
          <p:nvGrpSpPr>
            <p:cNvPr id="59" name="Group 87">
              <a:extLst>
                <a:ext uri="{FF2B5EF4-FFF2-40B4-BE49-F238E27FC236}">
                  <a16:creationId xmlns:a16="http://schemas.microsoft.com/office/drawing/2014/main" id="{CFAA6AB4-D193-7DE0-E1BE-153AB5B4840D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97" name="Freeform 88">
                <a:extLst>
                  <a:ext uri="{FF2B5EF4-FFF2-40B4-BE49-F238E27FC236}">
                    <a16:creationId xmlns:a16="http://schemas.microsoft.com/office/drawing/2014/main" id="{AE0368F8-E067-5682-8D26-07D61D6E45C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8" name="TextBox 89">
                <a:extLst>
                  <a:ext uri="{FF2B5EF4-FFF2-40B4-BE49-F238E27FC236}">
                    <a16:creationId xmlns:a16="http://schemas.microsoft.com/office/drawing/2014/main" id="{CAD5DF8E-32AD-9FB5-4B6E-5A6D959ECD05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D15DAD6-D27D-81EE-F027-9A6025EEF79C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95" name="Freeform 91">
                <a:extLst>
                  <a:ext uri="{FF2B5EF4-FFF2-40B4-BE49-F238E27FC236}">
                    <a16:creationId xmlns:a16="http://schemas.microsoft.com/office/drawing/2014/main" id="{C49FA085-5904-6C2B-21FC-3962CA290F9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6" name="TextBox 92">
                <a:extLst>
                  <a:ext uri="{FF2B5EF4-FFF2-40B4-BE49-F238E27FC236}">
                    <a16:creationId xmlns:a16="http://schemas.microsoft.com/office/drawing/2014/main" id="{1F57BDB4-3555-1185-C5A6-2BA7EAD0208A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92" name="Group 93">
              <a:extLst>
                <a:ext uri="{FF2B5EF4-FFF2-40B4-BE49-F238E27FC236}">
                  <a16:creationId xmlns:a16="http://schemas.microsoft.com/office/drawing/2014/main" id="{D45FD6E2-E9BE-374C-9872-8F40153D340D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93" name="Freeform 94">
                <a:extLst>
                  <a:ext uri="{FF2B5EF4-FFF2-40B4-BE49-F238E27FC236}">
                    <a16:creationId xmlns:a16="http://schemas.microsoft.com/office/drawing/2014/main" id="{130613F7-27DF-2C5E-F92D-22FA179225F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4" name="TextBox 95">
                <a:extLst>
                  <a:ext uri="{FF2B5EF4-FFF2-40B4-BE49-F238E27FC236}">
                    <a16:creationId xmlns:a16="http://schemas.microsoft.com/office/drawing/2014/main" id="{B295D86E-95BA-8AC2-39F4-86F6D49C0F9C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99" name="Group 86">
            <a:extLst>
              <a:ext uri="{FF2B5EF4-FFF2-40B4-BE49-F238E27FC236}">
                <a16:creationId xmlns:a16="http://schemas.microsoft.com/office/drawing/2014/main" id="{5729F695-7A72-4B39-A65B-4EEAC80C4BAE}"/>
              </a:ext>
            </a:extLst>
          </p:cNvPr>
          <p:cNvGrpSpPr/>
          <p:nvPr/>
        </p:nvGrpSpPr>
        <p:grpSpPr>
          <a:xfrm>
            <a:off x="1686038" y="1744033"/>
            <a:ext cx="747200" cy="747200"/>
            <a:chOff x="0" y="0"/>
            <a:chExt cx="1365549" cy="1365549"/>
          </a:xfrm>
        </p:grpSpPr>
        <p:grpSp>
          <p:nvGrpSpPr>
            <p:cNvPr id="100" name="Group 87">
              <a:extLst>
                <a:ext uri="{FF2B5EF4-FFF2-40B4-BE49-F238E27FC236}">
                  <a16:creationId xmlns:a16="http://schemas.microsoft.com/office/drawing/2014/main" id="{2A0C3308-8C64-5196-FE09-E7692F27BAC6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07" name="Freeform 88">
                <a:extLst>
                  <a:ext uri="{FF2B5EF4-FFF2-40B4-BE49-F238E27FC236}">
                    <a16:creationId xmlns:a16="http://schemas.microsoft.com/office/drawing/2014/main" id="{8A9691C6-415C-8C32-529D-4018FA63FD8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8" name="TextBox 89">
                <a:extLst>
                  <a:ext uri="{FF2B5EF4-FFF2-40B4-BE49-F238E27FC236}">
                    <a16:creationId xmlns:a16="http://schemas.microsoft.com/office/drawing/2014/main" id="{7672456D-A9D4-EDF1-6D4B-9CEE855A9BFC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1" name="Group 90">
              <a:extLst>
                <a:ext uri="{FF2B5EF4-FFF2-40B4-BE49-F238E27FC236}">
                  <a16:creationId xmlns:a16="http://schemas.microsoft.com/office/drawing/2014/main" id="{1BBD21D0-B8FB-3073-6E4B-9C1CE029C1C0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037F8716-DB02-805D-E765-0CBBE240FEC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6" name="TextBox 92">
                <a:extLst>
                  <a:ext uri="{FF2B5EF4-FFF2-40B4-BE49-F238E27FC236}">
                    <a16:creationId xmlns:a16="http://schemas.microsoft.com/office/drawing/2014/main" id="{E68193F2-AD26-4A6A-FA7B-58FB367418B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2" name="Group 93">
              <a:extLst>
                <a:ext uri="{FF2B5EF4-FFF2-40B4-BE49-F238E27FC236}">
                  <a16:creationId xmlns:a16="http://schemas.microsoft.com/office/drawing/2014/main" id="{4DA5F102-E5AC-9B2B-2B27-37A3100E307C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03" name="Freeform 94">
                <a:extLst>
                  <a:ext uri="{FF2B5EF4-FFF2-40B4-BE49-F238E27FC236}">
                    <a16:creationId xmlns:a16="http://schemas.microsoft.com/office/drawing/2014/main" id="{68AABA9F-F804-8EE9-6714-2C5D6158D1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4" name="TextBox 95">
                <a:extLst>
                  <a:ext uri="{FF2B5EF4-FFF2-40B4-BE49-F238E27FC236}">
                    <a16:creationId xmlns:a16="http://schemas.microsoft.com/office/drawing/2014/main" id="{E85F4F19-12BB-323C-A621-6CBF62A4FB2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09" name="Group 86">
            <a:extLst>
              <a:ext uri="{FF2B5EF4-FFF2-40B4-BE49-F238E27FC236}">
                <a16:creationId xmlns:a16="http://schemas.microsoft.com/office/drawing/2014/main" id="{81131C40-3D93-C3E0-3CA5-14F4C49A6207}"/>
              </a:ext>
            </a:extLst>
          </p:cNvPr>
          <p:cNvGrpSpPr/>
          <p:nvPr/>
        </p:nvGrpSpPr>
        <p:grpSpPr>
          <a:xfrm>
            <a:off x="2934424" y="2701589"/>
            <a:ext cx="747200" cy="747200"/>
            <a:chOff x="0" y="0"/>
            <a:chExt cx="1365549" cy="1365549"/>
          </a:xfrm>
        </p:grpSpPr>
        <p:grpSp>
          <p:nvGrpSpPr>
            <p:cNvPr id="110" name="Group 87">
              <a:extLst>
                <a:ext uri="{FF2B5EF4-FFF2-40B4-BE49-F238E27FC236}">
                  <a16:creationId xmlns:a16="http://schemas.microsoft.com/office/drawing/2014/main" id="{843A45BF-275B-3320-20B4-EFD35094A557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17" name="Freeform 88">
                <a:extLst>
                  <a:ext uri="{FF2B5EF4-FFF2-40B4-BE49-F238E27FC236}">
                    <a16:creationId xmlns:a16="http://schemas.microsoft.com/office/drawing/2014/main" id="{FC7D8CA5-9A03-2D57-A8F9-A0EAD9C696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8" name="TextBox 89">
                <a:extLst>
                  <a:ext uri="{FF2B5EF4-FFF2-40B4-BE49-F238E27FC236}">
                    <a16:creationId xmlns:a16="http://schemas.microsoft.com/office/drawing/2014/main" id="{96579B20-8108-73A9-0ADD-D4DE3B16CCF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11" name="Group 90">
              <a:extLst>
                <a:ext uri="{FF2B5EF4-FFF2-40B4-BE49-F238E27FC236}">
                  <a16:creationId xmlns:a16="http://schemas.microsoft.com/office/drawing/2014/main" id="{7AAC75E7-F3AC-ABF4-7849-19614DC50297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id="{5F56A476-D740-5CDF-A96F-54D497F2583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6" name="TextBox 92">
                <a:extLst>
                  <a:ext uri="{FF2B5EF4-FFF2-40B4-BE49-F238E27FC236}">
                    <a16:creationId xmlns:a16="http://schemas.microsoft.com/office/drawing/2014/main" id="{FDABD951-B6EC-8A4C-0875-F7CCBDE248D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12" name="Group 93">
              <a:extLst>
                <a:ext uri="{FF2B5EF4-FFF2-40B4-BE49-F238E27FC236}">
                  <a16:creationId xmlns:a16="http://schemas.microsoft.com/office/drawing/2014/main" id="{63A38696-D7EF-5E40-08AE-02956B57FB1A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13" name="Freeform 94">
                <a:extLst>
                  <a:ext uri="{FF2B5EF4-FFF2-40B4-BE49-F238E27FC236}">
                    <a16:creationId xmlns:a16="http://schemas.microsoft.com/office/drawing/2014/main" id="{5E8D5D8F-3ABC-30CF-F31A-8C7C19FA274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4" name="TextBox 95">
                <a:extLst>
                  <a:ext uri="{FF2B5EF4-FFF2-40B4-BE49-F238E27FC236}">
                    <a16:creationId xmlns:a16="http://schemas.microsoft.com/office/drawing/2014/main" id="{724042AD-E2C9-CB86-F0F6-B0A351E8F2DF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sp>
        <p:nvSpPr>
          <p:cNvPr id="5" name="Title 5">
            <a:extLst>
              <a:ext uri="{FF2B5EF4-FFF2-40B4-BE49-F238E27FC236}">
                <a16:creationId xmlns:a16="http://schemas.microsoft.com/office/drawing/2014/main" id="{8CDA33C1-37D2-7CD6-C309-9A909139C01E}"/>
              </a:ext>
            </a:extLst>
          </p:cNvPr>
          <p:cNvSpPr txBox="1">
            <a:spLocks/>
          </p:cNvSpPr>
          <p:nvPr/>
        </p:nvSpPr>
        <p:spPr>
          <a:xfrm>
            <a:off x="603851" y="388964"/>
            <a:ext cx="11296601" cy="81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id="{9C308D98-9C42-D3CA-9EF2-680393601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28" y="1882748"/>
            <a:ext cx="2180626" cy="49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62" tIns="46780" rIns="89962" bIns="46780">
            <a:spAutoFit/>
          </a:bodyPr>
          <a:lstStyle/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Mergers &amp; Acquisitions</a:t>
            </a:r>
          </a:p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Acquisition, joint venture</a:t>
            </a:r>
          </a:p>
        </p:txBody>
      </p:sp>
      <p:sp>
        <p:nvSpPr>
          <p:cNvPr id="19" name="Text Box 69">
            <a:extLst>
              <a:ext uri="{FF2B5EF4-FFF2-40B4-BE49-F238E27FC236}">
                <a16:creationId xmlns:a16="http://schemas.microsoft.com/office/drawing/2014/main" id="{FA22141D-F693-3EB6-D672-18E2AE20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8099" y="2848018"/>
            <a:ext cx="6500719" cy="49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89962" tIns="46780" rIns="89962" bIns="46780">
            <a:spAutoFit/>
          </a:bodyPr>
          <a:lstStyle/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Divestitures</a:t>
            </a:r>
          </a:p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Business area organized as independent company, subsidiary spun off, part of company sold </a:t>
            </a: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9B9E3ACC-6485-70BE-1031-3F5BFD810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28" y="3805300"/>
            <a:ext cx="3799659" cy="49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62" tIns="46780" rIns="89962" bIns="46780">
            <a:spAutoFit/>
          </a:bodyPr>
          <a:lstStyle/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Corporate restructuring &amp; Data Privacy</a:t>
            </a:r>
          </a:p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Change organizational units in landscape accordingly</a:t>
            </a:r>
          </a:p>
        </p:txBody>
      </p:sp>
      <p:sp>
        <p:nvSpPr>
          <p:cNvPr id="22" name="Text Box 72">
            <a:extLst>
              <a:ext uri="{FF2B5EF4-FFF2-40B4-BE49-F238E27FC236}">
                <a16:creationId xmlns:a16="http://schemas.microsoft.com/office/drawing/2014/main" id="{2111321D-A77A-553A-D6EB-405612511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668" y="4757462"/>
            <a:ext cx="5310772" cy="524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62" tIns="46780" rIns="89962" bIns="46780"/>
          <a:lstStyle/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Business process optimization</a:t>
            </a:r>
          </a:p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Adapt processes in systems, unified accounting, master data cleansing</a:t>
            </a:r>
          </a:p>
        </p:txBody>
      </p:sp>
      <p:sp>
        <p:nvSpPr>
          <p:cNvPr id="25" name="Text Box 75">
            <a:extLst>
              <a:ext uri="{FF2B5EF4-FFF2-40B4-BE49-F238E27FC236}">
                <a16:creationId xmlns:a16="http://schemas.microsoft.com/office/drawing/2014/main" id="{01F65564-939E-1536-B14A-2CC8DB312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8259" y="5724803"/>
            <a:ext cx="6414156" cy="4945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89962" tIns="46780" rIns="89962" bIns="46780">
            <a:spAutoFit/>
          </a:bodyPr>
          <a:lstStyle/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Consolidation of IT landscapes</a:t>
            </a:r>
          </a:p>
          <a:p>
            <a:pPr marL="456986" marR="0" lvl="0" indent="-456986" defTabSz="913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</a:rPr>
              <a:t>Merge systems, harmonize system landscape, provide cross-system functions, reduce TCO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9A9C62-470F-D4A2-4252-D4FCF12D41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Drivers Pushing Every Industry to ILM</a:t>
            </a:r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7E3145AE-2C47-1AC4-AB23-071D80C3D94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9044" y="1922591"/>
            <a:ext cx="364503" cy="364503"/>
          </a:xfrm>
          <a:prstGeom prst="rect">
            <a:avLst/>
          </a:prstGeom>
        </p:spPr>
      </p:pic>
      <p:pic>
        <p:nvPicPr>
          <p:cNvPr id="87" name="Graphic 86">
            <a:extLst>
              <a:ext uri="{FF2B5EF4-FFF2-40B4-BE49-F238E27FC236}">
                <a16:creationId xmlns:a16="http://schemas.microsoft.com/office/drawing/2014/main" id="{A5318C84-C013-568E-7525-9831B264783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01527" y="2883171"/>
            <a:ext cx="392576" cy="392576"/>
          </a:xfrm>
          <a:prstGeom prst="rect">
            <a:avLst/>
          </a:prstGeom>
        </p:spPr>
      </p:pic>
      <p:pic>
        <p:nvPicPr>
          <p:cNvPr id="88" name="Graphic 87">
            <a:extLst>
              <a:ext uri="{FF2B5EF4-FFF2-40B4-BE49-F238E27FC236}">
                <a16:creationId xmlns:a16="http://schemas.microsoft.com/office/drawing/2014/main" id="{5155F210-E23C-D791-24B0-CF417F5CFE1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83857" y="3835353"/>
            <a:ext cx="392576" cy="392576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468F569D-94B8-42CF-61B0-C72F11E1717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23077" y="4796567"/>
            <a:ext cx="392576" cy="392576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E5DB303-B6B9-4BF8-5FFA-62A6571BD6F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9313" y="5767187"/>
            <a:ext cx="366668" cy="36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5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A7B83-BF0D-4801-694F-73006226E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5">
            <a:extLst>
              <a:ext uri="{FF2B5EF4-FFF2-40B4-BE49-F238E27FC236}">
                <a16:creationId xmlns:a16="http://schemas.microsoft.com/office/drawing/2014/main" id="{9B1415E9-AA70-F6BA-8539-442D9B7D112C}"/>
              </a:ext>
            </a:extLst>
          </p:cNvPr>
          <p:cNvSpPr txBox="1">
            <a:spLocks/>
          </p:cNvSpPr>
          <p:nvPr/>
        </p:nvSpPr>
        <p:spPr>
          <a:xfrm>
            <a:off x="334331" y="301963"/>
            <a:ext cx="11751651" cy="812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Montserrat" panose="02000505000000020004" pitchFamily="2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B5F318-D598-F2BD-23B2-4E32F0B234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184" y="588432"/>
            <a:ext cx="5039949" cy="1003301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Negative Impact To Organizations </a:t>
            </a:r>
            <a:r>
              <a:rPr lang="en-US">
                <a:solidFill>
                  <a:schemeClr val="accent1"/>
                </a:solidFill>
              </a:rPr>
              <a:t>Without ILM</a:t>
            </a:r>
          </a:p>
          <a:p>
            <a:endParaRPr lang="en-US"/>
          </a:p>
        </p:txBody>
      </p:sp>
      <p:pic>
        <p:nvPicPr>
          <p:cNvPr id="43" name="Picture Placeholder 42" descr="Stressed man working on laptop">
            <a:extLst>
              <a:ext uri="{FF2B5EF4-FFF2-40B4-BE49-F238E27FC236}">
                <a16:creationId xmlns:a16="http://schemas.microsoft.com/office/drawing/2014/main" id="{CE64ED4C-8582-9923-EB62-31FC57B061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" b="3"/>
          <a:stretch/>
        </p:blipFill>
        <p:spPr/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FE6180C-A0F4-10AC-211A-9E7439DD05C8}"/>
              </a:ext>
            </a:extLst>
          </p:cNvPr>
          <p:cNvSpPr txBox="1"/>
          <p:nvPr/>
        </p:nvSpPr>
        <p:spPr>
          <a:xfrm>
            <a:off x="600193" y="2043419"/>
            <a:ext cx="5218716" cy="361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spend (licenses &amp; hardware)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Exposure to increased penalties w/ historical data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S/4HANA implementation costs</a:t>
            </a:r>
            <a:endParaRPr kumimoji="0" lang="en-US" sz="14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Bleeding of funds managing legacy data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Decreased production efficiency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itchFamily="2" charset="2"/>
              <a:buChar char="§"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System not optimized for service excellence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Inefficient And Costly SAP Systems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Critical Decisions Compromised Due To Data Pollution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Decisions Are Corrupted By Poor Data Quality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Lack Of Consolidated View Of Data Across All Channels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Exposure To Potential Lawsuits In Data Privacy</a:t>
            </a:r>
          </a:p>
        </p:txBody>
      </p:sp>
    </p:spTree>
    <p:extLst>
      <p:ext uri="{BB962C8B-B14F-4D97-AF65-F5344CB8AC3E}">
        <p14:creationId xmlns:p14="http://schemas.microsoft.com/office/powerpoint/2010/main" val="661008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5FEAE3-DD18-6A5B-3E2C-B4D5A622FC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/>
                </a:solidFill>
              </a:rPr>
              <a:t>ILM GAPS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039A0-8442-41EB-AA3F-143066007F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Identify what data can be archived?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Ability to determine savings and ROI before project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Automation of archiving process</a:t>
            </a:r>
          </a:p>
          <a:p>
            <a:pPr marL="974757" lvl="1" indent="-342900"/>
            <a:r>
              <a:rPr lang="en-US" sz="1600"/>
              <a:t>Dynamic variants</a:t>
            </a:r>
          </a:p>
          <a:p>
            <a:pPr marL="974757" lvl="1" indent="-342900"/>
            <a:r>
              <a:rPr lang="en-US" sz="1600"/>
              <a:t>Scheduling</a:t>
            </a:r>
          </a:p>
          <a:p>
            <a:pPr marL="974757" lvl="1" indent="-342900"/>
            <a:r>
              <a:rPr lang="en-US" sz="1600"/>
              <a:t>Sequencing</a:t>
            </a:r>
          </a:p>
          <a:p>
            <a:pPr marL="974757" lvl="1" indent="-342900"/>
            <a:r>
              <a:rPr lang="en-US" sz="1600"/>
              <a:t>Pre-requisites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Data driven matrix for archiving outcomes</a:t>
            </a:r>
          </a:p>
        </p:txBody>
      </p:sp>
      <p:pic>
        <p:nvPicPr>
          <p:cNvPr id="8" name="Online Image Placeholder 7" descr="Calendar&#10;&#10;Description automatically generated">
            <a:extLst>
              <a:ext uri="{FF2B5EF4-FFF2-40B4-BE49-F238E27FC236}">
                <a16:creationId xmlns:a16="http://schemas.microsoft.com/office/drawing/2014/main" id="{931B7A77-C747-421B-82F9-D40F37B2CE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0" r="8110"/>
          <a:stretch/>
        </p:blipFill>
        <p:spPr/>
      </p:pic>
    </p:spTree>
    <p:extLst>
      <p:ext uri="{BB962C8B-B14F-4D97-AF65-F5344CB8AC3E}">
        <p14:creationId xmlns:p14="http://schemas.microsoft.com/office/powerpoint/2010/main" val="406354914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6DC7C558-F7DC-4FDF-465D-7B4E0B9F2415}"/>
              </a:ext>
            </a:extLst>
          </p:cNvPr>
          <p:cNvSpPr/>
          <p:nvPr/>
        </p:nvSpPr>
        <p:spPr>
          <a:xfrm>
            <a:off x="299802" y="497596"/>
            <a:ext cx="7225523" cy="5650548"/>
          </a:xfrm>
          <a:prstGeom prst="round1Rect">
            <a:avLst>
              <a:gd name="adj" fmla="val 6503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5B8CBC33-E2EE-0DAE-6985-895C131DF2AF}"/>
              </a:ext>
            </a:extLst>
          </p:cNvPr>
          <p:cNvSpPr/>
          <p:nvPr/>
        </p:nvSpPr>
        <p:spPr>
          <a:xfrm>
            <a:off x="1483940" y="2470918"/>
            <a:ext cx="5943307" cy="1645319"/>
          </a:xfrm>
          <a:prstGeom prst="round1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9864C4F0-DFC4-03F0-BB8B-DE04B9037C43}"/>
              </a:ext>
            </a:extLst>
          </p:cNvPr>
          <p:cNvSpPr/>
          <p:nvPr/>
        </p:nvSpPr>
        <p:spPr>
          <a:xfrm>
            <a:off x="1483940" y="585352"/>
            <a:ext cx="5943307" cy="1746023"/>
          </a:xfrm>
          <a:prstGeom prst="round1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B6049B18-69DE-5E8E-F166-390F1A46E867}"/>
              </a:ext>
            </a:extLst>
          </p:cNvPr>
          <p:cNvSpPr/>
          <p:nvPr/>
        </p:nvSpPr>
        <p:spPr>
          <a:xfrm>
            <a:off x="1483940" y="4285486"/>
            <a:ext cx="5943307" cy="1645319"/>
          </a:xfrm>
          <a:prstGeom prst="round1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70C23DE-4AD9-2324-1758-7C95A9CD1DD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768" y="868033"/>
            <a:ext cx="4799817" cy="1181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952" tIns="46775" rIns="89952" bIns="46775">
            <a:spAutoFit/>
          </a:bodyPr>
          <a:lstStyle/>
          <a:p>
            <a:pPr defTabSz="1088122">
              <a:spcBef>
                <a:spcPts val="200"/>
              </a:spcBef>
              <a:buClr>
                <a:schemeClr val="accent2"/>
              </a:buClr>
              <a:defRPr/>
            </a:pPr>
            <a:r>
              <a:rPr lang="en-US" sz="1600" b="1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Archiving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Analyze data volumes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Securely move data from the database to the archive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Comfortably access archived data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Archive SAP NW BW data (near-line storage)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28970163-45A2-265C-1CA4-0A8EA9BE250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767" y="2614056"/>
            <a:ext cx="4799817" cy="13922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952" tIns="46775" rIns="89952" bIns="46775">
            <a:spAutoFit/>
          </a:bodyPr>
          <a:lstStyle/>
          <a:p>
            <a:pPr defTabSz="1088122">
              <a:spcBef>
                <a:spcPts val="200"/>
              </a:spcBef>
              <a:buClr>
                <a:schemeClr val="accent2"/>
              </a:buClr>
              <a:defRPr/>
            </a:pPr>
            <a:r>
              <a:rPr lang="en-US" sz="1600" b="1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Retention Management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Manage all retention policies across the enterprise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Manage the responsible destruction of data based  on policies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Enforce retention policies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secure ILM-aware storage (partner offerings)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Perform e-Discovery and set legal holds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8D382D5-D531-E7C1-433C-09B3047818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795767" y="4517815"/>
            <a:ext cx="4799817" cy="11819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952" tIns="46775" rIns="89952" bIns="46775">
            <a:spAutoFit/>
          </a:bodyPr>
          <a:lstStyle/>
          <a:p>
            <a:pPr defTabSz="1088122">
              <a:spcBef>
                <a:spcPts val="200"/>
              </a:spcBef>
              <a:buClr>
                <a:schemeClr val="accent2"/>
              </a:buClr>
              <a:defRPr/>
            </a:pPr>
            <a:r>
              <a:rPr lang="en-US" sz="1600" b="1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System Decommissioning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Enforce retention policies on data from shut-down system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Run reporting on data from shut-down system (SAP BW)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 predefined BW tax content and reporting interface</a:t>
            </a:r>
          </a:p>
          <a:p>
            <a:pPr marL="171450" indent="-171450" defTabSz="1088122">
              <a:spcBef>
                <a:spcPts val="2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sz="120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 from independently understandable archive</a:t>
            </a:r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A2050E81-A80D-D162-94C4-64B8A1C3E8F7}"/>
              </a:ext>
            </a:extLst>
          </p:cNvPr>
          <p:cNvSpPr/>
          <p:nvPr/>
        </p:nvSpPr>
        <p:spPr>
          <a:xfrm>
            <a:off x="5486374" y="5731847"/>
            <a:ext cx="1945245" cy="29743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kern="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End-of-life System</a:t>
            </a:r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D2A0580A-96C0-EFA1-4CC6-241FC328E047}"/>
              </a:ext>
            </a:extLst>
          </p:cNvPr>
          <p:cNvSpPr/>
          <p:nvPr/>
        </p:nvSpPr>
        <p:spPr>
          <a:xfrm>
            <a:off x="5736564" y="3884972"/>
            <a:ext cx="1690683" cy="29743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kern="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End-of-life Data</a:t>
            </a:r>
          </a:p>
        </p:txBody>
      </p:sp>
      <p:sp>
        <p:nvSpPr>
          <p:cNvPr id="12" name="Round Single Corner Rectangle 11">
            <a:extLst>
              <a:ext uri="{FF2B5EF4-FFF2-40B4-BE49-F238E27FC236}">
                <a16:creationId xmlns:a16="http://schemas.microsoft.com/office/drawing/2014/main" id="{0DEC7BD6-E889-806F-78A9-5BEFBF772D9B}"/>
              </a:ext>
            </a:extLst>
          </p:cNvPr>
          <p:cNvSpPr/>
          <p:nvPr/>
        </p:nvSpPr>
        <p:spPr>
          <a:xfrm>
            <a:off x="5313878" y="2121467"/>
            <a:ext cx="2113369" cy="297430"/>
          </a:xfrm>
          <a:prstGeom prst="round1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kern="0">
                <a:solidFill>
                  <a:prstClr val="white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Volume Management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19137FE3-9F61-30DF-EA5B-94715DBC7683}"/>
              </a:ext>
            </a:extLst>
          </p:cNvPr>
          <p:cNvSpPr txBox="1">
            <a:spLocks/>
          </p:cNvSpPr>
          <p:nvPr/>
        </p:nvSpPr>
        <p:spPr>
          <a:xfrm>
            <a:off x="8073260" y="2740740"/>
            <a:ext cx="3704689" cy="3089491"/>
          </a:xfrm>
          <a:prstGeom prst="rect">
            <a:avLst/>
          </a:prstGeom>
        </p:spPr>
        <p:txBody>
          <a:bodyPr vert="horz" lIns="91416" tIns="45708" rIns="91416" bIns="45708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C4DA2"/>
              </a:buClr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31825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71608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</a:rPr>
              <a:t>Manage all archiving &amp; retention policies across the enterprise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</a:rPr>
              <a:t>Responsible destruction of data based on policies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</a:rPr>
              <a:t>Enforce retention policies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</a:rPr>
              <a:t>Use secure ILM-aware storage (partner offerings)</a:t>
            </a:r>
          </a:p>
          <a:p>
            <a:pPr>
              <a:lnSpc>
                <a:spcPct val="120000"/>
              </a:lnSpc>
              <a:buClr>
                <a:schemeClr val="accent2"/>
              </a:buClr>
              <a:defRPr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</a:rPr>
              <a:t>Perform e-Discovery and set legal holds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2419FB-EDC3-40BA-33D9-EB7CBE620B1E}"/>
              </a:ext>
            </a:extLst>
          </p:cNvPr>
          <p:cNvSpPr txBox="1"/>
          <p:nvPr/>
        </p:nvSpPr>
        <p:spPr>
          <a:xfrm>
            <a:off x="8478616" y="1345059"/>
            <a:ext cx="32882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126">
              <a:defRPr/>
            </a:pPr>
            <a:r>
              <a:rPr lang="en-GB" sz="2000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Data Blocking, Retention, Deletion f</a:t>
            </a:r>
            <a:r>
              <a:rPr lang="en-US" sz="2000" b="1">
                <a:solidFill>
                  <a:srgbClr val="1C1D3B"/>
                </a:solidFill>
                <a:latin typeface="Helvetica" pitchFamily="2" charset="0"/>
              </a:rPr>
              <a:t>or SAP Landscapes:</a:t>
            </a:r>
            <a:endParaRPr lang="en-US" sz="200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55F5B5-AD50-8171-7304-0138B748615C}"/>
              </a:ext>
            </a:extLst>
          </p:cNvPr>
          <p:cNvSpPr/>
          <p:nvPr/>
        </p:nvSpPr>
        <p:spPr>
          <a:xfrm>
            <a:off x="8118469" y="1276118"/>
            <a:ext cx="174171" cy="10546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EE642EC1-24AB-262F-B1B3-786EF448774B}"/>
              </a:ext>
            </a:extLst>
          </p:cNvPr>
          <p:cNvSpPr txBox="1">
            <a:spLocks noChangeArrowheads="1"/>
          </p:cNvSpPr>
          <p:nvPr/>
        </p:nvSpPr>
        <p:spPr bwMode="gray">
          <a:xfrm rot="16200000">
            <a:off x="-1499374" y="3000123"/>
            <a:ext cx="4799817" cy="5869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89952" tIns="46775" rIns="89952" bIns="46775">
            <a:spAutoFit/>
          </a:bodyPr>
          <a:lstStyle/>
          <a:p>
            <a:pPr algn="ctr" defTabSz="913578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defRPr/>
            </a:pPr>
            <a:r>
              <a:rPr lang="en-GB" sz="1600" b="1" kern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SAP Information </a:t>
            </a:r>
            <a:br>
              <a:rPr lang="en-GB" sz="1600" b="1" kern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1600" b="1" kern="0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Lifecycle Management (ILM)</a:t>
            </a:r>
          </a:p>
        </p:txBody>
      </p:sp>
    </p:spTree>
    <p:extLst>
      <p:ext uri="{BB962C8B-B14F-4D97-AF65-F5344CB8AC3E}">
        <p14:creationId xmlns:p14="http://schemas.microsoft.com/office/powerpoint/2010/main" val="163886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4138733-AEB1-1300-2515-0C4F664F7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DC28FC21-3519-1795-9EC9-7C96C7EB5027}"/>
              </a:ext>
            </a:extLst>
          </p:cNvPr>
          <p:cNvSpPr/>
          <p:nvPr/>
        </p:nvSpPr>
        <p:spPr>
          <a:xfrm>
            <a:off x="4371427" y="2026054"/>
            <a:ext cx="3449143" cy="1364845"/>
          </a:xfrm>
          <a:prstGeom prst="round1Rect">
            <a:avLst>
              <a:gd name="adj" fmla="val 12576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888B225F-FAD7-DF37-B926-E465FBB10952}"/>
              </a:ext>
            </a:extLst>
          </p:cNvPr>
          <p:cNvSpPr/>
          <p:nvPr/>
        </p:nvSpPr>
        <p:spPr>
          <a:xfrm>
            <a:off x="8192740" y="2026054"/>
            <a:ext cx="3449143" cy="1364845"/>
          </a:xfrm>
          <a:prstGeom prst="round1Rect">
            <a:avLst>
              <a:gd name="adj" fmla="val 12576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0A9CAD43-DF3A-8CB0-168F-61C28C8516EA}"/>
              </a:ext>
            </a:extLst>
          </p:cNvPr>
          <p:cNvSpPr/>
          <p:nvPr/>
        </p:nvSpPr>
        <p:spPr>
          <a:xfrm>
            <a:off x="589457" y="2026055"/>
            <a:ext cx="3449143" cy="1364845"/>
          </a:xfrm>
          <a:prstGeom prst="round1Rect">
            <a:avLst>
              <a:gd name="adj" fmla="val 12576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E5DA872-192F-AC05-02DD-D9CE6B7943FE}"/>
              </a:ext>
            </a:extLst>
          </p:cNvPr>
          <p:cNvSpPr txBox="1">
            <a:spLocks/>
          </p:cNvSpPr>
          <p:nvPr/>
        </p:nvSpPr>
        <p:spPr>
          <a:xfrm>
            <a:off x="4720187" y="3543959"/>
            <a:ext cx="2751625" cy="240689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Variant Creation</a:t>
            </a:r>
          </a:p>
          <a:p>
            <a:r>
              <a:rPr lang="en-US"/>
              <a:t>Archive Run</a:t>
            </a:r>
          </a:p>
          <a:p>
            <a:r>
              <a:rPr lang="en-US"/>
              <a:t>Dependency Sequences</a:t>
            </a:r>
          </a:p>
          <a:p>
            <a:r>
              <a:rPr lang="en-US"/>
              <a:t>Scheduling</a:t>
            </a:r>
          </a:p>
          <a:p>
            <a:r>
              <a:rPr lang="en-US"/>
              <a:t>Status Updates</a:t>
            </a:r>
          </a:p>
          <a:p>
            <a:pPr lvl="1"/>
            <a:r>
              <a:rPr lang="en-US" sz="1400"/>
              <a:t>Analytics</a:t>
            </a:r>
          </a:p>
          <a:p>
            <a:r>
              <a:rPr lang="en-US"/>
              <a:t>Execution</a:t>
            </a:r>
          </a:p>
          <a:p>
            <a:endParaRPr lang="en-US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36C53D05-14CA-7F11-5FA0-6048931E6F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653143"/>
            <a:ext cx="8965588" cy="670188"/>
          </a:xfrm>
        </p:spPr>
        <p:txBody>
          <a:bodyPr/>
          <a:lstStyle/>
          <a:p>
            <a:r>
              <a:rPr lang="en-US"/>
              <a:t>The Data Archiving Process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81AE5D5-79B3-59C8-0EB9-952BBA457B7A}"/>
              </a:ext>
            </a:extLst>
          </p:cNvPr>
          <p:cNvSpPr txBox="1">
            <a:spLocks/>
          </p:cNvSpPr>
          <p:nvPr/>
        </p:nvSpPr>
        <p:spPr>
          <a:xfrm>
            <a:off x="918640" y="3543959"/>
            <a:ext cx="2751625" cy="2406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ROI</a:t>
            </a:r>
          </a:p>
          <a:p>
            <a:r>
              <a:rPr lang="en-US"/>
              <a:t>Savings</a:t>
            </a:r>
          </a:p>
          <a:p>
            <a:r>
              <a:rPr lang="en-US"/>
              <a:t>Residency</a:t>
            </a:r>
          </a:p>
          <a:p>
            <a:r>
              <a:rPr lang="en-US">
                <a:solidFill>
                  <a:schemeClr val="accent3"/>
                </a:solidFill>
              </a:rPr>
              <a:t>Identify Objects</a:t>
            </a:r>
          </a:p>
          <a:p>
            <a:pPr marL="400050" lvl="1" indent="0">
              <a:buFont typeface="Arial" panose="020B0604020202020204" pitchFamily="34" charset="0"/>
              <a:buNone/>
            </a:pPr>
            <a:r>
              <a:rPr lang="en-US" sz="1400">
                <a:solidFill>
                  <a:schemeClr val="accent3"/>
                </a:solidFill>
              </a:rPr>
              <a:t>↓</a:t>
            </a:r>
          </a:p>
          <a:p>
            <a:r>
              <a:rPr lang="en-US"/>
              <a:t>Implementation of Objects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0E86436F-FA4F-23C2-B397-0364EB2D08DF}"/>
              </a:ext>
            </a:extLst>
          </p:cNvPr>
          <p:cNvSpPr txBox="1">
            <a:spLocks/>
          </p:cNvSpPr>
          <p:nvPr/>
        </p:nvSpPr>
        <p:spPr>
          <a:xfrm>
            <a:off x="8541500" y="3543959"/>
            <a:ext cx="2751625" cy="24068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Scheduling</a:t>
            </a:r>
          </a:p>
          <a:p>
            <a:r>
              <a:rPr lang="en-US"/>
              <a:t>Archive Run</a:t>
            </a:r>
          </a:p>
          <a:p>
            <a:r>
              <a:rPr lang="en-US"/>
              <a:t>Dependency Sequences</a:t>
            </a:r>
          </a:p>
          <a:p>
            <a:r>
              <a:rPr lang="en-US"/>
              <a:t>Scheduling</a:t>
            </a:r>
          </a:p>
          <a:p>
            <a:r>
              <a:rPr lang="en-US"/>
              <a:t>Analytics for future object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29D46837-8DF8-0267-9FDE-67A57F42141B}"/>
              </a:ext>
            </a:extLst>
          </p:cNvPr>
          <p:cNvSpPr txBox="1">
            <a:spLocks/>
          </p:cNvSpPr>
          <p:nvPr/>
        </p:nvSpPr>
        <p:spPr>
          <a:xfrm>
            <a:off x="889612" y="2856203"/>
            <a:ext cx="2780653" cy="44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6"/>
                </a:solidFill>
              </a:rPr>
              <a:t>Analyze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CDE336E-DCF9-6648-58A6-CD59C1EB44DC}"/>
              </a:ext>
            </a:extLst>
          </p:cNvPr>
          <p:cNvSpPr txBox="1">
            <a:spLocks/>
          </p:cNvSpPr>
          <p:nvPr/>
        </p:nvSpPr>
        <p:spPr>
          <a:xfrm>
            <a:off x="4720187" y="2856203"/>
            <a:ext cx="2751625" cy="4445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6"/>
                </a:solidFill>
              </a:rPr>
              <a:t>Go-Live</a:t>
            </a:r>
          </a:p>
          <a:p>
            <a:endParaRPr lang="en-US">
              <a:solidFill>
                <a:schemeClr val="accent6"/>
              </a:solidFill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E697D7F-EDC1-2FCE-F82F-1C212F60E617}"/>
              </a:ext>
            </a:extLst>
          </p:cNvPr>
          <p:cNvSpPr txBox="1">
            <a:spLocks/>
          </p:cNvSpPr>
          <p:nvPr/>
        </p:nvSpPr>
        <p:spPr>
          <a:xfrm>
            <a:off x="8514996" y="2856203"/>
            <a:ext cx="2780653" cy="4445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accent6"/>
                </a:solidFill>
              </a:rPr>
              <a:t>Steady State</a:t>
            </a:r>
          </a:p>
        </p:txBody>
      </p:sp>
      <p:pic>
        <p:nvPicPr>
          <p:cNvPr id="29" name="Picture 28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823FE3CF-66C3-EE2B-23E9-4AEFF6A4A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9796" y="565515"/>
            <a:ext cx="2324468" cy="79009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9D48E28-2A07-1C69-302B-1A3DFDB4F843}"/>
              </a:ext>
            </a:extLst>
          </p:cNvPr>
          <p:cNvCxnSpPr/>
          <p:nvPr/>
        </p:nvCxnSpPr>
        <p:spPr>
          <a:xfrm>
            <a:off x="7471812" y="513560"/>
            <a:ext cx="0" cy="89031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8EF768AA-A398-0493-8047-2CB0CCE0BF0B}"/>
              </a:ext>
            </a:extLst>
          </p:cNvPr>
          <p:cNvSpPr txBox="1">
            <a:spLocks/>
          </p:cNvSpPr>
          <p:nvPr/>
        </p:nvSpPr>
        <p:spPr>
          <a:xfrm>
            <a:off x="889612" y="2167978"/>
            <a:ext cx="637852" cy="67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accent2"/>
                </a:solidFill>
              </a:rPr>
              <a:t>1.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BCFA293A-F7A3-A5EA-607E-6CC512348050}"/>
              </a:ext>
            </a:extLst>
          </p:cNvPr>
          <p:cNvSpPr txBox="1">
            <a:spLocks/>
          </p:cNvSpPr>
          <p:nvPr/>
        </p:nvSpPr>
        <p:spPr>
          <a:xfrm>
            <a:off x="4720187" y="2167978"/>
            <a:ext cx="637852" cy="67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accent2"/>
                </a:solidFill>
              </a:rPr>
              <a:t>2.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12D7DF2C-BC6A-FE10-9865-B4F7F2F3D76F}"/>
              </a:ext>
            </a:extLst>
          </p:cNvPr>
          <p:cNvSpPr txBox="1">
            <a:spLocks/>
          </p:cNvSpPr>
          <p:nvPr/>
        </p:nvSpPr>
        <p:spPr>
          <a:xfrm>
            <a:off x="8514996" y="2167978"/>
            <a:ext cx="637852" cy="67018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0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>
                <a:solidFill>
                  <a:schemeClr val="accent2"/>
                </a:solidFill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96161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using a computer&#10;&#10;Description automatically generated">
            <a:extLst>
              <a:ext uri="{FF2B5EF4-FFF2-40B4-BE49-F238E27FC236}">
                <a16:creationId xmlns:a16="http://schemas.microsoft.com/office/drawing/2014/main" id="{DC8403A4-8BCE-B36F-B4E3-893993DB5D5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8" r="368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5F804-B239-77C0-BEEC-40197A1C3E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Project Management Methodology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86EF2-99BF-460D-8294-D39D957825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573838"/>
            <a:ext cx="384175" cy="211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85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E0194-4D48-4029-9AA2-9D86058F238A}" type="slidenum">
              <a:rPr kumimoji="0" lang="en-US" sz="8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3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0E3D45-4B1E-964F-EF38-CCBB990EE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3600">
                <a:ea typeface="ＭＳ Ｐゴシック" charset="-128"/>
              </a:rPr>
              <a:t>Project Management Methodology </a:t>
            </a:r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EF70F15-BB4B-7D45-A871-56FEC51A417F}"/>
              </a:ext>
            </a:extLst>
          </p:cNvPr>
          <p:cNvGrpSpPr/>
          <p:nvPr/>
        </p:nvGrpSpPr>
        <p:grpSpPr>
          <a:xfrm>
            <a:off x="698507" y="2010144"/>
            <a:ext cx="10794985" cy="4465901"/>
            <a:chOff x="572427" y="1519422"/>
            <a:chExt cx="8845074" cy="5132597"/>
          </a:xfrm>
        </p:grpSpPr>
        <p:sp>
          <p:nvSpPr>
            <p:cNvPr id="9" name="Text Box 20"/>
            <p:cNvSpPr txBox="1">
              <a:spLocks noChangeArrowheads="1"/>
            </p:cNvSpPr>
            <p:nvPr/>
          </p:nvSpPr>
          <p:spPr bwMode="auto">
            <a:xfrm>
              <a:off x="7078762" y="2135637"/>
              <a:ext cx="1195421" cy="4340184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 end users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Prepare Production systems for cutover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Complete Go/No Go Analysis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Migrate system configuration and setup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Convert and validate data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Mobilize Go-Live team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Complete Cut-over to Production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Trained &amp; proficient end users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Configured &amp; working production system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Go-live Support Team ready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Converted data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572427" y="2127014"/>
              <a:ext cx="1219200" cy="2760810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Create Project Plan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Mobilize Team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Establish project standards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Kickoff Project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Initial Project Plan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Mobilized Project Team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Roles and Responsibilities defined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Kickoff</a:t>
              </a: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1867828" y="2127014"/>
              <a:ext cx="1525327" cy="299603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Review current system and processes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Project Plan Finalization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Identify Gaps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Perform Req. Gathering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Identify RICEF if necessary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Identify Data Requirements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Finalize Blueprint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Obtain Signoff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Business Solution Sign-off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Initial Training Plan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Finalized Project plan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469355" y="2127014"/>
              <a:ext cx="2076621" cy="425617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Functional and technical design documents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System configuration and unit testing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Security requirements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Master Data and Security Requirements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Development/Testing if necessary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Initial Cutover plan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Create Testing Scenarios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Integration Testing within all SAP Modules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User Acceptance Testing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Training &amp; document creation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Configured and working system package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Technical Specifications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Testing Specifications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Testing with no negative impact on other systems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User sign off system package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Training plan &amp; documents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Final Cutover Plan</a:t>
              </a:r>
            </a:p>
          </p:txBody>
        </p:sp>
        <p:sp>
          <p:nvSpPr>
            <p:cNvPr id="10" name="Text Box 21"/>
            <p:cNvSpPr txBox="1">
              <a:spLocks noChangeArrowheads="1"/>
            </p:cNvSpPr>
            <p:nvPr/>
          </p:nvSpPr>
          <p:spPr bwMode="auto">
            <a:xfrm>
              <a:off x="8350701" y="2135637"/>
              <a:ext cx="1066800" cy="2239952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Customer Feedback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Close out project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Lessons learned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All files checked into version control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Customer Survey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Closure Report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5622494" y="2127014"/>
              <a:ext cx="1371600" cy="4525005"/>
            </a:xfrm>
            <a:prstGeom prst="rect">
              <a:avLst/>
            </a:prstGeom>
            <a:noFill/>
            <a:ln w="12700">
              <a:solidFill>
                <a:schemeClr val="bg2">
                  <a:lumMod val="75000"/>
                  <a:alpha val="48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marL="114300" indent="-1143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Key Tasks: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 End Users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Prepare production systems for cutover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Complete Go/No Go analysis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Migrate System configuration &amp; setup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Convert &amp; validate data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Mobilize Go-Live Team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Testing of functionality, configuration and RICEF changes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User Acceptance Testing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Train trainers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95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Deliverables: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Fully integrated testing with no negative  impact on other systems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User signoff of system package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altLang="en-US" sz="9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 pitchFamily="2" charset="0"/>
                </a:rPr>
                <a:t>Final Cutover plan </a:t>
              </a:r>
            </a:p>
            <a:p>
              <a:pPr marL="114300" marR="0" lvl="0" indent="-114300" algn="l" defTabSz="914400" rtl="0" eaLnBrk="1" fontAlgn="auto" latinLnBrk="0" hangingPunct="1">
                <a:lnSpc>
                  <a:spcPct val="100000"/>
                </a:lnSpc>
                <a:spcBef>
                  <a:spcPct val="1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9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endParaRPr>
            </a:p>
          </p:txBody>
        </p:sp>
        <p:sp>
          <p:nvSpPr>
            <p:cNvPr id="13" name="AutoShape 51"/>
            <p:cNvSpPr>
              <a:spLocks noChangeArrowheads="1"/>
            </p:cNvSpPr>
            <p:nvPr/>
          </p:nvSpPr>
          <p:spPr bwMode="auto">
            <a:xfrm>
              <a:off x="7997957" y="1519422"/>
              <a:ext cx="1419542" cy="533400"/>
            </a:xfrm>
            <a:prstGeom prst="homePlate">
              <a:avLst>
                <a:gd name="adj" fmla="val 51083"/>
              </a:avLst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rgbClr val="F3F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Closure</a:t>
              </a:r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>
              <a:off x="7078763" y="1519422"/>
              <a:ext cx="1195421" cy="533400"/>
            </a:xfrm>
            <a:prstGeom prst="homePlate">
              <a:avLst>
                <a:gd name="adj" fmla="val 55620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38100">
              <a:solidFill>
                <a:srgbClr val="F3F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Hypercare</a:t>
              </a:r>
            </a:p>
          </p:txBody>
        </p:sp>
        <p:sp>
          <p:nvSpPr>
            <p:cNvPr id="15" name="AutoShape 54"/>
            <p:cNvSpPr>
              <a:spLocks noChangeArrowheads="1"/>
            </p:cNvSpPr>
            <p:nvPr/>
          </p:nvSpPr>
          <p:spPr bwMode="auto">
            <a:xfrm>
              <a:off x="5595411" y="1519422"/>
              <a:ext cx="1674561" cy="533400"/>
            </a:xfrm>
            <a:prstGeom prst="homePlate">
              <a:avLst>
                <a:gd name="adj" fmla="val 49867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rgbClr val="F3F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Go - Live</a:t>
              </a:r>
            </a:p>
          </p:txBody>
        </p:sp>
        <p:sp>
          <p:nvSpPr>
            <p:cNvPr id="16" name="AutoShape 54"/>
            <p:cNvSpPr>
              <a:spLocks noChangeArrowheads="1"/>
            </p:cNvSpPr>
            <p:nvPr/>
          </p:nvSpPr>
          <p:spPr bwMode="auto">
            <a:xfrm>
              <a:off x="3057902" y="1519422"/>
              <a:ext cx="2708877" cy="533400"/>
            </a:xfrm>
            <a:prstGeom prst="homePlate">
              <a:avLst>
                <a:gd name="adj" fmla="val 44193"/>
              </a:avLst>
            </a:prstGeom>
            <a:solidFill>
              <a:schemeClr val="accent2"/>
            </a:solidFill>
            <a:ln w="38100">
              <a:solidFill>
                <a:srgbClr val="F3F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Realize</a:t>
              </a:r>
            </a:p>
          </p:txBody>
        </p:sp>
        <p:sp>
          <p:nvSpPr>
            <p:cNvPr id="17" name="AutoShape 55"/>
            <p:cNvSpPr>
              <a:spLocks noChangeArrowheads="1"/>
            </p:cNvSpPr>
            <p:nvPr/>
          </p:nvSpPr>
          <p:spPr bwMode="auto">
            <a:xfrm>
              <a:off x="1107154" y="1519422"/>
              <a:ext cx="2286000" cy="533400"/>
            </a:xfrm>
            <a:prstGeom prst="homePlate">
              <a:avLst>
                <a:gd name="adj" fmla="val 51642"/>
              </a:avLst>
            </a:prstGeom>
            <a:solidFill>
              <a:srgbClr val="0C4DA2"/>
            </a:solidFill>
            <a:ln w="38100">
              <a:solidFill>
                <a:srgbClr val="F3F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21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5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Blue-Print</a:t>
              </a:r>
            </a:p>
          </p:txBody>
        </p:sp>
        <p:sp>
          <p:nvSpPr>
            <p:cNvPr id="18" name="AutoShape 56"/>
            <p:cNvSpPr>
              <a:spLocks noChangeArrowheads="1"/>
            </p:cNvSpPr>
            <p:nvPr/>
          </p:nvSpPr>
          <p:spPr bwMode="auto">
            <a:xfrm>
              <a:off x="572428" y="1519422"/>
              <a:ext cx="744280" cy="533400"/>
            </a:xfrm>
            <a:prstGeom prst="homePlate">
              <a:avLst>
                <a:gd name="adj" fmla="val 35502"/>
              </a:avLst>
            </a:prstGeom>
            <a:solidFill>
              <a:schemeClr val="accent2">
                <a:lumMod val="50000"/>
              </a:schemeClr>
            </a:solidFill>
            <a:ln w="38100">
              <a:solidFill>
                <a:srgbClr val="F3F9FF"/>
              </a:solidFill>
              <a:miter lim="800000"/>
              <a:headEnd/>
              <a:tailEnd/>
            </a:ln>
            <a:effectLst>
              <a:outerShdw dist="35921" dir="2700000" sx="999" sy="999" algn="ctr" rotWithShape="0">
                <a:schemeClr val="tx1"/>
              </a:outerShdw>
            </a:effectLst>
          </p:spPr>
          <p:txBody>
            <a:bodyPr wrap="none" lIns="45720" rIns="4572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0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Plan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615F09E-BC61-115E-EB48-9FE42B3C9151}"/>
              </a:ext>
            </a:extLst>
          </p:cNvPr>
          <p:cNvSpPr txBox="1"/>
          <p:nvPr/>
        </p:nvSpPr>
        <p:spPr>
          <a:xfrm>
            <a:off x="889612" y="1323331"/>
            <a:ext cx="90610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Defined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Quality </a:t>
            </a:r>
            <a:r>
              <a:rPr lang="en-US" sz="1200" b="1">
                <a:solidFill>
                  <a:prstClr val="black"/>
                </a:solidFill>
                <a:latin typeface="Helvetica" pitchFamily="2" charset="0"/>
              </a:rPr>
              <a:t>Gates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and Quality </a:t>
            </a:r>
            <a:r>
              <a:rPr lang="en-US" sz="1200">
                <a:solidFill>
                  <a:prstClr val="black"/>
                </a:solidFill>
                <a:latin typeface="Helvetica" pitchFamily="2" charset="0"/>
              </a:rPr>
              <a:t>G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ate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Checklist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 required to exit each phase.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6-Steps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with specific inputs and outputs for each phase.</a:t>
            </a:r>
          </a:p>
        </p:txBody>
      </p:sp>
    </p:spTree>
    <p:extLst>
      <p:ext uri="{BB962C8B-B14F-4D97-AF65-F5344CB8AC3E}">
        <p14:creationId xmlns:p14="http://schemas.microsoft.com/office/powerpoint/2010/main" val="3997516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6">
            <a:extLst>
              <a:ext uri="{FF2B5EF4-FFF2-40B4-BE49-F238E27FC236}">
                <a16:creationId xmlns:a16="http://schemas.microsoft.com/office/drawing/2014/main" id="{0DE4D8C4-CA73-460B-B53C-0E2BAC796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47908"/>
              </p:ext>
            </p:extLst>
          </p:nvPr>
        </p:nvGraphicFramePr>
        <p:xfrm>
          <a:off x="498764" y="2378662"/>
          <a:ext cx="5274344" cy="393815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046816">
                  <a:extLst>
                    <a:ext uri="{9D8B030D-6E8A-4147-A177-3AD203B41FA5}">
                      <a16:colId xmlns:a16="http://schemas.microsoft.com/office/drawing/2014/main" val="459017273"/>
                    </a:ext>
                  </a:extLst>
                </a:gridCol>
                <a:gridCol w="4227528">
                  <a:extLst>
                    <a:ext uri="{9D8B030D-6E8A-4147-A177-3AD203B41FA5}">
                      <a16:colId xmlns:a16="http://schemas.microsoft.com/office/drawing/2014/main" val="1962157152"/>
                    </a:ext>
                  </a:extLst>
                </a:gridCol>
              </a:tblGrid>
              <a:tr h="78763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Leadership</a:t>
                      </a:r>
                    </a:p>
                  </a:txBody>
                  <a:tcPr marL="85165" marR="85165" marT="42583" marB="42583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Steering Committee Representation on Strategic Projects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Cross-BU Leadership Collaboration for Risks Mitigation and Critical Issues Resolution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Customer Sponsor Level Stakeholder Relationships Management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5165" marR="85165" marT="42583" marB="42583" anchor="ctr"/>
                </a:tc>
                <a:extLst>
                  <a:ext uri="{0D108BD9-81ED-4DB2-BD59-A6C34878D82A}">
                    <a16:rowId xmlns:a16="http://schemas.microsoft.com/office/drawing/2014/main" val="893483452"/>
                  </a:ext>
                </a:extLst>
              </a:tr>
              <a:tr h="78763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Managers</a:t>
                      </a:r>
                    </a:p>
                  </a:txBody>
                  <a:tcPr marL="85165" marR="85165" marT="42583" marB="42583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Escalation Resolution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Collaboration support for Risks Mitigation and Critical Issues Resolution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Talent and Resource Gaps and Issues Resolution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Oversee Process, Metrics and Controls adherence 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Solution Quality Assurance, RAID Impacts Leadership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5165" marR="85165" marT="42583" marB="42583" anchor="ctr"/>
                </a:tc>
                <a:extLst>
                  <a:ext uri="{0D108BD9-81ED-4DB2-BD59-A6C34878D82A}">
                    <a16:rowId xmlns:a16="http://schemas.microsoft.com/office/drawing/2014/main" val="2225192332"/>
                  </a:ext>
                </a:extLst>
              </a:tr>
              <a:tr h="78763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Project </a:t>
                      </a:r>
                      <a:b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</a:br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Director</a:t>
                      </a:r>
                    </a:p>
                  </a:txBody>
                  <a:tcPr marL="85165" marR="85165" marT="42583" marB="42583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Develop, maintain and monitor project plan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Report project status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Be the SPOC for all RAID identification &amp; closure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Ensure deliverables are complete and signed-off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Budget Management, Time Sheets, CRs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5165" marR="85165" marT="42583" marB="42583" anchor="ctr"/>
                </a:tc>
                <a:extLst>
                  <a:ext uri="{0D108BD9-81ED-4DB2-BD59-A6C34878D82A}">
                    <a16:rowId xmlns:a16="http://schemas.microsoft.com/office/drawing/2014/main" val="185836834"/>
                  </a:ext>
                </a:extLst>
              </a:tr>
              <a:tr h="78763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Lead Consultant</a:t>
                      </a:r>
                    </a:p>
                  </a:txBody>
                  <a:tcPr marL="85165" marR="85165" marT="42583" marB="42583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Own client business needs and solution scope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Own Design and Solutions, Landscape, Architecture, Security, Testing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Config Validations, Code Reviews, Documentation Reviews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Integration testing and User Acceptance Testing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Knowledge Transfer and Training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5165" marR="85165" marT="42583" marB="42583" anchor="ctr"/>
                </a:tc>
                <a:extLst>
                  <a:ext uri="{0D108BD9-81ED-4DB2-BD59-A6C34878D82A}">
                    <a16:rowId xmlns:a16="http://schemas.microsoft.com/office/drawing/2014/main" val="1553570960"/>
                  </a:ext>
                </a:extLst>
              </a:tr>
              <a:tr h="787630">
                <a:tc>
                  <a:txBody>
                    <a:bodyPr/>
                    <a:lstStyle/>
                    <a:p>
                      <a:pPr algn="r"/>
                      <a:r>
                        <a:rPr lang="en-US" sz="1200" b="1">
                          <a:solidFill>
                            <a:schemeClr val="tx1"/>
                          </a:solidFill>
                          <a:latin typeface="Helvetica" pitchFamily="2" charset="0"/>
                        </a:rPr>
                        <a:t>Consultant</a:t>
                      </a:r>
                    </a:p>
                  </a:txBody>
                  <a:tcPr marL="85165" marR="85165" marT="42583" marB="42583"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Understanding of client business needs and solution scope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Solution Configuration, Setup, Development, Testing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Integration testing and User Acceptance Testing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Resolution of Issues </a:t>
                      </a:r>
                      <a:endParaRPr kumimoji="0" lang="en-US" sz="900" b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ct val="10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9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sym typeface="Calibri"/>
                        </a:rPr>
                        <a:t>Documentation of Deliverables</a:t>
                      </a:r>
                      <a:endParaRPr kumimoji="0" lang="en-US" sz="9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</a:txBody>
                  <a:tcPr marL="85165" marR="85165" marT="42583" marB="42583" anchor="ctr"/>
                </a:tc>
                <a:extLst>
                  <a:ext uri="{0D108BD9-81ED-4DB2-BD59-A6C34878D82A}">
                    <a16:rowId xmlns:a16="http://schemas.microsoft.com/office/drawing/2014/main" val="2490499015"/>
                  </a:ext>
                </a:extLst>
              </a:tr>
            </a:tbl>
          </a:graphicData>
        </a:graphic>
      </p:graphicFrame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0A39D85-6F6D-91AA-BE86-CC2E61BD1D24}"/>
              </a:ext>
            </a:extLst>
          </p:cNvPr>
          <p:cNvGrpSpPr/>
          <p:nvPr/>
        </p:nvGrpSpPr>
        <p:grpSpPr>
          <a:xfrm>
            <a:off x="5773108" y="304944"/>
            <a:ext cx="6247441" cy="5945707"/>
            <a:chOff x="4811290" y="203753"/>
            <a:chExt cx="7343524" cy="6083969"/>
          </a:xfrm>
        </p:grpSpPr>
        <p:graphicFrame>
          <p:nvGraphicFramePr>
            <p:cNvPr id="95" name="Diagram 94">
              <a:extLst>
                <a:ext uri="{FF2B5EF4-FFF2-40B4-BE49-F238E27FC236}">
                  <a16:creationId xmlns:a16="http://schemas.microsoft.com/office/drawing/2014/main" id="{ADECF306-3573-548B-8D2F-B086570BC44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539865867"/>
                </p:ext>
              </p:extLst>
            </p:nvPr>
          </p:nvGraphicFramePr>
          <p:xfrm>
            <a:off x="4811290" y="768116"/>
            <a:ext cx="7343524" cy="517874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96" name="Arrow: Right 95">
              <a:extLst>
                <a:ext uri="{FF2B5EF4-FFF2-40B4-BE49-F238E27FC236}">
                  <a16:creationId xmlns:a16="http://schemas.microsoft.com/office/drawing/2014/main" id="{FD693FEA-49D1-984A-24C5-C7DC512EFFD0}"/>
                </a:ext>
              </a:extLst>
            </p:cNvPr>
            <p:cNvSpPr/>
            <p:nvPr/>
          </p:nvSpPr>
          <p:spPr>
            <a:xfrm rot="3704668" flipH="1">
              <a:off x="7337291" y="2980717"/>
              <a:ext cx="6083969" cy="530041"/>
            </a:xfrm>
            <a:prstGeom prst="rightArrow">
              <a:avLst/>
            </a:prstGeom>
            <a:solidFill>
              <a:schemeClr val="accent3"/>
            </a:solidFill>
            <a:ln>
              <a:solidFill>
                <a:srgbClr val="F3F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b="1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General Escalation Path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B666DE-C1A5-AD77-7F8C-EB4AB1E37D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/>
              <a:t>Project Structure</a:t>
            </a:r>
            <a:br>
              <a:rPr lang="en-US" sz="3200"/>
            </a:br>
            <a:r>
              <a:rPr lang="en-US" sz="3200"/>
              <a:t>Key Roles &amp;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3881143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341F2-6ABD-DEA6-1631-D6BC19C758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chemeClr val="accent3"/>
                </a:solidFill>
              </a:rPr>
              <a:t>Our Solution Approach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F8848D-0885-B52D-E507-E2BA03143C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 three-stage process that results in a </a:t>
            </a:r>
            <a:r>
              <a:rPr lang="en-US" b="1"/>
              <a:t>highly effective </a:t>
            </a:r>
            <a:r>
              <a:rPr lang="en-US"/>
              <a:t>implementation of data volume management.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/>
              <a:t>Assess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/>
              <a:t>Address</a:t>
            </a:r>
          </a:p>
          <a:p>
            <a:pPr marL="1028700" lvl="1" indent="-34290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/>
              <a:t>Sustain</a:t>
            </a:r>
          </a:p>
        </p:txBody>
      </p:sp>
      <p:pic>
        <p:nvPicPr>
          <p:cNvPr id="6" name="Picture 5" descr="A picture containing LEGO, toy, table&#10;&#10;Description automatically generated">
            <a:extLst>
              <a:ext uri="{FF2B5EF4-FFF2-40B4-BE49-F238E27FC236}">
                <a16:creationId xmlns:a16="http://schemas.microsoft.com/office/drawing/2014/main" id="{37277176-48FF-50BC-A0FF-59BD97B41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382" y="2175231"/>
            <a:ext cx="4292857" cy="38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92D4BC-4BD2-7F70-65F7-31E2FD7126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637" y="2217469"/>
            <a:ext cx="3972863" cy="377693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accent3"/>
                </a:solidFill>
              </a:rPr>
              <a:t>Maximize effectiveness of archiving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accent3"/>
                </a:solidFill>
              </a:rPr>
              <a:t>Minimize impact on the user experience while remaining compliant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7DC2D-A4ED-A9C8-3A61-D5E29206D5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Our Solution Approach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60DBE45-9D2A-A72F-E26D-140D1ACB4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313883"/>
              </p:ext>
            </p:extLst>
          </p:nvPr>
        </p:nvGraphicFramePr>
        <p:xfrm>
          <a:off x="4648147" y="786190"/>
          <a:ext cx="75438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3">
            <a:extLst>
              <a:ext uri="{FF2B5EF4-FFF2-40B4-BE49-F238E27FC236}">
                <a16:creationId xmlns:a16="http://schemas.microsoft.com/office/drawing/2014/main" id="{8CDE4AE7-6ADE-26C1-5E8F-D24B927E80C2}"/>
              </a:ext>
            </a:extLst>
          </p:cNvPr>
          <p:cNvSpPr txBox="1">
            <a:spLocks/>
          </p:cNvSpPr>
          <p:nvPr/>
        </p:nvSpPr>
        <p:spPr>
          <a:xfrm>
            <a:off x="477078" y="1873638"/>
            <a:ext cx="3741632" cy="1208272"/>
          </a:xfrm>
          <a:prstGeom prst="rect">
            <a:avLst/>
          </a:prstGeom>
        </p:spPr>
        <p:txBody>
          <a:bodyPr/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8A6EBEB-9174-496D-90FE-B024817C6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A69595-0DFB-4ECD-AA36-5EBB8CFE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D216BFF-5E9C-4EBB-95CA-E59B8F32F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4993CA0-5DB1-4CED-8C2D-7040348A5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BAB1B67-5978-4FD8-A822-84D120B32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8AA8866-BF96-4336-84B1-25DB96A86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059A6-6B15-C409-A85F-2C1A80061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7">
            <a:extLst>
              <a:ext uri="{FF2B5EF4-FFF2-40B4-BE49-F238E27FC236}">
                <a16:creationId xmlns:a16="http://schemas.microsoft.com/office/drawing/2014/main" id="{4115D017-6184-E50B-EFCF-42C9D7C46457}"/>
              </a:ext>
            </a:extLst>
          </p:cNvPr>
          <p:cNvSpPr txBox="1"/>
          <p:nvPr/>
        </p:nvSpPr>
        <p:spPr>
          <a:xfrm>
            <a:off x="578188" y="2461462"/>
            <a:ext cx="1757718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 algn="just"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Data Management</a:t>
            </a:r>
          </a:p>
        </p:txBody>
      </p:sp>
      <p:sp>
        <p:nvSpPr>
          <p:cNvPr id="20" name="TextBox 28">
            <a:extLst>
              <a:ext uri="{FF2B5EF4-FFF2-40B4-BE49-F238E27FC236}">
                <a16:creationId xmlns:a16="http://schemas.microsoft.com/office/drawing/2014/main" id="{CA87C3A3-D4E1-7001-88B4-1E96C72364D1}"/>
              </a:ext>
            </a:extLst>
          </p:cNvPr>
          <p:cNvSpPr txBox="1"/>
          <p:nvPr/>
        </p:nvSpPr>
        <p:spPr>
          <a:xfrm>
            <a:off x="3243206" y="2461462"/>
            <a:ext cx="1918193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Solution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Implementation</a:t>
            </a:r>
          </a:p>
        </p:txBody>
      </p:sp>
      <p:sp>
        <p:nvSpPr>
          <p:cNvPr id="21" name="TextBox 29">
            <a:extLst>
              <a:ext uri="{FF2B5EF4-FFF2-40B4-BE49-F238E27FC236}">
                <a16:creationId xmlns:a16="http://schemas.microsoft.com/office/drawing/2014/main" id="{0E82BA6F-211C-A17C-584D-C40377D18181}"/>
              </a:ext>
            </a:extLst>
          </p:cNvPr>
          <p:cNvSpPr txBox="1"/>
          <p:nvPr/>
        </p:nvSpPr>
        <p:spPr>
          <a:xfrm>
            <a:off x="6559133" y="2461462"/>
            <a:ext cx="2400466" cy="438716"/>
          </a:xfrm>
          <a:prstGeom prst="rect">
            <a:avLst/>
          </a:prstGeom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Product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&amp; Innovations</a:t>
            </a:r>
          </a:p>
        </p:txBody>
      </p:sp>
      <p:sp>
        <p:nvSpPr>
          <p:cNvPr id="22" name="TextBox 30">
            <a:extLst>
              <a:ext uri="{FF2B5EF4-FFF2-40B4-BE49-F238E27FC236}">
                <a16:creationId xmlns:a16="http://schemas.microsoft.com/office/drawing/2014/main" id="{19047A6C-F0FD-5BA6-E70B-AA3BC042EA59}"/>
              </a:ext>
            </a:extLst>
          </p:cNvPr>
          <p:cNvSpPr txBox="1"/>
          <p:nvPr/>
        </p:nvSpPr>
        <p:spPr>
          <a:xfrm>
            <a:off x="9371067" y="2461462"/>
            <a:ext cx="1757717" cy="438716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/>
          <a:p>
            <a:pPr>
              <a:lnSpc>
                <a:spcPts val="1773"/>
              </a:lnSpc>
            </a:pP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Strategic </a:t>
            </a:r>
            <a:b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</a:br>
            <a:r>
              <a:rPr lang="en-US" b="1">
                <a:solidFill>
                  <a:srgbClr val="1C1D3B"/>
                </a:solidFill>
                <a:latin typeface="Helvetica" pitchFamily="2" charset="0"/>
                <a:ea typeface="Verdana" panose="020B0604030504040204" pitchFamily="34" charset="0"/>
              </a:rPr>
              <a:t>Partnerships</a:t>
            </a:r>
          </a:p>
        </p:txBody>
      </p:sp>
      <p:sp>
        <p:nvSpPr>
          <p:cNvPr id="23" name="TextBox 34">
            <a:extLst>
              <a:ext uri="{FF2B5EF4-FFF2-40B4-BE49-F238E27FC236}">
                <a16:creationId xmlns:a16="http://schemas.microsoft.com/office/drawing/2014/main" id="{D0501E87-A9A3-E436-3EEA-E32B63A73EDB}"/>
              </a:ext>
            </a:extLst>
          </p:cNvPr>
          <p:cNvSpPr txBox="1"/>
          <p:nvPr/>
        </p:nvSpPr>
        <p:spPr>
          <a:xfrm>
            <a:off x="3243206" y="3096658"/>
            <a:ext cx="2653093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S/4HANA &amp; RISE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BTP Deployment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Integration Suite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AI Implementation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OpenText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Extended ECM (xECM)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Vendor Invoice Management</a:t>
            </a:r>
          </a:p>
          <a:p>
            <a:pPr marL="6286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Document Presentment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Ariba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Vertex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Vistex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Geospatial Intelligence (GIS)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8C05A3B9-D5F2-B7E6-F235-5ECDFE541E9D}"/>
              </a:ext>
            </a:extLst>
          </p:cNvPr>
          <p:cNvSpPr txBox="1"/>
          <p:nvPr/>
        </p:nvSpPr>
        <p:spPr>
          <a:xfrm>
            <a:off x="9371067" y="3096658"/>
            <a:ext cx="2520575" cy="804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Gold Partner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SAP </a:t>
            </a:r>
            <a:r>
              <a:rPr lang="en-US" sz="1200" err="1">
                <a:solidFill>
                  <a:srgbClr val="1C1D3B"/>
                </a:solidFill>
                <a:latin typeface="Helvetica" pitchFamily="2" charset="0"/>
              </a:rPr>
              <a:t>PartnerEdge</a:t>
            </a: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, Sell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CCFlex – Cloud Choice Flex</a:t>
            </a:r>
          </a:p>
        </p:txBody>
      </p:sp>
      <p:sp>
        <p:nvSpPr>
          <p:cNvPr id="25" name="TextBox 34">
            <a:extLst>
              <a:ext uri="{FF2B5EF4-FFF2-40B4-BE49-F238E27FC236}">
                <a16:creationId xmlns:a16="http://schemas.microsoft.com/office/drawing/2014/main" id="{8ACD8691-6714-34AC-75BB-D04CDFEDEBFC}"/>
              </a:ext>
            </a:extLst>
          </p:cNvPr>
          <p:cNvSpPr txBox="1"/>
          <p:nvPr/>
        </p:nvSpPr>
        <p:spPr>
          <a:xfrm>
            <a:off x="578189" y="3096658"/>
            <a:ext cx="2205726" cy="32971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Archiving &amp; ILM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Retention Management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HANA Memory Optimization (NSE)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Governance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Migration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Cloud Migrations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Privacy and Security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Legacy Decommissioning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Volume Assessment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Quality Assessment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>
              <a:solidFill>
                <a:srgbClr val="1C1D3B"/>
              </a:solidFill>
              <a:latin typeface="Helvetica" pitchFamily="2" charset="0"/>
            </a:endParaRP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54D8ED6E-E54A-2F41-AE52-DF43938163D6}"/>
              </a:ext>
            </a:extLst>
          </p:cNvPr>
          <p:cNvSpPr txBox="1"/>
          <p:nvPr/>
        </p:nvSpPr>
        <p:spPr>
          <a:xfrm>
            <a:off x="6504258" y="3096658"/>
            <a:ext cx="2520575" cy="2054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ASSIST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>
                <a:solidFill>
                  <a:srgbClr val="1C1D3B"/>
                </a:solidFill>
                <a:latin typeface="Helvetica" pitchFamily="2" charset="0"/>
              </a:rPr>
              <a:t>    (Data Archiving Automation)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Data GUARD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>
                <a:solidFill>
                  <a:srgbClr val="1C1D3B"/>
                </a:solidFill>
                <a:latin typeface="Helvetica" pitchFamily="2" charset="0"/>
              </a:rPr>
              <a:t>    (Legacy Decommissioning)</a:t>
            </a: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Auritas Intelligent Accrual</a:t>
            </a:r>
          </a:p>
          <a:p>
            <a:pPr marL="0" lvl="1">
              <a:lnSpc>
                <a:spcPct val="150000"/>
              </a:lnSpc>
            </a:pPr>
            <a:r>
              <a:rPr lang="en-US" sz="1050" i="1">
                <a:solidFill>
                  <a:srgbClr val="1C1D3B"/>
                </a:solidFill>
                <a:latin typeface="Helvetica" pitchFamily="2" charset="0"/>
              </a:rPr>
              <a:t>    (Financial Automation)</a:t>
            </a:r>
            <a:endParaRPr lang="en-US" sz="900" i="1">
              <a:solidFill>
                <a:srgbClr val="1C1D3B"/>
              </a:solidFill>
              <a:latin typeface="Helvetica" pitchFamily="2" charset="0"/>
            </a:endParaRPr>
          </a:p>
          <a:p>
            <a:pPr marL="171450" lvl="1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>
                <a:solidFill>
                  <a:srgbClr val="1C1D3B"/>
                </a:solidFill>
                <a:latin typeface="Helvetica" pitchFamily="2" charset="0"/>
              </a:rPr>
              <a:t>DMS+ by Auritas</a:t>
            </a:r>
          </a:p>
          <a:p>
            <a:pPr marL="0" lvl="1">
              <a:lnSpc>
                <a:spcPct val="150000"/>
              </a:lnSpc>
            </a:pPr>
            <a:r>
              <a:rPr lang="en-US" sz="1050" i="1">
                <a:solidFill>
                  <a:srgbClr val="1C1D3B"/>
                </a:solidFill>
                <a:latin typeface="Helvetica" pitchFamily="2" charset="0"/>
              </a:rPr>
              <a:t>    (Enhanced Document Storage)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44C674-8C21-EED6-604F-B0D45F889B41}"/>
              </a:ext>
            </a:extLst>
          </p:cNvPr>
          <p:cNvCxnSpPr>
            <a:cxnSpLocks/>
          </p:cNvCxnSpPr>
          <p:nvPr/>
        </p:nvCxnSpPr>
        <p:spPr>
          <a:xfrm>
            <a:off x="2872051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D9BE-75DF-3A4C-AB3B-8254D7EA2F71}"/>
              </a:ext>
            </a:extLst>
          </p:cNvPr>
          <p:cNvCxnSpPr>
            <a:cxnSpLocks/>
          </p:cNvCxnSpPr>
          <p:nvPr/>
        </p:nvCxnSpPr>
        <p:spPr>
          <a:xfrm>
            <a:off x="6198983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26F73CD-8EC2-5D06-A252-D59B923CEB33}"/>
              </a:ext>
            </a:extLst>
          </p:cNvPr>
          <p:cNvCxnSpPr>
            <a:cxnSpLocks/>
          </p:cNvCxnSpPr>
          <p:nvPr/>
        </p:nvCxnSpPr>
        <p:spPr>
          <a:xfrm>
            <a:off x="9029674" y="2292504"/>
            <a:ext cx="0" cy="395427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82C3B97F-E530-76D6-31A1-1AE5C888E7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2291" y="5374964"/>
            <a:ext cx="1046734" cy="31577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B76C508-99A4-F703-4773-2CDE5C8DEDE0}"/>
              </a:ext>
            </a:extLst>
          </p:cNvPr>
          <p:cNvSpPr txBox="1"/>
          <p:nvPr/>
        </p:nvSpPr>
        <p:spPr>
          <a:xfrm>
            <a:off x="6710972" y="5687562"/>
            <a:ext cx="2520575" cy="2189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050" i="1">
                <a:solidFill>
                  <a:srgbClr val="1C1D3B"/>
                </a:solidFill>
                <a:latin typeface="Helvetica" pitchFamily="2" charset="0"/>
              </a:rPr>
              <a:t>(AMS + Hypercare)</a:t>
            </a:r>
          </a:p>
        </p:txBody>
      </p:sp>
      <p:pic>
        <p:nvPicPr>
          <p:cNvPr id="36" name="Picture 35" descr="Microsoft Azure Logo et symbole, sens, histoire, PNG, marque">
            <a:extLst>
              <a:ext uri="{FF2B5EF4-FFF2-40B4-BE49-F238E27FC236}">
                <a16:creationId xmlns:a16="http://schemas.microsoft.com/office/drawing/2014/main" id="{328BD453-A621-84A8-FE0F-F3D987F476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39568" y="4420489"/>
            <a:ext cx="871255" cy="2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6" descr="Accusoft | Home">
            <a:extLst>
              <a:ext uri="{FF2B5EF4-FFF2-40B4-BE49-F238E27FC236}">
                <a16:creationId xmlns:a16="http://schemas.microsoft.com/office/drawing/2014/main" id="{252AEC57-D13A-18C9-0DB4-EC0E97D3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27993" y="4106792"/>
            <a:ext cx="971400" cy="23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omepage - Schoolupdate">
            <a:extLst>
              <a:ext uri="{FF2B5EF4-FFF2-40B4-BE49-F238E27FC236}">
                <a16:creationId xmlns:a16="http://schemas.microsoft.com/office/drawing/2014/main" id="{7175300E-CCF5-1087-BFD6-D9B956756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2167" y="5322797"/>
            <a:ext cx="915662" cy="2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12">
            <a:extLst>
              <a:ext uri="{FF2B5EF4-FFF2-40B4-BE49-F238E27FC236}">
                <a16:creationId xmlns:a16="http://schemas.microsoft.com/office/drawing/2014/main" id="{EE6BEDE4-46A5-1B91-3506-A67DCE461C93}"/>
              </a:ext>
            </a:extLst>
          </p:cNvPr>
          <p:cNvGrpSpPr/>
          <p:nvPr/>
        </p:nvGrpSpPr>
        <p:grpSpPr>
          <a:xfrm>
            <a:off x="9483724" y="4171279"/>
            <a:ext cx="668083" cy="384782"/>
            <a:chOff x="0" y="0"/>
            <a:chExt cx="1515902" cy="873083"/>
          </a:xfrm>
        </p:grpSpPr>
        <p:grpSp>
          <p:nvGrpSpPr>
            <p:cNvPr id="40" name="Group 13">
              <a:extLst>
                <a:ext uri="{FF2B5EF4-FFF2-40B4-BE49-F238E27FC236}">
                  <a16:creationId xmlns:a16="http://schemas.microsoft.com/office/drawing/2014/main" id="{B29A23F9-9E9A-196C-3237-B7C92922C4A2}"/>
                </a:ext>
              </a:extLst>
            </p:cNvPr>
            <p:cNvGrpSpPr/>
            <p:nvPr/>
          </p:nvGrpSpPr>
          <p:grpSpPr>
            <a:xfrm>
              <a:off x="11897" y="28282"/>
              <a:ext cx="812816" cy="435871"/>
              <a:chOff x="0" y="0"/>
              <a:chExt cx="514173" cy="275724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112537DB-B07D-F357-F5DB-5C4F0E800650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6" name="TextBox 15">
                <a:extLst>
                  <a:ext uri="{FF2B5EF4-FFF2-40B4-BE49-F238E27FC236}">
                    <a16:creationId xmlns:a16="http://schemas.microsoft.com/office/drawing/2014/main" id="{0150F7B6-5AE7-2CFB-DAC3-8492DA6BBC3D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16">
              <a:extLst>
                <a:ext uri="{FF2B5EF4-FFF2-40B4-BE49-F238E27FC236}">
                  <a16:creationId xmlns:a16="http://schemas.microsoft.com/office/drawing/2014/main" id="{4A6E2C02-EB3D-464E-8555-DEF266688A30}"/>
                </a:ext>
              </a:extLst>
            </p:cNvPr>
            <p:cNvGrpSpPr/>
            <p:nvPr/>
          </p:nvGrpSpPr>
          <p:grpSpPr>
            <a:xfrm>
              <a:off x="670767" y="404144"/>
              <a:ext cx="812816" cy="435871"/>
              <a:chOff x="0" y="0"/>
              <a:chExt cx="514173" cy="275724"/>
            </a:xfrm>
          </p:grpSpPr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09AEC157-70AA-BC1F-B853-503E98EA8BDE}"/>
                  </a:ext>
                </a:extLst>
              </p:cNvPr>
              <p:cNvSpPr/>
              <p:nvPr/>
            </p:nvSpPr>
            <p:spPr>
              <a:xfrm>
                <a:off x="0" y="0"/>
                <a:ext cx="514173" cy="275724"/>
              </a:xfrm>
              <a:custGeom>
                <a:avLst/>
                <a:gdLst/>
                <a:ahLst/>
                <a:cxnLst/>
                <a:rect l="l" t="t" r="r" b="b"/>
                <a:pathLst>
                  <a:path w="514173" h="275724">
                    <a:moveTo>
                      <a:pt x="0" y="0"/>
                    </a:moveTo>
                    <a:lnTo>
                      <a:pt x="514173" y="0"/>
                    </a:lnTo>
                    <a:lnTo>
                      <a:pt x="514173" y="275724"/>
                    </a:lnTo>
                    <a:lnTo>
                      <a:pt x="0" y="27572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4" name="TextBox 18">
                <a:extLst>
                  <a:ext uri="{FF2B5EF4-FFF2-40B4-BE49-F238E27FC236}">
                    <a16:creationId xmlns:a16="http://schemas.microsoft.com/office/drawing/2014/main" id="{C0B9F33D-47D7-463D-C081-0A67178B3A17}"/>
                  </a:ext>
                </a:extLst>
              </p:cNvPr>
              <p:cNvSpPr txBox="1"/>
              <p:nvPr/>
            </p:nvSpPr>
            <p:spPr>
              <a:xfrm>
                <a:off x="0" y="47625"/>
                <a:ext cx="812800" cy="7651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79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sp>
          <p:nvSpPr>
            <p:cNvPr id="42" name="Freeform 19">
              <a:extLst>
                <a:ext uri="{FF2B5EF4-FFF2-40B4-BE49-F238E27FC236}">
                  <a16:creationId xmlns:a16="http://schemas.microsoft.com/office/drawing/2014/main" id="{D79261A2-4BE7-FC96-F69D-2ACDF76AA356}"/>
                </a:ext>
              </a:extLst>
            </p:cNvPr>
            <p:cNvSpPr/>
            <p:nvPr/>
          </p:nvSpPr>
          <p:spPr>
            <a:xfrm>
              <a:off x="0" y="0"/>
              <a:ext cx="1515902" cy="873083"/>
            </a:xfrm>
            <a:custGeom>
              <a:avLst/>
              <a:gdLst/>
              <a:ahLst/>
              <a:cxnLst/>
              <a:rect l="l" t="t" r="r" b="b"/>
              <a:pathLst>
                <a:path w="1515902" h="873083">
                  <a:moveTo>
                    <a:pt x="0" y="0"/>
                  </a:moveTo>
                  <a:lnTo>
                    <a:pt x="1515902" y="0"/>
                  </a:lnTo>
                  <a:lnTo>
                    <a:pt x="1515902" y="873083"/>
                  </a:lnTo>
                  <a:lnTo>
                    <a:pt x="0" y="8730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</p:grpSp>
      <p:pic>
        <p:nvPicPr>
          <p:cNvPr id="47" name="Picture 2">
            <a:extLst>
              <a:ext uri="{FF2B5EF4-FFF2-40B4-BE49-F238E27FC236}">
                <a16:creationId xmlns:a16="http://schemas.microsoft.com/office/drawing/2014/main" id="{6F997E36-05D4-0BCE-3E38-A259067F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38107" y="4873422"/>
            <a:ext cx="463183" cy="27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F1CA149-1856-AF46-D6FD-6A4789ECF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6855" y="5539647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4">
            <a:extLst>
              <a:ext uri="{FF2B5EF4-FFF2-40B4-BE49-F238E27FC236}">
                <a16:creationId xmlns:a16="http://schemas.microsoft.com/office/drawing/2014/main" id="{09143D79-F5F6-AB01-ACF1-5A8EDE17C57E}"/>
              </a:ext>
            </a:extLst>
          </p:cNvPr>
          <p:cNvSpPr txBox="1"/>
          <p:nvPr/>
        </p:nvSpPr>
        <p:spPr>
          <a:xfrm>
            <a:off x="9521227" y="5755650"/>
            <a:ext cx="782554" cy="2189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50" b="1" i="1">
                <a:solidFill>
                  <a:srgbClr val="00A3E9"/>
                </a:solidFill>
                <a:latin typeface="Helvetica" pitchFamily="2" charset="0"/>
              </a:rPr>
              <a:t>CC</a:t>
            </a:r>
            <a:r>
              <a:rPr lang="en-US" sz="1050" i="1">
                <a:solidFill>
                  <a:srgbClr val="00A3E9"/>
                </a:solidFill>
                <a:latin typeface="Helvetica" pitchFamily="2" charset="0"/>
              </a:rPr>
              <a:t>Flex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54771-D316-DAEF-16E7-6B9C40D48050}"/>
              </a:ext>
            </a:extLst>
          </p:cNvPr>
          <p:cNvGrpSpPr/>
          <p:nvPr/>
        </p:nvGrpSpPr>
        <p:grpSpPr>
          <a:xfrm>
            <a:off x="-1013" y="-13277"/>
            <a:ext cx="12202988" cy="1890595"/>
            <a:chOff x="-10988" y="-29259"/>
            <a:chExt cx="12202988" cy="189059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8158CA3-6989-09D2-BE6D-110918E0F8DC}"/>
                </a:ext>
              </a:extLst>
            </p:cNvPr>
            <p:cNvGrpSpPr/>
            <p:nvPr/>
          </p:nvGrpSpPr>
          <p:grpSpPr>
            <a:xfrm>
              <a:off x="-10988" y="-29259"/>
              <a:ext cx="12202988" cy="1890595"/>
              <a:chOff x="4196" y="-1528005"/>
              <a:chExt cx="12202988" cy="189059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E4155829-7A1C-948B-C73F-FCB2C59A86EC}"/>
                  </a:ext>
                </a:extLst>
              </p:cNvPr>
              <p:cNvGrpSpPr/>
              <p:nvPr/>
            </p:nvGrpSpPr>
            <p:grpSpPr>
              <a:xfrm>
                <a:off x="4196" y="-1528005"/>
                <a:ext cx="12202988" cy="1890595"/>
                <a:chOff x="4196" y="-1393095"/>
                <a:chExt cx="12202988" cy="1890595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B459C-B50E-4805-824B-449016EDFC72}"/>
                    </a:ext>
                  </a:extLst>
                </p:cNvPr>
                <p:cNvSpPr/>
                <p:nvPr/>
              </p:nvSpPr>
              <p:spPr>
                <a:xfrm flipV="1">
                  <a:off x="5209" y="-11346"/>
                  <a:ext cx="12201037" cy="508846"/>
                </a:xfrm>
                <a:prstGeom prst="rect">
                  <a:avLst/>
                </a:prstGeom>
                <a:solidFill>
                  <a:srgbClr val="D40606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FD3BF50D-D563-82EB-E8EF-B622DD7F4C11}"/>
                    </a:ext>
                  </a:extLst>
                </p:cNvPr>
                <p:cNvSpPr/>
                <p:nvPr/>
              </p:nvSpPr>
              <p:spPr>
                <a:xfrm rot="21540000">
                  <a:off x="4196" y="187624"/>
                  <a:ext cx="12202988" cy="128691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7356585-C682-601C-A3A9-65960FC26F6B}"/>
                    </a:ext>
                  </a:extLst>
                </p:cNvPr>
                <p:cNvSpPr/>
                <p:nvPr/>
              </p:nvSpPr>
              <p:spPr>
                <a:xfrm>
                  <a:off x="5208" y="-1393095"/>
                  <a:ext cx="12201975" cy="1519850"/>
                </a:xfrm>
                <a:prstGeom prst="rect">
                  <a:avLst/>
                </a:prstGeom>
                <a:solidFill>
                  <a:srgbClr val="1C1D3B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914EFF1-0CF1-6927-FEDC-CC606DE4D0F0}"/>
                  </a:ext>
                </a:extLst>
              </p:cNvPr>
              <p:cNvSpPr/>
              <p:nvPr/>
            </p:nvSpPr>
            <p:spPr>
              <a:xfrm>
                <a:off x="5209" y="-60369"/>
                <a:ext cx="9842132" cy="120054"/>
              </a:xfrm>
              <a:prstGeom prst="rect">
                <a:avLst/>
              </a:prstGeom>
              <a:solidFill>
                <a:srgbClr val="1C1D3B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0DDB1F-ADB9-728A-462F-A423F5760FF1}"/>
                </a:ext>
              </a:extLst>
            </p:cNvPr>
            <p:cNvSpPr/>
            <p:nvPr/>
          </p:nvSpPr>
          <p:spPr>
            <a:xfrm>
              <a:off x="-9975" y="1522899"/>
              <a:ext cx="5824386" cy="137796"/>
            </a:xfrm>
            <a:prstGeom prst="rect">
              <a:avLst/>
            </a:prstGeom>
            <a:solidFill>
              <a:srgbClr val="1C1D3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4">
            <a:extLst>
              <a:ext uri="{FF2B5EF4-FFF2-40B4-BE49-F238E27FC236}">
                <a16:creationId xmlns:a16="http://schemas.microsoft.com/office/drawing/2014/main" id="{3C2124A4-0D5B-B306-91C7-002B4C1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9421" y="4887684"/>
            <a:ext cx="488776" cy="24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>
            <a:extLst>
              <a:ext uri="{FF2B5EF4-FFF2-40B4-BE49-F238E27FC236}">
                <a16:creationId xmlns:a16="http://schemas.microsoft.com/office/drawing/2014/main" id="{1E9B1C9C-FECA-7DA0-1245-5C1EB3B22FB4}"/>
              </a:ext>
            </a:extLst>
          </p:cNvPr>
          <p:cNvSpPr txBox="1"/>
          <p:nvPr/>
        </p:nvSpPr>
        <p:spPr>
          <a:xfrm>
            <a:off x="9516855" y="5114017"/>
            <a:ext cx="668962" cy="1459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" b="1" err="1">
                <a:solidFill>
                  <a:srgbClr val="00A3E9"/>
                </a:solidFill>
                <a:latin typeface="Helvetica" pitchFamily="2" charset="0"/>
              </a:rPr>
              <a:t>Partner</a:t>
            </a:r>
            <a:r>
              <a:rPr lang="en-US" sz="700" err="1">
                <a:solidFill>
                  <a:srgbClr val="00A3E9"/>
                </a:solidFill>
                <a:latin typeface="Helvetica" pitchFamily="2" charset="0"/>
              </a:rPr>
              <a:t>Edge</a:t>
            </a:r>
            <a:r>
              <a:rPr lang="en-US" sz="700" baseline="30000">
                <a:solidFill>
                  <a:srgbClr val="00A3E9"/>
                </a:solidFill>
                <a:latin typeface="Helvetica" pitchFamily="2" charset="0"/>
              </a:rPr>
              <a:t>®</a:t>
            </a:r>
            <a:r>
              <a:rPr lang="en-US" sz="700">
                <a:solidFill>
                  <a:srgbClr val="00A3E9"/>
                </a:solidFill>
                <a:latin typeface="Helvetica" pitchFamily="2" charset="0"/>
              </a:rPr>
              <a:t> 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191830C-20B4-8851-E27B-3D16CF6998DA}"/>
              </a:ext>
            </a:extLst>
          </p:cNvPr>
          <p:cNvCxnSpPr>
            <a:cxnSpLocks/>
          </p:cNvCxnSpPr>
          <p:nvPr/>
        </p:nvCxnSpPr>
        <p:spPr>
          <a:xfrm>
            <a:off x="4200437" y="407633"/>
            <a:ext cx="0" cy="952949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28">
            <a:extLst>
              <a:ext uri="{FF2B5EF4-FFF2-40B4-BE49-F238E27FC236}">
                <a16:creationId xmlns:a16="http://schemas.microsoft.com/office/drawing/2014/main" id="{8E84CC91-6BEA-A52F-09E0-BB52498BDE89}"/>
              </a:ext>
            </a:extLst>
          </p:cNvPr>
          <p:cNvSpPr txBox="1"/>
          <p:nvPr/>
        </p:nvSpPr>
        <p:spPr>
          <a:xfrm>
            <a:off x="4695776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1,500</a:t>
            </a:r>
          </a:p>
        </p:txBody>
      </p:sp>
      <p:sp>
        <p:nvSpPr>
          <p:cNvPr id="51" name="TextBox 28">
            <a:extLst>
              <a:ext uri="{FF2B5EF4-FFF2-40B4-BE49-F238E27FC236}">
                <a16:creationId xmlns:a16="http://schemas.microsoft.com/office/drawing/2014/main" id="{7AF39576-4C98-B0E1-730F-503B35C47EFA}"/>
              </a:ext>
            </a:extLst>
          </p:cNvPr>
          <p:cNvSpPr txBox="1"/>
          <p:nvPr/>
        </p:nvSpPr>
        <p:spPr>
          <a:xfrm>
            <a:off x="4725421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Successful Projects</a:t>
            </a:r>
          </a:p>
        </p:txBody>
      </p:sp>
      <p:sp>
        <p:nvSpPr>
          <p:cNvPr id="52" name="TextBox 28">
            <a:extLst>
              <a:ext uri="{FF2B5EF4-FFF2-40B4-BE49-F238E27FC236}">
                <a16:creationId xmlns:a16="http://schemas.microsoft.com/office/drawing/2014/main" id="{CDD348BE-BE24-CD46-34C6-129076B19D1E}"/>
              </a:ext>
            </a:extLst>
          </p:cNvPr>
          <p:cNvSpPr txBox="1"/>
          <p:nvPr/>
        </p:nvSpPr>
        <p:spPr>
          <a:xfrm>
            <a:off x="6527825" y="584135"/>
            <a:ext cx="1326950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10,500+</a:t>
            </a:r>
          </a:p>
        </p:txBody>
      </p:sp>
      <p:sp>
        <p:nvSpPr>
          <p:cNvPr id="53" name="TextBox 28">
            <a:extLst>
              <a:ext uri="{FF2B5EF4-FFF2-40B4-BE49-F238E27FC236}">
                <a16:creationId xmlns:a16="http://schemas.microsoft.com/office/drawing/2014/main" id="{715B2C91-EEAC-DA95-27E9-BFA4817DDD48}"/>
              </a:ext>
            </a:extLst>
          </p:cNvPr>
          <p:cNvSpPr txBox="1"/>
          <p:nvPr/>
        </p:nvSpPr>
        <p:spPr>
          <a:xfrm>
            <a:off x="6658794" y="898227"/>
            <a:ext cx="1065012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TB of Data</a:t>
            </a:r>
          </a:p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Managed</a:t>
            </a:r>
          </a:p>
        </p:txBody>
      </p:sp>
      <p:sp>
        <p:nvSpPr>
          <p:cNvPr id="54" name="TextBox 28">
            <a:extLst>
              <a:ext uri="{FF2B5EF4-FFF2-40B4-BE49-F238E27FC236}">
                <a16:creationId xmlns:a16="http://schemas.microsoft.com/office/drawing/2014/main" id="{77469667-7105-3FC0-DCAC-2E64D6F51D62}"/>
              </a:ext>
            </a:extLst>
          </p:cNvPr>
          <p:cNvSpPr txBox="1"/>
          <p:nvPr/>
        </p:nvSpPr>
        <p:spPr>
          <a:xfrm>
            <a:off x="8491431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25 Yrs</a:t>
            </a:r>
          </a:p>
        </p:txBody>
      </p:sp>
      <p:sp>
        <p:nvSpPr>
          <p:cNvPr id="55" name="TextBox 28">
            <a:extLst>
              <a:ext uri="{FF2B5EF4-FFF2-40B4-BE49-F238E27FC236}">
                <a16:creationId xmlns:a16="http://schemas.microsoft.com/office/drawing/2014/main" id="{49D5AC29-0843-CFBE-C0E2-557F4E7C7112}"/>
              </a:ext>
            </a:extLst>
          </p:cNvPr>
          <p:cNvSpPr txBox="1"/>
          <p:nvPr/>
        </p:nvSpPr>
        <p:spPr>
          <a:xfrm>
            <a:off x="8428988" y="898227"/>
            <a:ext cx="1249189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Transforming Companies</a:t>
            </a:r>
          </a:p>
        </p:txBody>
      </p:sp>
      <p:sp>
        <p:nvSpPr>
          <p:cNvPr id="56" name="TextBox 28">
            <a:extLst>
              <a:ext uri="{FF2B5EF4-FFF2-40B4-BE49-F238E27FC236}">
                <a16:creationId xmlns:a16="http://schemas.microsoft.com/office/drawing/2014/main" id="{F539917A-14A0-E079-A2AA-D11E2A89CF78}"/>
              </a:ext>
            </a:extLst>
          </p:cNvPr>
          <p:cNvSpPr txBox="1"/>
          <p:nvPr/>
        </p:nvSpPr>
        <p:spPr>
          <a:xfrm>
            <a:off x="10317983" y="584135"/>
            <a:ext cx="1124303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ts val="1773"/>
              </a:lnSpc>
            </a:pPr>
            <a:r>
              <a:rPr lang="en-US" sz="2800" b="1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$1.5B</a:t>
            </a:r>
          </a:p>
        </p:txBody>
      </p:sp>
      <p:sp>
        <p:nvSpPr>
          <p:cNvPr id="57" name="TextBox 28">
            <a:extLst>
              <a:ext uri="{FF2B5EF4-FFF2-40B4-BE49-F238E27FC236}">
                <a16:creationId xmlns:a16="http://schemas.microsoft.com/office/drawing/2014/main" id="{0A27A29B-4099-8319-F910-4C1AE37447E4}"/>
              </a:ext>
            </a:extLst>
          </p:cNvPr>
          <p:cNvSpPr txBox="1"/>
          <p:nvPr/>
        </p:nvSpPr>
        <p:spPr>
          <a:xfrm>
            <a:off x="10237232" y="898227"/>
            <a:ext cx="1285804" cy="398528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Helvetica" pitchFamily="2" charset="0"/>
                <a:ea typeface="Verdana" panose="020B0604030504040204" pitchFamily="34" charset="0"/>
              </a:rPr>
              <a:t>Total Customer Savings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32842D7-02A6-BAA6-9920-20683967DBFC}"/>
              </a:ext>
            </a:extLst>
          </p:cNvPr>
          <p:cNvSpPr txBox="1"/>
          <p:nvPr/>
        </p:nvSpPr>
        <p:spPr>
          <a:xfrm>
            <a:off x="271312" y="1237686"/>
            <a:ext cx="350161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i="0" u="none" strike="noStrike">
                <a:solidFill>
                  <a:schemeClr val="accent6"/>
                </a:solidFill>
                <a:effectLst/>
                <a:latin typeface="Helvetica" pitchFamily="2" charset="0"/>
              </a:rPr>
              <a:t>Driving Innovation, Empowering Transformations.</a:t>
            </a:r>
            <a:endParaRPr lang="en-US" sz="1050" b="1">
              <a:solidFill>
                <a:schemeClr val="accent6"/>
              </a:solidFill>
              <a:latin typeface="Helvetica" pitchFamily="2" charset="0"/>
            </a:endParaRPr>
          </a:p>
        </p:txBody>
      </p:sp>
      <p:pic>
        <p:nvPicPr>
          <p:cNvPr id="17" name="Picture 1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5C9871A9-5B03-4C42-C913-FD66444776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502" y="193513"/>
            <a:ext cx="3609393" cy="1158805"/>
          </a:xfrm>
          <a:prstGeom prst="rect">
            <a:avLst/>
          </a:prstGeom>
        </p:spPr>
      </p:pic>
      <p:pic>
        <p:nvPicPr>
          <p:cNvPr id="10" name="Picture 9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0913D9F6-8B62-DB76-D243-8DBDF92019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7" y="5652941"/>
            <a:ext cx="1263099" cy="423648"/>
          </a:xfrm>
          <a:prstGeom prst="rect">
            <a:avLst/>
          </a:prstGeom>
        </p:spPr>
      </p:pic>
      <p:pic>
        <p:nvPicPr>
          <p:cNvPr id="12" name="Picture 11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BF22C739-5B39-687F-8CE9-2EE7D6BFC09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042" y="4721112"/>
            <a:ext cx="508846" cy="50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82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54916226-2FC6-3B11-3A0F-66FA660CA13E}"/>
              </a:ext>
            </a:extLst>
          </p:cNvPr>
          <p:cNvSpPr/>
          <p:nvPr/>
        </p:nvSpPr>
        <p:spPr>
          <a:xfrm>
            <a:off x="175269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EEDD39DA-CEC8-C02B-CF31-E1E1A56A9964}"/>
              </a:ext>
            </a:extLst>
          </p:cNvPr>
          <p:cNvSpPr/>
          <p:nvPr/>
        </p:nvSpPr>
        <p:spPr>
          <a:xfrm>
            <a:off x="175268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3A95E670-314B-8341-CFAB-115825294EB3}"/>
              </a:ext>
            </a:extLst>
          </p:cNvPr>
          <p:cNvSpPr/>
          <p:nvPr/>
        </p:nvSpPr>
        <p:spPr>
          <a:xfrm>
            <a:off x="2160309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9A0D546D-606E-AACC-77B4-8F2383D01B5E}"/>
              </a:ext>
            </a:extLst>
          </p:cNvPr>
          <p:cNvSpPr/>
          <p:nvPr/>
        </p:nvSpPr>
        <p:spPr>
          <a:xfrm>
            <a:off x="2160308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A8987472-C01E-567D-B0C0-DDF950EF616B}"/>
              </a:ext>
            </a:extLst>
          </p:cNvPr>
          <p:cNvSpPr/>
          <p:nvPr/>
        </p:nvSpPr>
        <p:spPr>
          <a:xfrm>
            <a:off x="4145349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609F1352-05FC-BC65-B165-EA40E0DF1FD7}"/>
              </a:ext>
            </a:extLst>
          </p:cNvPr>
          <p:cNvSpPr/>
          <p:nvPr/>
        </p:nvSpPr>
        <p:spPr>
          <a:xfrm>
            <a:off x="4145348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DE3AB5D7-162A-CECB-DAA8-1558225A39BA}"/>
              </a:ext>
            </a:extLst>
          </p:cNvPr>
          <p:cNvSpPr/>
          <p:nvPr/>
        </p:nvSpPr>
        <p:spPr>
          <a:xfrm>
            <a:off x="6138805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 Single Corner Rectangle 15">
            <a:extLst>
              <a:ext uri="{FF2B5EF4-FFF2-40B4-BE49-F238E27FC236}">
                <a16:creationId xmlns:a16="http://schemas.microsoft.com/office/drawing/2014/main" id="{BCE593F0-65E9-EDAF-8B24-B9BA15A584F9}"/>
              </a:ext>
            </a:extLst>
          </p:cNvPr>
          <p:cNvSpPr/>
          <p:nvPr/>
        </p:nvSpPr>
        <p:spPr>
          <a:xfrm>
            <a:off x="6138804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509BCA91-1FC8-C524-A56B-7C158628B54B}"/>
              </a:ext>
            </a:extLst>
          </p:cNvPr>
          <p:cNvSpPr/>
          <p:nvPr/>
        </p:nvSpPr>
        <p:spPr>
          <a:xfrm>
            <a:off x="8123845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 Single Corner Rectangle 17">
            <a:extLst>
              <a:ext uri="{FF2B5EF4-FFF2-40B4-BE49-F238E27FC236}">
                <a16:creationId xmlns:a16="http://schemas.microsoft.com/office/drawing/2014/main" id="{D7E3A30E-9302-286F-37ED-C398DCE8D9C1}"/>
              </a:ext>
            </a:extLst>
          </p:cNvPr>
          <p:cNvSpPr/>
          <p:nvPr/>
        </p:nvSpPr>
        <p:spPr>
          <a:xfrm>
            <a:off x="8123844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 Single Corner Rectangle 18">
            <a:extLst>
              <a:ext uri="{FF2B5EF4-FFF2-40B4-BE49-F238E27FC236}">
                <a16:creationId xmlns:a16="http://schemas.microsoft.com/office/drawing/2014/main" id="{84C9A75F-32B9-8FFC-091D-EEDC937ABDF0}"/>
              </a:ext>
            </a:extLst>
          </p:cNvPr>
          <p:cNvSpPr/>
          <p:nvPr/>
        </p:nvSpPr>
        <p:spPr>
          <a:xfrm>
            <a:off x="10108885" y="1987343"/>
            <a:ext cx="19066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ingle Corner Rectangle 19">
            <a:extLst>
              <a:ext uri="{FF2B5EF4-FFF2-40B4-BE49-F238E27FC236}">
                <a16:creationId xmlns:a16="http://schemas.microsoft.com/office/drawing/2014/main" id="{98ED338F-0BB2-F742-CA7D-6951BC9CE9B3}"/>
              </a:ext>
            </a:extLst>
          </p:cNvPr>
          <p:cNvSpPr/>
          <p:nvPr/>
        </p:nvSpPr>
        <p:spPr>
          <a:xfrm>
            <a:off x="10108884" y="1987344"/>
            <a:ext cx="1906624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19B10-A4A2-31E2-43FE-0E039CF88A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</a:rPr>
              <a:t>Assess: 6Rs of Data Archiving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0AD4582-3F46-E85E-D4BB-AD434A0E1780}"/>
              </a:ext>
            </a:extLst>
          </p:cNvPr>
          <p:cNvSpPr txBox="1">
            <a:spLocks/>
          </p:cNvSpPr>
          <p:nvPr/>
        </p:nvSpPr>
        <p:spPr>
          <a:xfrm>
            <a:off x="188204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Residence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C86385CC-2350-9352-3772-8FF428DDA397}"/>
              </a:ext>
            </a:extLst>
          </p:cNvPr>
          <p:cNvSpPr txBox="1">
            <a:spLocks/>
          </p:cNvSpPr>
          <p:nvPr/>
        </p:nvSpPr>
        <p:spPr>
          <a:xfrm>
            <a:off x="2159908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Retention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5E095D5-2825-036D-28D7-CBBF3C695643}"/>
              </a:ext>
            </a:extLst>
          </p:cNvPr>
          <p:cNvSpPr txBox="1">
            <a:spLocks/>
          </p:cNvSpPr>
          <p:nvPr/>
        </p:nvSpPr>
        <p:spPr>
          <a:xfrm>
            <a:off x="4157972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Restrictions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173EC44-A524-332A-6993-255A7A266616}"/>
              </a:ext>
            </a:extLst>
          </p:cNvPr>
          <p:cNvSpPr txBox="1">
            <a:spLocks/>
          </p:cNvSpPr>
          <p:nvPr/>
        </p:nvSpPr>
        <p:spPr>
          <a:xfrm>
            <a:off x="6129676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Requirements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D092498-5836-7C50-1C74-E608DEDA5F37}"/>
              </a:ext>
            </a:extLst>
          </p:cNvPr>
          <p:cNvSpPr txBox="1">
            <a:spLocks/>
          </p:cNvSpPr>
          <p:nvPr/>
        </p:nvSpPr>
        <p:spPr>
          <a:xfrm>
            <a:off x="8134964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Reporting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A6BE867-CB03-D81F-9244-AF9318665131}"/>
              </a:ext>
            </a:extLst>
          </p:cNvPr>
          <p:cNvSpPr txBox="1">
            <a:spLocks/>
          </p:cNvSpPr>
          <p:nvPr/>
        </p:nvSpPr>
        <p:spPr>
          <a:xfrm>
            <a:off x="10106668" y="2160478"/>
            <a:ext cx="1906624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Retrieval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71276CE-32E2-87FD-D135-333C40363CC1}"/>
              </a:ext>
            </a:extLst>
          </p:cNvPr>
          <p:cNvSpPr txBox="1">
            <a:spLocks/>
          </p:cNvSpPr>
          <p:nvPr/>
        </p:nvSpPr>
        <p:spPr>
          <a:xfrm>
            <a:off x="188204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The period of time a document remains in the online database.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3FA855E7-FD62-7840-FC44-78271A6C43DF}"/>
              </a:ext>
            </a:extLst>
          </p:cNvPr>
          <p:cNvSpPr txBox="1">
            <a:spLocks/>
          </p:cNvSpPr>
          <p:nvPr/>
        </p:nvSpPr>
        <p:spPr>
          <a:xfrm>
            <a:off x="2159908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The “life” of a record in ERP system (e.g. Finance = 7y)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C180006-E119-D569-EFBF-8F769412A7A5}"/>
              </a:ext>
            </a:extLst>
          </p:cNvPr>
          <p:cNvSpPr txBox="1">
            <a:spLocks/>
          </p:cNvSpPr>
          <p:nvPr/>
        </p:nvSpPr>
        <p:spPr>
          <a:xfrm>
            <a:off x="4157972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Doc types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Countries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Military/ Gov. partners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Regulated Company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13764E5A-0921-941A-544D-0EC6C971E69F}"/>
              </a:ext>
            </a:extLst>
          </p:cNvPr>
          <p:cNvSpPr txBox="1">
            <a:spLocks/>
          </p:cNvSpPr>
          <p:nvPr/>
        </p:nvSpPr>
        <p:spPr>
          <a:xfrm>
            <a:off x="6129676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Documents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Z tables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Data quality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Testing scenarios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Integrated systems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A3A7B56-483F-E65C-FA2D-9BCFF5D32A23}"/>
              </a:ext>
            </a:extLst>
          </p:cNvPr>
          <p:cNvSpPr txBox="1">
            <a:spLocks/>
          </p:cNvSpPr>
          <p:nvPr/>
        </p:nvSpPr>
        <p:spPr>
          <a:xfrm>
            <a:off x="8134964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Historical v/s current data access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HANA Ent/SLT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DC445F58-98EB-0F92-ADCF-BFF4D034158B}"/>
              </a:ext>
            </a:extLst>
          </p:cNvPr>
          <p:cNvSpPr txBox="1">
            <a:spLocks/>
          </p:cNvSpPr>
          <p:nvPr/>
        </p:nvSpPr>
        <p:spPr>
          <a:xfrm>
            <a:off x="10106668" y="2849897"/>
            <a:ext cx="1906624" cy="204649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Standard SAP delivered t-code and reports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>
                <a:solidFill>
                  <a:schemeClr val="accent3"/>
                </a:solidFill>
              </a:rPr>
              <a:t>DRB – Learn ALO1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b="0" err="1">
                <a:solidFill>
                  <a:schemeClr val="accent3"/>
                </a:solidFill>
              </a:rPr>
              <a:t>DaRT</a:t>
            </a:r>
            <a:r>
              <a:rPr lang="en-US" sz="1400" b="0">
                <a:solidFill>
                  <a:schemeClr val="accent3"/>
                </a:solidFill>
              </a:rPr>
              <a:t>, BW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47D9525F-2590-E1CA-A486-569799EE6DB5}"/>
              </a:ext>
            </a:extLst>
          </p:cNvPr>
          <p:cNvSpPr txBox="1">
            <a:spLocks/>
          </p:cNvSpPr>
          <p:nvPr/>
        </p:nvSpPr>
        <p:spPr>
          <a:xfrm>
            <a:off x="210358" y="4679101"/>
            <a:ext cx="1893600" cy="10232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Decide how long you keep your data in database then migrate to archives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00319433-D659-EAE6-196F-A95D28A2CCC0}"/>
              </a:ext>
            </a:extLst>
          </p:cNvPr>
          <p:cNvSpPr txBox="1">
            <a:spLocks/>
          </p:cNvSpPr>
          <p:nvPr/>
        </p:nvSpPr>
        <p:spPr>
          <a:xfrm>
            <a:off x="2187595" y="4679101"/>
            <a:ext cx="1893600" cy="10232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Match retention scheduled to corporate policies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799C2F83-883D-B8CC-E6A9-CB8500FEF794}"/>
              </a:ext>
            </a:extLst>
          </p:cNvPr>
          <p:cNvSpPr txBox="1">
            <a:spLocks/>
          </p:cNvSpPr>
          <p:nvPr/>
        </p:nvSpPr>
        <p:spPr>
          <a:xfrm>
            <a:off x="4175909" y="4896395"/>
            <a:ext cx="1893600" cy="10232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Define consistent selection criteria for managing your data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38B491B-F3AA-A941-372B-DA47100B07D0}"/>
              </a:ext>
            </a:extLst>
          </p:cNvPr>
          <p:cNvSpPr txBox="1">
            <a:spLocks/>
          </p:cNvSpPr>
          <p:nvPr/>
        </p:nvSpPr>
        <p:spPr>
          <a:xfrm>
            <a:off x="6153146" y="4896395"/>
            <a:ext cx="1893600" cy="102324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Identify transactions and reports impacted by archiving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A51B2F9C-85C0-3524-584B-65A932D1AF6A}"/>
              </a:ext>
            </a:extLst>
          </p:cNvPr>
          <p:cNvSpPr txBox="1">
            <a:spLocks/>
          </p:cNvSpPr>
          <p:nvPr/>
        </p:nvSpPr>
        <p:spPr>
          <a:xfrm>
            <a:off x="8207359" y="4679101"/>
            <a:ext cx="1732507" cy="131747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Decide if these reports need archive enabling</a:t>
            </a:r>
          </a:p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Identify extractors to be archive enables for BW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F35A2C70-4F48-684B-6D2A-28102EA44153}"/>
              </a:ext>
            </a:extLst>
          </p:cNvPr>
          <p:cNvSpPr txBox="1">
            <a:spLocks/>
          </p:cNvSpPr>
          <p:nvPr/>
        </p:nvSpPr>
        <p:spPr>
          <a:xfrm>
            <a:off x="10096543" y="5032162"/>
            <a:ext cx="1893600" cy="67018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1300">
                <a:solidFill>
                  <a:schemeClr val="accent3"/>
                </a:solidFill>
              </a:rPr>
              <a:t>Evaluate and choose options for storage &amp; retrieval</a:t>
            </a:r>
          </a:p>
        </p:txBody>
      </p:sp>
      <p:sp>
        <p:nvSpPr>
          <p:cNvPr id="41" name="Down Arrow 40">
            <a:extLst>
              <a:ext uri="{FF2B5EF4-FFF2-40B4-BE49-F238E27FC236}">
                <a16:creationId xmlns:a16="http://schemas.microsoft.com/office/drawing/2014/main" id="{066CF2C7-F59D-D005-9ABB-8D5EF35ACB2B}"/>
              </a:ext>
            </a:extLst>
          </p:cNvPr>
          <p:cNvSpPr/>
          <p:nvPr/>
        </p:nvSpPr>
        <p:spPr>
          <a:xfrm>
            <a:off x="6842534" y="4406327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Down Arrow 41">
            <a:extLst>
              <a:ext uri="{FF2B5EF4-FFF2-40B4-BE49-F238E27FC236}">
                <a16:creationId xmlns:a16="http://schemas.microsoft.com/office/drawing/2014/main" id="{3834A485-7B4F-C239-8EDB-9284CE02EF2D}"/>
              </a:ext>
            </a:extLst>
          </p:cNvPr>
          <p:cNvSpPr/>
          <p:nvPr/>
        </p:nvSpPr>
        <p:spPr>
          <a:xfrm>
            <a:off x="4787194" y="4406327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own Arrow 43">
            <a:extLst>
              <a:ext uri="{FF2B5EF4-FFF2-40B4-BE49-F238E27FC236}">
                <a16:creationId xmlns:a16="http://schemas.microsoft.com/office/drawing/2014/main" id="{FE86DBF3-0A2D-6FFE-5389-3F726726E9D6}"/>
              </a:ext>
            </a:extLst>
          </p:cNvPr>
          <p:cNvSpPr/>
          <p:nvPr/>
        </p:nvSpPr>
        <p:spPr>
          <a:xfrm>
            <a:off x="2791477" y="4000204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>
            <a:extLst>
              <a:ext uri="{FF2B5EF4-FFF2-40B4-BE49-F238E27FC236}">
                <a16:creationId xmlns:a16="http://schemas.microsoft.com/office/drawing/2014/main" id="{D186AE3D-2527-640E-7740-D64F06E7FB03}"/>
              </a:ext>
            </a:extLst>
          </p:cNvPr>
          <p:cNvSpPr/>
          <p:nvPr/>
        </p:nvSpPr>
        <p:spPr>
          <a:xfrm>
            <a:off x="719204" y="4000204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>
            <a:extLst>
              <a:ext uri="{FF2B5EF4-FFF2-40B4-BE49-F238E27FC236}">
                <a16:creationId xmlns:a16="http://schemas.microsoft.com/office/drawing/2014/main" id="{03F3AC40-3096-5535-2955-B3C42E6B3205}"/>
              </a:ext>
            </a:extLst>
          </p:cNvPr>
          <p:cNvSpPr/>
          <p:nvPr/>
        </p:nvSpPr>
        <p:spPr>
          <a:xfrm>
            <a:off x="10703944" y="4494381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>
            <a:extLst>
              <a:ext uri="{FF2B5EF4-FFF2-40B4-BE49-F238E27FC236}">
                <a16:creationId xmlns:a16="http://schemas.microsoft.com/office/drawing/2014/main" id="{B4DC2B5E-E312-F5E6-26A2-DFB5158F1EA4}"/>
              </a:ext>
            </a:extLst>
          </p:cNvPr>
          <p:cNvSpPr/>
          <p:nvPr/>
        </p:nvSpPr>
        <p:spPr>
          <a:xfrm>
            <a:off x="8715292" y="4096723"/>
            <a:ext cx="548640" cy="444137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9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59C485-B970-4D95-DBA6-BFEC50F7F1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accent3"/>
                </a:solidFill>
              </a:rPr>
              <a:t>Assess: Accelerators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1EBB0-65A4-0520-1A3D-D5A4F0BE3A6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3100" y="2233613"/>
            <a:ext cx="2176463" cy="164465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000">
                <a:latin typeface="Helvetica" pitchFamily="2" charset="0"/>
              </a:rPr>
              <a:t>SDAT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en-US" sz="2000">
                <a:latin typeface="Helvetica" pitchFamily="2" charset="0"/>
              </a:rPr>
              <a:t>ADQ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28A541-FAF8-ACCC-8181-26182E989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655678"/>
              </p:ext>
            </p:extLst>
          </p:nvPr>
        </p:nvGraphicFramePr>
        <p:xfrm>
          <a:off x="3132667" y="2098851"/>
          <a:ext cx="8169722" cy="3970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4861">
                  <a:extLst>
                    <a:ext uri="{9D8B030D-6E8A-4147-A177-3AD203B41FA5}">
                      <a16:colId xmlns:a16="http://schemas.microsoft.com/office/drawing/2014/main" val="505039317"/>
                    </a:ext>
                  </a:extLst>
                </a:gridCol>
                <a:gridCol w="4084861">
                  <a:extLst>
                    <a:ext uri="{9D8B030D-6E8A-4147-A177-3AD203B41FA5}">
                      <a16:colId xmlns:a16="http://schemas.microsoft.com/office/drawing/2014/main" val="3625081027"/>
                    </a:ext>
                  </a:extLst>
                </a:gridCol>
              </a:tblGrid>
              <a:tr h="9555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Helvetica" pitchFamily="2" charset="0"/>
                        </a:rPr>
                        <a:t>Accelerators for 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Helvetica" pitchFamily="2" charset="0"/>
                        </a:rPr>
                        <a:t>Assessment</a:t>
                      </a:r>
                      <a:endParaRPr lang="en-US" sz="18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17" marR="7491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6"/>
                          </a:solidFill>
                          <a:effectLst/>
                          <a:latin typeface="Helvetica" pitchFamily="2" charset="0"/>
                        </a:rPr>
                        <a:t>Assessment Outcomes Impacted</a:t>
                      </a:r>
                      <a:endParaRPr lang="en-US" sz="1800">
                        <a:solidFill>
                          <a:schemeClr val="accent6"/>
                        </a:solidFill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17" marR="74917" marT="0" marB="0" anchor="ctr"/>
                </a:tc>
                <a:extLst>
                  <a:ext uri="{0D108BD9-81ED-4DB2-BD59-A6C34878D82A}">
                    <a16:rowId xmlns:a16="http://schemas.microsoft.com/office/drawing/2014/main" val="1759986471"/>
                  </a:ext>
                </a:extLst>
              </a:tr>
              <a:tr h="1544366">
                <a:tc>
                  <a:txBody>
                    <a:bodyPr/>
                    <a:lstStyle/>
                    <a:p>
                      <a:pPr marL="587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 pitchFamily="2" charset="0"/>
                        </a:rPr>
                        <a:t>Strategic Data Assessment Tool (SDAT):</a:t>
                      </a:r>
                      <a:r>
                        <a:rPr lang="en-US" sz="1400">
                          <a:effectLst/>
                          <a:latin typeface="Helvetica" pitchFamily="2" charset="0"/>
                        </a:rPr>
                        <a:t> Used to identify custom reports that may be impacted by archiving</a:t>
                      </a:r>
                      <a:endParaRPr lang="en-US" sz="14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17" marR="74917" marT="0" marB="0" anchor="ctr"/>
                </a:tc>
                <a:tc rowSpan="2">
                  <a:txBody>
                    <a:bodyPr/>
                    <a:lstStyle/>
                    <a:p>
                      <a:pPr marL="458788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Helvetica" pitchFamily="2" charset="0"/>
                        </a:rPr>
                        <a:t>Tables &amp; Table Sizes</a:t>
                      </a:r>
                    </a:p>
                    <a:p>
                      <a:pPr marL="458788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Helvetica" pitchFamily="2" charset="0"/>
                        </a:rPr>
                        <a:t>Data Access &amp; Retrieval Requirements</a:t>
                      </a:r>
                    </a:p>
                    <a:p>
                      <a:pPr marL="458788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Helvetica" pitchFamily="2" charset="0"/>
                        </a:rPr>
                        <a:t>Operation Requirements</a:t>
                      </a:r>
                    </a:p>
                    <a:p>
                      <a:pPr marL="458788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Helvetica" pitchFamily="2" charset="0"/>
                        </a:rPr>
                        <a:t>Statutory &amp; Legal Requirements including Legal holds</a:t>
                      </a:r>
                    </a:p>
                    <a:p>
                      <a:pPr marL="458788" marR="0" lvl="0" indent="-34290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effectLst/>
                          <a:latin typeface="Helvetica" pitchFamily="2" charset="0"/>
                        </a:rPr>
                        <a:t>Archiving objects and dependencies</a:t>
                      </a:r>
                      <a:endParaRPr lang="en-US" sz="14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9889" marR="99889" marT="49945" marB="49945" anchor="ctr"/>
                </a:tc>
                <a:extLst>
                  <a:ext uri="{0D108BD9-81ED-4DB2-BD59-A6C34878D82A}">
                    <a16:rowId xmlns:a16="http://schemas.microsoft.com/office/drawing/2014/main" val="218636272"/>
                  </a:ext>
                </a:extLst>
              </a:tr>
              <a:tr h="1470669">
                <a:tc>
                  <a:txBody>
                    <a:bodyPr/>
                    <a:lstStyle/>
                    <a:p>
                      <a:pPr marL="58738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Helvetica" pitchFamily="2" charset="0"/>
                        </a:rPr>
                        <a:t>Auritas Data Quality Tool (ADQ):</a:t>
                      </a:r>
                      <a:r>
                        <a:rPr lang="en-US" sz="1400">
                          <a:effectLst/>
                          <a:latin typeface="Helvetica" pitchFamily="2" charset="0"/>
                        </a:rPr>
                        <a:t> Data quality analysis tool that identifies the amount and type of open conditions for various archiving objects</a:t>
                      </a:r>
                      <a:endParaRPr lang="en-US" sz="1400">
                        <a:effectLst/>
                        <a:latin typeface="Helvetica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4917" marR="74917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306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851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3892A-2F2F-C4B0-3406-C507BCAE01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/>
              <a:t>Assess: Workshops</a:t>
            </a:r>
          </a:p>
          <a:p>
            <a:pPr>
              <a:spcBef>
                <a:spcPts val="0"/>
              </a:spcBef>
            </a:pPr>
            <a:r>
              <a:rPr lang="en-US" sz="2800"/>
              <a:t>Requirements Stakeholders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840C45B8-9D7E-D453-8CD2-CE6F6229BD7D}"/>
              </a:ext>
            </a:extLst>
          </p:cNvPr>
          <p:cNvSpPr/>
          <p:nvPr/>
        </p:nvSpPr>
        <p:spPr>
          <a:xfrm>
            <a:off x="328576" y="1987343"/>
            <a:ext cx="6157799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9AAB1710-2157-1CA6-2C52-76C2CED64C22}"/>
              </a:ext>
            </a:extLst>
          </p:cNvPr>
          <p:cNvSpPr/>
          <p:nvPr/>
        </p:nvSpPr>
        <p:spPr>
          <a:xfrm>
            <a:off x="341511" y="1987344"/>
            <a:ext cx="6157799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6EF3A877-6D87-FC36-0435-D191685D7CF6}"/>
              </a:ext>
            </a:extLst>
          </p:cNvPr>
          <p:cNvSpPr/>
          <p:nvPr/>
        </p:nvSpPr>
        <p:spPr>
          <a:xfrm>
            <a:off x="6673042" y="1987343"/>
            <a:ext cx="5154892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16A5B91B-C62A-DBAA-848A-67717E2FDDE8}"/>
              </a:ext>
            </a:extLst>
          </p:cNvPr>
          <p:cNvSpPr/>
          <p:nvPr/>
        </p:nvSpPr>
        <p:spPr>
          <a:xfrm>
            <a:off x="6673041" y="1987344"/>
            <a:ext cx="5154892" cy="670188"/>
          </a:xfrm>
          <a:prstGeom prst="round1Rect">
            <a:avLst>
              <a:gd name="adj" fmla="val 21942"/>
            </a:avLst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B18D8CF-D1E1-BACC-EC76-2F4462CEDA6F}"/>
              </a:ext>
            </a:extLst>
          </p:cNvPr>
          <p:cNvSpPr txBox="1">
            <a:spLocks/>
          </p:cNvSpPr>
          <p:nvPr/>
        </p:nvSpPr>
        <p:spPr>
          <a:xfrm>
            <a:off x="341511" y="2160478"/>
            <a:ext cx="6157799" cy="31446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Requirements Workshops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0E6ABCC-7956-88E3-2769-F0CC97F6448C}"/>
              </a:ext>
            </a:extLst>
          </p:cNvPr>
          <p:cNvSpPr txBox="1">
            <a:spLocks/>
          </p:cNvSpPr>
          <p:nvPr/>
        </p:nvSpPr>
        <p:spPr>
          <a:xfrm>
            <a:off x="6672641" y="2192021"/>
            <a:ext cx="4969026" cy="28292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>
                <a:solidFill>
                  <a:schemeClr val="accent6"/>
                </a:solidFill>
              </a:rPr>
              <a:t>Assessment of Business Transactions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C721-5629-6993-7142-FF7A34472B4F}"/>
              </a:ext>
            </a:extLst>
          </p:cNvPr>
          <p:cNvSpPr txBox="1"/>
          <p:nvPr/>
        </p:nvSpPr>
        <p:spPr>
          <a:xfrm>
            <a:off x="585107" y="2909191"/>
            <a:ext cx="5894511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Identifying opportunities and solutions that can maximize efficiency of archiving efforts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Achieving best practice residence periods,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Prerequisite archiving dependencies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Data quality assessments (open items)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Archive enabling reports and other means to access archived data.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accent3"/>
                </a:solidFill>
                <a:latin typeface=""/>
              </a:rPr>
              <a:t>Table growth &amp; input 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65AF02-AD1C-A1C6-3ABF-4A826047F06E}"/>
              </a:ext>
            </a:extLst>
          </p:cNvPr>
          <p:cNvSpPr txBox="1"/>
          <p:nvPr/>
        </p:nvSpPr>
        <p:spPr>
          <a:xfrm>
            <a:off x="6921940" y="2940734"/>
            <a:ext cx="4522032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Business complete documents that are eligible and available to archive.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Business complete transactions that are not technically updated.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Business in-complete transactions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>
                <a:latin typeface="Helvetica" pitchFamily="2" charset="0"/>
              </a:rPr>
              <a:t>Process Dependencies</a:t>
            </a:r>
          </a:p>
        </p:txBody>
      </p:sp>
    </p:spTree>
    <p:extLst>
      <p:ext uri="{BB962C8B-B14F-4D97-AF65-F5344CB8AC3E}">
        <p14:creationId xmlns:p14="http://schemas.microsoft.com/office/powerpoint/2010/main" val="616567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DD781-6611-2EC7-F9C6-5AEDA2D7E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FD43F-D4FC-E97B-0F0A-0DF940F5A7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/>
              <a:t>Address</a:t>
            </a:r>
            <a:endParaRPr lang="en-US" sz="4000"/>
          </a:p>
          <a:p>
            <a:pPr marL="0" indent="0">
              <a:spcBef>
                <a:spcPts val="0"/>
              </a:spcBef>
              <a:buNone/>
            </a:pPr>
            <a:r>
              <a:rPr lang="en-US" sz="1600"/>
              <a:t>Setup &amp; configure </a:t>
            </a:r>
            <a:r>
              <a:rPr lang="en-US" sz="1600" b="1"/>
              <a:t>ADK</a:t>
            </a:r>
            <a:r>
              <a:rPr lang="en-US" sz="1600"/>
              <a:t> to meet requirements elicited during assessment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065CE59-3B14-2263-39F7-2884D4702767}"/>
              </a:ext>
            </a:extLst>
          </p:cNvPr>
          <p:cNvSpPr/>
          <p:nvPr/>
        </p:nvSpPr>
        <p:spPr>
          <a:xfrm>
            <a:off x="328577" y="2004276"/>
            <a:ext cx="37210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2C40871-3F41-BDB4-61F8-328B5171037D}"/>
              </a:ext>
            </a:extLst>
          </p:cNvPr>
          <p:cNvSpPr txBox="1">
            <a:spLocks/>
          </p:cNvSpPr>
          <p:nvPr/>
        </p:nvSpPr>
        <p:spPr>
          <a:xfrm>
            <a:off x="616977" y="3159484"/>
            <a:ext cx="2752756" cy="607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3"/>
                </a:solidFill>
              </a:rPr>
              <a:t>Technical Data Cleanup / Housekeeping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0A3C93-4ABA-D1C1-534D-32507671DB90}"/>
              </a:ext>
            </a:extLst>
          </p:cNvPr>
          <p:cNvSpPr txBox="1"/>
          <p:nvPr/>
        </p:nvSpPr>
        <p:spPr>
          <a:xfrm>
            <a:off x="616977" y="4085794"/>
            <a:ext cx="31442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Technical tables and objects that can be addressed with limited requirements from business user.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Requirements and testing are relatively simple and can be implemented in a relatively short time.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D1D56B48-D22D-6106-8E5C-C10F5F59F4D1}"/>
              </a:ext>
            </a:extLst>
          </p:cNvPr>
          <p:cNvSpPr/>
          <p:nvPr/>
        </p:nvSpPr>
        <p:spPr>
          <a:xfrm>
            <a:off x="4235488" y="2076830"/>
            <a:ext cx="37210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5A6487F-DDAA-3154-C39D-25E192455DE7}"/>
              </a:ext>
            </a:extLst>
          </p:cNvPr>
          <p:cNvSpPr txBox="1">
            <a:spLocks/>
          </p:cNvSpPr>
          <p:nvPr/>
        </p:nvSpPr>
        <p:spPr>
          <a:xfrm>
            <a:off x="4523888" y="3159484"/>
            <a:ext cx="3144224" cy="607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accent3"/>
                </a:solidFill>
              </a:rPr>
              <a:t>ECC Unstructured Data Migration Using Migration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55008-79F7-0B91-4301-75F6163FFA60}"/>
              </a:ext>
            </a:extLst>
          </p:cNvPr>
          <p:cNvSpPr txBox="1"/>
          <p:nvPr/>
        </p:nvSpPr>
        <p:spPr>
          <a:xfrm>
            <a:off x="4523888" y="4085794"/>
            <a:ext cx="314422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Move documents stored on the database to a secondary storage.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Technical implementation requires little if any business or functional resources</a:t>
            </a:r>
          </a:p>
        </p:txBody>
      </p:sp>
      <p:sp>
        <p:nvSpPr>
          <p:cNvPr id="14" name="Round Single Corner Rectangle 13">
            <a:extLst>
              <a:ext uri="{FF2B5EF4-FFF2-40B4-BE49-F238E27FC236}">
                <a16:creationId xmlns:a16="http://schemas.microsoft.com/office/drawing/2014/main" id="{49E19611-23DE-7C71-9649-5880FB16589F}"/>
              </a:ext>
            </a:extLst>
          </p:cNvPr>
          <p:cNvSpPr/>
          <p:nvPr/>
        </p:nvSpPr>
        <p:spPr>
          <a:xfrm>
            <a:off x="8142399" y="2076830"/>
            <a:ext cx="3721024" cy="4217514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2DE024-6465-1988-9B82-811B93C81E53}"/>
              </a:ext>
            </a:extLst>
          </p:cNvPr>
          <p:cNvSpPr txBox="1">
            <a:spLocks/>
          </p:cNvSpPr>
          <p:nvPr/>
        </p:nvSpPr>
        <p:spPr>
          <a:xfrm>
            <a:off x="8430799" y="3159484"/>
            <a:ext cx="3144224" cy="60710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800" b="1"/>
              <a:t>ECC Functional Data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C70FB3-DE0F-3AF9-A40A-2DD5E420EE1E}"/>
              </a:ext>
            </a:extLst>
          </p:cNvPr>
          <p:cNvSpPr txBox="1"/>
          <p:nvPr/>
        </p:nvSpPr>
        <p:spPr>
          <a:xfrm>
            <a:off x="8430799" y="3716461"/>
            <a:ext cx="314422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All other functional data (e.g., Finance, Sales, Procurement, HR) will require inputs from the functional SMEs and business users in the form of requirements and user acceptance testing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accent3"/>
                </a:solidFill>
                <a:latin typeface="Helvetica" pitchFamily="2" charset="0"/>
              </a:rPr>
              <a:t>Execution of blueprint developed through workshops with functional SMEs and Business users.</a:t>
            </a:r>
          </a:p>
        </p:txBody>
      </p:sp>
      <p:pic>
        <p:nvPicPr>
          <p:cNvPr id="18" name="Graphic 17" descr="Inbox Check with solid fill">
            <a:extLst>
              <a:ext uri="{FF2B5EF4-FFF2-40B4-BE49-F238E27FC236}">
                <a16:creationId xmlns:a16="http://schemas.microsoft.com/office/drawing/2014/main" id="{6D8989F1-9FEA-730A-D6AC-BF11028FB33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3711" y="2330796"/>
            <a:ext cx="697987" cy="697987"/>
          </a:xfrm>
          <a:prstGeom prst="rect">
            <a:avLst/>
          </a:prstGeom>
        </p:spPr>
      </p:pic>
      <p:pic>
        <p:nvPicPr>
          <p:cNvPr id="20" name="Graphic 19" descr="Box trolley with solid fill">
            <a:extLst>
              <a:ext uri="{FF2B5EF4-FFF2-40B4-BE49-F238E27FC236}">
                <a16:creationId xmlns:a16="http://schemas.microsoft.com/office/drawing/2014/main" id="{93FD7307-DDA2-A1F4-BBD4-16F4ACC7D6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8151" y="2330796"/>
            <a:ext cx="697987" cy="697987"/>
          </a:xfrm>
          <a:prstGeom prst="rect">
            <a:avLst/>
          </a:prstGeom>
        </p:spPr>
      </p:pic>
      <p:pic>
        <p:nvPicPr>
          <p:cNvPr id="22" name="Graphic 21" descr="Renovation (House With Sparkles) with solid fill">
            <a:extLst>
              <a:ext uri="{FF2B5EF4-FFF2-40B4-BE49-F238E27FC236}">
                <a16:creationId xmlns:a16="http://schemas.microsoft.com/office/drawing/2014/main" id="{3F8572AA-B178-F34D-4B44-6A43BA834F9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77" y="2330796"/>
            <a:ext cx="697987" cy="69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854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 Single Corner Rectangle 16">
            <a:extLst>
              <a:ext uri="{FF2B5EF4-FFF2-40B4-BE49-F238E27FC236}">
                <a16:creationId xmlns:a16="http://schemas.microsoft.com/office/drawing/2014/main" id="{87D7237B-3609-3D12-0144-FA7ED05994D3}"/>
              </a:ext>
            </a:extLst>
          </p:cNvPr>
          <p:cNvSpPr/>
          <p:nvPr/>
        </p:nvSpPr>
        <p:spPr>
          <a:xfrm>
            <a:off x="553645" y="2057223"/>
            <a:ext cx="11084709" cy="4017006"/>
          </a:xfrm>
          <a:prstGeom prst="round1Rect">
            <a:avLst>
              <a:gd name="adj" fmla="val 1257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106161D-00D1-639E-8EBE-833A09382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/>
              <a:t>Sustain</a:t>
            </a:r>
            <a:endParaRPr lang="en-US" sz="4000"/>
          </a:p>
          <a:p>
            <a:pPr>
              <a:spcBef>
                <a:spcPts val="0"/>
              </a:spcBef>
            </a:pPr>
            <a:r>
              <a:rPr lang="en-US" sz="1600"/>
              <a:t>Operationalize &amp; execute archiving strategy to comply with residence and retention policies.</a:t>
            </a:r>
          </a:p>
          <a:p>
            <a:pPr>
              <a:spcBef>
                <a:spcPts val="0"/>
              </a:spcBef>
            </a:pPr>
            <a:endParaRPr lang="en-US" sz="1600"/>
          </a:p>
        </p:txBody>
      </p:sp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45210BAD-E5C4-A31D-4770-CDF1C4504117}"/>
              </a:ext>
            </a:extLst>
          </p:cNvPr>
          <p:cNvSpPr/>
          <p:nvPr/>
        </p:nvSpPr>
        <p:spPr>
          <a:xfrm>
            <a:off x="815514" y="2415420"/>
            <a:ext cx="2319867" cy="3351590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700999F0-F45C-0A01-2A34-DCD1CF5D7B4F}"/>
              </a:ext>
            </a:extLst>
          </p:cNvPr>
          <p:cNvSpPr/>
          <p:nvPr/>
        </p:nvSpPr>
        <p:spPr>
          <a:xfrm>
            <a:off x="3279928" y="2415420"/>
            <a:ext cx="2319867" cy="3351590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 Single Corner Rectangle 7">
            <a:extLst>
              <a:ext uri="{FF2B5EF4-FFF2-40B4-BE49-F238E27FC236}">
                <a16:creationId xmlns:a16="http://schemas.microsoft.com/office/drawing/2014/main" id="{F3747F81-65AD-81F1-FBCA-A4FDBBDEAEA1}"/>
              </a:ext>
            </a:extLst>
          </p:cNvPr>
          <p:cNvSpPr/>
          <p:nvPr/>
        </p:nvSpPr>
        <p:spPr>
          <a:xfrm>
            <a:off x="5744342" y="2415420"/>
            <a:ext cx="1735054" cy="2185051"/>
          </a:xfrm>
          <a:prstGeom prst="round1Rect">
            <a:avLst>
              <a:gd name="adj" fmla="val 125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04A977F7-92DB-C889-E849-57B9639FA829}"/>
              </a:ext>
            </a:extLst>
          </p:cNvPr>
          <p:cNvSpPr/>
          <p:nvPr/>
        </p:nvSpPr>
        <p:spPr>
          <a:xfrm>
            <a:off x="7623943" y="2415420"/>
            <a:ext cx="3699319" cy="2185051"/>
          </a:xfrm>
          <a:prstGeom prst="round1Rect">
            <a:avLst>
              <a:gd name="adj" fmla="val 1257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Single Corner Rectangle 9">
            <a:extLst>
              <a:ext uri="{FF2B5EF4-FFF2-40B4-BE49-F238E27FC236}">
                <a16:creationId xmlns:a16="http://schemas.microsoft.com/office/drawing/2014/main" id="{A0EA6E52-B6A5-0417-BF8C-91CDA7253FFD}"/>
              </a:ext>
            </a:extLst>
          </p:cNvPr>
          <p:cNvSpPr/>
          <p:nvPr/>
        </p:nvSpPr>
        <p:spPr>
          <a:xfrm>
            <a:off x="5744342" y="4721110"/>
            <a:ext cx="5578920" cy="1045900"/>
          </a:xfrm>
          <a:prstGeom prst="round1Rect">
            <a:avLst>
              <a:gd name="adj" fmla="val 1257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84C893-31D2-C977-77F2-F651EA0899DC}"/>
              </a:ext>
            </a:extLst>
          </p:cNvPr>
          <p:cNvSpPr txBox="1"/>
          <p:nvPr/>
        </p:nvSpPr>
        <p:spPr>
          <a:xfrm>
            <a:off x="1006320" y="3143890"/>
            <a:ext cx="220133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>
                <a:latin typeface="Helvetica" pitchFamily="2" charset="0"/>
              </a:rPr>
              <a:t>Execution of archive and deletion jobs that </a:t>
            </a:r>
            <a:r>
              <a:rPr lang="en-US" b="1">
                <a:latin typeface="Helvetica" pitchFamily="2" charset="0"/>
              </a:rPr>
              <a:t>triggers</a:t>
            </a:r>
            <a:r>
              <a:rPr lang="en-US">
                <a:latin typeface="Helvetica" pitchFamily="2" charset="0"/>
              </a:rPr>
              <a:t> the archiving process (including delete jobs)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DA41E-E8BE-8918-BCBE-4CA66D52A2EF}"/>
              </a:ext>
            </a:extLst>
          </p:cNvPr>
          <p:cNvSpPr txBox="1"/>
          <p:nvPr/>
        </p:nvSpPr>
        <p:spPr>
          <a:xfrm>
            <a:off x="3470737" y="3697887"/>
            <a:ext cx="2201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Helvetica" pitchFamily="2" charset="0"/>
              </a:rPr>
              <a:t>Move data out of SAP and to the storage repository.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0B38F1-33C9-F4CE-F7A6-65F3FE3C107F}"/>
              </a:ext>
            </a:extLst>
          </p:cNvPr>
          <p:cNvSpPr txBox="1"/>
          <p:nvPr/>
        </p:nvSpPr>
        <p:spPr>
          <a:xfrm>
            <a:off x="5945273" y="3282389"/>
            <a:ext cx="1398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>
                <a:latin typeface="Helvetica" pitchFamily="2" charset="0"/>
              </a:rPr>
              <a:t>On-going </a:t>
            </a:r>
            <a:r>
              <a:rPr lang="en-US" b="1">
                <a:latin typeface="Helvetica" pitchFamily="2" charset="0"/>
              </a:rPr>
              <a:t>Archiving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ABACB-8D71-FF14-C14E-32A31377A68C}"/>
              </a:ext>
            </a:extLst>
          </p:cNvPr>
          <p:cNvSpPr txBox="1"/>
          <p:nvPr/>
        </p:nvSpPr>
        <p:spPr>
          <a:xfrm>
            <a:off x="7781927" y="2651881"/>
            <a:ext cx="34205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>
                <a:latin typeface="Helvetica" pitchFamily="2" charset="0"/>
              </a:rPr>
              <a:t>Data ASSIST by Auritas for </a:t>
            </a:r>
            <a:r>
              <a:rPr lang="en-US" b="1">
                <a:latin typeface="Helvetica" pitchFamily="2" charset="0"/>
              </a:rPr>
              <a:t>automating and scheduling steady state archiving</a:t>
            </a:r>
            <a:r>
              <a:rPr lang="en-US">
                <a:latin typeface="Helvetica" pitchFamily="2" charset="0"/>
              </a:rPr>
              <a:t>. Variants are configured in Data Assist to support steady state data archiving.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7FC8EF-9B44-96E2-3FFF-3410EFB65B89}"/>
              </a:ext>
            </a:extLst>
          </p:cNvPr>
          <p:cNvSpPr txBox="1"/>
          <p:nvPr/>
        </p:nvSpPr>
        <p:spPr>
          <a:xfrm>
            <a:off x="5892201" y="5039481"/>
            <a:ext cx="52018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>
                <a:latin typeface="Helvetica" pitchFamily="2" charset="0"/>
              </a:rPr>
              <a:t>Steady-State</a:t>
            </a:r>
            <a:r>
              <a:rPr lang="en-US" sz="1800">
                <a:latin typeface="Helvetica" pitchFamily="2" charset="0"/>
              </a:rPr>
              <a:t> Archiving</a:t>
            </a:r>
          </a:p>
        </p:txBody>
      </p:sp>
    </p:spTree>
    <p:extLst>
      <p:ext uri="{BB962C8B-B14F-4D97-AF65-F5344CB8AC3E}">
        <p14:creationId xmlns:p14="http://schemas.microsoft.com/office/powerpoint/2010/main" val="24216497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C3ACD-FE7C-A81A-B2EC-5821326487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4183" y="588431"/>
            <a:ext cx="4881905" cy="901701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Roadmap Your ILM Implementation</a:t>
            </a:r>
          </a:p>
          <a:p>
            <a:endParaRPr lang="en-US"/>
          </a:p>
        </p:txBody>
      </p:sp>
      <p:pic>
        <p:nvPicPr>
          <p:cNvPr id="15" name="Online Image Placeholder 14" descr="Colorful lights on the road">
            <a:extLst>
              <a:ext uri="{FF2B5EF4-FFF2-40B4-BE49-F238E27FC236}">
                <a16:creationId xmlns:a16="http://schemas.microsoft.com/office/drawing/2014/main" id="{E68D02C8-91ED-40F1-AC73-113087F437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184" r="8184"/>
          <a:stretch/>
        </p:blipFill>
        <p:spPr/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D41F807-6154-F321-BEBA-015434577582}"/>
              </a:ext>
            </a:extLst>
          </p:cNvPr>
          <p:cNvSpPr txBox="1">
            <a:spLocks/>
          </p:cNvSpPr>
          <p:nvPr/>
        </p:nvSpPr>
        <p:spPr>
          <a:xfrm>
            <a:off x="600193" y="1894692"/>
            <a:ext cx="5420139" cy="46415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F0AB00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31857" indent="-236550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027165" indent="-225437" algn="l" defTabSz="914446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F0AB00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6432" indent="-23496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716174" indent="-227025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AB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1.  Identification and Mapping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Analysis of requirements of data, business and regulatory inventory 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Solution design 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Security audit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Data &amp; Document retention policies 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Chain of custody &amp; Ownership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2.  Discovery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Mapping of data to retention policies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Auditing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Billing and charge-back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3.  Retention Implementation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Backup and disaster recovery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Legal holds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Data &amp; Document splitting</a:t>
            </a:r>
          </a:p>
          <a:p>
            <a:pPr marL="54864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Information Destruction based on policies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Helvetica" pitchFamily="2" charset="0"/>
                <a:cs typeface="+mn-cs"/>
              </a:rPr>
              <a:t>4.  Execution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841771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92368-6497-0F11-B904-9774D0773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93BEEB-F712-5BA2-989A-D8A72C7443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0590" y="668667"/>
            <a:ext cx="8965588" cy="670188"/>
          </a:xfrm>
        </p:spPr>
        <p:txBody>
          <a:bodyPr>
            <a:normAutofit/>
          </a:bodyPr>
          <a:lstStyle/>
          <a:p>
            <a:r>
              <a:rPr lang="en-US"/>
              <a:t>SAP Data Retention Tool (</a:t>
            </a:r>
            <a:r>
              <a:rPr lang="en-US" err="1"/>
              <a:t>DaRT</a:t>
            </a:r>
            <a:r>
              <a:rPr lang="en-US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1FC802-22FC-2A17-7B04-F3731DBC1C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9086" y="3108171"/>
            <a:ext cx="4094039" cy="2784629"/>
          </a:xfrm>
        </p:spPr>
        <p:txBody>
          <a:bodyPr>
            <a:normAutofit/>
          </a:bodyPr>
          <a:lstStyle/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SAP </a:t>
            </a:r>
            <a:r>
              <a:rPr lang="en-US" sz="1200" err="1"/>
              <a:t>DaRT</a:t>
            </a:r>
            <a:r>
              <a:rPr lang="en-US" sz="1200"/>
              <a:t> install 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Configuration of extraction rules.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Extraction of financial and tax-relevant data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Data retention &amp; compliance management 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Custom reports &amp; views generation 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Audit support &amp; consulting </a:t>
            </a:r>
          </a:p>
          <a:p>
            <a:pPr marL="190510" indent="-190510"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/>
              <a:t>Enhancements:</a:t>
            </a:r>
          </a:p>
          <a:p>
            <a:pPr marL="495325" lvl="1" indent="-19051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 err="1">
                <a:solidFill>
                  <a:schemeClr val="accent3"/>
                </a:solidFill>
              </a:rPr>
              <a:t>DaRT</a:t>
            </a:r>
            <a:r>
              <a:rPr lang="en-US" sz="1200">
                <a:solidFill>
                  <a:schemeClr val="accent3"/>
                </a:solidFill>
              </a:rPr>
              <a:t> for system decommissioning</a:t>
            </a:r>
          </a:p>
          <a:p>
            <a:pPr marL="495325" lvl="1" indent="-19051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FFC"/>
              </a:buClr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accent3"/>
                </a:solidFill>
              </a:rPr>
              <a:t>Dynamic reporting using Datasphere &amp; SAC</a:t>
            </a:r>
          </a:p>
          <a:p>
            <a:pPr>
              <a:buClr>
                <a:srgbClr val="000FFC"/>
              </a:buClr>
            </a:pP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8D642-41AE-A773-AEBD-AE10DABEBC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7615" y="2047525"/>
            <a:ext cx="5389819" cy="4063999"/>
          </a:xfrm>
        </p:spPr>
        <p:txBody>
          <a:bodyPr/>
          <a:lstStyle/>
          <a:p>
            <a:pPr>
              <a:spcAft>
                <a:spcPts val="400"/>
              </a:spcAft>
            </a:pPr>
            <a:r>
              <a:rPr lang="en-US"/>
              <a:t>SAP </a:t>
            </a:r>
            <a:r>
              <a:rPr lang="en-US" err="1"/>
              <a:t>DaRT</a:t>
            </a:r>
            <a:r>
              <a:rPr lang="en-US"/>
              <a:t> enables extracting and retaining access to tax-relevant SAP data for audits, legal compliance, and regulatory reporting.</a:t>
            </a:r>
          </a:p>
          <a:p>
            <a:pPr marL="1066819" lvl="1" indent="-381019">
              <a:lnSpc>
                <a:spcPct val="150000"/>
              </a:lnSpc>
              <a:spcAft>
                <a:spcPts val="400"/>
              </a:spcAft>
            </a:pPr>
            <a:r>
              <a:rPr lang="en-US" sz="1600"/>
              <a:t>Structured, ready-to-use reports and data files</a:t>
            </a:r>
          </a:p>
          <a:p>
            <a:pPr marL="1066819" lvl="1" indent="-381019">
              <a:lnSpc>
                <a:spcPct val="150000"/>
              </a:lnSpc>
              <a:spcAft>
                <a:spcPts val="400"/>
              </a:spcAft>
            </a:pPr>
            <a:r>
              <a:rPr lang="en-US" sz="1600"/>
              <a:t>Ensured compliance with tax regulations</a:t>
            </a:r>
          </a:p>
          <a:p>
            <a:pPr marL="1066819" lvl="1" indent="-381019">
              <a:lnSpc>
                <a:spcPct val="150000"/>
              </a:lnSpc>
              <a:spcAft>
                <a:spcPts val="400"/>
              </a:spcAft>
            </a:pPr>
            <a:r>
              <a:rPr lang="en-US" sz="1600"/>
              <a:t>Simplified tax audits</a:t>
            </a:r>
          </a:p>
          <a:p>
            <a:pPr marL="1066819" lvl="1" indent="-381019">
              <a:lnSpc>
                <a:spcPct val="150000"/>
              </a:lnSpc>
              <a:spcAft>
                <a:spcPts val="400"/>
              </a:spcAft>
            </a:pPr>
            <a:r>
              <a:rPr lang="en-US" sz="1600"/>
              <a:t>Secure financial data retention</a:t>
            </a:r>
          </a:p>
          <a:p>
            <a:pPr marL="1066819" lvl="1" indent="-381019">
              <a:lnSpc>
                <a:spcPct val="150000"/>
              </a:lnSpc>
              <a:spcAft>
                <a:spcPts val="400"/>
              </a:spcAft>
            </a:pPr>
            <a:r>
              <a:rPr lang="en-US" sz="1600"/>
              <a:t>Data extraction in easily accessible formats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7FAA75-4412-CFDF-5437-2DDD42B12CF4}"/>
              </a:ext>
            </a:extLst>
          </p:cNvPr>
          <p:cNvGrpSpPr/>
          <p:nvPr/>
        </p:nvGrpSpPr>
        <p:grpSpPr>
          <a:xfrm>
            <a:off x="7312060" y="2148337"/>
            <a:ext cx="1934212" cy="495131"/>
            <a:chOff x="12475758" y="5250178"/>
            <a:chExt cx="3280502" cy="8397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B5994DC-09C6-4A12-FE04-25DB0E207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75758" y="5250178"/>
              <a:ext cx="1449599" cy="716872"/>
            </a:xfrm>
            <a:prstGeom prst="rect">
              <a:avLst/>
            </a:prstGeom>
          </p:spPr>
        </p:pic>
        <p:sp>
          <p:nvSpPr>
            <p:cNvPr id="12" name="Title 3">
              <a:extLst>
                <a:ext uri="{FF2B5EF4-FFF2-40B4-BE49-F238E27FC236}">
                  <a16:creationId xmlns:a16="http://schemas.microsoft.com/office/drawing/2014/main" id="{8B7AFBCD-83BE-951A-62C5-679E270F8D40}"/>
                </a:ext>
              </a:extLst>
            </p:cNvPr>
            <p:cNvSpPr txBox="1">
              <a:spLocks/>
            </p:cNvSpPr>
            <p:nvPr/>
          </p:nvSpPr>
          <p:spPr>
            <a:xfrm>
              <a:off x="13756055" y="5372388"/>
              <a:ext cx="2000205" cy="717552"/>
            </a:xfrm>
            <a:prstGeom prst="rect">
              <a:avLst/>
            </a:prstGeom>
          </p:spPr>
          <p:txBody>
            <a:bodyPr vert="horz" lIns="60960" tIns="30480" rIns="60960" bIns="30480" rtlCol="0" anchor="ctr">
              <a:noAutofit/>
            </a:bodyPr>
            <a:lstStyle>
              <a:lvl1pPr algn="l" defTabSz="13716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chemeClr val="accent6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Segoe UI" panose="020B0502040204020203" pitchFamily="34" charset="0"/>
                </a:defRPr>
              </a:lvl1pPr>
            </a:lstStyle>
            <a:p>
              <a:r>
                <a:rPr lang="en-US" sz="2800" err="1">
                  <a:solidFill>
                    <a:schemeClr val="accent3"/>
                  </a:solidFill>
                  <a:latin typeface="Helvetica" pitchFamily="2" charset="0"/>
                </a:rPr>
                <a:t>DaRT</a:t>
              </a:r>
              <a:endParaRPr lang="en-US" sz="2800">
                <a:solidFill>
                  <a:schemeClr val="accent3"/>
                </a:solidFill>
                <a:latin typeface="Helvetica" pitchFamily="2" charset="0"/>
              </a:endParaRPr>
            </a:p>
          </p:txBody>
        </p:sp>
      </p:grpSp>
      <p:sp>
        <p:nvSpPr>
          <p:cNvPr id="15" name="Title 3">
            <a:extLst>
              <a:ext uri="{FF2B5EF4-FFF2-40B4-BE49-F238E27FC236}">
                <a16:creationId xmlns:a16="http://schemas.microsoft.com/office/drawing/2014/main" id="{16F7BDAC-B38C-17BB-57FE-EB3E9DF44137}"/>
              </a:ext>
            </a:extLst>
          </p:cNvPr>
          <p:cNvSpPr txBox="1">
            <a:spLocks/>
          </p:cNvSpPr>
          <p:nvPr/>
        </p:nvSpPr>
        <p:spPr>
          <a:xfrm>
            <a:off x="9035931" y="1755689"/>
            <a:ext cx="740247" cy="1207969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2000">
                <a:solidFill>
                  <a:schemeClr val="accent3"/>
                </a:solidFill>
              </a:rPr>
              <a:t>+</a:t>
            </a:r>
          </a:p>
        </p:txBody>
      </p:sp>
      <p:pic>
        <p:nvPicPr>
          <p:cNvPr id="4" name="Picture 3" descr="A logo with a diamond&#10;&#10;AI-generated content may be incorrect.">
            <a:extLst>
              <a:ext uri="{FF2B5EF4-FFF2-40B4-BE49-F238E27FC236}">
                <a16:creationId xmlns:a16="http://schemas.microsoft.com/office/drawing/2014/main" id="{1324DCE4-9A01-A893-19CD-A77C71429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975" y="2220393"/>
            <a:ext cx="1606150" cy="35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4ADCAF-40DA-0FE2-2DCD-8BD54BE2A6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SAP DART Process (Simplified) </a:t>
            </a:r>
          </a:p>
        </p:txBody>
      </p:sp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5267A7C2-8868-8F95-A275-AF4377F76FA4}"/>
              </a:ext>
            </a:extLst>
          </p:cNvPr>
          <p:cNvSpPr/>
          <p:nvPr/>
        </p:nvSpPr>
        <p:spPr>
          <a:xfrm>
            <a:off x="889612" y="1790096"/>
            <a:ext cx="2458166" cy="4414761"/>
          </a:xfrm>
          <a:prstGeom prst="round1Rect">
            <a:avLst>
              <a:gd name="adj" fmla="val 1257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26EB81B4-FDF3-0250-7B8F-2FC4E79C949E}"/>
              </a:ext>
            </a:extLst>
          </p:cNvPr>
          <p:cNvSpPr/>
          <p:nvPr/>
        </p:nvSpPr>
        <p:spPr>
          <a:xfrm>
            <a:off x="10184678" y="3193218"/>
            <a:ext cx="1159750" cy="1121228"/>
          </a:xfrm>
          <a:prstGeom prst="round1Rect">
            <a:avLst>
              <a:gd name="adj" fmla="val 1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5DFAB34-8202-FF32-11CD-BD171DBEC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27" y="5419104"/>
            <a:ext cx="1712736" cy="335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51" tIns="59267" rIns="120651" bIns="5926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Sources</a:t>
            </a:r>
          </a:p>
        </p:txBody>
      </p:sp>
      <p:pic>
        <p:nvPicPr>
          <p:cNvPr id="6" name="Graphic 5" descr="Database with solid fill">
            <a:extLst>
              <a:ext uri="{FF2B5EF4-FFF2-40B4-BE49-F238E27FC236}">
                <a16:creationId xmlns:a16="http://schemas.microsoft.com/office/drawing/2014/main" id="{9D52ADEB-844B-F2A3-F80C-C6707595AAD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94945" y="2428168"/>
            <a:ext cx="1047501" cy="1047501"/>
          </a:xfrm>
          <a:prstGeom prst="rect">
            <a:avLst/>
          </a:prstGeom>
        </p:spPr>
      </p:pic>
      <p:pic>
        <p:nvPicPr>
          <p:cNvPr id="7" name="Graphic 6" descr="Server with solid fill">
            <a:extLst>
              <a:ext uri="{FF2B5EF4-FFF2-40B4-BE49-F238E27FC236}">
                <a16:creationId xmlns:a16="http://schemas.microsoft.com/office/drawing/2014/main" id="{E249D908-C9EF-B910-0164-19A8B545A20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4945" y="4306287"/>
            <a:ext cx="1047501" cy="1047501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F1EFAA18-6BAD-DB38-027A-407F54950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2327" y="2100733"/>
            <a:ext cx="1712736" cy="335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51" tIns="59267" rIns="120651" bIns="5926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R/3 DB</a:t>
            </a:r>
          </a:p>
        </p:txBody>
      </p:sp>
      <p:pic>
        <p:nvPicPr>
          <p:cNvPr id="9" name="Graphic 8" descr="Paper with solid fill">
            <a:extLst>
              <a:ext uri="{FF2B5EF4-FFF2-40B4-BE49-F238E27FC236}">
                <a16:creationId xmlns:a16="http://schemas.microsoft.com/office/drawing/2014/main" id="{72467DC3-5D6F-F48A-DE81-439C6A29384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733" y="3356026"/>
            <a:ext cx="835073" cy="835073"/>
          </a:xfrm>
          <a:prstGeom prst="rect">
            <a:avLst/>
          </a:prstGeom>
        </p:spPr>
      </p:pic>
      <p:pic>
        <p:nvPicPr>
          <p:cNvPr id="11" name="Graphic 10" descr="Office worker male with solid fill">
            <a:extLst>
              <a:ext uri="{FF2B5EF4-FFF2-40B4-BE49-F238E27FC236}">
                <a16:creationId xmlns:a16="http://schemas.microsoft.com/office/drawing/2014/main" id="{979E3D03-9B26-24A8-F873-C61A22885C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1782" y="3316622"/>
            <a:ext cx="818209" cy="818209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E066C884-87E1-FBD9-D567-CC1D7429F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4678" y="2858083"/>
            <a:ext cx="1159750" cy="3351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120651" tIns="59267" rIns="120651" bIns="59267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>
                <a:solidFill>
                  <a:schemeClr val="accent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C86B3A-D62E-A8F2-614E-A689CC14EFD5}"/>
              </a:ext>
            </a:extLst>
          </p:cNvPr>
          <p:cNvCxnSpPr>
            <a:cxnSpLocks/>
          </p:cNvCxnSpPr>
          <p:nvPr/>
        </p:nvCxnSpPr>
        <p:spPr>
          <a:xfrm>
            <a:off x="4482132" y="3774852"/>
            <a:ext cx="1058697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A5D39A-239F-3A69-EBB0-A4F3D7C68E97}"/>
              </a:ext>
            </a:extLst>
          </p:cNvPr>
          <p:cNvCxnSpPr/>
          <p:nvPr/>
        </p:nvCxnSpPr>
        <p:spPr>
          <a:xfrm>
            <a:off x="2600406" y="2985629"/>
            <a:ext cx="183968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BD49C7-AFC2-B833-463E-2B2B66E1EA11}"/>
              </a:ext>
            </a:extLst>
          </p:cNvPr>
          <p:cNvCxnSpPr/>
          <p:nvPr/>
        </p:nvCxnSpPr>
        <p:spPr>
          <a:xfrm>
            <a:off x="2600406" y="4588390"/>
            <a:ext cx="1839686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C6B1A0-CB19-306F-5B7F-34CB19E41F45}"/>
              </a:ext>
            </a:extLst>
          </p:cNvPr>
          <p:cNvCxnSpPr>
            <a:cxnSpLocks/>
          </p:cNvCxnSpPr>
          <p:nvPr/>
        </p:nvCxnSpPr>
        <p:spPr>
          <a:xfrm>
            <a:off x="4442133" y="2980593"/>
            <a:ext cx="0" cy="160779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264911-21C3-D288-2819-4979DCFF81FB}"/>
              </a:ext>
            </a:extLst>
          </p:cNvPr>
          <p:cNvCxnSpPr>
            <a:cxnSpLocks/>
          </p:cNvCxnSpPr>
          <p:nvPr/>
        </p:nvCxnSpPr>
        <p:spPr>
          <a:xfrm>
            <a:off x="6309478" y="3773562"/>
            <a:ext cx="1142356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A77EF0F-D6F3-351B-6050-370C981ECBDA}"/>
              </a:ext>
            </a:extLst>
          </p:cNvPr>
          <p:cNvCxnSpPr>
            <a:cxnSpLocks/>
          </p:cNvCxnSpPr>
          <p:nvPr/>
        </p:nvCxnSpPr>
        <p:spPr>
          <a:xfrm>
            <a:off x="8253948" y="3751494"/>
            <a:ext cx="2044774" cy="0"/>
          </a:xfrm>
          <a:prstGeom prst="straightConnector1">
            <a:avLst/>
          </a:prstGeom>
          <a:ln w="190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39E7D3A-6DAD-ABFB-0F72-E92CF65E9511}"/>
              </a:ext>
            </a:extLst>
          </p:cNvPr>
          <p:cNvGrpSpPr/>
          <p:nvPr/>
        </p:nvGrpSpPr>
        <p:grpSpPr>
          <a:xfrm>
            <a:off x="7439895" y="3350191"/>
            <a:ext cx="835073" cy="835073"/>
            <a:chOff x="7775118" y="3504809"/>
            <a:chExt cx="835073" cy="835073"/>
          </a:xfrm>
        </p:grpSpPr>
        <p:pic>
          <p:nvPicPr>
            <p:cNvPr id="25" name="Graphic 24" descr="Bar chart with solid fill">
              <a:extLst>
                <a:ext uri="{FF2B5EF4-FFF2-40B4-BE49-F238E27FC236}">
                  <a16:creationId xmlns:a16="http://schemas.microsoft.com/office/drawing/2014/main" id="{7AF0CFA2-260E-C024-53B6-2C0A47675FD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040121" y="3894585"/>
              <a:ext cx="295836" cy="295836"/>
            </a:xfrm>
            <a:prstGeom prst="rect">
              <a:avLst/>
            </a:prstGeom>
          </p:spPr>
        </p:pic>
        <p:pic>
          <p:nvPicPr>
            <p:cNvPr id="27" name="Graphic 26" descr="Pie chart with solid fill">
              <a:extLst>
                <a:ext uri="{FF2B5EF4-FFF2-40B4-BE49-F238E27FC236}">
                  <a16:creationId xmlns:a16="http://schemas.microsoft.com/office/drawing/2014/main" id="{8DA30723-BAC8-E45B-45FB-65A5E1BA360D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78129" y="3655671"/>
              <a:ext cx="238914" cy="238914"/>
            </a:xfrm>
            <a:prstGeom prst="rect">
              <a:avLst/>
            </a:prstGeom>
          </p:spPr>
        </p:pic>
        <p:pic>
          <p:nvPicPr>
            <p:cNvPr id="28" name="Graphic 27" descr="Paper with solid fill">
              <a:extLst>
                <a:ext uri="{FF2B5EF4-FFF2-40B4-BE49-F238E27FC236}">
                  <a16:creationId xmlns:a16="http://schemas.microsoft.com/office/drawing/2014/main" id="{53DB10E4-E425-1A76-9ECD-051EAB46715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75118" y="3504809"/>
              <a:ext cx="835073" cy="835073"/>
            </a:xfrm>
            <a:prstGeom prst="rect">
              <a:avLst/>
            </a:prstGeom>
          </p:spPr>
        </p:pic>
      </p:grp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665CC4B0-138C-7B1A-E4DD-EEB1D4AB9D44}"/>
              </a:ext>
            </a:extLst>
          </p:cNvPr>
          <p:cNvSpPr/>
          <p:nvPr/>
        </p:nvSpPr>
        <p:spPr>
          <a:xfrm>
            <a:off x="3885333" y="3621431"/>
            <a:ext cx="1113600" cy="304264"/>
          </a:xfrm>
          <a:prstGeom prst="roundRect">
            <a:avLst>
              <a:gd name="adj" fmla="val 2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Extract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EB96CF6F-C7E5-6B6D-50C8-DC75E8381661}"/>
              </a:ext>
            </a:extLst>
          </p:cNvPr>
          <p:cNvSpPr/>
          <p:nvPr/>
        </p:nvSpPr>
        <p:spPr>
          <a:xfrm>
            <a:off x="8707636" y="3575286"/>
            <a:ext cx="1113600" cy="304264"/>
          </a:xfrm>
          <a:prstGeom prst="roundRect">
            <a:avLst>
              <a:gd name="adj" fmla="val 2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User view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C8483CC-9641-D588-A6E8-1B12607ABCB4}"/>
              </a:ext>
            </a:extLst>
          </p:cNvPr>
          <p:cNvSpPr/>
          <p:nvPr/>
        </p:nvSpPr>
        <p:spPr>
          <a:xfrm>
            <a:off x="5265831" y="2971255"/>
            <a:ext cx="1113600" cy="304264"/>
          </a:xfrm>
          <a:prstGeom prst="roundRect">
            <a:avLst>
              <a:gd name="adj" fmla="val 2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Flat file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596C069-1520-00F0-EC8A-5A17FD029031}"/>
              </a:ext>
            </a:extLst>
          </p:cNvPr>
          <p:cNvSpPr/>
          <p:nvPr/>
        </p:nvSpPr>
        <p:spPr>
          <a:xfrm>
            <a:off x="7181650" y="2796559"/>
            <a:ext cx="1203340" cy="514669"/>
          </a:xfrm>
          <a:prstGeom prst="roundRect">
            <a:avLst>
              <a:gd name="adj" fmla="val 1210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Report Generated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9828F4B-5AC8-5840-5E90-C15D1278BE2A}"/>
              </a:ext>
            </a:extLst>
          </p:cNvPr>
          <p:cNvCxnSpPr>
            <a:cxnSpLocks/>
          </p:cNvCxnSpPr>
          <p:nvPr/>
        </p:nvCxnSpPr>
        <p:spPr>
          <a:xfrm flipH="1">
            <a:off x="2642446" y="5187925"/>
            <a:ext cx="8158447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7256B71-55F8-6D32-FD9F-9F79D54D4D0E}"/>
              </a:ext>
            </a:extLst>
          </p:cNvPr>
          <p:cNvCxnSpPr>
            <a:cxnSpLocks/>
          </p:cNvCxnSpPr>
          <p:nvPr/>
        </p:nvCxnSpPr>
        <p:spPr>
          <a:xfrm flipH="1">
            <a:off x="2618797" y="4896572"/>
            <a:ext cx="3321416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B0E742C-08ED-7297-6AD1-863D3720AB93}"/>
              </a:ext>
            </a:extLst>
          </p:cNvPr>
          <p:cNvCxnSpPr>
            <a:cxnSpLocks/>
          </p:cNvCxnSpPr>
          <p:nvPr/>
        </p:nvCxnSpPr>
        <p:spPr>
          <a:xfrm>
            <a:off x="5934603" y="4261297"/>
            <a:ext cx="0" cy="635275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2E1F01-65D3-3D97-9F67-0AF8B7F9A316}"/>
              </a:ext>
            </a:extLst>
          </p:cNvPr>
          <p:cNvCxnSpPr>
            <a:cxnSpLocks/>
          </p:cNvCxnSpPr>
          <p:nvPr/>
        </p:nvCxnSpPr>
        <p:spPr>
          <a:xfrm>
            <a:off x="10800893" y="4193147"/>
            <a:ext cx="0" cy="100266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CF3B65D-506B-CD5B-184E-00B941A5FB3B}"/>
              </a:ext>
            </a:extLst>
          </p:cNvPr>
          <p:cNvSpPr/>
          <p:nvPr/>
        </p:nvSpPr>
        <p:spPr>
          <a:xfrm>
            <a:off x="4630548" y="4711136"/>
            <a:ext cx="1113600" cy="304264"/>
          </a:xfrm>
          <a:prstGeom prst="roundRect">
            <a:avLst>
              <a:gd name="adj" fmla="val 2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Archive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B3BEBE5-31DF-1495-BD5E-43CBAE1B2F93}"/>
              </a:ext>
            </a:extLst>
          </p:cNvPr>
          <p:cNvSpPr/>
          <p:nvPr/>
        </p:nvSpPr>
        <p:spPr>
          <a:xfrm>
            <a:off x="9419992" y="5015400"/>
            <a:ext cx="1113600" cy="304264"/>
          </a:xfrm>
          <a:prstGeom prst="roundRect">
            <a:avLst>
              <a:gd name="adj" fmla="val 2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Helvetica" pitchFamily="2" charset="0"/>
              </a:rPr>
              <a:t>Archive</a:t>
            </a:r>
          </a:p>
        </p:txBody>
      </p:sp>
    </p:spTree>
    <p:extLst>
      <p:ext uri="{BB962C8B-B14F-4D97-AF65-F5344CB8AC3E}">
        <p14:creationId xmlns:p14="http://schemas.microsoft.com/office/powerpoint/2010/main" val="3609058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eform 6">
            <a:extLst>
              <a:ext uri="{FF2B5EF4-FFF2-40B4-BE49-F238E27FC236}">
                <a16:creationId xmlns:a16="http://schemas.microsoft.com/office/drawing/2014/main" id="{5AC89EE7-5E2A-0797-9314-66CF189F1126}"/>
              </a:ext>
            </a:extLst>
          </p:cNvPr>
          <p:cNvSpPr/>
          <p:nvPr/>
        </p:nvSpPr>
        <p:spPr>
          <a:xfrm>
            <a:off x="403842" y="4105840"/>
            <a:ext cx="2342419" cy="370969"/>
          </a:xfrm>
          <a:custGeom>
            <a:avLst/>
            <a:gdLst/>
            <a:ahLst/>
            <a:cxnLst/>
            <a:rect l="l" t="t" r="r" b="b"/>
            <a:pathLst>
              <a:path w="849210" h="1887217">
                <a:moveTo>
                  <a:pt x="0" y="0"/>
                </a:moveTo>
                <a:lnTo>
                  <a:pt x="849210" y="0"/>
                </a:lnTo>
                <a:lnTo>
                  <a:pt x="849210" y="1887217"/>
                </a:lnTo>
                <a:lnTo>
                  <a:pt x="0" y="1887217"/>
                </a:lnTo>
                <a:close/>
              </a:path>
            </a:pathLst>
          </a:custGeom>
          <a:solidFill>
            <a:schemeClr val="accent2"/>
          </a:solidFill>
        </p:spPr>
        <p:txBody>
          <a:bodyPr/>
          <a:lstStyle/>
          <a:p>
            <a:endParaRPr lang="en-US" sz="1200">
              <a:solidFill>
                <a:schemeClr val="accent2"/>
              </a:solidFill>
              <a:latin typeface="Helvetica" pitchFamily="2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6795906" y="521079"/>
            <a:ext cx="5007311" cy="5815841"/>
            <a:chOff x="0" y="0"/>
            <a:chExt cx="10273842" cy="119327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273842" cy="11932759"/>
            </a:xfrm>
            <a:custGeom>
              <a:avLst/>
              <a:gdLst/>
              <a:ahLst/>
              <a:cxnLst/>
              <a:rect l="l" t="t" r="r" b="b"/>
              <a:pathLst>
                <a:path w="10273842" h="11932759">
                  <a:moveTo>
                    <a:pt x="0" y="0"/>
                  </a:moveTo>
                  <a:lnTo>
                    <a:pt x="10273842" y="0"/>
                  </a:lnTo>
                  <a:lnTo>
                    <a:pt x="10273842" y="11932759"/>
                  </a:lnTo>
                  <a:lnTo>
                    <a:pt x="0" y="11932759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273842" cy="11970859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>
                <a:latin typeface="Helvetica" pitchFamily="2" charset="0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9699" y="760724"/>
            <a:ext cx="432415" cy="960965"/>
            <a:chOff x="0" y="0"/>
            <a:chExt cx="849210" cy="1887217"/>
          </a:xfrm>
          <a:solidFill>
            <a:schemeClr val="accent2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849210" cy="1887217"/>
            </a:xfrm>
            <a:custGeom>
              <a:avLst/>
              <a:gdLst/>
              <a:ahLst/>
              <a:cxnLst/>
              <a:rect l="l" t="t" r="r" b="b"/>
              <a:pathLst>
                <a:path w="849210" h="1887217">
                  <a:moveTo>
                    <a:pt x="0" y="0"/>
                  </a:moveTo>
                  <a:lnTo>
                    <a:pt x="849210" y="0"/>
                  </a:lnTo>
                  <a:lnTo>
                    <a:pt x="849210" y="1887217"/>
                  </a:lnTo>
                  <a:lnTo>
                    <a:pt x="0" y="188721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49210" cy="1906267"/>
            </a:xfrm>
            <a:prstGeom prst="rect">
              <a:avLst/>
            </a:prstGeom>
            <a:grpFill/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>
                <a:solidFill>
                  <a:schemeClr val="accent2"/>
                </a:solidFill>
                <a:latin typeface="Helvetica" pitchFamily="2" charset="0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7828841" y="2202856"/>
            <a:ext cx="0" cy="3134388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>
              <a:latin typeface="Helvetica" pitchFamily="2" charset="0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7992991" y="1241207"/>
            <a:ext cx="1567873" cy="301162"/>
            <a:chOff x="0" y="0"/>
            <a:chExt cx="3079108" cy="591445"/>
          </a:xfrm>
          <a:solidFill>
            <a:schemeClr val="accent2"/>
          </a:solidFill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79108" cy="591445"/>
            </a:xfrm>
            <a:custGeom>
              <a:avLst/>
              <a:gdLst/>
              <a:ahLst/>
              <a:cxnLst/>
              <a:rect l="l" t="t" r="r" b="b"/>
              <a:pathLst>
                <a:path w="3079108" h="591445">
                  <a:moveTo>
                    <a:pt x="0" y="0"/>
                  </a:moveTo>
                  <a:lnTo>
                    <a:pt x="3079108" y="0"/>
                  </a:lnTo>
                  <a:lnTo>
                    <a:pt x="3079108" y="591445"/>
                  </a:lnTo>
                  <a:lnTo>
                    <a:pt x="0" y="591445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079108" cy="610495"/>
            </a:xfrm>
            <a:prstGeom prst="rect">
              <a:avLst/>
            </a:prstGeom>
            <a:grpFill/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>
                <a:latin typeface="Helvetica" pitchFamily="2" charset="0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677404" y="955758"/>
            <a:ext cx="3244316" cy="619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5"/>
              </a:lnSpc>
            </a:pPr>
            <a:r>
              <a:rPr lang="en-US" sz="2288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Receive Your Results</a:t>
            </a:r>
          </a:p>
          <a:p>
            <a:pPr>
              <a:lnSpc>
                <a:spcPts val="2425"/>
              </a:lnSpc>
            </a:pPr>
            <a:r>
              <a:rPr lang="en-US" sz="2288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in One-Week!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540306" y="2089381"/>
            <a:ext cx="561325" cy="561325"/>
            <a:chOff x="0" y="0"/>
            <a:chExt cx="1122650" cy="1122650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122650" cy="112265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32941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28" name="Group 28"/>
            <p:cNvGrpSpPr/>
            <p:nvPr/>
          </p:nvGrpSpPr>
          <p:grpSpPr>
            <a:xfrm>
              <a:off x="58100" y="58100"/>
              <a:ext cx="1006451" cy="100645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58824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37759" y="137759"/>
              <a:ext cx="847132" cy="847132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7540306" y="3134197"/>
            <a:ext cx="561325" cy="561325"/>
            <a:chOff x="0" y="0"/>
            <a:chExt cx="1122650" cy="112265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122650" cy="1122650"/>
              <a:chOff x="0" y="0"/>
              <a:chExt cx="812800" cy="8128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32941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58100" y="58100"/>
              <a:ext cx="1006451" cy="1006451"/>
              <a:chOff x="0" y="0"/>
              <a:chExt cx="812800" cy="8128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58824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7759" y="137759"/>
              <a:ext cx="847132" cy="847132"/>
              <a:chOff x="0" y="0"/>
              <a:chExt cx="812800" cy="812800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44" name="Group 44"/>
          <p:cNvGrpSpPr/>
          <p:nvPr/>
        </p:nvGrpSpPr>
        <p:grpSpPr>
          <a:xfrm>
            <a:off x="7540306" y="4179013"/>
            <a:ext cx="561325" cy="561325"/>
            <a:chOff x="0" y="0"/>
            <a:chExt cx="1122650" cy="1122650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1122650" cy="1122650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32941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48" name="Group 48"/>
            <p:cNvGrpSpPr/>
            <p:nvPr/>
          </p:nvGrpSpPr>
          <p:grpSpPr>
            <a:xfrm>
              <a:off x="58100" y="58100"/>
              <a:ext cx="1006451" cy="1006451"/>
              <a:chOff x="0" y="0"/>
              <a:chExt cx="812800" cy="8128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58824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37759" y="137759"/>
              <a:ext cx="847132" cy="847132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54" name="Group 54"/>
          <p:cNvGrpSpPr/>
          <p:nvPr/>
        </p:nvGrpSpPr>
        <p:grpSpPr>
          <a:xfrm>
            <a:off x="7540306" y="5223828"/>
            <a:ext cx="561325" cy="561325"/>
            <a:chOff x="0" y="0"/>
            <a:chExt cx="1122650" cy="1122650"/>
          </a:xfrm>
        </p:grpSpPr>
        <p:grpSp>
          <p:nvGrpSpPr>
            <p:cNvPr id="55" name="Group 55"/>
            <p:cNvGrpSpPr/>
            <p:nvPr/>
          </p:nvGrpSpPr>
          <p:grpSpPr>
            <a:xfrm>
              <a:off x="0" y="0"/>
              <a:ext cx="1122650" cy="1122650"/>
              <a:chOff x="0" y="0"/>
              <a:chExt cx="812800" cy="812800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32941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7" name="TextBox 5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58" name="Group 58"/>
            <p:cNvGrpSpPr/>
            <p:nvPr/>
          </p:nvGrpSpPr>
          <p:grpSpPr>
            <a:xfrm>
              <a:off x="58100" y="58100"/>
              <a:ext cx="1006451" cy="1006451"/>
              <a:chOff x="0" y="0"/>
              <a:chExt cx="812800" cy="812800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>
                  <a:alpha val="58824"/>
                </a:srgb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60" name="TextBox 60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61" name="Group 61"/>
            <p:cNvGrpSpPr/>
            <p:nvPr/>
          </p:nvGrpSpPr>
          <p:grpSpPr>
            <a:xfrm>
              <a:off x="137759" y="137759"/>
              <a:ext cx="847132" cy="847132"/>
              <a:chOff x="0" y="0"/>
              <a:chExt cx="812800" cy="812800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63" name="TextBox 6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531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sp>
        <p:nvSpPr>
          <p:cNvPr id="67" name="TextBox 67"/>
          <p:cNvSpPr txBox="1"/>
          <p:nvPr/>
        </p:nvSpPr>
        <p:spPr>
          <a:xfrm>
            <a:off x="489564" y="600524"/>
            <a:ext cx="5208637" cy="4883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00"/>
              </a:lnSpc>
            </a:pPr>
            <a:r>
              <a:rPr lang="en-US" sz="3200" b="1">
                <a:solidFill>
                  <a:srgbClr val="1C1D3B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Data Volume Assessment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502590" y="2076681"/>
            <a:ext cx="5496769" cy="1727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indent="-335485">
              <a:lnSpc>
                <a:spcPct val="150000"/>
              </a:lnSpc>
            </a:pPr>
            <a:r>
              <a:rPr lang="en-US" sz="1600" b="1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Assessment Details:</a:t>
            </a:r>
          </a:p>
          <a:p>
            <a:pPr marL="243429" lvl="1" indent="-121714">
              <a:lnSpc>
                <a:spcPct val="1500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Analysis of existing database tables.</a:t>
            </a:r>
          </a:p>
          <a:p>
            <a:pPr marL="243429" lvl="1" indent="-121714">
              <a:lnSpc>
                <a:spcPct val="1500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Identification of the largest tables in the database. </a:t>
            </a:r>
          </a:p>
          <a:p>
            <a:pPr marL="243429" lvl="1" indent="-121714">
              <a:lnSpc>
                <a:spcPct val="1500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Identification of potential archiving opportunities. </a:t>
            </a:r>
          </a:p>
          <a:p>
            <a:pPr marL="243429" lvl="1" indent="-121714">
              <a:lnSpc>
                <a:spcPct val="1500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    Determine what can be deleted or archived and what cannot.</a:t>
            </a:r>
          </a:p>
          <a:p>
            <a:pPr marL="243429" lvl="1" indent="-121714">
              <a:lnSpc>
                <a:spcPct val="150000"/>
              </a:lnSpc>
              <a:buFont typeface="Arial"/>
              <a:buChar char="•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Estimation of database size reduction.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98001" y="4097030"/>
            <a:ext cx="5693926" cy="2004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-335485">
              <a:lnSpc>
                <a:spcPct val="150000"/>
              </a:lnSpc>
            </a:pPr>
            <a:r>
              <a:rPr lang="en-US" sz="1600" b="1">
                <a:solidFill>
                  <a:schemeClr val="accent6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Assessment Benefits: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Report on existing enterprise data distribution.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Knowledge of projected reduction in database size with archiving and deletion.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Forecasted savings and database size reduction percentage.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Recommendations on technical, functional, migration, and deletion objects.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Readout of the results with Auritas’ experts.</a:t>
            </a:r>
          </a:p>
          <a:p>
            <a:pPr marL="293165" lvl="1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200">
                <a:solidFill>
                  <a:srgbClr val="000000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ROI predictions with DB volume management recommendations.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511474" y="1205955"/>
            <a:ext cx="5208637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Helvetica" pitchFamily="2" charset="0"/>
              </a:rPr>
              <a:t>A Data Volume Assessment (DVA), or DB02 Analysis, is a comprehensive analysis of an SAP database from a volume and size perspective.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8426926" y="2076681"/>
            <a:ext cx="2631892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"/>
              </a:lnSpc>
            </a:pPr>
            <a:r>
              <a:rPr lang="en-US" sz="1297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Journey Starts</a:t>
            </a:r>
          </a:p>
          <a:p>
            <a:pPr>
              <a:lnSpc>
                <a:spcPts val="1581"/>
              </a:lnSpc>
            </a:pPr>
            <a:r>
              <a:rPr lang="en-US" sz="1297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Complete the questionnaire and send the required documentation.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8426926" y="3121497"/>
            <a:ext cx="2245604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"/>
              </a:lnSpc>
            </a:pPr>
            <a:r>
              <a:rPr lang="en-US" sz="1297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Assessment Execution</a:t>
            </a:r>
          </a:p>
          <a:p>
            <a:pPr>
              <a:lnSpc>
                <a:spcPts val="1581"/>
              </a:lnSpc>
            </a:pPr>
            <a:r>
              <a:rPr lang="en-US" sz="1297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Data experts complete the database assessment.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8426926" y="4166313"/>
            <a:ext cx="2501800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1"/>
              </a:lnSpc>
            </a:pPr>
            <a:r>
              <a:rPr lang="en-US" sz="1297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Results Analysis</a:t>
            </a:r>
          </a:p>
          <a:p>
            <a:pPr>
              <a:lnSpc>
                <a:spcPts val="1581"/>
              </a:lnSpc>
            </a:pPr>
            <a:r>
              <a:rPr lang="en-US" sz="1297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Auritas’ SMEs review assessment and results for final report.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8426926" y="5211128"/>
            <a:ext cx="2631892" cy="61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82"/>
              </a:lnSpc>
            </a:pPr>
            <a:r>
              <a:rPr lang="en-US" sz="1297" b="1">
                <a:solidFill>
                  <a:srgbClr val="FFFFFF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Assessment Readout</a:t>
            </a:r>
          </a:p>
          <a:p>
            <a:pPr>
              <a:lnSpc>
                <a:spcPts val="1582"/>
              </a:lnSpc>
            </a:pPr>
            <a:r>
              <a:rPr lang="en-US" sz="1297">
                <a:solidFill>
                  <a:srgbClr val="FFFFFF"/>
                </a:solidFill>
                <a:latin typeface="Helvetica" pitchFamily="2" charset="0"/>
                <a:ea typeface="Helvetica"/>
                <a:cs typeface="Helvetica"/>
                <a:sym typeface="Helvetica"/>
              </a:rPr>
              <a:t>The analytical report will be ready for the presentation meeting.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686410" y="2310904"/>
            <a:ext cx="292865" cy="21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"/>
              </a:lnSpc>
            </a:pPr>
            <a:r>
              <a:rPr lang="en-US" sz="1997" b="1">
                <a:solidFill>
                  <a:srgbClr val="1C1D3B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1.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7705049" y="3286694"/>
            <a:ext cx="292865" cy="27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997" b="1">
                <a:solidFill>
                  <a:srgbClr val="1C1D3B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2.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7698699" y="4330522"/>
            <a:ext cx="292865" cy="27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997" b="1">
                <a:solidFill>
                  <a:srgbClr val="1C1D3B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3.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7698699" y="5376325"/>
            <a:ext cx="292865" cy="272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17"/>
              </a:lnSpc>
            </a:pPr>
            <a:r>
              <a:rPr lang="en-US" sz="1997" b="1">
                <a:solidFill>
                  <a:srgbClr val="1C1D3B"/>
                </a:solidFill>
                <a:latin typeface="Helvetica" pitchFamily="2" charset="0"/>
                <a:ea typeface="Helvetica Bold"/>
                <a:cs typeface="Helvetica Bold"/>
                <a:sym typeface="Helvetica Bold"/>
              </a:rPr>
              <a:t>4.</a:t>
            </a:r>
          </a:p>
        </p:txBody>
      </p:sp>
      <p:sp>
        <p:nvSpPr>
          <p:cNvPr id="84" name="TextBox 7">
            <a:extLst>
              <a:ext uri="{FF2B5EF4-FFF2-40B4-BE49-F238E27FC236}">
                <a16:creationId xmlns:a16="http://schemas.microsoft.com/office/drawing/2014/main" id="{464D3C90-52B5-15B0-E03D-56D59553DB73}"/>
              </a:ext>
            </a:extLst>
          </p:cNvPr>
          <p:cNvSpPr txBox="1"/>
          <p:nvPr/>
        </p:nvSpPr>
        <p:spPr>
          <a:xfrm>
            <a:off x="1719114" y="4093285"/>
            <a:ext cx="1088944" cy="374714"/>
          </a:xfrm>
          <a:prstGeom prst="rect">
            <a:avLst/>
          </a:prstGeom>
        </p:spPr>
        <p:txBody>
          <a:bodyPr lIns="5304" tIns="5304" rIns="5304" bIns="5304" rtlCol="0" anchor="ctr"/>
          <a:lstStyle/>
          <a:p>
            <a:pPr algn="ctr">
              <a:lnSpc>
                <a:spcPts val="760"/>
              </a:lnSpc>
            </a:pPr>
            <a:endParaRPr sz="1200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06E426-4533-387F-B878-0D170A4EBF7B}"/>
              </a:ext>
            </a:extLst>
          </p:cNvPr>
          <p:cNvSpPr/>
          <p:nvPr/>
        </p:nvSpPr>
        <p:spPr>
          <a:xfrm>
            <a:off x="5322012" y="1695236"/>
            <a:ext cx="6869987" cy="4592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CC6440-4177-F230-CB07-C744B445FD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Massive reduction in SAP DB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Controlled database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Improved system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Reduced Migration &amp; Backup durations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Extend life of current HANA Infrastructure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96243-17DB-78F5-37EE-D2D9F3B651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Data Volume Management Benefits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77487-1319-E1BD-902C-3963055D7F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0998" y="1993328"/>
            <a:ext cx="5934279" cy="40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2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4764309"/>
            <a:ext cx="12192000" cy="2093691"/>
            <a:chOff x="0" y="0"/>
            <a:chExt cx="23943576" cy="430844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43576" cy="4308448"/>
            </a:xfrm>
            <a:custGeom>
              <a:avLst/>
              <a:gdLst/>
              <a:ahLst/>
              <a:cxnLst/>
              <a:rect l="l" t="t" r="r" b="b"/>
              <a:pathLst>
                <a:path w="23943576" h="4308448">
                  <a:moveTo>
                    <a:pt x="0" y="0"/>
                  </a:moveTo>
                  <a:lnTo>
                    <a:pt x="23943576" y="0"/>
                  </a:lnTo>
                  <a:lnTo>
                    <a:pt x="23943576" y="4308448"/>
                  </a:lnTo>
                  <a:lnTo>
                    <a:pt x="0" y="4308448"/>
                  </a:lnTo>
                  <a:close/>
                </a:path>
              </a:pathLst>
            </a:custGeom>
            <a:solidFill>
              <a:srgbClr val="1C1D3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23943576" cy="4327498"/>
            </a:xfrm>
            <a:prstGeom prst="rect">
              <a:avLst/>
            </a:prstGeom>
          </p:spPr>
          <p:txBody>
            <a:bodyPr lIns="5304" tIns="5304" rIns="5304" bIns="5304" rtlCol="0" anchor="ctr"/>
            <a:lstStyle/>
            <a:p>
              <a:pPr algn="ctr">
                <a:lnSpc>
                  <a:spcPts val="760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>
            <a:off x="11364127" y="5561182"/>
            <a:ext cx="367901" cy="368571"/>
          </a:xfrm>
          <a:custGeom>
            <a:avLst/>
            <a:gdLst/>
            <a:ahLst/>
            <a:cxnLst/>
            <a:rect l="l" t="t" r="r" b="b"/>
            <a:pathLst>
              <a:path w="551852" h="552857">
                <a:moveTo>
                  <a:pt x="0" y="0"/>
                </a:moveTo>
                <a:lnTo>
                  <a:pt x="551852" y="0"/>
                </a:lnTo>
                <a:lnTo>
                  <a:pt x="551852" y="552857"/>
                </a:lnTo>
                <a:lnTo>
                  <a:pt x="0" y="552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10389002" y="5589242"/>
            <a:ext cx="416601" cy="312451"/>
          </a:xfrm>
          <a:custGeom>
            <a:avLst/>
            <a:gdLst/>
            <a:ahLst/>
            <a:cxnLst/>
            <a:rect l="l" t="t" r="r" b="b"/>
            <a:pathLst>
              <a:path w="624901" h="468676">
                <a:moveTo>
                  <a:pt x="0" y="0"/>
                </a:moveTo>
                <a:lnTo>
                  <a:pt x="624902" y="0"/>
                </a:lnTo>
                <a:lnTo>
                  <a:pt x="624902" y="468676"/>
                </a:lnTo>
                <a:lnTo>
                  <a:pt x="0" y="4686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7344225" y="5571500"/>
            <a:ext cx="237899" cy="347934"/>
          </a:xfrm>
          <a:custGeom>
            <a:avLst/>
            <a:gdLst/>
            <a:ahLst/>
            <a:cxnLst/>
            <a:rect l="l" t="t" r="r" b="b"/>
            <a:pathLst>
              <a:path w="356849" h="521901">
                <a:moveTo>
                  <a:pt x="0" y="0"/>
                </a:moveTo>
                <a:lnTo>
                  <a:pt x="356850" y="0"/>
                </a:lnTo>
                <a:lnTo>
                  <a:pt x="356850" y="521901"/>
                </a:lnTo>
                <a:lnTo>
                  <a:pt x="0" y="5219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Freeform 9"/>
          <p:cNvSpPr/>
          <p:nvPr/>
        </p:nvSpPr>
        <p:spPr>
          <a:xfrm>
            <a:off x="2400760" y="5576439"/>
            <a:ext cx="305519" cy="338057"/>
          </a:xfrm>
          <a:custGeom>
            <a:avLst/>
            <a:gdLst/>
            <a:ahLst/>
            <a:cxnLst/>
            <a:rect l="l" t="t" r="r" b="b"/>
            <a:pathLst>
              <a:path w="458278" h="507085">
                <a:moveTo>
                  <a:pt x="0" y="0"/>
                </a:moveTo>
                <a:lnTo>
                  <a:pt x="458279" y="0"/>
                </a:lnTo>
                <a:lnTo>
                  <a:pt x="458279" y="507085"/>
                </a:lnTo>
                <a:lnTo>
                  <a:pt x="0" y="50708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0" name="Freeform 10"/>
          <p:cNvSpPr/>
          <p:nvPr/>
        </p:nvSpPr>
        <p:spPr>
          <a:xfrm>
            <a:off x="3366575" y="5542582"/>
            <a:ext cx="209479" cy="405770"/>
          </a:xfrm>
          <a:custGeom>
            <a:avLst/>
            <a:gdLst/>
            <a:ahLst/>
            <a:cxnLst/>
            <a:rect l="l" t="t" r="r" b="b"/>
            <a:pathLst>
              <a:path w="314218" h="608655">
                <a:moveTo>
                  <a:pt x="0" y="0"/>
                </a:moveTo>
                <a:lnTo>
                  <a:pt x="314218" y="0"/>
                </a:lnTo>
                <a:lnTo>
                  <a:pt x="314218" y="608655"/>
                </a:lnTo>
                <a:lnTo>
                  <a:pt x="0" y="60865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8325075" y="5562848"/>
            <a:ext cx="389587" cy="365237"/>
          </a:xfrm>
          <a:custGeom>
            <a:avLst/>
            <a:gdLst/>
            <a:ahLst/>
            <a:cxnLst/>
            <a:rect l="l" t="t" r="r" b="b"/>
            <a:pathLst>
              <a:path w="584380" h="547856">
                <a:moveTo>
                  <a:pt x="0" y="0"/>
                </a:moveTo>
                <a:lnTo>
                  <a:pt x="584380" y="0"/>
                </a:lnTo>
                <a:lnTo>
                  <a:pt x="584380" y="547857"/>
                </a:lnTo>
                <a:lnTo>
                  <a:pt x="0" y="54785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Freeform 12"/>
          <p:cNvSpPr/>
          <p:nvPr/>
        </p:nvSpPr>
        <p:spPr>
          <a:xfrm>
            <a:off x="508747" y="5597904"/>
            <a:ext cx="424736" cy="295127"/>
          </a:xfrm>
          <a:custGeom>
            <a:avLst/>
            <a:gdLst/>
            <a:ahLst/>
            <a:cxnLst/>
            <a:rect l="l" t="t" r="r" b="b"/>
            <a:pathLst>
              <a:path w="637104" h="442691">
                <a:moveTo>
                  <a:pt x="0" y="0"/>
                </a:moveTo>
                <a:lnTo>
                  <a:pt x="637104" y="0"/>
                </a:lnTo>
                <a:lnTo>
                  <a:pt x="637104" y="442691"/>
                </a:lnTo>
                <a:lnTo>
                  <a:pt x="0" y="4426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0530" t="-66341" r="-30050" b="-6475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Freeform 13"/>
          <p:cNvSpPr/>
          <p:nvPr/>
        </p:nvSpPr>
        <p:spPr>
          <a:xfrm>
            <a:off x="1543015" y="5585444"/>
            <a:ext cx="311646" cy="320047"/>
          </a:xfrm>
          <a:custGeom>
            <a:avLst/>
            <a:gdLst/>
            <a:ahLst/>
            <a:cxnLst/>
            <a:rect l="l" t="t" r="r" b="b"/>
            <a:pathLst>
              <a:path w="467469" h="480071">
                <a:moveTo>
                  <a:pt x="0" y="0"/>
                </a:moveTo>
                <a:lnTo>
                  <a:pt x="467468" y="0"/>
                </a:lnTo>
                <a:lnTo>
                  <a:pt x="467468" y="480071"/>
                </a:lnTo>
                <a:lnTo>
                  <a:pt x="0" y="48007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4255418" y="5567174"/>
            <a:ext cx="309905" cy="356585"/>
          </a:xfrm>
          <a:custGeom>
            <a:avLst/>
            <a:gdLst/>
            <a:ahLst/>
            <a:cxnLst/>
            <a:rect l="l" t="t" r="r" b="b"/>
            <a:pathLst>
              <a:path w="464858" h="534878">
                <a:moveTo>
                  <a:pt x="0" y="0"/>
                </a:moveTo>
                <a:lnTo>
                  <a:pt x="464858" y="0"/>
                </a:lnTo>
                <a:lnTo>
                  <a:pt x="464858" y="534879"/>
                </a:lnTo>
                <a:lnTo>
                  <a:pt x="0" y="53487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>
            <a:off x="6206702" y="5558903"/>
            <a:ext cx="369398" cy="373129"/>
          </a:xfrm>
          <a:custGeom>
            <a:avLst/>
            <a:gdLst/>
            <a:ahLst/>
            <a:cxnLst/>
            <a:rect l="l" t="t" r="r" b="b"/>
            <a:pathLst>
              <a:path w="554097" h="559694">
                <a:moveTo>
                  <a:pt x="0" y="0"/>
                </a:moveTo>
                <a:lnTo>
                  <a:pt x="554096" y="0"/>
                </a:lnTo>
                <a:lnTo>
                  <a:pt x="554096" y="559693"/>
                </a:lnTo>
                <a:lnTo>
                  <a:pt x="0" y="55969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9349661" y="5565790"/>
            <a:ext cx="410691" cy="359355"/>
          </a:xfrm>
          <a:custGeom>
            <a:avLst/>
            <a:gdLst/>
            <a:ahLst/>
            <a:cxnLst/>
            <a:rect l="l" t="t" r="r" b="b"/>
            <a:pathLst>
              <a:path w="616036" h="539032">
                <a:moveTo>
                  <a:pt x="0" y="0"/>
                </a:moveTo>
                <a:lnTo>
                  <a:pt x="616036" y="0"/>
                </a:lnTo>
                <a:lnTo>
                  <a:pt x="616036" y="539031"/>
                </a:lnTo>
                <a:lnTo>
                  <a:pt x="0" y="5390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5200323" y="5572478"/>
            <a:ext cx="345979" cy="345979"/>
          </a:xfrm>
          <a:custGeom>
            <a:avLst/>
            <a:gdLst/>
            <a:ahLst/>
            <a:cxnLst/>
            <a:rect l="l" t="t" r="r" b="b"/>
            <a:pathLst>
              <a:path w="518968" h="518968">
                <a:moveTo>
                  <a:pt x="0" y="0"/>
                </a:moveTo>
                <a:lnTo>
                  <a:pt x="518968" y="0"/>
                </a:lnTo>
                <a:lnTo>
                  <a:pt x="518968" y="518968"/>
                </a:lnTo>
                <a:lnTo>
                  <a:pt x="0" y="518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>
            <a:off x="305616" y="6062780"/>
            <a:ext cx="11666093" cy="403453"/>
          </a:xfrm>
          <a:custGeom>
            <a:avLst/>
            <a:gdLst/>
            <a:ahLst/>
            <a:cxnLst/>
            <a:rect l="l" t="t" r="r" b="b"/>
            <a:pathLst>
              <a:path w="17499140" h="605179">
                <a:moveTo>
                  <a:pt x="0" y="0"/>
                </a:moveTo>
                <a:lnTo>
                  <a:pt x="17499140" y="0"/>
                </a:lnTo>
                <a:lnTo>
                  <a:pt x="17499140" y="605178"/>
                </a:lnTo>
                <a:lnTo>
                  <a:pt x="0" y="605178"/>
                </a:lnTo>
                <a:lnTo>
                  <a:pt x="0" y="0"/>
                </a:lnTo>
                <a:close/>
              </a:path>
            </a:pathLst>
          </a:custGeom>
          <a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4019931" y="4997875"/>
            <a:ext cx="4152139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9"/>
              </a:lnSpc>
            </a:pPr>
            <a:r>
              <a:rPr lang="en-US" sz="1324" spc="-1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Services Across Multiple Industries – Verticals:</a:t>
            </a:r>
          </a:p>
        </p:txBody>
      </p:sp>
      <p:grpSp>
        <p:nvGrpSpPr>
          <p:cNvPr id="24" name="Group 24"/>
          <p:cNvGrpSpPr/>
          <p:nvPr/>
        </p:nvGrpSpPr>
        <p:grpSpPr>
          <a:xfrm rot="-5400000">
            <a:off x="6067388" y="-1335547"/>
            <a:ext cx="57225" cy="12192000"/>
            <a:chOff x="0" y="0"/>
            <a:chExt cx="22608" cy="481659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2608" cy="4816592"/>
            </a:xfrm>
            <a:custGeom>
              <a:avLst/>
              <a:gdLst/>
              <a:ahLst/>
              <a:cxnLst/>
              <a:rect l="l" t="t" r="r" b="b"/>
              <a:pathLst>
                <a:path w="22608" h="4816592">
                  <a:moveTo>
                    <a:pt x="0" y="0"/>
                  </a:moveTo>
                  <a:lnTo>
                    <a:pt x="22608" y="0"/>
                  </a:lnTo>
                  <a:lnTo>
                    <a:pt x="22608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D40B0B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47625"/>
              <a:ext cx="22608" cy="476896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79"/>
                </a:lnSpc>
              </a:pPr>
              <a:endParaRPr sz="1200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827872" y="1523534"/>
            <a:ext cx="10536253" cy="3000233"/>
            <a:chOff x="0" y="0"/>
            <a:chExt cx="21072507" cy="6000466"/>
          </a:xfrm>
        </p:grpSpPr>
        <p:sp>
          <p:nvSpPr>
            <p:cNvPr id="28" name="Freeform 28"/>
            <p:cNvSpPr/>
            <p:nvPr/>
          </p:nvSpPr>
          <p:spPr>
            <a:xfrm>
              <a:off x="283107" y="167199"/>
              <a:ext cx="2862667" cy="1668897"/>
            </a:xfrm>
            <a:custGeom>
              <a:avLst/>
              <a:gdLst/>
              <a:ahLst/>
              <a:cxnLst/>
              <a:rect l="l" t="t" r="r" b="b"/>
              <a:pathLst>
                <a:path w="2862667" h="1668897">
                  <a:moveTo>
                    <a:pt x="0" y="0"/>
                  </a:moveTo>
                  <a:lnTo>
                    <a:pt x="2862667" y="0"/>
                  </a:lnTo>
                  <a:lnTo>
                    <a:pt x="2862667" y="1668897"/>
                  </a:lnTo>
                  <a:lnTo>
                    <a:pt x="0" y="16688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17851494" y="0"/>
              <a:ext cx="2977952" cy="1931649"/>
            </a:xfrm>
            <a:custGeom>
              <a:avLst/>
              <a:gdLst/>
              <a:ahLst/>
              <a:cxnLst/>
              <a:rect l="l" t="t" r="r" b="b"/>
              <a:pathLst>
                <a:path w="2977952" h="1931649">
                  <a:moveTo>
                    <a:pt x="0" y="0"/>
                  </a:moveTo>
                  <a:lnTo>
                    <a:pt x="2977952" y="0"/>
                  </a:lnTo>
                  <a:lnTo>
                    <a:pt x="2977952" y="1931649"/>
                  </a:lnTo>
                  <a:lnTo>
                    <a:pt x="0" y="1931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18137181" y="1664265"/>
              <a:ext cx="2510293" cy="2365142"/>
            </a:xfrm>
            <a:custGeom>
              <a:avLst/>
              <a:gdLst/>
              <a:ahLst/>
              <a:cxnLst/>
              <a:rect l="l" t="t" r="r" b="b"/>
              <a:pathLst>
                <a:path w="2510293" h="2365142">
                  <a:moveTo>
                    <a:pt x="0" y="0"/>
                  </a:moveTo>
                  <a:lnTo>
                    <a:pt x="2510293" y="0"/>
                  </a:lnTo>
                  <a:lnTo>
                    <a:pt x="2510293" y="2365142"/>
                  </a:lnTo>
                  <a:lnTo>
                    <a:pt x="0" y="2365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7760467" y="4094230"/>
              <a:ext cx="3312040" cy="1855826"/>
            </a:xfrm>
            <a:custGeom>
              <a:avLst/>
              <a:gdLst/>
              <a:ahLst/>
              <a:cxnLst/>
              <a:rect l="l" t="t" r="r" b="b"/>
              <a:pathLst>
                <a:path w="3312040" h="1855826">
                  <a:moveTo>
                    <a:pt x="0" y="0"/>
                  </a:moveTo>
                  <a:lnTo>
                    <a:pt x="3312040" y="0"/>
                  </a:lnTo>
                  <a:lnTo>
                    <a:pt x="3312040" y="1855826"/>
                  </a:lnTo>
                  <a:lnTo>
                    <a:pt x="0" y="1855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Freeform 32"/>
            <p:cNvSpPr/>
            <p:nvPr/>
          </p:nvSpPr>
          <p:spPr>
            <a:xfrm>
              <a:off x="3855642" y="232974"/>
              <a:ext cx="1934217" cy="1424873"/>
            </a:xfrm>
            <a:custGeom>
              <a:avLst/>
              <a:gdLst/>
              <a:ahLst/>
              <a:cxnLst/>
              <a:rect l="l" t="t" r="r" b="b"/>
              <a:pathLst>
                <a:path w="1934217" h="1424873">
                  <a:moveTo>
                    <a:pt x="0" y="0"/>
                  </a:moveTo>
                  <a:lnTo>
                    <a:pt x="1934217" y="0"/>
                  </a:lnTo>
                  <a:lnTo>
                    <a:pt x="1934217" y="1424873"/>
                  </a:lnTo>
                  <a:lnTo>
                    <a:pt x="0" y="1424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3" name="Freeform 33"/>
            <p:cNvSpPr/>
            <p:nvPr/>
          </p:nvSpPr>
          <p:spPr>
            <a:xfrm>
              <a:off x="0" y="2664663"/>
              <a:ext cx="3078301" cy="714422"/>
            </a:xfrm>
            <a:custGeom>
              <a:avLst/>
              <a:gdLst/>
              <a:ahLst/>
              <a:cxnLst/>
              <a:rect l="l" t="t" r="r" b="b"/>
              <a:pathLst>
                <a:path w="3078301" h="714422">
                  <a:moveTo>
                    <a:pt x="0" y="0"/>
                  </a:moveTo>
                  <a:lnTo>
                    <a:pt x="3078301" y="0"/>
                  </a:lnTo>
                  <a:lnTo>
                    <a:pt x="3078301" y="714422"/>
                  </a:lnTo>
                  <a:lnTo>
                    <a:pt x="0" y="7144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2962983" y="4691452"/>
              <a:ext cx="2658334" cy="1033427"/>
            </a:xfrm>
            <a:custGeom>
              <a:avLst/>
              <a:gdLst/>
              <a:ahLst/>
              <a:cxnLst/>
              <a:rect l="l" t="t" r="r" b="b"/>
              <a:pathLst>
                <a:path w="2658334" h="1033427">
                  <a:moveTo>
                    <a:pt x="0" y="0"/>
                  </a:moveTo>
                  <a:lnTo>
                    <a:pt x="2658334" y="0"/>
                  </a:lnTo>
                  <a:lnTo>
                    <a:pt x="2658334" y="1033428"/>
                  </a:lnTo>
                  <a:lnTo>
                    <a:pt x="0" y="10334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Freeform 35"/>
            <p:cNvSpPr/>
            <p:nvPr/>
          </p:nvSpPr>
          <p:spPr>
            <a:xfrm>
              <a:off x="15599703" y="2526564"/>
              <a:ext cx="2321765" cy="495310"/>
            </a:xfrm>
            <a:custGeom>
              <a:avLst/>
              <a:gdLst/>
              <a:ahLst/>
              <a:cxnLst/>
              <a:rect l="l" t="t" r="r" b="b"/>
              <a:pathLst>
                <a:path w="2321765" h="495310">
                  <a:moveTo>
                    <a:pt x="0" y="0"/>
                  </a:moveTo>
                  <a:lnTo>
                    <a:pt x="2321765" y="0"/>
                  </a:lnTo>
                  <a:lnTo>
                    <a:pt x="2321765" y="495310"/>
                  </a:lnTo>
                  <a:lnTo>
                    <a:pt x="0" y="4953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6" name="Freeform 36"/>
            <p:cNvSpPr/>
            <p:nvPr/>
          </p:nvSpPr>
          <p:spPr>
            <a:xfrm>
              <a:off x="15383989" y="167199"/>
              <a:ext cx="2480969" cy="1583875"/>
            </a:xfrm>
            <a:custGeom>
              <a:avLst/>
              <a:gdLst/>
              <a:ahLst/>
              <a:cxnLst/>
              <a:rect l="l" t="t" r="r" b="b"/>
              <a:pathLst>
                <a:path w="2480969" h="1583875">
                  <a:moveTo>
                    <a:pt x="0" y="0"/>
                  </a:moveTo>
                  <a:lnTo>
                    <a:pt x="2480969" y="0"/>
                  </a:lnTo>
                  <a:lnTo>
                    <a:pt x="2480969" y="1583876"/>
                  </a:lnTo>
                  <a:lnTo>
                    <a:pt x="0" y="15838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15283299" y="3846197"/>
              <a:ext cx="2567416" cy="1977206"/>
            </a:xfrm>
            <a:custGeom>
              <a:avLst/>
              <a:gdLst/>
              <a:ahLst/>
              <a:cxnLst/>
              <a:rect l="l" t="t" r="r" b="b"/>
              <a:pathLst>
                <a:path w="2567416" h="1977206">
                  <a:moveTo>
                    <a:pt x="0" y="0"/>
                  </a:moveTo>
                  <a:lnTo>
                    <a:pt x="2567417" y="0"/>
                  </a:lnTo>
                  <a:lnTo>
                    <a:pt x="2567417" y="1977206"/>
                  </a:lnTo>
                  <a:lnTo>
                    <a:pt x="0" y="1977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Freeform 38"/>
            <p:cNvSpPr/>
            <p:nvPr/>
          </p:nvSpPr>
          <p:spPr>
            <a:xfrm>
              <a:off x="283107" y="4288855"/>
              <a:ext cx="2310663" cy="1711611"/>
            </a:xfrm>
            <a:custGeom>
              <a:avLst/>
              <a:gdLst/>
              <a:ahLst/>
              <a:cxnLst/>
              <a:rect l="l" t="t" r="r" b="b"/>
              <a:pathLst>
                <a:path w="2310663" h="1711611">
                  <a:moveTo>
                    <a:pt x="0" y="0"/>
                  </a:moveTo>
                  <a:lnTo>
                    <a:pt x="2310663" y="0"/>
                  </a:lnTo>
                  <a:lnTo>
                    <a:pt x="2310663" y="1711611"/>
                  </a:lnTo>
                  <a:lnTo>
                    <a:pt x="0" y="17116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9" name="Freeform 39"/>
            <p:cNvSpPr/>
            <p:nvPr/>
          </p:nvSpPr>
          <p:spPr>
            <a:xfrm>
              <a:off x="5980359" y="1931649"/>
              <a:ext cx="9273430" cy="3862243"/>
            </a:xfrm>
            <a:custGeom>
              <a:avLst/>
              <a:gdLst/>
              <a:ahLst/>
              <a:cxnLst/>
              <a:rect l="l" t="t" r="r" b="b"/>
              <a:pathLst>
                <a:path w="9273430" h="3862243">
                  <a:moveTo>
                    <a:pt x="0" y="0"/>
                  </a:moveTo>
                  <a:lnTo>
                    <a:pt x="9273430" y="0"/>
                  </a:lnTo>
                  <a:lnTo>
                    <a:pt x="9273430" y="3862243"/>
                  </a:lnTo>
                  <a:lnTo>
                    <a:pt x="0" y="386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3272512" y="2164097"/>
              <a:ext cx="2183779" cy="1859164"/>
            </a:xfrm>
            <a:custGeom>
              <a:avLst/>
              <a:gdLst/>
              <a:ahLst/>
              <a:cxnLst/>
              <a:rect l="l" t="t" r="r" b="b"/>
              <a:pathLst>
                <a:path w="2183779" h="1859164">
                  <a:moveTo>
                    <a:pt x="0" y="0"/>
                  </a:moveTo>
                  <a:lnTo>
                    <a:pt x="2183780" y="0"/>
                  </a:lnTo>
                  <a:lnTo>
                    <a:pt x="2183780" y="1859163"/>
                  </a:lnTo>
                  <a:lnTo>
                    <a:pt x="0" y="1859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218104" y="232974"/>
              <a:ext cx="8899185" cy="1860623"/>
            </a:xfrm>
            <a:custGeom>
              <a:avLst/>
              <a:gdLst/>
              <a:ahLst/>
              <a:cxnLst/>
              <a:rect l="l" t="t" r="r" b="b"/>
              <a:pathLst>
                <a:path w="8899185" h="1860623">
                  <a:moveTo>
                    <a:pt x="0" y="0"/>
                  </a:moveTo>
                  <a:lnTo>
                    <a:pt x="8899185" y="0"/>
                  </a:lnTo>
                  <a:lnTo>
                    <a:pt x="8899185" y="1860623"/>
                  </a:lnTo>
                  <a:lnTo>
                    <a:pt x="0" y="18606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8B0A5965-7EAB-EB71-070D-EDDC7AAF13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3600">
                <a:solidFill>
                  <a:srgbClr val="011B3D"/>
                </a:solidFill>
                <a:latin typeface="Helvetica"/>
                <a:ea typeface="Helvetica"/>
                <a:cs typeface="Helvetica"/>
                <a:sym typeface="Helvetica"/>
              </a:rPr>
              <a:t>Customer</a:t>
            </a:r>
            <a:r>
              <a:rPr lang="en-US" sz="3600" b="1">
                <a:solidFill>
                  <a:srgbClr val="011B3D"/>
                </a:solidFill>
                <a:latin typeface="Helvetica Bold"/>
                <a:ea typeface="Helvetica Bold"/>
                <a:cs typeface="Helvetica Bold"/>
                <a:sym typeface="Helvetica Bold"/>
              </a:rPr>
              <a:t> Success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D948D-2B1D-0EE2-A1CF-99428873D6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1C05EA-9586-FDC4-4FBE-6D6AED7D51E8}"/>
              </a:ext>
            </a:extLst>
          </p:cNvPr>
          <p:cNvSpPr/>
          <p:nvPr/>
        </p:nvSpPr>
        <p:spPr>
          <a:xfrm>
            <a:off x="2177142" y="1436915"/>
            <a:ext cx="7837715" cy="50826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1C490-FF29-77C8-C794-6BDC3EEE3F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Segoe UI" panose="020B0502040204020203" pitchFamily="34" charset="0"/>
              </a:rPr>
              <a:t>Data Distribution: By Stacked Modules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B9E2AB-65EC-36F1-4C2A-D905B7922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522629" y="1820986"/>
            <a:ext cx="3651126" cy="3159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0DF4DD-9624-C4BA-E20D-337B3EA157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3119746" y="1820987"/>
            <a:ext cx="3513282" cy="40499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D5DF4D-31DA-94FA-B67D-29DEDE28D4B6}"/>
              </a:ext>
            </a:extLst>
          </p:cNvPr>
          <p:cNvSpPr txBox="1"/>
          <p:nvPr/>
        </p:nvSpPr>
        <p:spPr>
          <a:xfrm>
            <a:off x="3689350" y="5870950"/>
            <a:ext cx="207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 pitchFamily="2" charset="0"/>
              </a:rPr>
              <a:t>CURRENT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43653-BAE9-D8E0-8159-91B93D5D6E53}"/>
              </a:ext>
            </a:extLst>
          </p:cNvPr>
          <p:cNvSpPr txBox="1"/>
          <p:nvPr/>
        </p:nvSpPr>
        <p:spPr>
          <a:xfrm>
            <a:off x="6108650" y="5870950"/>
            <a:ext cx="207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POST-ARCHIVE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01611E-123C-057D-58EE-CB4495D75C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7510" y="4934190"/>
            <a:ext cx="1920440" cy="9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8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FA7CC-58E4-C930-B5EC-15C5B23AD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B4E02-3C91-A070-67D4-2C64A8AE70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ea typeface="+mj-ea"/>
                <a:cs typeface="Segoe UI" panose="020B0502040204020203" pitchFamily="34" charset="0"/>
              </a:rPr>
              <a:t>Visualizing Your Archiving Opportunity</a:t>
            </a: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2" name="Chart 1">
                <a:extLst>
                  <a:ext uri="{FF2B5EF4-FFF2-40B4-BE49-F238E27FC236}">
                    <a16:creationId xmlns:a16="http://schemas.microsoft.com/office/drawing/2014/main" id="{5CA4D1C1-6FC6-5205-79D4-6496F4F6F0E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182080636"/>
                  </p:ext>
                </p:extLst>
              </p:nvPr>
            </p:nvGraphicFramePr>
            <p:xfrm>
              <a:off x="1935678" y="1603168"/>
              <a:ext cx="7600208" cy="485964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Chart 1">
                <a:extLst>
                  <a:ext uri="{FF2B5EF4-FFF2-40B4-BE49-F238E27FC236}">
                    <a16:creationId xmlns:a16="http://schemas.microsoft.com/office/drawing/2014/main" id="{5CA4D1C1-6FC6-5205-79D4-6496F4F6F0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35678" y="1603168"/>
                <a:ext cx="7600208" cy="48596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46D1E-B728-EAA5-5063-5FC2B4CC4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297072C4-950C-6277-F13C-7A7336240146}"/>
              </a:ext>
            </a:extLst>
          </p:cNvPr>
          <p:cNvSpPr/>
          <p:nvPr/>
        </p:nvSpPr>
        <p:spPr>
          <a:xfrm>
            <a:off x="542366" y="3468874"/>
            <a:ext cx="3649962" cy="2551317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587103FD-9363-03D0-CC54-815EE16D44DB}"/>
              </a:ext>
            </a:extLst>
          </p:cNvPr>
          <p:cNvSpPr/>
          <p:nvPr/>
        </p:nvSpPr>
        <p:spPr>
          <a:xfrm>
            <a:off x="4287453" y="3470565"/>
            <a:ext cx="3649962" cy="2551317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Single Corner Rectangle 12">
            <a:extLst>
              <a:ext uri="{FF2B5EF4-FFF2-40B4-BE49-F238E27FC236}">
                <a16:creationId xmlns:a16="http://schemas.microsoft.com/office/drawing/2014/main" id="{7FB4AA1C-7B4A-51BD-7F73-1385482B0F85}"/>
              </a:ext>
            </a:extLst>
          </p:cNvPr>
          <p:cNvSpPr/>
          <p:nvPr/>
        </p:nvSpPr>
        <p:spPr>
          <a:xfrm>
            <a:off x="8032541" y="3478889"/>
            <a:ext cx="3649962" cy="2551317"/>
          </a:xfrm>
          <a:prstGeom prst="round1Rect">
            <a:avLst>
              <a:gd name="adj" fmla="val 9169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73D67-E301-6752-D706-609966E68FC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799388" y="1162050"/>
            <a:ext cx="4392612" cy="1624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600" b="1">
                <a:latin typeface="Helvetica" pitchFamily="2" charset="0"/>
                <a:cs typeface="Segoe UI"/>
              </a:rPr>
              <a:t>Data ASSIST by Auritas </a:t>
            </a:r>
            <a:r>
              <a:rPr lang="en-US" sz="1600">
                <a:latin typeface="Helvetica" pitchFamily="2" charset="0"/>
                <a:cs typeface="Segoe UI"/>
              </a:rPr>
              <a:t>helps organizations efficiently optimize their SAP data volume management  by automating the data archiving process. It simplifies identifying and archiving redundant or non-essential data, </a:t>
            </a:r>
            <a:r>
              <a:rPr lang="en-US" sz="1600">
                <a:latin typeface="Helvetica" pitchFamily="2" charset="0"/>
                <a:ea typeface="Open Sans"/>
                <a:cs typeface="Open Sans"/>
              </a:rPr>
              <a:t>reducing database size, lowering storage costs, and improving overall SAP efficiency. </a:t>
            </a:r>
          </a:p>
        </p:txBody>
      </p:sp>
      <p:pic>
        <p:nvPicPr>
          <p:cNvPr id="15" name="Picture 1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BED72CF-F8C3-184B-2D45-5F592B5834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14" y="1158257"/>
            <a:ext cx="4789714" cy="162803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22DB5D-E3B2-DB59-58B0-0FF280A8999E}"/>
              </a:ext>
            </a:extLst>
          </p:cNvPr>
          <p:cNvSpPr txBox="1"/>
          <p:nvPr/>
        </p:nvSpPr>
        <p:spPr>
          <a:xfrm>
            <a:off x="771655" y="4516975"/>
            <a:ext cx="3210037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i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Visual Analysis, Insights Real-Time</a:t>
            </a:r>
          </a:p>
          <a:p>
            <a:r>
              <a:rPr lang="en-US" sz="1400" b="1" i="0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&amp; ROI Projections</a:t>
            </a:r>
            <a:r>
              <a:rPr lang="en-US" sz="1400" i="0">
                <a:solidFill>
                  <a:schemeClr val="accent3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r>
              <a:rPr lang="en-US" sz="1200">
                <a:solidFill>
                  <a:schemeClr val="accent3"/>
                </a:solidFill>
                <a:latin typeface="Helvetica" pitchFamily="2" charset="0"/>
              </a:rPr>
              <a:t>Analyze your data using customizable visual charts and graphs, allowing you to perform "what-if" analysis to help identify which items to archive for optimal ROI.</a:t>
            </a:r>
            <a:endParaRPr lang="en-US" sz="1200">
              <a:solidFill>
                <a:schemeClr val="accent3"/>
              </a:solidFill>
              <a:effectLst/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B572D-55FD-B688-E4C1-1E4C18C07164}"/>
              </a:ext>
            </a:extLst>
          </p:cNvPr>
          <p:cNvSpPr txBox="1"/>
          <p:nvPr/>
        </p:nvSpPr>
        <p:spPr>
          <a:xfrm>
            <a:off x="4553429" y="4516975"/>
            <a:ext cx="309743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Automate Scheduling, </a:t>
            </a:r>
          </a:p>
          <a:p>
            <a:r>
              <a:rPr lang="en-US" sz="1400" b="1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Eliminate Manual Errors: </a:t>
            </a:r>
          </a:p>
          <a:p>
            <a:r>
              <a:rPr lang="en-US" sz="1200">
                <a:solidFill>
                  <a:schemeClr val="accent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</a:t>
            </a:r>
            <a:r>
              <a:rPr lang="en-US" sz="1200">
                <a:solidFill>
                  <a:schemeClr val="accent3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liminate the need for manual intervention, and avoid the risks associated with employee turnover, forgetfulness, or human error.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80D912-9BC2-18E9-8D7C-8E6DE89DD431}"/>
              </a:ext>
            </a:extLst>
          </p:cNvPr>
          <p:cNvSpPr txBox="1"/>
          <p:nvPr/>
        </p:nvSpPr>
        <p:spPr>
          <a:xfrm>
            <a:off x="8295989" y="4521606"/>
            <a:ext cx="32169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1400" b="1">
                <a:solidFill>
                  <a:schemeClr val="accent3"/>
                </a:solidFill>
                <a:effectLst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Manage All Job Schedules from One Screen: </a:t>
            </a:r>
          </a:p>
          <a:p>
            <a:pPr marL="0" marR="0">
              <a:spcBef>
                <a:spcPts val="0"/>
              </a:spcBef>
            </a:pPr>
            <a:r>
              <a:rPr lang="en-US" sz="1200">
                <a:solidFill>
                  <a:schemeClr val="accent3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Save time by managing, configuring, and maintaining job schedules from a single, centralized screen.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B6921D-74A4-7F31-5604-F030B5585D6B}"/>
              </a:ext>
            </a:extLst>
          </p:cNvPr>
          <p:cNvCxnSpPr/>
          <p:nvPr/>
        </p:nvCxnSpPr>
        <p:spPr>
          <a:xfrm>
            <a:off x="6125402" y="1158257"/>
            <a:ext cx="0" cy="1628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Projector screen with solid fill">
            <a:extLst>
              <a:ext uri="{FF2B5EF4-FFF2-40B4-BE49-F238E27FC236}">
                <a16:creationId xmlns:a16="http://schemas.microsoft.com/office/drawing/2014/main" id="{3420F21A-B3CA-FCD8-F288-8FDEB4C4844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5190" y="3680156"/>
            <a:ext cx="817549" cy="817549"/>
          </a:xfrm>
          <a:prstGeom prst="rect">
            <a:avLst/>
          </a:prstGeom>
        </p:spPr>
      </p:pic>
      <p:pic>
        <p:nvPicPr>
          <p:cNvPr id="10" name="Graphic 9" descr="Monthly calendar with solid fill">
            <a:extLst>
              <a:ext uri="{FF2B5EF4-FFF2-40B4-BE49-F238E27FC236}">
                <a16:creationId xmlns:a16="http://schemas.microsoft.com/office/drawing/2014/main" id="{81B158F8-6AE4-1991-C110-4C2AB07BEF4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58125" y="3680156"/>
            <a:ext cx="802093" cy="802093"/>
          </a:xfrm>
          <a:prstGeom prst="rect">
            <a:avLst/>
          </a:prstGeom>
        </p:spPr>
      </p:pic>
      <p:pic>
        <p:nvPicPr>
          <p:cNvPr id="12" name="Graphic 11" descr="Bar graph with upward trend with solid fill">
            <a:extLst>
              <a:ext uri="{FF2B5EF4-FFF2-40B4-BE49-F238E27FC236}">
                <a16:creationId xmlns:a16="http://schemas.microsoft.com/office/drawing/2014/main" id="{18CFE2D7-136D-27E5-A4E1-EE56E7FA74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1655" y="3680157"/>
            <a:ext cx="802093" cy="802093"/>
          </a:xfrm>
          <a:prstGeom prst="rect">
            <a:avLst/>
          </a:prstGeom>
        </p:spPr>
      </p:pic>
      <p:sp>
        <p:nvSpPr>
          <p:cNvPr id="4" name="Freeform 4">
            <a:extLst>
              <a:ext uri="{FF2B5EF4-FFF2-40B4-BE49-F238E27FC236}">
                <a16:creationId xmlns:a16="http://schemas.microsoft.com/office/drawing/2014/main" id="{AE4FE997-9C14-E27F-2041-E2F90475B267}"/>
              </a:ext>
            </a:extLst>
          </p:cNvPr>
          <p:cNvSpPr/>
          <p:nvPr/>
        </p:nvSpPr>
        <p:spPr>
          <a:xfrm>
            <a:off x="-19000" y="0"/>
            <a:ext cx="12211000" cy="554182"/>
          </a:xfrm>
          <a:custGeom>
            <a:avLst/>
            <a:gdLst/>
            <a:ahLst/>
            <a:cxnLst/>
            <a:rect l="l" t="t" r="r" b="b"/>
            <a:pathLst>
              <a:path w="23943576" h="4308448">
                <a:moveTo>
                  <a:pt x="0" y="0"/>
                </a:moveTo>
                <a:lnTo>
                  <a:pt x="23943576" y="0"/>
                </a:lnTo>
                <a:lnTo>
                  <a:pt x="23943576" y="4308448"/>
                </a:lnTo>
                <a:lnTo>
                  <a:pt x="0" y="4308448"/>
                </a:lnTo>
                <a:close/>
              </a:path>
            </a:pathLst>
          </a:custGeom>
          <a:solidFill>
            <a:srgbClr val="1C1D3B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F76EAC-4434-FBD6-A4B9-73E7F2980995}"/>
              </a:ext>
            </a:extLst>
          </p:cNvPr>
          <p:cNvSpPr txBox="1"/>
          <p:nvPr/>
        </p:nvSpPr>
        <p:spPr>
          <a:xfrm>
            <a:off x="187040" y="107814"/>
            <a:ext cx="1181791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b="1">
                <a:solidFill>
                  <a:schemeClr val="bg1"/>
                </a:solidFill>
                <a:latin typeface=""/>
              </a:rPr>
              <a:t>Analyze your database, calculate ROI and </a:t>
            </a: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automate</a:t>
            </a:r>
            <a:r>
              <a:rPr lang="en-US" sz="1600" b="1">
                <a:solidFill>
                  <a:schemeClr val="bg1"/>
                </a:solidFill>
                <a:latin typeface=""/>
              </a:rPr>
              <a:t> your data archiving with Auritas’ all-in-one solution.</a:t>
            </a:r>
          </a:p>
        </p:txBody>
      </p:sp>
    </p:spTree>
    <p:extLst>
      <p:ext uri="{BB962C8B-B14F-4D97-AF65-F5344CB8AC3E}">
        <p14:creationId xmlns:p14="http://schemas.microsoft.com/office/powerpoint/2010/main" val="1468298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1558B1-D57A-7449-9C01-E274BD5FC313}"/>
              </a:ext>
            </a:extLst>
          </p:cNvPr>
          <p:cNvSpPr/>
          <p:nvPr/>
        </p:nvSpPr>
        <p:spPr>
          <a:xfrm>
            <a:off x="0" y="0"/>
            <a:ext cx="12192000" cy="625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8C13342-04F4-456A-6389-0F14413C017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29" y="288872"/>
            <a:ext cx="1770743" cy="60187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AA91746-182F-4929-86C6-73584151B4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76069" y="288872"/>
            <a:ext cx="8959348" cy="586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0179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89699-B0F7-40E3-AEB5-DBCCC7DB33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637" y="2217469"/>
            <a:ext cx="3869852" cy="377693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</a:rPr>
              <a:t>Quantifiable before and after results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</a:rPr>
              <a:t>10 or more objects difficult to manage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</a:rPr>
              <a:t>Loss of talent, vacations, etc.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accent3"/>
                </a:solidFill>
              </a:rPr>
              <a:t>Solved by automated, scheduled, archiving.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A48CF2-C938-4D34-9C28-A0ED0A80C9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Calculating ROI</a:t>
            </a:r>
          </a:p>
        </p:txBody>
      </p:sp>
      <p:pic>
        <p:nvPicPr>
          <p:cNvPr id="3" name="Picture Placeholder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EBAA15EB-13FF-BEB6-BDD5-35D7D57AFB03}"/>
              </a:ext>
            </a:extLst>
          </p:cNvPr>
          <p:cNvPicPr>
            <a:picLocks noGrp="1" noChangeAspect="1"/>
          </p:cNvPicPr>
          <p:nvPr>
            <p:ph type="clipArt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180013" y="2130425"/>
            <a:ext cx="7011987" cy="369093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</p:pic>
      <p:pic>
        <p:nvPicPr>
          <p:cNvPr id="6" name="Picture 5" descr="A blue and black logo&#10;&#10;Description automatically generated">
            <a:extLst>
              <a:ext uri="{FF2B5EF4-FFF2-40B4-BE49-F238E27FC236}">
                <a16:creationId xmlns:a16="http://schemas.microsoft.com/office/drawing/2014/main" id="{6666EFDF-F2A4-8AF4-33E9-6E4D856945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800" y="1347753"/>
            <a:ext cx="2460171" cy="56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116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595AF-224A-0391-D348-3394C439B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E754C2-88AB-3BB8-4BC4-B203BD0DC2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46488" y="548640"/>
            <a:ext cx="5641431" cy="966909"/>
          </a:xfrm>
        </p:spPr>
        <p:txBody>
          <a:bodyPr anchor="ctr"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3600">
                <a:solidFill>
                  <a:schemeClr val="accent3"/>
                </a:solidFill>
              </a:rPr>
              <a:t>The Savings are </a:t>
            </a:r>
            <a:r>
              <a:rPr lang="en-US" sz="3600" u="sng">
                <a:solidFill>
                  <a:schemeClr val="accent3"/>
                </a:solidFill>
              </a:rPr>
              <a:t>Not</a:t>
            </a:r>
            <a:r>
              <a:rPr lang="en-US" sz="3600">
                <a:solidFill>
                  <a:schemeClr val="accent3"/>
                </a:solidFill>
              </a:rPr>
              <a:t> Limited to Hardware Costs</a:t>
            </a:r>
            <a:endParaRPr lang="en-US" sz="1600">
              <a:solidFill>
                <a:schemeClr val="accent3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2ECC01D-52A6-D001-5515-AF496FA6A9EB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76" r="68942"/>
          <a:stretch/>
        </p:blipFill>
        <p:spPr>
          <a:xfrm>
            <a:off x="965969" y="606193"/>
            <a:ext cx="789243" cy="85180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4F96D5F-0B14-108E-E5C1-3AE55749A4BE}"/>
              </a:ext>
            </a:extLst>
          </p:cNvPr>
          <p:cNvSpPr txBox="1"/>
          <p:nvPr/>
        </p:nvSpPr>
        <p:spPr>
          <a:xfrm>
            <a:off x="5765677" y="2180358"/>
            <a:ext cx="564143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Eliminate transactional data older than 7 yrs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Don’t migrate expired data (per corporate retention policy)</a:t>
            </a:r>
          </a:p>
        </p:txBody>
      </p:sp>
      <p:sp>
        <p:nvSpPr>
          <p:cNvPr id="25" name="Off-page Connector 24">
            <a:extLst>
              <a:ext uri="{FF2B5EF4-FFF2-40B4-BE49-F238E27FC236}">
                <a16:creationId xmlns:a16="http://schemas.microsoft.com/office/drawing/2014/main" id="{033D6423-C791-4DF4-CFFA-AAA1EA642E94}"/>
              </a:ext>
            </a:extLst>
          </p:cNvPr>
          <p:cNvSpPr/>
          <p:nvPr/>
        </p:nvSpPr>
        <p:spPr>
          <a:xfrm rot="16200000">
            <a:off x="2718950" y="426799"/>
            <a:ext cx="735304" cy="411266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A29425FC-844C-25E4-2846-E532B4208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69" y="2119269"/>
            <a:ext cx="942647" cy="727446"/>
          </a:xfrm>
          <a:prstGeom prst="chevron">
            <a:avLst>
              <a:gd name="adj" fmla="val 107409"/>
            </a:avLst>
          </a:prstGeom>
          <a:solidFill>
            <a:schemeClr val="accent2"/>
          </a:solidFill>
          <a:ln w="3810" algn="ctr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" name="Off-page Connector 31">
            <a:extLst>
              <a:ext uri="{FF2B5EF4-FFF2-40B4-BE49-F238E27FC236}">
                <a16:creationId xmlns:a16="http://schemas.microsoft.com/office/drawing/2014/main" id="{8F1B62BF-A4F6-213F-D1D6-8E7F0F94445E}"/>
              </a:ext>
            </a:extLst>
          </p:cNvPr>
          <p:cNvSpPr/>
          <p:nvPr/>
        </p:nvSpPr>
        <p:spPr>
          <a:xfrm rot="16200000">
            <a:off x="2718949" y="1295739"/>
            <a:ext cx="735304" cy="411266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3" name="AutoShape 13">
            <a:extLst>
              <a:ext uri="{FF2B5EF4-FFF2-40B4-BE49-F238E27FC236}">
                <a16:creationId xmlns:a16="http://schemas.microsoft.com/office/drawing/2014/main" id="{E1DE8D33-BC9E-BB61-0E45-49CC6920B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68" y="2988209"/>
            <a:ext cx="942647" cy="727446"/>
          </a:xfrm>
          <a:prstGeom prst="chevron">
            <a:avLst>
              <a:gd name="adj" fmla="val 107409"/>
            </a:avLst>
          </a:prstGeom>
          <a:solidFill>
            <a:schemeClr val="accent2"/>
          </a:solidFill>
          <a:ln w="3810" algn="ctr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Off-page Connector 33">
            <a:extLst>
              <a:ext uri="{FF2B5EF4-FFF2-40B4-BE49-F238E27FC236}">
                <a16:creationId xmlns:a16="http://schemas.microsoft.com/office/drawing/2014/main" id="{E45C6F1C-214B-42C7-513A-66CAEE831264}"/>
              </a:ext>
            </a:extLst>
          </p:cNvPr>
          <p:cNvSpPr/>
          <p:nvPr/>
        </p:nvSpPr>
        <p:spPr>
          <a:xfrm rot="16200000">
            <a:off x="2718950" y="2164400"/>
            <a:ext cx="735304" cy="411266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CDBFE18E-E401-A1C9-A472-3BC1AA7F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69" y="3856870"/>
            <a:ext cx="942647" cy="727446"/>
          </a:xfrm>
          <a:prstGeom prst="chevron">
            <a:avLst>
              <a:gd name="adj" fmla="val 107409"/>
            </a:avLst>
          </a:prstGeom>
          <a:solidFill>
            <a:schemeClr val="accent2"/>
          </a:solidFill>
          <a:ln w="3810" algn="ctr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Off-page Connector 35">
            <a:extLst>
              <a:ext uri="{FF2B5EF4-FFF2-40B4-BE49-F238E27FC236}">
                <a16:creationId xmlns:a16="http://schemas.microsoft.com/office/drawing/2014/main" id="{8E591AA0-CB49-C11A-5D4D-F891FE4823D5}"/>
              </a:ext>
            </a:extLst>
          </p:cNvPr>
          <p:cNvSpPr/>
          <p:nvPr/>
        </p:nvSpPr>
        <p:spPr>
          <a:xfrm rot="16200000">
            <a:off x="2718949" y="3033340"/>
            <a:ext cx="735304" cy="411266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15353605-5C42-4C30-A68E-9EF02246C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68" y="4725810"/>
            <a:ext cx="942647" cy="727446"/>
          </a:xfrm>
          <a:prstGeom prst="chevron">
            <a:avLst>
              <a:gd name="adj" fmla="val 107409"/>
            </a:avLst>
          </a:prstGeom>
          <a:solidFill>
            <a:schemeClr val="accent2"/>
          </a:solidFill>
          <a:ln w="3810" algn="ctr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" name="Off-page Connector 37">
            <a:extLst>
              <a:ext uri="{FF2B5EF4-FFF2-40B4-BE49-F238E27FC236}">
                <a16:creationId xmlns:a16="http://schemas.microsoft.com/office/drawing/2014/main" id="{F9285282-3F40-9807-C0E9-243B2AE4DBE2}"/>
              </a:ext>
            </a:extLst>
          </p:cNvPr>
          <p:cNvSpPr/>
          <p:nvPr/>
        </p:nvSpPr>
        <p:spPr>
          <a:xfrm rot="16200000">
            <a:off x="2718950" y="3870626"/>
            <a:ext cx="735304" cy="411266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9" name="AutoShape 13">
            <a:extLst>
              <a:ext uri="{FF2B5EF4-FFF2-40B4-BE49-F238E27FC236}">
                <a16:creationId xmlns:a16="http://schemas.microsoft.com/office/drawing/2014/main" id="{F5A55AB9-FC7A-7A02-9A73-756932887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69" y="5563096"/>
            <a:ext cx="942647" cy="727446"/>
          </a:xfrm>
          <a:prstGeom prst="chevron">
            <a:avLst>
              <a:gd name="adj" fmla="val 107409"/>
            </a:avLst>
          </a:prstGeom>
          <a:solidFill>
            <a:schemeClr val="accent2"/>
          </a:solidFill>
          <a:ln w="3810" algn="ctr">
            <a:noFill/>
            <a:miter lim="800000"/>
            <a:headEnd/>
            <a:tailEnd/>
          </a:ln>
          <a:effectLst/>
        </p:spPr>
        <p:txBody>
          <a:bodyPr rot="10800000" vert="eaVert" wrap="none" lIns="0" tIns="0" rIns="0" bIns="0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139738B-9E04-6403-45BB-BC195ACCD8D5}"/>
              </a:ext>
            </a:extLst>
          </p:cNvPr>
          <p:cNvSpPr txBox="1"/>
          <p:nvPr/>
        </p:nvSpPr>
        <p:spPr>
          <a:xfrm>
            <a:off x="1360591" y="2359881"/>
            <a:ext cx="2581534" cy="24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Retention Compliance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2B931EB-7DED-96D5-E7C9-5873C2102210}"/>
              </a:ext>
            </a:extLst>
          </p:cNvPr>
          <p:cNvSpPr txBox="1"/>
          <p:nvPr/>
        </p:nvSpPr>
        <p:spPr>
          <a:xfrm>
            <a:off x="1360591" y="3215055"/>
            <a:ext cx="2581534" cy="24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Cost of Downtime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2496C7-5242-376B-495C-53F84B376E2A}"/>
              </a:ext>
            </a:extLst>
          </p:cNvPr>
          <p:cNvSpPr txBox="1"/>
          <p:nvPr/>
        </p:nvSpPr>
        <p:spPr>
          <a:xfrm>
            <a:off x="1360591" y="4100076"/>
            <a:ext cx="2581534" cy="24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Optimized Performance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58D401-6D46-5316-6F1A-79E9B1589D0B}"/>
              </a:ext>
            </a:extLst>
          </p:cNvPr>
          <p:cNvSpPr txBox="1"/>
          <p:nvPr/>
        </p:nvSpPr>
        <p:spPr>
          <a:xfrm>
            <a:off x="1360591" y="4966422"/>
            <a:ext cx="2581534" cy="2462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Storage Footprint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AD631C-5E4A-051D-F5D7-F3985EA7BF2B}"/>
              </a:ext>
            </a:extLst>
          </p:cNvPr>
          <p:cNvSpPr txBox="1"/>
          <p:nvPr/>
        </p:nvSpPr>
        <p:spPr>
          <a:xfrm>
            <a:off x="1360591" y="5803708"/>
            <a:ext cx="258153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</a:rPr>
              <a:t>Reduced HANA Footprint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D501FA-4217-0C34-2352-C2FBA832A966}"/>
              </a:ext>
            </a:extLst>
          </p:cNvPr>
          <p:cNvSpPr txBox="1"/>
          <p:nvPr/>
        </p:nvSpPr>
        <p:spPr>
          <a:xfrm>
            <a:off x="5765677" y="2968835"/>
            <a:ext cx="5641431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Reduce recovery time by up to 36%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Reduce in Cutover time during HANA go-live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Less data in active system requires less recovery time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EEA0CAB-BF2F-06AA-1D61-360C6D659284}"/>
              </a:ext>
            </a:extLst>
          </p:cNvPr>
          <p:cNvSpPr txBox="1"/>
          <p:nvPr/>
        </p:nvSpPr>
        <p:spPr>
          <a:xfrm>
            <a:off x="5765677" y="3904612"/>
            <a:ext cx="564143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Extend the life of your HANA hardware by 30%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Data management critical for high performance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F9E09B-D596-14E0-8B6E-E3647D48F0AE}"/>
              </a:ext>
            </a:extLst>
          </p:cNvPr>
          <p:cNvSpPr txBox="1"/>
          <p:nvPr/>
        </p:nvSpPr>
        <p:spPr>
          <a:xfrm>
            <a:off x="5765677" y="4693087"/>
            <a:ext cx="5641431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Reduce active storage by 40-60%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Move historical data to write media,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Manage time-value of data with data archiving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08B208-9C07-324C-E36F-DC641573262A}"/>
              </a:ext>
            </a:extLst>
          </p:cNvPr>
          <p:cNvSpPr txBox="1"/>
          <p:nvPr/>
        </p:nvSpPr>
        <p:spPr>
          <a:xfrm>
            <a:off x="5765677" y="5674990"/>
            <a:ext cx="5760915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</a:rPr>
              <a:t>Reduced cost of appliance acquisition &amp; future expansion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Smaller active data set requires less infrastructure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</a:rPr>
              <a:t>Steady state data aging techniques control data growth</a:t>
            </a:r>
          </a:p>
        </p:txBody>
      </p:sp>
    </p:spTree>
    <p:extLst>
      <p:ext uri="{BB962C8B-B14F-4D97-AF65-F5344CB8AC3E}">
        <p14:creationId xmlns:p14="http://schemas.microsoft.com/office/powerpoint/2010/main" val="34031812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EF63BF-5D3C-ECEA-8491-554410948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FBBF93-BD6C-6721-95AE-D93D42CAAD17}"/>
              </a:ext>
            </a:extLst>
          </p:cNvPr>
          <p:cNvSpPr/>
          <p:nvPr/>
        </p:nvSpPr>
        <p:spPr>
          <a:xfrm>
            <a:off x="773345" y="1838920"/>
            <a:ext cx="5009270" cy="436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88B0E-4CD7-1A88-322B-01F73F15AD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/>
                </a:solidFill>
              </a:rPr>
              <a:t>Data Distribution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BA52C9-0C82-D295-BEE9-6F1EF3F44C3F}"/>
              </a:ext>
            </a:extLst>
          </p:cNvPr>
          <p:cNvSpPr/>
          <p:nvPr/>
        </p:nvSpPr>
        <p:spPr>
          <a:xfrm>
            <a:off x="6250547" y="1838919"/>
            <a:ext cx="5009270" cy="436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439AF-78D6-FFD1-961A-EF2FFB636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96" b="36703"/>
          <a:stretch/>
        </p:blipFill>
        <p:spPr>
          <a:xfrm>
            <a:off x="1041501" y="2298230"/>
            <a:ext cx="4472957" cy="3447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08AA63-75AE-03FA-61C9-3F13846C495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8591" y="2298230"/>
            <a:ext cx="4133182" cy="3319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59DD16-8837-921D-838E-D339156E8F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4069" y="5645104"/>
            <a:ext cx="971652" cy="3224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B38EEC-EB27-2CA0-BA02-DF67728DD6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01" y="5745543"/>
            <a:ext cx="971652" cy="3224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8B7060-A760-CB30-976D-FEED49BC2743}"/>
              </a:ext>
            </a:extLst>
          </p:cNvPr>
          <p:cNvSpPr txBox="1"/>
          <p:nvPr/>
        </p:nvSpPr>
        <p:spPr>
          <a:xfrm>
            <a:off x="2792153" y="1729552"/>
            <a:ext cx="971652" cy="24622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accent6"/>
                </a:solidFill>
                <a:latin typeface="Helvetica" pitchFamily="2" charset="0"/>
              </a:rPr>
              <a:t>Current</a:t>
            </a:r>
            <a:endParaRPr kumimoji="0" lang="en-US" sz="1600" b="1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F78524-DB82-7BD0-88A0-908D0A0C6507}"/>
              </a:ext>
            </a:extLst>
          </p:cNvPr>
          <p:cNvSpPr txBox="1"/>
          <p:nvPr/>
        </p:nvSpPr>
        <p:spPr>
          <a:xfrm>
            <a:off x="7851933" y="1729552"/>
            <a:ext cx="1722653" cy="246221"/>
          </a:xfrm>
          <a:prstGeom prst="rect">
            <a:avLst/>
          </a:prstGeom>
          <a:solidFill>
            <a:schemeClr val="accent2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accent6"/>
                </a:solidFill>
                <a:latin typeface="Helvetica" pitchFamily="2" charset="0"/>
              </a:rPr>
              <a:t>Post-Archiving</a:t>
            </a:r>
            <a:endParaRPr kumimoji="0" lang="en-US" sz="1600" b="1" u="none" strike="noStrike" kern="1200" cap="none" spc="0" normalizeH="0" baseline="0" noProof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259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9BC2-BFE1-DE11-6732-231A7C9F0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65793A-60FA-CED1-D50F-0DEBC58EF758}"/>
              </a:ext>
            </a:extLst>
          </p:cNvPr>
          <p:cNvSpPr/>
          <p:nvPr/>
        </p:nvSpPr>
        <p:spPr>
          <a:xfrm>
            <a:off x="2445145" y="1658615"/>
            <a:ext cx="7301709" cy="4703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8F23-0C07-8284-CD0E-DB59F925B7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r>
              <a:rPr lang="en-US" sz="3600">
                <a:solidFill>
                  <a:schemeClr val="accent3"/>
                </a:solidFill>
              </a:rPr>
              <a:t>Auritas </a:t>
            </a:r>
            <a:r>
              <a:rPr lang="en-US">
                <a:solidFill>
                  <a:schemeClr val="accent3"/>
                </a:solidFill>
              </a:rPr>
              <a:t>DM Assessment Results &amp; Example</a:t>
            </a:r>
          </a:p>
          <a:p>
            <a:endParaRPr lang="en-US" sz="3600">
              <a:solidFill>
                <a:schemeClr val="accent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CAA10F-0946-C1E9-368B-86B35CD06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13" r="15686" b="6706"/>
          <a:stretch/>
        </p:blipFill>
        <p:spPr>
          <a:xfrm>
            <a:off x="3852579" y="1818708"/>
            <a:ext cx="4486840" cy="4045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33442C-CC39-B5FB-00FE-1E2039ADE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4849" y="5707454"/>
            <a:ext cx="5182299" cy="40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and person looking at a tablet&#10;&#10;Description automatically generated">
            <a:extLst>
              <a:ext uri="{FF2B5EF4-FFF2-40B4-BE49-F238E27FC236}">
                <a16:creationId xmlns:a16="http://schemas.microsoft.com/office/drawing/2014/main" id="{3B92F6D4-A9EB-81EF-1302-FD0F89A8DE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2" r="222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25066-418D-04D4-1CB2-7E5C97A02E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Our Experience: Success Stories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286EF2-99BF-460D-8294-D39D957825D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573838"/>
            <a:ext cx="384175" cy="211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850" kern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E0194-4D48-4029-9AA2-9D86058F238A}" type="slidenum">
              <a:rPr kumimoji="0" lang="en-US" sz="85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5912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C2B6-CCDB-69ED-4315-2FE417FF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FA248BC9-F5CC-2760-713A-6C8CCDDDE487}"/>
              </a:ext>
            </a:extLst>
          </p:cNvPr>
          <p:cNvSpPr/>
          <p:nvPr/>
        </p:nvSpPr>
        <p:spPr>
          <a:xfrm>
            <a:off x="7716983" y="94359"/>
            <a:ext cx="4475017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5F19E50-EF80-8938-4702-C00639A1F138}"/>
              </a:ext>
            </a:extLst>
          </p:cNvPr>
          <p:cNvSpPr txBox="1"/>
          <p:nvPr/>
        </p:nvSpPr>
        <p:spPr>
          <a:xfrm>
            <a:off x="568713" y="4960477"/>
            <a:ext cx="6473915" cy="1589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reduction by 60%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Real-time, custom-query reporting.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performance increased by 19%.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user experience, enhanced system efficiency.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BTP provided a scalable framework.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Archived content was securely stored yet easily retrievable.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69A020-AEC4-822A-BABC-79EC5A37E8E3}"/>
              </a:ext>
            </a:extLst>
          </p:cNvPr>
          <p:cNvSpPr/>
          <p:nvPr/>
        </p:nvSpPr>
        <p:spPr>
          <a:xfrm>
            <a:off x="9499600" y="1549400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CBA73A65-E030-32B5-D6E7-18CE4A19BBC0}"/>
              </a:ext>
            </a:extLst>
          </p:cNvPr>
          <p:cNvSpPr/>
          <p:nvPr/>
        </p:nvSpPr>
        <p:spPr>
          <a:xfrm>
            <a:off x="7716982" y="1757875"/>
            <a:ext cx="3354367" cy="5100125"/>
          </a:xfrm>
          <a:custGeom>
            <a:avLst/>
            <a:gdLst/>
            <a:ahLst/>
            <a:cxnLst/>
            <a:rect l="l" t="t" r="r" b="b"/>
            <a:pathLst>
              <a:path w="8076546" h="10531601">
                <a:moveTo>
                  <a:pt x="0" y="0"/>
                </a:moveTo>
                <a:lnTo>
                  <a:pt x="8076546" y="0"/>
                </a:lnTo>
                <a:lnTo>
                  <a:pt x="8076546" y="10531601"/>
                </a:lnTo>
                <a:lnTo>
                  <a:pt x="0" y="1053160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F557498-6C20-E8E5-319F-B585D768B47D}"/>
              </a:ext>
            </a:extLst>
          </p:cNvPr>
          <p:cNvSpPr txBox="1">
            <a:spLocks/>
          </p:cNvSpPr>
          <p:nvPr/>
        </p:nvSpPr>
        <p:spPr>
          <a:xfrm>
            <a:off x="568712" y="442507"/>
            <a:ext cx="6267692" cy="135934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Enterprise Database Reduction by 60% with Data Archiving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FACCA-9C5D-D388-B3C9-00435FE08EB4}"/>
              </a:ext>
            </a:extLst>
          </p:cNvPr>
          <p:cNvSpPr/>
          <p:nvPr/>
        </p:nvSpPr>
        <p:spPr>
          <a:xfrm>
            <a:off x="7716982" y="1757875"/>
            <a:ext cx="3354366" cy="5100125"/>
          </a:xfrm>
          <a:prstGeom prst="rect">
            <a:avLst/>
          </a:prstGeom>
          <a:solidFill>
            <a:srgbClr val="1C1D3B">
              <a:alpha val="38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" name="Freeform 14">
            <a:extLst>
              <a:ext uri="{FF2B5EF4-FFF2-40B4-BE49-F238E27FC236}">
                <a16:creationId xmlns:a16="http://schemas.microsoft.com/office/drawing/2014/main" id="{5FC2DC21-B9F0-71AA-470A-2B1064479164}"/>
              </a:ext>
            </a:extLst>
          </p:cNvPr>
          <p:cNvSpPr/>
          <p:nvPr/>
        </p:nvSpPr>
        <p:spPr>
          <a:xfrm>
            <a:off x="6527247" y="139527"/>
            <a:ext cx="981189" cy="899423"/>
          </a:xfrm>
          <a:custGeom>
            <a:avLst/>
            <a:gdLst/>
            <a:ahLst/>
            <a:cxnLst/>
            <a:rect l="l" t="t" r="r" b="b"/>
            <a:pathLst>
              <a:path w="2193773" h="2010958">
                <a:moveTo>
                  <a:pt x="0" y="0"/>
                </a:moveTo>
                <a:lnTo>
                  <a:pt x="2193773" y="0"/>
                </a:lnTo>
                <a:lnTo>
                  <a:pt x="2193773" y="2010958"/>
                </a:lnTo>
                <a:lnTo>
                  <a:pt x="0" y="20109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BE28DA6E-7C6E-E8CF-F8A5-54D6155C4EC4}"/>
              </a:ext>
            </a:extLst>
          </p:cNvPr>
          <p:cNvSpPr txBox="1"/>
          <p:nvPr/>
        </p:nvSpPr>
        <p:spPr>
          <a:xfrm>
            <a:off x="543926" y="2311615"/>
            <a:ext cx="6267692" cy="112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System performance challenges and disruption risks. 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Business users unhappy with functionality issues. 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 keeping up with manual processes. 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Hardware and Cloud hosting/backup costs continued to rise. 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85334E89-70E1-49B7-F587-0EEC036EFB7A}"/>
              </a:ext>
            </a:extLst>
          </p:cNvPr>
          <p:cNvSpPr txBox="1"/>
          <p:nvPr/>
        </p:nvSpPr>
        <p:spPr>
          <a:xfrm>
            <a:off x="568712" y="3523359"/>
            <a:ext cx="6267692" cy="135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Analyzed the current data footprint.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ASSIST: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Facilitated identification reductions through itemized archiving objects. 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Automated the archival process of historical data with dynamic scheduling.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Defined retention requirements and implementing a compliance strategy.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2E6FA72-DEED-F777-038F-E463906909A4}"/>
              </a:ext>
            </a:extLst>
          </p:cNvPr>
          <p:cNvSpPr txBox="1">
            <a:spLocks/>
          </p:cNvSpPr>
          <p:nvPr/>
        </p:nvSpPr>
        <p:spPr>
          <a:xfrm>
            <a:off x="9954492" y="139527"/>
            <a:ext cx="2097674" cy="235106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000">
                <a:solidFill>
                  <a:schemeClr val="bg1"/>
                </a:solidFill>
              </a:rPr>
              <a:t>Industrial Goods and Machinery</a:t>
            </a:r>
          </a:p>
        </p:txBody>
      </p:sp>
    </p:spTree>
    <p:extLst>
      <p:ext uri="{BB962C8B-B14F-4D97-AF65-F5344CB8AC3E}">
        <p14:creationId xmlns:p14="http://schemas.microsoft.com/office/powerpoint/2010/main" val="336853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514046-19A7-6893-E892-E5C3797382BF}"/>
              </a:ext>
            </a:extLst>
          </p:cNvPr>
          <p:cNvSpPr/>
          <p:nvPr/>
        </p:nvSpPr>
        <p:spPr bwMode="gray">
          <a:xfrm>
            <a:off x="1385036" y="2211906"/>
            <a:ext cx="7890237" cy="2967267"/>
          </a:xfrm>
          <a:custGeom>
            <a:avLst/>
            <a:gdLst>
              <a:gd name="connsiteX0" fmla="*/ 3066330 w 11835356"/>
              <a:gd name="connsiteY0" fmla="*/ 0 h 4450901"/>
              <a:gd name="connsiteX1" fmla="*/ 5923448 w 11835356"/>
              <a:gd name="connsiteY1" fmla="*/ 0 h 4450901"/>
              <a:gd name="connsiteX2" fmla="*/ 5923448 w 11835356"/>
              <a:gd name="connsiteY2" fmla="*/ 1875339 h 4450901"/>
              <a:gd name="connsiteX3" fmla="*/ 6543316 w 11835356"/>
              <a:gd name="connsiteY3" fmla="*/ 1875339 h 4450901"/>
              <a:gd name="connsiteX4" fmla="*/ 6543316 w 11835356"/>
              <a:gd name="connsiteY4" fmla="*/ 1876798 h 4450901"/>
              <a:gd name="connsiteX5" fmla="*/ 11835356 w 11835356"/>
              <a:gd name="connsiteY5" fmla="*/ 1876798 h 4450901"/>
              <a:gd name="connsiteX6" fmla="*/ 11835356 w 11835356"/>
              <a:gd name="connsiteY6" fmla="*/ 3606609 h 4450901"/>
              <a:gd name="connsiteX7" fmla="*/ 6543316 w 11835356"/>
              <a:gd name="connsiteY7" fmla="*/ 3606609 h 4450901"/>
              <a:gd name="connsiteX8" fmla="*/ 6543316 w 11835356"/>
              <a:gd name="connsiteY8" fmla="*/ 4450901 h 4450901"/>
              <a:gd name="connsiteX9" fmla="*/ 0 w 11835356"/>
              <a:gd name="connsiteY9" fmla="*/ 4450901 h 4450901"/>
              <a:gd name="connsiteX10" fmla="*/ 0 w 11835356"/>
              <a:gd name="connsiteY10" fmla="*/ 2310727 h 4450901"/>
              <a:gd name="connsiteX11" fmla="*/ 3066330 w 11835356"/>
              <a:gd name="connsiteY11" fmla="*/ 2310727 h 445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35356" h="4450901">
                <a:moveTo>
                  <a:pt x="3066330" y="0"/>
                </a:moveTo>
                <a:lnTo>
                  <a:pt x="5923448" y="0"/>
                </a:lnTo>
                <a:lnTo>
                  <a:pt x="5923448" y="1875339"/>
                </a:lnTo>
                <a:lnTo>
                  <a:pt x="6543316" y="1875339"/>
                </a:lnTo>
                <a:lnTo>
                  <a:pt x="6543316" y="1876798"/>
                </a:lnTo>
                <a:lnTo>
                  <a:pt x="11835356" y="1876798"/>
                </a:lnTo>
                <a:lnTo>
                  <a:pt x="11835356" y="3606609"/>
                </a:lnTo>
                <a:lnTo>
                  <a:pt x="6543316" y="3606609"/>
                </a:lnTo>
                <a:lnTo>
                  <a:pt x="6543316" y="4450901"/>
                </a:lnTo>
                <a:lnTo>
                  <a:pt x="0" y="4450901"/>
                </a:lnTo>
                <a:lnTo>
                  <a:pt x="0" y="2310727"/>
                </a:lnTo>
                <a:lnTo>
                  <a:pt x="3066330" y="23107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905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lIns="60000" tIns="48000" rIns="60000" bIns="48000" rtlCol="0" anchor="ctr">
            <a:noAutofit/>
          </a:bodyPr>
          <a:lstStyle/>
          <a:p>
            <a:pPr algn="ctr" defTabSz="6096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00" kern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F4A1FA-6180-69A4-5CB9-473F8BA354A2}"/>
              </a:ext>
            </a:extLst>
          </p:cNvPr>
          <p:cNvGrpSpPr/>
          <p:nvPr/>
        </p:nvGrpSpPr>
        <p:grpSpPr>
          <a:xfrm>
            <a:off x="8912612" y="1933087"/>
            <a:ext cx="3018439" cy="2107436"/>
            <a:chOff x="13368915" y="2899631"/>
            <a:chExt cx="4527659" cy="3161154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23AFBF67-9B51-55F9-5287-51C20F24D92D}"/>
                </a:ext>
              </a:extLst>
            </p:cNvPr>
            <p:cNvSpPr/>
            <p:nvPr/>
          </p:nvSpPr>
          <p:spPr>
            <a:xfrm>
              <a:off x="14646020" y="2901963"/>
              <a:ext cx="3186242" cy="3158822"/>
            </a:xfrm>
            <a:custGeom>
              <a:avLst/>
              <a:gdLst/>
              <a:ahLst/>
              <a:cxnLst/>
              <a:rect l="l" t="t" r="r" b="b"/>
              <a:pathLst>
                <a:path w="3186242" h="3281710">
                  <a:moveTo>
                    <a:pt x="0" y="0"/>
                  </a:moveTo>
                  <a:lnTo>
                    <a:pt x="3186242" y="0"/>
                  </a:lnTo>
                  <a:lnTo>
                    <a:pt x="3186242" y="3281710"/>
                  </a:lnTo>
                  <a:lnTo>
                    <a:pt x="0" y="3281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D7E95294-238D-60F1-AA32-09EFE283E8C5}"/>
                </a:ext>
              </a:extLst>
            </p:cNvPr>
            <p:cNvSpPr/>
            <p:nvPr/>
          </p:nvSpPr>
          <p:spPr>
            <a:xfrm>
              <a:off x="13368915" y="2899631"/>
              <a:ext cx="2235788" cy="493444"/>
            </a:xfrm>
            <a:custGeom>
              <a:avLst/>
              <a:gdLst/>
              <a:ahLst/>
              <a:cxnLst/>
              <a:rect l="l" t="t" r="r" b="b"/>
              <a:pathLst>
                <a:path w="1746977" h="385562">
                  <a:moveTo>
                    <a:pt x="0" y="0"/>
                  </a:moveTo>
                  <a:lnTo>
                    <a:pt x="1746978" y="0"/>
                  </a:lnTo>
                  <a:lnTo>
                    <a:pt x="1746978" y="385562"/>
                  </a:lnTo>
                  <a:lnTo>
                    <a:pt x="0" y="3855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4EEB0151-CC3E-45E5-DCC3-CAE752709397}"/>
                </a:ext>
              </a:extLst>
            </p:cNvPr>
            <p:cNvSpPr/>
            <p:nvPr/>
          </p:nvSpPr>
          <p:spPr>
            <a:xfrm>
              <a:off x="14626313" y="2950677"/>
              <a:ext cx="3270261" cy="2191898"/>
            </a:xfrm>
            <a:custGeom>
              <a:avLst/>
              <a:gdLst/>
              <a:ahLst/>
              <a:cxnLst/>
              <a:rect l="l" t="t" r="r" b="b"/>
              <a:pathLst>
                <a:path w="3147809" h="2026764">
                  <a:moveTo>
                    <a:pt x="0" y="0"/>
                  </a:moveTo>
                  <a:lnTo>
                    <a:pt x="3147809" y="0"/>
                  </a:lnTo>
                  <a:lnTo>
                    <a:pt x="3147809" y="2026764"/>
                  </a:lnTo>
                  <a:lnTo>
                    <a:pt x="0" y="2026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21536937-DD97-F212-9BC4-61625B57494E}"/>
              </a:ext>
            </a:extLst>
          </p:cNvPr>
          <p:cNvSpPr/>
          <p:nvPr/>
        </p:nvSpPr>
        <p:spPr bwMode="gray">
          <a:xfrm>
            <a:off x="2449254" y="5300780"/>
            <a:ext cx="4419299" cy="5781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 algn="ctr">
            <a:solidFill>
              <a:schemeClr val="accent2">
                <a:lumMod val="50000"/>
              </a:schemeClr>
            </a:solidFill>
            <a:prstDash val="dash"/>
            <a:miter lim="800000"/>
            <a:headEnd/>
            <a:tailEnd/>
          </a:ln>
        </p:spPr>
        <p:txBody>
          <a:bodyPr lIns="60000" tIns="48000" rIns="60000" bIns="48000" rtlCol="0" anchor="ctr"/>
          <a:lstStyle/>
          <a:p>
            <a:pPr algn="ctr" defTabSz="609660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000" kern="0"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" name="AutoShape 18">
            <a:extLst>
              <a:ext uri="{FF2B5EF4-FFF2-40B4-BE49-F238E27FC236}">
                <a16:creationId xmlns:a16="http://schemas.microsoft.com/office/drawing/2014/main" id="{EA8AD1A5-8497-FC85-DB09-033E5254B9C3}"/>
              </a:ext>
            </a:extLst>
          </p:cNvPr>
          <p:cNvSpPr/>
          <p:nvPr/>
        </p:nvSpPr>
        <p:spPr>
          <a:xfrm>
            <a:off x="7207655" y="2444305"/>
            <a:ext cx="0" cy="13968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224" name="Freeform 17">
            <a:extLst>
              <a:ext uri="{FF2B5EF4-FFF2-40B4-BE49-F238E27FC236}">
                <a16:creationId xmlns:a16="http://schemas.microsoft.com/office/drawing/2014/main" id="{510F5AFA-2CF5-B165-8436-BFD0826D0C7A}"/>
              </a:ext>
            </a:extLst>
          </p:cNvPr>
          <p:cNvSpPr/>
          <p:nvPr/>
        </p:nvSpPr>
        <p:spPr>
          <a:xfrm>
            <a:off x="281375" y="615487"/>
            <a:ext cx="1486205" cy="322628"/>
          </a:xfrm>
          <a:custGeom>
            <a:avLst/>
            <a:gdLst/>
            <a:ahLst/>
            <a:cxnLst/>
            <a:rect l="l" t="t" r="r" b="b"/>
            <a:pathLst>
              <a:path w="6863363" h="1489911">
                <a:moveTo>
                  <a:pt x="0" y="0"/>
                </a:moveTo>
                <a:lnTo>
                  <a:pt x="6863363" y="0"/>
                </a:lnTo>
                <a:lnTo>
                  <a:pt x="6863363" y="1489911"/>
                </a:lnTo>
                <a:lnTo>
                  <a:pt x="0" y="148991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Open Sans" panose="020B0606030504020204" pitchFamily="34" charset="0"/>
            </a:endParaRPr>
          </a:p>
        </p:txBody>
      </p:sp>
      <p:sp>
        <p:nvSpPr>
          <p:cNvPr id="10" name="Freeform 2">
            <a:extLst>
              <a:ext uri="{FF2B5EF4-FFF2-40B4-BE49-F238E27FC236}">
                <a16:creationId xmlns:a16="http://schemas.microsoft.com/office/drawing/2014/main" id="{89FAAA63-655D-3839-F4DF-B13788BD56DF}"/>
              </a:ext>
            </a:extLst>
          </p:cNvPr>
          <p:cNvSpPr/>
          <p:nvPr/>
        </p:nvSpPr>
        <p:spPr>
          <a:xfrm rot="1256684">
            <a:off x="517476" y="1552756"/>
            <a:ext cx="2161383" cy="2236878"/>
          </a:xfrm>
          <a:custGeom>
            <a:avLst/>
            <a:gdLst/>
            <a:ahLst/>
            <a:cxnLst/>
            <a:rect l="l" t="t" r="r" b="b"/>
            <a:pathLst>
              <a:path w="3647999" h="3775420">
                <a:moveTo>
                  <a:pt x="0" y="0"/>
                </a:moveTo>
                <a:lnTo>
                  <a:pt x="3648000" y="0"/>
                </a:lnTo>
                <a:lnTo>
                  <a:pt x="3648000" y="3775420"/>
                </a:lnTo>
                <a:lnTo>
                  <a:pt x="0" y="3775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Verdana" panose="020B0604030504040204" pitchFamily="34" charset="0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6D8BA9E8-E147-7082-351D-1806643825F6}"/>
              </a:ext>
            </a:extLst>
          </p:cNvPr>
          <p:cNvSpPr/>
          <p:nvPr/>
        </p:nvSpPr>
        <p:spPr>
          <a:xfrm>
            <a:off x="1145703" y="1674574"/>
            <a:ext cx="813615" cy="284559"/>
          </a:xfrm>
          <a:custGeom>
            <a:avLst/>
            <a:gdLst/>
            <a:ahLst/>
            <a:cxnLst/>
            <a:rect l="l" t="t" r="r" b="b"/>
            <a:pathLst>
              <a:path w="1220422" h="426839">
                <a:moveTo>
                  <a:pt x="0" y="0"/>
                </a:moveTo>
                <a:lnTo>
                  <a:pt x="1220423" y="0"/>
                </a:lnTo>
                <a:lnTo>
                  <a:pt x="1220423" y="426839"/>
                </a:lnTo>
                <a:lnTo>
                  <a:pt x="0" y="42683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8D27FD3B-5353-77A2-5AC0-277C555E7BDD}"/>
              </a:ext>
            </a:extLst>
          </p:cNvPr>
          <p:cNvSpPr/>
          <p:nvPr/>
        </p:nvSpPr>
        <p:spPr>
          <a:xfrm flipH="1" flipV="1">
            <a:off x="10552701" y="3428384"/>
            <a:ext cx="0" cy="424559"/>
          </a:xfrm>
          <a:prstGeom prst="line">
            <a:avLst/>
          </a:prstGeom>
          <a:ln w="28575" cap="flat">
            <a:solidFill>
              <a:schemeClr val="tx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32" name="AutoShape 19">
            <a:extLst>
              <a:ext uri="{FF2B5EF4-FFF2-40B4-BE49-F238E27FC236}">
                <a16:creationId xmlns:a16="http://schemas.microsoft.com/office/drawing/2014/main" id="{C255C714-F561-58AA-D76C-700D4C9E716E}"/>
              </a:ext>
            </a:extLst>
          </p:cNvPr>
          <p:cNvSpPr/>
          <p:nvPr/>
        </p:nvSpPr>
        <p:spPr>
          <a:xfrm>
            <a:off x="4261588" y="3903621"/>
            <a:ext cx="2562566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52" name="AutoShape 50">
            <a:extLst>
              <a:ext uri="{FF2B5EF4-FFF2-40B4-BE49-F238E27FC236}">
                <a16:creationId xmlns:a16="http://schemas.microsoft.com/office/drawing/2014/main" id="{6559E8C5-1CFB-5C77-1B1D-72FD8A9DECBC}"/>
              </a:ext>
            </a:extLst>
          </p:cNvPr>
          <p:cNvSpPr/>
          <p:nvPr/>
        </p:nvSpPr>
        <p:spPr>
          <a:xfrm flipH="1" flipV="1">
            <a:off x="6670888" y="6011379"/>
            <a:ext cx="1901326" cy="0"/>
          </a:xfrm>
          <a:prstGeom prst="line">
            <a:avLst/>
          </a:prstGeom>
          <a:ln w="28575" cap="flat">
            <a:solidFill>
              <a:srgbClr val="494949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grpSp>
        <p:nvGrpSpPr>
          <p:cNvPr id="53" name="Group 51">
            <a:extLst>
              <a:ext uri="{FF2B5EF4-FFF2-40B4-BE49-F238E27FC236}">
                <a16:creationId xmlns:a16="http://schemas.microsoft.com/office/drawing/2014/main" id="{E599D0B3-E212-CCDB-EA9A-BBDE779B04CE}"/>
              </a:ext>
            </a:extLst>
          </p:cNvPr>
          <p:cNvGrpSpPr/>
          <p:nvPr/>
        </p:nvGrpSpPr>
        <p:grpSpPr>
          <a:xfrm>
            <a:off x="2748707" y="5440249"/>
            <a:ext cx="467480" cy="279140"/>
            <a:chOff x="0" y="0"/>
            <a:chExt cx="200264" cy="45200"/>
          </a:xfrm>
          <a:noFill/>
        </p:grpSpPr>
        <p:sp>
          <p:nvSpPr>
            <p:cNvPr id="54" name="Freeform 52">
              <a:extLst>
                <a:ext uri="{FF2B5EF4-FFF2-40B4-BE49-F238E27FC236}">
                  <a16:creationId xmlns:a16="http://schemas.microsoft.com/office/drawing/2014/main" id="{3FA8722A-8743-A633-E1AE-0158CBFC531A}"/>
                </a:ext>
              </a:extLst>
            </p:cNvPr>
            <p:cNvSpPr/>
            <p:nvPr/>
          </p:nvSpPr>
          <p:spPr>
            <a:xfrm>
              <a:off x="0" y="0"/>
              <a:ext cx="200264" cy="45200"/>
            </a:xfrm>
            <a:custGeom>
              <a:avLst/>
              <a:gdLst/>
              <a:ahLst/>
              <a:cxnLst/>
              <a:rect l="l" t="t" r="r" b="b"/>
              <a:pathLst>
                <a:path w="200264" h="45200">
                  <a:moveTo>
                    <a:pt x="0" y="0"/>
                  </a:moveTo>
                  <a:lnTo>
                    <a:pt x="200264" y="0"/>
                  </a:lnTo>
                  <a:lnTo>
                    <a:pt x="200264" y="45200"/>
                  </a:lnTo>
                  <a:lnTo>
                    <a:pt x="0" y="4520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sp>
          <p:nvSpPr>
            <p:cNvPr id="55" name="TextBox 53">
              <a:extLst>
                <a:ext uri="{FF2B5EF4-FFF2-40B4-BE49-F238E27FC236}">
                  <a16:creationId xmlns:a16="http://schemas.microsoft.com/office/drawing/2014/main" id="{118C9E98-2530-5CF8-1E8F-B9F17748B67C}"/>
                </a:ext>
              </a:extLst>
            </p:cNvPr>
            <p:cNvSpPr txBox="1"/>
            <p:nvPr/>
          </p:nvSpPr>
          <p:spPr>
            <a:xfrm>
              <a:off x="0" y="0"/>
              <a:ext cx="200264" cy="4520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49"/>
                </a:lnSpc>
              </a:pPr>
              <a:endParaRPr sz="1000">
                <a:latin typeface="Helvetica" pitchFamily="2" charset="0"/>
              </a:endParaRPr>
            </a:p>
          </p:txBody>
        </p:sp>
      </p:grpSp>
      <p:sp>
        <p:nvSpPr>
          <p:cNvPr id="62" name="AutoShape 60">
            <a:extLst>
              <a:ext uri="{FF2B5EF4-FFF2-40B4-BE49-F238E27FC236}">
                <a16:creationId xmlns:a16="http://schemas.microsoft.com/office/drawing/2014/main" id="{3A2786C0-C5B8-26AA-FC50-6F77B3AA57B0}"/>
              </a:ext>
            </a:extLst>
          </p:cNvPr>
          <p:cNvSpPr/>
          <p:nvPr/>
        </p:nvSpPr>
        <p:spPr>
          <a:xfrm>
            <a:off x="871220" y="3480456"/>
            <a:ext cx="0" cy="2104175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67" name="AutoShape 66">
            <a:extLst>
              <a:ext uri="{FF2B5EF4-FFF2-40B4-BE49-F238E27FC236}">
                <a16:creationId xmlns:a16="http://schemas.microsoft.com/office/drawing/2014/main" id="{97278CB6-0541-F9D8-F8E6-D44E12919FD6}"/>
              </a:ext>
            </a:extLst>
          </p:cNvPr>
          <p:cNvSpPr/>
          <p:nvPr/>
        </p:nvSpPr>
        <p:spPr>
          <a:xfrm>
            <a:off x="8562691" y="5083181"/>
            <a:ext cx="2391079" cy="0"/>
          </a:xfrm>
          <a:prstGeom prst="line">
            <a:avLst/>
          </a:prstGeom>
          <a:ln w="28575" cap="flat">
            <a:solidFill>
              <a:srgbClr val="49494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68" name="AutoShape 67">
            <a:extLst>
              <a:ext uri="{FF2B5EF4-FFF2-40B4-BE49-F238E27FC236}">
                <a16:creationId xmlns:a16="http://schemas.microsoft.com/office/drawing/2014/main" id="{13EA3E3D-47B3-09B4-688B-6E0A48FBD168}"/>
              </a:ext>
            </a:extLst>
          </p:cNvPr>
          <p:cNvSpPr/>
          <p:nvPr/>
        </p:nvSpPr>
        <p:spPr>
          <a:xfrm flipH="1">
            <a:off x="8562689" y="5105407"/>
            <a:ext cx="0" cy="915497"/>
          </a:xfrm>
          <a:prstGeom prst="line">
            <a:avLst/>
          </a:prstGeom>
          <a:ln w="28575" cap="flat">
            <a:solidFill>
              <a:srgbClr val="494949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2A22C9E-10EA-8959-7BD5-CE40E945A8D7}"/>
              </a:ext>
            </a:extLst>
          </p:cNvPr>
          <p:cNvGrpSpPr/>
          <p:nvPr/>
        </p:nvGrpSpPr>
        <p:grpSpPr>
          <a:xfrm>
            <a:off x="6629288" y="2583337"/>
            <a:ext cx="1287487" cy="182777"/>
            <a:chOff x="9943931" y="3875016"/>
            <a:chExt cx="1931230" cy="274165"/>
          </a:xfrm>
        </p:grpSpPr>
        <p:sp>
          <p:nvSpPr>
            <p:cNvPr id="79" name="Freeform 82">
              <a:extLst>
                <a:ext uri="{FF2B5EF4-FFF2-40B4-BE49-F238E27FC236}">
                  <a16:creationId xmlns:a16="http://schemas.microsoft.com/office/drawing/2014/main" id="{1CEA9E72-CB5E-D8D1-34DE-30422314C344}"/>
                </a:ext>
              </a:extLst>
            </p:cNvPr>
            <p:cNvSpPr/>
            <p:nvPr/>
          </p:nvSpPr>
          <p:spPr>
            <a:xfrm>
              <a:off x="9943931" y="3875016"/>
              <a:ext cx="393892" cy="233470"/>
            </a:xfrm>
            <a:custGeom>
              <a:avLst/>
              <a:gdLst/>
              <a:ahLst/>
              <a:cxnLst/>
              <a:rect l="l" t="t" r="r" b="b"/>
              <a:pathLst>
                <a:path w="393892" h="233470">
                  <a:moveTo>
                    <a:pt x="0" y="0"/>
                  </a:moveTo>
                  <a:lnTo>
                    <a:pt x="393892" y="0"/>
                  </a:lnTo>
                  <a:lnTo>
                    <a:pt x="393892" y="233471"/>
                  </a:lnTo>
                  <a:lnTo>
                    <a:pt x="0" y="23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sp>
          <p:nvSpPr>
            <p:cNvPr id="115" name="TextBox 55">
              <a:extLst>
                <a:ext uri="{FF2B5EF4-FFF2-40B4-BE49-F238E27FC236}">
                  <a16:creationId xmlns:a16="http://schemas.microsoft.com/office/drawing/2014/main" id="{F2AC1267-FDA3-6A70-B78C-8EC5A59D0E91}"/>
                </a:ext>
              </a:extLst>
            </p:cNvPr>
            <p:cNvSpPr txBox="1"/>
            <p:nvPr/>
          </p:nvSpPr>
          <p:spPr>
            <a:xfrm>
              <a:off x="10006332" y="3908634"/>
              <a:ext cx="1868829" cy="240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75"/>
                </a:lnSpc>
              </a:pP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Migration</a:t>
              </a:r>
            </a:p>
          </p:txBody>
        </p:sp>
      </p:grpSp>
      <p:sp>
        <p:nvSpPr>
          <p:cNvPr id="51" name="AutoShape 49">
            <a:extLst>
              <a:ext uri="{FF2B5EF4-FFF2-40B4-BE49-F238E27FC236}">
                <a16:creationId xmlns:a16="http://schemas.microsoft.com/office/drawing/2014/main" id="{52C4ABFE-A128-0D86-F916-280E154C8FD2}"/>
              </a:ext>
            </a:extLst>
          </p:cNvPr>
          <p:cNvSpPr/>
          <p:nvPr/>
        </p:nvSpPr>
        <p:spPr>
          <a:xfrm>
            <a:off x="4455554" y="5620733"/>
            <a:ext cx="688807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81" name="AutoShape 49">
            <a:extLst>
              <a:ext uri="{FF2B5EF4-FFF2-40B4-BE49-F238E27FC236}">
                <a16:creationId xmlns:a16="http://schemas.microsoft.com/office/drawing/2014/main" id="{1B716CF0-CB25-A4DC-BA94-8D2CCC3F5113}"/>
              </a:ext>
            </a:extLst>
          </p:cNvPr>
          <p:cNvSpPr/>
          <p:nvPr/>
        </p:nvSpPr>
        <p:spPr>
          <a:xfrm>
            <a:off x="871221" y="5584629"/>
            <a:ext cx="1825597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142" name="TextBox 50">
            <a:extLst>
              <a:ext uri="{FF2B5EF4-FFF2-40B4-BE49-F238E27FC236}">
                <a16:creationId xmlns:a16="http://schemas.microsoft.com/office/drawing/2014/main" id="{B13F7ABA-07E1-311B-3D15-9561BCF98B7B}"/>
              </a:ext>
            </a:extLst>
          </p:cNvPr>
          <p:cNvSpPr txBox="1"/>
          <p:nvPr/>
        </p:nvSpPr>
        <p:spPr>
          <a:xfrm>
            <a:off x="260952" y="1868392"/>
            <a:ext cx="620345" cy="1603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5"/>
              </a:lnSpc>
            </a:pPr>
            <a:r>
              <a:rPr lang="en-US" sz="1000" b="1">
                <a:solidFill>
                  <a:srgbClr val="000000"/>
                </a:solidFill>
                <a:latin typeface="Helvetica" pitchFamily="2" charset="0"/>
              </a:rPr>
              <a:t>Start</a:t>
            </a:r>
          </a:p>
        </p:txBody>
      </p:sp>
      <p:pic>
        <p:nvPicPr>
          <p:cNvPr id="3" name="Picture 2" descr="A house with a black background&#10;&#10;Description automatically generated">
            <a:extLst>
              <a:ext uri="{FF2B5EF4-FFF2-40B4-BE49-F238E27FC236}">
                <a16:creationId xmlns:a16="http://schemas.microsoft.com/office/drawing/2014/main" id="{FE69FC2B-FE1A-3776-2AD2-98E898BBFA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651" y="1968691"/>
            <a:ext cx="2051169" cy="1490123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928984DA-C23F-F2AF-3618-570EF48C551B}"/>
              </a:ext>
            </a:extLst>
          </p:cNvPr>
          <p:cNvGrpSpPr/>
          <p:nvPr/>
        </p:nvGrpSpPr>
        <p:grpSpPr>
          <a:xfrm>
            <a:off x="2184400" y="4120587"/>
            <a:ext cx="4126618" cy="930577"/>
            <a:chOff x="3276600" y="6180879"/>
            <a:chExt cx="6189927" cy="1395866"/>
          </a:xfrm>
        </p:grpSpPr>
        <p:sp>
          <p:nvSpPr>
            <p:cNvPr id="65" name="AutoShape 63">
              <a:extLst>
                <a:ext uri="{FF2B5EF4-FFF2-40B4-BE49-F238E27FC236}">
                  <a16:creationId xmlns:a16="http://schemas.microsoft.com/office/drawing/2014/main" id="{E0F3EC40-0907-C65A-EBEB-7B043A494547}"/>
                </a:ext>
              </a:extLst>
            </p:cNvPr>
            <p:cNvSpPr/>
            <p:nvPr/>
          </p:nvSpPr>
          <p:spPr>
            <a:xfrm>
              <a:off x="3276600" y="7394793"/>
              <a:ext cx="3015768" cy="0"/>
            </a:xfrm>
            <a:prstGeom prst="line">
              <a:avLst/>
            </a:prstGeom>
            <a:ln w="28575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sp>
          <p:nvSpPr>
            <p:cNvPr id="83" name="TextBox 89">
              <a:extLst>
                <a:ext uri="{FF2B5EF4-FFF2-40B4-BE49-F238E27FC236}">
                  <a16:creationId xmlns:a16="http://schemas.microsoft.com/office/drawing/2014/main" id="{6E9EAC01-81DC-A6EA-6BED-C529D02D0C5D}"/>
                </a:ext>
              </a:extLst>
            </p:cNvPr>
            <p:cNvSpPr txBox="1"/>
            <p:nvPr/>
          </p:nvSpPr>
          <p:spPr>
            <a:xfrm>
              <a:off x="7465605" y="6370764"/>
              <a:ext cx="2000922" cy="3559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21"/>
                </a:lnSpc>
              </a:pP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Trash </a:t>
              </a:r>
              <a:b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</a:b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&amp; Repurpose</a:t>
              </a:r>
            </a:p>
          </p:txBody>
        </p:sp>
        <p:pic>
          <p:nvPicPr>
            <p:cNvPr id="193" name="Picture 192" descr="A green garbage truck with a green recycle sign&#10;&#10;Description automatically generated">
              <a:extLst>
                <a:ext uri="{FF2B5EF4-FFF2-40B4-BE49-F238E27FC236}">
                  <a16:creationId xmlns:a16="http://schemas.microsoft.com/office/drawing/2014/main" id="{0C732889-566F-FA19-E529-D1B5A4D86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22872" y="6180879"/>
              <a:ext cx="1884419" cy="1395866"/>
            </a:xfrm>
            <a:prstGeom prst="rect">
              <a:avLst/>
            </a:prstGeom>
          </p:spPr>
        </p:pic>
      </p:grpSp>
      <p:sp>
        <p:nvSpPr>
          <p:cNvPr id="14" name="AutoShape 6">
            <a:extLst>
              <a:ext uri="{FF2B5EF4-FFF2-40B4-BE49-F238E27FC236}">
                <a16:creationId xmlns:a16="http://schemas.microsoft.com/office/drawing/2014/main" id="{21DFBBA6-0E92-EC2C-FC81-56AA3CB009BA}"/>
              </a:ext>
            </a:extLst>
          </p:cNvPr>
          <p:cNvSpPr/>
          <p:nvPr/>
        </p:nvSpPr>
        <p:spPr>
          <a:xfrm>
            <a:off x="7207655" y="2420167"/>
            <a:ext cx="2680868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36AD196-6B52-15C2-00A5-AEB7C6E0FD33}"/>
              </a:ext>
            </a:extLst>
          </p:cNvPr>
          <p:cNvGrpSpPr/>
          <p:nvPr/>
        </p:nvGrpSpPr>
        <p:grpSpPr>
          <a:xfrm>
            <a:off x="4339852" y="2252222"/>
            <a:ext cx="2977758" cy="245567"/>
            <a:chOff x="6509778" y="3378326"/>
            <a:chExt cx="4466637" cy="368349"/>
          </a:xfrm>
        </p:grpSpPr>
        <p:sp>
          <p:nvSpPr>
            <p:cNvPr id="75" name="AutoShape 6">
              <a:extLst>
                <a:ext uri="{FF2B5EF4-FFF2-40B4-BE49-F238E27FC236}">
                  <a16:creationId xmlns:a16="http://schemas.microsoft.com/office/drawing/2014/main" id="{BC65BBC0-888A-4A8E-CB2F-6D71E5CCDB25}"/>
                </a:ext>
              </a:extLst>
            </p:cNvPr>
            <p:cNvSpPr/>
            <p:nvPr/>
          </p:nvSpPr>
          <p:spPr>
            <a:xfrm>
              <a:off x="6509778" y="3630250"/>
              <a:ext cx="4301704" cy="0"/>
            </a:xfrm>
            <a:prstGeom prst="line">
              <a:avLst/>
            </a:prstGeom>
            <a:ln w="28575" cap="flat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B266C6A-63B1-1024-924D-96884FD562D0}"/>
                </a:ext>
              </a:extLst>
            </p:cNvPr>
            <p:cNvGrpSpPr/>
            <p:nvPr/>
          </p:nvGrpSpPr>
          <p:grpSpPr>
            <a:xfrm>
              <a:off x="10611403" y="3378326"/>
              <a:ext cx="365012" cy="368349"/>
              <a:chOff x="13765417" y="810070"/>
              <a:chExt cx="365012" cy="368349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114EA62F-8398-3D74-75F7-273E8E181950}"/>
                  </a:ext>
                </a:extLst>
              </p:cNvPr>
              <p:cNvSpPr/>
              <p:nvPr/>
            </p:nvSpPr>
            <p:spPr>
              <a:xfrm>
                <a:off x="13765417" y="810070"/>
                <a:ext cx="365012" cy="36834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Helvetica" pitchFamily="2" charset="0"/>
                </a:endParaRPr>
              </a:p>
            </p:txBody>
          </p:sp>
          <p:sp>
            <p:nvSpPr>
              <p:cNvPr id="59" name="TextBox 73">
                <a:extLst>
                  <a:ext uri="{FF2B5EF4-FFF2-40B4-BE49-F238E27FC236}">
                    <a16:creationId xmlns:a16="http://schemas.microsoft.com/office/drawing/2014/main" id="{9563ECD9-5358-B92C-FDE4-7323E7E9FA82}"/>
                  </a:ext>
                </a:extLst>
              </p:cNvPr>
              <p:cNvSpPr txBox="1"/>
              <p:nvPr/>
            </p:nvSpPr>
            <p:spPr>
              <a:xfrm>
                <a:off x="13874122" y="856031"/>
                <a:ext cx="217797" cy="2549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352"/>
                  </a:lnSpc>
                </a:pPr>
                <a:r>
                  <a:rPr lang="en-US" sz="1000" spc="279">
                    <a:solidFill>
                      <a:srgbClr val="000000"/>
                    </a:solidFill>
                    <a:latin typeface="Helvetica" pitchFamily="2" charset="0"/>
                  </a:rPr>
                  <a:t>2</a:t>
                </a: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12867A5-FF46-6ECC-F3F8-28B54F934914}"/>
              </a:ext>
            </a:extLst>
          </p:cNvPr>
          <p:cNvGrpSpPr/>
          <p:nvPr/>
        </p:nvGrpSpPr>
        <p:grpSpPr>
          <a:xfrm>
            <a:off x="9269803" y="5598012"/>
            <a:ext cx="2052596" cy="801400"/>
            <a:chOff x="14294035" y="8420465"/>
            <a:chExt cx="2689579" cy="1202100"/>
          </a:xfrm>
        </p:grpSpPr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7B80A2FF-7956-8F49-4DC8-6E4A43E210B1}"/>
                </a:ext>
              </a:extLst>
            </p:cNvPr>
            <p:cNvSpPr/>
            <p:nvPr/>
          </p:nvSpPr>
          <p:spPr>
            <a:xfrm>
              <a:off x="14299066" y="8526371"/>
              <a:ext cx="281598" cy="233471"/>
            </a:xfrm>
            <a:custGeom>
              <a:avLst/>
              <a:gdLst/>
              <a:ahLst/>
              <a:cxnLst/>
              <a:rect l="l" t="t" r="r" b="b"/>
              <a:pathLst>
                <a:path w="281598" h="233470">
                  <a:moveTo>
                    <a:pt x="0" y="0"/>
                  </a:moveTo>
                  <a:lnTo>
                    <a:pt x="281598" y="0"/>
                  </a:lnTo>
                  <a:lnTo>
                    <a:pt x="281598" y="233470"/>
                  </a:lnTo>
                  <a:lnTo>
                    <a:pt x="0" y="23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32E4C6EA-5FE6-1E98-5317-6C44A6DB4C3B}"/>
                </a:ext>
              </a:extLst>
            </p:cNvPr>
            <p:cNvGrpSpPr/>
            <p:nvPr/>
          </p:nvGrpSpPr>
          <p:grpSpPr>
            <a:xfrm>
              <a:off x="14294035" y="8420465"/>
              <a:ext cx="2689579" cy="1202100"/>
              <a:chOff x="14294035" y="8420465"/>
              <a:chExt cx="2689579" cy="1202100"/>
            </a:xfrm>
          </p:grpSpPr>
          <p:sp>
            <p:nvSpPr>
              <p:cNvPr id="116" name="TextBox 57">
                <a:extLst>
                  <a:ext uri="{FF2B5EF4-FFF2-40B4-BE49-F238E27FC236}">
                    <a16:creationId xmlns:a16="http://schemas.microsoft.com/office/drawing/2014/main" id="{1935CEA7-BD7D-9A0F-FFBD-1C9612055CBD}"/>
                  </a:ext>
                </a:extLst>
              </p:cNvPr>
              <p:cNvSpPr txBox="1"/>
              <p:nvPr/>
            </p:nvSpPr>
            <p:spPr>
              <a:xfrm>
                <a:off x="14294035" y="8522326"/>
                <a:ext cx="2105599" cy="24054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r">
                  <a:lnSpc>
                    <a:spcPts val="1275"/>
                  </a:lnSpc>
                </a:pPr>
                <a:r>
                  <a:rPr lang="en-US" sz="1000" b="1">
                    <a:solidFill>
                      <a:srgbClr val="000000"/>
                    </a:solidFill>
                    <a:latin typeface="Helvetica" pitchFamily="2" charset="0"/>
                  </a:rPr>
                  <a:t>Performance Testing</a:t>
                </a:r>
              </a:p>
            </p:txBody>
          </p: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7ABC586F-BCDD-CC44-41BF-FF87836FFB9D}"/>
                  </a:ext>
                </a:extLst>
              </p:cNvPr>
              <p:cNvGrpSpPr/>
              <p:nvPr/>
            </p:nvGrpSpPr>
            <p:grpSpPr>
              <a:xfrm>
                <a:off x="16526393" y="8420465"/>
                <a:ext cx="457221" cy="1202100"/>
                <a:chOff x="16526393" y="8420465"/>
                <a:chExt cx="457221" cy="1202100"/>
              </a:xfrm>
            </p:grpSpPr>
            <p:pic>
              <p:nvPicPr>
                <p:cNvPr id="222" name="Graphic 221">
                  <a:extLst>
                    <a:ext uri="{FF2B5EF4-FFF2-40B4-BE49-F238E27FC236}">
                      <a16:creationId xmlns:a16="http://schemas.microsoft.com/office/drawing/2014/main" id="{C9E0FD8D-AE40-3F46-F1FC-DF57FF8CDD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26393" y="8420465"/>
                  <a:ext cx="457221" cy="1202100"/>
                </a:xfrm>
                <a:prstGeom prst="rect">
                  <a:avLst/>
                </a:prstGeom>
              </p:spPr>
            </p:pic>
            <p:pic>
              <p:nvPicPr>
                <p:cNvPr id="225" name="Graphic 224" descr="Checkmark with solid fill">
                  <a:extLst>
                    <a:ext uri="{FF2B5EF4-FFF2-40B4-BE49-F238E27FC236}">
                      <a16:creationId xmlns:a16="http://schemas.microsoft.com/office/drawing/2014/main" id="{EE6222FA-9C00-E4DA-2C45-FFD58C3177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526393" y="8454547"/>
                  <a:ext cx="153488" cy="180372"/>
                </a:xfrm>
                <a:prstGeom prst="rect">
                  <a:avLst/>
                </a:prstGeom>
              </p:spPr>
            </p:pic>
          </p:grpSp>
        </p:grpSp>
      </p:grp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25C2FB63-E878-5B17-D2DF-51BF2DDE9D64}"/>
              </a:ext>
            </a:extLst>
          </p:cNvPr>
          <p:cNvCxnSpPr>
            <a:cxnSpLocks/>
          </p:cNvCxnSpPr>
          <p:nvPr/>
        </p:nvCxnSpPr>
        <p:spPr>
          <a:xfrm>
            <a:off x="6468727" y="5742630"/>
            <a:ext cx="0" cy="323605"/>
          </a:xfrm>
          <a:prstGeom prst="line">
            <a:avLst/>
          </a:prstGeom>
          <a:ln w="952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259E8A0-B1F3-6726-149A-4406848BACB9}"/>
              </a:ext>
            </a:extLst>
          </p:cNvPr>
          <p:cNvGrpSpPr/>
          <p:nvPr/>
        </p:nvGrpSpPr>
        <p:grpSpPr>
          <a:xfrm>
            <a:off x="5197494" y="5387077"/>
            <a:ext cx="1696025" cy="1223273"/>
            <a:chOff x="7796239" y="8080614"/>
            <a:chExt cx="2544037" cy="1834909"/>
          </a:xfrm>
        </p:grpSpPr>
        <p:sp>
          <p:nvSpPr>
            <p:cNvPr id="85" name="TextBox 95">
              <a:extLst>
                <a:ext uri="{FF2B5EF4-FFF2-40B4-BE49-F238E27FC236}">
                  <a16:creationId xmlns:a16="http://schemas.microsoft.com/office/drawing/2014/main" id="{3DD5D681-E264-5D87-2F77-A0E39A7DE3D9}"/>
                </a:ext>
              </a:extLst>
            </p:cNvPr>
            <p:cNvSpPr txBox="1"/>
            <p:nvPr/>
          </p:nvSpPr>
          <p:spPr>
            <a:xfrm>
              <a:off x="9445282" y="8202000"/>
              <a:ext cx="894994" cy="3559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921"/>
                </a:lnSpc>
              </a:pP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Legacy Storage</a:t>
              </a:r>
            </a:p>
          </p:txBody>
        </p:sp>
        <p:pic>
          <p:nvPicPr>
            <p:cNvPr id="230" name="Graphic 229">
              <a:extLst>
                <a:ext uri="{FF2B5EF4-FFF2-40B4-BE49-F238E27FC236}">
                  <a16:creationId xmlns:a16="http://schemas.microsoft.com/office/drawing/2014/main" id="{2FF542E0-99AB-0CA6-27F0-CCBC54B233D7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796239" y="8080614"/>
              <a:ext cx="2033611" cy="1834909"/>
            </a:xfrm>
            <a:prstGeom prst="rect">
              <a:avLst/>
            </a:prstGeom>
          </p:spPr>
        </p:pic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BB4DD4E-C9CC-0F07-4269-0F8D088E0F4D}"/>
              </a:ext>
            </a:extLst>
          </p:cNvPr>
          <p:cNvGrpSpPr/>
          <p:nvPr/>
        </p:nvGrpSpPr>
        <p:grpSpPr>
          <a:xfrm>
            <a:off x="6877986" y="3547542"/>
            <a:ext cx="1133213" cy="1027735"/>
            <a:chOff x="10316977" y="5321311"/>
            <a:chExt cx="1699820" cy="1541602"/>
          </a:xfrm>
        </p:grpSpPr>
        <p:sp>
          <p:nvSpPr>
            <p:cNvPr id="84" name="TextBox 90">
              <a:extLst>
                <a:ext uri="{FF2B5EF4-FFF2-40B4-BE49-F238E27FC236}">
                  <a16:creationId xmlns:a16="http://schemas.microsoft.com/office/drawing/2014/main" id="{A649E7EA-CF40-DA67-3E45-810D79896C53}"/>
                </a:ext>
              </a:extLst>
            </p:cNvPr>
            <p:cNvSpPr txBox="1"/>
            <p:nvPr/>
          </p:nvSpPr>
          <p:spPr>
            <a:xfrm>
              <a:off x="10330674" y="5321311"/>
              <a:ext cx="1686123" cy="1828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1"/>
                </a:lnSpc>
              </a:pP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Present Storage</a:t>
              </a:r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9E88351E-21DA-D299-E456-09A3ACDD1BF5}"/>
                </a:ext>
              </a:extLst>
            </p:cNvPr>
            <p:cNvCxnSpPr>
              <a:cxnSpLocks/>
            </p:cNvCxnSpPr>
            <p:nvPr/>
          </p:nvCxnSpPr>
          <p:spPr>
            <a:xfrm>
              <a:off x="10691400" y="5556329"/>
              <a:ext cx="0" cy="485407"/>
            </a:xfrm>
            <a:prstGeom prst="line">
              <a:avLst/>
            </a:prstGeom>
            <a:ln w="952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7" name="Graphic 216">
              <a:extLst>
                <a:ext uri="{FF2B5EF4-FFF2-40B4-BE49-F238E27FC236}">
                  <a16:creationId xmlns:a16="http://schemas.microsoft.com/office/drawing/2014/main" id="{CAD0E3CE-4CDF-F049-B6B2-2F112FF86748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16977" y="5603498"/>
              <a:ext cx="1302842" cy="1259415"/>
            </a:xfrm>
            <a:prstGeom prst="rect">
              <a:avLst/>
            </a:prstGeom>
          </p:spPr>
        </p:pic>
      </p:grpSp>
      <p:pic>
        <p:nvPicPr>
          <p:cNvPr id="247" name="Graphic 246">
            <a:extLst>
              <a:ext uri="{FF2B5EF4-FFF2-40B4-BE49-F238E27FC236}">
                <a16:creationId xmlns:a16="http://schemas.microsoft.com/office/drawing/2014/main" id="{C5A49D87-0260-EB5C-B4B7-1D9A69C6F27F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68638" y="5653112"/>
            <a:ext cx="1167917" cy="19224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E494DBE-1098-E459-9E7A-0BDE5B5AE8DE}"/>
              </a:ext>
            </a:extLst>
          </p:cNvPr>
          <p:cNvGrpSpPr/>
          <p:nvPr/>
        </p:nvGrpSpPr>
        <p:grpSpPr>
          <a:xfrm>
            <a:off x="3717252" y="1360682"/>
            <a:ext cx="1406550" cy="806771"/>
            <a:chOff x="5575876" y="2041020"/>
            <a:chExt cx="2109825" cy="1210157"/>
          </a:xfrm>
        </p:grpSpPr>
        <p:pic>
          <p:nvPicPr>
            <p:cNvPr id="173" name="Graphic 172">
              <a:extLst>
                <a:ext uri="{FF2B5EF4-FFF2-40B4-BE49-F238E27FC236}">
                  <a16:creationId xmlns:a16="http://schemas.microsoft.com/office/drawing/2014/main" id="{BDD2F605-B725-C2C4-5659-FFE9F8C96875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575876" y="2041020"/>
              <a:ext cx="768468" cy="886358"/>
            </a:xfrm>
            <a:prstGeom prst="rect">
              <a:avLst/>
            </a:prstGeom>
          </p:spPr>
        </p:pic>
        <p:pic>
          <p:nvPicPr>
            <p:cNvPr id="182" name="Graphic 181">
              <a:extLst>
                <a:ext uri="{FF2B5EF4-FFF2-40B4-BE49-F238E27FC236}">
                  <a16:creationId xmlns:a16="http://schemas.microsoft.com/office/drawing/2014/main" id="{BA2ECCFE-73C3-14B5-8069-302974DD57CC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128573" y="2795477"/>
              <a:ext cx="432053" cy="277544"/>
            </a:xfrm>
            <a:prstGeom prst="rect">
              <a:avLst/>
            </a:prstGeom>
          </p:spPr>
        </p:pic>
        <p:pic>
          <p:nvPicPr>
            <p:cNvPr id="175" name="Graphic 174">
              <a:extLst>
                <a:ext uri="{FF2B5EF4-FFF2-40B4-BE49-F238E27FC236}">
                  <a16:creationId xmlns:a16="http://schemas.microsoft.com/office/drawing/2014/main" id="{4A818E4A-15CD-8E4A-7316-E56610F99765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509777" y="2871838"/>
              <a:ext cx="327275" cy="379339"/>
            </a:xfrm>
            <a:prstGeom prst="rect">
              <a:avLst/>
            </a:prstGeom>
          </p:spPr>
        </p:pic>
        <p:pic>
          <p:nvPicPr>
            <p:cNvPr id="250" name="Graphic 249">
              <a:extLst>
                <a:ext uri="{FF2B5EF4-FFF2-40B4-BE49-F238E27FC236}">
                  <a16:creationId xmlns:a16="http://schemas.microsoft.com/office/drawing/2014/main" id="{A24A4AFA-C0A6-71D2-8B50-45010DC26CAB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402365" y="2264828"/>
              <a:ext cx="1283336" cy="42501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FA1FE8E-4427-0A6E-1354-AB9D9155D46F}"/>
              </a:ext>
            </a:extLst>
          </p:cNvPr>
          <p:cNvGrpSpPr/>
          <p:nvPr/>
        </p:nvGrpSpPr>
        <p:grpSpPr>
          <a:xfrm>
            <a:off x="3702015" y="2571343"/>
            <a:ext cx="1447684" cy="394240"/>
            <a:chOff x="5553022" y="3857014"/>
            <a:chExt cx="2171526" cy="59136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348E24-D8CC-7900-475D-642D8592D3A3}"/>
                </a:ext>
              </a:extLst>
            </p:cNvPr>
            <p:cNvGrpSpPr/>
            <p:nvPr/>
          </p:nvGrpSpPr>
          <p:grpSpPr>
            <a:xfrm>
              <a:off x="5553022" y="3857014"/>
              <a:ext cx="1302803" cy="292166"/>
              <a:chOff x="5553022" y="3857014"/>
              <a:chExt cx="1302803" cy="292166"/>
            </a:xfrm>
          </p:grpSpPr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5F0CF87E-3624-0573-8032-27E64580D2A4}"/>
                  </a:ext>
                </a:extLst>
              </p:cNvPr>
              <p:cNvSpPr/>
              <p:nvPr/>
            </p:nvSpPr>
            <p:spPr>
              <a:xfrm>
                <a:off x="5553022" y="3857014"/>
                <a:ext cx="342423" cy="233470"/>
              </a:xfrm>
              <a:custGeom>
                <a:avLst/>
                <a:gdLst/>
                <a:ahLst/>
                <a:cxnLst/>
                <a:rect l="l" t="t" r="r" b="b"/>
                <a:pathLst>
                  <a:path w="342423" h="233470">
                    <a:moveTo>
                      <a:pt x="0" y="0"/>
                    </a:moveTo>
                    <a:lnTo>
                      <a:pt x="342423" y="0"/>
                    </a:lnTo>
                    <a:lnTo>
                      <a:pt x="342423" y="233470"/>
                    </a:lnTo>
                    <a:lnTo>
                      <a:pt x="0" y="23347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cstate="screen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sz="1000">
                  <a:latin typeface="Helvetica" pitchFamily="2" charset="0"/>
                </a:endParaRPr>
              </a:p>
            </p:txBody>
          </p:sp>
          <p:sp>
            <p:nvSpPr>
              <p:cNvPr id="112" name="TextBox 50">
                <a:extLst>
                  <a:ext uri="{FF2B5EF4-FFF2-40B4-BE49-F238E27FC236}">
                    <a16:creationId xmlns:a16="http://schemas.microsoft.com/office/drawing/2014/main" id="{FA0C8399-BD34-AAF8-11B7-5524CCA4C920}"/>
                  </a:ext>
                </a:extLst>
              </p:cNvPr>
              <p:cNvSpPr txBox="1"/>
              <p:nvPr/>
            </p:nvSpPr>
            <p:spPr>
              <a:xfrm>
                <a:off x="5925309" y="3908633"/>
                <a:ext cx="930516" cy="24054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275"/>
                  </a:lnSpc>
                </a:pPr>
                <a:r>
                  <a:rPr lang="en-US" sz="1000" b="1">
                    <a:solidFill>
                      <a:srgbClr val="000000"/>
                    </a:solidFill>
                    <a:latin typeface="Helvetica" pitchFamily="2" charset="0"/>
                  </a:rPr>
                  <a:t>Archive</a:t>
                </a:r>
              </a:p>
            </p:txBody>
          </p:sp>
        </p:grpSp>
        <p:pic>
          <p:nvPicPr>
            <p:cNvPr id="243" name="Graphic 242">
              <a:extLst>
                <a:ext uri="{FF2B5EF4-FFF2-40B4-BE49-F238E27FC236}">
                  <a16:creationId xmlns:a16="http://schemas.microsoft.com/office/drawing/2014/main" id="{ADB62FED-3320-41D3-CDE3-101455E8E3BC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427583" y="4164663"/>
              <a:ext cx="1296965" cy="283711"/>
            </a:xfrm>
            <a:prstGeom prst="rect">
              <a:avLst/>
            </a:prstGeom>
          </p:spPr>
        </p:pic>
      </p:grpSp>
      <p:sp>
        <p:nvSpPr>
          <p:cNvPr id="6" name="AutoShape 18">
            <a:extLst>
              <a:ext uri="{FF2B5EF4-FFF2-40B4-BE49-F238E27FC236}">
                <a16:creationId xmlns:a16="http://schemas.microsoft.com/office/drawing/2014/main" id="{D403F82F-101E-430E-B66C-6A54D72ACCDC}"/>
              </a:ext>
            </a:extLst>
          </p:cNvPr>
          <p:cNvSpPr/>
          <p:nvPr/>
        </p:nvSpPr>
        <p:spPr>
          <a:xfrm>
            <a:off x="4261588" y="3067880"/>
            <a:ext cx="0" cy="83621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29" name="AutoShape 18">
            <a:extLst>
              <a:ext uri="{FF2B5EF4-FFF2-40B4-BE49-F238E27FC236}">
                <a16:creationId xmlns:a16="http://schemas.microsoft.com/office/drawing/2014/main" id="{620D4FA2-88A6-BFB2-7BB1-943F28A7D480}"/>
              </a:ext>
            </a:extLst>
          </p:cNvPr>
          <p:cNvSpPr/>
          <p:nvPr/>
        </p:nvSpPr>
        <p:spPr>
          <a:xfrm>
            <a:off x="4261588" y="2497785"/>
            <a:ext cx="0" cy="85561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666DD6-83E3-F5C5-12A8-3CF40D1C17A6}"/>
              </a:ext>
            </a:extLst>
          </p:cNvPr>
          <p:cNvGrpSpPr/>
          <p:nvPr/>
        </p:nvGrpSpPr>
        <p:grpSpPr>
          <a:xfrm>
            <a:off x="2591732" y="2269034"/>
            <a:ext cx="1780490" cy="245566"/>
            <a:chOff x="3887598" y="3403551"/>
            <a:chExt cx="2670735" cy="368349"/>
          </a:xfrm>
        </p:grpSpPr>
        <p:sp>
          <p:nvSpPr>
            <p:cNvPr id="2" name="AutoShape 6">
              <a:extLst>
                <a:ext uri="{FF2B5EF4-FFF2-40B4-BE49-F238E27FC236}">
                  <a16:creationId xmlns:a16="http://schemas.microsoft.com/office/drawing/2014/main" id="{D02F4AB0-8411-029F-D20E-904F0F66EA6D}"/>
                </a:ext>
              </a:extLst>
            </p:cNvPr>
            <p:cNvSpPr/>
            <p:nvPr/>
          </p:nvSpPr>
          <p:spPr>
            <a:xfrm>
              <a:off x="3887598" y="3630250"/>
              <a:ext cx="2514768" cy="0"/>
            </a:xfrm>
            <a:prstGeom prst="line">
              <a:avLst/>
            </a:prstGeom>
            <a:ln w="28575" cap="flat">
              <a:solidFill>
                <a:srgbClr val="000000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4F9EC46-5E5C-4FC9-CB65-912F46F909CC}"/>
                </a:ext>
              </a:extLst>
            </p:cNvPr>
            <p:cNvGrpSpPr/>
            <p:nvPr/>
          </p:nvGrpSpPr>
          <p:grpSpPr>
            <a:xfrm>
              <a:off x="6193321" y="3403551"/>
              <a:ext cx="365012" cy="368349"/>
              <a:chOff x="13765417" y="810070"/>
              <a:chExt cx="365012" cy="368349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0F15EA5-D1DC-0818-23F9-03F68DF586A0}"/>
                  </a:ext>
                </a:extLst>
              </p:cNvPr>
              <p:cNvSpPr/>
              <p:nvPr/>
            </p:nvSpPr>
            <p:spPr>
              <a:xfrm>
                <a:off x="13765417" y="810070"/>
                <a:ext cx="365012" cy="368349"/>
              </a:xfrm>
              <a:prstGeom prst="ellipse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latin typeface="Helvetica" pitchFamily="2" charset="0"/>
                </a:endParaRPr>
              </a:p>
            </p:txBody>
          </p:sp>
          <p:sp>
            <p:nvSpPr>
              <p:cNvPr id="91" name="TextBox 73">
                <a:extLst>
                  <a:ext uri="{FF2B5EF4-FFF2-40B4-BE49-F238E27FC236}">
                    <a16:creationId xmlns:a16="http://schemas.microsoft.com/office/drawing/2014/main" id="{26E2D959-148C-9D9D-257A-58A86915E990}"/>
                  </a:ext>
                </a:extLst>
              </p:cNvPr>
              <p:cNvSpPr txBox="1"/>
              <p:nvPr/>
            </p:nvSpPr>
            <p:spPr>
              <a:xfrm>
                <a:off x="13864464" y="865690"/>
                <a:ext cx="217797" cy="25497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352"/>
                  </a:lnSpc>
                </a:pPr>
                <a:r>
                  <a:rPr lang="en-US" sz="1000" spc="279">
                    <a:solidFill>
                      <a:srgbClr val="000000"/>
                    </a:solidFill>
                    <a:latin typeface="Helvetica" pitchFamily="2" charset="0"/>
                  </a:rPr>
                  <a:t>1</a:t>
                </a: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33D1CB4-57DF-BFE4-5D6E-7A943D1AAC47}"/>
              </a:ext>
            </a:extLst>
          </p:cNvPr>
          <p:cNvGrpSpPr/>
          <p:nvPr/>
        </p:nvGrpSpPr>
        <p:grpSpPr>
          <a:xfrm>
            <a:off x="1499670" y="3900219"/>
            <a:ext cx="2110487" cy="1029645"/>
            <a:chOff x="2249503" y="5850326"/>
            <a:chExt cx="3165731" cy="1544467"/>
          </a:xfrm>
        </p:grpSpPr>
        <p:sp>
          <p:nvSpPr>
            <p:cNvPr id="8" name="AutoShape 65">
              <a:extLst>
                <a:ext uri="{FF2B5EF4-FFF2-40B4-BE49-F238E27FC236}">
                  <a16:creationId xmlns:a16="http://schemas.microsoft.com/office/drawing/2014/main" id="{02FE789E-5FAB-494C-0128-98C3146E9457}"/>
                </a:ext>
              </a:extLst>
            </p:cNvPr>
            <p:cNvSpPr/>
            <p:nvPr/>
          </p:nvSpPr>
          <p:spPr>
            <a:xfrm flipH="1">
              <a:off x="3276600" y="5850326"/>
              <a:ext cx="0" cy="148296"/>
            </a:xfrm>
            <a:prstGeom prst="line">
              <a:avLst/>
            </a:prstGeom>
            <a:ln w="28575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226D0C7-A50E-79F0-F608-787F98D4FD04}"/>
                </a:ext>
              </a:extLst>
            </p:cNvPr>
            <p:cNvGrpSpPr/>
            <p:nvPr/>
          </p:nvGrpSpPr>
          <p:grpSpPr>
            <a:xfrm>
              <a:off x="2249503" y="6140041"/>
              <a:ext cx="3165731" cy="1254752"/>
              <a:chOff x="2249503" y="6140041"/>
              <a:chExt cx="3165731" cy="1254752"/>
            </a:xfrm>
          </p:grpSpPr>
          <p:sp>
            <p:nvSpPr>
              <p:cNvPr id="124" name="TextBox 82">
                <a:extLst>
                  <a:ext uri="{FF2B5EF4-FFF2-40B4-BE49-F238E27FC236}">
                    <a16:creationId xmlns:a16="http://schemas.microsoft.com/office/drawing/2014/main" id="{ECF373A7-C0EC-C072-27FA-26C96A7531C7}"/>
                  </a:ext>
                </a:extLst>
              </p:cNvPr>
              <p:cNvSpPr txBox="1"/>
              <p:nvPr/>
            </p:nvSpPr>
            <p:spPr>
              <a:xfrm>
                <a:off x="2249503" y="6140041"/>
                <a:ext cx="3165731" cy="211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lnSpc>
                    <a:spcPts val="1055"/>
                  </a:lnSpc>
                </a:pPr>
                <a:r>
                  <a:rPr lang="en-US" sz="1000" b="1">
                    <a:solidFill>
                      <a:srgbClr val="000000"/>
                    </a:solidFill>
                    <a:latin typeface="Helvetica" pitchFamily="2" charset="0"/>
                  </a:rPr>
                  <a:t>Retention Management</a:t>
                </a:r>
              </a:p>
            </p:txBody>
          </p:sp>
          <p:sp>
            <p:nvSpPr>
              <p:cNvPr id="35" name="AutoShape 65">
                <a:extLst>
                  <a:ext uri="{FF2B5EF4-FFF2-40B4-BE49-F238E27FC236}">
                    <a16:creationId xmlns:a16="http://schemas.microsoft.com/office/drawing/2014/main" id="{1E53B6C3-055A-2599-DDE2-3E79B6D4B4B8}"/>
                  </a:ext>
                </a:extLst>
              </p:cNvPr>
              <p:cNvSpPr/>
              <p:nvPr/>
            </p:nvSpPr>
            <p:spPr>
              <a:xfrm flipH="1">
                <a:off x="3276600" y="6370764"/>
                <a:ext cx="0" cy="1024029"/>
              </a:xfrm>
              <a:prstGeom prst="line">
                <a:avLst/>
              </a:prstGeom>
              <a:ln w="28575" cap="flat">
                <a:solidFill>
                  <a:srgbClr val="00000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sz="1000">
                  <a:latin typeface="Helvetica" pitchFamily="2" charset="0"/>
                </a:endParaRP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1F4FABB-6AFE-08C5-6573-A0F9FD37122D}"/>
              </a:ext>
            </a:extLst>
          </p:cNvPr>
          <p:cNvGrpSpPr/>
          <p:nvPr/>
        </p:nvGrpSpPr>
        <p:grpSpPr>
          <a:xfrm>
            <a:off x="2911835" y="5496158"/>
            <a:ext cx="1573077" cy="168818"/>
            <a:chOff x="4366573" y="8265410"/>
            <a:chExt cx="2359615" cy="253224"/>
          </a:xfrm>
        </p:grpSpPr>
        <p:sp>
          <p:nvSpPr>
            <p:cNvPr id="118" name="TextBox 69">
              <a:extLst>
                <a:ext uri="{FF2B5EF4-FFF2-40B4-BE49-F238E27FC236}">
                  <a16:creationId xmlns:a16="http://schemas.microsoft.com/office/drawing/2014/main" id="{86F3BA3D-57CF-3D58-5540-ACE9AD7CBF24}"/>
                </a:ext>
              </a:extLst>
            </p:cNvPr>
            <p:cNvSpPr txBox="1"/>
            <p:nvPr/>
          </p:nvSpPr>
          <p:spPr>
            <a:xfrm>
              <a:off x="4655513" y="8278089"/>
              <a:ext cx="2070675" cy="24054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275"/>
                </a:lnSpc>
              </a:pPr>
              <a:r>
                <a:rPr lang="en-US" sz="1000" b="1">
                  <a:solidFill>
                    <a:srgbClr val="000000"/>
                  </a:solidFill>
                  <a:latin typeface="Helvetica" pitchFamily="2" charset="0"/>
                </a:rPr>
                <a:t>Decommissioning</a:t>
              </a:r>
            </a:p>
          </p:txBody>
        </p:sp>
        <p:sp>
          <p:nvSpPr>
            <p:cNvPr id="134" name="Freeform 83">
              <a:extLst>
                <a:ext uri="{FF2B5EF4-FFF2-40B4-BE49-F238E27FC236}">
                  <a16:creationId xmlns:a16="http://schemas.microsoft.com/office/drawing/2014/main" id="{F086F0F4-8025-BBB8-091F-D7F24462FE35}"/>
                </a:ext>
              </a:extLst>
            </p:cNvPr>
            <p:cNvSpPr/>
            <p:nvPr/>
          </p:nvSpPr>
          <p:spPr>
            <a:xfrm>
              <a:off x="4366573" y="8265410"/>
              <a:ext cx="311672" cy="233471"/>
            </a:xfrm>
            <a:custGeom>
              <a:avLst/>
              <a:gdLst/>
              <a:ahLst/>
              <a:cxnLst/>
              <a:rect l="l" t="t" r="r" b="b"/>
              <a:pathLst>
                <a:path w="311672" h="233470">
                  <a:moveTo>
                    <a:pt x="0" y="0"/>
                  </a:moveTo>
                  <a:lnTo>
                    <a:pt x="311672" y="0"/>
                  </a:lnTo>
                  <a:lnTo>
                    <a:pt x="311672" y="233470"/>
                  </a:lnTo>
                  <a:lnTo>
                    <a:pt x="0" y="23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000">
                <a:latin typeface="Helvetica" pitchFamily="2" charset="0"/>
              </a:endParaRPr>
            </a:p>
          </p:txBody>
        </p:sp>
      </p:grpSp>
      <p:sp>
        <p:nvSpPr>
          <p:cNvPr id="74" name="AutoShape 19">
            <a:extLst>
              <a:ext uri="{FF2B5EF4-FFF2-40B4-BE49-F238E27FC236}">
                <a16:creationId xmlns:a16="http://schemas.microsoft.com/office/drawing/2014/main" id="{F85D20FE-CFC2-884A-F727-BC45F2FD5274}"/>
              </a:ext>
            </a:extLst>
          </p:cNvPr>
          <p:cNvSpPr/>
          <p:nvPr/>
        </p:nvSpPr>
        <p:spPr>
          <a:xfrm flipH="1">
            <a:off x="2184399" y="3903282"/>
            <a:ext cx="2083844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15" name="AutoShape 7">
            <a:extLst>
              <a:ext uri="{FF2B5EF4-FFF2-40B4-BE49-F238E27FC236}">
                <a16:creationId xmlns:a16="http://schemas.microsoft.com/office/drawing/2014/main" id="{B4E6F843-CA67-ACA8-B1F8-5BDFE590CE46}"/>
              </a:ext>
            </a:extLst>
          </p:cNvPr>
          <p:cNvSpPr/>
          <p:nvPr/>
        </p:nvSpPr>
        <p:spPr>
          <a:xfrm flipH="1">
            <a:off x="7823200" y="3865997"/>
            <a:ext cx="2729500" cy="0"/>
          </a:xfrm>
          <a:prstGeom prst="line">
            <a:avLst/>
          </a:prstGeom>
          <a:ln w="28575" cap="flat">
            <a:solidFill>
              <a:srgbClr val="494949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63" name="AutoShape 61">
            <a:extLst>
              <a:ext uri="{FF2B5EF4-FFF2-40B4-BE49-F238E27FC236}">
                <a16:creationId xmlns:a16="http://schemas.microsoft.com/office/drawing/2014/main" id="{A49DB307-5CEF-2F45-213B-7D62E18EB465}"/>
              </a:ext>
            </a:extLst>
          </p:cNvPr>
          <p:cNvSpPr/>
          <p:nvPr/>
        </p:nvSpPr>
        <p:spPr>
          <a:xfrm flipV="1">
            <a:off x="10953769" y="3428384"/>
            <a:ext cx="0" cy="1641743"/>
          </a:xfrm>
          <a:prstGeom prst="line">
            <a:avLst/>
          </a:prstGeom>
          <a:ln w="28575" cap="flat">
            <a:solidFill>
              <a:schemeClr val="tx1"/>
            </a:solidFill>
            <a:prstDash val="sysDash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sp>
        <p:nvSpPr>
          <p:cNvPr id="66" name="AutoShape 64">
            <a:extLst>
              <a:ext uri="{FF2B5EF4-FFF2-40B4-BE49-F238E27FC236}">
                <a16:creationId xmlns:a16="http://schemas.microsoft.com/office/drawing/2014/main" id="{473C7BD3-A923-C96A-17E3-BCC7872205EB}"/>
              </a:ext>
            </a:extLst>
          </p:cNvPr>
          <p:cNvSpPr/>
          <p:nvPr/>
        </p:nvSpPr>
        <p:spPr>
          <a:xfrm flipH="1" flipV="1">
            <a:off x="11322089" y="3445211"/>
            <a:ext cx="0" cy="2031411"/>
          </a:xfrm>
          <a:prstGeom prst="line">
            <a:avLst/>
          </a:prstGeom>
          <a:ln w="28575" cap="flat">
            <a:solidFill>
              <a:schemeClr val="tx1"/>
            </a:solidFill>
            <a:prstDash val="solid"/>
            <a:headEnd type="none" w="sm" len="sm"/>
            <a:tailEnd type="triangle" w="lg" len="med"/>
          </a:ln>
        </p:spPr>
        <p:txBody>
          <a:bodyPr/>
          <a:lstStyle/>
          <a:p>
            <a:endParaRPr lang="en-US" sz="1000">
              <a:latin typeface="Helvetica" pitchFamily="2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0B80597-74C9-0325-4970-885CCDF99640}"/>
              </a:ext>
            </a:extLst>
          </p:cNvPr>
          <p:cNvGrpSpPr/>
          <p:nvPr/>
        </p:nvGrpSpPr>
        <p:grpSpPr>
          <a:xfrm>
            <a:off x="11199111" y="5349850"/>
            <a:ext cx="243341" cy="245566"/>
            <a:chOff x="13765417" y="810070"/>
            <a:chExt cx="365012" cy="368349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FCA254D3-BF55-3EE8-4015-12DE95ACCBE5}"/>
                </a:ext>
              </a:extLst>
            </p:cNvPr>
            <p:cNvSpPr/>
            <p:nvPr/>
          </p:nvSpPr>
          <p:spPr>
            <a:xfrm>
              <a:off x="13765417" y="810070"/>
              <a:ext cx="365012" cy="368349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Helvetica" pitchFamily="2" charset="0"/>
              </a:endParaRPr>
            </a:p>
          </p:txBody>
        </p:sp>
        <p:sp>
          <p:nvSpPr>
            <p:cNvPr id="133" name="TextBox 73">
              <a:extLst>
                <a:ext uri="{FF2B5EF4-FFF2-40B4-BE49-F238E27FC236}">
                  <a16:creationId xmlns:a16="http://schemas.microsoft.com/office/drawing/2014/main" id="{B9AB20ED-2655-B671-10CE-E887FD125A70}"/>
                </a:ext>
              </a:extLst>
            </p:cNvPr>
            <p:cNvSpPr txBox="1"/>
            <p:nvPr/>
          </p:nvSpPr>
          <p:spPr>
            <a:xfrm>
              <a:off x="13864464" y="875349"/>
              <a:ext cx="217797" cy="2549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52"/>
                </a:lnSpc>
              </a:pPr>
              <a:r>
                <a:rPr lang="en-US" sz="1000" spc="279">
                  <a:solidFill>
                    <a:srgbClr val="000000"/>
                  </a:solidFill>
                  <a:latin typeface="Helvetica" pitchFamily="2" charset="0"/>
                </a:rPr>
                <a:t>3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50AF902-8F30-DB5A-55D3-4956DCCE4E78}"/>
              </a:ext>
            </a:extLst>
          </p:cNvPr>
          <p:cNvGrpSpPr/>
          <p:nvPr/>
        </p:nvGrpSpPr>
        <p:grpSpPr>
          <a:xfrm>
            <a:off x="2561666" y="5456868"/>
            <a:ext cx="243341" cy="245566"/>
            <a:chOff x="13765417" y="810070"/>
            <a:chExt cx="365012" cy="368349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2EBB76A-044E-B2B5-854D-31BCD46C5F98}"/>
                </a:ext>
              </a:extLst>
            </p:cNvPr>
            <p:cNvSpPr/>
            <p:nvPr/>
          </p:nvSpPr>
          <p:spPr>
            <a:xfrm>
              <a:off x="13765417" y="810070"/>
              <a:ext cx="365012" cy="368349"/>
            </a:xfrm>
            <a:prstGeom prst="ellipse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Helvetica" pitchFamily="2" charset="0"/>
              </a:endParaRPr>
            </a:p>
          </p:txBody>
        </p:sp>
        <p:sp>
          <p:nvSpPr>
            <p:cNvPr id="44" name="TextBox 73">
              <a:extLst>
                <a:ext uri="{FF2B5EF4-FFF2-40B4-BE49-F238E27FC236}">
                  <a16:creationId xmlns:a16="http://schemas.microsoft.com/office/drawing/2014/main" id="{4286E842-518A-6A69-A590-3A027A148382}"/>
                </a:ext>
              </a:extLst>
            </p:cNvPr>
            <p:cNvSpPr txBox="1"/>
            <p:nvPr/>
          </p:nvSpPr>
          <p:spPr>
            <a:xfrm>
              <a:off x="13864464" y="865690"/>
              <a:ext cx="217797" cy="25497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352"/>
                </a:lnSpc>
              </a:pPr>
              <a:r>
                <a:rPr lang="en-US" sz="1000" spc="279">
                  <a:solidFill>
                    <a:srgbClr val="000000"/>
                  </a:solidFill>
                  <a:latin typeface="Helvetica" pitchFamily="2" charset="0"/>
                </a:rPr>
                <a:t>4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0F289684-3138-80DC-EB9C-EFBF248F86B0}"/>
              </a:ext>
            </a:extLst>
          </p:cNvPr>
          <p:cNvGrpSpPr/>
          <p:nvPr/>
        </p:nvGrpSpPr>
        <p:grpSpPr>
          <a:xfrm>
            <a:off x="10082113" y="911"/>
            <a:ext cx="2146556" cy="1478172"/>
            <a:chOff x="14574700" y="404792"/>
            <a:chExt cx="3219834" cy="2217258"/>
          </a:xfrm>
        </p:grpSpPr>
        <p:sp>
          <p:nvSpPr>
            <p:cNvPr id="99" name="Freeform 69">
              <a:extLst>
                <a:ext uri="{FF2B5EF4-FFF2-40B4-BE49-F238E27FC236}">
                  <a16:creationId xmlns:a16="http://schemas.microsoft.com/office/drawing/2014/main" id="{4CE80E91-F83C-ADCB-B2F5-5CBD095B4008}"/>
                </a:ext>
              </a:extLst>
            </p:cNvPr>
            <p:cNvSpPr/>
            <p:nvPr/>
          </p:nvSpPr>
          <p:spPr>
            <a:xfrm>
              <a:off x="14574700" y="404792"/>
              <a:ext cx="3162894" cy="2217258"/>
            </a:xfrm>
            <a:custGeom>
              <a:avLst/>
              <a:gdLst/>
              <a:ahLst/>
              <a:cxnLst/>
              <a:rect l="l" t="t" r="r" b="b"/>
              <a:pathLst>
                <a:path w="1186944" h="583969">
                  <a:moveTo>
                    <a:pt x="0" y="0"/>
                  </a:moveTo>
                  <a:lnTo>
                    <a:pt x="1186944" y="0"/>
                  </a:lnTo>
                  <a:lnTo>
                    <a:pt x="1186944" y="583969"/>
                  </a:lnTo>
                  <a:lnTo>
                    <a:pt x="0" y="58396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100" name="TextBox 71">
              <a:extLst>
                <a:ext uri="{FF2B5EF4-FFF2-40B4-BE49-F238E27FC236}">
                  <a16:creationId xmlns:a16="http://schemas.microsoft.com/office/drawing/2014/main" id="{C5153578-CB12-5C24-88A5-7514CF937995}"/>
                </a:ext>
              </a:extLst>
            </p:cNvPr>
            <p:cNvSpPr txBox="1"/>
            <p:nvPr/>
          </p:nvSpPr>
          <p:spPr>
            <a:xfrm>
              <a:off x="15312940" y="1627489"/>
              <a:ext cx="2448966" cy="24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"/>
                </a:lnSpc>
              </a:pPr>
              <a:r>
                <a:rPr lang="en-US" sz="1299" b="1" err="1">
                  <a:solidFill>
                    <a:srgbClr val="000000"/>
                  </a:solidFill>
                  <a:latin typeface="Helvetica" pitchFamily="2" charset="0"/>
                </a:rPr>
                <a:t>erformance</a:t>
              </a:r>
              <a:r>
                <a:rPr lang="en-US" sz="1299" b="1">
                  <a:solidFill>
                    <a:srgbClr val="000000"/>
                  </a:solidFill>
                  <a:latin typeface="Helvetica" pitchFamily="2" charset="0"/>
                </a:rPr>
                <a:t> Test</a:t>
              </a:r>
            </a:p>
          </p:txBody>
        </p:sp>
        <p:sp>
          <p:nvSpPr>
            <p:cNvPr id="101" name="Freeform 72">
              <a:extLst>
                <a:ext uri="{FF2B5EF4-FFF2-40B4-BE49-F238E27FC236}">
                  <a16:creationId xmlns:a16="http://schemas.microsoft.com/office/drawing/2014/main" id="{1DBF1B68-AF0E-2CF5-6B04-A71DF59EB33A}"/>
                </a:ext>
              </a:extLst>
            </p:cNvPr>
            <p:cNvSpPr/>
            <p:nvPr/>
          </p:nvSpPr>
          <p:spPr>
            <a:xfrm>
              <a:off x="14990868" y="782493"/>
              <a:ext cx="342423" cy="233470"/>
            </a:xfrm>
            <a:custGeom>
              <a:avLst/>
              <a:gdLst/>
              <a:ahLst/>
              <a:cxnLst/>
              <a:rect l="l" t="t" r="r" b="b"/>
              <a:pathLst>
                <a:path w="342423" h="233470">
                  <a:moveTo>
                    <a:pt x="0" y="0"/>
                  </a:moveTo>
                  <a:lnTo>
                    <a:pt x="342423" y="0"/>
                  </a:lnTo>
                  <a:lnTo>
                    <a:pt x="342423" y="233470"/>
                  </a:lnTo>
                  <a:lnTo>
                    <a:pt x="0" y="23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102" name="Freeform 73">
              <a:extLst>
                <a:ext uri="{FF2B5EF4-FFF2-40B4-BE49-F238E27FC236}">
                  <a16:creationId xmlns:a16="http://schemas.microsoft.com/office/drawing/2014/main" id="{FC8B2F0E-CA8D-B0E1-7E5D-9312C2FD6DCF}"/>
                </a:ext>
              </a:extLst>
            </p:cNvPr>
            <p:cNvSpPr/>
            <p:nvPr/>
          </p:nvSpPr>
          <p:spPr>
            <a:xfrm>
              <a:off x="14990868" y="1164848"/>
              <a:ext cx="393892" cy="233470"/>
            </a:xfrm>
            <a:custGeom>
              <a:avLst/>
              <a:gdLst/>
              <a:ahLst/>
              <a:cxnLst/>
              <a:rect l="l" t="t" r="r" b="b"/>
              <a:pathLst>
                <a:path w="393892" h="233470">
                  <a:moveTo>
                    <a:pt x="0" y="0"/>
                  </a:moveTo>
                  <a:lnTo>
                    <a:pt x="393892" y="0"/>
                  </a:lnTo>
                  <a:lnTo>
                    <a:pt x="393892" y="233471"/>
                  </a:lnTo>
                  <a:lnTo>
                    <a:pt x="0" y="23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id="{5E68C7B1-FD23-FB75-ACB1-5C265BCCCBD2}"/>
                </a:ext>
              </a:extLst>
            </p:cNvPr>
            <p:cNvSpPr/>
            <p:nvPr/>
          </p:nvSpPr>
          <p:spPr>
            <a:xfrm>
              <a:off x="14990868" y="1597830"/>
              <a:ext cx="281598" cy="233470"/>
            </a:xfrm>
            <a:custGeom>
              <a:avLst/>
              <a:gdLst/>
              <a:ahLst/>
              <a:cxnLst/>
              <a:rect l="l" t="t" r="r" b="b"/>
              <a:pathLst>
                <a:path w="281598" h="233470">
                  <a:moveTo>
                    <a:pt x="0" y="0"/>
                  </a:moveTo>
                  <a:lnTo>
                    <a:pt x="281598" y="0"/>
                  </a:lnTo>
                  <a:lnTo>
                    <a:pt x="281598" y="233471"/>
                  </a:lnTo>
                  <a:lnTo>
                    <a:pt x="0" y="233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104" name="Freeform 75">
              <a:extLst>
                <a:ext uri="{FF2B5EF4-FFF2-40B4-BE49-F238E27FC236}">
                  <a16:creationId xmlns:a16="http://schemas.microsoft.com/office/drawing/2014/main" id="{36D624A6-DB38-F4F7-65B9-D23C155565B8}"/>
                </a:ext>
              </a:extLst>
            </p:cNvPr>
            <p:cNvSpPr/>
            <p:nvPr/>
          </p:nvSpPr>
          <p:spPr>
            <a:xfrm>
              <a:off x="14990868" y="2005717"/>
              <a:ext cx="311672" cy="233471"/>
            </a:xfrm>
            <a:custGeom>
              <a:avLst/>
              <a:gdLst/>
              <a:ahLst/>
              <a:cxnLst/>
              <a:rect l="l" t="t" r="r" b="b"/>
              <a:pathLst>
                <a:path w="311672" h="233470">
                  <a:moveTo>
                    <a:pt x="0" y="0"/>
                  </a:moveTo>
                  <a:lnTo>
                    <a:pt x="311671" y="0"/>
                  </a:lnTo>
                  <a:lnTo>
                    <a:pt x="311671" y="233470"/>
                  </a:lnTo>
                  <a:lnTo>
                    <a:pt x="0" y="233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105" name="TextBox 79">
              <a:extLst>
                <a:ext uri="{FF2B5EF4-FFF2-40B4-BE49-F238E27FC236}">
                  <a16:creationId xmlns:a16="http://schemas.microsoft.com/office/drawing/2014/main" id="{D241DFDE-8E7C-611D-61AA-1B90A240F448}"/>
                </a:ext>
              </a:extLst>
            </p:cNvPr>
            <p:cNvSpPr txBox="1"/>
            <p:nvPr/>
          </p:nvSpPr>
          <p:spPr>
            <a:xfrm>
              <a:off x="15353104" y="808806"/>
              <a:ext cx="1099182" cy="24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"/>
                </a:lnSpc>
              </a:pPr>
              <a:r>
                <a:rPr lang="en-US" sz="1299" b="1" err="1">
                  <a:solidFill>
                    <a:srgbClr val="000000"/>
                  </a:solidFill>
                  <a:latin typeface="Helvetica" pitchFamily="2" charset="0"/>
                </a:rPr>
                <a:t>rchive</a:t>
              </a:r>
              <a:endParaRPr lang="en-US" sz="1299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6" name="TextBox 103">
              <a:extLst>
                <a:ext uri="{FF2B5EF4-FFF2-40B4-BE49-F238E27FC236}">
                  <a16:creationId xmlns:a16="http://schemas.microsoft.com/office/drawing/2014/main" id="{1EC63E86-D6E0-0BC4-4933-EFBA56BEC8FF}"/>
                </a:ext>
              </a:extLst>
            </p:cNvPr>
            <p:cNvSpPr txBox="1"/>
            <p:nvPr/>
          </p:nvSpPr>
          <p:spPr>
            <a:xfrm>
              <a:off x="15345568" y="2020306"/>
              <a:ext cx="2448966" cy="24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"/>
                </a:lnSpc>
              </a:pPr>
              <a:r>
                <a:rPr lang="en-US" sz="1299" b="1" err="1">
                  <a:solidFill>
                    <a:srgbClr val="000000"/>
                  </a:solidFill>
                  <a:latin typeface="Helvetica" pitchFamily="2" charset="0"/>
                </a:rPr>
                <a:t>ecommissioning</a:t>
              </a:r>
              <a:endParaRPr lang="en-US" sz="1299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  <p:sp>
          <p:nvSpPr>
            <p:cNvPr id="107" name="TextBox 104">
              <a:extLst>
                <a:ext uri="{FF2B5EF4-FFF2-40B4-BE49-F238E27FC236}">
                  <a16:creationId xmlns:a16="http://schemas.microsoft.com/office/drawing/2014/main" id="{1C5ADB3D-3EA1-C9FC-B129-2C9E903F3CAF}"/>
                </a:ext>
              </a:extLst>
            </p:cNvPr>
            <p:cNvSpPr txBox="1"/>
            <p:nvPr/>
          </p:nvSpPr>
          <p:spPr>
            <a:xfrm>
              <a:off x="15429876" y="1201622"/>
              <a:ext cx="1099182" cy="2420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21"/>
                </a:lnSpc>
              </a:pPr>
              <a:r>
                <a:rPr lang="en-US" sz="1299" b="1" err="1">
                  <a:solidFill>
                    <a:srgbClr val="000000"/>
                  </a:solidFill>
                  <a:latin typeface="Helvetica" pitchFamily="2" charset="0"/>
                </a:rPr>
                <a:t>igration</a:t>
              </a:r>
              <a:endParaRPr lang="en-US" sz="1299" b="1">
                <a:solidFill>
                  <a:srgbClr val="000000"/>
                </a:solidFill>
                <a:latin typeface="Helvetica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BE8CBB-268C-1F2F-4BF6-81ABC4F0181E}"/>
              </a:ext>
            </a:extLst>
          </p:cNvPr>
          <p:cNvGrpSpPr/>
          <p:nvPr/>
        </p:nvGrpSpPr>
        <p:grpSpPr>
          <a:xfrm>
            <a:off x="6720205" y="1370299"/>
            <a:ext cx="918069" cy="791357"/>
            <a:chOff x="10080306" y="2055447"/>
            <a:chExt cx="1377104" cy="1187035"/>
          </a:xfrm>
        </p:grpSpPr>
        <p:pic>
          <p:nvPicPr>
            <p:cNvPr id="203" name="Graphic 202">
              <a:extLst>
                <a:ext uri="{FF2B5EF4-FFF2-40B4-BE49-F238E27FC236}">
                  <a16:creationId xmlns:a16="http://schemas.microsoft.com/office/drawing/2014/main" id="{73320152-EF40-6C1E-8E84-C680AE4315C1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0080306" y="2055447"/>
              <a:ext cx="1377104" cy="118703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815580-9620-7587-AF6F-E28BF7253606}"/>
                </a:ext>
              </a:extLst>
            </p:cNvPr>
            <p:cNvSpPr/>
            <p:nvPr/>
          </p:nvSpPr>
          <p:spPr>
            <a:xfrm rot="18006332">
              <a:off x="10479428" y="1984831"/>
              <a:ext cx="218705" cy="720939"/>
            </a:xfrm>
            <a:prstGeom prst="rect">
              <a:avLst/>
            </a:prstGeom>
            <a:solidFill>
              <a:srgbClr val="94B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Open Sans" panose="020B0606030504020204" pitchFamily="34" charset="0"/>
              </a:endParaRPr>
            </a:p>
          </p:txBody>
        </p:sp>
      </p:grpSp>
      <p:sp>
        <p:nvSpPr>
          <p:cNvPr id="20" name="TextBox 6">
            <a:extLst>
              <a:ext uri="{FF2B5EF4-FFF2-40B4-BE49-F238E27FC236}">
                <a16:creationId xmlns:a16="http://schemas.microsoft.com/office/drawing/2014/main" id="{ED2C3D63-C9F7-D533-7ED1-26114453A796}"/>
              </a:ext>
            </a:extLst>
          </p:cNvPr>
          <p:cNvSpPr txBox="1"/>
          <p:nvPr/>
        </p:nvSpPr>
        <p:spPr>
          <a:xfrm>
            <a:off x="309688" y="245630"/>
            <a:ext cx="4693273" cy="377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3"/>
              </a:lnSpc>
            </a:pPr>
            <a:r>
              <a:rPr lang="en-US" sz="2799" b="1">
                <a:solidFill>
                  <a:srgbClr val="1C1D3B"/>
                </a:solidFill>
                <a:latin typeface="Helvetica" pitchFamily="2" charset="0"/>
                <a:ea typeface="Helvetica"/>
                <a:cs typeface="Helvetica"/>
                <a:sym typeface="Helvetica Bold"/>
              </a:rPr>
              <a:t>The Journey to S/4HANA:</a:t>
            </a:r>
            <a:endParaRPr lang="en-US" sz="2799">
              <a:solidFill>
                <a:srgbClr val="1C1D3B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2A0FA8CA-2F05-BC42-963B-38E6FD3E37AF}"/>
              </a:ext>
            </a:extLst>
          </p:cNvPr>
          <p:cNvSpPr txBox="1"/>
          <p:nvPr/>
        </p:nvSpPr>
        <p:spPr>
          <a:xfrm>
            <a:off x="1936015" y="601128"/>
            <a:ext cx="2437737" cy="377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3"/>
              </a:lnSpc>
            </a:pPr>
            <a:r>
              <a:rPr lang="en-US" sz="2799" b="1">
                <a:solidFill>
                  <a:srgbClr val="1C1D3B"/>
                </a:solidFill>
                <a:latin typeface="Helvetica" pitchFamily="2" charset="0"/>
                <a:ea typeface="Helvetica"/>
                <a:cs typeface="Helvetica"/>
                <a:sym typeface="Helvetica Bold"/>
              </a:rPr>
              <a:t>Methodology</a:t>
            </a:r>
            <a:endParaRPr lang="en-US" sz="2799">
              <a:solidFill>
                <a:srgbClr val="1C1D3B"/>
              </a:solidFill>
              <a:latin typeface="Helvetica" pitchFamily="2" charset="0"/>
              <a:ea typeface="Helvetica"/>
              <a:cs typeface="Helvetica"/>
              <a:sym typeface="Helvetica"/>
            </a:endParaRPr>
          </a:p>
        </p:txBody>
      </p:sp>
      <p:pic>
        <p:nvPicPr>
          <p:cNvPr id="23" name="Picture 22" descr="A logo with a diamond&#10;&#10;AI-generated content may be incorrect.">
            <a:extLst>
              <a:ext uri="{FF2B5EF4-FFF2-40B4-BE49-F238E27FC236}">
                <a16:creationId xmlns:a16="http://schemas.microsoft.com/office/drawing/2014/main" id="{8AB5D5B3-86DF-D69F-BC5E-F60171B9A1A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939" y="5415039"/>
            <a:ext cx="653983" cy="142763"/>
          </a:xfrm>
          <a:prstGeom prst="rect">
            <a:avLst/>
          </a:prstGeom>
        </p:spPr>
      </p:pic>
      <p:pic>
        <p:nvPicPr>
          <p:cNvPr id="24" name="Picture 23" descr="A logo with a diamond&#10;&#10;AI-generated content may be incorrect.">
            <a:extLst>
              <a:ext uri="{FF2B5EF4-FFF2-40B4-BE49-F238E27FC236}">
                <a16:creationId xmlns:a16="http://schemas.microsoft.com/office/drawing/2014/main" id="{F10CDEC3-652D-42B3-6AF3-071D6392214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81" y="2786989"/>
            <a:ext cx="653983" cy="1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17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28" grpId="0" animBg="1"/>
      <p:bldP spid="16" grpId="0" animBg="1"/>
      <p:bldP spid="32" grpId="0" animBg="1"/>
      <p:bldP spid="52" grpId="0" animBg="1"/>
      <p:bldP spid="62" grpId="0" animBg="1"/>
      <p:bldP spid="67" grpId="0" animBg="1"/>
      <p:bldP spid="68" grpId="0" animBg="1"/>
      <p:bldP spid="81" grpId="0" animBg="1"/>
      <p:bldP spid="14" grpId="0" animBg="1"/>
      <p:bldP spid="6" grpId="0" animBg="1"/>
      <p:bldP spid="29" grpId="0" animBg="1"/>
      <p:bldP spid="74" grpId="0" animBg="1"/>
      <p:bldP spid="15" grpId="0" animBg="1"/>
      <p:bldP spid="63" grpId="0" animBg="1"/>
      <p:bldP spid="6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2C2B6-CCDB-69ED-4315-2FE417FFF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7CF1B7A-8C6C-712C-648F-57C1FD5DDC4F}"/>
              </a:ext>
            </a:extLst>
          </p:cNvPr>
          <p:cNvSpPr/>
          <p:nvPr/>
        </p:nvSpPr>
        <p:spPr>
          <a:xfrm>
            <a:off x="7716984" y="0"/>
            <a:ext cx="4475017" cy="6858000"/>
          </a:xfrm>
          <a:prstGeom prst="rect">
            <a:avLst/>
          </a:prstGeom>
          <a:solidFill>
            <a:srgbClr val="1C1D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40A9E0-8229-8306-D1F0-79CEF0103DAC}"/>
              </a:ext>
            </a:extLst>
          </p:cNvPr>
          <p:cNvSpPr/>
          <p:nvPr/>
        </p:nvSpPr>
        <p:spPr>
          <a:xfrm>
            <a:off x="9522544" y="1604591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026" name="Picture 2" descr="YETI">
            <a:extLst>
              <a:ext uri="{FF2B5EF4-FFF2-40B4-BE49-F238E27FC236}">
                <a16:creationId xmlns:a16="http://schemas.microsoft.com/office/drawing/2014/main" id="{AD2E2B58-CEF1-7689-F7A5-853263A9E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16984" y="1740375"/>
            <a:ext cx="3390726" cy="512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3">
            <a:extLst>
              <a:ext uri="{FF2B5EF4-FFF2-40B4-BE49-F238E27FC236}">
                <a16:creationId xmlns:a16="http://schemas.microsoft.com/office/drawing/2014/main" id="{37F87884-D045-8BF5-4913-A973479100BE}"/>
              </a:ext>
            </a:extLst>
          </p:cNvPr>
          <p:cNvSpPr txBox="1"/>
          <p:nvPr/>
        </p:nvSpPr>
        <p:spPr>
          <a:xfrm>
            <a:off x="543926" y="2350092"/>
            <a:ext cx="6267692" cy="19543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Continuously growing table sizes and overall data volume in the primary DB.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has grown to over 230%, with a current growth of approximately 15% per month.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 data volume management or archiving strategy in place.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Growing costs associated with growing volume.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Recurrent need to reallocate resources to address any issues with memory.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endParaRPr lang="en-US" sz="1400">
              <a:solidFill>
                <a:srgbClr val="1C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5F19E50-EF80-8938-4702-C00639A1F138}"/>
              </a:ext>
            </a:extLst>
          </p:cNvPr>
          <p:cNvSpPr txBox="1"/>
          <p:nvPr/>
        </p:nvSpPr>
        <p:spPr>
          <a:xfrm>
            <a:off x="543927" y="4350929"/>
            <a:ext cx="6473915" cy="19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300"/>
              </a:spcBef>
            </a:pPr>
            <a:r>
              <a:rPr lang="en-US" sz="1400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storage needs, with cumulative cost savings for the first three years surpassing $200k.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migration time periods.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system performance and speed to access information.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Maintaining the database size and growth with automated scheduling.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retention policies for compliance.</a:t>
            </a:r>
          </a:p>
          <a:p>
            <a:pPr marL="258441" lvl="1" indent="-129220">
              <a:spcBef>
                <a:spcPts val="300"/>
              </a:spcBef>
              <a:buFont typeface="Arial"/>
              <a:buChar char="•"/>
            </a:pPr>
            <a:r>
              <a:rPr lang="en-US" sz="140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Database size reduction by estimated 40%.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E98FC3-4BB3-2F7B-0082-39FAF3A11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712" y="589238"/>
            <a:ext cx="6267692" cy="1105206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Improved System Performance &amp; Cost Savings with Data ASSIST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A43CC2-9982-CF71-45A5-BDE034EB897D}"/>
              </a:ext>
            </a:extLst>
          </p:cNvPr>
          <p:cNvSpPr/>
          <p:nvPr/>
        </p:nvSpPr>
        <p:spPr>
          <a:xfrm>
            <a:off x="7716984" y="1740376"/>
            <a:ext cx="3390726" cy="5138406"/>
          </a:xfrm>
          <a:prstGeom prst="rect">
            <a:avLst/>
          </a:prstGeom>
          <a:solidFill>
            <a:srgbClr val="1C1D3B">
              <a:alpha val="38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pic>
        <p:nvPicPr>
          <p:cNvPr id="1028" name="Picture 4" descr="YETI Logo, symbol, meaning, history, PNG, brand">
            <a:extLst>
              <a:ext uri="{FF2B5EF4-FFF2-40B4-BE49-F238E27FC236}">
                <a16:creationId xmlns:a16="http://schemas.microsoft.com/office/drawing/2014/main" id="{3E49C3CC-8378-DCB5-59FC-9211EF038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912" y="67180"/>
            <a:ext cx="1362635" cy="76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885E8948-9F81-36E9-4CB2-3CBA5A34110E}"/>
              </a:ext>
            </a:extLst>
          </p:cNvPr>
          <p:cNvSpPr txBox="1">
            <a:spLocks/>
          </p:cNvSpPr>
          <p:nvPr/>
        </p:nvSpPr>
        <p:spPr>
          <a:xfrm>
            <a:off x="10414000" y="139527"/>
            <a:ext cx="1638165" cy="241473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000">
                <a:solidFill>
                  <a:schemeClr val="bg1"/>
                </a:solidFill>
              </a:rPr>
              <a:t>Consumer Goods/Retail</a:t>
            </a:r>
          </a:p>
        </p:txBody>
      </p:sp>
    </p:spTree>
    <p:extLst>
      <p:ext uri="{BB962C8B-B14F-4D97-AF65-F5344CB8AC3E}">
        <p14:creationId xmlns:p14="http://schemas.microsoft.com/office/powerpoint/2010/main" val="13109608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1889A6-305E-6CE1-E84B-9B403B000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0BFB78-3574-AFF6-A27D-8D75EBBB64B5}"/>
              </a:ext>
            </a:extLst>
          </p:cNvPr>
          <p:cNvSpPr/>
          <p:nvPr/>
        </p:nvSpPr>
        <p:spPr>
          <a:xfrm>
            <a:off x="9522544" y="1604591"/>
            <a:ext cx="1755057" cy="1676400"/>
          </a:xfrm>
          <a:prstGeom prst="rect">
            <a:avLst/>
          </a:prstGeom>
          <a:solidFill>
            <a:srgbClr val="D800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F447A159-2866-4258-8093-E5501F748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custGeom>
            <a:avLst/>
            <a:gdLst/>
            <a:ahLst/>
            <a:cxnLst/>
            <a:rect l="l" t="t" r="r" b="b"/>
            <a:pathLst>
              <a:path w="7700949" h="10137246">
                <a:moveTo>
                  <a:pt x="0" y="0"/>
                </a:moveTo>
                <a:lnTo>
                  <a:pt x="7700949" y="0"/>
                </a:lnTo>
                <a:lnTo>
                  <a:pt x="7700949" y="10137246"/>
                </a:lnTo>
                <a:lnTo>
                  <a:pt x="0" y="1013724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5A7335-4031-369B-37EE-E71DC8B971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964" y="431800"/>
            <a:ext cx="6527188" cy="670188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Streamlined IT Landscape: </a:t>
            </a:r>
          </a:p>
          <a:p>
            <a:pPr>
              <a:spcBef>
                <a:spcPts val="300"/>
              </a:spcBef>
            </a:pPr>
            <a:r>
              <a:rPr lang="en-US" sz="3000"/>
              <a:t>Data Volume Management</a:t>
            </a:r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3F8FDB35-098B-8EFD-623E-C5B053F28AFC}"/>
              </a:ext>
            </a:extLst>
          </p:cNvPr>
          <p:cNvSpPr/>
          <p:nvPr/>
        </p:nvSpPr>
        <p:spPr>
          <a:xfrm>
            <a:off x="6203999" y="233784"/>
            <a:ext cx="1163414" cy="1163414"/>
          </a:xfrm>
          <a:custGeom>
            <a:avLst/>
            <a:gdLst/>
            <a:ahLst/>
            <a:cxnLst/>
            <a:rect l="l" t="t" r="r" b="b"/>
            <a:pathLst>
              <a:path w="1745121" h="1745121">
                <a:moveTo>
                  <a:pt x="0" y="0"/>
                </a:moveTo>
                <a:lnTo>
                  <a:pt x="1745121" y="0"/>
                </a:lnTo>
                <a:lnTo>
                  <a:pt x="1745121" y="1745121"/>
                </a:lnTo>
                <a:lnTo>
                  <a:pt x="0" y="1745121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0237A20-AA1C-BEEE-36ED-BF2378553741}"/>
              </a:ext>
            </a:extLst>
          </p:cNvPr>
          <p:cNvSpPr txBox="1">
            <a:spLocks/>
          </p:cNvSpPr>
          <p:nvPr/>
        </p:nvSpPr>
        <p:spPr>
          <a:xfrm>
            <a:off x="11107709" y="139527"/>
            <a:ext cx="944456" cy="241473"/>
          </a:xfrm>
          <a:prstGeom prst="rect">
            <a:avLst/>
          </a:prstGeom>
          <a:solidFill>
            <a:srgbClr val="D8011A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3600" b="1" kern="1200">
                <a:solidFill>
                  <a:srgbClr val="1C1D3B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sz="100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6C9C3723-7A8C-82A8-2FBB-DDD0823CE3DB}"/>
              </a:ext>
            </a:extLst>
          </p:cNvPr>
          <p:cNvSpPr txBox="1"/>
          <p:nvPr/>
        </p:nvSpPr>
        <p:spPr>
          <a:xfrm>
            <a:off x="568713" y="4870324"/>
            <a:ext cx="6473915" cy="1589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Results &amp; ROI: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Simplified overall network architecture application retirement.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database </a:t>
            </a: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size, resulting </a:t>
            </a: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 cost reductions.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Eradicated data issues with a selected number of applications.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Centralized content management platform integrated with their primary database.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Ownership of applications and overall system.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data volume management plan implemented within 13-months.</a:t>
            </a:r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689D3014-E930-0238-3D3E-CC263C99D611}"/>
              </a:ext>
            </a:extLst>
          </p:cNvPr>
          <p:cNvSpPr txBox="1"/>
          <p:nvPr/>
        </p:nvSpPr>
        <p:spPr>
          <a:xfrm>
            <a:off x="543926" y="2221462"/>
            <a:ext cx="7173057" cy="112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Background &amp; Pain Points: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IT landscape complexity. Third-party content management application outside SAP.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Non-standardized environment and high data pollution.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Inefficiencies in hardware management.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hardware costs due to inefficient management.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76C7B2C5-FF4C-129B-9E4C-6A5424DCF250}"/>
              </a:ext>
            </a:extLst>
          </p:cNvPr>
          <p:cNvSpPr txBox="1"/>
          <p:nvPr/>
        </p:nvSpPr>
        <p:spPr>
          <a:xfrm>
            <a:off x="568712" y="3545893"/>
            <a:ext cx="6267692" cy="1128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Solution: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Robust data volume management strategy, leveraging Auritas' proprietary tools: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archiving, using Auritas accelerators to introduce archiving objects.</a:t>
            </a:r>
          </a:p>
          <a:p>
            <a:pPr marL="258441" lvl="1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Decommission third-party content management:</a:t>
            </a:r>
          </a:p>
          <a:p>
            <a:pPr marL="563256" lvl="2" indent="-129220"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Migrate records to SAP-certified content management application.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78A6D6-3C83-21EE-5118-320E2563E189}"/>
              </a:ext>
            </a:extLst>
          </p:cNvPr>
          <p:cNvSpPr/>
          <p:nvPr/>
        </p:nvSpPr>
        <p:spPr>
          <a:xfrm>
            <a:off x="7703995" y="1753435"/>
            <a:ext cx="3420823" cy="5121903"/>
          </a:xfrm>
          <a:prstGeom prst="rect">
            <a:avLst/>
          </a:prstGeom>
          <a:solidFill>
            <a:srgbClr val="1C1D3B">
              <a:alpha val="38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03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">
            <a:extLst>
              <a:ext uri="{FF2B5EF4-FFF2-40B4-BE49-F238E27FC236}">
                <a16:creationId xmlns:a16="http://schemas.microsoft.com/office/drawing/2014/main" id="{82FC475C-1361-859E-E5ED-9730D203F8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21600" y="1752600"/>
            <a:ext cx="3407160" cy="5105400"/>
          </a:xfrm>
          <a:custGeom>
            <a:avLst/>
            <a:gdLst/>
            <a:ahLst/>
            <a:cxnLst/>
            <a:rect l="l" t="t" r="r" b="b"/>
            <a:pathLst>
              <a:path w="8093613" h="10287000">
                <a:moveTo>
                  <a:pt x="0" y="0"/>
                </a:moveTo>
                <a:lnTo>
                  <a:pt x="8093613" y="0"/>
                </a:lnTo>
                <a:lnTo>
                  <a:pt x="8093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ABF2535-0170-E755-4FE3-94075F402E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712" y="482600"/>
            <a:ext cx="7152888" cy="136656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Improved SAP System Performance &amp; TCO with Advanced Data Archiving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874736-8009-D103-93A3-224FF081AF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30000" y="127000"/>
            <a:ext cx="660401" cy="249609"/>
          </a:xfrm>
        </p:spPr>
        <p:txBody>
          <a:bodyPr>
            <a:normAutofit fontScale="92500"/>
          </a:bodyPr>
          <a:lstStyle/>
          <a:p>
            <a:r>
              <a:rPr lang="en-US"/>
              <a:t>Utilities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9F07C57F-B4E6-4321-0ACE-EAF140E6FA8D}"/>
              </a:ext>
            </a:extLst>
          </p:cNvPr>
          <p:cNvSpPr txBox="1"/>
          <p:nvPr/>
        </p:nvSpPr>
        <p:spPr>
          <a:xfrm>
            <a:off x="568712" y="2296050"/>
            <a:ext cx="6467565" cy="1419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Accumulated large amounts of data leading to system performance issues.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costs from database size.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Reporting/planning impediments.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Needed to remove divested data without affecting live information.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Required verifiable audit trail and validation proofs for archived data.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89B8AD26-01A3-A841-72F1-36AEA4E01498}"/>
              </a:ext>
            </a:extLst>
          </p:cNvPr>
          <p:cNvSpPr txBox="1"/>
          <p:nvPr/>
        </p:nvSpPr>
        <p:spPr>
          <a:xfrm>
            <a:off x="568713" y="5141583"/>
            <a:ext cx="6473915" cy="138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r>
              <a:rPr lang="en-US" sz="1333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Sustainable framework incorporating data archiving, migration, and relocation.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Identify and prioritize objects based on database growth &amp; performance statistics.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Advanced data archiving solution and estimated ROI and payback period.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tailored and transparent approach instilled confidence in the company's decision-makers.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641B3A3F-7657-8E0A-0068-406F4409D831}"/>
              </a:ext>
            </a:extLst>
          </p:cNvPr>
          <p:cNvSpPr txBox="1"/>
          <p:nvPr/>
        </p:nvSpPr>
        <p:spPr>
          <a:xfrm>
            <a:off x="587655" y="3865178"/>
            <a:ext cx="6473915" cy="117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en-US" sz="1333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Advanced archiving solution delivered on time and within budget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database size and improved performance.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Sustainable solution saves costs in human, technical, and infrastructure expenses.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Automation and elimination of unnecessary steps.</a:t>
            </a:r>
          </a:p>
        </p:txBody>
      </p:sp>
    </p:spTree>
    <p:extLst>
      <p:ext uri="{BB962C8B-B14F-4D97-AF65-F5344CB8AC3E}">
        <p14:creationId xmlns:p14="http://schemas.microsoft.com/office/powerpoint/2010/main" val="1544350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5684383" y="267753"/>
            <a:ext cx="1756177" cy="621247"/>
          </a:xfrm>
          <a:custGeom>
            <a:avLst/>
            <a:gdLst/>
            <a:ahLst/>
            <a:cxnLst/>
            <a:rect l="l" t="t" r="r" b="b"/>
            <a:pathLst>
              <a:path w="3540840" h="1252572">
                <a:moveTo>
                  <a:pt x="0" y="0"/>
                </a:moveTo>
                <a:lnTo>
                  <a:pt x="3540840" y="0"/>
                </a:lnTo>
                <a:lnTo>
                  <a:pt x="3540840" y="1252572"/>
                </a:lnTo>
                <a:lnTo>
                  <a:pt x="0" y="125257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568712" y="2172568"/>
            <a:ext cx="6467565" cy="132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Challenges and Pain Points: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needs real-time data on customer consumption and buying behaviors such as how, when, and why customers engage and purchase.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Over 21M transaction reads per day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837% increase in data volume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Now a 5-petabyte company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8713" y="4708731"/>
            <a:ext cx="6473915" cy="179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 &amp; ROI: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data volume by a factor of 9.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Average annual savings appx $4.2 Millions.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storage footprint​.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Increased speed of access to more accurate data from hours to seconds​.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Converted all accounting activities from manual to automated​.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10% improvement in customer satisfaction. Faster resolution of issues and improved overall customer experience​.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8712" y="3551791"/>
            <a:ext cx="6467565" cy="1098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Opportunity</a:t>
            </a:r>
            <a:r>
              <a:rPr lang="en-US" sz="1333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has gone through recent acquisition to expand its portfolio to emerging technologies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Company has increased the size of its operating footprint from 6 states to 40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Future acquisitions/market compression is driving speed to market requirements</a:t>
            </a: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6F786063-276F-D269-650E-DFFDABEBB0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custGeom>
            <a:avLst/>
            <a:gdLst/>
            <a:ahLst/>
            <a:cxnLst/>
            <a:rect l="l" t="t" r="r" b="b"/>
            <a:pathLst>
              <a:path w="8093613" h="10287000">
                <a:moveTo>
                  <a:pt x="0" y="0"/>
                </a:moveTo>
                <a:lnTo>
                  <a:pt x="8093613" y="0"/>
                </a:lnTo>
                <a:lnTo>
                  <a:pt x="8093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8D8BDDE3-EFEE-85FF-1C0E-083F367927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712" y="431800"/>
            <a:ext cx="6898888" cy="136656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Managing Explosion of Data </a:t>
            </a:r>
          </a:p>
          <a:p>
            <a:pPr>
              <a:spcBef>
                <a:spcPts val="300"/>
              </a:spcBef>
            </a:pPr>
            <a:r>
              <a:rPr lang="en-US" sz="3000"/>
              <a:t>Post-Implementation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6BE99F86-BE27-D3C2-FF54-43C2660BF6E5}"/>
              </a:ext>
            </a:extLst>
          </p:cNvPr>
          <p:cNvSpPr txBox="1">
            <a:spLocks/>
          </p:cNvSpPr>
          <p:nvPr/>
        </p:nvSpPr>
        <p:spPr>
          <a:xfrm>
            <a:off x="11430000" y="127000"/>
            <a:ext cx="660401" cy="249609"/>
          </a:xfrm>
          <a:prstGeom prst="rect">
            <a:avLst/>
          </a:prstGeom>
          <a:solidFill>
            <a:srgbClr val="D8011A"/>
          </a:solidFill>
        </p:spPr>
        <p:txBody>
          <a:bodyPr vert="horz" lIns="60960" tIns="30480" rIns="60960" bIns="304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/>
              <a:t>Utilities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A1BB29-5CF7-7C63-BFFD-F5487FDFE192}"/>
              </a:ext>
            </a:extLst>
          </p:cNvPr>
          <p:cNvSpPr/>
          <p:nvPr/>
        </p:nvSpPr>
        <p:spPr>
          <a:xfrm>
            <a:off x="7703993" y="1753436"/>
            <a:ext cx="3421207" cy="5104565"/>
          </a:xfrm>
          <a:prstGeom prst="rect">
            <a:avLst/>
          </a:prstGeom>
          <a:solidFill>
            <a:srgbClr val="1C1D3B">
              <a:alpha val="389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5153218" y="226378"/>
            <a:ext cx="2432579" cy="362860"/>
          </a:xfrm>
          <a:custGeom>
            <a:avLst/>
            <a:gdLst/>
            <a:ahLst/>
            <a:cxnLst/>
            <a:rect l="l" t="t" r="r" b="b"/>
            <a:pathLst>
              <a:path w="5739134" h="856088">
                <a:moveTo>
                  <a:pt x="0" y="0"/>
                </a:moveTo>
                <a:lnTo>
                  <a:pt x="5739134" y="0"/>
                </a:lnTo>
                <a:lnTo>
                  <a:pt x="5739134" y="856088"/>
                </a:lnTo>
                <a:lnTo>
                  <a:pt x="0" y="85608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568712" y="2446833"/>
            <a:ext cx="646756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33"/>
              </a:spcBef>
            </a:pPr>
            <a:r>
              <a:rPr lang="en-US" sz="1400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Uncontrolled SAP databases size &amp; growth 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 SAP Data strategy in place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Not retention compliant in SAP &amp; had legal risk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OpenText underutilized for data management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6627" y="5169591"/>
            <a:ext cx="64739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33"/>
              </a:spcBef>
            </a:pPr>
            <a:r>
              <a:rPr lang="en-US" sz="1400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ROI</a:t>
            </a:r>
            <a:r>
              <a:rPr lang="en-US" sz="1400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Cost savings related to moving SAP data off SAN storage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HANA Readiness: Database controlled in time for HANA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Extended life of infrastructure through controlled DB growth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Readiness for retention management/Risk avoidance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8713" y="3834085"/>
            <a:ext cx="6473915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33"/>
              </a:spcBef>
            </a:pPr>
            <a:r>
              <a:rPr lang="en-US" sz="1400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Benefits</a:t>
            </a:r>
            <a:r>
              <a:rPr lang="en-US" sz="1400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Completed Transformation within 7 Months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40% Database Reduction - through archiving in SAP ECC and CRM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Positioned for Legal and Regulatory compliance</a:t>
            </a:r>
          </a:p>
          <a:p>
            <a:pPr marL="258428" lvl="1" indent="-129214">
              <a:lnSpc>
                <a:spcPts val="1555"/>
              </a:lnSpc>
              <a:spcBef>
                <a:spcPts val="333"/>
              </a:spcBef>
              <a:buFont typeface="Arial"/>
              <a:buChar char="•"/>
            </a:pPr>
            <a:r>
              <a:rPr lang="en-US" sz="1400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Deployed OpenText Solution for DVM storage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23C245A1-CDE2-E26F-CEDF-DB869B36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custGeom>
            <a:avLst/>
            <a:gdLst/>
            <a:ahLst/>
            <a:cxnLst/>
            <a:rect l="l" t="t" r="r" b="b"/>
            <a:pathLst>
              <a:path w="8228049" h="10287000">
                <a:moveTo>
                  <a:pt x="0" y="0"/>
                </a:moveTo>
                <a:lnTo>
                  <a:pt x="8228049" y="0"/>
                </a:lnTo>
                <a:lnTo>
                  <a:pt x="822804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C2070FC9-B54B-D56D-389A-89A3C2615AA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712" y="589238"/>
            <a:ext cx="6898888" cy="136656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Database Transformation With Data Archiving For Reduction of 40%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36984B1B-E33E-FE4E-A762-65E6A727F309}"/>
              </a:ext>
            </a:extLst>
          </p:cNvPr>
          <p:cNvSpPr txBox="1">
            <a:spLocks/>
          </p:cNvSpPr>
          <p:nvPr/>
        </p:nvSpPr>
        <p:spPr>
          <a:xfrm>
            <a:off x="11430000" y="127000"/>
            <a:ext cx="660401" cy="249609"/>
          </a:xfrm>
          <a:prstGeom prst="rect">
            <a:avLst/>
          </a:prstGeom>
          <a:solidFill>
            <a:srgbClr val="D8011A"/>
          </a:solidFill>
        </p:spPr>
        <p:txBody>
          <a:bodyPr vert="horz" lIns="60960" tIns="30480" rIns="60960" bIns="304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30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67"/>
              <a:t>Utilities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5354528" y="177119"/>
            <a:ext cx="2231269" cy="525788"/>
          </a:xfrm>
          <a:custGeom>
            <a:avLst/>
            <a:gdLst/>
            <a:ahLst/>
            <a:cxnLst/>
            <a:rect l="l" t="t" r="r" b="b"/>
            <a:pathLst>
              <a:path w="4611977" h="1086791">
                <a:moveTo>
                  <a:pt x="0" y="0"/>
                </a:moveTo>
                <a:lnTo>
                  <a:pt x="4611977" y="0"/>
                </a:lnTo>
                <a:lnTo>
                  <a:pt x="4611977" y="1086791"/>
                </a:lnTo>
                <a:lnTo>
                  <a:pt x="0" y="108679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550277" y="2144689"/>
            <a:ext cx="6473915" cy="1175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Rising hardware and Cloud hosting/backup costs to retain rarely accessed data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Required solution that would keep employee access unchanged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Sought to reduce financial burden from operations and compliance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Strained storage capacity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50277" y="4583024"/>
            <a:ext cx="6473915" cy="1906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 &amp; ROI: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Enterprise data on SAP HANA shrunk from 5TB to 800GB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Received project payback within 10 months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risks associated with operational compliance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Secured the achieve content storage easily accessible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Significantly lowered costs for hardware and hosting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Enables real-time, custom-query reporting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Decreased migration time to new cloud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0277" y="3483547"/>
            <a:ext cx="6473915" cy="932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3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en-US" sz="1333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ILM for privacy and retention management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SAP Document Access by OpenText for data and content storage</a:t>
            </a:r>
          </a:p>
          <a:p>
            <a:pPr marL="258428" lvl="1" indent="-129214">
              <a:lnSpc>
                <a:spcPts val="1555"/>
              </a:lnSpc>
              <a:spcBef>
                <a:spcPts val="3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Development of phase approach for quick wins and limit business disruption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8ADF61DA-03BD-2031-7212-1FAA77A7AA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custGeom>
            <a:avLst/>
            <a:gdLst/>
            <a:ahLst/>
            <a:cxnLst/>
            <a:rect l="l" t="t" r="r" b="b"/>
            <a:pathLst>
              <a:path w="8093613" h="10287000">
                <a:moveTo>
                  <a:pt x="0" y="0"/>
                </a:moveTo>
                <a:lnTo>
                  <a:pt x="8093613" y="0"/>
                </a:lnTo>
                <a:lnTo>
                  <a:pt x="809361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CD90EAC-FC6F-CC88-9F09-FD2348C096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8800" y="487638"/>
            <a:ext cx="6898888" cy="136656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Advanced Data Archiving Shunk Database from 5TB to 800GB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828A3B-ECBB-1374-73DC-8A1D29875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617200" y="127000"/>
            <a:ext cx="1473201" cy="249609"/>
          </a:xfrm>
        </p:spPr>
        <p:txBody>
          <a:bodyPr>
            <a:normAutofit lnSpcReduction="10000"/>
          </a:bodyPr>
          <a:lstStyle/>
          <a:p>
            <a:r>
              <a:rPr lang="en-US"/>
              <a:t>Auto Manufacturing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527200" y="2138601"/>
            <a:ext cx="6885177" cy="893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Pain Points: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Uncontrolled ECC database growth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Needed assistance to prepare database for migration to S/4HANA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Global retention policies compliance – GDPR compliance risks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7200" y="4671435"/>
            <a:ext cx="7042000" cy="1816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Results &amp; ROI: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Initial database reduction and controlled growth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Better database performance – Reduction in database search and access times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Improved application performance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Reduction in backup times/ Increased system availability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Extended the life of hardware investment to run ECC 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Reduced S/4HANA implementation risk and costs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Foundation for GDPR and retention compliance to reduce future legal risks &amp; fines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200" y="3195559"/>
            <a:ext cx="6885177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55"/>
              </a:lnSpc>
              <a:spcBef>
                <a:spcPts val="200"/>
              </a:spcBef>
            </a:pPr>
            <a:r>
              <a:rPr lang="en-US" sz="1333" b="1">
                <a:solidFill>
                  <a:srgbClr val="0D4BD3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Solution: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 a comprehensive data archiving strategy, starting with database assessment for object recommendations.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Automated archiving scheduling for growth control.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Launch a retention policy in accordance with privacy regulations, including GDPR.</a:t>
            </a:r>
          </a:p>
          <a:p>
            <a:pPr marL="258428" lvl="1" indent="-129214">
              <a:lnSpc>
                <a:spcPts val="1555"/>
              </a:lnSpc>
              <a:spcBef>
                <a:spcPts val="200"/>
              </a:spcBef>
              <a:buFont typeface="Arial"/>
              <a:buChar char="•"/>
            </a:pPr>
            <a:r>
              <a:rPr lang="en-US" sz="1333">
                <a:solidFill>
                  <a:srgbClr val="1B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of Document Access (Extended ECM) for improved performance.</a:t>
            </a:r>
          </a:p>
        </p:txBody>
      </p:sp>
      <p:pic>
        <p:nvPicPr>
          <p:cNvPr id="1028" name="Picture 4" descr="Maui Jim Eyewear - Maui Jim Eyeglasses and frames in Philadelphia">
            <a:extLst>
              <a:ext uri="{FF2B5EF4-FFF2-40B4-BE49-F238E27FC236}">
                <a16:creationId xmlns:a16="http://schemas.microsoft.com/office/drawing/2014/main" id="{E7710E92-E575-6413-E570-27D1F45D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7011" y="129508"/>
            <a:ext cx="1442989" cy="70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41AC1B1-0252-8139-50B4-855D28C4EC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Customer Goods</a:t>
            </a:r>
          </a:p>
        </p:txBody>
      </p:sp>
      <p:pic>
        <p:nvPicPr>
          <p:cNvPr id="7" name="Picture 2" descr="Maui Jim - Live Life In Colour — Clark Family Eyecare">
            <a:extLst>
              <a:ext uri="{FF2B5EF4-FFF2-40B4-BE49-F238E27FC236}">
                <a16:creationId xmlns:a16="http://schemas.microsoft.com/office/drawing/2014/main" id="{FC77A3CB-FE30-D8FD-A174-A8213DFBE85E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" r="5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E0D9A5B-C244-1EBC-B6B9-95B4C805EA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482600"/>
            <a:ext cx="6898888" cy="1366562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3000">
                <a:solidFill>
                  <a:srgbClr val="0D4BD4"/>
                </a:solidFill>
              </a:rPr>
              <a:t>Success Story:</a:t>
            </a:r>
          </a:p>
          <a:p>
            <a:pPr>
              <a:spcBef>
                <a:spcPts val="300"/>
              </a:spcBef>
            </a:pPr>
            <a:r>
              <a:rPr lang="en-US" sz="3000"/>
              <a:t>Enhance Database Performance with Archiving &amp; Retention Compliance</a:t>
            </a:r>
          </a:p>
        </p:txBody>
      </p:sp>
    </p:spTree>
    <p:extLst>
      <p:ext uri="{BB962C8B-B14F-4D97-AF65-F5344CB8AC3E}">
        <p14:creationId xmlns:p14="http://schemas.microsoft.com/office/powerpoint/2010/main" val="3823619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3E5E1F-7E6F-811D-60C5-C669BA912C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1AFED-0D4D-50F6-092A-83186334F3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b="1"/>
              <a:t>David Boeckle</a:t>
            </a:r>
            <a:br>
              <a:rPr lang="en-US"/>
            </a:br>
            <a:r>
              <a:rPr lang="en-US" sz="1400"/>
              <a:t>CSO</a:t>
            </a:r>
            <a:br>
              <a:rPr lang="en-US" sz="1400"/>
            </a:br>
            <a:br>
              <a:rPr lang="en-US" sz="1400"/>
            </a:br>
            <a:r>
              <a:rPr lang="en-US" sz="1400"/>
              <a:t>Office:	+1.407.834.8324 x284</a:t>
            </a:r>
            <a:br>
              <a:rPr lang="en-US" sz="1400"/>
            </a:br>
            <a:r>
              <a:rPr lang="en-US" sz="1400"/>
              <a:t>Mobile:	+1.813.545.2381</a:t>
            </a:r>
            <a:br>
              <a:rPr lang="en-US" sz="1400"/>
            </a:br>
            <a:r>
              <a:rPr lang="en-US" sz="1400"/>
              <a:t>Email:	</a:t>
            </a:r>
            <a:r>
              <a:rPr lang="en-US" sz="1400" err="1"/>
              <a:t>DBoeckle@Auritas.com</a:t>
            </a:r>
            <a:endParaRPr lang="en-US" sz="1400"/>
          </a:p>
          <a:p>
            <a:endParaRPr lang="en-US"/>
          </a:p>
        </p:txBody>
      </p:sp>
      <p:pic>
        <p:nvPicPr>
          <p:cNvPr id="1026" name="Picture 2" descr="Profile photo of David Boeckle">
            <a:extLst>
              <a:ext uri="{FF2B5EF4-FFF2-40B4-BE49-F238E27FC236}">
                <a16:creationId xmlns:a16="http://schemas.microsoft.com/office/drawing/2014/main" id="{E309994E-A9CE-8635-8CA9-D3FC3DE36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07" y="3772298"/>
            <a:ext cx="1985826" cy="19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01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D4882-83E7-2A13-D269-9B886F70E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5FD097F-6457-4FF7-0108-D957D90D337D}"/>
              </a:ext>
            </a:extLst>
          </p:cNvPr>
          <p:cNvSpPr/>
          <p:nvPr/>
        </p:nvSpPr>
        <p:spPr bwMode="gray">
          <a:xfrm>
            <a:off x="-11071" y="1966915"/>
            <a:ext cx="12202211" cy="3168755"/>
          </a:xfrm>
          <a:custGeom>
            <a:avLst/>
            <a:gdLst>
              <a:gd name="connsiteX0" fmla="*/ 0 w 11252200"/>
              <a:gd name="connsiteY0" fmla="*/ 84667 h 2700867"/>
              <a:gd name="connsiteX1" fmla="*/ 0 w 11252200"/>
              <a:gd name="connsiteY1" fmla="*/ 0 h 2700867"/>
              <a:gd name="connsiteX2" fmla="*/ 10854266 w 11252200"/>
              <a:gd name="connsiteY2" fmla="*/ 0 h 2700867"/>
              <a:gd name="connsiteX3" fmla="*/ 11218333 w 11252200"/>
              <a:gd name="connsiteY3" fmla="*/ 635000 h 2700867"/>
              <a:gd name="connsiteX4" fmla="*/ 10871200 w 11252200"/>
              <a:gd name="connsiteY4" fmla="*/ 1193800 h 2700867"/>
              <a:gd name="connsiteX5" fmla="*/ 880533 w 11252200"/>
              <a:gd name="connsiteY5" fmla="*/ 1193800 h 2700867"/>
              <a:gd name="connsiteX6" fmla="*/ 524933 w 11252200"/>
              <a:gd name="connsiteY6" fmla="*/ 1854200 h 2700867"/>
              <a:gd name="connsiteX7" fmla="*/ 905933 w 11252200"/>
              <a:gd name="connsiteY7" fmla="*/ 2421467 h 2700867"/>
              <a:gd name="connsiteX8" fmla="*/ 11201400 w 11252200"/>
              <a:gd name="connsiteY8" fmla="*/ 2421467 h 2700867"/>
              <a:gd name="connsiteX9" fmla="*/ 11252200 w 11252200"/>
              <a:gd name="connsiteY9" fmla="*/ 2700867 h 2700867"/>
              <a:gd name="connsiteX0" fmla="*/ 0 w 11218333"/>
              <a:gd name="connsiteY0" fmla="*/ 84667 h 2421467"/>
              <a:gd name="connsiteX1" fmla="*/ 0 w 11218333"/>
              <a:gd name="connsiteY1" fmla="*/ 0 h 2421467"/>
              <a:gd name="connsiteX2" fmla="*/ 10854266 w 11218333"/>
              <a:gd name="connsiteY2" fmla="*/ 0 h 2421467"/>
              <a:gd name="connsiteX3" fmla="*/ 11218333 w 11218333"/>
              <a:gd name="connsiteY3" fmla="*/ 635000 h 2421467"/>
              <a:gd name="connsiteX4" fmla="*/ 10871200 w 11218333"/>
              <a:gd name="connsiteY4" fmla="*/ 1193800 h 2421467"/>
              <a:gd name="connsiteX5" fmla="*/ 880533 w 11218333"/>
              <a:gd name="connsiteY5" fmla="*/ 1193800 h 2421467"/>
              <a:gd name="connsiteX6" fmla="*/ 524933 w 11218333"/>
              <a:gd name="connsiteY6" fmla="*/ 1854200 h 2421467"/>
              <a:gd name="connsiteX7" fmla="*/ 905933 w 11218333"/>
              <a:gd name="connsiteY7" fmla="*/ 2421467 h 2421467"/>
              <a:gd name="connsiteX8" fmla="*/ 11201400 w 11218333"/>
              <a:gd name="connsiteY8" fmla="*/ 2421467 h 2421467"/>
              <a:gd name="connsiteX0" fmla="*/ 0 w 11790644"/>
              <a:gd name="connsiteY0" fmla="*/ 84667 h 2421467"/>
              <a:gd name="connsiteX1" fmla="*/ 0 w 11790644"/>
              <a:gd name="connsiteY1" fmla="*/ 0 h 2421467"/>
              <a:gd name="connsiteX2" fmla="*/ 10854266 w 11790644"/>
              <a:gd name="connsiteY2" fmla="*/ 0 h 2421467"/>
              <a:gd name="connsiteX3" fmla="*/ 11218333 w 11790644"/>
              <a:gd name="connsiteY3" fmla="*/ 635000 h 2421467"/>
              <a:gd name="connsiteX4" fmla="*/ 10871200 w 11790644"/>
              <a:gd name="connsiteY4" fmla="*/ 1193800 h 2421467"/>
              <a:gd name="connsiteX5" fmla="*/ 880533 w 11790644"/>
              <a:gd name="connsiteY5" fmla="*/ 1193800 h 2421467"/>
              <a:gd name="connsiteX6" fmla="*/ 524933 w 11790644"/>
              <a:gd name="connsiteY6" fmla="*/ 1854200 h 2421467"/>
              <a:gd name="connsiteX7" fmla="*/ 905933 w 11790644"/>
              <a:gd name="connsiteY7" fmla="*/ 2421467 h 2421467"/>
              <a:gd name="connsiteX8" fmla="*/ 11201400 w 11790644"/>
              <a:gd name="connsiteY8" fmla="*/ 2421467 h 2421467"/>
              <a:gd name="connsiteX0" fmla="*/ 0 w 11790644"/>
              <a:gd name="connsiteY0" fmla="*/ 84667 h 2421467"/>
              <a:gd name="connsiteX1" fmla="*/ 0 w 11790644"/>
              <a:gd name="connsiteY1" fmla="*/ 0 h 2421467"/>
              <a:gd name="connsiteX2" fmla="*/ 10854266 w 11790644"/>
              <a:gd name="connsiteY2" fmla="*/ 0 h 2421467"/>
              <a:gd name="connsiteX3" fmla="*/ 11218333 w 11790644"/>
              <a:gd name="connsiteY3" fmla="*/ 635000 h 2421467"/>
              <a:gd name="connsiteX4" fmla="*/ 10871200 w 11790644"/>
              <a:gd name="connsiteY4" fmla="*/ 1193800 h 2421467"/>
              <a:gd name="connsiteX5" fmla="*/ 880533 w 11790644"/>
              <a:gd name="connsiteY5" fmla="*/ 1193800 h 2421467"/>
              <a:gd name="connsiteX6" fmla="*/ 524933 w 11790644"/>
              <a:gd name="connsiteY6" fmla="*/ 1854200 h 2421467"/>
              <a:gd name="connsiteX7" fmla="*/ 905933 w 11790644"/>
              <a:gd name="connsiteY7" fmla="*/ 2421467 h 2421467"/>
              <a:gd name="connsiteX8" fmla="*/ 11201400 w 11790644"/>
              <a:gd name="connsiteY8" fmla="*/ 2421467 h 2421467"/>
              <a:gd name="connsiteX0" fmla="*/ 0 w 11790644"/>
              <a:gd name="connsiteY0" fmla="*/ 0 h 2421467"/>
              <a:gd name="connsiteX1" fmla="*/ 10854266 w 11790644"/>
              <a:gd name="connsiteY1" fmla="*/ 0 h 2421467"/>
              <a:gd name="connsiteX2" fmla="*/ 11218333 w 11790644"/>
              <a:gd name="connsiteY2" fmla="*/ 635000 h 2421467"/>
              <a:gd name="connsiteX3" fmla="*/ 10871200 w 11790644"/>
              <a:gd name="connsiteY3" fmla="*/ 1193800 h 2421467"/>
              <a:gd name="connsiteX4" fmla="*/ 880533 w 11790644"/>
              <a:gd name="connsiteY4" fmla="*/ 1193800 h 2421467"/>
              <a:gd name="connsiteX5" fmla="*/ 524933 w 11790644"/>
              <a:gd name="connsiteY5" fmla="*/ 1854200 h 2421467"/>
              <a:gd name="connsiteX6" fmla="*/ 905933 w 11790644"/>
              <a:gd name="connsiteY6" fmla="*/ 2421467 h 2421467"/>
              <a:gd name="connsiteX7" fmla="*/ 11201400 w 11790644"/>
              <a:gd name="connsiteY7" fmla="*/ 2421467 h 2421467"/>
              <a:gd name="connsiteX0" fmla="*/ 56899 w 11847543"/>
              <a:gd name="connsiteY0" fmla="*/ 0 h 2421467"/>
              <a:gd name="connsiteX1" fmla="*/ 10911165 w 11847543"/>
              <a:gd name="connsiteY1" fmla="*/ 0 h 2421467"/>
              <a:gd name="connsiteX2" fmla="*/ 11275232 w 11847543"/>
              <a:gd name="connsiteY2" fmla="*/ 635000 h 2421467"/>
              <a:gd name="connsiteX3" fmla="*/ 10928099 w 11847543"/>
              <a:gd name="connsiteY3" fmla="*/ 1193800 h 2421467"/>
              <a:gd name="connsiteX4" fmla="*/ 2198966 w 11847543"/>
              <a:gd name="connsiteY4" fmla="*/ 1185334 h 2421467"/>
              <a:gd name="connsiteX5" fmla="*/ 581832 w 11847543"/>
              <a:gd name="connsiteY5" fmla="*/ 1854200 h 2421467"/>
              <a:gd name="connsiteX6" fmla="*/ 962832 w 11847543"/>
              <a:gd name="connsiteY6" fmla="*/ 2421467 h 2421467"/>
              <a:gd name="connsiteX7" fmla="*/ 11258299 w 11847543"/>
              <a:gd name="connsiteY7" fmla="*/ 2421467 h 2421467"/>
              <a:gd name="connsiteX0" fmla="*/ 0 w 11790644"/>
              <a:gd name="connsiteY0" fmla="*/ 0 h 2438401"/>
              <a:gd name="connsiteX1" fmla="*/ 10854266 w 11790644"/>
              <a:gd name="connsiteY1" fmla="*/ 0 h 2438401"/>
              <a:gd name="connsiteX2" fmla="*/ 11218333 w 11790644"/>
              <a:gd name="connsiteY2" fmla="*/ 635000 h 2438401"/>
              <a:gd name="connsiteX3" fmla="*/ 10871200 w 11790644"/>
              <a:gd name="connsiteY3" fmla="*/ 1193800 h 2438401"/>
              <a:gd name="connsiteX4" fmla="*/ 2142067 w 11790644"/>
              <a:gd name="connsiteY4" fmla="*/ 1185334 h 2438401"/>
              <a:gd name="connsiteX5" fmla="*/ 524933 w 11790644"/>
              <a:gd name="connsiteY5" fmla="*/ 1854200 h 2438401"/>
              <a:gd name="connsiteX6" fmla="*/ 2226733 w 11790644"/>
              <a:gd name="connsiteY6" fmla="*/ 2438401 h 2438401"/>
              <a:gd name="connsiteX7" fmla="*/ 11201400 w 11790644"/>
              <a:gd name="connsiteY7" fmla="*/ 2421467 h 2438401"/>
              <a:gd name="connsiteX0" fmla="*/ 0 w 11790644"/>
              <a:gd name="connsiteY0" fmla="*/ 0 h 2438401"/>
              <a:gd name="connsiteX1" fmla="*/ 10854266 w 11790644"/>
              <a:gd name="connsiteY1" fmla="*/ 0 h 2438401"/>
              <a:gd name="connsiteX2" fmla="*/ 11218333 w 11790644"/>
              <a:gd name="connsiteY2" fmla="*/ 635000 h 2438401"/>
              <a:gd name="connsiteX3" fmla="*/ 10871200 w 11790644"/>
              <a:gd name="connsiteY3" fmla="*/ 1193800 h 2438401"/>
              <a:gd name="connsiteX4" fmla="*/ 2142067 w 11790644"/>
              <a:gd name="connsiteY4" fmla="*/ 1185334 h 2438401"/>
              <a:gd name="connsiteX5" fmla="*/ 33866 w 11790644"/>
              <a:gd name="connsiteY5" fmla="*/ 1845734 h 2438401"/>
              <a:gd name="connsiteX6" fmla="*/ 2226733 w 11790644"/>
              <a:gd name="connsiteY6" fmla="*/ 2438401 h 2438401"/>
              <a:gd name="connsiteX7" fmla="*/ 11201400 w 11790644"/>
              <a:gd name="connsiteY7" fmla="*/ 2421467 h 2438401"/>
              <a:gd name="connsiteX0" fmla="*/ 0 w 11798259"/>
              <a:gd name="connsiteY0" fmla="*/ 8467 h 2446868"/>
              <a:gd name="connsiteX1" fmla="*/ 9618132 w 11798259"/>
              <a:gd name="connsiteY1" fmla="*/ 0 h 2446868"/>
              <a:gd name="connsiteX2" fmla="*/ 11218333 w 11798259"/>
              <a:gd name="connsiteY2" fmla="*/ 643467 h 2446868"/>
              <a:gd name="connsiteX3" fmla="*/ 10871200 w 11798259"/>
              <a:gd name="connsiteY3" fmla="*/ 1202267 h 2446868"/>
              <a:gd name="connsiteX4" fmla="*/ 2142067 w 11798259"/>
              <a:gd name="connsiteY4" fmla="*/ 1193801 h 2446868"/>
              <a:gd name="connsiteX5" fmla="*/ 33866 w 11798259"/>
              <a:gd name="connsiteY5" fmla="*/ 1854201 h 2446868"/>
              <a:gd name="connsiteX6" fmla="*/ 2226733 w 11798259"/>
              <a:gd name="connsiteY6" fmla="*/ 2446868 h 2446868"/>
              <a:gd name="connsiteX7" fmla="*/ 11201400 w 11798259"/>
              <a:gd name="connsiteY7" fmla="*/ 2429934 h 2446868"/>
              <a:gd name="connsiteX0" fmla="*/ 0 w 11228985"/>
              <a:gd name="connsiteY0" fmla="*/ 8467 h 2446868"/>
              <a:gd name="connsiteX1" fmla="*/ 9618132 w 11228985"/>
              <a:gd name="connsiteY1" fmla="*/ 0 h 2446868"/>
              <a:gd name="connsiteX2" fmla="*/ 11218333 w 11228985"/>
              <a:gd name="connsiteY2" fmla="*/ 643467 h 2446868"/>
              <a:gd name="connsiteX3" fmla="*/ 9660467 w 11228985"/>
              <a:gd name="connsiteY3" fmla="*/ 1210734 h 2446868"/>
              <a:gd name="connsiteX4" fmla="*/ 2142067 w 11228985"/>
              <a:gd name="connsiteY4" fmla="*/ 1193801 h 2446868"/>
              <a:gd name="connsiteX5" fmla="*/ 33866 w 11228985"/>
              <a:gd name="connsiteY5" fmla="*/ 1854201 h 2446868"/>
              <a:gd name="connsiteX6" fmla="*/ 2226733 w 11228985"/>
              <a:gd name="connsiteY6" fmla="*/ 2446868 h 2446868"/>
              <a:gd name="connsiteX7" fmla="*/ 11201400 w 11228985"/>
              <a:gd name="connsiteY7" fmla="*/ 2429934 h 2446868"/>
              <a:gd name="connsiteX0" fmla="*/ 0 w 11274382"/>
              <a:gd name="connsiteY0" fmla="*/ 8467 h 2446868"/>
              <a:gd name="connsiteX1" fmla="*/ 9618132 w 11274382"/>
              <a:gd name="connsiteY1" fmla="*/ 0 h 2446868"/>
              <a:gd name="connsiteX2" fmla="*/ 11269133 w 11274382"/>
              <a:gd name="connsiteY2" fmla="*/ 643467 h 2446868"/>
              <a:gd name="connsiteX3" fmla="*/ 9660467 w 11274382"/>
              <a:gd name="connsiteY3" fmla="*/ 1210734 h 2446868"/>
              <a:gd name="connsiteX4" fmla="*/ 2142067 w 11274382"/>
              <a:gd name="connsiteY4" fmla="*/ 1193801 h 2446868"/>
              <a:gd name="connsiteX5" fmla="*/ 33866 w 11274382"/>
              <a:gd name="connsiteY5" fmla="*/ 1854201 h 2446868"/>
              <a:gd name="connsiteX6" fmla="*/ 2226733 w 11274382"/>
              <a:gd name="connsiteY6" fmla="*/ 2446868 h 2446868"/>
              <a:gd name="connsiteX7" fmla="*/ 11201400 w 11274382"/>
              <a:gd name="connsiteY7" fmla="*/ 2429934 h 2446868"/>
              <a:gd name="connsiteX0" fmla="*/ 0 w 11275100"/>
              <a:gd name="connsiteY0" fmla="*/ 8467 h 2446868"/>
              <a:gd name="connsiteX1" fmla="*/ 9618132 w 11275100"/>
              <a:gd name="connsiteY1" fmla="*/ 0 h 2446868"/>
              <a:gd name="connsiteX2" fmla="*/ 11269133 w 11275100"/>
              <a:gd name="connsiteY2" fmla="*/ 643467 h 2446868"/>
              <a:gd name="connsiteX3" fmla="*/ 9660467 w 11275100"/>
              <a:gd name="connsiteY3" fmla="*/ 1210734 h 2446868"/>
              <a:gd name="connsiteX4" fmla="*/ 2142067 w 11275100"/>
              <a:gd name="connsiteY4" fmla="*/ 1193801 h 2446868"/>
              <a:gd name="connsiteX5" fmla="*/ 33866 w 11275100"/>
              <a:gd name="connsiteY5" fmla="*/ 1854201 h 2446868"/>
              <a:gd name="connsiteX6" fmla="*/ 2226733 w 11275100"/>
              <a:gd name="connsiteY6" fmla="*/ 2446868 h 2446868"/>
              <a:gd name="connsiteX7" fmla="*/ 11201400 w 11275100"/>
              <a:gd name="connsiteY7" fmla="*/ 2429934 h 2446868"/>
              <a:gd name="connsiteX0" fmla="*/ 0 w 11218963"/>
              <a:gd name="connsiteY0" fmla="*/ 8467 h 2446868"/>
              <a:gd name="connsiteX1" fmla="*/ 9618132 w 11218963"/>
              <a:gd name="connsiteY1" fmla="*/ 0 h 2446868"/>
              <a:gd name="connsiteX2" fmla="*/ 11205633 w 11218963"/>
              <a:gd name="connsiteY2" fmla="*/ 611717 h 2446868"/>
              <a:gd name="connsiteX3" fmla="*/ 9660467 w 11218963"/>
              <a:gd name="connsiteY3" fmla="*/ 1210734 h 2446868"/>
              <a:gd name="connsiteX4" fmla="*/ 2142067 w 11218963"/>
              <a:gd name="connsiteY4" fmla="*/ 1193801 h 2446868"/>
              <a:gd name="connsiteX5" fmla="*/ 33866 w 11218963"/>
              <a:gd name="connsiteY5" fmla="*/ 1854201 h 2446868"/>
              <a:gd name="connsiteX6" fmla="*/ 2226733 w 11218963"/>
              <a:gd name="connsiteY6" fmla="*/ 2446868 h 2446868"/>
              <a:gd name="connsiteX7" fmla="*/ 11201400 w 11218963"/>
              <a:gd name="connsiteY7" fmla="*/ 2429934 h 2446868"/>
              <a:gd name="connsiteX0" fmla="*/ 0 w 11213356"/>
              <a:gd name="connsiteY0" fmla="*/ 8467 h 2446868"/>
              <a:gd name="connsiteX1" fmla="*/ 9618132 w 11213356"/>
              <a:gd name="connsiteY1" fmla="*/ 0 h 2446868"/>
              <a:gd name="connsiteX2" fmla="*/ 11205633 w 11213356"/>
              <a:gd name="connsiteY2" fmla="*/ 611717 h 2446868"/>
              <a:gd name="connsiteX3" fmla="*/ 9660467 w 11213356"/>
              <a:gd name="connsiteY3" fmla="*/ 1210734 h 2446868"/>
              <a:gd name="connsiteX4" fmla="*/ 2142067 w 11213356"/>
              <a:gd name="connsiteY4" fmla="*/ 1193801 h 2446868"/>
              <a:gd name="connsiteX5" fmla="*/ 33866 w 11213356"/>
              <a:gd name="connsiteY5" fmla="*/ 1854201 h 2446868"/>
              <a:gd name="connsiteX6" fmla="*/ 2226733 w 11213356"/>
              <a:gd name="connsiteY6" fmla="*/ 2446868 h 2446868"/>
              <a:gd name="connsiteX7" fmla="*/ 11201400 w 11213356"/>
              <a:gd name="connsiteY7" fmla="*/ 2429934 h 2446868"/>
              <a:gd name="connsiteX0" fmla="*/ 0 w 11205671"/>
              <a:gd name="connsiteY0" fmla="*/ 8467 h 2446868"/>
              <a:gd name="connsiteX1" fmla="*/ 9618132 w 11205671"/>
              <a:gd name="connsiteY1" fmla="*/ 0 h 2446868"/>
              <a:gd name="connsiteX2" fmla="*/ 11205633 w 11205671"/>
              <a:gd name="connsiteY2" fmla="*/ 611717 h 2446868"/>
              <a:gd name="connsiteX3" fmla="*/ 9660467 w 11205671"/>
              <a:gd name="connsiteY3" fmla="*/ 1210734 h 2446868"/>
              <a:gd name="connsiteX4" fmla="*/ 2142067 w 11205671"/>
              <a:gd name="connsiteY4" fmla="*/ 1193801 h 2446868"/>
              <a:gd name="connsiteX5" fmla="*/ 33866 w 11205671"/>
              <a:gd name="connsiteY5" fmla="*/ 1854201 h 2446868"/>
              <a:gd name="connsiteX6" fmla="*/ 2226733 w 11205671"/>
              <a:gd name="connsiteY6" fmla="*/ 2446868 h 2446868"/>
              <a:gd name="connsiteX7" fmla="*/ 11201400 w 11205671"/>
              <a:gd name="connsiteY7" fmla="*/ 2429934 h 2446868"/>
              <a:gd name="connsiteX0" fmla="*/ 0 w 11205633"/>
              <a:gd name="connsiteY0" fmla="*/ 8467 h 2446868"/>
              <a:gd name="connsiteX1" fmla="*/ 9618132 w 11205633"/>
              <a:gd name="connsiteY1" fmla="*/ 0 h 2446868"/>
              <a:gd name="connsiteX2" fmla="*/ 11205633 w 11205633"/>
              <a:gd name="connsiteY2" fmla="*/ 611717 h 2446868"/>
              <a:gd name="connsiteX3" fmla="*/ 9660467 w 11205633"/>
              <a:gd name="connsiteY3" fmla="*/ 1210734 h 2446868"/>
              <a:gd name="connsiteX4" fmla="*/ 2142067 w 11205633"/>
              <a:gd name="connsiteY4" fmla="*/ 1193801 h 2446868"/>
              <a:gd name="connsiteX5" fmla="*/ 33866 w 11205633"/>
              <a:gd name="connsiteY5" fmla="*/ 1854201 h 2446868"/>
              <a:gd name="connsiteX6" fmla="*/ 2226733 w 11205633"/>
              <a:gd name="connsiteY6" fmla="*/ 2446868 h 2446868"/>
              <a:gd name="connsiteX7" fmla="*/ 11201400 w 11205633"/>
              <a:gd name="connsiteY7" fmla="*/ 2429934 h 2446868"/>
              <a:gd name="connsiteX0" fmla="*/ 0 w 11211983"/>
              <a:gd name="connsiteY0" fmla="*/ 8467 h 2446868"/>
              <a:gd name="connsiteX1" fmla="*/ 9618132 w 11211983"/>
              <a:gd name="connsiteY1" fmla="*/ 0 h 2446868"/>
              <a:gd name="connsiteX2" fmla="*/ 11211983 w 11211983"/>
              <a:gd name="connsiteY2" fmla="*/ 637117 h 2446868"/>
              <a:gd name="connsiteX3" fmla="*/ 9660467 w 11211983"/>
              <a:gd name="connsiteY3" fmla="*/ 1210734 h 2446868"/>
              <a:gd name="connsiteX4" fmla="*/ 2142067 w 11211983"/>
              <a:gd name="connsiteY4" fmla="*/ 1193801 h 2446868"/>
              <a:gd name="connsiteX5" fmla="*/ 33866 w 11211983"/>
              <a:gd name="connsiteY5" fmla="*/ 1854201 h 2446868"/>
              <a:gd name="connsiteX6" fmla="*/ 2226733 w 11211983"/>
              <a:gd name="connsiteY6" fmla="*/ 2446868 h 2446868"/>
              <a:gd name="connsiteX7" fmla="*/ 11201400 w 11211983"/>
              <a:gd name="connsiteY7" fmla="*/ 2429934 h 2446868"/>
              <a:gd name="connsiteX0" fmla="*/ 0 w 11211983"/>
              <a:gd name="connsiteY0" fmla="*/ 8467 h 2446868"/>
              <a:gd name="connsiteX1" fmla="*/ 9618132 w 11211983"/>
              <a:gd name="connsiteY1" fmla="*/ 0 h 2446868"/>
              <a:gd name="connsiteX2" fmla="*/ 11211983 w 11211983"/>
              <a:gd name="connsiteY2" fmla="*/ 637117 h 2446868"/>
              <a:gd name="connsiteX3" fmla="*/ 9660467 w 11211983"/>
              <a:gd name="connsiteY3" fmla="*/ 1210734 h 2446868"/>
              <a:gd name="connsiteX4" fmla="*/ 2142067 w 11211983"/>
              <a:gd name="connsiteY4" fmla="*/ 1193801 h 2446868"/>
              <a:gd name="connsiteX5" fmla="*/ 33866 w 11211983"/>
              <a:gd name="connsiteY5" fmla="*/ 1854201 h 2446868"/>
              <a:gd name="connsiteX6" fmla="*/ 2226733 w 11211983"/>
              <a:gd name="connsiteY6" fmla="*/ 2446868 h 2446868"/>
              <a:gd name="connsiteX7" fmla="*/ 11201400 w 11211983"/>
              <a:gd name="connsiteY7" fmla="*/ 2429934 h 2446868"/>
              <a:gd name="connsiteX0" fmla="*/ 0 w 11211983"/>
              <a:gd name="connsiteY0" fmla="*/ 8467 h 2446868"/>
              <a:gd name="connsiteX1" fmla="*/ 9618132 w 11211983"/>
              <a:gd name="connsiteY1" fmla="*/ 0 h 2446868"/>
              <a:gd name="connsiteX2" fmla="*/ 11211983 w 11211983"/>
              <a:gd name="connsiteY2" fmla="*/ 637117 h 2446868"/>
              <a:gd name="connsiteX3" fmla="*/ 9660467 w 11211983"/>
              <a:gd name="connsiteY3" fmla="*/ 1210734 h 2446868"/>
              <a:gd name="connsiteX4" fmla="*/ 2142067 w 11211983"/>
              <a:gd name="connsiteY4" fmla="*/ 1193801 h 2446868"/>
              <a:gd name="connsiteX5" fmla="*/ 33866 w 11211983"/>
              <a:gd name="connsiteY5" fmla="*/ 1854201 h 2446868"/>
              <a:gd name="connsiteX6" fmla="*/ 2226733 w 11211983"/>
              <a:gd name="connsiteY6" fmla="*/ 2446868 h 2446868"/>
              <a:gd name="connsiteX7" fmla="*/ 11201400 w 11211983"/>
              <a:gd name="connsiteY7" fmla="*/ 2429934 h 2446868"/>
              <a:gd name="connsiteX0" fmla="*/ 0 w 11211983"/>
              <a:gd name="connsiteY0" fmla="*/ 8467 h 2446868"/>
              <a:gd name="connsiteX1" fmla="*/ 9618132 w 11211983"/>
              <a:gd name="connsiteY1" fmla="*/ 0 h 2446868"/>
              <a:gd name="connsiteX2" fmla="*/ 11211983 w 11211983"/>
              <a:gd name="connsiteY2" fmla="*/ 637117 h 2446868"/>
              <a:gd name="connsiteX3" fmla="*/ 9660467 w 11211983"/>
              <a:gd name="connsiteY3" fmla="*/ 1210734 h 2446868"/>
              <a:gd name="connsiteX4" fmla="*/ 2142067 w 11211983"/>
              <a:gd name="connsiteY4" fmla="*/ 1193801 h 2446868"/>
              <a:gd name="connsiteX5" fmla="*/ 33866 w 11211983"/>
              <a:gd name="connsiteY5" fmla="*/ 1854201 h 2446868"/>
              <a:gd name="connsiteX6" fmla="*/ 2226733 w 11211983"/>
              <a:gd name="connsiteY6" fmla="*/ 2446868 h 2446868"/>
              <a:gd name="connsiteX7" fmla="*/ 11201400 w 11211983"/>
              <a:gd name="connsiteY7" fmla="*/ 2429934 h 2446868"/>
              <a:gd name="connsiteX0" fmla="*/ 0 w 11211983"/>
              <a:gd name="connsiteY0" fmla="*/ 8467 h 2446868"/>
              <a:gd name="connsiteX1" fmla="*/ 9618132 w 11211983"/>
              <a:gd name="connsiteY1" fmla="*/ 0 h 2446868"/>
              <a:gd name="connsiteX2" fmla="*/ 11211983 w 11211983"/>
              <a:gd name="connsiteY2" fmla="*/ 637117 h 2446868"/>
              <a:gd name="connsiteX3" fmla="*/ 9660467 w 11211983"/>
              <a:gd name="connsiteY3" fmla="*/ 1210734 h 2446868"/>
              <a:gd name="connsiteX4" fmla="*/ 2142067 w 11211983"/>
              <a:gd name="connsiteY4" fmla="*/ 1193801 h 2446868"/>
              <a:gd name="connsiteX5" fmla="*/ 33866 w 11211983"/>
              <a:gd name="connsiteY5" fmla="*/ 1854201 h 2446868"/>
              <a:gd name="connsiteX6" fmla="*/ 2226733 w 11211983"/>
              <a:gd name="connsiteY6" fmla="*/ 2446868 h 2446868"/>
              <a:gd name="connsiteX7" fmla="*/ 11201400 w 11211983"/>
              <a:gd name="connsiteY7" fmla="*/ 2429934 h 2446868"/>
              <a:gd name="connsiteX0" fmla="*/ 0 w 11211983"/>
              <a:gd name="connsiteY0" fmla="*/ 8467 h 2447252"/>
              <a:gd name="connsiteX1" fmla="*/ 9618132 w 11211983"/>
              <a:gd name="connsiteY1" fmla="*/ 0 h 2447252"/>
              <a:gd name="connsiteX2" fmla="*/ 11211983 w 11211983"/>
              <a:gd name="connsiteY2" fmla="*/ 637117 h 2447252"/>
              <a:gd name="connsiteX3" fmla="*/ 9660467 w 11211983"/>
              <a:gd name="connsiteY3" fmla="*/ 1210734 h 2447252"/>
              <a:gd name="connsiteX4" fmla="*/ 2142067 w 11211983"/>
              <a:gd name="connsiteY4" fmla="*/ 1193801 h 2447252"/>
              <a:gd name="connsiteX5" fmla="*/ 33866 w 11211983"/>
              <a:gd name="connsiteY5" fmla="*/ 1854201 h 2447252"/>
              <a:gd name="connsiteX6" fmla="*/ 2226733 w 11211983"/>
              <a:gd name="connsiteY6" fmla="*/ 2446868 h 2447252"/>
              <a:gd name="connsiteX7" fmla="*/ 11201400 w 11211983"/>
              <a:gd name="connsiteY7" fmla="*/ 2429934 h 2447252"/>
              <a:gd name="connsiteX0" fmla="*/ 0 w 11211983"/>
              <a:gd name="connsiteY0" fmla="*/ 8467 h 2448447"/>
              <a:gd name="connsiteX1" fmla="*/ 9618132 w 11211983"/>
              <a:gd name="connsiteY1" fmla="*/ 0 h 2448447"/>
              <a:gd name="connsiteX2" fmla="*/ 11211983 w 11211983"/>
              <a:gd name="connsiteY2" fmla="*/ 637117 h 2448447"/>
              <a:gd name="connsiteX3" fmla="*/ 9660467 w 11211983"/>
              <a:gd name="connsiteY3" fmla="*/ 1210734 h 2448447"/>
              <a:gd name="connsiteX4" fmla="*/ 2142067 w 11211983"/>
              <a:gd name="connsiteY4" fmla="*/ 1193801 h 2448447"/>
              <a:gd name="connsiteX5" fmla="*/ 33866 w 11211983"/>
              <a:gd name="connsiteY5" fmla="*/ 1854201 h 2448447"/>
              <a:gd name="connsiteX6" fmla="*/ 2226733 w 11211983"/>
              <a:gd name="connsiteY6" fmla="*/ 2446868 h 2448447"/>
              <a:gd name="connsiteX7" fmla="*/ 11201400 w 11211983"/>
              <a:gd name="connsiteY7" fmla="*/ 2429934 h 2448447"/>
              <a:gd name="connsiteX0" fmla="*/ 0 w 11211983"/>
              <a:gd name="connsiteY0" fmla="*/ 8467 h 2453859"/>
              <a:gd name="connsiteX1" fmla="*/ 9618132 w 11211983"/>
              <a:gd name="connsiteY1" fmla="*/ 0 h 2453859"/>
              <a:gd name="connsiteX2" fmla="*/ 11211983 w 11211983"/>
              <a:gd name="connsiteY2" fmla="*/ 637117 h 2453859"/>
              <a:gd name="connsiteX3" fmla="*/ 9660467 w 11211983"/>
              <a:gd name="connsiteY3" fmla="*/ 1210734 h 2453859"/>
              <a:gd name="connsiteX4" fmla="*/ 2142067 w 11211983"/>
              <a:gd name="connsiteY4" fmla="*/ 1193801 h 2453859"/>
              <a:gd name="connsiteX5" fmla="*/ 33866 w 11211983"/>
              <a:gd name="connsiteY5" fmla="*/ 1854201 h 2453859"/>
              <a:gd name="connsiteX6" fmla="*/ 2226733 w 11211983"/>
              <a:gd name="connsiteY6" fmla="*/ 2446868 h 2453859"/>
              <a:gd name="connsiteX7" fmla="*/ 11201400 w 11211983"/>
              <a:gd name="connsiteY7" fmla="*/ 2429934 h 2453859"/>
              <a:gd name="connsiteX0" fmla="*/ 0 w 12397391"/>
              <a:gd name="connsiteY0" fmla="*/ 15098 h 2453859"/>
              <a:gd name="connsiteX1" fmla="*/ 10803540 w 12397391"/>
              <a:gd name="connsiteY1" fmla="*/ 0 h 2453859"/>
              <a:gd name="connsiteX2" fmla="*/ 12397391 w 12397391"/>
              <a:gd name="connsiteY2" fmla="*/ 637117 h 2453859"/>
              <a:gd name="connsiteX3" fmla="*/ 10845875 w 12397391"/>
              <a:gd name="connsiteY3" fmla="*/ 1210734 h 2453859"/>
              <a:gd name="connsiteX4" fmla="*/ 3327475 w 12397391"/>
              <a:gd name="connsiteY4" fmla="*/ 1193801 h 2453859"/>
              <a:gd name="connsiteX5" fmla="*/ 1219274 w 12397391"/>
              <a:gd name="connsiteY5" fmla="*/ 1854201 h 2453859"/>
              <a:gd name="connsiteX6" fmla="*/ 3412141 w 12397391"/>
              <a:gd name="connsiteY6" fmla="*/ 2446868 h 2453859"/>
              <a:gd name="connsiteX7" fmla="*/ 12386808 w 12397391"/>
              <a:gd name="connsiteY7" fmla="*/ 2429934 h 2453859"/>
              <a:gd name="connsiteX0" fmla="*/ 0 w 13053599"/>
              <a:gd name="connsiteY0" fmla="*/ 15098 h 2453859"/>
              <a:gd name="connsiteX1" fmla="*/ 10803540 w 13053599"/>
              <a:gd name="connsiteY1" fmla="*/ 0 h 2453859"/>
              <a:gd name="connsiteX2" fmla="*/ 12397391 w 13053599"/>
              <a:gd name="connsiteY2" fmla="*/ 637117 h 2453859"/>
              <a:gd name="connsiteX3" fmla="*/ 10845875 w 13053599"/>
              <a:gd name="connsiteY3" fmla="*/ 1210734 h 2453859"/>
              <a:gd name="connsiteX4" fmla="*/ 3327475 w 13053599"/>
              <a:gd name="connsiteY4" fmla="*/ 1193801 h 2453859"/>
              <a:gd name="connsiteX5" fmla="*/ 1219274 w 13053599"/>
              <a:gd name="connsiteY5" fmla="*/ 1854201 h 2453859"/>
              <a:gd name="connsiteX6" fmla="*/ 3412141 w 13053599"/>
              <a:gd name="connsiteY6" fmla="*/ 2446868 h 2453859"/>
              <a:gd name="connsiteX7" fmla="*/ 13053599 w 13053599"/>
              <a:gd name="connsiteY7" fmla="*/ 2424338 h 2453859"/>
              <a:gd name="connsiteX0" fmla="*/ 0 w 13053599"/>
              <a:gd name="connsiteY0" fmla="*/ 15098 h 2453859"/>
              <a:gd name="connsiteX1" fmla="*/ 10803540 w 13053599"/>
              <a:gd name="connsiteY1" fmla="*/ 0 h 2453859"/>
              <a:gd name="connsiteX2" fmla="*/ 12397391 w 13053599"/>
              <a:gd name="connsiteY2" fmla="*/ 637117 h 2453859"/>
              <a:gd name="connsiteX3" fmla="*/ 10845875 w 13053599"/>
              <a:gd name="connsiteY3" fmla="*/ 1210734 h 2453859"/>
              <a:gd name="connsiteX4" fmla="*/ 3327475 w 13053599"/>
              <a:gd name="connsiteY4" fmla="*/ 1193801 h 2453859"/>
              <a:gd name="connsiteX5" fmla="*/ 1219274 w 13053599"/>
              <a:gd name="connsiteY5" fmla="*/ 1854201 h 2453859"/>
              <a:gd name="connsiteX6" fmla="*/ 3412141 w 13053599"/>
              <a:gd name="connsiteY6" fmla="*/ 2446868 h 2453859"/>
              <a:gd name="connsiteX7" fmla="*/ 13053599 w 13053599"/>
              <a:gd name="connsiteY7" fmla="*/ 2424338 h 2453859"/>
              <a:gd name="connsiteX0" fmla="*/ 0 w 13053599"/>
              <a:gd name="connsiteY0" fmla="*/ 15098 h 2453859"/>
              <a:gd name="connsiteX1" fmla="*/ 10803540 w 13053599"/>
              <a:gd name="connsiteY1" fmla="*/ 0 h 2453859"/>
              <a:gd name="connsiteX2" fmla="*/ 12397391 w 13053599"/>
              <a:gd name="connsiteY2" fmla="*/ 637117 h 2453859"/>
              <a:gd name="connsiteX3" fmla="*/ 10845875 w 13053599"/>
              <a:gd name="connsiteY3" fmla="*/ 1210734 h 2453859"/>
              <a:gd name="connsiteX4" fmla="*/ 3327475 w 13053599"/>
              <a:gd name="connsiteY4" fmla="*/ 1193801 h 2453859"/>
              <a:gd name="connsiteX5" fmla="*/ 1219274 w 13053599"/>
              <a:gd name="connsiteY5" fmla="*/ 1854201 h 2453859"/>
              <a:gd name="connsiteX6" fmla="*/ 3412141 w 13053599"/>
              <a:gd name="connsiteY6" fmla="*/ 2446868 h 2453859"/>
              <a:gd name="connsiteX7" fmla="*/ 13053599 w 13053599"/>
              <a:gd name="connsiteY7" fmla="*/ 2424338 h 2453859"/>
              <a:gd name="connsiteX0" fmla="*/ 0 w 13053599"/>
              <a:gd name="connsiteY0" fmla="*/ 15098 h 2448969"/>
              <a:gd name="connsiteX1" fmla="*/ 10803540 w 13053599"/>
              <a:gd name="connsiteY1" fmla="*/ 0 h 2448969"/>
              <a:gd name="connsiteX2" fmla="*/ 12397391 w 13053599"/>
              <a:gd name="connsiteY2" fmla="*/ 637117 h 2448969"/>
              <a:gd name="connsiteX3" fmla="*/ 10845875 w 13053599"/>
              <a:gd name="connsiteY3" fmla="*/ 1210734 h 2448969"/>
              <a:gd name="connsiteX4" fmla="*/ 3327475 w 13053599"/>
              <a:gd name="connsiteY4" fmla="*/ 1193801 h 2448969"/>
              <a:gd name="connsiteX5" fmla="*/ 1219274 w 13053599"/>
              <a:gd name="connsiteY5" fmla="*/ 1854201 h 2448969"/>
              <a:gd name="connsiteX6" fmla="*/ 3412141 w 13053599"/>
              <a:gd name="connsiteY6" fmla="*/ 2446868 h 2448969"/>
              <a:gd name="connsiteX7" fmla="*/ 13053599 w 13053599"/>
              <a:gd name="connsiteY7" fmla="*/ 2424338 h 2448969"/>
              <a:gd name="connsiteX0" fmla="*/ 0 w 12929922"/>
              <a:gd name="connsiteY0" fmla="*/ 15098 h 2448969"/>
              <a:gd name="connsiteX1" fmla="*/ 10803540 w 12929922"/>
              <a:gd name="connsiteY1" fmla="*/ 0 h 2448969"/>
              <a:gd name="connsiteX2" fmla="*/ 12397391 w 12929922"/>
              <a:gd name="connsiteY2" fmla="*/ 637117 h 2448969"/>
              <a:gd name="connsiteX3" fmla="*/ 10845875 w 12929922"/>
              <a:gd name="connsiteY3" fmla="*/ 1210734 h 2448969"/>
              <a:gd name="connsiteX4" fmla="*/ 3327475 w 12929922"/>
              <a:gd name="connsiteY4" fmla="*/ 1193801 h 2448969"/>
              <a:gd name="connsiteX5" fmla="*/ 1219274 w 12929922"/>
              <a:gd name="connsiteY5" fmla="*/ 1854201 h 2448969"/>
              <a:gd name="connsiteX6" fmla="*/ 3412141 w 12929922"/>
              <a:gd name="connsiteY6" fmla="*/ 2446868 h 2448969"/>
              <a:gd name="connsiteX7" fmla="*/ 12929922 w 12929922"/>
              <a:gd name="connsiteY7" fmla="*/ 2437811 h 2448969"/>
              <a:gd name="connsiteX0" fmla="*/ 0 w 12813520"/>
              <a:gd name="connsiteY0" fmla="*/ 19589 h 2448969"/>
              <a:gd name="connsiteX1" fmla="*/ 10687138 w 12813520"/>
              <a:gd name="connsiteY1" fmla="*/ 0 h 2448969"/>
              <a:gd name="connsiteX2" fmla="*/ 12280989 w 12813520"/>
              <a:gd name="connsiteY2" fmla="*/ 637117 h 2448969"/>
              <a:gd name="connsiteX3" fmla="*/ 10729473 w 12813520"/>
              <a:gd name="connsiteY3" fmla="*/ 1210734 h 2448969"/>
              <a:gd name="connsiteX4" fmla="*/ 3211073 w 12813520"/>
              <a:gd name="connsiteY4" fmla="*/ 1193801 h 2448969"/>
              <a:gd name="connsiteX5" fmla="*/ 1102872 w 12813520"/>
              <a:gd name="connsiteY5" fmla="*/ 1854201 h 2448969"/>
              <a:gd name="connsiteX6" fmla="*/ 3295739 w 12813520"/>
              <a:gd name="connsiteY6" fmla="*/ 2446868 h 2448969"/>
              <a:gd name="connsiteX7" fmla="*/ 12813520 w 12813520"/>
              <a:gd name="connsiteY7" fmla="*/ 2437811 h 2448969"/>
              <a:gd name="connsiteX0" fmla="*/ 0 w 12631764"/>
              <a:gd name="connsiteY0" fmla="*/ 19589 h 2467750"/>
              <a:gd name="connsiteX1" fmla="*/ 10687138 w 12631764"/>
              <a:gd name="connsiteY1" fmla="*/ 0 h 2467750"/>
              <a:gd name="connsiteX2" fmla="*/ 12280989 w 12631764"/>
              <a:gd name="connsiteY2" fmla="*/ 637117 h 2467750"/>
              <a:gd name="connsiteX3" fmla="*/ 10729473 w 12631764"/>
              <a:gd name="connsiteY3" fmla="*/ 1210734 h 2467750"/>
              <a:gd name="connsiteX4" fmla="*/ 3211073 w 12631764"/>
              <a:gd name="connsiteY4" fmla="*/ 1193801 h 2467750"/>
              <a:gd name="connsiteX5" fmla="*/ 1102872 w 12631764"/>
              <a:gd name="connsiteY5" fmla="*/ 1854201 h 2467750"/>
              <a:gd name="connsiteX6" fmla="*/ 3295739 w 12631764"/>
              <a:gd name="connsiteY6" fmla="*/ 2446868 h 2467750"/>
              <a:gd name="connsiteX7" fmla="*/ 12631764 w 12631764"/>
              <a:gd name="connsiteY7" fmla="*/ 2467750 h 2467750"/>
              <a:gd name="connsiteX0" fmla="*/ 0 w 12631764"/>
              <a:gd name="connsiteY0" fmla="*/ 19589 h 2467750"/>
              <a:gd name="connsiteX1" fmla="*/ 10687138 w 12631764"/>
              <a:gd name="connsiteY1" fmla="*/ 0 h 2467750"/>
              <a:gd name="connsiteX2" fmla="*/ 12280989 w 12631764"/>
              <a:gd name="connsiteY2" fmla="*/ 637117 h 2467750"/>
              <a:gd name="connsiteX3" fmla="*/ 10729473 w 12631764"/>
              <a:gd name="connsiteY3" fmla="*/ 1210734 h 2467750"/>
              <a:gd name="connsiteX4" fmla="*/ 3211073 w 12631764"/>
              <a:gd name="connsiteY4" fmla="*/ 1193801 h 2467750"/>
              <a:gd name="connsiteX5" fmla="*/ 1102872 w 12631764"/>
              <a:gd name="connsiteY5" fmla="*/ 1854201 h 2467750"/>
              <a:gd name="connsiteX6" fmla="*/ 3295739 w 12631764"/>
              <a:gd name="connsiteY6" fmla="*/ 2446868 h 2467750"/>
              <a:gd name="connsiteX7" fmla="*/ 12631764 w 12631764"/>
              <a:gd name="connsiteY7" fmla="*/ 2467750 h 2467750"/>
              <a:gd name="connsiteX0" fmla="*/ 0 w 12631764"/>
              <a:gd name="connsiteY0" fmla="*/ 19589 h 2467750"/>
              <a:gd name="connsiteX1" fmla="*/ 10687138 w 12631764"/>
              <a:gd name="connsiteY1" fmla="*/ 0 h 2467750"/>
              <a:gd name="connsiteX2" fmla="*/ 12280989 w 12631764"/>
              <a:gd name="connsiteY2" fmla="*/ 637117 h 2467750"/>
              <a:gd name="connsiteX3" fmla="*/ 10729473 w 12631764"/>
              <a:gd name="connsiteY3" fmla="*/ 1210734 h 2467750"/>
              <a:gd name="connsiteX4" fmla="*/ 3211073 w 12631764"/>
              <a:gd name="connsiteY4" fmla="*/ 1193801 h 2467750"/>
              <a:gd name="connsiteX5" fmla="*/ 1102872 w 12631764"/>
              <a:gd name="connsiteY5" fmla="*/ 1854201 h 2467750"/>
              <a:gd name="connsiteX6" fmla="*/ 3295739 w 12631764"/>
              <a:gd name="connsiteY6" fmla="*/ 2446868 h 2467750"/>
              <a:gd name="connsiteX7" fmla="*/ 12631764 w 12631764"/>
              <a:gd name="connsiteY7" fmla="*/ 2467750 h 2467750"/>
              <a:gd name="connsiteX0" fmla="*/ 0 w 12631764"/>
              <a:gd name="connsiteY0" fmla="*/ 19589 h 2467750"/>
              <a:gd name="connsiteX1" fmla="*/ 10687138 w 12631764"/>
              <a:gd name="connsiteY1" fmla="*/ 0 h 2467750"/>
              <a:gd name="connsiteX2" fmla="*/ 12286728 w 12631764"/>
              <a:gd name="connsiteY2" fmla="*/ 597598 h 2467750"/>
              <a:gd name="connsiteX3" fmla="*/ 10729473 w 12631764"/>
              <a:gd name="connsiteY3" fmla="*/ 1210734 h 2467750"/>
              <a:gd name="connsiteX4" fmla="*/ 3211073 w 12631764"/>
              <a:gd name="connsiteY4" fmla="*/ 1193801 h 2467750"/>
              <a:gd name="connsiteX5" fmla="*/ 1102872 w 12631764"/>
              <a:gd name="connsiteY5" fmla="*/ 1854201 h 2467750"/>
              <a:gd name="connsiteX6" fmla="*/ 3295739 w 12631764"/>
              <a:gd name="connsiteY6" fmla="*/ 2446868 h 2467750"/>
              <a:gd name="connsiteX7" fmla="*/ 12631764 w 12631764"/>
              <a:gd name="connsiteY7" fmla="*/ 2467750 h 2467750"/>
              <a:gd name="connsiteX0" fmla="*/ 0 w 12631764"/>
              <a:gd name="connsiteY0" fmla="*/ 19589 h 2467750"/>
              <a:gd name="connsiteX1" fmla="*/ 10687138 w 12631764"/>
              <a:gd name="connsiteY1" fmla="*/ 0 h 2467750"/>
              <a:gd name="connsiteX2" fmla="*/ 12286728 w 12631764"/>
              <a:gd name="connsiteY2" fmla="*/ 597598 h 2467750"/>
              <a:gd name="connsiteX3" fmla="*/ 10729473 w 12631764"/>
              <a:gd name="connsiteY3" fmla="*/ 1210734 h 2467750"/>
              <a:gd name="connsiteX4" fmla="*/ 3211073 w 12631764"/>
              <a:gd name="connsiteY4" fmla="*/ 1193801 h 2467750"/>
              <a:gd name="connsiteX5" fmla="*/ 1102872 w 12631764"/>
              <a:gd name="connsiteY5" fmla="*/ 1854201 h 2467750"/>
              <a:gd name="connsiteX6" fmla="*/ 3295739 w 12631764"/>
              <a:gd name="connsiteY6" fmla="*/ 2446868 h 2467750"/>
              <a:gd name="connsiteX7" fmla="*/ 12631764 w 12631764"/>
              <a:gd name="connsiteY7" fmla="*/ 2467750 h 2467750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588616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588616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588616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602088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602088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602088 h 2458768"/>
              <a:gd name="connsiteX3" fmla="*/ 10729473 w 12631764"/>
              <a:gd name="connsiteY3" fmla="*/ 1201752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58 h 2458819"/>
              <a:gd name="connsiteX1" fmla="*/ 10758884 w 12631764"/>
              <a:gd name="connsiteY1" fmla="*/ 51 h 2458819"/>
              <a:gd name="connsiteX2" fmla="*/ 12286728 w 12631764"/>
              <a:gd name="connsiteY2" fmla="*/ 602139 h 2458819"/>
              <a:gd name="connsiteX3" fmla="*/ 10729473 w 12631764"/>
              <a:gd name="connsiteY3" fmla="*/ 1201803 h 2458819"/>
              <a:gd name="connsiteX4" fmla="*/ 3211073 w 12631764"/>
              <a:gd name="connsiteY4" fmla="*/ 1184870 h 2458819"/>
              <a:gd name="connsiteX5" fmla="*/ 1102872 w 12631764"/>
              <a:gd name="connsiteY5" fmla="*/ 1845270 h 2458819"/>
              <a:gd name="connsiteX6" fmla="*/ 3295739 w 12631764"/>
              <a:gd name="connsiteY6" fmla="*/ 2437937 h 2458819"/>
              <a:gd name="connsiteX7" fmla="*/ 12631764 w 12631764"/>
              <a:gd name="connsiteY7" fmla="*/ 2458819 h 2458819"/>
              <a:gd name="connsiteX0" fmla="*/ 0 w 12631764"/>
              <a:gd name="connsiteY0" fmla="*/ 10658 h 2458819"/>
              <a:gd name="connsiteX1" fmla="*/ 10758884 w 12631764"/>
              <a:gd name="connsiteY1" fmla="*/ 51 h 2458819"/>
              <a:gd name="connsiteX2" fmla="*/ 12286728 w 12631764"/>
              <a:gd name="connsiteY2" fmla="*/ 602139 h 2458819"/>
              <a:gd name="connsiteX3" fmla="*/ 10729473 w 12631764"/>
              <a:gd name="connsiteY3" fmla="*/ 1201803 h 2458819"/>
              <a:gd name="connsiteX4" fmla="*/ 3211073 w 12631764"/>
              <a:gd name="connsiteY4" fmla="*/ 1184870 h 2458819"/>
              <a:gd name="connsiteX5" fmla="*/ 1102872 w 12631764"/>
              <a:gd name="connsiteY5" fmla="*/ 1845270 h 2458819"/>
              <a:gd name="connsiteX6" fmla="*/ 3295739 w 12631764"/>
              <a:gd name="connsiteY6" fmla="*/ 2437937 h 2458819"/>
              <a:gd name="connsiteX7" fmla="*/ 12631764 w 12631764"/>
              <a:gd name="connsiteY7" fmla="*/ 2458819 h 2458819"/>
              <a:gd name="connsiteX0" fmla="*/ 0 w 12631764"/>
              <a:gd name="connsiteY0" fmla="*/ 10768 h 2458929"/>
              <a:gd name="connsiteX1" fmla="*/ 10758884 w 12631764"/>
              <a:gd name="connsiteY1" fmla="*/ 161 h 2458929"/>
              <a:gd name="connsiteX2" fmla="*/ 12286728 w 12631764"/>
              <a:gd name="connsiteY2" fmla="*/ 602249 h 2458929"/>
              <a:gd name="connsiteX3" fmla="*/ 10729473 w 12631764"/>
              <a:gd name="connsiteY3" fmla="*/ 1201913 h 2458929"/>
              <a:gd name="connsiteX4" fmla="*/ 3211073 w 12631764"/>
              <a:gd name="connsiteY4" fmla="*/ 1184980 h 2458929"/>
              <a:gd name="connsiteX5" fmla="*/ 1102872 w 12631764"/>
              <a:gd name="connsiteY5" fmla="*/ 1845380 h 2458929"/>
              <a:gd name="connsiteX6" fmla="*/ 3295739 w 12631764"/>
              <a:gd name="connsiteY6" fmla="*/ 2438047 h 2458929"/>
              <a:gd name="connsiteX7" fmla="*/ 12631764 w 12631764"/>
              <a:gd name="connsiteY7" fmla="*/ 2458929 h 2458929"/>
              <a:gd name="connsiteX0" fmla="*/ 0 w 12631764"/>
              <a:gd name="connsiteY0" fmla="*/ 10768 h 2458929"/>
              <a:gd name="connsiteX1" fmla="*/ 10758884 w 12631764"/>
              <a:gd name="connsiteY1" fmla="*/ 161 h 2458929"/>
              <a:gd name="connsiteX2" fmla="*/ 12286728 w 12631764"/>
              <a:gd name="connsiteY2" fmla="*/ 602249 h 2458929"/>
              <a:gd name="connsiteX3" fmla="*/ 10729473 w 12631764"/>
              <a:gd name="connsiteY3" fmla="*/ 1201913 h 2458929"/>
              <a:gd name="connsiteX4" fmla="*/ 3211073 w 12631764"/>
              <a:gd name="connsiteY4" fmla="*/ 1184980 h 2458929"/>
              <a:gd name="connsiteX5" fmla="*/ 1102872 w 12631764"/>
              <a:gd name="connsiteY5" fmla="*/ 1845380 h 2458929"/>
              <a:gd name="connsiteX6" fmla="*/ 3295739 w 12631764"/>
              <a:gd name="connsiteY6" fmla="*/ 2438047 h 2458929"/>
              <a:gd name="connsiteX7" fmla="*/ 12631764 w 12631764"/>
              <a:gd name="connsiteY7" fmla="*/ 2458929 h 2458929"/>
              <a:gd name="connsiteX0" fmla="*/ 0 w 12631764"/>
              <a:gd name="connsiteY0" fmla="*/ 10768 h 2458929"/>
              <a:gd name="connsiteX1" fmla="*/ 10758884 w 12631764"/>
              <a:gd name="connsiteY1" fmla="*/ 161 h 2458929"/>
              <a:gd name="connsiteX2" fmla="*/ 12286728 w 12631764"/>
              <a:gd name="connsiteY2" fmla="*/ 602249 h 2458929"/>
              <a:gd name="connsiteX3" fmla="*/ 10729473 w 12631764"/>
              <a:gd name="connsiteY3" fmla="*/ 1201913 h 2458929"/>
              <a:gd name="connsiteX4" fmla="*/ 3211073 w 12631764"/>
              <a:gd name="connsiteY4" fmla="*/ 1184980 h 2458929"/>
              <a:gd name="connsiteX5" fmla="*/ 1102872 w 12631764"/>
              <a:gd name="connsiteY5" fmla="*/ 1845380 h 2458929"/>
              <a:gd name="connsiteX6" fmla="*/ 3295739 w 12631764"/>
              <a:gd name="connsiteY6" fmla="*/ 2438047 h 2458929"/>
              <a:gd name="connsiteX7" fmla="*/ 12631764 w 12631764"/>
              <a:gd name="connsiteY7" fmla="*/ 2458929 h 2458929"/>
              <a:gd name="connsiteX0" fmla="*/ 0 w 12631764"/>
              <a:gd name="connsiteY0" fmla="*/ 10768 h 2458929"/>
              <a:gd name="connsiteX1" fmla="*/ 10758884 w 12631764"/>
              <a:gd name="connsiteY1" fmla="*/ 161 h 2458929"/>
              <a:gd name="connsiteX2" fmla="*/ 12286728 w 12631764"/>
              <a:gd name="connsiteY2" fmla="*/ 602249 h 2458929"/>
              <a:gd name="connsiteX3" fmla="*/ 10729473 w 12631764"/>
              <a:gd name="connsiteY3" fmla="*/ 1201913 h 2458929"/>
              <a:gd name="connsiteX4" fmla="*/ 3211073 w 12631764"/>
              <a:gd name="connsiteY4" fmla="*/ 1184980 h 2458929"/>
              <a:gd name="connsiteX5" fmla="*/ 1102872 w 12631764"/>
              <a:gd name="connsiteY5" fmla="*/ 1845380 h 2458929"/>
              <a:gd name="connsiteX6" fmla="*/ 3295739 w 12631764"/>
              <a:gd name="connsiteY6" fmla="*/ 2438047 h 2458929"/>
              <a:gd name="connsiteX7" fmla="*/ 12631764 w 12631764"/>
              <a:gd name="connsiteY7" fmla="*/ 2458929 h 2458929"/>
              <a:gd name="connsiteX0" fmla="*/ 0 w 12631764"/>
              <a:gd name="connsiteY0" fmla="*/ 10768 h 2458929"/>
              <a:gd name="connsiteX1" fmla="*/ 10758884 w 12631764"/>
              <a:gd name="connsiteY1" fmla="*/ 161 h 2458929"/>
              <a:gd name="connsiteX2" fmla="*/ 12286728 w 12631764"/>
              <a:gd name="connsiteY2" fmla="*/ 602249 h 2458929"/>
              <a:gd name="connsiteX3" fmla="*/ 10729473 w 12631764"/>
              <a:gd name="connsiteY3" fmla="*/ 1201913 h 2458929"/>
              <a:gd name="connsiteX4" fmla="*/ 3211073 w 12631764"/>
              <a:gd name="connsiteY4" fmla="*/ 1184980 h 2458929"/>
              <a:gd name="connsiteX5" fmla="*/ 1102872 w 12631764"/>
              <a:gd name="connsiteY5" fmla="*/ 1845380 h 2458929"/>
              <a:gd name="connsiteX6" fmla="*/ 3295739 w 12631764"/>
              <a:gd name="connsiteY6" fmla="*/ 2438047 h 2458929"/>
              <a:gd name="connsiteX7" fmla="*/ 12631764 w 12631764"/>
              <a:gd name="connsiteY7" fmla="*/ 2458929 h 2458929"/>
              <a:gd name="connsiteX0" fmla="*/ 0 w 12631764"/>
              <a:gd name="connsiteY0" fmla="*/ 10932 h 2459093"/>
              <a:gd name="connsiteX1" fmla="*/ 10758884 w 12631764"/>
              <a:gd name="connsiteY1" fmla="*/ 325 h 2459093"/>
              <a:gd name="connsiteX2" fmla="*/ 12286728 w 12631764"/>
              <a:gd name="connsiteY2" fmla="*/ 602413 h 2459093"/>
              <a:gd name="connsiteX3" fmla="*/ 10729473 w 12631764"/>
              <a:gd name="connsiteY3" fmla="*/ 1202077 h 2459093"/>
              <a:gd name="connsiteX4" fmla="*/ 3211073 w 12631764"/>
              <a:gd name="connsiteY4" fmla="*/ 1185144 h 2459093"/>
              <a:gd name="connsiteX5" fmla="*/ 1102872 w 12631764"/>
              <a:gd name="connsiteY5" fmla="*/ 1845544 h 2459093"/>
              <a:gd name="connsiteX6" fmla="*/ 3295739 w 12631764"/>
              <a:gd name="connsiteY6" fmla="*/ 2438211 h 2459093"/>
              <a:gd name="connsiteX7" fmla="*/ 12631764 w 12631764"/>
              <a:gd name="connsiteY7" fmla="*/ 2459093 h 2459093"/>
              <a:gd name="connsiteX0" fmla="*/ 0 w 12631764"/>
              <a:gd name="connsiteY0" fmla="*/ 10767 h 2458928"/>
              <a:gd name="connsiteX1" fmla="*/ 10758884 w 12631764"/>
              <a:gd name="connsiteY1" fmla="*/ 160 h 2458928"/>
              <a:gd name="connsiteX2" fmla="*/ 12286728 w 12631764"/>
              <a:gd name="connsiteY2" fmla="*/ 602248 h 2458928"/>
              <a:gd name="connsiteX3" fmla="*/ 10807881 w 12631764"/>
              <a:gd name="connsiteY3" fmla="*/ 1196138 h 2458928"/>
              <a:gd name="connsiteX4" fmla="*/ 3211073 w 12631764"/>
              <a:gd name="connsiteY4" fmla="*/ 1184979 h 2458928"/>
              <a:gd name="connsiteX5" fmla="*/ 1102872 w 12631764"/>
              <a:gd name="connsiteY5" fmla="*/ 1845379 h 2458928"/>
              <a:gd name="connsiteX6" fmla="*/ 3295739 w 12631764"/>
              <a:gd name="connsiteY6" fmla="*/ 2438046 h 2458928"/>
              <a:gd name="connsiteX7" fmla="*/ 12631764 w 12631764"/>
              <a:gd name="connsiteY7" fmla="*/ 2458928 h 2458928"/>
              <a:gd name="connsiteX0" fmla="*/ 0 w 12631764"/>
              <a:gd name="connsiteY0" fmla="*/ 10767 h 2458928"/>
              <a:gd name="connsiteX1" fmla="*/ 10758884 w 12631764"/>
              <a:gd name="connsiteY1" fmla="*/ 160 h 2458928"/>
              <a:gd name="connsiteX2" fmla="*/ 12286728 w 12631764"/>
              <a:gd name="connsiteY2" fmla="*/ 602248 h 2458928"/>
              <a:gd name="connsiteX3" fmla="*/ 10807881 w 12631764"/>
              <a:gd name="connsiteY3" fmla="*/ 1196138 h 2458928"/>
              <a:gd name="connsiteX4" fmla="*/ 3211073 w 12631764"/>
              <a:gd name="connsiteY4" fmla="*/ 1184979 h 2458928"/>
              <a:gd name="connsiteX5" fmla="*/ 1102872 w 12631764"/>
              <a:gd name="connsiteY5" fmla="*/ 1845379 h 2458928"/>
              <a:gd name="connsiteX6" fmla="*/ 3295739 w 12631764"/>
              <a:gd name="connsiteY6" fmla="*/ 2438046 h 2458928"/>
              <a:gd name="connsiteX7" fmla="*/ 12631764 w 12631764"/>
              <a:gd name="connsiteY7" fmla="*/ 2458928 h 2458928"/>
              <a:gd name="connsiteX0" fmla="*/ 0 w 12631764"/>
              <a:gd name="connsiteY0" fmla="*/ 10767 h 2458928"/>
              <a:gd name="connsiteX1" fmla="*/ 10758884 w 12631764"/>
              <a:gd name="connsiteY1" fmla="*/ 160 h 2458928"/>
              <a:gd name="connsiteX2" fmla="*/ 12286728 w 12631764"/>
              <a:gd name="connsiteY2" fmla="*/ 602248 h 2458928"/>
              <a:gd name="connsiteX3" fmla="*/ 10807881 w 12631764"/>
              <a:gd name="connsiteY3" fmla="*/ 1196138 h 2458928"/>
              <a:gd name="connsiteX4" fmla="*/ 3211073 w 12631764"/>
              <a:gd name="connsiteY4" fmla="*/ 1184979 h 2458928"/>
              <a:gd name="connsiteX5" fmla="*/ 1102872 w 12631764"/>
              <a:gd name="connsiteY5" fmla="*/ 1845379 h 2458928"/>
              <a:gd name="connsiteX6" fmla="*/ 3295739 w 12631764"/>
              <a:gd name="connsiteY6" fmla="*/ 2438046 h 2458928"/>
              <a:gd name="connsiteX7" fmla="*/ 12631764 w 12631764"/>
              <a:gd name="connsiteY7" fmla="*/ 2458928 h 245892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602088 h 2458768"/>
              <a:gd name="connsiteX3" fmla="*/ 10807881 w 12631764"/>
              <a:gd name="connsiteY3" fmla="*/ 1195978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  <a:gd name="connsiteX0" fmla="*/ 0 w 12631764"/>
              <a:gd name="connsiteY0" fmla="*/ 10607 h 2458768"/>
              <a:gd name="connsiteX1" fmla="*/ 10758884 w 12631764"/>
              <a:gd name="connsiteY1" fmla="*/ 0 h 2458768"/>
              <a:gd name="connsiteX2" fmla="*/ 12286728 w 12631764"/>
              <a:gd name="connsiteY2" fmla="*/ 602088 h 2458768"/>
              <a:gd name="connsiteX3" fmla="*/ 10807881 w 12631764"/>
              <a:gd name="connsiteY3" fmla="*/ 1195978 h 2458768"/>
              <a:gd name="connsiteX4" fmla="*/ 3211073 w 12631764"/>
              <a:gd name="connsiteY4" fmla="*/ 1184819 h 2458768"/>
              <a:gd name="connsiteX5" fmla="*/ 1102872 w 12631764"/>
              <a:gd name="connsiteY5" fmla="*/ 1845219 h 2458768"/>
              <a:gd name="connsiteX6" fmla="*/ 3295739 w 12631764"/>
              <a:gd name="connsiteY6" fmla="*/ 2437886 h 2458768"/>
              <a:gd name="connsiteX7" fmla="*/ 12631764 w 12631764"/>
              <a:gd name="connsiteY7" fmla="*/ 2458768 h 245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31764" h="2458768">
                <a:moveTo>
                  <a:pt x="0" y="10607"/>
                </a:moveTo>
                <a:lnTo>
                  <a:pt x="10758884" y="0"/>
                </a:lnTo>
                <a:cubicBezTo>
                  <a:pt x="11881265" y="4999"/>
                  <a:pt x="12287786" y="258412"/>
                  <a:pt x="12286728" y="602088"/>
                </a:cubicBezTo>
                <a:cubicBezTo>
                  <a:pt x="12285670" y="945764"/>
                  <a:pt x="11880324" y="1185526"/>
                  <a:pt x="10807881" y="1195978"/>
                </a:cubicBezTo>
                <a:lnTo>
                  <a:pt x="3211073" y="1184819"/>
                </a:lnTo>
                <a:cubicBezTo>
                  <a:pt x="2321169" y="1211283"/>
                  <a:pt x="1114161" y="1160124"/>
                  <a:pt x="1102872" y="1845219"/>
                </a:cubicBezTo>
                <a:cubicBezTo>
                  <a:pt x="1091583" y="2530314"/>
                  <a:pt x="2500578" y="2432592"/>
                  <a:pt x="3295739" y="2437886"/>
                </a:cubicBezTo>
                <a:lnTo>
                  <a:pt x="12631764" y="2458768"/>
                </a:lnTo>
              </a:path>
            </a:pathLst>
          </a:custGeom>
          <a:noFill/>
          <a:ln w="76200" algn="ctr">
            <a:solidFill>
              <a:schemeClr val="accent3"/>
            </a:solidFill>
            <a:miter lim="800000"/>
            <a:headEnd/>
            <a:tailEnd/>
          </a:ln>
        </p:spPr>
        <p:txBody>
          <a:bodyPr rtlCol="0" anchor="ctr"/>
          <a:lstStyle/>
          <a:p>
            <a:pPr algn="ctr" defTabSz="913928"/>
            <a:endParaRPr lang="en-US" sz="1799">
              <a:solidFill>
                <a:srgbClr val="1C1D3B"/>
              </a:solidFill>
              <a:latin typeface="Helvetica" pitchFamily="2" charset="0"/>
            </a:endParaRPr>
          </a:p>
        </p:txBody>
      </p:sp>
      <p:grpSp>
        <p:nvGrpSpPr>
          <p:cNvPr id="83" name="Group 86">
            <a:extLst>
              <a:ext uri="{FF2B5EF4-FFF2-40B4-BE49-F238E27FC236}">
                <a16:creationId xmlns:a16="http://schemas.microsoft.com/office/drawing/2014/main" id="{82F6F3EB-986D-6648-B446-CA790F96F507}"/>
              </a:ext>
            </a:extLst>
          </p:cNvPr>
          <p:cNvGrpSpPr/>
          <p:nvPr/>
        </p:nvGrpSpPr>
        <p:grpSpPr>
          <a:xfrm>
            <a:off x="4519699" y="1565794"/>
            <a:ext cx="747200" cy="747200"/>
            <a:chOff x="0" y="0"/>
            <a:chExt cx="1365549" cy="1365549"/>
          </a:xfrm>
        </p:grpSpPr>
        <p:grpSp>
          <p:nvGrpSpPr>
            <p:cNvPr id="85" name="Group 87">
              <a:extLst>
                <a:ext uri="{FF2B5EF4-FFF2-40B4-BE49-F238E27FC236}">
                  <a16:creationId xmlns:a16="http://schemas.microsoft.com/office/drawing/2014/main" id="{72810B6E-0C25-FF1D-6C11-E555E55E2425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94" name="Freeform 88">
                <a:extLst>
                  <a:ext uri="{FF2B5EF4-FFF2-40B4-BE49-F238E27FC236}">
                    <a16:creationId xmlns:a16="http://schemas.microsoft.com/office/drawing/2014/main" id="{629CADEE-195F-B0F0-6C66-0051929A3EC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6" name="TextBox 89">
                <a:extLst>
                  <a:ext uri="{FF2B5EF4-FFF2-40B4-BE49-F238E27FC236}">
                    <a16:creationId xmlns:a16="http://schemas.microsoft.com/office/drawing/2014/main" id="{CA406E11-1CD0-7509-3254-FFC4FDC532AB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86" name="Group 90">
              <a:extLst>
                <a:ext uri="{FF2B5EF4-FFF2-40B4-BE49-F238E27FC236}">
                  <a16:creationId xmlns:a16="http://schemas.microsoft.com/office/drawing/2014/main" id="{0039730D-C1E3-1DEC-7A8C-9947D50FDFD5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90" name="Freeform 91">
                <a:extLst>
                  <a:ext uri="{FF2B5EF4-FFF2-40B4-BE49-F238E27FC236}">
                    <a16:creationId xmlns:a16="http://schemas.microsoft.com/office/drawing/2014/main" id="{3D011FC1-D827-6227-6A67-F26774D2540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2" name="TextBox 92">
                <a:extLst>
                  <a:ext uri="{FF2B5EF4-FFF2-40B4-BE49-F238E27FC236}">
                    <a16:creationId xmlns:a16="http://schemas.microsoft.com/office/drawing/2014/main" id="{ACC0400C-ADC6-35FC-BA65-F73048769AA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87" name="Group 93">
              <a:extLst>
                <a:ext uri="{FF2B5EF4-FFF2-40B4-BE49-F238E27FC236}">
                  <a16:creationId xmlns:a16="http://schemas.microsoft.com/office/drawing/2014/main" id="{356AE054-E93E-BFCC-9CDD-86E5B763661D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88" name="Freeform 94">
                <a:extLst>
                  <a:ext uri="{FF2B5EF4-FFF2-40B4-BE49-F238E27FC236}">
                    <a16:creationId xmlns:a16="http://schemas.microsoft.com/office/drawing/2014/main" id="{1A922258-23B9-34CB-7A3E-09D27F899A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89" name="TextBox 95">
                <a:extLst>
                  <a:ext uri="{FF2B5EF4-FFF2-40B4-BE49-F238E27FC236}">
                    <a16:creationId xmlns:a16="http://schemas.microsoft.com/office/drawing/2014/main" id="{D4EC3678-B257-CA0A-DCC2-58775BAC8DE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98" name="Group 86">
            <a:extLst>
              <a:ext uri="{FF2B5EF4-FFF2-40B4-BE49-F238E27FC236}">
                <a16:creationId xmlns:a16="http://schemas.microsoft.com/office/drawing/2014/main" id="{E333EEF8-EDC0-96AA-8312-FDED05F031C0}"/>
              </a:ext>
            </a:extLst>
          </p:cNvPr>
          <p:cNvGrpSpPr/>
          <p:nvPr/>
        </p:nvGrpSpPr>
        <p:grpSpPr>
          <a:xfrm>
            <a:off x="2831678" y="3156514"/>
            <a:ext cx="747200" cy="747200"/>
            <a:chOff x="0" y="0"/>
            <a:chExt cx="1365549" cy="1365549"/>
          </a:xfrm>
        </p:grpSpPr>
        <p:grpSp>
          <p:nvGrpSpPr>
            <p:cNvPr id="100" name="Group 87">
              <a:extLst>
                <a:ext uri="{FF2B5EF4-FFF2-40B4-BE49-F238E27FC236}">
                  <a16:creationId xmlns:a16="http://schemas.microsoft.com/office/drawing/2014/main" id="{635A39AD-F0D0-88EA-801E-47B383BB43C6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09" name="Freeform 88">
                <a:extLst>
                  <a:ext uri="{FF2B5EF4-FFF2-40B4-BE49-F238E27FC236}">
                    <a16:creationId xmlns:a16="http://schemas.microsoft.com/office/drawing/2014/main" id="{6377E686-9A92-8DDE-19FB-5FF18ACDE5E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0" name="TextBox 89">
                <a:extLst>
                  <a:ext uri="{FF2B5EF4-FFF2-40B4-BE49-F238E27FC236}">
                    <a16:creationId xmlns:a16="http://schemas.microsoft.com/office/drawing/2014/main" id="{F2671E8C-DE97-8F82-1726-71F72DB59E3A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2" name="Group 90">
              <a:extLst>
                <a:ext uri="{FF2B5EF4-FFF2-40B4-BE49-F238E27FC236}">
                  <a16:creationId xmlns:a16="http://schemas.microsoft.com/office/drawing/2014/main" id="{A578BB0B-D0C9-E5E5-06D7-136967481CDE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615F5F99-132E-0125-CE9E-2FFC99DE95B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7" name="TextBox 92">
                <a:extLst>
                  <a:ext uri="{FF2B5EF4-FFF2-40B4-BE49-F238E27FC236}">
                    <a16:creationId xmlns:a16="http://schemas.microsoft.com/office/drawing/2014/main" id="{F8C0F861-D4AF-3E92-E484-EA451AFE06D5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3" name="Group 93">
              <a:extLst>
                <a:ext uri="{FF2B5EF4-FFF2-40B4-BE49-F238E27FC236}">
                  <a16:creationId xmlns:a16="http://schemas.microsoft.com/office/drawing/2014/main" id="{17D56947-EBFD-5CAD-8B4D-8716801F8A01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36472E45-07EC-EC3C-185B-3B312A8791E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5" name="TextBox 95">
                <a:extLst>
                  <a:ext uri="{FF2B5EF4-FFF2-40B4-BE49-F238E27FC236}">
                    <a16:creationId xmlns:a16="http://schemas.microsoft.com/office/drawing/2014/main" id="{283C3901-7376-BD5B-E7E9-1A3AF871B25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11" name="Group 86">
            <a:extLst>
              <a:ext uri="{FF2B5EF4-FFF2-40B4-BE49-F238E27FC236}">
                <a16:creationId xmlns:a16="http://schemas.microsoft.com/office/drawing/2014/main" id="{B1204AF4-C9CD-89FF-E2EA-0C706B6EB6B0}"/>
              </a:ext>
            </a:extLst>
          </p:cNvPr>
          <p:cNvGrpSpPr/>
          <p:nvPr/>
        </p:nvGrpSpPr>
        <p:grpSpPr>
          <a:xfrm>
            <a:off x="8552941" y="1564664"/>
            <a:ext cx="747200" cy="747200"/>
            <a:chOff x="0" y="0"/>
            <a:chExt cx="1365549" cy="1365549"/>
          </a:xfrm>
        </p:grpSpPr>
        <p:grpSp>
          <p:nvGrpSpPr>
            <p:cNvPr id="112" name="Group 87">
              <a:extLst>
                <a:ext uri="{FF2B5EF4-FFF2-40B4-BE49-F238E27FC236}">
                  <a16:creationId xmlns:a16="http://schemas.microsoft.com/office/drawing/2014/main" id="{39E0886E-60A4-79C8-E51E-689BE2A85844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24" name="Freeform 88">
                <a:extLst>
                  <a:ext uri="{FF2B5EF4-FFF2-40B4-BE49-F238E27FC236}">
                    <a16:creationId xmlns:a16="http://schemas.microsoft.com/office/drawing/2014/main" id="{06B9DD65-8469-0FFC-693E-D039047FD79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26" name="TextBox 89">
                <a:extLst>
                  <a:ext uri="{FF2B5EF4-FFF2-40B4-BE49-F238E27FC236}">
                    <a16:creationId xmlns:a16="http://schemas.microsoft.com/office/drawing/2014/main" id="{B1685E0A-9A7A-41FB-BA33-A98C1771442F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13" name="Group 90">
              <a:extLst>
                <a:ext uri="{FF2B5EF4-FFF2-40B4-BE49-F238E27FC236}">
                  <a16:creationId xmlns:a16="http://schemas.microsoft.com/office/drawing/2014/main" id="{1B63D286-F8E9-C321-7665-4CBD6C47E057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17" name="Freeform 91">
                <a:extLst>
                  <a:ext uri="{FF2B5EF4-FFF2-40B4-BE49-F238E27FC236}">
                    <a16:creationId xmlns:a16="http://schemas.microsoft.com/office/drawing/2014/main" id="{F2C602AF-2779-27D0-7583-79139585682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8" name="TextBox 92">
                <a:extLst>
                  <a:ext uri="{FF2B5EF4-FFF2-40B4-BE49-F238E27FC236}">
                    <a16:creationId xmlns:a16="http://schemas.microsoft.com/office/drawing/2014/main" id="{7323643E-C715-19AA-BF46-7C953CA01775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14" name="Group 93">
              <a:extLst>
                <a:ext uri="{FF2B5EF4-FFF2-40B4-BE49-F238E27FC236}">
                  <a16:creationId xmlns:a16="http://schemas.microsoft.com/office/drawing/2014/main" id="{CAA8438C-89AF-06B1-D860-3D697A1AA765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15" name="Freeform 94">
                <a:extLst>
                  <a:ext uri="{FF2B5EF4-FFF2-40B4-BE49-F238E27FC236}">
                    <a16:creationId xmlns:a16="http://schemas.microsoft.com/office/drawing/2014/main" id="{2362F2A8-5CA6-6618-4D90-1B0D63F0744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6" name="TextBox 95">
                <a:extLst>
                  <a:ext uri="{FF2B5EF4-FFF2-40B4-BE49-F238E27FC236}">
                    <a16:creationId xmlns:a16="http://schemas.microsoft.com/office/drawing/2014/main" id="{1B2FA215-31EB-AE95-D28B-EF9CD537D2F3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27" name="Group 86">
            <a:extLst>
              <a:ext uri="{FF2B5EF4-FFF2-40B4-BE49-F238E27FC236}">
                <a16:creationId xmlns:a16="http://schemas.microsoft.com/office/drawing/2014/main" id="{176F4D89-9797-8689-39A6-4C7EB73FEC67}"/>
              </a:ext>
            </a:extLst>
          </p:cNvPr>
          <p:cNvGrpSpPr/>
          <p:nvPr/>
        </p:nvGrpSpPr>
        <p:grpSpPr>
          <a:xfrm>
            <a:off x="7285089" y="3155195"/>
            <a:ext cx="747200" cy="747200"/>
            <a:chOff x="0" y="0"/>
            <a:chExt cx="1365549" cy="1365549"/>
          </a:xfrm>
        </p:grpSpPr>
        <p:grpSp>
          <p:nvGrpSpPr>
            <p:cNvPr id="132" name="Group 87">
              <a:extLst>
                <a:ext uri="{FF2B5EF4-FFF2-40B4-BE49-F238E27FC236}">
                  <a16:creationId xmlns:a16="http://schemas.microsoft.com/office/drawing/2014/main" id="{F2BAB7D8-D790-0994-2FE1-F3AB594C97DA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47" name="Freeform 88">
                <a:extLst>
                  <a:ext uri="{FF2B5EF4-FFF2-40B4-BE49-F238E27FC236}">
                    <a16:creationId xmlns:a16="http://schemas.microsoft.com/office/drawing/2014/main" id="{90155799-8BE1-76B5-4CDC-7BDFF37DDE11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48" name="TextBox 89">
                <a:extLst>
                  <a:ext uri="{FF2B5EF4-FFF2-40B4-BE49-F238E27FC236}">
                    <a16:creationId xmlns:a16="http://schemas.microsoft.com/office/drawing/2014/main" id="{F6D33915-6B7D-FBB0-161A-CCA9DA020B13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34" name="Group 90">
              <a:extLst>
                <a:ext uri="{FF2B5EF4-FFF2-40B4-BE49-F238E27FC236}">
                  <a16:creationId xmlns:a16="http://schemas.microsoft.com/office/drawing/2014/main" id="{4813533B-C779-F72B-3219-D3E8D9387937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42" name="Freeform 91">
                <a:extLst>
                  <a:ext uri="{FF2B5EF4-FFF2-40B4-BE49-F238E27FC236}">
                    <a16:creationId xmlns:a16="http://schemas.microsoft.com/office/drawing/2014/main" id="{28D2DA7D-703D-129A-62BE-BE70CFF1EA7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46" name="TextBox 92">
                <a:extLst>
                  <a:ext uri="{FF2B5EF4-FFF2-40B4-BE49-F238E27FC236}">
                    <a16:creationId xmlns:a16="http://schemas.microsoft.com/office/drawing/2014/main" id="{DD2DF520-2A9C-42A7-70FC-A604AB117D07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36" name="Group 93">
              <a:extLst>
                <a:ext uri="{FF2B5EF4-FFF2-40B4-BE49-F238E27FC236}">
                  <a16:creationId xmlns:a16="http://schemas.microsoft.com/office/drawing/2014/main" id="{3675CA50-CECA-99B0-BF76-26D62B0E9FEC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38" name="Freeform 94">
                <a:extLst>
                  <a:ext uri="{FF2B5EF4-FFF2-40B4-BE49-F238E27FC236}">
                    <a16:creationId xmlns:a16="http://schemas.microsoft.com/office/drawing/2014/main" id="{3B48EDE4-95A5-116D-6514-DB62C69725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40" name="TextBox 95">
                <a:extLst>
                  <a:ext uri="{FF2B5EF4-FFF2-40B4-BE49-F238E27FC236}">
                    <a16:creationId xmlns:a16="http://schemas.microsoft.com/office/drawing/2014/main" id="{1822936A-D9C7-4673-59D2-A39E0A3A313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49" name="Group 86">
            <a:extLst>
              <a:ext uri="{FF2B5EF4-FFF2-40B4-BE49-F238E27FC236}">
                <a16:creationId xmlns:a16="http://schemas.microsoft.com/office/drawing/2014/main" id="{BDAE85E6-3957-B80A-7DC0-92F50B38EC4E}"/>
              </a:ext>
            </a:extLst>
          </p:cNvPr>
          <p:cNvGrpSpPr/>
          <p:nvPr/>
        </p:nvGrpSpPr>
        <p:grpSpPr>
          <a:xfrm>
            <a:off x="10104820" y="4711769"/>
            <a:ext cx="747200" cy="747200"/>
            <a:chOff x="0" y="0"/>
            <a:chExt cx="1365549" cy="1365549"/>
          </a:xfrm>
        </p:grpSpPr>
        <p:grpSp>
          <p:nvGrpSpPr>
            <p:cNvPr id="150" name="Group 87">
              <a:extLst>
                <a:ext uri="{FF2B5EF4-FFF2-40B4-BE49-F238E27FC236}">
                  <a16:creationId xmlns:a16="http://schemas.microsoft.com/office/drawing/2014/main" id="{1830D104-3026-DC7F-B82D-29DA44D62BB9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57" name="Freeform 88">
                <a:extLst>
                  <a:ext uri="{FF2B5EF4-FFF2-40B4-BE49-F238E27FC236}">
                    <a16:creationId xmlns:a16="http://schemas.microsoft.com/office/drawing/2014/main" id="{358FE679-7EE3-08E2-8992-41ACD7BD099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58" name="TextBox 89">
                <a:extLst>
                  <a:ext uri="{FF2B5EF4-FFF2-40B4-BE49-F238E27FC236}">
                    <a16:creationId xmlns:a16="http://schemas.microsoft.com/office/drawing/2014/main" id="{26B86A24-97DB-5863-6395-4226E6B1E3F3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51" name="Group 90">
              <a:extLst>
                <a:ext uri="{FF2B5EF4-FFF2-40B4-BE49-F238E27FC236}">
                  <a16:creationId xmlns:a16="http://schemas.microsoft.com/office/drawing/2014/main" id="{1BA44493-FCF0-7DA9-BE8A-692079006938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55" name="Freeform 91">
                <a:extLst>
                  <a:ext uri="{FF2B5EF4-FFF2-40B4-BE49-F238E27FC236}">
                    <a16:creationId xmlns:a16="http://schemas.microsoft.com/office/drawing/2014/main" id="{3A3A4CF8-CF76-CEB2-2528-7F9AC2692CD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56" name="TextBox 92">
                <a:extLst>
                  <a:ext uri="{FF2B5EF4-FFF2-40B4-BE49-F238E27FC236}">
                    <a16:creationId xmlns:a16="http://schemas.microsoft.com/office/drawing/2014/main" id="{43FAB9CF-7EB5-B617-DAD5-9CF240048EE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52" name="Group 93">
              <a:extLst>
                <a:ext uri="{FF2B5EF4-FFF2-40B4-BE49-F238E27FC236}">
                  <a16:creationId xmlns:a16="http://schemas.microsoft.com/office/drawing/2014/main" id="{BF4B7359-D1A3-420D-B200-3C2EA6D724BF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53" name="Freeform 94">
                <a:extLst>
                  <a:ext uri="{FF2B5EF4-FFF2-40B4-BE49-F238E27FC236}">
                    <a16:creationId xmlns:a16="http://schemas.microsoft.com/office/drawing/2014/main" id="{511070AE-2885-FB5D-2CDF-E1E5E94892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54" name="TextBox 95">
                <a:extLst>
                  <a:ext uri="{FF2B5EF4-FFF2-40B4-BE49-F238E27FC236}">
                    <a16:creationId xmlns:a16="http://schemas.microsoft.com/office/drawing/2014/main" id="{64CDA640-F6B2-8343-CC6C-B87CA6AB98B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59" name="Group 86">
            <a:extLst>
              <a:ext uri="{FF2B5EF4-FFF2-40B4-BE49-F238E27FC236}">
                <a16:creationId xmlns:a16="http://schemas.microsoft.com/office/drawing/2014/main" id="{C5FD4515-E8A6-DB1A-9A59-C341CE34874E}"/>
              </a:ext>
            </a:extLst>
          </p:cNvPr>
          <p:cNvGrpSpPr/>
          <p:nvPr/>
        </p:nvGrpSpPr>
        <p:grpSpPr>
          <a:xfrm>
            <a:off x="6079076" y="4714785"/>
            <a:ext cx="747200" cy="747200"/>
            <a:chOff x="0" y="0"/>
            <a:chExt cx="1365549" cy="1365549"/>
          </a:xfrm>
        </p:grpSpPr>
        <p:grpSp>
          <p:nvGrpSpPr>
            <p:cNvPr id="160" name="Group 87">
              <a:extLst>
                <a:ext uri="{FF2B5EF4-FFF2-40B4-BE49-F238E27FC236}">
                  <a16:creationId xmlns:a16="http://schemas.microsoft.com/office/drawing/2014/main" id="{B1B76759-D872-70DF-4145-71CD041ACEF8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67" name="Freeform 88">
                <a:extLst>
                  <a:ext uri="{FF2B5EF4-FFF2-40B4-BE49-F238E27FC236}">
                    <a16:creationId xmlns:a16="http://schemas.microsoft.com/office/drawing/2014/main" id="{1CC92569-360E-3DCB-24F5-6B8E6692785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68" name="TextBox 89">
                <a:extLst>
                  <a:ext uri="{FF2B5EF4-FFF2-40B4-BE49-F238E27FC236}">
                    <a16:creationId xmlns:a16="http://schemas.microsoft.com/office/drawing/2014/main" id="{753B4887-A214-22C4-722F-A778F034F63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61" name="Group 90">
              <a:extLst>
                <a:ext uri="{FF2B5EF4-FFF2-40B4-BE49-F238E27FC236}">
                  <a16:creationId xmlns:a16="http://schemas.microsoft.com/office/drawing/2014/main" id="{DB14ADB3-FAA7-6B43-D457-C318B21A5DC6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65" name="Freeform 91">
                <a:extLst>
                  <a:ext uri="{FF2B5EF4-FFF2-40B4-BE49-F238E27FC236}">
                    <a16:creationId xmlns:a16="http://schemas.microsoft.com/office/drawing/2014/main" id="{CCCF482B-3D26-51FE-E32A-16EA0D721438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66" name="TextBox 92">
                <a:extLst>
                  <a:ext uri="{FF2B5EF4-FFF2-40B4-BE49-F238E27FC236}">
                    <a16:creationId xmlns:a16="http://schemas.microsoft.com/office/drawing/2014/main" id="{DEE6A6B0-F3D5-E841-2720-9821D070DA6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62" name="Group 93">
              <a:extLst>
                <a:ext uri="{FF2B5EF4-FFF2-40B4-BE49-F238E27FC236}">
                  <a16:creationId xmlns:a16="http://schemas.microsoft.com/office/drawing/2014/main" id="{9EE6F1F6-EC14-10B9-4752-FE817F3A03DC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63" name="Freeform 94">
                <a:extLst>
                  <a:ext uri="{FF2B5EF4-FFF2-40B4-BE49-F238E27FC236}">
                    <a16:creationId xmlns:a16="http://schemas.microsoft.com/office/drawing/2014/main" id="{D38769EB-6387-D90C-C35D-FF8C49B5BC0C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64" name="TextBox 95">
                <a:extLst>
                  <a:ext uri="{FF2B5EF4-FFF2-40B4-BE49-F238E27FC236}">
                    <a16:creationId xmlns:a16="http://schemas.microsoft.com/office/drawing/2014/main" id="{53532DE3-4B6B-5FA2-7508-C966D17691E1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69" name="Group 86">
            <a:extLst>
              <a:ext uri="{FF2B5EF4-FFF2-40B4-BE49-F238E27FC236}">
                <a16:creationId xmlns:a16="http://schemas.microsoft.com/office/drawing/2014/main" id="{607A3595-82A0-A788-2BB5-C8850A2307F4}"/>
              </a:ext>
            </a:extLst>
          </p:cNvPr>
          <p:cNvGrpSpPr/>
          <p:nvPr/>
        </p:nvGrpSpPr>
        <p:grpSpPr>
          <a:xfrm>
            <a:off x="1704490" y="4719314"/>
            <a:ext cx="747200" cy="747200"/>
            <a:chOff x="0" y="0"/>
            <a:chExt cx="1365549" cy="1365549"/>
          </a:xfrm>
        </p:grpSpPr>
        <p:grpSp>
          <p:nvGrpSpPr>
            <p:cNvPr id="170" name="Group 87">
              <a:extLst>
                <a:ext uri="{FF2B5EF4-FFF2-40B4-BE49-F238E27FC236}">
                  <a16:creationId xmlns:a16="http://schemas.microsoft.com/office/drawing/2014/main" id="{B22A5D30-1F9D-A9B5-088B-BEC7DB9AE6C9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77" name="Freeform 88">
                <a:extLst>
                  <a:ext uri="{FF2B5EF4-FFF2-40B4-BE49-F238E27FC236}">
                    <a16:creationId xmlns:a16="http://schemas.microsoft.com/office/drawing/2014/main" id="{66898D4C-A072-F004-4203-1A0FB79FC45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78" name="TextBox 89">
                <a:extLst>
                  <a:ext uri="{FF2B5EF4-FFF2-40B4-BE49-F238E27FC236}">
                    <a16:creationId xmlns:a16="http://schemas.microsoft.com/office/drawing/2014/main" id="{570A2E47-5648-7BB4-8D56-9BA7D1C347E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71" name="Group 90">
              <a:extLst>
                <a:ext uri="{FF2B5EF4-FFF2-40B4-BE49-F238E27FC236}">
                  <a16:creationId xmlns:a16="http://schemas.microsoft.com/office/drawing/2014/main" id="{2972995B-5245-A864-922D-CA9BA9F898F0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75" name="Freeform 91">
                <a:extLst>
                  <a:ext uri="{FF2B5EF4-FFF2-40B4-BE49-F238E27FC236}">
                    <a16:creationId xmlns:a16="http://schemas.microsoft.com/office/drawing/2014/main" id="{573DC864-5342-8F71-1AA6-4A926C42DEB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76" name="TextBox 92">
                <a:extLst>
                  <a:ext uri="{FF2B5EF4-FFF2-40B4-BE49-F238E27FC236}">
                    <a16:creationId xmlns:a16="http://schemas.microsoft.com/office/drawing/2014/main" id="{3A45005A-3E71-6F33-8C09-4AA4B81F012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72" name="Group 93">
              <a:extLst>
                <a:ext uri="{FF2B5EF4-FFF2-40B4-BE49-F238E27FC236}">
                  <a16:creationId xmlns:a16="http://schemas.microsoft.com/office/drawing/2014/main" id="{36AC0357-08E9-B3EB-57E8-59BD31E0B687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73" name="Freeform 94">
                <a:extLst>
                  <a:ext uri="{FF2B5EF4-FFF2-40B4-BE49-F238E27FC236}">
                    <a16:creationId xmlns:a16="http://schemas.microsoft.com/office/drawing/2014/main" id="{6BF5A31F-AEE1-4332-52C6-43658EE7A2F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74" name="TextBox 95">
                <a:extLst>
                  <a:ext uri="{FF2B5EF4-FFF2-40B4-BE49-F238E27FC236}">
                    <a16:creationId xmlns:a16="http://schemas.microsoft.com/office/drawing/2014/main" id="{E6665674-90A0-E246-CC28-B4FF0F5D1ED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2" name="Group 86">
            <a:extLst>
              <a:ext uri="{FF2B5EF4-FFF2-40B4-BE49-F238E27FC236}">
                <a16:creationId xmlns:a16="http://schemas.microsoft.com/office/drawing/2014/main" id="{48A0851F-BF3F-8141-5564-7FC335832708}"/>
              </a:ext>
            </a:extLst>
          </p:cNvPr>
          <p:cNvGrpSpPr/>
          <p:nvPr/>
        </p:nvGrpSpPr>
        <p:grpSpPr>
          <a:xfrm>
            <a:off x="483141" y="1558514"/>
            <a:ext cx="747200" cy="747200"/>
            <a:chOff x="0" y="0"/>
            <a:chExt cx="1365549" cy="1365549"/>
          </a:xfrm>
        </p:grpSpPr>
        <p:grpSp>
          <p:nvGrpSpPr>
            <p:cNvPr id="3" name="Group 87">
              <a:extLst>
                <a:ext uri="{FF2B5EF4-FFF2-40B4-BE49-F238E27FC236}">
                  <a16:creationId xmlns:a16="http://schemas.microsoft.com/office/drawing/2014/main" id="{6EA96AE7-6CC7-8CC1-E3F0-2DA1B0C866F1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4" name="Freeform 88">
                <a:extLst>
                  <a:ext uri="{FF2B5EF4-FFF2-40B4-BE49-F238E27FC236}">
                    <a16:creationId xmlns:a16="http://schemas.microsoft.com/office/drawing/2014/main" id="{626C449E-0A21-3632-4BE2-523FCAFE686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58" name="TextBox 89">
                <a:extLst>
                  <a:ext uri="{FF2B5EF4-FFF2-40B4-BE49-F238E27FC236}">
                    <a16:creationId xmlns:a16="http://schemas.microsoft.com/office/drawing/2014/main" id="{7AC6B663-3283-AEC1-AAAF-C2408DB87E3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5" name="Group 90">
              <a:extLst>
                <a:ext uri="{FF2B5EF4-FFF2-40B4-BE49-F238E27FC236}">
                  <a16:creationId xmlns:a16="http://schemas.microsoft.com/office/drawing/2014/main" id="{F687F8D4-6FAB-17D5-75AE-F8C16E4F8209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2" name="Freeform 91">
                <a:extLst>
                  <a:ext uri="{FF2B5EF4-FFF2-40B4-BE49-F238E27FC236}">
                    <a16:creationId xmlns:a16="http://schemas.microsoft.com/office/drawing/2014/main" id="{DD6B2544-F2EA-3FE6-9CF9-0856006E342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3" name="TextBox 92">
                <a:extLst>
                  <a:ext uri="{FF2B5EF4-FFF2-40B4-BE49-F238E27FC236}">
                    <a16:creationId xmlns:a16="http://schemas.microsoft.com/office/drawing/2014/main" id="{1448119E-7701-57D4-4E9A-6CF2F8BE8D9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6" name="Group 93">
              <a:extLst>
                <a:ext uri="{FF2B5EF4-FFF2-40B4-BE49-F238E27FC236}">
                  <a16:creationId xmlns:a16="http://schemas.microsoft.com/office/drawing/2014/main" id="{E1BC0641-5989-00A3-C7F0-4E71A38A484E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0" name="Freeform 94">
                <a:extLst>
                  <a:ext uri="{FF2B5EF4-FFF2-40B4-BE49-F238E27FC236}">
                    <a16:creationId xmlns:a16="http://schemas.microsoft.com/office/drawing/2014/main" id="{A224A2A0-F537-26A6-DCCE-F8F353DB372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1" name="TextBox 95">
                <a:extLst>
                  <a:ext uri="{FF2B5EF4-FFF2-40B4-BE49-F238E27FC236}">
                    <a16:creationId xmlns:a16="http://schemas.microsoft.com/office/drawing/2014/main" id="{D61E1E69-7D0E-1D20-54C8-5EB9E00A80F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sp>
        <p:nvSpPr>
          <p:cNvPr id="56" name="TextBox 56">
            <a:extLst>
              <a:ext uri="{FF2B5EF4-FFF2-40B4-BE49-F238E27FC236}">
                <a16:creationId xmlns:a16="http://schemas.microsoft.com/office/drawing/2014/main" id="{D421AD3F-AA6E-D11D-250B-A173F99E94E9}"/>
              </a:ext>
            </a:extLst>
          </p:cNvPr>
          <p:cNvSpPr txBox="1"/>
          <p:nvPr/>
        </p:nvSpPr>
        <p:spPr>
          <a:xfrm>
            <a:off x="497352" y="550627"/>
            <a:ext cx="10194089" cy="546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5"/>
              </a:lnSpc>
            </a:pPr>
            <a:r>
              <a:rPr lang="en-US" sz="3200" b="1" spc="-38">
                <a:solidFill>
                  <a:srgbClr val="1C1D3B"/>
                </a:solidFill>
                <a:latin typeface="Helvetica" pitchFamily="2" charset="0"/>
              </a:rPr>
              <a:t>S/4HANA Timeline</a:t>
            </a:r>
          </a:p>
        </p:txBody>
      </p:sp>
      <p:sp>
        <p:nvSpPr>
          <p:cNvPr id="64" name="TextBox 64">
            <a:extLst>
              <a:ext uri="{FF2B5EF4-FFF2-40B4-BE49-F238E27FC236}">
                <a16:creationId xmlns:a16="http://schemas.microsoft.com/office/drawing/2014/main" id="{03D3F3B7-3D9A-E13F-6687-6166CD2EBBA9}"/>
              </a:ext>
            </a:extLst>
          </p:cNvPr>
          <p:cNvSpPr txBox="1"/>
          <p:nvPr/>
        </p:nvSpPr>
        <p:spPr>
          <a:xfrm>
            <a:off x="486457" y="2361328"/>
            <a:ext cx="3374343" cy="75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>
                <a:solidFill>
                  <a:srgbClr val="1C1D3B"/>
                </a:solidFill>
                <a:latin typeface="Helvetica" pitchFamily="2" charset="0"/>
              </a:rPr>
              <a:t>SAP S/4HANA</a:t>
            </a:r>
            <a:endParaRPr lang="en-US" sz="1200" kern="0">
              <a:solidFill>
                <a:srgbClr val="1C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43926" indent="-143926" defTabSz="913928" fontAlgn="base">
              <a:spcBef>
                <a:spcPts val="200"/>
              </a:spcBef>
              <a:spcAft>
                <a:spcPct val="0"/>
              </a:spcAft>
              <a:buClr>
                <a:srgbClr val="0D4B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Customers on their S/4 journey.</a:t>
            </a:r>
          </a:p>
          <a:p>
            <a:pPr marL="143926" indent="-143926" defTabSz="913928" fontAlgn="base">
              <a:spcBef>
                <a:spcPts val="200"/>
              </a:spcBef>
              <a:spcAft>
                <a:spcPct val="0"/>
              </a:spcAft>
              <a:buClr>
                <a:srgbClr val="0D4B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Customers building and planning their S/4 journey.</a:t>
            </a:r>
          </a:p>
          <a:p>
            <a:pPr marL="143926" indent="-143926" defTabSz="913928" fontAlgn="base">
              <a:spcBef>
                <a:spcPts val="200"/>
              </a:spcBef>
              <a:spcAft>
                <a:spcPct val="0"/>
              </a:spcAft>
              <a:buClr>
                <a:srgbClr val="0D4B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Customers waiting for S/4 but seeking value now.</a:t>
            </a:r>
          </a:p>
        </p:txBody>
      </p:sp>
      <p:sp>
        <p:nvSpPr>
          <p:cNvPr id="91" name="TextBox 64">
            <a:extLst>
              <a:ext uri="{FF2B5EF4-FFF2-40B4-BE49-F238E27FC236}">
                <a16:creationId xmlns:a16="http://schemas.microsoft.com/office/drawing/2014/main" id="{0CD51901-C5AD-56CD-F53B-706F3E2CEC91}"/>
              </a:ext>
            </a:extLst>
          </p:cNvPr>
          <p:cNvSpPr txBox="1"/>
          <p:nvPr/>
        </p:nvSpPr>
        <p:spPr>
          <a:xfrm>
            <a:off x="4140534" y="2346833"/>
            <a:ext cx="3624303" cy="754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>
                <a:solidFill>
                  <a:srgbClr val="1C1D3B"/>
                </a:solidFill>
                <a:latin typeface="Helvetica" pitchFamily="2" charset="0"/>
              </a:rPr>
              <a:t>Optimize Data</a:t>
            </a:r>
            <a:endParaRPr lang="en-US" sz="1200" kern="0">
              <a:solidFill>
                <a:srgbClr val="1C1D3B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Reduce production data volume using archiving &amp; retention.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Keep transactional &amp; master data clean.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Decommission legacy systems reducing IT spend.</a:t>
            </a:r>
          </a:p>
        </p:txBody>
      </p:sp>
      <p:sp>
        <p:nvSpPr>
          <p:cNvPr id="93" name="TextBox 64">
            <a:extLst>
              <a:ext uri="{FF2B5EF4-FFF2-40B4-BE49-F238E27FC236}">
                <a16:creationId xmlns:a16="http://schemas.microsoft.com/office/drawing/2014/main" id="{CAB3D798-E92E-BE58-1AA8-4BF9AF83DD80}"/>
              </a:ext>
            </a:extLst>
          </p:cNvPr>
          <p:cNvSpPr txBox="1"/>
          <p:nvPr/>
        </p:nvSpPr>
        <p:spPr>
          <a:xfrm>
            <a:off x="8388420" y="2400705"/>
            <a:ext cx="2921184" cy="918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 kern="0">
                <a:solidFill>
                  <a:srgbClr val="1C1D3B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Data-Driven Decisioning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Cross-process data-driven decision-making 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will improve a customer's return on asset.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Initial focus around cash and spend management will ensure organization stability.</a:t>
            </a:r>
          </a:p>
        </p:txBody>
      </p:sp>
      <p:sp>
        <p:nvSpPr>
          <p:cNvPr id="95" name="TextBox 64">
            <a:extLst>
              <a:ext uri="{FF2B5EF4-FFF2-40B4-BE49-F238E27FC236}">
                <a16:creationId xmlns:a16="http://schemas.microsoft.com/office/drawing/2014/main" id="{2FDB4F3A-70BF-0A9A-5D06-A62EB8234954}"/>
              </a:ext>
            </a:extLst>
          </p:cNvPr>
          <p:cNvSpPr txBox="1"/>
          <p:nvPr/>
        </p:nvSpPr>
        <p:spPr>
          <a:xfrm>
            <a:off x="7135025" y="3986839"/>
            <a:ext cx="3420814" cy="702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>
                <a:solidFill>
                  <a:srgbClr val="1C1D3B"/>
                </a:solidFill>
                <a:latin typeface="Helvetica" pitchFamily="2" charset="0"/>
              </a:rPr>
              <a:t>Clean Application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Keep the core clean and improve operations with side-by-side enhancements. Leverage pre-built integrations, improving time to market for new capability</a:t>
            </a:r>
          </a:p>
        </p:txBody>
      </p:sp>
      <p:sp>
        <p:nvSpPr>
          <p:cNvPr id="97" name="TextBox 64">
            <a:extLst>
              <a:ext uri="{FF2B5EF4-FFF2-40B4-BE49-F238E27FC236}">
                <a16:creationId xmlns:a16="http://schemas.microsoft.com/office/drawing/2014/main" id="{EFFE1523-A9F9-7D2E-2E8B-A6A582DB7D39}"/>
              </a:ext>
            </a:extLst>
          </p:cNvPr>
          <p:cNvSpPr txBox="1"/>
          <p:nvPr/>
        </p:nvSpPr>
        <p:spPr>
          <a:xfrm>
            <a:off x="2675282" y="3983632"/>
            <a:ext cx="3494868" cy="7029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Continuous Process Automation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Further simplify processes across the enterprise with easy to create workflows. Automate high-volume, and repetitive manual tasks with intelligent bots will help adoption</a:t>
            </a:r>
          </a:p>
        </p:txBody>
      </p:sp>
      <p:sp>
        <p:nvSpPr>
          <p:cNvPr id="99" name="TextBox 64">
            <a:extLst>
              <a:ext uri="{FF2B5EF4-FFF2-40B4-BE49-F238E27FC236}">
                <a16:creationId xmlns:a16="http://schemas.microsoft.com/office/drawing/2014/main" id="{BB2942B1-1787-CBEC-A61A-2AB4F3C6E71A}"/>
              </a:ext>
            </a:extLst>
          </p:cNvPr>
          <p:cNvSpPr txBox="1"/>
          <p:nvPr/>
        </p:nvSpPr>
        <p:spPr>
          <a:xfrm>
            <a:off x="1522044" y="5582293"/>
            <a:ext cx="3588685" cy="86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Low-Code Extensions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Starting to change behavior with a new application is often the linchpin to success. Enabling low-code/no-code solutions help organization deploy new capabilities weekly and keep up with dev backlog.</a:t>
            </a:r>
          </a:p>
        </p:txBody>
      </p:sp>
      <p:sp>
        <p:nvSpPr>
          <p:cNvPr id="101" name="TextBox 64">
            <a:extLst>
              <a:ext uri="{FF2B5EF4-FFF2-40B4-BE49-F238E27FC236}">
                <a16:creationId xmlns:a16="http://schemas.microsoft.com/office/drawing/2014/main" id="{88F6594B-B82A-B259-6AC2-429CC78A4A10}"/>
              </a:ext>
            </a:extLst>
          </p:cNvPr>
          <p:cNvSpPr txBox="1"/>
          <p:nvPr/>
        </p:nvSpPr>
        <p:spPr>
          <a:xfrm>
            <a:off x="5866664" y="5582293"/>
            <a:ext cx="4194291" cy="867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200" b="1">
                <a:solidFill>
                  <a:srgbClr val="1C1D3B"/>
                </a:solidFill>
                <a:latin typeface="Helvetica" pitchFamily="2" charset="0"/>
              </a:rPr>
              <a:t>Quality Assurance</a:t>
            </a:r>
          </a:p>
          <a:p>
            <a:pPr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067" kern="0">
                <a:solidFill>
                  <a:srgbClr val="1C1D3B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De-risk and accelerate RISE projects by analyzing the impact of software changes to better scope and automate what needs to be verified. Ensure that any changes do not break end-to-end business processes, slow application performance, or introduce data errors.</a:t>
            </a:r>
          </a:p>
        </p:txBody>
      </p:sp>
      <p:pic>
        <p:nvPicPr>
          <p:cNvPr id="133" name="Graphic 132" descr="Good Inventory with solid fill">
            <a:extLst>
              <a:ext uri="{FF2B5EF4-FFF2-40B4-BE49-F238E27FC236}">
                <a16:creationId xmlns:a16="http://schemas.microsoft.com/office/drawing/2014/main" id="{A1E11D6C-2C0A-33C5-5DE6-07A767CF82B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64608" y="4856303"/>
            <a:ext cx="416706" cy="416706"/>
          </a:xfrm>
          <a:prstGeom prst="rect">
            <a:avLst/>
          </a:prstGeom>
        </p:spPr>
      </p:pic>
      <p:pic>
        <p:nvPicPr>
          <p:cNvPr id="135" name="Graphic 134" descr="Morse Code with solid fill">
            <a:extLst>
              <a:ext uri="{FF2B5EF4-FFF2-40B4-BE49-F238E27FC236}">
                <a16:creationId xmlns:a16="http://schemas.microsoft.com/office/drawing/2014/main" id="{6041DE60-3DA1-4E1D-381B-0AF61E985BD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977" y="4871801"/>
            <a:ext cx="442226" cy="442226"/>
          </a:xfrm>
          <a:prstGeom prst="rect">
            <a:avLst/>
          </a:prstGeom>
        </p:spPr>
      </p:pic>
      <p:pic>
        <p:nvPicPr>
          <p:cNvPr id="137" name="Graphic 136" descr="Renovation (House With Sparkles) with solid fill">
            <a:extLst>
              <a:ext uri="{FF2B5EF4-FFF2-40B4-BE49-F238E27FC236}">
                <a16:creationId xmlns:a16="http://schemas.microsoft.com/office/drawing/2014/main" id="{C9CBA22F-0EFF-C1B1-7451-568220F016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2254" y="3307772"/>
            <a:ext cx="412871" cy="412871"/>
          </a:xfrm>
          <a:prstGeom prst="rect">
            <a:avLst/>
          </a:prstGeom>
        </p:spPr>
      </p:pic>
      <p:pic>
        <p:nvPicPr>
          <p:cNvPr id="139" name="Graphic 138" descr="Circles with arrows with solid fill">
            <a:extLst>
              <a:ext uri="{FF2B5EF4-FFF2-40B4-BE49-F238E27FC236}">
                <a16:creationId xmlns:a16="http://schemas.microsoft.com/office/drawing/2014/main" id="{CA67096E-5117-DD4D-C8AE-09F0B06CE12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3398" y="3292166"/>
            <a:ext cx="442226" cy="442226"/>
          </a:xfrm>
          <a:prstGeom prst="rect">
            <a:avLst/>
          </a:prstGeom>
        </p:spPr>
      </p:pic>
      <p:pic>
        <p:nvPicPr>
          <p:cNvPr id="141" name="Graphic 140" descr="Statistics with solid fill">
            <a:extLst>
              <a:ext uri="{FF2B5EF4-FFF2-40B4-BE49-F238E27FC236}">
                <a16:creationId xmlns:a16="http://schemas.microsoft.com/office/drawing/2014/main" id="{DF95F37D-6555-2310-5515-BB92C5F2D78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9222" y="1721320"/>
            <a:ext cx="410492" cy="410492"/>
          </a:xfrm>
          <a:prstGeom prst="rect">
            <a:avLst/>
          </a:prstGeom>
        </p:spPr>
      </p:pic>
      <p:pic>
        <p:nvPicPr>
          <p:cNvPr id="143" name="Graphic 142" descr="Database with solid fill">
            <a:extLst>
              <a:ext uri="{FF2B5EF4-FFF2-40B4-BE49-F238E27FC236}">
                <a16:creationId xmlns:a16="http://schemas.microsoft.com/office/drawing/2014/main" id="{FBA6E3AD-1A5F-0D5D-C654-0304C0AA10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93788" y="1736500"/>
            <a:ext cx="383148" cy="383148"/>
          </a:xfrm>
          <a:prstGeom prst="rect">
            <a:avLst/>
          </a:prstGeom>
        </p:spPr>
      </p:pic>
      <p:sp>
        <p:nvSpPr>
          <p:cNvPr id="144" name="TextBox 64">
            <a:extLst>
              <a:ext uri="{FF2B5EF4-FFF2-40B4-BE49-F238E27FC236}">
                <a16:creationId xmlns:a16="http://schemas.microsoft.com/office/drawing/2014/main" id="{8A97B27A-E570-78AB-D74D-6BDB8AE07ED3}"/>
              </a:ext>
            </a:extLst>
          </p:cNvPr>
          <p:cNvSpPr txBox="1"/>
          <p:nvPr/>
        </p:nvSpPr>
        <p:spPr>
          <a:xfrm>
            <a:off x="626574" y="1852038"/>
            <a:ext cx="462044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400" b="1" kern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</a:p>
        </p:txBody>
      </p:sp>
      <p:sp>
        <p:nvSpPr>
          <p:cNvPr id="145" name="TextBox 64">
            <a:extLst>
              <a:ext uri="{FF2B5EF4-FFF2-40B4-BE49-F238E27FC236}">
                <a16:creationId xmlns:a16="http://schemas.microsoft.com/office/drawing/2014/main" id="{D369E2A8-86D3-139C-2F82-F5F9F68D8B26}"/>
              </a:ext>
            </a:extLst>
          </p:cNvPr>
          <p:cNvSpPr txBox="1"/>
          <p:nvPr/>
        </p:nvSpPr>
        <p:spPr>
          <a:xfrm>
            <a:off x="10247398" y="4977647"/>
            <a:ext cx="462044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3928" fontAlgn="base">
              <a:spcBef>
                <a:spcPts val="200"/>
              </a:spcBef>
              <a:spcAft>
                <a:spcPct val="0"/>
              </a:spcAft>
              <a:buClr>
                <a:srgbClr val="F0AB00"/>
              </a:buClr>
              <a:buSzPct val="100000"/>
            </a:pPr>
            <a:r>
              <a:rPr lang="en-US" sz="1400" b="1" kern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202x</a:t>
            </a:r>
          </a:p>
        </p:txBody>
      </p:sp>
    </p:spTree>
    <p:extLst>
      <p:ext uri="{BB962C8B-B14F-4D97-AF65-F5344CB8AC3E}">
        <p14:creationId xmlns:p14="http://schemas.microsoft.com/office/powerpoint/2010/main" val="296576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DEBF74-E66B-6214-59D7-3A4E858F94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9612" y="584083"/>
            <a:ext cx="8965588" cy="96690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400"/>
              </a:spcBef>
            </a:pPr>
            <a:r>
              <a:rPr lang="en-US"/>
              <a:t>Your Data is Growing.</a:t>
            </a:r>
          </a:p>
          <a:p>
            <a:pPr>
              <a:spcBef>
                <a:spcPts val="400"/>
              </a:spcBef>
            </a:pPr>
            <a:r>
              <a:rPr lang="en-US" i="1"/>
              <a:t>“So, how do we flatten the curve?”</a:t>
            </a:r>
          </a:p>
          <a:p>
            <a:pPr>
              <a:spcBef>
                <a:spcPts val="400"/>
              </a:spcBef>
            </a:pP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B37126-4C0E-47AD-96F4-FA004DA3C77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07825" y="6573838"/>
            <a:ext cx="384175" cy="2111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7E0194-4D48-4029-9AA2-9D86058F238A}" type="slidenum">
              <a:rPr kumimoji="0" lang="en-US" sz="8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5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6973707-5300-5E9C-582A-C734AAF6844A}"/>
              </a:ext>
            </a:extLst>
          </p:cNvPr>
          <p:cNvGrpSpPr/>
          <p:nvPr/>
        </p:nvGrpSpPr>
        <p:grpSpPr>
          <a:xfrm>
            <a:off x="1171384" y="988236"/>
            <a:ext cx="9655641" cy="6761015"/>
            <a:chOff x="1171384" y="988236"/>
            <a:chExt cx="9655641" cy="676101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638BAF7-5FD9-2E3C-56D5-8FA8A0FA76B6}"/>
                </a:ext>
              </a:extLst>
            </p:cNvPr>
            <p:cNvSpPr/>
            <p:nvPr/>
          </p:nvSpPr>
          <p:spPr>
            <a:xfrm>
              <a:off x="5225142" y="3080657"/>
              <a:ext cx="5508172" cy="2515013"/>
            </a:xfrm>
            <a:prstGeom prst="rect">
              <a:avLst/>
            </a:prstGeom>
            <a:solidFill>
              <a:srgbClr val="F3F9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kern="1200"/>
            </a:p>
          </p:txBody>
        </p: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647707F0-D81A-4CA5-B0E0-BED5DF16982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4162979"/>
                </p:ext>
              </p:extLst>
            </p:nvPr>
          </p:nvGraphicFramePr>
          <p:xfrm>
            <a:off x="1171384" y="988236"/>
            <a:ext cx="9655641" cy="67610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72CD8493-2AAF-4797-BA21-1836AFF95C4A}"/>
              </a:ext>
            </a:extLst>
          </p:cNvPr>
          <p:cNvSpPr txBox="1">
            <a:spLocks/>
          </p:cNvSpPr>
          <p:nvPr/>
        </p:nvSpPr>
        <p:spPr>
          <a:xfrm>
            <a:off x="608218" y="868419"/>
            <a:ext cx="3702525" cy="104888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ntserrat" panose="02000505000000020004" pitchFamily="2" charset="0"/>
              <a:ea typeface="+mj-ea"/>
              <a:cs typeface="Segoe UI" panose="020B0502040204020203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4BF47403-6D3D-46E3-96DC-46EB38A55DFF}"/>
              </a:ext>
            </a:extLst>
          </p:cNvPr>
          <p:cNvSpPr txBox="1">
            <a:spLocks/>
          </p:cNvSpPr>
          <p:nvPr/>
        </p:nvSpPr>
        <p:spPr>
          <a:xfrm>
            <a:off x="4746171" y="5595670"/>
            <a:ext cx="7061654" cy="4754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8C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31825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71608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8CC9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39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6">
            <a:extLst>
              <a:ext uri="{FF2B5EF4-FFF2-40B4-BE49-F238E27FC236}">
                <a16:creationId xmlns:a16="http://schemas.microsoft.com/office/drawing/2014/main" id="{8469CC09-523D-2CDE-B220-5FD64B6CD2E8}"/>
              </a:ext>
            </a:extLst>
          </p:cNvPr>
          <p:cNvGrpSpPr/>
          <p:nvPr/>
        </p:nvGrpSpPr>
        <p:grpSpPr>
          <a:xfrm>
            <a:off x="1881944" y="1837857"/>
            <a:ext cx="808164" cy="808164"/>
            <a:chOff x="0" y="0"/>
            <a:chExt cx="1365549" cy="1365549"/>
          </a:xfrm>
        </p:grpSpPr>
        <p:grpSp>
          <p:nvGrpSpPr>
            <p:cNvPr id="6" name="Group 87">
              <a:extLst>
                <a:ext uri="{FF2B5EF4-FFF2-40B4-BE49-F238E27FC236}">
                  <a16:creationId xmlns:a16="http://schemas.microsoft.com/office/drawing/2014/main" id="{CA32E581-BAE4-F32D-8C2E-27AA419CA960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6" name="Freeform 88">
                <a:extLst>
                  <a:ext uri="{FF2B5EF4-FFF2-40B4-BE49-F238E27FC236}">
                    <a16:creationId xmlns:a16="http://schemas.microsoft.com/office/drawing/2014/main" id="{6F04F7C7-CB94-9D83-1DBD-5A384BFE271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7" name="TextBox 89">
                <a:extLst>
                  <a:ext uri="{FF2B5EF4-FFF2-40B4-BE49-F238E27FC236}">
                    <a16:creationId xmlns:a16="http://schemas.microsoft.com/office/drawing/2014/main" id="{72AD903A-26A6-2832-1207-118D7842B12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8" name="Group 90">
              <a:extLst>
                <a:ext uri="{FF2B5EF4-FFF2-40B4-BE49-F238E27FC236}">
                  <a16:creationId xmlns:a16="http://schemas.microsoft.com/office/drawing/2014/main" id="{75297ACE-3955-F969-FA86-B8CAD0377034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4" name="Freeform 91">
                <a:extLst>
                  <a:ext uri="{FF2B5EF4-FFF2-40B4-BE49-F238E27FC236}">
                    <a16:creationId xmlns:a16="http://schemas.microsoft.com/office/drawing/2014/main" id="{461B13B9-294A-EF47-9679-4306668FBED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5" name="TextBox 92">
                <a:extLst>
                  <a:ext uri="{FF2B5EF4-FFF2-40B4-BE49-F238E27FC236}">
                    <a16:creationId xmlns:a16="http://schemas.microsoft.com/office/drawing/2014/main" id="{504BFB6A-52E8-BAA1-ECAF-8CB0F8BFED2A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" name="Group 93">
              <a:extLst>
                <a:ext uri="{FF2B5EF4-FFF2-40B4-BE49-F238E27FC236}">
                  <a16:creationId xmlns:a16="http://schemas.microsoft.com/office/drawing/2014/main" id="{745DF442-4D88-DEEB-7C7C-C1BDC0834D6E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1" name="Freeform 94">
                <a:extLst>
                  <a:ext uri="{FF2B5EF4-FFF2-40B4-BE49-F238E27FC236}">
                    <a16:creationId xmlns:a16="http://schemas.microsoft.com/office/drawing/2014/main" id="{C962B3DB-58FD-BEA6-525C-F679BD776F8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2" name="TextBox 95">
                <a:extLst>
                  <a:ext uri="{FF2B5EF4-FFF2-40B4-BE49-F238E27FC236}">
                    <a16:creationId xmlns:a16="http://schemas.microsoft.com/office/drawing/2014/main" id="{356A6512-80DC-B1CA-A1D0-FCAF2613CB67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D4CA4B-5410-B636-17C5-6FFF50D0CD23}"/>
              </a:ext>
            </a:extLst>
          </p:cNvPr>
          <p:cNvSpPr txBox="1">
            <a:spLocks/>
          </p:cNvSpPr>
          <p:nvPr/>
        </p:nvSpPr>
        <p:spPr>
          <a:xfrm>
            <a:off x="3092618" y="1947249"/>
            <a:ext cx="7020878" cy="5890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8CC9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631825" indent="-2365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2pPr>
            <a:lvl3pPr marL="1027113" indent="-2254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3pPr>
            <a:lvl4pPr marL="1376363" indent="-2349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4pPr>
            <a:lvl5pPr marL="1716088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92F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8CC9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What if...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You could eliminate transactional data older than 7 years (per your company’s retention policy)?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82EB52-218E-C427-3695-979E74CDFF16}"/>
              </a:ext>
            </a:extLst>
          </p:cNvPr>
          <p:cNvSpPr txBox="1"/>
          <p:nvPr/>
        </p:nvSpPr>
        <p:spPr>
          <a:xfrm>
            <a:off x="3092618" y="2983950"/>
            <a:ext cx="692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What if...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you could reduce recovery time by 36%?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7EC4D9-506A-87B2-B3EB-71B2CB485B90}"/>
              </a:ext>
            </a:extLst>
          </p:cNvPr>
          <p:cNvSpPr txBox="1"/>
          <p:nvPr/>
        </p:nvSpPr>
        <p:spPr>
          <a:xfrm>
            <a:off x="3092619" y="3800958"/>
            <a:ext cx="72909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What if...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you could extend the life of your HANA hardware by 30%?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F49B97-7FE4-B50B-5DC0-BADEB370930D}"/>
              </a:ext>
            </a:extLst>
          </p:cNvPr>
          <p:cNvSpPr txBox="1"/>
          <p:nvPr/>
        </p:nvSpPr>
        <p:spPr>
          <a:xfrm>
            <a:off x="3092618" y="4617966"/>
            <a:ext cx="69219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What if...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you could reduce active storage by 40-60%?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86BC8CA-474E-EEFA-4230-48F58061EEB8}"/>
              </a:ext>
            </a:extLst>
          </p:cNvPr>
          <p:cNvSpPr txBox="1"/>
          <p:nvPr/>
        </p:nvSpPr>
        <p:spPr>
          <a:xfrm>
            <a:off x="3092618" y="5434975"/>
            <a:ext cx="70658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What if...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latin typeface="Helvetica" pitchFamily="2" charset="0"/>
              </a:rPr>
              <a:t>you could reduce the cost of appliance acquisition and future expansion?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44D5E-8C3C-3CCA-DE26-417FC57BFB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033" y="555120"/>
            <a:ext cx="10331934" cy="985412"/>
          </a:xfrm>
        </p:spPr>
        <p:txBody>
          <a:bodyPr>
            <a:normAutofit/>
          </a:bodyPr>
          <a:lstStyle/>
          <a:p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3F9FF"/>
                </a:solidFill>
                <a:effectLst/>
                <a:uLnTx/>
                <a:uFillTx/>
                <a:ea typeface="+mj-ea"/>
                <a:cs typeface="Segoe UI" panose="020B0502040204020203" pitchFamily="34" charset="0"/>
              </a:rPr>
              <a:t>What if…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CD2D5E-5DF2-1A15-A5EC-676F8D3C4862}"/>
              </a:ext>
            </a:extLst>
          </p:cNvPr>
          <p:cNvSpPr/>
          <p:nvPr/>
        </p:nvSpPr>
        <p:spPr>
          <a:xfrm>
            <a:off x="10268329" y="80916"/>
            <a:ext cx="1864426" cy="614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C8D9D191-09D5-DA15-3D56-46B291C5F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21" y="118305"/>
            <a:ext cx="1634041" cy="524613"/>
          </a:xfrm>
          <a:prstGeom prst="rect">
            <a:avLst/>
          </a:prstGeom>
        </p:spPr>
      </p:pic>
      <p:grpSp>
        <p:nvGrpSpPr>
          <p:cNvPr id="2" name="Group 86">
            <a:extLst>
              <a:ext uri="{FF2B5EF4-FFF2-40B4-BE49-F238E27FC236}">
                <a16:creationId xmlns:a16="http://schemas.microsoft.com/office/drawing/2014/main" id="{C75F1D7E-BAA0-793F-97D8-5743130731C5}"/>
              </a:ext>
            </a:extLst>
          </p:cNvPr>
          <p:cNvGrpSpPr/>
          <p:nvPr/>
        </p:nvGrpSpPr>
        <p:grpSpPr>
          <a:xfrm>
            <a:off x="1881944" y="5306835"/>
            <a:ext cx="808164" cy="808164"/>
            <a:chOff x="0" y="0"/>
            <a:chExt cx="1365549" cy="1365549"/>
          </a:xfrm>
        </p:grpSpPr>
        <p:grpSp>
          <p:nvGrpSpPr>
            <p:cNvPr id="71" name="Group 87">
              <a:extLst>
                <a:ext uri="{FF2B5EF4-FFF2-40B4-BE49-F238E27FC236}">
                  <a16:creationId xmlns:a16="http://schemas.microsoft.com/office/drawing/2014/main" id="{CBE2DF18-86B1-5EAC-DADD-BF395AD0D199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78" name="Freeform 88">
                <a:extLst>
                  <a:ext uri="{FF2B5EF4-FFF2-40B4-BE49-F238E27FC236}">
                    <a16:creationId xmlns:a16="http://schemas.microsoft.com/office/drawing/2014/main" id="{EB1F9CEF-DB63-FD4B-070B-65FE2895125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79" name="TextBox 89">
                <a:extLst>
                  <a:ext uri="{FF2B5EF4-FFF2-40B4-BE49-F238E27FC236}">
                    <a16:creationId xmlns:a16="http://schemas.microsoft.com/office/drawing/2014/main" id="{A8F9E843-492B-8430-2C23-5D2BC24D288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72" name="Group 90">
              <a:extLst>
                <a:ext uri="{FF2B5EF4-FFF2-40B4-BE49-F238E27FC236}">
                  <a16:creationId xmlns:a16="http://schemas.microsoft.com/office/drawing/2014/main" id="{FDF61BE9-5A17-3179-DD8C-34BBDE47F5E6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76" name="Freeform 91">
                <a:extLst>
                  <a:ext uri="{FF2B5EF4-FFF2-40B4-BE49-F238E27FC236}">
                    <a16:creationId xmlns:a16="http://schemas.microsoft.com/office/drawing/2014/main" id="{3BA565D1-FC4E-3E69-5ED4-311FF697CDF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77" name="TextBox 92">
                <a:extLst>
                  <a:ext uri="{FF2B5EF4-FFF2-40B4-BE49-F238E27FC236}">
                    <a16:creationId xmlns:a16="http://schemas.microsoft.com/office/drawing/2014/main" id="{17BE9BB3-E37C-08FB-33C8-522977D9902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73" name="Group 93">
              <a:extLst>
                <a:ext uri="{FF2B5EF4-FFF2-40B4-BE49-F238E27FC236}">
                  <a16:creationId xmlns:a16="http://schemas.microsoft.com/office/drawing/2014/main" id="{54120267-F34C-CD1B-96ED-4870172925FA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74" name="Freeform 94">
                <a:extLst>
                  <a:ext uri="{FF2B5EF4-FFF2-40B4-BE49-F238E27FC236}">
                    <a16:creationId xmlns:a16="http://schemas.microsoft.com/office/drawing/2014/main" id="{69DAF077-5224-7653-EE78-A15411A73BA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75" name="TextBox 95">
                <a:extLst>
                  <a:ext uri="{FF2B5EF4-FFF2-40B4-BE49-F238E27FC236}">
                    <a16:creationId xmlns:a16="http://schemas.microsoft.com/office/drawing/2014/main" id="{9D5FC810-F5BD-D8C4-B971-F9E816F8D54B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80" name="Group 86">
            <a:extLst>
              <a:ext uri="{FF2B5EF4-FFF2-40B4-BE49-F238E27FC236}">
                <a16:creationId xmlns:a16="http://schemas.microsoft.com/office/drawing/2014/main" id="{01078669-C8DC-CE1B-845B-39DB4F193B2B}"/>
              </a:ext>
            </a:extLst>
          </p:cNvPr>
          <p:cNvGrpSpPr/>
          <p:nvPr/>
        </p:nvGrpSpPr>
        <p:grpSpPr>
          <a:xfrm>
            <a:off x="1881944" y="4439590"/>
            <a:ext cx="808164" cy="808164"/>
            <a:chOff x="0" y="0"/>
            <a:chExt cx="1365549" cy="1365549"/>
          </a:xfrm>
        </p:grpSpPr>
        <p:grpSp>
          <p:nvGrpSpPr>
            <p:cNvPr id="81" name="Group 87">
              <a:extLst>
                <a:ext uri="{FF2B5EF4-FFF2-40B4-BE49-F238E27FC236}">
                  <a16:creationId xmlns:a16="http://schemas.microsoft.com/office/drawing/2014/main" id="{D51F79E7-48F3-ED73-9848-1C7168CE7DE6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7721F1CA-3F36-FE6F-CFF8-DC7779867D9F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89" name="TextBox 89">
                <a:extLst>
                  <a:ext uri="{FF2B5EF4-FFF2-40B4-BE49-F238E27FC236}">
                    <a16:creationId xmlns:a16="http://schemas.microsoft.com/office/drawing/2014/main" id="{60A50784-328B-473E-C094-0807CB0F9ED7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82" name="Group 90">
              <a:extLst>
                <a:ext uri="{FF2B5EF4-FFF2-40B4-BE49-F238E27FC236}">
                  <a16:creationId xmlns:a16="http://schemas.microsoft.com/office/drawing/2014/main" id="{4C223A74-8256-3382-B018-384328AA51A9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BCC2A0A2-B5DB-89A9-1563-30D1A24295E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87" name="TextBox 92">
                <a:extLst>
                  <a:ext uri="{FF2B5EF4-FFF2-40B4-BE49-F238E27FC236}">
                    <a16:creationId xmlns:a16="http://schemas.microsoft.com/office/drawing/2014/main" id="{FE3B3E8E-9534-7A14-D31B-8B5A156976C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83" name="Group 93">
              <a:extLst>
                <a:ext uri="{FF2B5EF4-FFF2-40B4-BE49-F238E27FC236}">
                  <a16:creationId xmlns:a16="http://schemas.microsoft.com/office/drawing/2014/main" id="{490DF8EE-5118-CE6E-17E7-3A4A4917822F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84" name="Freeform 94">
                <a:extLst>
                  <a:ext uri="{FF2B5EF4-FFF2-40B4-BE49-F238E27FC236}">
                    <a16:creationId xmlns:a16="http://schemas.microsoft.com/office/drawing/2014/main" id="{C0BCB54A-2837-0B5F-F297-A767D5281C9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85" name="TextBox 95">
                <a:extLst>
                  <a:ext uri="{FF2B5EF4-FFF2-40B4-BE49-F238E27FC236}">
                    <a16:creationId xmlns:a16="http://schemas.microsoft.com/office/drawing/2014/main" id="{FEFE2040-7AF1-F343-256A-3492D4BBE3CF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90" name="Group 86">
            <a:extLst>
              <a:ext uri="{FF2B5EF4-FFF2-40B4-BE49-F238E27FC236}">
                <a16:creationId xmlns:a16="http://schemas.microsoft.com/office/drawing/2014/main" id="{D72659CC-AC3A-49EB-9209-40EFDEAACFC1}"/>
              </a:ext>
            </a:extLst>
          </p:cNvPr>
          <p:cNvGrpSpPr/>
          <p:nvPr/>
        </p:nvGrpSpPr>
        <p:grpSpPr>
          <a:xfrm>
            <a:off x="1881944" y="3572346"/>
            <a:ext cx="808164" cy="808164"/>
            <a:chOff x="0" y="0"/>
            <a:chExt cx="1365549" cy="1365549"/>
          </a:xfrm>
        </p:grpSpPr>
        <p:grpSp>
          <p:nvGrpSpPr>
            <p:cNvPr id="91" name="Group 87">
              <a:extLst>
                <a:ext uri="{FF2B5EF4-FFF2-40B4-BE49-F238E27FC236}">
                  <a16:creationId xmlns:a16="http://schemas.microsoft.com/office/drawing/2014/main" id="{00BD99FB-8D2D-F6DA-BCFB-D8C5E1DF4523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98" name="Freeform 88">
                <a:extLst>
                  <a:ext uri="{FF2B5EF4-FFF2-40B4-BE49-F238E27FC236}">
                    <a16:creationId xmlns:a16="http://schemas.microsoft.com/office/drawing/2014/main" id="{AC2C97FB-F07F-F52F-51A5-D570FE10799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9" name="TextBox 89">
                <a:extLst>
                  <a:ext uri="{FF2B5EF4-FFF2-40B4-BE49-F238E27FC236}">
                    <a16:creationId xmlns:a16="http://schemas.microsoft.com/office/drawing/2014/main" id="{B0A7CA41-E182-68BA-416D-4ADBDC582692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92" name="Group 90">
              <a:extLst>
                <a:ext uri="{FF2B5EF4-FFF2-40B4-BE49-F238E27FC236}">
                  <a16:creationId xmlns:a16="http://schemas.microsoft.com/office/drawing/2014/main" id="{F92F6132-6012-BF14-0EF7-E385E00B9617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96" name="Freeform 91">
                <a:extLst>
                  <a:ext uri="{FF2B5EF4-FFF2-40B4-BE49-F238E27FC236}">
                    <a16:creationId xmlns:a16="http://schemas.microsoft.com/office/drawing/2014/main" id="{75E5F711-3652-65F2-238A-B5FB63FE278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7" name="TextBox 92">
                <a:extLst>
                  <a:ext uri="{FF2B5EF4-FFF2-40B4-BE49-F238E27FC236}">
                    <a16:creationId xmlns:a16="http://schemas.microsoft.com/office/drawing/2014/main" id="{CC8BD582-1371-CA39-FFA5-CBCD0D9C4074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93" name="Group 93">
              <a:extLst>
                <a:ext uri="{FF2B5EF4-FFF2-40B4-BE49-F238E27FC236}">
                  <a16:creationId xmlns:a16="http://schemas.microsoft.com/office/drawing/2014/main" id="{D0B3075D-2B6B-0AAC-C0BB-1331D69F5895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94" name="Freeform 94">
                <a:extLst>
                  <a:ext uri="{FF2B5EF4-FFF2-40B4-BE49-F238E27FC236}">
                    <a16:creationId xmlns:a16="http://schemas.microsoft.com/office/drawing/2014/main" id="{9345B821-93DF-29EF-9FDB-C3E21D2CA226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95" name="TextBox 95">
                <a:extLst>
                  <a:ext uri="{FF2B5EF4-FFF2-40B4-BE49-F238E27FC236}">
                    <a16:creationId xmlns:a16="http://schemas.microsoft.com/office/drawing/2014/main" id="{8EF5BD78-1DB1-F838-678F-143FB64B5B9D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6C8E48EE-B4E4-772D-0A9E-327DD7365E4F}"/>
              </a:ext>
            </a:extLst>
          </p:cNvPr>
          <p:cNvGrpSpPr/>
          <p:nvPr/>
        </p:nvGrpSpPr>
        <p:grpSpPr>
          <a:xfrm>
            <a:off x="1881944" y="2705101"/>
            <a:ext cx="808164" cy="808164"/>
            <a:chOff x="0" y="0"/>
            <a:chExt cx="1365549" cy="1365549"/>
          </a:xfrm>
        </p:grpSpPr>
        <p:grpSp>
          <p:nvGrpSpPr>
            <p:cNvPr id="101" name="Group 87">
              <a:extLst>
                <a:ext uri="{FF2B5EF4-FFF2-40B4-BE49-F238E27FC236}">
                  <a16:creationId xmlns:a16="http://schemas.microsoft.com/office/drawing/2014/main" id="{A489016C-BD4A-36B4-7FA1-F5BF1268386F}"/>
                </a:ext>
              </a:extLst>
            </p:cNvPr>
            <p:cNvGrpSpPr/>
            <p:nvPr/>
          </p:nvGrpSpPr>
          <p:grpSpPr>
            <a:xfrm>
              <a:off x="0" y="0"/>
              <a:ext cx="1365549" cy="1365549"/>
              <a:chOff x="0" y="0"/>
              <a:chExt cx="812800" cy="812800"/>
            </a:xfrm>
          </p:grpSpPr>
          <p:sp>
            <p:nvSpPr>
              <p:cNvPr id="108" name="Freeform 88">
                <a:extLst>
                  <a:ext uri="{FF2B5EF4-FFF2-40B4-BE49-F238E27FC236}">
                    <a16:creationId xmlns:a16="http://schemas.microsoft.com/office/drawing/2014/main" id="{0E1449FE-F33F-98C0-4C3A-83DE6125E86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32941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9" name="TextBox 89">
                <a:extLst>
                  <a:ext uri="{FF2B5EF4-FFF2-40B4-BE49-F238E27FC236}">
                    <a16:creationId xmlns:a16="http://schemas.microsoft.com/office/drawing/2014/main" id="{8DC138B0-BAD9-0910-3F7A-C2A2620C5A76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2" name="Group 90">
              <a:extLst>
                <a:ext uri="{FF2B5EF4-FFF2-40B4-BE49-F238E27FC236}">
                  <a16:creationId xmlns:a16="http://schemas.microsoft.com/office/drawing/2014/main" id="{8BD11B87-1D7B-4AFF-ED5C-E17152497781}"/>
                </a:ext>
              </a:extLst>
            </p:cNvPr>
            <p:cNvGrpSpPr/>
            <p:nvPr/>
          </p:nvGrpSpPr>
          <p:grpSpPr>
            <a:xfrm>
              <a:off x="70670" y="70670"/>
              <a:ext cx="1224209" cy="1224209"/>
              <a:chOff x="0" y="0"/>
              <a:chExt cx="812800" cy="812800"/>
            </a:xfrm>
          </p:grpSpPr>
          <p:sp>
            <p:nvSpPr>
              <p:cNvPr id="106" name="Freeform 91">
                <a:extLst>
                  <a:ext uri="{FF2B5EF4-FFF2-40B4-BE49-F238E27FC236}">
                    <a16:creationId xmlns:a16="http://schemas.microsoft.com/office/drawing/2014/main" id="{4383308D-021D-6E38-BCE1-4FE85FB7A91E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>
                  <a:alpha val="58824"/>
                </a:schemeClr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7" name="TextBox 92">
                <a:extLst>
                  <a:ext uri="{FF2B5EF4-FFF2-40B4-BE49-F238E27FC236}">
                    <a16:creationId xmlns:a16="http://schemas.microsoft.com/office/drawing/2014/main" id="{B6755EBF-EE27-F1AC-1103-6AA6F40BB4F8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  <p:grpSp>
          <p:nvGrpSpPr>
            <p:cNvPr id="103" name="Group 93">
              <a:extLst>
                <a:ext uri="{FF2B5EF4-FFF2-40B4-BE49-F238E27FC236}">
                  <a16:creationId xmlns:a16="http://schemas.microsoft.com/office/drawing/2014/main" id="{EAB9AFDB-2192-E041-CDA5-1A18561E7A55}"/>
                </a:ext>
              </a:extLst>
            </p:cNvPr>
            <p:cNvGrpSpPr/>
            <p:nvPr/>
          </p:nvGrpSpPr>
          <p:grpSpPr>
            <a:xfrm>
              <a:off x="167565" y="167565"/>
              <a:ext cx="1030419" cy="1030419"/>
              <a:chOff x="0" y="0"/>
              <a:chExt cx="812800" cy="812800"/>
            </a:xfrm>
          </p:grpSpPr>
          <p:sp>
            <p:nvSpPr>
              <p:cNvPr id="104" name="Freeform 94">
                <a:extLst>
                  <a:ext uri="{FF2B5EF4-FFF2-40B4-BE49-F238E27FC236}">
                    <a16:creationId xmlns:a16="http://schemas.microsoft.com/office/drawing/2014/main" id="{4E768B39-D403-D814-1A0C-F5239CEF39C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/>
              <a:lstStyle/>
              <a:p>
                <a:endParaRPr lang="en-US" sz="1200">
                  <a:latin typeface="Helvetica" pitchFamily="2" charset="0"/>
                </a:endParaRPr>
              </a:p>
            </p:txBody>
          </p:sp>
          <p:sp>
            <p:nvSpPr>
              <p:cNvPr id="105" name="TextBox 95">
                <a:extLst>
                  <a:ext uri="{FF2B5EF4-FFF2-40B4-BE49-F238E27FC236}">
                    <a16:creationId xmlns:a16="http://schemas.microsoft.com/office/drawing/2014/main" id="{F918AB83-78D9-72D1-E1AE-3462B4300F1B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647"/>
                  </a:lnSpc>
                </a:pPr>
                <a:endParaRPr sz="1200">
                  <a:latin typeface="Helvetica" pitchFamily="2" charset="0"/>
                </a:endParaRPr>
              </a:p>
            </p:txBody>
          </p:sp>
        </p:grpSp>
      </p:grpSp>
      <p:pic>
        <p:nvPicPr>
          <p:cNvPr id="24" name="Picture 9" descr="A picture containing clock&#10;&#10;Description generated with very high confidence">
            <a:extLst>
              <a:ext uri="{FF2B5EF4-FFF2-40B4-BE49-F238E27FC236}">
                <a16:creationId xmlns:a16="http://schemas.microsoft.com/office/drawing/2014/main" id="{F8E44C47-3AB2-625A-54FF-0703F8E2BF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341" y="2916759"/>
            <a:ext cx="381998" cy="381997"/>
          </a:xfrm>
          <a:prstGeom prst="rect">
            <a:avLst/>
          </a:prstGeom>
        </p:spPr>
      </p:pic>
      <p:pic>
        <p:nvPicPr>
          <p:cNvPr id="28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DD1F588-EFC2-62DC-0BCF-0B3F0620EB3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3005" y="3753291"/>
            <a:ext cx="420350" cy="428021"/>
          </a:xfrm>
          <a:prstGeom prst="rect">
            <a:avLst/>
          </a:prstGeom>
        </p:spPr>
      </p:pic>
      <p:pic>
        <p:nvPicPr>
          <p:cNvPr id="32" name="Picture 6" descr="A close up of a sign&#10;&#10;Description generated with high confidence">
            <a:extLst>
              <a:ext uri="{FF2B5EF4-FFF2-40B4-BE49-F238E27FC236}">
                <a16:creationId xmlns:a16="http://schemas.microsoft.com/office/drawing/2014/main" id="{EB459380-612F-FDBB-3DA5-2C887EEBAF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3688" y="4663710"/>
            <a:ext cx="358985" cy="343644"/>
          </a:xfrm>
          <a:prstGeom prst="rect">
            <a:avLst/>
          </a:prstGeom>
        </p:spPr>
      </p:pic>
      <p:pic>
        <p:nvPicPr>
          <p:cNvPr id="35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CF6C359-7EE3-8305-5308-BEDB291ABF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9082" y="5533984"/>
            <a:ext cx="360324" cy="353866"/>
          </a:xfrm>
          <a:prstGeom prst="rect">
            <a:avLst/>
          </a:prstGeom>
        </p:spPr>
      </p:pic>
      <p:pic>
        <p:nvPicPr>
          <p:cNvPr id="111" name="Graphic 110" descr="No Littering with solid fill">
            <a:extLst>
              <a:ext uri="{FF2B5EF4-FFF2-40B4-BE49-F238E27FC236}">
                <a16:creationId xmlns:a16="http://schemas.microsoft.com/office/drawing/2014/main" id="{5EC298F1-E481-309D-2D9D-2C6A0247B53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7608" y="2025622"/>
            <a:ext cx="388338" cy="38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7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A369C88-4F8E-6AE9-6089-84495A03ED3C}"/>
              </a:ext>
            </a:extLst>
          </p:cNvPr>
          <p:cNvSpPr/>
          <p:nvPr/>
        </p:nvSpPr>
        <p:spPr>
          <a:xfrm>
            <a:off x="9009831" y="3679184"/>
            <a:ext cx="2177554" cy="2457124"/>
          </a:xfrm>
          <a:prstGeom prst="roundRect">
            <a:avLst/>
          </a:prstGeom>
          <a:gradFill flip="none" rotWithShape="1">
            <a:gsLst>
              <a:gs pos="0">
                <a:srgbClr val="0C4DA2">
                  <a:shade val="30000"/>
                  <a:satMod val="115000"/>
                </a:srgbClr>
              </a:gs>
              <a:gs pos="50000">
                <a:srgbClr val="0C4DA2">
                  <a:shade val="67500"/>
                  <a:satMod val="115000"/>
                </a:srgbClr>
              </a:gs>
              <a:gs pos="100000">
                <a:srgbClr val="0C4DA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98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994F810-6E80-DAB1-6FF3-A4E2BE5FB81D}"/>
              </a:ext>
            </a:extLst>
          </p:cNvPr>
          <p:cNvSpPr/>
          <p:nvPr/>
        </p:nvSpPr>
        <p:spPr>
          <a:xfrm>
            <a:off x="3699235" y="4483440"/>
            <a:ext cx="4919870" cy="1665095"/>
          </a:xfrm>
          <a:prstGeom prst="roundRect">
            <a:avLst>
              <a:gd name="adj" fmla="val 950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0" name="Right Arrow 8">
            <a:extLst>
              <a:ext uri="{FF2B5EF4-FFF2-40B4-BE49-F238E27FC236}">
                <a16:creationId xmlns:a16="http://schemas.microsoft.com/office/drawing/2014/main" id="{02BFE0BD-4263-492F-A2F3-C63DB1C8CD07}"/>
              </a:ext>
            </a:extLst>
          </p:cNvPr>
          <p:cNvSpPr/>
          <p:nvPr/>
        </p:nvSpPr>
        <p:spPr>
          <a:xfrm>
            <a:off x="3699235" y="3550947"/>
            <a:ext cx="4919870" cy="806311"/>
          </a:xfrm>
          <a:prstGeom prst="rightArrow">
            <a:avLst>
              <a:gd name="adj1" fmla="val 70725"/>
              <a:gd name="adj2" fmla="val 33384"/>
            </a:avLst>
          </a:prstGeom>
          <a:solidFill>
            <a:schemeClr val="tx1"/>
          </a:solidFill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   Archive: retention compliance data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C1701-5696-0C91-5067-C2DA81470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1B1D3B"/>
                </a:solidFill>
              </a:rPr>
              <a:t>Why Archive? HANA Sizing and Savings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32928" y="2194272"/>
            <a:ext cx="2177554" cy="3942036"/>
          </a:xfrm>
          <a:prstGeom prst="roundRect">
            <a:avLst/>
          </a:prstGeom>
          <a:gradFill flip="none" rotWithShape="1">
            <a:gsLst>
              <a:gs pos="0">
                <a:srgbClr val="0C4DA2">
                  <a:shade val="30000"/>
                  <a:satMod val="115000"/>
                </a:srgbClr>
              </a:gs>
              <a:gs pos="50000">
                <a:srgbClr val="0C4DA2">
                  <a:shade val="67500"/>
                  <a:satMod val="115000"/>
                </a:srgbClr>
              </a:gs>
              <a:gs pos="100000">
                <a:srgbClr val="0C4DA2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198" b="1">
                <a:solidFill>
                  <a:prstClr val="white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</a:t>
            </a:r>
            <a:endParaRPr kumimoji="0" lang="en-US" sz="7198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699235" y="2826149"/>
            <a:ext cx="4214191" cy="806311"/>
          </a:xfrm>
          <a:prstGeom prst="rightArrow">
            <a:avLst>
              <a:gd name="adj1" fmla="val 70725"/>
              <a:gd name="adj2" fmla="val 33384"/>
            </a:avLst>
          </a:prstGeom>
          <a:solidFill>
            <a:srgbClr val="002967"/>
          </a:solidFill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   Near-line: less-used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7858" y="2194272"/>
            <a:ext cx="2179527" cy="1987307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C000"/>
            </a:solidFill>
            <a:prstDash val="dash"/>
          </a:ln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Typical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Helvetica" pitchFamily="2" charset="0"/>
              </a:rPr>
              <a:t>30-50%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reduction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89477" y="1517302"/>
            <a:ext cx="244744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HANA Requirement 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Without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 Data Discipline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6213" y="4687971"/>
            <a:ext cx="39859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“Data tiering can be achieved with traditional archiving as known from enterprise applications in the past, or by classifying data into actual and historical data coupled with aging historical data”  </a:t>
            </a:r>
          </a:p>
        </p:txBody>
      </p:sp>
      <p:sp>
        <p:nvSpPr>
          <p:cNvPr id="17" name="Right Arrow 6">
            <a:extLst>
              <a:ext uri="{FF2B5EF4-FFF2-40B4-BE49-F238E27FC236}">
                <a16:creationId xmlns:a16="http://schemas.microsoft.com/office/drawing/2014/main" id="{93AB2248-2386-471F-A122-2F5DB246E6A5}"/>
              </a:ext>
            </a:extLst>
          </p:cNvPr>
          <p:cNvSpPr/>
          <p:nvPr/>
        </p:nvSpPr>
        <p:spPr>
          <a:xfrm>
            <a:off x="3699235" y="2101349"/>
            <a:ext cx="3591533" cy="806312"/>
          </a:xfrm>
          <a:prstGeom prst="rightArrow">
            <a:avLst>
              <a:gd name="adj1" fmla="val 70725"/>
              <a:gd name="adj2" fmla="val 33384"/>
            </a:avLst>
          </a:prstGeom>
          <a:solidFill>
            <a:srgbClr val="014BAC"/>
          </a:solidFill>
          <a:effectLst/>
        </p:spPr>
        <p:txBody>
          <a:bodyPr wrap="square" lIns="243777" tIns="182832" rIns="182832" bIns="182832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</a:rPr>
              <a:t>   Cleanse: unneeded data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F7BEC3-85D3-5957-EE33-846AD1E96C4A}"/>
              </a:ext>
            </a:extLst>
          </p:cNvPr>
          <p:cNvSpPr txBox="1"/>
          <p:nvPr/>
        </p:nvSpPr>
        <p:spPr>
          <a:xfrm>
            <a:off x="3980345" y="5529882"/>
            <a:ext cx="435765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4875" marR="0" lvl="0" indent="-234875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Hasso Plattner: The In-Memory Revolution </a:t>
            </a:r>
            <a:br>
              <a:rPr kumimoji="0" lang="en-US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120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itchFamily="2" charset="0"/>
                <a:ea typeface="Verdana" panose="020B0604030504040204" pitchFamily="34" charset="0"/>
                <a:cs typeface="Verdana" panose="020B0604030504040204" pitchFamily="34" charset="0"/>
              </a:rPr>
              <a:t>by Hasso Plattner and Bernd Leukert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68D2D5-428D-A509-F269-52EAD2A7E1F7}"/>
              </a:ext>
            </a:extLst>
          </p:cNvPr>
          <p:cNvSpPr txBox="1"/>
          <p:nvPr/>
        </p:nvSpPr>
        <p:spPr>
          <a:xfrm rot="16200000">
            <a:off x="37097" y="3811110"/>
            <a:ext cx="1381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Helvetica" pitchFamily="2" charset="0"/>
              </a:rPr>
              <a:t>Accumulated</a:t>
            </a:r>
            <a:br>
              <a:rPr lang="en-US" sz="1400" b="1">
                <a:latin typeface="Helvetica" pitchFamily="2" charset="0"/>
              </a:rPr>
            </a:br>
            <a:r>
              <a:rPr lang="en-US" sz="1400" b="1">
                <a:latin typeface="Helvetica" pitchFamily="2" charset="0"/>
              </a:rPr>
              <a:t>Data Volume</a:t>
            </a:r>
            <a:endParaRPr lang="en-US" sz="1600" b="1">
              <a:latin typeface="Helvetica" pitchFamily="2" charset="0"/>
            </a:endParaRP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8C8FC2BF-4FEE-C712-E0BF-CAB65CF25A89}"/>
              </a:ext>
            </a:extLst>
          </p:cNvPr>
          <p:cNvSpPr/>
          <p:nvPr/>
        </p:nvSpPr>
        <p:spPr>
          <a:xfrm>
            <a:off x="989477" y="2194272"/>
            <a:ext cx="79318" cy="3942036"/>
          </a:xfrm>
          <a:prstGeom prst="leftBrace">
            <a:avLst/>
          </a:prstGeom>
          <a:ln w="12700">
            <a:solidFill>
              <a:srgbClr val="004A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679ECB-AFBF-AC5F-EDB2-A4C731BCFA9E}"/>
              </a:ext>
            </a:extLst>
          </p:cNvPr>
          <p:cNvSpPr txBox="1"/>
          <p:nvPr/>
        </p:nvSpPr>
        <p:spPr>
          <a:xfrm rot="5400000">
            <a:off x="10864608" y="5057279"/>
            <a:ext cx="138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Helvetica" pitchFamily="2" charset="0"/>
              </a:rPr>
              <a:t>Shrunken DB</a:t>
            </a:r>
            <a:endParaRPr lang="en-US" sz="1600" b="1">
              <a:latin typeface="Helvetica" pitchFamily="2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089D141E-D4C3-4EFB-E41A-6F6D38867823}"/>
              </a:ext>
            </a:extLst>
          </p:cNvPr>
          <p:cNvSpPr/>
          <p:nvPr/>
        </p:nvSpPr>
        <p:spPr>
          <a:xfrm rot="10800000">
            <a:off x="11309588" y="4161227"/>
            <a:ext cx="79318" cy="1987307"/>
          </a:xfrm>
          <a:prstGeom prst="leftBrace">
            <a:avLst>
              <a:gd name="adj1" fmla="val 0"/>
              <a:gd name="adj2" fmla="val 50000"/>
            </a:avLst>
          </a:prstGeom>
          <a:ln w="12700">
            <a:solidFill>
              <a:srgbClr val="014B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64D45F8E-AA19-99D3-DBA8-ABC5CEA54A0C}"/>
              </a:ext>
            </a:extLst>
          </p:cNvPr>
          <p:cNvSpPr/>
          <p:nvPr/>
        </p:nvSpPr>
        <p:spPr>
          <a:xfrm rot="10800000">
            <a:off x="11309588" y="2194272"/>
            <a:ext cx="79318" cy="1878448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Helvetica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7D954-BB41-D8E9-2CCA-CA48EFA3B826}"/>
              </a:ext>
            </a:extLst>
          </p:cNvPr>
          <p:cNvSpPr txBox="1"/>
          <p:nvPr/>
        </p:nvSpPr>
        <p:spPr>
          <a:xfrm rot="5400000">
            <a:off x="10864608" y="3013723"/>
            <a:ext cx="1381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Helvetica" pitchFamily="2" charset="0"/>
              </a:rPr>
              <a:t>Reduction</a:t>
            </a:r>
            <a:endParaRPr lang="en-US" sz="1600" b="1">
              <a:latin typeface="Helvetica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0C45E61-EEA6-DE28-5380-01DE89F22CDE}"/>
              </a:ext>
            </a:extLst>
          </p:cNvPr>
          <p:cNvSpPr txBox="1"/>
          <p:nvPr/>
        </p:nvSpPr>
        <p:spPr>
          <a:xfrm>
            <a:off x="9803706" y="4687971"/>
            <a:ext cx="58782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prstClr val="white"/>
                </a:solidFill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</a:t>
            </a:r>
            <a:endParaRPr kumimoji="0" lang="en-US" sz="7200" b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Open Sans Extrabold" panose="020B0606030504020204" pitchFamily="34" charset="0"/>
              <a:cs typeface="Open Sans Extrabold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16093-CF47-CA0B-C095-5EB57D763B4F}"/>
              </a:ext>
            </a:extLst>
          </p:cNvPr>
          <p:cNvSpPr txBox="1"/>
          <p:nvPr/>
        </p:nvSpPr>
        <p:spPr>
          <a:xfrm>
            <a:off x="9007858" y="1517302"/>
            <a:ext cx="2168161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HANA Requirement </a:t>
            </a:r>
            <a:b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With</a:t>
            </a:r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kumimoji="0" lang="en-US" sz="140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Data Discipline</a:t>
            </a:r>
          </a:p>
        </p:txBody>
      </p:sp>
    </p:spTree>
    <p:extLst>
      <p:ext uri="{BB962C8B-B14F-4D97-AF65-F5344CB8AC3E}">
        <p14:creationId xmlns:p14="http://schemas.microsoft.com/office/powerpoint/2010/main" val="412620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E3734961-7513-457F-AA9E-1CF03C6CC146}"/>
              </a:ext>
            </a:extLst>
          </p:cNvPr>
          <p:cNvGrpSpPr/>
          <p:nvPr/>
        </p:nvGrpSpPr>
        <p:grpSpPr>
          <a:xfrm>
            <a:off x="4397658" y="1515730"/>
            <a:ext cx="4024055" cy="5003654"/>
            <a:chOff x="4397657" y="1122863"/>
            <a:chExt cx="4024055" cy="5003654"/>
          </a:xfrm>
          <a:solidFill>
            <a:schemeClr val="bg1">
              <a:lumMod val="95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C84211E-73C0-4F55-8B56-4C5891020DFA}"/>
                </a:ext>
              </a:extLst>
            </p:cNvPr>
            <p:cNvSpPr/>
            <p:nvPr/>
          </p:nvSpPr>
          <p:spPr>
            <a:xfrm>
              <a:off x="4397657" y="1122863"/>
              <a:ext cx="4024055" cy="83960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1781DC-90EF-481F-9C7F-72B778FF8173}"/>
                </a:ext>
              </a:extLst>
            </p:cNvPr>
            <p:cNvSpPr/>
            <p:nvPr/>
          </p:nvSpPr>
          <p:spPr>
            <a:xfrm flipV="1">
              <a:off x="4397657" y="1892399"/>
              <a:ext cx="4024055" cy="275655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56" name="Rectangle: Top Corners Rounded 55">
              <a:extLst>
                <a:ext uri="{FF2B5EF4-FFF2-40B4-BE49-F238E27FC236}">
                  <a16:creationId xmlns:a16="http://schemas.microsoft.com/office/drawing/2014/main" id="{72450CFB-1BBC-4897-9F9C-F26CA8609A5E}"/>
                </a:ext>
              </a:extLst>
            </p:cNvPr>
            <p:cNvSpPr/>
            <p:nvPr/>
          </p:nvSpPr>
          <p:spPr>
            <a:xfrm flipV="1">
              <a:off x="4397657" y="4633859"/>
              <a:ext cx="4024055" cy="149265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en-US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B053BA0-51FB-4958-9C26-9D2FE6AC45EE}"/>
              </a:ext>
            </a:extLst>
          </p:cNvPr>
          <p:cNvSpPr txBox="1"/>
          <p:nvPr/>
        </p:nvSpPr>
        <p:spPr>
          <a:xfrm>
            <a:off x="4795818" y="5313282"/>
            <a:ext cx="3304242" cy="1030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912" defTabSz="914446">
              <a:lnSpc>
                <a:spcPct val="150000"/>
              </a:lnSpc>
              <a:buClr>
                <a:srgbClr val="FFC000"/>
              </a:buClr>
              <a:defRPr/>
            </a:pPr>
            <a:r>
              <a:rPr lang="en-US" sz="1400">
                <a:latin typeface="Helvetica" pitchFamily="2" charset="0"/>
              </a:rPr>
              <a:t>Archive </a:t>
            </a:r>
            <a:r>
              <a:rPr lang="en-US" sz="1200" i="1">
                <a:latin typeface="Helvetica" pitchFamily="2" charset="0"/>
              </a:rPr>
              <a:t>(Data is written to files)</a:t>
            </a:r>
          </a:p>
          <a:p>
            <a:pPr marL="128912" defTabSz="914446">
              <a:lnSpc>
                <a:spcPct val="150000"/>
              </a:lnSpc>
              <a:buClr>
                <a:srgbClr val="FFC000"/>
              </a:buClr>
              <a:defRPr/>
            </a:pPr>
            <a:r>
              <a:rPr lang="en-US" sz="1400">
                <a:latin typeface="Helvetica" pitchFamily="2" charset="0"/>
              </a:rPr>
              <a:t>Delete </a:t>
            </a:r>
            <a:r>
              <a:rPr lang="en-US" sz="1200" i="1">
                <a:latin typeface="Helvetica" pitchFamily="2" charset="0"/>
              </a:rPr>
              <a:t>(Data is deleted from tables)</a:t>
            </a:r>
          </a:p>
          <a:p>
            <a:pPr marL="128912" defTabSz="914446">
              <a:lnSpc>
                <a:spcPct val="150000"/>
              </a:lnSpc>
              <a:buClr>
                <a:srgbClr val="FFC000"/>
              </a:buClr>
              <a:defRPr/>
            </a:pPr>
            <a:r>
              <a:rPr lang="en-US" sz="1400">
                <a:latin typeface="Helvetica" pitchFamily="2" charset="0"/>
              </a:rPr>
              <a:t>Seamless Access</a:t>
            </a:r>
            <a:endParaRPr lang="en-US" sz="1200">
              <a:latin typeface="Helvetica" pitchFamily="2" charset="0"/>
            </a:endParaRP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484E1391-5CE7-4B8A-B841-C997032C449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94562" y="1197810"/>
            <a:ext cx="4090586" cy="409058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45A97A-0876-4B87-A93C-9E37FC8F98BD}"/>
              </a:ext>
            </a:extLst>
          </p:cNvPr>
          <p:cNvSpPr txBox="1"/>
          <p:nvPr/>
        </p:nvSpPr>
        <p:spPr>
          <a:xfrm>
            <a:off x="5294661" y="1719830"/>
            <a:ext cx="22300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2000" b="1" i="1">
                <a:latin typeface="Helvetica" pitchFamily="2" charset="0"/>
              </a:rPr>
              <a:t>SAP ECC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960765F0-4001-4055-BF0F-79DAAF419ABA}"/>
              </a:ext>
            </a:extLst>
          </p:cNvPr>
          <p:cNvSpPr/>
          <p:nvPr/>
        </p:nvSpPr>
        <p:spPr>
          <a:xfrm rot="16200000">
            <a:off x="5610352" y="4611552"/>
            <a:ext cx="840386" cy="350196"/>
          </a:xfrm>
          <a:prstGeom prst="rightArrow">
            <a:avLst>
              <a:gd name="adj1" fmla="val 45462"/>
              <a:gd name="adj2" fmla="val 65882"/>
            </a:avLst>
          </a:prstGeom>
          <a:solidFill>
            <a:schemeClr val="accent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13905ADE-E9E1-40CA-8BD7-05A83398B84A}"/>
              </a:ext>
            </a:extLst>
          </p:cNvPr>
          <p:cNvSpPr/>
          <p:nvPr/>
        </p:nvSpPr>
        <p:spPr>
          <a:xfrm rot="490532">
            <a:off x="6318696" y="4347309"/>
            <a:ext cx="4057913" cy="857195"/>
          </a:xfrm>
          <a:prstGeom prst="curvedUpArrow">
            <a:avLst>
              <a:gd name="adj1" fmla="val 25000"/>
              <a:gd name="adj2" fmla="val 64262"/>
              <a:gd name="adj3" fmla="val 25000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D6075A95-DBBD-4DF8-B499-66AEBA7CDC98}"/>
              </a:ext>
            </a:extLst>
          </p:cNvPr>
          <p:cNvSpPr/>
          <p:nvPr/>
        </p:nvSpPr>
        <p:spPr>
          <a:xfrm>
            <a:off x="7351084" y="3060447"/>
            <a:ext cx="2192328" cy="335818"/>
          </a:xfrm>
          <a:prstGeom prst="rightArrow">
            <a:avLst>
              <a:gd name="adj1" fmla="val 45462"/>
              <a:gd name="adj2" fmla="val 65882"/>
            </a:avLst>
          </a:prstGeom>
          <a:solidFill>
            <a:schemeClr val="accent4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46F48EA-8A74-4C08-8925-A2BDBF0EF7CC}"/>
              </a:ext>
            </a:extLst>
          </p:cNvPr>
          <p:cNvSpPr/>
          <p:nvPr/>
        </p:nvSpPr>
        <p:spPr>
          <a:xfrm rot="10800000">
            <a:off x="2971646" y="2988556"/>
            <a:ext cx="2532881" cy="335818"/>
          </a:xfrm>
          <a:prstGeom prst="rightArrow">
            <a:avLst>
              <a:gd name="adj1" fmla="val 45462"/>
              <a:gd name="adj2" fmla="val 65882"/>
            </a:avLst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7D33DA88-EB42-4A81-B4E8-F9DE7A08C399}"/>
              </a:ext>
            </a:extLst>
          </p:cNvPr>
          <p:cNvSpPr txBox="1">
            <a:spLocks/>
          </p:cNvSpPr>
          <p:nvPr/>
        </p:nvSpPr>
        <p:spPr>
          <a:xfrm>
            <a:off x="467517" y="311995"/>
            <a:ext cx="10083252" cy="8858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18CC9"/>
                </a:solidFill>
                <a:latin typeface="Montserrat" panose="02000505000000020004" pitchFamily="2" charset="0"/>
                <a:ea typeface="+mj-ea"/>
                <a:cs typeface="Segoe UI" panose="020B0502040204020203" pitchFamily="34" charset="0"/>
              </a:defRPr>
            </a:lvl1pPr>
          </a:lstStyle>
          <a:p>
            <a:pPr defTabSz="914446">
              <a:defRPr/>
            </a:pPr>
            <a:endParaRPr lang="en-US" sz="3600">
              <a:solidFill>
                <a:srgbClr val="F0AB0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4DC1D8-4B75-458E-B1AD-E4F33ED1CDF2}"/>
              </a:ext>
            </a:extLst>
          </p:cNvPr>
          <p:cNvSpPr txBox="1"/>
          <p:nvPr/>
        </p:nvSpPr>
        <p:spPr>
          <a:xfrm>
            <a:off x="8868488" y="1781758"/>
            <a:ext cx="30698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46">
              <a:defRPr/>
            </a:pPr>
            <a:r>
              <a:rPr lang="en-US" sz="1600" b="1">
                <a:latin typeface="Helvetica" pitchFamily="2" charset="0"/>
              </a:rPr>
              <a:t>OpenText</a:t>
            </a:r>
          </a:p>
          <a:p>
            <a:pPr algn="ctr" defTabSz="914446">
              <a:defRPr/>
            </a:pPr>
            <a:r>
              <a:rPr lang="en-US" sz="1600" b="1">
                <a:latin typeface="Helvetica" pitchFamily="2" charset="0"/>
              </a:rPr>
              <a:t>Storage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59E54F7-3043-48AF-A2EC-AB8D6BBEC1D5}"/>
              </a:ext>
            </a:extLst>
          </p:cNvPr>
          <p:cNvGrpSpPr/>
          <p:nvPr/>
        </p:nvGrpSpPr>
        <p:grpSpPr>
          <a:xfrm>
            <a:off x="-186608" y="1719831"/>
            <a:ext cx="4607447" cy="4607447"/>
            <a:chOff x="3714750" y="1047750"/>
            <a:chExt cx="4762500" cy="4762500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7C1A69C9-51D8-4135-915A-687A8E09173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14750" y="1047750"/>
              <a:ext cx="4762500" cy="476250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89A1640F-D4CC-4312-8E28-F07369FB05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906" t="17055" r="10535" b="16688"/>
            <a:stretch/>
          </p:blipFill>
          <p:spPr>
            <a:xfrm>
              <a:off x="4091230" y="1859979"/>
              <a:ext cx="3884263" cy="3155513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953666-4DFE-4498-BAB0-0C75FFB1A586}"/>
              </a:ext>
            </a:extLst>
          </p:cNvPr>
          <p:cNvGrpSpPr/>
          <p:nvPr/>
        </p:nvGrpSpPr>
        <p:grpSpPr>
          <a:xfrm>
            <a:off x="5468285" y="2458149"/>
            <a:ext cx="1855576" cy="1828578"/>
            <a:chOff x="5468285" y="1992834"/>
            <a:chExt cx="1855576" cy="1828578"/>
          </a:xfrm>
          <a:effectLst/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DBF978A-CE9F-45E4-9CF9-C3F79A301D5B}"/>
                </a:ext>
              </a:extLst>
            </p:cNvPr>
            <p:cNvPicPr>
              <a:picLocks noChangeAspect="1"/>
            </p:cNvPicPr>
            <p:nvPr/>
          </p:nvPicPr>
          <p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706740" y="2216106"/>
              <a:ext cx="1405889" cy="1605306"/>
            </a:xfrm>
            <a:prstGeom prst="rect">
              <a:avLst/>
            </a:prstGeom>
            <a:effectLst/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07D59B-081D-4932-B24E-06FDA22AF616}"/>
                </a:ext>
              </a:extLst>
            </p:cNvPr>
            <p:cNvSpPr txBox="1"/>
            <p:nvPr/>
          </p:nvSpPr>
          <p:spPr>
            <a:xfrm>
              <a:off x="5468285" y="1992834"/>
              <a:ext cx="1855576" cy="554052"/>
            </a:xfrm>
            <a:prstGeom prst="rect">
              <a:avLst/>
            </a:prstGeom>
            <a:noFill/>
          </p:spPr>
          <p:txBody>
            <a:bodyPr wrap="square">
              <a:prstTxWarp prst="textArchDown">
                <a:avLst/>
              </a:prstTxWarp>
              <a:spAutoFit/>
            </a:bodyPr>
            <a:lstStyle/>
            <a:p>
              <a:pPr algn="ctr" defTabSz="914446">
                <a:defRPr/>
              </a:pPr>
              <a:r>
                <a:rPr lang="en-US" sz="900" b="1">
                  <a:solidFill>
                    <a:schemeClr val="bg1"/>
                  </a:solidFill>
                  <a:latin typeface="Helvetica" pitchFamily="2" charset="0"/>
                </a:rPr>
                <a:t>SAP DATABASE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BFC7444-FE8E-4083-BBF4-68CC30938446}"/>
              </a:ext>
            </a:extLst>
          </p:cNvPr>
          <p:cNvSpPr txBox="1"/>
          <p:nvPr/>
        </p:nvSpPr>
        <p:spPr>
          <a:xfrm>
            <a:off x="9349975" y="4672486"/>
            <a:ext cx="48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b="1">
                <a:latin typeface="Helvetica" pitchFamily="2" charset="0"/>
              </a:rPr>
              <a:t>3.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C3E5E78-14A9-40A1-B9EB-414887027A2A}"/>
              </a:ext>
            </a:extLst>
          </p:cNvPr>
          <p:cNvSpPr/>
          <p:nvPr/>
        </p:nvSpPr>
        <p:spPr>
          <a:xfrm>
            <a:off x="4710578" y="5469826"/>
            <a:ext cx="170482" cy="170482"/>
          </a:xfrm>
          <a:prstGeom prst="ellipse">
            <a:avLst/>
          </a:prstGeom>
          <a:solidFill>
            <a:schemeClr val="accent4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658DE9-B62B-4319-B6AA-27C43CDBCED8}"/>
              </a:ext>
            </a:extLst>
          </p:cNvPr>
          <p:cNvSpPr txBox="1"/>
          <p:nvPr/>
        </p:nvSpPr>
        <p:spPr>
          <a:xfrm>
            <a:off x="7226417" y="2792732"/>
            <a:ext cx="48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b="1">
                <a:latin typeface="Helvetica" pitchFamily="2" charset="0"/>
              </a:rPr>
              <a:t>1.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94C4CAB-F926-4B24-AA03-68D5437DEA17}"/>
              </a:ext>
            </a:extLst>
          </p:cNvPr>
          <p:cNvSpPr txBox="1"/>
          <p:nvPr/>
        </p:nvSpPr>
        <p:spPr>
          <a:xfrm>
            <a:off x="5476252" y="4342496"/>
            <a:ext cx="4836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46">
              <a:defRPr/>
            </a:pPr>
            <a:r>
              <a:rPr lang="en-US" b="1">
                <a:latin typeface="Helvetica" pitchFamily="2" charset="0"/>
              </a:rPr>
              <a:t>2.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318E83F-9E6A-4D00-8CF5-69E7AE45F26D}"/>
              </a:ext>
            </a:extLst>
          </p:cNvPr>
          <p:cNvSpPr/>
          <p:nvPr/>
        </p:nvSpPr>
        <p:spPr>
          <a:xfrm>
            <a:off x="4710578" y="5776289"/>
            <a:ext cx="170482" cy="170482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8199F08-E1D7-4727-AEAB-1D3D4D78B4DE}"/>
              </a:ext>
            </a:extLst>
          </p:cNvPr>
          <p:cNvSpPr/>
          <p:nvPr/>
        </p:nvSpPr>
        <p:spPr>
          <a:xfrm>
            <a:off x="4710578" y="6082753"/>
            <a:ext cx="170482" cy="170482"/>
          </a:xfrm>
          <a:prstGeom prst="ellipse">
            <a:avLst/>
          </a:prstGeom>
          <a:solidFill>
            <a:schemeClr val="accent2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AA8D5A-6097-5D0A-EB9E-1D61452BFF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Introduction to Data Archiving</a:t>
            </a:r>
          </a:p>
        </p:txBody>
      </p:sp>
    </p:spTree>
    <p:extLst>
      <p:ext uri="{BB962C8B-B14F-4D97-AF65-F5344CB8AC3E}">
        <p14:creationId xmlns:p14="http://schemas.microsoft.com/office/powerpoint/2010/main" val="1034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6" grpId="0" animBg="1"/>
      <p:bldP spid="7" grpId="0" animBg="1"/>
      <p:bldP spid="27" grpId="0" animBg="1"/>
      <p:bldP spid="23" grpId="0" animBg="1"/>
      <p:bldP spid="32" grpId="0"/>
      <p:bldP spid="30" grpId="0"/>
      <p:bldP spid="44" grpId="0"/>
    </p:bldLst>
  </p:timing>
</p:sld>
</file>

<file path=ppt/theme/theme1.xml><?xml version="1.0" encoding="utf-8"?>
<a:theme xmlns:a="http://schemas.openxmlformats.org/drawingml/2006/main" name="2_Office Theme">
  <a:themeElements>
    <a:clrScheme name="2478FF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D30B0B"/>
      </a:accent1>
      <a:accent2>
        <a:srgbClr val="2478FF"/>
      </a:accent2>
      <a:accent3>
        <a:srgbClr val="1C1D3B"/>
      </a:accent3>
      <a:accent4>
        <a:srgbClr val="FFC000"/>
      </a:accent4>
      <a:accent5>
        <a:srgbClr val="000000"/>
      </a:accent5>
      <a:accent6>
        <a:srgbClr val="FFFFFF"/>
      </a:accent6>
      <a:hlink>
        <a:srgbClr val="2478FF"/>
      </a:hlink>
      <a:folHlink>
        <a:srgbClr val="6D1ED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202CF24D878540B67162F0A9899BF8" ma:contentTypeVersion="18" ma:contentTypeDescription="Create a new document." ma:contentTypeScope="" ma:versionID="20c767da5aa3318d69369c50629d4adc">
  <xsd:schema xmlns:xsd="http://www.w3.org/2001/XMLSchema" xmlns:xs="http://www.w3.org/2001/XMLSchema" xmlns:p="http://schemas.microsoft.com/office/2006/metadata/properties" xmlns:ns2="3e2b107d-4663-4092-8c4b-a903872f3367" xmlns:ns3="bfee7331-4438-4be7-adff-9c56a95784c7" targetNamespace="http://schemas.microsoft.com/office/2006/metadata/properties" ma:root="true" ma:fieldsID="167f832a1ee4ea73e247ae5588413be6" ns2:_="" ns3:_="">
    <xsd:import namespace="3e2b107d-4663-4092-8c4b-a903872f3367"/>
    <xsd:import namespace="bfee7331-4438-4be7-adff-9c56a95784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b107d-4663-4092-8c4b-a903872f3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895ba9d-5846-42da-98e4-e22e845eb1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e7331-4438-4be7-adff-9c56a95784c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448dd1-bc4a-4e97-8375-8dcc336b145e}" ma:internalName="TaxCatchAll" ma:showField="CatchAllData" ma:web="bfee7331-4438-4be7-adff-9c56a95784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2b107d-4663-4092-8c4b-a903872f3367">
      <Terms xmlns="http://schemas.microsoft.com/office/infopath/2007/PartnerControls"/>
    </lcf76f155ced4ddcb4097134ff3c332f>
    <TaxCatchAll xmlns="bfee7331-4438-4be7-adff-9c56a95784c7" xsi:nil="true"/>
  </documentManagement>
</p:properties>
</file>

<file path=customXml/itemProps1.xml><?xml version="1.0" encoding="utf-8"?>
<ds:datastoreItem xmlns:ds="http://schemas.openxmlformats.org/officeDocument/2006/customXml" ds:itemID="{77F1F61A-F25A-4CC7-BCF6-01ACA46ED035}">
  <ds:schemaRefs>
    <ds:schemaRef ds:uri="3e2b107d-4663-4092-8c4b-a903872f3367"/>
    <ds:schemaRef ds:uri="bfee7331-4438-4be7-adff-9c56a95784c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DD39FF-4A2B-4A21-808E-2D79675D12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A5E082-B25B-49D5-A687-B43D6CBABE69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bfee7331-4438-4be7-adff-9c56a95784c7"/>
    <ds:schemaRef ds:uri="3e2b107d-4663-4092-8c4b-a903872f336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Auritas General Template 2023</Template>
  <TotalTime>0</TotalTime>
  <Words>4126</Words>
  <Application>Microsoft Macintosh PowerPoint</Application>
  <PresentationFormat>Widescreen</PresentationFormat>
  <Paragraphs>759</Paragraphs>
  <Slides>47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ＭＳ Ｐゴシック</vt:lpstr>
      <vt:lpstr>Arial</vt:lpstr>
      <vt:lpstr>Calibri</vt:lpstr>
      <vt:lpstr>Helvetica</vt:lpstr>
      <vt:lpstr>Helvetica Bold</vt:lpstr>
      <vt:lpstr>Montserrat</vt:lpstr>
      <vt:lpstr>Open Sans</vt:lpstr>
      <vt:lpstr>Segoe UI</vt:lpstr>
      <vt:lpstr>Verdana</vt:lpstr>
      <vt:lpstr>Wingdings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Presentation, Long Enough For 3 Lines</dc:title>
  <dc:creator>Mateo Castillo</dc:creator>
  <cp:lastModifiedBy>Julia Amorim</cp:lastModifiedBy>
  <cp:revision>1</cp:revision>
  <dcterms:created xsi:type="dcterms:W3CDTF">2023-04-12T22:37:22Z</dcterms:created>
  <dcterms:modified xsi:type="dcterms:W3CDTF">2026-03-23T15:19:18Z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0x01010066202CF24D878540B67162F0A9899BF8</vt:lpwstr>
  </property>
  <property fmtid="{D5CDD505-2E9C-101B-9397-08002B2CF9AE}" pid="3" name="MediaServiceImageTags">
    <vt:lpwstr/>
  </property>
</Properties>
</file>