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9"/>
  </p:notesMasterIdLst>
  <p:handoutMasterIdLst>
    <p:handoutMasterId r:id="rId20"/>
  </p:handoutMasterIdLst>
  <p:sldIdLst>
    <p:sldId id="2147479283" r:id="rId5"/>
    <p:sldId id="2147479282" r:id="rId6"/>
    <p:sldId id="2147479285" r:id="rId7"/>
    <p:sldId id="2147469098" r:id="rId8"/>
    <p:sldId id="2147479125" r:id="rId9"/>
    <p:sldId id="2147479115" r:id="rId10"/>
    <p:sldId id="2147479134" r:id="rId11"/>
    <p:sldId id="2147479139" r:id="rId12"/>
    <p:sldId id="2147479141" r:id="rId13"/>
    <p:sldId id="2147479144" r:id="rId14"/>
    <p:sldId id="2147479142" r:id="rId15"/>
    <p:sldId id="2147469103" r:id="rId16"/>
    <p:sldId id="2147479157" r:id="rId17"/>
    <p:sldId id="2147479288"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Castillo" initials="MC" lastIdx="7" clrIdx="0">
    <p:extLst>
      <p:ext uri="{19B8F6BF-5375-455C-9EA6-DF929625EA0E}">
        <p15:presenceInfo xmlns:p15="http://schemas.microsoft.com/office/powerpoint/2012/main" userId="S::mcastillo@auritas.com::6b0d1317-8da0-4f4f-91ab-56f677c89426" providerId="AD"/>
      </p:ext>
    </p:extLst>
  </p:cmAuthor>
  <p:cmAuthor id="2" name="Donald Graham" initials="DG" lastIdx="6" clrIdx="1">
    <p:extLst>
      <p:ext uri="{19B8F6BF-5375-455C-9EA6-DF929625EA0E}">
        <p15:presenceInfo xmlns:p15="http://schemas.microsoft.com/office/powerpoint/2012/main" userId="S::dgraham@auritas.com::7a611cd1-8d19-42aa-ada7-edc6d68a3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7F9"/>
    <a:srgbClr val="1C1D3B"/>
    <a:srgbClr val="0D4BD3"/>
    <a:srgbClr val="D8011B"/>
    <a:srgbClr val="F9F9FA"/>
    <a:srgbClr val="DAE3F3"/>
    <a:srgbClr val="8FAADC"/>
    <a:srgbClr val="3C6CC2"/>
    <a:srgbClr val="F0AB00"/>
    <a:srgbClr val="E8E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0"/>
    <p:restoredTop sz="95231"/>
  </p:normalViewPr>
  <p:slideViewPr>
    <p:cSldViewPr snapToGrid="0">
      <p:cViewPr varScale="1">
        <p:scale>
          <a:sx n="106" d="100"/>
          <a:sy n="106" d="100"/>
        </p:scale>
        <p:origin x="488"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Amorim" userId="1a2a34cf-f6eb-4dd8-86b7-3335b97f07d5" providerId="ADAL" clId="{FF6581B4-D95E-507C-BCCC-8278391A8E71}"/>
    <pc:docChg chg="delSld modSld">
      <pc:chgData name="Julia Amorim" userId="1a2a34cf-f6eb-4dd8-86b7-3335b97f07d5" providerId="ADAL" clId="{FF6581B4-D95E-507C-BCCC-8278391A8E71}" dt="2026-05-04T23:34:35.524" v="4" actId="34476"/>
      <pc:docMkLst>
        <pc:docMk/>
      </pc:docMkLst>
      <pc:sldChg chg="mod modShow">
        <pc:chgData name="Julia Amorim" userId="1a2a34cf-f6eb-4dd8-86b7-3335b97f07d5" providerId="ADAL" clId="{FF6581B4-D95E-507C-BCCC-8278391A8E71}" dt="2026-05-04T23:34:35.524" v="4" actId="34476"/>
        <pc:sldMkLst>
          <pc:docMk/>
          <pc:sldMk cId="1488112519" sldId="2147469103"/>
        </pc:sldMkLst>
      </pc:sldChg>
      <pc:sldChg chg="mod modShow">
        <pc:chgData name="Julia Amorim" userId="1a2a34cf-f6eb-4dd8-86b7-3335b97f07d5" providerId="ADAL" clId="{FF6581B4-D95E-507C-BCCC-8278391A8E71}" dt="2026-05-04T23:34:35.524" v="4" actId="34476"/>
        <pc:sldMkLst>
          <pc:docMk/>
          <pc:sldMk cId="2779590855" sldId="2147479134"/>
        </pc:sldMkLst>
      </pc:sldChg>
      <pc:sldChg chg="mod modShow">
        <pc:chgData name="Julia Amorim" userId="1a2a34cf-f6eb-4dd8-86b7-3335b97f07d5" providerId="ADAL" clId="{FF6581B4-D95E-507C-BCCC-8278391A8E71}" dt="2026-05-04T23:34:35.524" v="4" actId="34476"/>
        <pc:sldMkLst>
          <pc:docMk/>
          <pc:sldMk cId="2890027347" sldId="2147479139"/>
        </pc:sldMkLst>
      </pc:sldChg>
      <pc:sldChg chg="mod modShow">
        <pc:chgData name="Julia Amorim" userId="1a2a34cf-f6eb-4dd8-86b7-3335b97f07d5" providerId="ADAL" clId="{FF6581B4-D95E-507C-BCCC-8278391A8E71}" dt="2026-05-04T23:34:35.524" v="4" actId="34476"/>
        <pc:sldMkLst>
          <pc:docMk/>
          <pc:sldMk cId="3782659097" sldId="2147479141"/>
        </pc:sldMkLst>
      </pc:sldChg>
      <pc:sldChg chg="mod modShow">
        <pc:chgData name="Julia Amorim" userId="1a2a34cf-f6eb-4dd8-86b7-3335b97f07d5" providerId="ADAL" clId="{FF6581B4-D95E-507C-BCCC-8278391A8E71}" dt="2026-05-04T23:34:35.524" v="4" actId="34476"/>
        <pc:sldMkLst>
          <pc:docMk/>
          <pc:sldMk cId="3041901256" sldId="2147479142"/>
        </pc:sldMkLst>
      </pc:sldChg>
      <pc:sldChg chg="mod modShow">
        <pc:chgData name="Julia Amorim" userId="1a2a34cf-f6eb-4dd8-86b7-3335b97f07d5" providerId="ADAL" clId="{FF6581B4-D95E-507C-BCCC-8278391A8E71}" dt="2026-05-04T23:34:35.524" v="4" actId="34476"/>
        <pc:sldMkLst>
          <pc:docMk/>
          <pc:sldMk cId="2331772481" sldId="2147479144"/>
        </pc:sldMkLst>
      </pc:sldChg>
      <pc:sldChg chg="del">
        <pc:chgData name="Julia Amorim" userId="1a2a34cf-f6eb-4dd8-86b7-3335b97f07d5" providerId="ADAL" clId="{FF6581B4-D95E-507C-BCCC-8278391A8E71}" dt="2026-05-04T23:34:20.262" v="3" actId="2696"/>
        <pc:sldMkLst>
          <pc:docMk/>
          <pc:sldMk cId="1024896193" sldId="2147479284"/>
        </pc:sldMkLst>
      </pc:sldChg>
      <pc:sldChg chg="del">
        <pc:chgData name="Julia Amorim" userId="1a2a34cf-f6eb-4dd8-86b7-3335b97f07d5" providerId="ADAL" clId="{FF6581B4-D95E-507C-BCCC-8278391A8E71}" dt="2026-05-04T23:34:20.260" v="2" actId="2696"/>
        <pc:sldMkLst>
          <pc:docMk/>
          <pc:sldMk cId="2500328174" sldId="2147479286"/>
        </pc:sldMkLst>
      </pc:sldChg>
      <pc:sldChg chg="del">
        <pc:chgData name="Julia Amorim" userId="1a2a34cf-f6eb-4dd8-86b7-3335b97f07d5" providerId="ADAL" clId="{FF6581B4-D95E-507C-BCCC-8278391A8E71}" dt="2026-05-04T23:34:16.351" v="1" actId="2696"/>
        <pc:sldMkLst>
          <pc:docMk/>
          <pc:sldMk cId="3137179587" sldId="2147479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30344-7C21-4EC0-BE92-06C80B4C3A3A}"/>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latin typeface="Open Sans" panose="020B0606030504020204" pitchFamily="34" charset="0"/>
            </a:endParaRPr>
          </a:p>
        </p:txBody>
      </p:sp>
      <p:sp>
        <p:nvSpPr>
          <p:cNvPr id="3" name="Date Placeholder 2">
            <a:extLst>
              <a:ext uri="{FF2B5EF4-FFF2-40B4-BE49-F238E27FC236}">
                <a16:creationId xmlns:a16="http://schemas.microsoft.com/office/drawing/2014/main" id="{1A4699A4-4F68-4F80-84F7-2F78FACB09E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AD4DB3C-F0F7-4F0A-B97A-44D952A0B80B}" type="datetimeFigureOut">
              <a:rPr lang="en-US" smtClean="0">
                <a:latin typeface="Open Sans" panose="020B0606030504020204" pitchFamily="34" charset="0"/>
              </a:rPr>
              <a:t>5/4/26</a:t>
            </a:fld>
            <a:endParaRPr lang="en-US">
              <a:latin typeface="Open Sans" panose="020B0606030504020204" pitchFamily="34" charset="0"/>
            </a:endParaRPr>
          </a:p>
        </p:txBody>
      </p:sp>
      <p:sp>
        <p:nvSpPr>
          <p:cNvPr id="4" name="Footer Placeholder 3">
            <a:extLst>
              <a:ext uri="{FF2B5EF4-FFF2-40B4-BE49-F238E27FC236}">
                <a16:creationId xmlns:a16="http://schemas.microsoft.com/office/drawing/2014/main" id="{C81E5EEE-E407-4E76-B8DE-BF9C237CCD8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latin typeface="Open Sans" panose="020B0606030504020204" pitchFamily="34" charset="0"/>
            </a:endParaRPr>
          </a:p>
        </p:txBody>
      </p:sp>
      <p:sp>
        <p:nvSpPr>
          <p:cNvPr id="5" name="Slide Number Placeholder 4">
            <a:extLst>
              <a:ext uri="{FF2B5EF4-FFF2-40B4-BE49-F238E27FC236}">
                <a16:creationId xmlns:a16="http://schemas.microsoft.com/office/drawing/2014/main" id="{C14A44EE-D15E-4C34-A756-BA5CEA34300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1F2E4A4-B9C4-4911-A9F2-F314DADFF8AC}"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2632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atin typeface="Open Sans" panose="020B0606030504020204" pitchFamily="34" charset="0"/>
              </a:defRPr>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atin typeface="Open Sans" panose="020B0606030504020204" pitchFamily="34" charset="0"/>
              </a:defRPr>
            </a:lvl1pPr>
          </a:lstStyle>
          <a:p>
            <a:fld id="{018C2F64-FB95-43AD-B9FA-73FF93BEB9D7}" type="datetimeFigureOut">
              <a:rPr lang="en-US" smtClean="0"/>
              <a:pPr/>
              <a:t>5/4/26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atin typeface="Open Sans" panose="020B0606030504020204" pitchFamily="34" charset="0"/>
              </a:defRPr>
            </a:lvl1pPr>
          </a:lstStyle>
          <a:p>
            <a:fld id="{F6748D67-2A12-4317-91B0-57D0E3C91F14}" type="slidenum">
              <a:rPr lang="en-US" smtClean="0"/>
              <a:pPr/>
              <a:t>‹#›</a:t>
            </a:fld>
            <a:endParaRPr lang="en-US"/>
          </a:p>
        </p:txBody>
      </p:sp>
    </p:spTree>
    <p:extLst>
      <p:ext uri="{BB962C8B-B14F-4D97-AF65-F5344CB8AC3E}">
        <p14:creationId xmlns:p14="http://schemas.microsoft.com/office/powerpoint/2010/main" val="297150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8AAD-CD98-56E8-14C2-C4CD76CB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332A4-B401-3217-3A04-927CAC499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66F79-37C3-CE1A-6CD1-D259EFDFD4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3B08ED-9400-B344-46FB-1CDAEBAC283A}"/>
              </a:ext>
            </a:extLst>
          </p:cNvPr>
          <p:cNvSpPr>
            <a:spLocks noGrp="1"/>
          </p:cNvSpPr>
          <p:nvPr>
            <p:ph type="sldNum" sz="quarter" idx="5"/>
          </p:nvPr>
        </p:nvSpPr>
        <p:spPr/>
        <p:txBody>
          <a:bodyPr/>
          <a:lstStyle/>
          <a:p>
            <a:fld id="{0BC411F4-90E6-5244-AF3B-45150A40F001}" type="slidenum">
              <a:rPr lang="en-US" smtClean="0"/>
              <a:pPr/>
              <a:t>2</a:t>
            </a:fld>
            <a:endParaRPr lang="en-US"/>
          </a:p>
        </p:txBody>
      </p:sp>
    </p:spTree>
    <p:extLst>
      <p:ext uri="{BB962C8B-B14F-4D97-AF65-F5344CB8AC3E}">
        <p14:creationId xmlns:p14="http://schemas.microsoft.com/office/powerpoint/2010/main" val="68885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74C54-DA44-54C0-66A9-1BE2B47562AB}"/>
            </a:ext>
          </a:extLst>
        </p:cNvPr>
        <p:cNvGrpSpPr/>
        <p:nvPr/>
      </p:nvGrpSpPr>
      <p:grpSpPr>
        <a:xfrm>
          <a:off x="0" y="0"/>
          <a:ext cx="0" cy="0"/>
          <a:chOff x="0" y="0"/>
          <a:chExt cx="0" cy="0"/>
        </a:xfrm>
      </p:grpSpPr>
      <p:sp>
        <p:nvSpPr>
          <p:cNvPr id="45057" name="Folienbildplatzhalter 1">
            <a:extLst>
              <a:ext uri="{FF2B5EF4-FFF2-40B4-BE49-F238E27FC236}">
                <a16:creationId xmlns:a16="http://schemas.microsoft.com/office/drawing/2014/main" id="{143D7091-96F9-671E-704C-D806EAA5AB48}"/>
              </a:ext>
            </a:extLst>
          </p:cNvPr>
          <p:cNvSpPr>
            <a:spLocks noGrp="1" noRot="1" noChangeAspect="1" noTextEdit="1"/>
          </p:cNvSpPr>
          <p:nvPr>
            <p:ph type="sldImg"/>
          </p:nvPr>
        </p:nvSpPr>
        <p:spPr>
          <a:ln/>
        </p:spPr>
      </p:sp>
      <p:sp>
        <p:nvSpPr>
          <p:cNvPr id="45058" name="Notizenplatzhalter 2">
            <a:extLst>
              <a:ext uri="{FF2B5EF4-FFF2-40B4-BE49-F238E27FC236}">
                <a16:creationId xmlns:a16="http://schemas.microsoft.com/office/drawing/2014/main" id="{C3266E8A-3AB9-63FA-F8CC-92E06068E6ED}"/>
              </a:ext>
            </a:extLst>
          </p:cNvPr>
          <p:cNvSpPr>
            <a:spLocks noGrp="1"/>
          </p:cNvSpPr>
          <p:nvPr>
            <p:ph type="body" idx="1"/>
          </p:nvPr>
        </p:nvSpPr>
        <p:spPr>
          <a:noFill/>
          <a:ln w="9525"/>
        </p:spPr>
        <p:txBody>
          <a:bodyPr>
            <a:normAutofit fontScale="25000" lnSpcReduction="20000"/>
          </a:bodyPr>
          <a:lstStyle/>
          <a:p>
            <a:r>
              <a:rPr lang="en-US" sz="3200" kern="1200">
                <a:solidFill>
                  <a:schemeClr val="tx1"/>
                </a:solidFill>
                <a:effectLst/>
                <a:latin typeface="+mn-lt"/>
                <a:ea typeface="ＭＳ Ｐゴシック" charset="0"/>
                <a:cs typeface="ＭＳ Ｐゴシック" charset="0"/>
              </a:rPr>
              <a:t>As a completely pre-configured solution, SAP Invoice Management (IM) needs to accomplish many if not all different ways to receive invoices, to transform, SAP IM accepts invoices from any channel in the most common formats: traditional paper invoices that are scanned, PDF and XML invoices submitted electronically or  invoices received directly from the supplier through EDI or a business network such as Ariba. While the invoices come in different formats they have something in common: They contain details about who needs to pay how much for what items to which recipient at which time. </a:t>
            </a:r>
            <a:br>
              <a:rPr lang="en-US" sz="3200" kern="1200">
                <a:solidFill>
                  <a:schemeClr val="tx1"/>
                </a:solidFill>
                <a:effectLst/>
                <a:latin typeface="+mn-lt"/>
                <a:ea typeface="ＭＳ Ｐゴシック" charset="0"/>
                <a:cs typeface="ＭＳ Ｐゴシック" charset="0"/>
              </a:rPr>
            </a:br>
            <a:endParaRPr lang="en-US" sz="3200" kern="1200">
              <a:solidFill>
                <a:schemeClr val="tx1"/>
              </a:solidFill>
              <a:effectLst/>
              <a:latin typeface="+mn-lt"/>
              <a:ea typeface="ＭＳ Ｐゴシック" charset="0"/>
              <a:cs typeface="ＭＳ Ｐゴシック" charset="0"/>
            </a:endParaRPr>
          </a:p>
          <a:p>
            <a:r>
              <a:rPr lang="en-US" sz="3200" kern="1200">
                <a:solidFill>
                  <a:schemeClr val="tx1"/>
                </a:solidFill>
                <a:effectLst/>
                <a:latin typeface="+mn-lt"/>
                <a:ea typeface="ＭＳ Ｐゴシック" charset="0"/>
                <a:cs typeface="ＭＳ Ｐゴシック" charset="0"/>
              </a:rPr>
              <a:t>SAP IM manages this information in SAP tables and then applies business rules to check data consistency and completeness. Since everything runs inside the ERP, it always uses real-time data and avoids costly replication and synchronization issues. Each rule has a role assigned that is responsible to look into the corresponding problem. In addition the solution also contains predefined actions that the user can take to resolve the problem. I’ll tell more about it later. </a:t>
            </a:r>
          </a:p>
          <a:p>
            <a:r>
              <a:rPr lang="en-US" sz="3200" kern="1200">
                <a:solidFill>
                  <a:schemeClr val="tx1"/>
                </a:solidFill>
                <a:effectLst/>
                <a:latin typeface="+mn-lt"/>
                <a:ea typeface="ＭＳ Ｐゴシック" charset="0"/>
                <a:cs typeface="ＭＳ Ｐゴシック" charset="0"/>
              </a:rPr>
              <a:t>Depending on</a:t>
            </a:r>
            <a:r>
              <a:rPr lang="en-US" sz="3200" kern="1200" baseline="0">
                <a:solidFill>
                  <a:schemeClr val="tx1"/>
                </a:solidFill>
                <a:effectLst/>
                <a:latin typeface="+mn-lt"/>
                <a:ea typeface="ＭＳ Ｐゴシック" charset="0"/>
                <a:cs typeface="ＭＳ Ｐゴシック" charset="0"/>
              </a:rPr>
              <a:t> the detailed configuration, the invoice will be parked or posted and blocked throughout the process. </a:t>
            </a:r>
            <a:endParaRPr lang="en-US" sz="3200" kern="1200">
              <a:solidFill>
                <a:schemeClr val="tx1"/>
              </a:solidFill>
              <a:effectLst/>
              <a:latin typeface="+mn-lt"/>
              <a:ea typeface="ＭＳ Ｐゴシック" charset="0"/>
              <a:cs typeface="ＭＳ Ｐゴシック" charset="0"/>
            </a:endParaRPr>
          </a:p>
          <a:p>
            <a:r>
              <a:rPr lang="en-US" sz="3200" kern="1200">
                <a:solidFill>
                  <a:schemeClr val="tx1"/>
                </a:solidFill>
                <a:effectLst/>
                <a:latin typeface="+mn-lt"/>
                <a:ea typeface="ＭＳ Ｐゴシック" charset="0"/>
                <a:cs typeface="ＭＳ Ｐゴシック" charset="0"/>
              </a:rPr>
              <a:t>But once all exceptions are resolved and every necessary approval is received, the invoice is unblocked and free for payment. In between all actions a user takes are recorded in the audit trail and directly visible for all other stakeholders. This optimizes and accelerates the collaboration significantly. Once the process is terminated we also </a:t>
            </a:r>
          </a:p>
          <a:p>
            <a:r>
              <a:rPr lang="en-US" sz="3200" kern="1200">
                <a:solidFill>
                  <a:schemeClr val="tx1"/>
                </a:solidFill>
                <a:effectLst/>
                <a:latin typeface="+mn-lt"/>
                <a:ea typeface="ＭＳ Ｐゴシック" charset="0"/>
                <a:cs typeface="ＭＳ Ｐゴシック" charset="0"/>
              </a:rPr>
              <a:t>&lt;click&gt;</a:t>
            </a:r>
          </a:p>
          <a:p>
            <a:r>
              <a:rPr lang="en-US" sz="3200" kern="1200">
                <a:solidFill>
                  <a:schemeClr val="tx1"/>
                </a:solidFill>
                <a:effectLst/>
                <a:latin typeface="+mn-lt"/>
                <a:ea typeface="ＭＳ Ｐゴシック" charset="0"/>
                <a:cs typeface="ＭＳ Ｐゴシック" charset="0"/>
              </a:rPr>
              <a:t>Render the complete audit trail into a PDF document that is attached to the process plus the invoice document. That way auditors have complete insight into the process without relying on data in SAP tables. </a:t>
            </a:r>
          </a:p>
          <a:p>
            <a:r>
              <a:rPr lang="en-US" sz="3200" kern="1200">
                <a:solidFill>
                  <a:schemeClr val="tx1"/>
                </a:solidFill>
                <a:effectLst/>
                <a:latin typeface="+mn-lt"/>
                <a:ea typeface="ＭＳ Ｐゴシック" charset="0"/>
                <a:cs typeface="ＭＳ Ｐゴシック" charset="0"/>
              </a:rPr>
              <a:t>&lt;click&gt;</a:t>
            </a:r>
          </a:p>
          <a:p>
            <a:r>
              <a:rPr lang="en-US" sz="3200" kern="1200">
                <a:solidFill>
                  <a:schemeClr val="tx1"/>
                </a:solidFill>
                <a:effectLst/>
                <a:latin typeface="+mn-lt"/>
                <a:ea typeface="ＭＳ Ｐゴシック" charset="0"/>
                <a:cs typeface="ＭＳ Ｐゴシック" charset="0"/>
              </a:rPr>
              <a:t>Full transparency is really important for internal staff as well as the suppliers. This is why SAP IM also includes a very easy to use supplier self-service: Suppliers and internal staff simply see the invoice status by entering a few fields like invoice reference and amount. This eliminates calls and emails to the AP specialist who can solely focus on accounting activities.</a:t>
            </a:r>
          </a:p>
          <a:p>
            <a:r>
              <a:rPr lang="en-US" sz="3200" kern="1200">
                <a:solidFill>
                  <a:schemeClr val="tx1"/>
                </a:solidFill>
                <a:effectLst/>
                <a:latin typeface="+mn-lt"/>
                <a:ea typeface="ＭＳ Ｐゴシック" charset="0"/>
                <a:cs typeface="ＭＳ Ｐゴシック" charset="0"/>
              </a:rPr>
              <a:t>SAP IM traces each and every step for two reasons: first of all for compliance purposes: You always need to know who decided what. But secondly it also allows detailed reporting and continuous process optimization: You know exactly which suppliers/plants/organizational units cause costs and delays in invoice processing. We’ll later discuss this important aspect in more detail.  </a:t>
            </a:r>
          </a:p>
          <a:p>
            <a:r>
              <a:rPr lang="en-US" sz="3200" kern="1200">
                <a:solidFill>
                  <a:schemeClr val="tx1"/>
                </a:solidFill>
                <a:effectLst/>
                <a:latin typeface="+mn-lt"/>
                <a:ea typeface="ＭＳ Ｐゴシック" charset="0"/>
                <a:cs typeface="ＭＳ Ｐゴシック" charset="0"/>
              </a:rPr>
              <a:t>Let me quickly touch an important topic: simplicity.</a:t>
            </a:r>
          </a:p>
          <a:p>
            <a:r>
              <a:rPr lang="en-US" sz="3200" kern="1200">
                <a:solidFill>
                  <a:schemeClr val="tx1"/>
                </a:solidFill>
                <a:effectLst/>
                <a:latin typeface="+mn-lt"/>
                <a:ea typeface="ＭＳ Ｐゴシック" charset="0"/>
                <a:cs typeface="ＭＳ Ｐゴシック" charset="0"/>
              </a:rPr>
              <a:t>&lt;click&gt; </a:t>
            </a:r>
          </a:p>
          <a:p>
            <a:r>
              <a:rPr lang="en-US" sz="3200" kern="1200">
                <a:solidFill>
                  <a:schemeClr val="tx1"/>
                </a:solidFill>
                <a:effectLst/>
                <a:latin typeface="+mn-lt"/>
                <a:ea typeface="ＭＳ Ｐゴシック" charset="0"/>
                <a:cs typeface="ＭＳ Ｐゴシック" charset="0"/>
              </a:rPr>
              <a:t>SAP IM has exactly two price items: First of all the solution itself including the supplier self-service and all web and mobile approval components.</a:t>
            </a:r>
          </a:p>
          <a:p>
            <a:r>
              <a:rPr lang="en-US" sz="3200" kern="1200">
                <a:solidFill>
                  <a:schemeClr val="tx1"/>
                </a:solidFill>
                <a:effectLst/>
                <a:latin typeface="+mn-lt"/>
                <a:ea typeface="ＭＳ Ｐゴシック" charset="0"/>
                <a:cs typeface="ＭＳ Ｐゴシック" charset="0"/>
              </a:rPr>
              <a:t>&lt;click&gt;</a:t>
            </a:r>
          </a:p>
          <a:p>
            <a:r>
              <a:rPr lang="en-US" sz="3200" kern="1200">
                <a:solidFill>
                  <a:schemeClr val="tx1"/>
                </a:solidFill>
                <a:effectLst/>
                <a:latin typeface="+mn-lt"/>
                <a:ea typeface="ＭＳ Ｐゴシック" charset="0"/>
                <a:cs typeface="ＭＳ Ｐゴシック" charset="0"/>
              </a:rPr>
              <a:t>Secondly the optional OCR that also include the scanning software. </a:t>
            </a:r>
          </a:p>
          <a:p>
            <a:r>
              <a:rPr lang="en-US" sz="3200" kern="1200">
                <a:solidFill>
                  <a:schemeClr val="tx1"/>
                </a:solidFill>
                <a:effectLst/>
                <a:latin typeface="+mn-lt"/>
                <a:ea typeface="ＭＳ Ｐゴシック" charset="0"/>
                <a:cs typeface="ＭＳ Ｐゴシック" charset="0"/>
              </a:rPr>
              <a:t>&lt;click&gt;</a:t>
            </a:r>
          </a:p>
          <a:p>
            <a:r>
              <a:rPr lang="en-US" sz="3200" kern="1200">
                <a:solidFill>
                  <a:schemeClr val="tx1"/>
                </a:solidFill>
                <a:effectLst/>
                <a:latin typeface="+mn-lt"/>
                <a:ea typeface="ＭＳ Ｐゴシック" charset="0"/>
                <a:cs typeface="ＭＳ Ｐゴシック" charset="0"/>
              </a:rPr>
              <a:t>The OCR is deeply integrated with your ERP: It stores all configuration within SAP, retrieves all documents that require OCR processing from SAP (and the attached Archive). So from an infrastructure perspective it is a really simple solution. The invoice process itself uses SAP Business Workflow with the huge advantage that you need not reinvent Org-models, substitutions and so much more: Everything that you have already is used. The same applies for reporting: It scales from ABAP reports, via </a:t>
            </a:r>
            <a:r>
              <a:rPr lang="en-US" sz="3200" kern="1200" err="1">
                <a:solidFill>
                  <a:schemeClr val="tx1"/>
                </a:solidFill>
                <a:effectLst/>
                <a:latin typeface="+mn-lt"/>
                <a:ea typeface="ＭＳ Ｐゴシック" charset="0"/>
                <a:cs typeface="ＭＳ Ｐゴシック" charset="0"/>
              </a:rPr>
              <a:t>WebDynpro</a:t>
            </a:r>
            <a:r>
              <a:rPr lang="en-US" sz="3200" kern="1200">
                <a:solidFill>
                  <a:schemeClr val="tx1"/>
                </a:solidFill>
                <a:effectLst/>
                <a:latin typeface="+mn-lt"/>
                <a:ea typeface="ＭＳ Ｐゴシック" charset="0"/>
                <a:cs typeface="ＭＳ Ｐゴシック" charset="0"/>
              </a:rPr>
              <a:t> to BW content.</a:t>
            </a:r>
          </a:p>
          <a:p>
            <a:r>
              <a:rPr lang="en-US" sz="3200" kern="1200">
                <a:solidFill>
                  <a:schemeClr val="tx1"/>
                </a:solidFill>
                <a:effectLst/>
                <a:latin typeface="+mn-lt"/>
                <a:ea typeface="ＭＳ Ｐゴシック" charset="0"/>
                <a:cs typeface="ＭＳ Ｐゴシック" charset="0"/>
              </a:rPr>
              <a:t>Let me walk you through some additional details of the individual processing steps in the next minutes.</a:t>
            </a:r>
          </a:p>
          <a:p>
            <a:r>
              <a:rPr lang="en-US" sz="3200" kern="1200">
                <a:solidFill>
                  <a:schemeClr val="tx1"/>
                </a:solidFill>
                <a:effectLst/>
                <a:latin typeface="+mn-lt"/>
                <a:ea typeface="ＭＳ Ｐゴシック" charset="0"/>
                <a:cs typeface="ＭＳ Ｐゴシック" charset="0"/>
              </a:rPr>
              <a:t> </a:t>
            </a:r>
          </a:p>
        </p:txBody>
      </p:sp>
    </p:spTree>
    <p:extLst>
      <p:ext uri="{BB962C8B-B14F-4D97-AF65-F5344CB8AC3E}">
        <p14:creationId xmlns:p14="http://schemas.microsoft.com/office/powerpoint/2010/main" val="96183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6748D67-2A12-4317-91B0-57D0E3C91F14}" type="slidenum">
              <a:rPr lang="en-US" smtClean="0"/>
              <a:pPr/>
              <a:t>6</a:t>
            </a:fld>
            <a:endParaRPr lang="en-US" dirty="0"/>
          </a:p>
        </p:txBody>
      </p:sp>
    </p:spTree>
    <p:extLst>
      <p:ext uri="{BB962C8B-B14F-4D97-AF65-F5344CB8AC3E}">
        <p14:creationId xmlns:p14="http://schemas.microsoft.com/office/powerpoint/2010/main" val="97447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D402-D296-B9EB-F11A-1DEE53C1F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1450A-1FA8-287F-D6DD-5AA58EDCC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D0B1D-AEA3-6869-9B74-29F812C27CC0}"/>
              </a:ext>
            </a:extLst>
          </p:cNvPr>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D3DBCEB-E492-4974-50F4-612A2CC3B4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40F88-02BF-4C30-BE6D-C3D6D94CD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53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7F4F6-D7AA-431D-A706-F348661D6ABA}" type="slidenum">
              <a:rPr lang="en-US" smtClean="0"/>
              <a:t>9</a:t>
            </a:fld>
            <a:endParaRPr lang="en-US"/>
          </a:p>
        </p:txBody>
      </p:sp>
    </p:spTree>
    <p:extLst>
      <p:ext uri="{BB962C8B-B14F-4D97-AF65-F5344CB8AC3E}">
        <p14:creationId xmlns:p14="http://schemas.microsoft.com/office/powerpoint/2010/main" val="307871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748D67-2A12-4317-91B0-57D0E3C91F14}" type="slidenum">
              <a:rPr lang="en-US" smtClean="0"/>
              <a:t>12</a:t>
            </a:fld>
            <a:endParaRPr lang="en-US"/>
          </a:p>
        </p:txBody>
      </p:sp>
    </p:spTree>
    <p:extLst>
      <p:ext uri="{BB962C8B-B14F-4D97-AF65-F5344CB8AC3E}">
        <p14:creationId xmlns:p14="http://schemas.microsoft.com/office/powerpoint/2010/main" val="2262271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B9188BAB-85D5-DD13-C67E-E27202EAE70B}"/>
              </a:ext>
            </a:extLst>
          </p:cNvPr>
          <p:cNvSpPr>
            <a:spLocks noGrp="1"/>
          </p:cNvSpPr>
          <p:nvPr>
            <p:ph type="body" sz="quarter" idx="12" hasCustomPrompt="1"/>
          </p:nvPr>
        </p:nvSpPr>
        <p:spPr>
          <a:xfrm>
            <a:off x="4760181" y="2824427"/>
            <a:ext cx="6802279" cy="2516199"/>
          </a:xfrm>
          <a:prstGeom prst="rect">
            <a:avLst/>
          </a:prstGeom>
        </p:spPr>
        <p:txBody>
          <a:bodyPr/>
          <a:lstStyle>
            <a:lvl1pPr marL="0" indent="0">
              <a:lnSpc>
                <a:spcPct val="100000"/>
              </a:lnSpc>
              <a:buClr>
                <a:schemeClr val="accent2"/>
              </a:buClr>
              <a:buFont typeface="Arial" panose="020B0604020202020204" pitchFamily="34" charset="0"/>
              <a:buNone/>
              <a:defRPr sz="48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r>
              <a:rPr lang="en-US" sz="4400" b="1">
                <a:solidFill>
                  <a:srgbClr val="1C1D3B"/>
                </a:solidFill>
                <a:latin typeface="Helvetica" pitchFamily="2" charset="0"/>
                <a:cs typeface="Sora" pitchFamily="2" charset="0"/>
              </a:rPr>
              <a:t>The presentation title will come here</a:t>
            </a:r>
          </a:p>
          <a:p>
            <a:r>
              <a:rPr lang="en-US" sz="4400" b="1">
                <a:solidFill>
                  <a:srgbClr val="1C1D3B"/>
                </a:solidFill>
                <a:latin typeface="Helvetica" pitchFamily="2" charset="0"/>
                <a:cs typeface="Sora" pitchFamily="2" charset="0"/>
              </a:rPr>
              <a:t>(up to three lines)</a:t>
            </a:r>
          </a:p>
        </p:txBody>
      </p:sp>
      <p:grpSp>
        <p:nvGrpSpPr>
          <p:cNvPr id="5" name="Group 4">
            <a:extLst>
              <a:ext uri="{FF2B5EF4-FFF2-40B4-BE49-F238E27FC236}">
                <a16:creationId xmlns:a16="http://schemas.microsoft.com/office/drawing/2014/main" id="{869EF4BB-C667-DD16-7B1E-C4A8E3017170}"/>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01E5F9BA-617A-B0BA-907C-867F56DA41B5}"/>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56809C12-3214-8461-E791-55EA82D68A54}"/>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17E92F0E-DA18-3D69-61EA-598E22779C89}"/>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D766CD77-DF13-BB39-6A84-C32C4D303EB6}"/>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E04714BE-61FF-118A-9FA5-83B7E097E2A9}"/>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0CE47359-5BBA-6469-155D-330B00ED6237}"/>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3463834F-BB22-7C42-588D-998182DA2107}"/>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12AC4676-3F9B-B363-1811-BBA9954A4ECE}"/>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9CA89CBD-CB7E-9616-683E-7FDB69F24D8B}"/>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CD1ED26E-4806-5A4A-B2B2-C7214A5035EA}"/>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2A14418-6267-4B50-2234-A3B2B1ED178A}"/>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78B61E1D-448E-1940-DD01-F5178758E149}"/>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997A3EB2-A3DD-1D0E-A47E-CF05C9AFCDEF}"/>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6AF7B9CF-CE5C-9D30-7050-DCB5F684EC1A}"/>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B98C4E48-54D1-56DC-2F01-308F6360FEB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E500999A-671B-73C1-72D0-8ECF91D8AD06}"/>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41B09303-8FC7-0CB4-CD04-95929ED7084E}"/>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54CE1726-7AC5-F56E-6FEC-9B26B8EB3E26}"/>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E0132A18-5DE3-F130-839C-8E32858653F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7BB454A-78E9-3207-CD58-5F7A2B7E4727}"/>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F901E444-9043-E751-905D-E0061F122B9F}"/>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5C700834-6448-9A0D-1702-D49490B871E1}"/>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1AAAE891-D9BC-2DF2-E9F9-B31DA0D492F8}"/>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449D16E0-51B4-0212-F85C-51C63C0704CF}"/>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F9EEBA6C-84F7-190F-3326-63C259C3E74B}"/>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24ED561A-A36F-C179-94F1-9EC4360B37BD}"/>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3A8C8B0D-6F42-6135-261A-D86CE87D99CC}"/>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3D8C87F3-5DAA-2B75-AA87-04F7B36C9D41}"/>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653A4F01-CCD9-8595-4901-98D4AE37C1F3}"/>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657520B6-4BF5-C2BE-FB74-E808748F6E55}"/>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5EDECA02-690E-A029-14F6-68FC169AC8FA}"/>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F64906F2-5FB3-EF20-83E3-4F1DFD8CA2CD}"/>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A7E92967-4817-239D-CB39-92A052CB2FA6}"/>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DEF7D5EE-A7EA-533C-7E9B-E34F6C40F4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2EA523F2-B53B-ECA6-3FBB-ED15AA72C4F1}"/>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12930BEE-2FEB-5673-0BCE-8B662FF553D4}"/>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341CA6F-3015-2658-B6AD-41EE97EA345A}"/>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BDD782AA-F4C9-1445-2021-922DCC9FB9F9}"/>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F7176604-F11B-902B-2A4F-E24912C950F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D9ABF3C-2F70-371A-7695-69FA0BCB7326}"/>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F6513386-5B25-B370-75B9-CBF971663457}"/>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EF152BDE-9E15-6F22-9BD9-5862C13E4E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08BE346A-2409-86D8-09A8-EB5E1E1EEFAC}"/>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A071D0B8-7BD1-1130-D1AC-C17B71739967}"/>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437AEEDE-A472-FF54-B708-38B1927C341B}"/>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28F75F4D-BE14-74A1-74CB-A3BF9EB12A9B}"/>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22748C43-E929-A605-2D04-251F20436A41}"/>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A78085A7-6077-CFE4-5AF7-67B201F9CB17}"/>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pic>
        <p:nvPicPr>
          <p:cNvPr id="57" name="Picture Placeholder 16">
            <a:extLst>
              <a:ext uri="{FF2B5EF4-FFF2-40B4-BE49-F238E27FC236}">
                <a16:creationId xmlns:a16="http://schemas.microsoft.com/office/drawing/2014/main" id="{1B469D76-27A7-1B27-84FD-D9628A660C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3809997" cy="6858000"/>
          </a:xfrm>
          <a:custGeom>
            <a:avLst/>
            <a:gdLst>
              <a:gd name="connsiteX0" fmla="*/ 0 w 3259899"/>
              <a:gd name="connsiteY0" fmla="*/ 0 h 4149052"/>
              <a:gd name="connsiteX1" fmla="*/ 3259899 w 3259899"/>
              <a:gd name="connsiteY1" fmla="*/ 0 h 4149052"/>
              <a:gd name="connsiteX2" fmla="*/ 3259899 w 3259899"/>
              <a:gd name="connsiteY2" fmla="*/ 4149052 h 4149052"/>
              <a:gd name="connsiteX3" fmla="*/ 0 w 3259899"/>
              <a:gd name="connsiteY3" fmla="*/ 4149052 h 4149052"/>
            </a:gdLst>
            <a:ahLst/>
            <a:cxnLst>
              <a:cxn ang="0">
                <a:pos x="connsiteX0" y="connsiteY0"/>
              </a:cxn>
              <a:cxn ang="0">
                <a:pos x="connsiteX1" y="connsiteY1"/>
              </a:cxn>
              <a:cxn ang="0">
                <a:pos x="connsiteX2" y="connsiteY2"/>
              </a:cxn>
              <a:cxn ang="0">
                <a:pos x="connsiteX3" y="connsiteY3"/>
              </a:cxn>
            </a:cxnLst>
            <a:rect l="l" t="t" r="r" b="b"/>
            <a:pathLst>
              <a:path w="3259899" h="4149052">
                <a:moveTo>
                  <a:pt x="0" y="0"/>
                </a:moveTo>
                <a:lnTo>
                  <a:pt x="3259899" y="0"/>
                </a:lnTo>
                <a:lnTo>
                  <a:pt x="3259899" y="4149052"/>
                </a:lnTo>
                <a:lnTo>
                  <a:pt x="0" y="4149052"/>
                </a:lnTo>
                <a:close/>
              </a:path>
            </a:pathLst>
          </a:custGeom>
          <a:noFill/>
        </p:spPr>
      </p:pic>
      <p:sp>
        <p:nvSpPr>
          <p:cNvPr id="59" name="Rectangle 58">
            <a:extLst>
              <a:ext uri="{FF2B5EF4-FFF2-40B4-BE49-F238E27FC236}">
                <a16:creationId xmlns:a16="http://schemas.microsoft.com/office/drawing/2014/main" id="{7B482298-B4F7-18EF-5BF8-1EBD8DD9F9A3}"/>
              </a:ext>
            </a:extLst>
          </p:cNvPr>
          <p:cNvSpPr/>
          <p:nvPr userDrawn="1"/>
        </p:nvSpPr>
        <p:spPr>
          <a:xfrm>
            <a:off x="3809996" y="-1"/>
            <a:ext cx="134624" cy="6857999"/>
          </a:xfrm>
          <a:prstGeom prst="rect">
            <a:avLst/>
          </a:prstGeom>
          <a:solidFill>
            <a:srgbClr val="D4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0" name="TextBox 59">
            <a:extLst>
              <a:ext uri="{FF2B5EF4-FFF2-40B4-BE49-F238E27FC236}">
                <a16:creationId xmlns:a16="http://schemas.microsoft.com/office/drawing/2014/main" id="{DDB2AB9A-54EC-3569-E48D-6F355A3EBFBE}"/>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a:solidFill>
                  <a:srgbClr val="7F7F7F"/>
                </a:solidFill>
                <a:latin typeface="Helvetica" pitchFamily="2" charset="0"/>
                <a:cs typeface="Segoe UI" panose="020B0502040204020203" pitchFamily="34" charset="0"/>
              </a:rPr>
              <a:t>© 2025 Auritas LLC.  All rights reserved.</a:t>
            </a:r>
          </a:p>
        </p:txBody>
      </p:sp>
      <p:sp>
        <p:nvSpPr>
          <p:cNvPr id="63" name="Text Placeholder 60">
            <a:extLst>
              <a:ext uri="{FF2B5EF4-FFF2-40B4-BE49-F238E27FC236}">
                <a16:creationId xmlns:a16="http://schemas.microsoft.com/office/drawing/2014/main" id="{DD4DCDF3-5D25-3421-FF6E-A32E3383D718}"/>
              </a:ext>
            </a:extLst>
          </p:cNvPr>
          <p:cNvSpPr>
            <a:spLocks noGrp="1"/>
          </p:cNvSpPr>
          <p:nvPr>
            <p:ph type="body" sz="quarter" idx="11" hasCustomPrompt="1"/>
          </p:nvPr>
        </p:nvSpPr>
        <p:spPr>
          <a:xfrm>
            <a:off x="4760181" y="2251715"/>
            <a:ext cx="6802279" cy="468297"/>
          </a:xfrm>
          <a:prstGeom prst="rect">
            <a:avLst/>
          </a:prstGeom>
        </p:spPr>
        <p:txBody>
          <a:bodyPr anchor="ctr"/>
          <a:lstStyle>
            <a:lvl1pPr marL="0" indent="0">
              <a:lnSpc>
                <a:spcPct val="150000"/>
              </a:lnSpc>
              <a:buClr>
                <a:schemeClr val="accent2"/>
              </a:buClr>
              <a:buFont typeface="Arial" panose="020B0604020202020204" pitchFamily="34" charset="0"/>
              <a:buNone/>
              <a:defRPr sz="1600" b="1">
                <a:solidFill>
                  <a:schemeClr val="accent2"/>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Subheading will come here</a:t>
            </a:r>
          </a:p>
        </p:txBody>
      </p:sp>
      <p:pic>
        <p:nvPicPr>
          <p:cNvPr id="2" name="Graphic 1">
            <a:extLst>
              <a:ext uri="{FF2B5EF4-FFF2-40B4-BE49-F238E27FC236}">
                <a16:creationId xmlns:a16="http://schemas.microsoft.com/office/drawing/2014/main" id="{A681EDFF-98C6-E313-D740-2952DDF598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188424" y="340782"/>
            <a:ext cx="1660538" cy="357454"/>
          </a:xfrm>
          <a:prstGeom prst="rect">
            <a:avLst/>
          </a:prstGeom>
        </p:spPr>
      </p:pic>
      <p:pic>
        <p:nvPicPr>
          <p:cNvPr id="2050" name="Picture 2" descr="OpenText-Logo-2017 | Digital Leaders">
            <a:extLst>
              <a:ext uri="{FF2B5EF4-FFF2-40B4-BE49-F238E27FC236}">
                <a16:creationId xmlns:a16="http://schemas.microsoft.com/office/drawing/2014/main" id="{215FE529-5DF6-9794-E1C1-5C57CB71AC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07821" y="190742"/>
            <a:ext cx="2110640" cy="69447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605A779-0676-64E3-49D9-8E021EC7F2A8}"/>
              </a:ext>
            </a:extLst>
          </p:cNvPr>
          <p:cNvCxnSpPr>
            <a:cxnSpLocks/>
          </p:cNvCxnSpPr>
          <p:nvPr userDrawn="1"/>
        </p:nvCxnSpPr>
        <p:spPr>
          <a:xfrm>
            <a:off x="9927233" y="278719"/>
            <a:ext cx="0" cy="493456"/>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413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Boxes Slide">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D232D6F8-7D69-0622-4124-A078F23EEEBC}"/>
              </a:ext>
            </a:extLst>
          </p:cNvPr>
          <p:cNvSpPr/>
          <p:nvPr userDrawn="1"/>
        </p:nvSpPr>
        <p:spPr>
          <a:xfrm>
            <a:off x="595769" y="2035533"/>
            <a:ext cx="3437008"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Round Single Corner Rectangle 6">
            <a:extLst>
              <a:ext uri="{FF2B5EF4-FFF2-40B4-BE49-F238E27FC236}">
                <a16:creationId xmlns:a16="http://schemas.microsoft.com/office/drawing/2014/main" id="{A9D9E4DB-1988-55D6-38BF-4C6AEA299505}"/>
              </a:ext>
            </a:extLst>
          </p:cNvPr>
          <p:cNvSpPr/>
          <p:nvPr userDrawn="1"/>
        </p:nvSpPr>
        <p:spPr>
          <a:xfrm>
            <a:off x="4381729" y="2035533"/>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8194300" y="2040891"/>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6" name="Text Placeholder 60">
            <a:extLst>
              <a:ext uri="{FF2B5EF4-FFF2-40B4-BE49-F238E27FC236}">
                <a16:creationId xmlns:a16="http://schemas.microsoft.com/office/drawing/2014/main" id="{FE9DED47-EA35-840D-83F0-63FDC63FC6CF}"/>
              </a:ext>
            </a:extLst>
          </p:cNvPr>
          <p:cNvSpPr>
            <a:spLocks noGrp="1"/>
          </p:cNvSpPr>
          <p:nvPr>
            <p:ph type="body" sz="quarter" idx="11" hasCustomPrompt="1"/>
          </p:nvPr>
        </p:nvSpPr>
        <p:spPr>
          <a:xfrm>
            <a:off x="918640" y="3175540"/>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8" name="Text Placeholder 60">
            <a:extLst>
              <a:ext uri="{FF2B5EF4-FFF2-40B4-BE49-F238E27FC236}">
                <a16:creationId xmlns:a16="http://schemas.microsoft.com/office/drawing/2014/main" id="{A2F11879-9669-5EED-DDB3-F6CD5F76B074}"/>
              </a:ext>
            </a:extLst>
          </p:cNvPr>
          <p:cNvSpPr>
            <a:spLocks noGrp="1"/>
          </p:cNvSpPr>
          <p:nvPr>
            <p:ph type="body" sz="quarter" idx="13" hasCustomPrompt="1"/>
          </p:nvPr>
        </p:nvSpPr>
        <p:spPr>
          <a:xfrm>
            <a:off x="4720187" y="3194223"/>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8541500" y="3237226"/>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30" name="Text Placeholder 60">
            <a:extLst>
              <a:ext uri="{FF2B5EF4-FFF2-40B4-BE49-F238E27FC236}">
                <a16:creationId xmlns:a16="http://schemas.microsoft.com/office/drawing/2014/main" id="{37FF097C-E1EC-19A5-650D-AF6C3384D56E}"/>
              </a:ext>
            </a:extLst>
          </p:cNvPr>
          <p:cNvSpPr>
            <a:spLocks noGrp="1"/>
          </p:cNvSpPr>
          <p:nvPr>
            <p:ph type="body" sz="quarter" idx="15" hasCustomPrompt="1"/>
          </p:nvPr>
        </p:nvSpPr>
        <p:spPr>
          <a:xfrm>
            <a:off x="889612" y="2236573"/>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1" name="Text Placeholder 60">
            <a:extLst>
              <a:ext uri="{FF2B5EF4-FFF2-40B4-BE49-F238E27FC236}">
                <a16:creationId xmlns:a16="http://schemas.microsoft.com/office/drawing/2014/main" id="{02128630-FE4F-6247-B631-1389D52F54D1}"/>
              </a:ext>
            </a:extLst>
          </p:cNvPr>
          <p:cNvSpPr>
            <a:spLocks noGrp="1"/>
          </p:cNvSpPr>
          <p:nvPr>
            <p:ph type="body" sz="quarter" idx="16" hasCustomPrompt="1"/>
          </p:nvPr>
        </p:nvSpPr>
        <p:spPr>
          <a:xfrm>
            <a:off x="4720187" y="2225179"/>
            <a:ext cx="2751625"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2" name="Text Placeholder 60">
            <a:extLst>
              <a:ext uri="{FF2B5EF4-FFF2-40B4-BE49-F238E27FC236}">
                <a16:creationId xmlns:a16="http://schemas.microsoft.com/office/drawing/2014/main" id="{73BEDCE2-7DF8-00BA-C355-91AC759829D7}"/>
              </a:ext>
            </a:extLst>
          </p:cNvPr>
          <p:cNvSpPr>
            <a:spLocks noGrp="1"/>
          </p:cNvSpPr>
          <p:nvPr>
            <p:ph type="body" sz="quarter" idx="17" hasCustomPrompt="1"/>
          </p:nvPr>
        </p:nvSpPr>
        <p:spPr>
          <a:xfrm>
            <a:off x="8514996" y="2225179"/>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6" name="Rectangle 5">
            <a:extLst>
              <a:ext uri="{FF2B5EF4-FFF2-40B4-BE49-F238E27FC236}">
                <a16:creationId xmlns:a16="http://schemas.microsoft.com/office/drawing/2014/main" id="{99454E7F-4AD9-3A14-3D90-57381CE222F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3" name="Graphic 2">
            <a:extLst>
              <a:ext uri="{FF2B5EF4-FFF2-40B4-BE49-F238E27FC236}">
                <a16:creationId xmlns:a16="http://schemas.microsoft.com/office/drawing/2014/main" id="{9F66C79E-93CA-8233-78F8-A4BE41BFDF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4" name="Picture 2" descr="OpenText-Logo-2017 | Digital Leaders">
            <a:extLst>
              <a:ext uri="{FF2B5EF4-FFF2-40B4-BE49-F238E27FC236}">
                <a16:creationId xmlns:a16="http://schemas.microsoft.com/office/drawing/2014/main" id="{CF3A8BA6-BB50-9E2D-6F85-96F282F60F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44D370BD-4EDA-FC5B-72A6-F27B74D19358}"/>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309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3F2DAA-2331-7947-16F3-99D994390037}"/>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72FEA23E-4AD8-7961-3FC1-8525149DA187}"/>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440EF8FB-460D-A13D-B944-4F70B761AFED}"/>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9651952B-7D65-51DB-CE59-E0CB4FD245F0}"/>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449347EC-ACE1-8E52-8C3E-05AB6181329A}"/>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7AA18BCB-8D67-E64E-6020-39CCACB57EE4}"/>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563EFFE9-1BE4-F9C5-BD48-3B388A2D267A}"/>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5A001D16-5EE8-3438-D500-15E534D54DD4}"/>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3D14AF13-6F13-DBA4-2320-B257D338914C}"/>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14424886-C176-B198-4926-0D7420F97B5A}"/>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E14BC28D-E364-CB37-248F-19A60A390978}"/>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88223C5-6236-86DE-2715-E8670BA938FC}"/>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B85D684E-539B-9266-58D3-F6DD0B139524}"/>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5681E8AF-C1B5-F4FF-F0E8-97F5BA098075}"/>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24414AE0-E866-0396-3148-2C1AA39A6FAE}"/>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12D29709-34BF-B514-8F18-0248D9EC1A6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BE7AA5A7-11C8-82B3-D6A4-F86598E52BFC}"/>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7FBB3ADE-2744-6E1D-A9C6-092FDB0A2253}"/>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0A7B6AE1-8D73-E082-2442-17EF37336AB1}"/>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A9AF1C41-6978-5C22-8114-41ED5954265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39DFB0A-A3D8-80FC-EE18-BC6D84032288}"/>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99342AF2-22E2-0DE0-8BB1-5717143F5D41}"/>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DD75B7F3-7C6E-DBF4-D4C7-D2AA17634CE3}"/>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028288E2-4B6D-4E6A-694B-6D3A6AA146AB}"/>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F702A8BF-3ABF-212D-B8AC-111D71588795}"/>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4B8DE702-BE04-0F02-E43D-C08332483608}"/>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A024C77F-9E39-0874-E2CC-CDA931B59CF5}"/>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1597F533-D529-7AB0-8A45-F810F4ECE1C1}"/>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F5D6EF0B-2125-85D7-E8F9-4DE25887BF14}"/>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240AD3FF-2178-78D9-0EB2-760E39FD89EA}"/>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A4EF5C89-880F-C486-2F48-D0890E661F60}"/>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993D144F-361E-571C-424C-477044DDDE4C}"/>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4A092B6B-1229-D819-A493-8985CC6E6DA2}"/>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6C1E85A1-068F-9BC4-3CE5-981C0DEC0652}"/>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6070A372-CA7D-0EEA-21D3-9359226F1D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B2070F5C-2EF0-5A6E-7CD0-A4A097F54709}"/>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3A7947BF-E992-440F-B2B8-65D0CA4F0812}"/>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4A67033-0FBA-9F2F-54AA-7BEE2D024F39}"/>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185729D5-23A0-717E-73A2-349F86859F24}"/>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746A62EF-356C-3AEF-1978-9C44556AEED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087DE5E-D845-FB8B-39FE-7F0C5F4A15B9}"/>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644EF10A-3EDE-C574-89CB-9D1DC60BFAFB}"/>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0227BE48-3132-4179-930A-DA718091DB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EC705AA0-9805-5267-854D-3D0E8C733DE3}"/>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171B5A5E-FEA1-1A13-1178-5CA8CCDF3701}"/>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E3AE20E9-B0F6-FD13-E0AF-7BD2614C2035}"/>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057C99BD-5ECE-EAA6-FBA0-A0CEDC19D14C}"/>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E2EF631C-9B50-5FF7-53C1-53DA872F40E5}"/>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76D4F3EB-FB0E-2883-CC35-DD272E9E27E5}"/>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grpSp>
        <p:nvGrpSpPr>
          <p:cNvPr id="54" name="Group 53">
            <a:extLst>
              <a:ext uri="{FF2B5EF4-FFF2-40B4-BE49-F238E27FC236}">
                <a16:creationId xmlns:a16="http://schemas.microsoft.com/office/drawing/2014/main" id="{C281870D-B354-CF68-2DED-700776BE6DCA}"/>
              </a:ext>
            </a:extLst>
          </p:cNvPr>
          <p:cNvGrpSpPr/>
          <p:nvPr userDrawn="1"/>
        </p:nvGrpSpPr>
        <p:grpSpPr>
          <a:xfrm>
            <a:off x="958311" y="3100278"/>
            <a:ext cx="5085694" cy="902939"/>
            <a:chOff x="702617" y="4639518"/>
            <a:chExt cx="5085694" cy="902939"/>
          </a:xfrm>
        </p:grpSpPr>
        <p:pic>
          <p:nvPicPr>
            <p:cNvPr id="55" name="Graphic 54">
              <a:extLst>
                <a:ext uri="{FF2B5EF4-FFF2-40B4-BE49-F238E27FC236}">
                  <a16:creationId xmlns:a16="http://schemas.microsoft.com/office/drawing/2014/main" id="{2DEEEE8D-CDC4-CA82-0D98-E03DABD7D4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23362" y="5072610"/>
              <a:ext cx="164949" cy="235256"/>
            </a:xfrm>
            <a:prstGeom prst="rect">
              <a:avLst/>
            </a:prstGeom>
          </p:spPr>
        </p:pic>
        <p:sp>
          <p:nvSpPr>
            <p:cNvPr id="56" name="TextBox 55">
              <a:extLst>
                <a:ext uri="{FF2B5EF4-FFF2-40B4-BE49-F238E27FC236}">
                  <a16:creationId xmlns:a16="http://schemas.microsoft.com/office/drawing/2014/main" id="{8E340286-746C-5363-CF7D-E4F6CA4419AD}"/>
                </a:ext>
              </a:extLst>
            </p:cNvPr>
            <p:cNvSpPr txBox="1"/>
            <p:nvPr userDrawn="1"/>
          </p:nvSpPr>
          <p:spPr>
            <a:xfrm>
              <a:off x="702617" y="4639518"/>
              <a:ext cx="4974283" cy="902939"/>
            </a:xfrm>
            <a:prstGeom prst="rect">
              <a:avLst/>
            </a:prstGeom>
            <a:noFill/>
          </p:spPr>
          <p:txBody>
            <a:bodyPr wrap="square" rtlCol="0">
              <a:spAutoFit/>
            </a:bodyPr>
            <a:lstStyle/>
            <a:p>
              <a:pPr>
                <a:lnSpc>
                  <a:spcPts val="6000"/>
                </a:lnSpc>
              </a:pPr>
              <a:r>
                <a:rPr lang="en-US" sz="8000" b="1" spc="-300">
                  <a:solidFill>
                    <a:srgbClr val="1B1B37"/>
                  </a:solidFill>
                  <a:latin typeface="Helvetica" pitchFamily="2" charset="0"/>
                  <a:cs typeface="Sora" pitchFamily="2" charset="0"/>
                </a:rPr>
                <a:t>Thank you</a:t>
              </a:r>
            </a:p>
          </p:txBody>
        </p:sp>
      </p:grpSp>
      <p:pic>
        <p:nvPicPr>
          <p:cNvPr id="2" name="Graphic 1">
            <a:extLst>
              <a:ext uri="{FF2B5EF4-FFF2-40B4-BE49-F238E27FC236}">
                <a16:creationId xmlns:a16="http://schemas.microsoft.com/office/drawing/2014/main" id="{F3DE54D0-BE01-A1A6-42C4-D3051459AA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188424" y="340782"/>
            <a:ext cx="1660538" cy="357454"/>
          </a:xfrm>
          <a:prstGeom prst="rect">
            <a:avLst/>
          </a:prstGeom>
        </p:spPr>
      </p:pic>
      <p:pic>
        <p:nvPicPr>
          <p:cNvPr id="3" name="Picture 2" descr="OpenText-Logo-2017 | Digital Leaders">
            <a:extLst>
              <a:ext uri="{FF2B5EF4-FFF2-40B4-BE49-F238E27FC236}">
                <a16:creationId xmlns:a16="http://schemas.microsoft.com/office/drawing/2014/main" id="{66A635D0-17DA-1AD0-DF3A-DA22E97EB75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07821" y="190742"/>
            <a:ext cx="2110640" cy="694478"/>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FB32DAE5-4B8A-1DC9-BF8E-7A1C71A15009}"/>
              </a:ext>
            </a:extLst>
          </p:cNvPr>
          <p:cNvCxnSpPr>
            <a:cxnSpLocks/>
          </p:cNvCxnSpPr>
          <p:nvPr userDrawn="1"/>
        </p:nvCxnSpPr>
        <p:spPr>
          <a:xfrm>
            <a:off x="9927233" y="278719"/>
            <a:ext cx="0" cy="493456"/>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6019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EAF151C-E2A7-F204-DC88-741E3B9C60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4" name="Picture 2" descr="OpenText-Logo-2017 | Digital Leaders">
            <a:extLst>
              <a:ext uri="{FF2B5EF4-FFF2-40B4-BE49-F238E27FC236}">
                <a16:creationId xmlns:a16="http://schemas.microsoft.com/office/drawing/2014/main" id="{0EE293F5-0BB7-CE0E-DFD3-0D98DDB2E2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78A133C-E6B4-C005-7159-05CC27666B81}"/>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5191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2FCDD-1B0D-B8F4-C148-009B89EF524D}"/>
              </a:ext>
            </a:extLst>
          </p:cNvPr>
          <p:cNvSpPr/>
          <p:nvPr userDrawn="1"/>
        </p:nvSpPr>
        <p:spPr>
          <a:xfrm>
            <a:off x="6561666" y="0"/>
            <a:ext cx="5630333" cy="6858000"/>
          </a:xfrm>
          <a:prstGeom prst="rect">
            <a:avLst/>
          </a:prstGeom>
          <a:solidFill>
            <a:srgbClr val="1C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 name="TextBox 2">
            <a:extLst>
              <a:ext uri="{FF2B5EF4-FFF2-40B4-BE49-F238E27FC236}">
                <a16:creationId xmlns:a16="http://schemas.microsoft.com/office/drawing/2014/main" id="{2C06FF1E-3398-5B30-8C22-7AD6BFF8E245}"/>
              </a:ext>
            </a:extLst>
          </p:cNvPr>
          <p:cNvSpPr txBox="1"/>
          <p:nvPr userDrawn="1"/>
        </p:nvSpPr>
        <p:spPr>
          <a:xfrm>
            <a:off x="930041" y="694590"/>
            <a:ext cx="2254143" cy="769441"/>
          </a:xfrm>
          <a:prstGeom prst="rect">
            <a:avLst/>
          </a:prstGeom>
          <a:noFill/>
        </p:spPr>
        <p:txBody>
          <a:bodyPr wrap="none" rtlCol="0">
            <a:spAutoFit/>
          </a:bodyPr>
          <a:lstStyle/>
          <a:p>
            <a:r>
              <a:rPr lang="en-US" sz="4400" b="1">
                <a:latin typeface="Helvetica" pitchFamily="2" charset="0"/>
                <a:cs typeface="Sora" pitchFamily="2" charset="0"/>
              </a:rPr>
              <a:t>Agenda</a:t>
            </a:r>
          </a:p>
        </p:txBody>
      </p:sp>
      <p:sp>
        <p:nvSpPr>
          <p:cNvPr id="6" name="Rectangle 5">
            <a:extLst>
              <a:ext uri="{FF2B5EF4-FFF2-40B4-BE49-F238E27FC236}">
                <a16:creationId xmlns:a16="http://schemas.microsoft.com/office/drawing/2014/main" id="{B73EA784-004F-3055-4320-BFEDCF18B956}"/>
              </a:ext>
            </a:extLst>
          </p:cNvPr>
          <p:cNvSpPr/>
          <p:nvPr userDrawn="1"/>
        </p:nvSpPr>
        <p:spPr>
          <a:xfrm>
            <a:off x="8675980" y="1879562"/>
            <a:ext cx="1755057" cy="1676400"/>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Picture Placeholder 11">
            <a:extLst>
              <a:ext uri="{FF2B5EF4-FFF2-40B4-BE49-F238E27FC236}">
                <a16:creationId xmlns:a16="http://schemas.microsoft.com/office/drawing/2014/main" id="{ABEA7740-9D11-0810-9EC3-D2819BB84F60}"/>
              </a:ext>
            </a:extLst>
          </p:cNvPr>
          <p:cNvSpPr>
            <a:spLocks noGrp="1"/>
          </p:cNvSpPr>
          <p:nvPr>
            <p:ph type="pic" sz="quarter" idx="10"/>
          </p:nvPr>
        </p:nvSpPr>
        <p:spPr>
          <a:xfrm>
            <a:off x="6562899" y="2065292"/>
            <a:ext cx="3674534" cy="4795837"/>
          </a:xfrm>
          <a:prstGeom prst="rect">
            <a:avLst/>
          </a:prstGeom>
        </p:spPr>
        <p:txBody>
          <a:bodyPr/>
          <a:lstStyle/>
          <a:p>
            <a:endParaRPr lang="en-US"/>
          </a:p>
        </p:txBody>
      </p:sp>
      <p:sp>
        <p:nvSpPr>
          <p:cNvPr id="13" name="Text Placeholder 60">
            <a:extLst>
              <a:ext uri="{FF2B5EF4-FFF2-40B4-BE49-F238E27FC236}">
                <a16:creationId xmlns:a16="http://schemas.microsoft.com/office/drawing/2014/main" id="{2DE85165-8D42-272D-C2BA-45611E5692F0}"/>
              </a:ext>
            </a:extLst>
          </p:cNvPr>
          <p:cNvSpPr>
            <a:spLocks noGrp="1"/>
          </p:cNvSpPr>
          <p:nvPr>
            <p:ph type="body" sz="quarter" idx="11" hasCustomPrompt="1"/>
          </p:nvPr>
        </p:nvSpPr>
        <p:spPr>
          <a:xfrm>
            <a:off x="916637" y="2217469"/>
            <a:ext cx="4535094" cy="4077005"/>
          </a:xfrm>
          <a:prstGeom prst="rect">
            <a:avLst/>
          </a:prstGeom>
        </p:spPr>
        <p:txBody>
          <a:bodyPr/>
          <a:lstStyle>
            <a:lvl1pPr marL="285750" indent="-285750">
              <a:lnSpc>
                <a:spcPct val="150000"/>
              </a:lnSpc>
              <a:buClr>
                <a:schemeClr val="accent2"/>
              </a:buClr>
              <a:buFont typeface="Arial" panose="020B0604020202020204" pitchFamily="34" charset="0"/>
              <a:buChar char="•"/>
              <a:defRPr sz="18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lvl="0"/>
            <a:endParaRPr lang="en-US"/>
          </a:p>
        </p:txBody>
      </p:sp>
      <p:sp>
        <p:nvSpPr>
          <p:cNvPr id="5" name="Rectangle 4">
            <a:extLst>
              <a:ext uri="{FF2B5EF4-FFF2-40B4-BE49-F238E27FC236}">
                <a16:creationId xmlns:a16="http://schemas.microsoft.com/office/drawing/2014/main" id="{BF603D84-C260-5E07-85E8-6CDF8F65DD05}"/>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A33B93AE-F507-80D8-99F5-0FDE8D1D63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9736" y="70639"/>
            <a:ext cx="1349268" cy="433186"/>
          </a:xfrm>
          <a:prstGeom prst="rect">
            <a:avLst/>
          </a:prstGeom>
        </p:spPr>
      </p:pic>
      <p:pic>
        <p:nvPicPr>
          <p:cNvPr id="13314" name="Picture 2" descr="OpenText">
            <a:extLst>
              <a:ext uri="{FF2B5EF4-FFF2-40B4-BE49-F238E27FC236}">
                <a16:creationId xmlns:a16="http://schemas.microsoft.com/office/drawing/2014/main" id="{360D1785-2A40-272A-C0CA-14C923F500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3272" y="8571"/>
            <a:ext cx="1755783" cy="57756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F70D3C7-DFD7-3694-1F33-6183572DB5D1}"/>
              </a:ext>
            </a:extLst>
          </p:cNvPr>
          <p:cNvCxnSpPr>
            <a:cxnSpLocks/>
          </p:cNvCxnSpPr>
          <p:nvPr userDrawn="1"/>
        </p:nvCxnSpPr>
        <p:spPr>
          <a:xfrm>
            <a:off x="10506251" y="120188"/>
            <a:ext cx="0" cy="35432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6802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Slide">
    <p:spTree>
      <p:nvGrpSpPr>
        <p:cNvPr id="1" name=""/>
        <p:cNvGrpSpPr/>
        <p:nvPr/>
      </p:nvGrpSpPr>
      <p:grpSpPr>
        <a:xfrm>
          <a:off x="0" y="0"/>
          <a:ext cx="0" cy="0"/>
          <a:chOff x="0" y="0"/>
          <a:chExt cx="0" cy="0"/>
        </a:xfrm>
      </p:grpSpPr>
      <p:sp>
        <p:nvSpPr>
          <p:cNvPr id="19" name="Text Placeholder 60">
            <a:extLst>
              <a:ext uri="{FF2B5EF4-FFF2-40B4-BE49-F238E27FC236}">
                <a16:creationId xmlns:a16="http://schemas.microsoft.com/office/drawing/2014/main" id="{876CDDFE-434F-6A26-DB23-E7A842365836}"/>
              </a:ext>
            </a:extLst>
          </p:cNvPr>
          <p:cNvSpPr>
            <a:spLocks noGrp="1"/>
          </p:cNvSpPr>
          <p:nvPr>
            <p:ph type="body" sz="quarter" idx="11" hasCustomPrompt="1"/>
          </p:nvPr>
        </p:nvSpPr>
        <p:spPr>
          <a:xfrm>
            <a:off x="916637" y="2217469"/>
            <a:ext cx="10331934" cy="3776931"/>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602428"/>
            <a:ext cx="8965588" cy="913121"/>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3" name="Rectangle 2">
            <a:extLst>
              <a:ext uri="{FF2B5EF4-FFF2-40B4-BE49-F238E27FC236}">
                <a16:creationId xmlns:a16="http://schemas.microsoft.com/office/drawing/2014/main" id="{141E6997-A5EB-ADF8-98B0-A7242126C2F4}"/>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2" name="Graphic 11">
            <a:extLst>
              <a:ext uri="{FF2B5EF4-FFF2-40B4-BE49-F238E27FC236}">
                <a16:creationId xmlns:a16="http://schemas.microsoft.com/office/drawing/2014/main" id="{434A819C-215A-B680-129E-2D38C5D09A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13" name="Picture 2" descr="OpenText-Logo-2017 | Digital Leaders">
            <a:extLst>
              <a:ext uri="{FF2B5EF4-FFF2-40B4-BE49-F238E27FC236}">
                <a16:creationId xmlns:a16="http://schemas.microsoft.com/office/drawing/2014/main" id="{937688E2-C724-E2C9-881D-71E9D7EC37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ABFE1EEF-2508-5318-60B8-6A5B8A8D8981}"/>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215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Slide">
    <p:spTree>
      <p:nvGrpSpPr>
        <p:cNvPr id="1" name=""/>
        <p:cNvGrpSpPr/>
        <p:nvPr/>
      </p:nvGrpSpPr>
      <p:grpSpPr>
        <a:xfrm>
          <a:off x="0" y="0"/>
          <a:ext cx="0" cy="0"/>
          <a:chOff x="0" y="0"/>
          <a:chExt cx="0" cy="0"/>
        </a:xfrm>
      </p:grpSpPr>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548640"/>
            <a:ext cx="8965588" cy="966909"/>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5" name="Rectangle 4">
            <a:extLst>
              <a:ext uri="{FF2B5EF4-FFF2-40B4-BE49-F238E27FC236}">
                <a16:creationId xmlns:a16="http://schemas.microsoft.com/office/drawing/2014/main" id="{DC5F3193-B37F-9AB6-1009-CE3170B8C931}"/>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2" name="Graphic 1">
            <a:extLst>
              <a:ext uri="{FF2B5EF4-FFF2-40B4-BE49-F238E27FC236}">
                <a16:creationId xmlns:a16="http://schemas.microsoft.com/office/drawing/2014/main" id="{981AA6B0-9610-F119-A421-17FB332F641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6" name="Picture 2" descr="OpenText-Logo-2017 | Digital Leaders">
            <a:extLst>
              <a:ext uri="{FF2B5EF4-FFF2-40B4-BE49-F238E27FC236}">
                <a16:creationId xmlns:a16="http://schemas.microsoft.com/office/drawing/2014/main" id="{EDCD9238-3DF3-02FF-AA1E-5266B4C1D2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203F280-2461-163D-DFD9-EB971756730B}"/>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266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339273-83A9-BCC6-AB5E-3FDD0E633CAB}"/>
              </a:ext>
            </a:extLst>
          </p:cNvPr>
          <p:cNvSpPr/>
          <p:nvPr userDrawn="1"/>
        </p:nvSpPr>
        <p:spPr>
          <a:xfrm>
            <a:off x="1031132" y="1417342"/>
            <a:ext cx="166297"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 name="Picture Placeholder 11">
            <a:extLst>
              <a:ext uri="{FF2B5EF4-FFF2-40B4-BE49-F238E27FC236}">
                <a16:creationId xmlns:a16="http://schemas.microsoft.com/office/drawing/2014/main" id="{E6FF7232-FE38-2566-3C86-5B6F71184712}"/>
              </a:ext>
            </a:extLst>
          </p:cNvPr>
          <p:cNvSpPr>
            <a:spLocks noGrp="1"/>
          </p:cNvSpPr>
          <p:nvPr>
            <p:ph type="pic" sz="quarter" idx="10"/>
          </p:nvPr>
        </p:nvSpPr>
        <p:spPr>
          <a:xfrm>
            <a:off x="0" y="3643086"/>
            <a:ext cx="12192000" cy="3214914"/>
          </a:xfrm>
          <a:prstGeom prst="rect">
            <a:avLst/>
          </a:prstGeom>
        </p:spPr>
        <p:txBody>
          <a:bodyPr/>
          <a:lstStyle/>
          <a:p>
            <a:endParaRPr lang="en-US"/>
          </a:p>
        </p:txBody>
      </p:sp>
      <p:sp>
        <p:nvSpPr>
          <p:cNvPr id="7" name="Text Placeholder 60">
            <a:extLst>
              <a:ext uri="{FF2B5EF4-FFF2-40B4-BE49-F238E27FC236}">
                <a16:creationId xmlns:a16="http://schemas.microsoft.com/office/drawing/2014/main" id="{59F923A2-ADBB-5715-9951-21709BA8CB6F}"/>
              </a:ext>
            </a:extLst>
          </p:cNvPr>
          <p:cNvSpPr>
            <a:spLocks noGrp="1"/>
          </p:cNvSpPr>
          <p:nvPr>
            <p:ph type="body" sz="quarter" idx="12" hasCustomPrompt="1"/>
          </p:nvPr>
        </p:nvSpPr>
        <p:spPr>
          <a:xfrm>
            <a:off x="1794241" y="1609560"/>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New Section Title Comes Here</a:t>
            </a:r>
          </a:p>
        </p:txBody>
      </p:sp>
      <p:pic>
        <p:nvPicPr>
          <p:cNvPr id="9" name="Graphic 8">
            <a:extLst>
              <a:ext uri="{FF2B5EF4-FFF2-40B4-BE49-F238E27FC236}">
                <a16:creationId xmlns:a16="http://schemas.microsoft.com/office/drawing/2014/main" id="{269F914E-DE5B-5435-5C00-FEAC33771F8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59829" y="209044"/>
            <a:ext cx="1190654" cy="256305"/>
          </a:xfrm>
          <a:prstGeom prst="rect">
            <a:avLst/>
          </a:prstGeom>
        </p:spPr>
      </p:pic>
      <p:pic>
        <p:nvPicPr>
          <p:cNvPr id="10" name="Picture 2" descr="OpenText-Logo-2017 | Digital Leaders">
            <a:extLst>
              <a:ext uri="{FF2B5EF4-FFF2-40B4-BE49-F238E27FC236}">
                <a16:creationId xmlns:a16="http://schemas.microsoft.com/office/drawing/2014/main" id="{4678FC9A-3606-3C75-B39D-D328FD77E4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88638" y="101096"/>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9A12C73-ACAE-D20F-8F7F-882AC0DE5145}"/>
              </a:ext>
            </a:extLst>
          </p:cNvPr>
          <p:cNvCxnSpPr>
            <a:cxnSpLocks/>
          </p:cNvCxnSpPr>
          <p:nvPr userDrawn="1"/>
        </p:nvCxnSpPr>
        <p:spPr>
          <a:xfrm flipH="1">
            <a:off x="10508884" y="174556"/>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403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Gray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0" indent="0">
              <a:lnSpc>
                <a:spcPct val="100000"/>
              </a:lnSpc>
              <a:spcBef>
                <a:spcPts val="600"/>
              </a:spcBef>
              <a:buClr>
                <a:schemeClr val="accent2"/>
              </a:buClr>
              <a:buFont typeface="Arial" panose="020B0604020202020204" pitchFamily="34" charset="0"/>
              <a:buNone/>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69D37B55-2F48-0E42-D8B7-A0F63B0CFF3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3" name="Graphic 2">
            <a:extLst>
              <a:ext uri="{FF2B5EF4-FFF2-40B4-BE49-F238E27FC236}">
                <a16:creationId xmlns:a16="http://schemas.microsoft.com/office/drawing/2014/main" id="{78AB166B-D210-2078-BCE9-E5746AA774D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6" name="Picture 2" descr="OpenText-Logo-2017 | Digital Leaders">
            <a:extLst>
              <a:ext uri="{FF2B5EF4-FFF2-40B4-BE49-F238E27FC236}">
                <a16:creationId xmlns:a16="http://schemas.microsoft.com/office/drawing/2014/main" id="{F0BD98CC-9DF2-150A-1EEF-BBE79F7D78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9ADD1838-EE6A-0F4A-DD14-458EC56D38FE}"/>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13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Dark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285750" indent="-285750">
              <a:lnSpc>
                <a:spcPct val="100000"/>
              </a:lnSpc>
              <a:spcBef>
                <a:spcPts val="600"/>
              </a:spcBef>
              <a:buClr>
                <a:schemeClr val="bg1"/>
              </a:buClr>
              <a:buFont typeface="Arial" panose="020B0604020202020204" pitchFamily="34" charset="0"/>
              <a:buChar char="•"/>
              <a:defRPr sz="1400" b="0">
                <a:solidFill>
                  <a:schemeClr val="accent6"/>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DF8C9214-F3D9-0CAB-A24D-6838DC4F3548}"/>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3" name="Graphic 2">
            <a:extLst>
              <a:ext uri="{FF2B5EF4-FFF2-40B4-BE49-F238E27FC236}">
                <a16:creationId xmlns:a16="http://schemas.microsoft.com/office/drawing/2014/main" id="{3287E8EB-8A0A-7F33-CDBD-E490FB04D62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6" name="Picture 2" descr="OpenText-Logo-2017 | Digital Leaders">
            <a:extLst>
              <a:ext uri="{FF2B5EF4-FFF2-40B4-BE49-F238E27FC236}">
                <a16:creationId xmlns:a16="http://schemas.microsoft.com/office/drawing/2014/main" id="{70A89E04-584D-9A5F-B28C-D4146028AC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6FEF57D-32DB-5DEB-CF06-3AC87666D377}"/>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808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6396522" y="798094"/>
            <a:ext cx="5356077"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6423547" y="1779787"/>
            <a:ext cx="5356077" cy="428011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3" name="Rectangle 2">
            <a:extLst>
              <a:ext uri="{FF2B5EF4-FFF2-40B4-BE49-F238E27FC236}">
                <a16:creationId xmlns:a16="http://schemas.microsoft.com/office/drawing/2014/main" id="{7F99B59A-2A58-7BA0-09EC-91DA88BDD7CB}"/>
              </a:ext>
            </a:extLst>
          </p:cNvPr>
          <p:cNvSpPr/>
          <p:nvPr userDrawn="1"/>
        </p:nvSpPr>
        <p:spPr>
          <a:xfrm>
            <a:off x="0"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04639" y="609601"/>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5583381" y="58189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Graphic 3">
            <a:extLst>
              <a:ext uri="{FF2B5EF4-FFF2-40B4-BE49-F238E27FC236}">
                <a16:creationId xmlns:a16="http://schemas.microsoft.com/office/drawing/2014/main" id="{9E9835F4-3B33-BF60-E099-B6C87C3AB8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84335" y="6440351"/>
            <a:ext cx="1190654" cy="256305"/>
          </a:xfrm>
          <a:prstGeom prst="rect">
            <a:avLst/>
          </a:prstGeom>
        </p:spPr>
      </p:pic>
      <p:pic>
        <p:nvPicPr>
          <p:cNvPr id="7" name="Picture 2" descr="OpenText-Logo-2017 | Digital Leaders">
            <a:extLst>
              <a:ext uri="{FF2B5EF4-FFF2-40B4-BE49-F238E27FC236}">
                <a16:creationId xmlns:a16="http://schemas.microsoft.com/office/drawing/2014/main" id="{EC2AAD74-A5B0-6713-51EE-A8F87AA2F9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3144" y="6332403"/>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880A0E9-1290-CCDB-C7D0-0BC0A41B2816}"/>
              </a:ext>
            </a:extLst>
          </p:cNvPr>
          <p:cNvCxnSpPr>
            <a:cxnSpLocks/>
          </p:cNvCxnSpPr>
          <p:nvPr userDrawn="1"/>
        </p:nvCxnSpPr>
        <p:spPr>
          <a:xfrm flipH="1">
            <a:off x="10533390" y="6405863"/>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868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514184" y="588432"/>
            <a:ext cx="5245544" cy="670188"/>
          </a:xfrm>
          <a:prstGeom prst="rect">
            <a:avLst/>
          </a:prstGeom>
        </p:spPr>
        <p:txBody>
          <a:bodyPr/>
          <a:lstStyle>
            <a:lvl1pPr marL="0" indent="0" algn="l">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527354" y="1570125"/>
            <a:ext cx="5245544" cy="4593303"/>
          </a:xfrm>
          <a:prstGeom prst="rect">
            <a:avLst/>
          </a:prstGeom>
        </p:spPr>
        <p:txBody>
          <a:bodyPr/>
          <a:lstStyle>
            <a:lvl1pPr marL="0" indent="0" algn="l">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3" name="Rectangle 2">
            <a:extLst>
              <a:ext uri="{FF2B5EF4-FFF2-40B4-BE49-F238E27FC236}">
                <a16:creationId xmlns:a16="http://schemas.microsoft.com/office/drawing/2014/main" id="{7F99B59A-2A58-7BA0-09EC-91DA88BDD7CB}"/>
              </a:ext>
            </a:extLst>
          </p:cNvPr>
          <p:cNvSpPr/>
          <p:nvPr userDrawn="1"/>
        </p:nvSpPr>
        <p:spPr>
          <a:xfrm>
            <a:off x="6373091"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973283" y="588432"/>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6134598" y="51550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Graphic 3">
            <a:extLst>
              <a:ext uri="{FF2B5EF4-FFF2-40B4-BE49-F238E27FC236}">
                <a16:creationId xmlns:a16="http://schemas.microsoft.com/office/drawing/2014/main" id="{46860C75-4AD9-0B2D-F540-C3545E6BCA8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956823" y="6467987"/>
            <a:ext cx="1190654" cy="256305"/>
          </a:xfrm>
          <a:prstGeom prst="rect">
            <a:avLst/>
          </a:prstGeom>
        </p:spPr>
      </p:pic>
      <p:pic>
        <p:nvPicPr>
          <p:cNvPr id="7" name="Picture 2" descr="OpenText-Logo-2017 | Digital Leaders">
            <a:extLst>
              <a:ext uri="{FF2B5EF4-FFF2-40B4-BE49-F238E27FC236}">
                <a16:creationId xmlns:a16="http://schemas.microsoft.com/office/drawing/2014/main" id="{41B7FB67-269A-1AB7-F597-890C8447A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5632" y="6360039"/>
            <a:ext cx="1513390" cy="4979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D560866-4998-A5A7-7BD3-D9FA2994A188}"/>
              </a:ext>
            </a:extLst>
          </p:cNvPr>
          <p:cNvCxnSpPr>
            <a:cxnSpLocks/>
          </p:cNvCxnSpPr>
          <p:nvPr userDrawn="1"/>
        </p:nvCxnSpPr>
        <p:spPr>
          <a:xfrm flipH="1">
            <a:off x="4705878" y="6433499"/>
            <a:ext cx="1" cy="353822"/>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674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74349-5971-14CC-B491-5EA13FDA5787}"/>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dirty="0">
                <a:solidFill>
                  <a:srgbClr val="7F7F7F"/>
                </a:solidFill>
                <a:latin typeface="Helvetica" pitchFamily="2" charset="0"/>
                <a:cs typeface="Segoe UI" panose="020B0502040204020203" pitchFamily="34" charset="0"/>
              </a:rPr>
              <a:t>Auritas LLC | OpenText © 2026 All rights reserved.</a:t>
            </a:r>
          </a:p>
        </p:txBody>
      </p:sp>
      <p:sp>
        <p:nvSpPr>
          <p:cNvPr id="4" name="Title Placeholder 3">
            <a:extLst>
              <a:ext uri="{FF2B5EF4-FFF2-40B4-BE49-F238E27FC236}">
                <a16:creationId xmlns:a16="http://schemas.microsoft.com/office/drawing/2014/main" id="{77D7AF59-9BCA-B93D-EB39-6F6D3B1BE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8A3F2D51-0203-3B60-1AEC-46B21B0E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7247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1" r:id="rId12"/>
  </p:sldLayoutIdLst>
  <p:txStyles>
    <p:titleStyle>
      <a:lvl1pPr algn="l" defTabSz="914400" rtl="0" eaLnBrk="1" latinLnBrk="0" hangingPunct="1">
        <a:lnSpc>
          <a:spcPct val="10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NULL"/><Relationship Id="rId3" Type="http://schemas.openxmlformats.org/officeDocument/2006/relationships/image" Target="../media/image36.png"/><Relationship Id="rId7" Type="http://schemas.openxmlformats.org/officeDocument/2006/relationships/image" Target="NULL"/><Relationship Id="rId12" Type="http://schemas.openxmlformats.org/officeDocument/2006/relationships/slide" Target="NULL"/><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39.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slide" Target="NULL"/><Relationship Id="rId9" Type="http://schemas.openxmlformats.org/officeDocument/2006/relationships/slid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88F6F-8934-367D-4C52-5FB098CC7738}"/>
              </a:ext>
            </a:extLst>
          </p:cNvPr>
          <p:cNvSpPr>
            <a:spLocks noGrp="1"/>
          </p:cNvSpPr>
          <p:nvPr>
            <p:ph type="body" sz="quarter" idx="12"/>
          </p:nvPr>
        </p:nvSpPr>
        <p:spPr>
          <a:xfrm>
            <a:off x="4534712" y="2686641"/>
            <a:ext cx="6802279" cy="2516199"/>
          </a:xfrm>
        </p:spPr>
        <p:txBody>
          <a:bodyPr>
            <a:normAutofit fontScale="92500"/>
          </a:bodyPr>
          <a:lstStyle/>
          <a:p>
            <a:r>
              <a:rPr lang="en-US" dirty="0">
                <a:solidFill>
                  <a:schemeClr val="accent2"/>
                </a:solidFill>
              </a:rPr>
              <a:t>ESG Reporting Solution</a:t>
            </a:r>
            <a:r>
              <a:rPr lang="en-US" dirty="0"/>
              <a:t>: Automating &amp; Achieving Reasonable Assurance</a:t>
            </a:r>
          </a:p>
        </p:txBody>
      </p:sp>
      <p:sp>
        <p:nvSpPr>
          <p:cNvPr id="3" name="Text Placeholder 2">
            <a:extLst>
              <a:ext uri="{FF2B5EF4-FFF2-40B4-BE49-F238E27FC236}">
                <a16:creationId xmlns:a16="http://schemas.microsoft.com/office/drawing/2014/main" id="{BA3A6F13-EF0A-4CD4-C7F8-9A57DB3F818D}"/>
              </a:ext>
            </a:extLst>
          </p:cNvPr>
          <p:cNvSpPr>
            <a:spLocks noGrp="1"/>
          </p:cNvSpPr>
          <p:nvPr>
            <p:ph type="body" sz="quarter" idx="11"/>
          </p:nvPr>
        </p:nvSpPr>
        <p:spPr>
          <a:xfrm>
            <a:off x="4534712" y="2113929"/>
            <a:ext cx="6802279" cy="468297"/>
          </a:xfrm>
        </p:spPr>
        <p:txBody>
          <a:bodyPr/>
          <a:lstStyle/>
          <a:p>
            <a:r>
              <a:rPr lang="en-US" dirty="0">
                <a:solidFill>
                  <a:schemeClr val="accent3"/>
                </a:solidFill>
              </a:rPr>
              <a:t>Auritas | OpenText</a:t>
            </a:r>
          </a:p>
        </p:txBody>
      </p:sp>
    </p:spTree>
    <p:extLst>
      <p:ext uri="{BB962C8B-B14F-4D97-AF65-F5344CB8AC3E}">
        <p14:creationId xmlns:p14="http://schemas.microsoft.com/office/powerpoint/2010/main" val="262669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40AA-F414-01AD-AC40-6D428CCDA2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C4F453-9632-E23D-F950-8AFA1D5ABBEF}"/>
              </a:ext>
            </a:extLst>
          </p:cNvPr>
          <p:cNvPicPr>
            <a:picLocks noChangeAspect="1"/>
          </p:cNvPicPr>
          <p:nvPr/>
        </p:nvPicPr>
        <p:blipFill>
          <a:blip r:embed="rId2"/>
          <a:stretch>
            <a:fillRect/>
          </a:stretch>
        </p:blipFill>
        <p:spPr>
          <a:xfrm>
            <a:off x="3020969" y="405211"/>
            <a:ext cx="5858871" cy="6047577"/>
          </a:xfrm>
          <a:prstGeom prst="rect">
            <a:avLst/>
          </a:prstGeom>
        </p:spPr>
      </p:pic>
      <p:sp>
        <p:nvSpPr>
          <p:cNvPr id="4" name="Rectangle 3">
            <a:extLst>
              <a:ext uri="{FF2B5EF4-FFF2-40B4-BE49-F238E27FC236}">
                <a16:creationId xmlns:a16="http://schemas.microsoft.com/office/drawing/2014/main" id="{35119D13-3E6E-8B08-931B-8D29C8E6D7AD}"/>
              </a:ext>
            </a:extLst>
          </p:cNvPr>
          <p:cNvSpPr/>
          <p:nvPr/>
        </p:nvSpPr>
        <p:spPr>
          <a:xfrm>
            <a:off x="3256280" y="2752409"/>
            <a:ext cx="2368296" cy="119786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a:extLst>
              <a:ext uri="{FF2B5EF4-FFF2-40B4-BE49-F238E27FC236}">
                <a16:creationId xmlns:a16="http://schemas.microsoft.com/office/drawing/2014/main" id="{7A7ED0E5-AD31-A19E-BF57-0FB0C8258717}"/>
              </a:ext>
            </a:extLst>
          </p:cNvPr>
          <p:cNvSpPr/>
          <p:nvPr/>
        </p:nvSpPr>
        <p:spPr>
          <a:xfrm>
            <a:off x="6444488" y="1027134"/>
            <a:ext cx="2368296" cy="865739"/>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 Placeholder 1">
            <a:extLst>
              <a:ext uri="{FF2B5EF4-FFF2-40B4-BE49-F238E27FC236}">
                <a16:creationId xmlns:a16="http://schemas.microsoft.com/office/drawing/2014/main" id="{F3C945D5-94AF-EC58-81EB-3026CD185B0B}"/>
              </a:ext>
            </a:extLst>
          </p:cNvPr>
          <p:cNvSpPr txBox="1">
            <a:spLocks/>
          </p:cNvSpPr>
          <p:nvPr/>
        </p:nvSpPr>
        <p:spPr>
          <a:xfrm>
            <a:off x="316992" y="2940256"/>
            <a:ext cx="2504552" cy="822168"/>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914400">
              <a:lnSpc>
                <a:spcPct val="90000"/>
              </a:lnSpc>
              <a:spcBef>
                <a:spcPts val="0"/>
              </a:spcBef>
              <a:buClrTx/>
              <a:buFontTx/>
              <a:buNone/>
              <a:defRPr/>
            </a:pPr>
            <a:r>
              <a:rPr lang="en-US" sz="2800" b="1" kern="0">
                <a:solidFill>
                  <a:schemeClr val="accent3"/>
                </a:solidFill>
                <a:latin typeface="Helvetica" pitchFamily="2" charset="0"/>
              </a:rPr>
              <a:t>Itemized </a:t>
            </a:r>
          </a:p>
          <a:p>
            <a:pPr algn="r" defTabSz="914400">
              <a:lnSpc>
                <a:spcPct val="90000"/>
              </a:lnSpc>
              <a:spcBef>
                <a:spcPts val="0"/>
              </a:spcBef>
              <a:buClrTx/>
              <a:buFontTx/>
              <a:buNone/>
              <a:defRPr/>
            </a:pPr>
            <a:r>
              <a:rPr lang="en-US" sz="2800" b="1" kern="0">
                <a:solidFill>
                  <a:schemeClr val="accent2"/>
                </a:solidFill>
                <a:latin typeface="Helvetica" pitchFamily="2" charset="0"/>
              </a:rPr>
              <a:t>Consumption</a:t>
            </a:r>
          </a:p>
        </p:txBody>
      </p:sp>
      <p:sp>
        <p:nvSpPr>
          <p:cNvPr id="6" name="Text Placeholder 1">
            <a:extLst>
              <a:ext uri="{FF2B5EF4-FFF2-40B4-BE49-F238E27FC236}">
                <a16:creationId xmlns:a16="http://schemas.microsoft.com/office/drawing/2014/main" id="{66FD3992-E439-F745-DC97-085DEFD211FB}"/>
              </a:ext>
            </a:extLst>
          </p:cNvPr>
          <p:cNvSpPr txBox="1">
            <a:spLocks/>
          </p:cNvSpPr>
          <p:nvPr/>
        </p:nvSpPr>
        <p:spPr>
          <a:xfrm>
            <a:off x="9284716" y="866606"/>
            <a:ext cx="2322068" cy="1254802"/>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ts val="0"/>
              </a:spcBef>
              <a:buClrTx/>
              <a:buFontTx/>
              <a:buNone/>
              <a:defRPr/>
            </a:pPr>
            <a:r>
              <a:rPr lang="en-US" sz="2800" b="1" kern="0">
                <a:solidFill>
                  <a:schemeClr val="accent2"/>
                </a:solidFill>
                <a:latin typeface="Helvetica" pitchFamily="2" charset="0"/>
              </a:rPr>
              <a:t>Attribute</a:t>
            </a:r>
            <a:r>
              <a:rPr lang="en-US" sz="2800" b="1" kern="0">
                <a:solidFill>
                  <a:schemeClr val="accent3"/>
                </a:solidFill>
                <a:latin typeface="Helvetica" pitchFamily="2" charset="0"/>
              </a:rPr>
              <a:t> / Placeholder</a:t>
            </a:r>
          </a:p>
          <a:p>
            <a:pPr defTabSz="914400">
              <a:lnSpc>
                <a:spcPct val="90000"/>
              </a:lnSpc>
              <a:spcBef>
                <a:spcPts val="0"/>
              </a:spcBef>
              <a:buClrTx/>
              <a:buFontTx/>
              <a:buNone/>
              <a:defRPr/>
            </a:pPr>
            <a:r>
              <a:rPr lang="en-US" sz="2800" b="1" kern="0">
                <a:solidFill>
                  <a:schemeClr val="accent3"/>
                </a:solidFill>
                <a:latin typeface="Helvetica" pitchFamily="2" charset="0"/>
              </a:rPr>
              <a:t>Details</a:t>
            </a:r>
          </a:p>
        </p:txBody>
      </p:sp>
      <p:sp>
        <p:nvSpPr>
          <p:cNvPr id="7" name="Left Brace 6">
            <a:extLst>
              <a:ext uri="{FF2B5EF4-FFF2-40B4-BE49-F238E27FC236}">
                <a16:creationId xmlns:a16="http://schemas.microsoft.com/office/drawing/2014/main" id="{A08D0C97-3333-3C96-0B8D-FE5D90660D82}"/>
              </a:ext>
            </a:extLst>
          </p:cNvPr>
          <p:cNvSpPr/>
          <p:nvPr/>
        </p:nvSpPr>
        <p:spPr>
          <a:xfrm>
            <a:off x="2903313" y="2752409"/>
            <a:ext cx="271198" cy="1197864"/>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2" charset="0"/>
            </a:endParaRPr>
          </a:p>
        </p:txBody>
      </p:sp>
      <p:sp>
        <p:nvSpPr>
          <p:cNvPr id="8" name="Left Brace 7">
            <a:extLst>
              <a:ext uri="{FF2B5EF4-FFF2-40B4-BE49-F238E27FC236}">
                <a16:creationId xmlns:a16="http://schemas.microsoft.com/office/drawing/2014/main" id="{F5015AD6-B353-1FE7-DA93-2DE307721D70}"/>
              </a:ext>
            </a:extLst>
          </p:cNvPr>
          <p:cNvSpPr/>
          <p:nvPr/>
        </p:nvSpPr>
        <p:spPr>
          <a:xfrm flipH="1">
            <a:off x="8846311" y="1038375"/>
            <a:ext cx="232953" cy="854498"/>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2" charset="0"/>
            </a:endParaRPr>
          </a:p>
        </p:txBody>
      </p:sp>
    </p:spTree>
    <p:extLst>
      <p:ext uri="{BB962C8B-B14F-4D97-AF65-F5344CB8AC3E}">
        <p14:creationId xmlns:p14="http://schemas.microsoft.com/office/powerpoint/2010/main" val="233177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DB62AC-C955-A0F4-6C6A-865BA50A3CDC}"/>
              </a:ext>
            </a:extLst>
          </p:cNvPr>
          <p:cNvPicPr>
            <a:picLocks noChangeAspect="1"/>
          </p:cNvPicPr>
          <p:nvPr/>
        </p:nvPicPr>
        <p:blipFill>
          <a:blip r:embed="rId2"/>
          <a:stretch>
            <a:fillRect/>
          </a:stretch>
        </p:blipFill>
        <p:spPr>
          <a:xfrm>
            <a:off x="3995441" y="4364449"/>
            <a:ext cx="7983064" cy="1800476"/>
          </a:xfrm>
          <a:prstGeom prst="rect">
            <a:avLst/>
          </a:prstGeom>
        </p:spPr>
      </p:pic>
      <p:pic>
        <p:nvPicPr>
          <p:cNvPr id="10" name="Picture 9">
            <a:extLst>
              <a:ext uri="{FF2B5EF4-FFF2-40B4-BE49-F238E27FC236}">
                <a16:creationId xmlns:a16="http://schemas.microsoft.com/office/drawing/2014/main" id="{623C74B9-9E71-BFEF-2D98-402AF2C9AC5D}"/>
              </a:ext>
            </a:extLst>
          </p:cNvPr>
          <p:cNvPicPr>
            <a:picLocks noChangeAspect="1"/>
          </p:cNvPicPr>
          <p:nvPr/>
        </p:nvPicPr>
        <p:blipFill>
          <a:blip r:embed="rId3"/>
          <a:stretch>
            <a:fillRect/>
          </a:stretch>
        </p:blipFill>
        <p:spPr>
          <a:xfrm>
            <a:off x="329153" y="4857477"/>
            <a:ext cx="3179088" cy="1667521"/>
          </a:xfrm>
          <a:prstGeom prst="rect">
            <a:avLst/>
          </a:prstGeom>
          <a:solidFill>
            <a:srgbClr val="FFC000"/>
          </a:solidFill>
          <a:ln w="28575">
            <a:solidFill>
              <a:schemeClr val="accent2"/>
            </a:solidFill>
          </a:ln>
        </p:spPr>
      </p:pic>
      <p:pic>
        <p:nvPicPr>
          <p:cNvPr id="12" name="Picture 11">
            <a:extLst>
              <a:ext uri="{FF2B5EF4-FFF2-40B4-BE49-F238E27FC236}">
                <a16:creationId xmlns:a16="http://schemas.microsoft.com/office/drawing/2014/main" id="{EC2FB02C-B7B6-09C4-ABE1-ED6E2F711A7D}"/>
              </a:ext>
            </a:extLst>
          </p:cNvPr>
          <p:cNvPicPr>
            <a:picLocks noChangeAspect="1"/>
          </p:cNvPicPr>
          <p:nvPr/>
        </p:nvPicPr>
        <p:blipFill>
          <a:blip r:embed="rId4"/>
          <a:stretch>
            <a:fillRect/>
          </a:stretch>
        </p:blipFill>
        <p:spPr>
          <a:xfrm>
            <a:off x="9529266" y="3183809"/>
            <a:ext cx="2356119" cy="926584"/>
          </a:xfrm>
          <a:prstGeom prst="rect">
            <a:avLst/>
          </a:prstGeom>
        </p:spPr>
      </p:pic>
      <p:sp>
        <p:nvSpPr>
          <p:cNvPr id="28" name="Rectangle 27">
            <a:extLst>
              <a:ext uri="{FF2B5EF4-FFF2-40B4-BE49-F238E27FC236}">
                <a16:creationId xmlns:a16="http://schemas.microsoft.com/office/drawing/2014/main" id="{830C0122-C60D-504C-1252-27B56F348DB5}"/>
              </a:ext>
            </a:extLst>
          </p:cNvPr>
          <p:cNvSpPr/>
          <p:nvPr/>
        </p:nvSpPr>
        <p:spPr>
          <a:xfrm>
            <a:off x="3991522" y="4339167"/>
            <a:ext cx="7983064" cy="80326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pitchFamily="2" charset="0"/>
            </a:endParaRPr>
          </a:p>
        </p:txBody>
      </p:sp>
      <p:pic>
        <p:nvPicPr>
          <p:cNvPr id="30" name="Picture 29">
            <a:extLst>
              <a:ext uri="{FF2B5EF4-FFF2-40B4-BE49-F238E27FC236}">
                <a16:creationId xmlns:a16="http://schemas.microsoft.com/office/drawing/2014/main" id="{4B1312D8-CD94-5E4D-6341-44FF1405D8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226" y="859717"/>
            <a:ext cx="3569939" cy="3282471"/>
          </a:xfrm>
          <a:prstGeom prst="rect">
            <a:avLst/>
          </a:prstGeom>
        </p:spPr>
      </p:pic>
      <p:sp>
        <p:nvSpPr>
          <p:cNvPr id="42" name="Rectangle 41">
            <a:extLst>
              <a:ext uri="{FF2B5EF4-FFF2-40B4-BE49-F238E27FC236}">
                <a16:creationId xmlns:a16="http://schemas.microsoft.com/office/drawing/2014/main" id="{92AF883C-44F8-B2C1-C643-FA7BA2E2BA25}"/>
              </a:ext>
            </a:extLst>
          </p:cNvPr>
          <p:cNvSpPr/>
          <p:nvPr/>
        </p:nvSpPr>
        <p:spPr>
          <a:xfrm>
            <a:off x="3991522" y="5181000"/>
            <a:ext cx="7983063" cy="1009207"/>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Helvetica" pitchFamily="2" charset="0"/>
            </a:endParaRPr>
          </a:p>
        </p:txBody>
      </p:sp>
      <p:cxnSp>
        <p:nvCxnSpPr>
          <p:cNvPr id="46" name="Straight Arrow Connector 45">
            <a:extLst>
              <a:ext uri="{FF2B5EF4-FFF2-40B4-BE49-F238E27FC236}">
                <a16:creationId xmlns:a16="http://schemas.microsoft.com/office/drawing/2014/main" id="{51E18FEC-3D66-7E8A-AE81-F83EB9451279}"/>
              </a:ext>
            </a:extLst>
          </p:cNvPr>
          <p:cNvCxnSpPr>
            <a:cxnSpLocks/>
          </p:cNvCxnSpPr>
          <p:nvPr/>
        </p:nvCxnSpPr>
        <p:spPr>
          <a:xfrm>
            <a:off x="8342296" y="4662676"/>
            <a:ext cx="2573724" cy="60927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038A732-B5CF-A189-BA43-EDAF9E7F5964}"/>
              </a:ext>
            </a:extLst>
          </p:cNvPr>
          <p:cNvCxnSpPr>
            <a:cxnSpLocks/>
          </p:cNvCxnSpPr>
          <p:nvPr/>
        </p:nvCxnSpPr>
        <p:spPr>
          <a:xfrm>
            <a:off x="6746437" y="4740801"/>
            <a:ext cx="3235074" cy="59861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B389896D-162B-B83A-CCAC-275860C0F658}"/>
              </a:ext>
            </a:extLst>
          </p:cNvPr>
          <p:cNvPicPr>
            <a:picLocks noChangeAspect="1"/>
          </p:cNvPicPr>
          <p:nvPr/>
        </p:nvPicPr>
        <p:blipFill>
          <a:blip r:embed="rId6"/>
          <a:stretch>
            <a:fillRect/>
          </a:stretch>
        </p:blipFill>
        <p:spPr>
          <a:xfrm>
            <a:off x="4421508" y="1719316"/>
            <a:ext cx="7007847" cy="1317715"/>
          </a:xfrm>
          <a:prstGeom prst="rect">
            <a:avLst/>
          </a:prstGeom>
        </p:spPr>
      </p:pic>
      <p:sp>
        <p:nvSpPr>
          <p:cNvPr id="63" name="Rectangle 62">
            <a:extLst>
              <a:ext uri="{FF2B5EF4-FFF2-40B4-BE49-F238E27FC236}">
                <a16:creationId xmlns:a16="http://schemas.microsoft.com/office/drawing/2014/main" id="{2AE82F31-7FDC-1A2A-08F4-A19F1D842DD5}"/>
              </a:ext>
            </a:extLst>
          </p:cNvPr>
          <p:cNvSpPr/>
          <p:nvPr/>
        </p:nvSpPr>
        <p:spPr>
          <a:xfrm>
            <a:off x="463065" y="3183809"/>
            <a:ext cx="3603163" cy="38009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pitchFamily="2" charset="0"/>
            </a:endParaRPr>
          </a:p>
        </p:txBody>
      </p:sp>
      <p:cxnSp>
        <p:nvCxnSpPr>
          <p:cNvPr id="65" name="Straight Arrow Connector 64">
            <a:extLst>
              <a:ext uri="{FF2B5EF4-FFF2-40B4-BE49-F238E27FC236}">
                <a16:creationId xmlns:a16="http://schemas.microsoft.com/office/drawing/2014/main" id="{AAD351E9-3EF9-AF7C-D5CB-919514C45442}"/>
              </a:ext>
            </a:extLst>
          </p:cNvPr>
          <p:cNvCxnSpPr>
            <a:cxnSpLocks/>
            <a:stCxn id="63" idx="3"/>
          </p:cNvCxnSpPr>
          <p:nvPr/>
        </p:nvCxnSpPr>
        <p:spPr>
          <a:xfrm flipV="1">
            <a:off x="4066228" y="3173096"/>
            <a:ext cx="341405" cy="200760"/>
          </a:xfrm>
          <a:prstGeom prst="straightConnector1">
            <a:avLst/>
          </a:prstGeom>
          <a:ln w="38100">
            <a:solidFill>
              <a:srgbClr val="C92F36"/>
            </a:solidFill>
            <a:tailEnd type="triangle"/>
          </a:ln>
        </p:spPr>
        <p:style>
          <a:lnRef idx="1">
            <a:schemeClr val="accent2"/>
          </a:lnRef>
          <a:fillRef idx="0">
            <a:schemeClr val="accent2"/>
          </a:fillRef>
          <a:effectRef idx="0">
            <a:schemeClr val="accent2"/>
          </a:effectRef>
          <a:fontRef idx="minor">
            <a:schemeClr val="tx1"/>
          </a:fontRef>
        </p:style>
      </p:cxnSp>
      <p:sp>
        <p:nvSpPr>
          <p:cNvPr id="68" name="Rectangle 67">
            <a:extLst>
              <a:ext uri="{FF2B5EF4-FFF2-40B4-BE49-F238E27FC236}">
                <a16:creationId xmlns:a16="http://schemas.microsoft.com/office/drawing/2014/main" id="{36719703-F8B7-EDDC-7445-888C7797F59E}"/>
              </a:ext>
            </a:extLst>
          </p:cNvPr>
          <p:cNvSpPr/>
          <p:nvPr/>
        </p:nvSpPr>
        <p:spPr>
          <a:xfrm>
            <a:off x="4417793" y="1701521"/>
            <a:ext cx="3496847" cy="1347432"/>
          </a:xfrm>
          <a:prstGeom prst="rect">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noFill/>
              <a:latin typeface="Helvetica" pitchFamily="2" charset="0"/>
            </a:endParaRPr>
          </a:p>
        </p:txBody>
      </p:sp>
      <p:sp>
        <p:nvSpPr>
          <p:cNvPr id="69" name="Text Placeholder 1">
            <a:extLst>
              <a:ext uri="{FF2B5EF4-FFF2-40B4-BE49-F238E27FC236}">
                <a16:creationId xmlns:a16="http://schemas.microsoft.com/office/drawing/2014/main" id="{A36458A6-A041-6C9B-9B96-451176E44426}"/>
              </a:ext>
            </a:extLst>
          </p:cNvPr>
          <p:cNvSpPr txBox="1">
            <a:spLocks/>
          </p:cNvSpPr>
          <p:nvPr/>
        </p:nvSpPr>
        <p:spPr>
          <a:xfrm>
            <a:off x="3617976" y="138298"/>
            <a:ext cx="4956048" cy="194534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lnSpc>
                <a:spcPct val="90000"/>
              </a:lnSpc>
              <a:spcBef>
                <a:spcPts val="0"/>
              </a:spcBef>
              <a:buClrTx/>
              <a:buFontTx/>
              <a:buNone/>
              <a:defRPr/>
            </a:pPr>
            <a:r>
              <a:rPr lang="en-US" b="1" kern="0">
                <a:solidFill>
                  <a:schemeClr val="accent3"/>
                </a:solidFill>
                <a:latin typeface="Helvetica" pitchFamily="2" charset="0"/>
              </a:rPr>
              <a:t>Field Mapping</a:t>
            </a:r>
          </a:p>
        </p:txBody>
      </p:sp>
      <p:cxnSp>
        <p:nvCxnSpPr>
          <p:cNvPr id="116" name="Connector: Elbow 115">
            <a:extLst>
              <a:ext uri="{FF2B5EF4-FFF2-40B4-BE49-F238E27FC236}">
                <a16:creationId xmlns:a16="http://schemas.microsoft.com/office/drawing/2014/main" id="{94F71A83-B4F7-3ECE-4077-6F9593B983FB}"/>
              </a:ext>
            </a:extLst>
          </p:cNvPr>
          <p:cNvCxnSpPr>
            <a:cxnSpLocks/>
            <a:endCxn id="119" idx="3"/>
          </p:cNvCxnSpPr>
          <p:nvPr/>
        </p:nvCxnSpPr>
        <p:spPr>
          <a:xfrm rot="5400000">
            <a:off x="10566032" y="4778306"/>
            <a:ext cx="1669341" cy="292545"/>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19" name="Rectangle 118">
            <a:extLst>
              <a:ext uri="{FF2B5EF4-FFF2-40B4-BE49-F238E27FC236}">
                <a16:creationId xmlns:a16="http://schemas.microsoft.com/office/drawing/2014/main" id="{50DB8C4B-2A46-756D-7503-CE667D1BCC25}"/>
              </a:ext>
            </a:extLst>
          </p:cNvPr>
          <p:cNvSpPr/>
          <p:nvPr/>
        </p:nvSpPr>
        <p:spPr>
          <a:xfrm>
            <a:off x="10544617" y="5337251"/>
            <a:ext cx="709812" cy="843996"/>
          </a:xfrm>
          <a:prstGeom prst="rect">
            <a:avLst/>
          </a:prstGeom>
          <a:noFill/>
          <a:ln w="38100" cap="flat" cmpd="sng" algn="ctr">
            <a:solidFill>
              <a:schemeClr val="accent5"/>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latin typeface="Helvetica" pitchFamily="2" charset="0"/>
            </a:endParaRPr>
          </a:p>
        </p:txBody>
      </p:sp>
      <p:sp>
        <p:nvSpPr>
          <p:cNvPr id="123" name="Text Placeholder 1">
            <a:extLst>
              <a:ext uri="{FF2B5EF4-FFF2-40B4-BE49-F238E27FC236}">
                <a16:creationId xmlns:a16="http://schemas.microsoft.com/office/drawing/2014/main" id="{E1FD98B4-E1A2-4AD3-762F-647DB1B6A4BA}"/>
              </a:ext>
            </a:extLst>
          </p:cNvPr>
          <p:cNvSpPr txBox="1">
            <a:spLocks/>
          </p:cNvSpPr>
          <p:nvPr/>
        </p:nvSpPr>
        <p:spPr>
          <a:xfrm>
            <a:off x="-696779" y="4432040"/>
            <a:ext cx="5241379" cy="194534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lnSpc>
                <a:spcPct val="90000"/>
              </a:lnSpc>
              <a:spcBef>
                <a:spcPts val="0"/>
              </a:spcBef>
              <a:buClrTx/>
              <a:buFontTx/>
              <a:buNone/>
              <a:defRPr/>
            </a:pPr>
            <a:r>
              <a:rPr lang="en-US" b="1" kern="0">
                <a:solidFill>
                  <a:srgbClr val="002060"/>
                </a:solidFill>
                <a:latin typeface="Helvetica" pitchFamily="2" charset="0"/>
              </a:rPr>
              <a:t>Consumptions</a:t>
            </a:r>
            <a:endParaRPr lang="en-US" b="1" kern="0">
              <a:solidFill>
                <a:srgbClr val="FFC000"/>
              </a:solidFill>
              <a:latin typeface="Helvetica" pitchFamily="2" charset="0"/>
            </a:endParaRPr>
          </a:p>
        </p:txBody>
      </p:sp>
      <p:sp>
        <p:nvSpPr>
          <p:cNvPr id="124" name="Text Placeholder 1">
            <a:extLst>
              <a:ext uri="{FF2B5EF4-FFF2-40B4-BE49-F238E27FC236}">
                <a16:creationId xmlns:a16="http://schemas.microsoft.com/office/drawing/2014/main" id="{11484314-014A-25A5-F6CB-12D758B5786B}"/>
              </a:ext>
            </a:extLst>
          </p:cNvPr>
          <p:cNvSpPr txBox="1">
            <a:spLocks/>
          </p:cNvSpPr>
          <p:nvPr/>
        </p:nvSpPr>
        <p:spPr>
          <a:xfrm>
            <a:off x="5829277" y="3459368"/>
            <a:ext cx="5241379" cy="194534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lnSpc>
                <a:spcPct val="90000"/>
              </a:lnSpc>
              <a:spcBef>
                <a:spcPts val="0"/>
              </a:spcBef>
              <a:buClrTx/>
              <a:buFontTx/>
              <a:buNone/>
              <a:defRPr/>
            </a:pPr>
            <a:r>
              <a:rPr lang="en-US" b="1" kern="0">
                <a:solidFill>
                  <a:srgbClr val="002060"/>
                </a:solidFill>
                <a:latin typeface="Helvetica" pitchFamily="2" charset="0"/>
              </a:rPr>
              <a:t>Attributes</a:t>
            </a:r>
            <a:endParaRPr lang="en-US" b="1" kern="0">
              <a:solidFill>
                <a:srgbClr val="FFC000"/>
              </a:solidFill>
              <a:latin typeface="Helvetica" pitchFamily="2" charset="0"/>
            </a:endParaRPr>
          </a:p>
        </p:txBody>
      </p:sp>
      <p:cxnSp>
        <p:nvCxnSpPr>
          <p:cNvPr id="126" name="Straight Arrow Connector 125">
            <a:extLst>
              <a:ext uri="{FF2B5EF4-FFF2-40B4-BE49-F238E27FC236}">
                <a16:creationId xmlns:a16="http://schemas.microsoft.com/office/drawing/2014/main" id="{4BB7ED9D-0D88-560E-F706-FF097965AFFC}"/>
              </a:ext>
            </a:extLst>
          </p:cNvPr>
          <p:cNvCxnSpPr>
            <a:cxnSpLocks/>
            <a:stCxn id="10" idx="3"/>
          </p:cNvCxnSpPr>
          <p:nvPr/>
        </p:nvCxnSpPr>
        <p:spPr>
          <a:xfrm flipV="1">
            <a:off x="3508241" y="5685311"/>
            <a:ext cx="568147" cy="5927"/>
          </a:xfrm>
          <a:prstGeom prst="straightConnector1">
            <a:avLst/>
          </a:prstGeom>
          <a:ln w="5715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190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CEE67528-F5AD-0C65-E7AC-15ABA34CA6AB}"/>
              </a:ext>
            </a:extLst>
          </p:cNvPr>
          <p:cNvSpPr/>
          <p:nvPr/>
        </p:nvSpPr>
        <p:spPr>
          <a:xfrm>
            <a:off x="6588527" y="1893703"/>
            <a:ext cx="628813" cy="627877"/>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ingle Corner Rectangle 3">
            <a:extLst>
              <a:ext uri="{FF2B5EF4-FFF2-40B4-BE49-F238E27FC236}">
                <a16:creationId xmlns:a16="http://schemas.microsoft.com/office/drawing/2014/main" id="{6B107A26-DBBF-F10B-ABEB-FC937F1AF099}"/>
              </a:ext>
            </a:extLst>
          </p:cNvPr>
          <p:cNvSpPr/>
          <p:nvPr/>
        </p:nvSpPr>
        <p:spPr>
          <a:xfrm>
            <a:off x="6588527" y="2778284"/>
            <a:ext cx="628813" cy="627877"/>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a:extLst>
              <a:ext uri="{FF2B5EF4-FFF2-40B4-BE49-F238E27FC236}">
                <a16:creationId xmlns:a16="http://schemas.microsoft.com/office/drawing/2014/main" id="{5BCEBCF4-6B24-9FBB-C021-CFC23B3637F0}"/>
              </a:ext>
            </a:extLst>
          </p:cNvPr>
          <p:cNvSpPr/>
          <p:nvPr/>
        </p:nvSpPr>
        <p:spPr>
          <a:xfrm>
            <a:off x="6588527" y="3662865"/>
            <a:ext cx="628813" cy="627877"/>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ingle Corner Rectangle 16">
            <a:extLst>
              <a:ext uri="{FF2B5EF4-FFF2-40B4-BE49-F238E27FC236}">
                <a16:creationId xmlns:a16="http://schemas.microsoft.com/office/drawing/2014/main" id="{49B92144-8587-8FD6-7C37-719D98DF11F0}"/>
              </a:ext>
            </a:extLst>
          </p:cNvPr>
          <p:cNvSpPr/>
          <p:nvPr/>
        </p:nvSpPr>
        <p:spPr>
          <a:xfrm>
            <a:off x="6588527" y="4547447"/>
            <a:ext cx="628813" cy="627877"/>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a:extLst>
              <a:ext uri="{FF2B5EF4-FFF2-40B4-BE49-F238E27FC236}">
                <a16:creationId xmlns:a16="http://schemas.microsoft.com/office/drawing/2014/main" id="{CE100261-BF82-0255-19BA-05D409A0AE41}"/>
              </a:ext>
            </a:extLst>
          </p:cNvPr>
          <p:cNvSpPr/>
          <p:nvPr/>
        </p:nvSpPr>
        <p:spPr>
          <a:xfrm>
            <a:off x="6588527" y="5432029"/>
            <a:ext cx="628813" cy="627877"/>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EC89DE-748F-DC49-BA77-A266B4F4621F}"/>
              </a:ext>
            </a:extLst>
          </p:cNvPr>
          <p:cNvSpPr>
            <a:spLocks noGrp="1"/>
          </p:cNvSpPr>
          <p:nvPr>
            <p:ph type="body" sz="quarter" idx="12"/>
          </p:nvPr>
        </p:nvSpPr>
        <p:spPr>
          <a:xfrm>
            <a:off x="6588528" y="814002"/>
            <a:ext cx="4998834" cy="670188"/>
          </a:xfrm>
        </p:spPr>
        <p:txBody>
          <a:bodyPr>
            <a:normAutofit/>
          </a:bodyPr>
          <a:lstStyle/>
          <a:p>
            <a:r>
              <a:rPr lang="en-US" dirty="0"/>
              <a:t>How RPA is Used</a:t>
            </a:r>
          </a:p>
        </p:txBody>
      </p:sp>
      <p:pic>
        <p:nvPicPr>
          <p:cNvPr id="6" name="Picture Placeholder 5" descr="A person and person looking at a computer&#10;&#10;AI-generated content may be incorrect.">
            <a:extLst>
              <a:ext uri="{FF2B5EF4-FFF2-40B4-BE49-F238E27FC236}">
                <a16:creationId xmlns:a16="http://schemas.microsoft.com/office/drawing/2014/main" id="{A530C9B6-43A3-D17C-A57B-9D0F53A5241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7" name="TextBox 6">
            <a:extLst>
              <a:ext uri="{FF2B5EF4-FFF2-40B4-BE49-F238E27FC236}">
                <a16:creationId xmlns:a16="http://schemas.microsoft.com/office/drawing/2014/main" id="{DBD23982-74A4-4E24-2872-E9C0DD6F9937}"/>
              </a:ext>
            </a:extLst>
          </p:cNvPr>
          <p:cNvSpPr txBox="1"/>
          <p:nvPr/>
        </p:nvSpPr>
        <p:spPr>
          <a:xfrm>
            <a:off x="7410149" y="2998068"/>
            <a:ext cx="3963621" cy="3506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mn-ea"/>
                <a:cs typeface="+mn-cs"/>
              </a:rPr>
              <a:t>Enrich information</a:t>
            </a:r>
          </a:p>
        </p:txBody>
      </p:sp>
      <p:sp>
        <p:nvSpPr>
          <p:cNvPr id="8" name="TextBox 7">
            <a:extLst>
              <a:ext uri="{FF2B5EF4-FFF2-40B4-BE49-F238E27FC236}">
                <a16:creationId xmlns:a16="http://schemas.microsoft.com/office/drawing/2014/main" id="{2CA311F0-9E45-1A9F-F4BE-8CE6263817D0}"/>
              </a:ext>
            </a:extLst>
          </p:cNvPr>
          <p:cNvSpPr txBox="1"/>
          <p:nvPr/>
        </p:nvSpPr>
        <p:spPr>
          <a:xfrm>
            <a:off x="7410150" y="3865832"/>
            <a:ext cx="3963621" cy="3506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mn-ea"/>
                <a:cs typeface="+mn-cs"/>
              </a:rPr>
              <a:t>Match to Master Data for Reporting</a:t>
            </a:r>
          </a:p>
        </p:txBody>
      </p:sp>
      <p:sp>
        <p:nvSpPr>
          <p:cNvPr id="9" name="TextBox 8">
            <a:extLst>
              <a:ext uri="{FF2B5EF4-FFF2-40B4-BE49-F238E27FC236}">
                <a16:creationId xmlns:a16="http://schemas.microsoft.com/office/drawing/2014/main" id="{B812F16D-5AB6-C7A6-57BD-3922493FDC14}"/>
              </a:ext>
            </a:extLst>
          </p:cNvPr>
          <p:cNvSpPr txBox="1"/>
          <p:nvPr/>
        </p:nvSpPr>
        <p:spPr>
          <a:xfrm>
            <a:off x="7410149" y="5560723"/>
            <a:ext cx="3963621" cy="3506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mn-ea"/>
                <a:cs typeface="+mn-cs"/>
              </a:rPr>
              <a:t>Audited Data: Ready for publishing</a:t>
            </a:r>
          </a:p>
        </p:txBody>
      </p:sp>
      <p:sp>
        <p:nvSpPr>
          <p:cNvPr id="10" name="TextBox 9">
            <a:extLst>
              <a:ext uri="{FF2B5EF4-FFF2-40B4-BE49-F238E27FC236}">
                <a16:creationId xmlns:a16="http://schemas.microsoft.com/office/drawing/2014/main" id="{8CA62D22-E87E-F74E-6639-1B3B93E10D11}"/>
              </a:ext>
            </a:extLst>
          </p:cNvPr>
          <p:cNvSpPr txBox="1"/>
          <p:nvPr/>
        </p:nvSpPr>
        <p:spPr>
          <a:xfrm>
            <a:off x="7410148" y="1936805"/>
            <a:ext cx="396362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mn-ea"/>
                <a:cs typeface="+mn-cs"/>
              </a:rPr>
              <a:t>Document Classification, Invoice Intake and Rejections</a:t>
            </a:r>
          </a:p>
        </p:txBody>
      </p:sp>
      <p:sp>
        <p:nvSpPr>
          <p:cNvPr id="11" name="TextBox 10">
            <a:extLst>
              <a:ext uri="{FF2B5EF4-FFF2-40B4-BE49-F238E27FC236}">
                <a16:creationId xmlns:a16="http://schemas.microsoft.com/office/drawing/2014/main" id="{00B83C7F-216F-D054-A6CD-7B2C68DEEB03}"/>
              </a:ext>
            </a:extLst>
          </p:cNvPr>
          <p:cNvSpPr txBox="1"/>
          <p:nvPr/>
        </p:nvSpPr>
        <p:spPr>
          <a:xfrm>
            <a:off x="7410149" y="4713277"/>
            <a:ext cx="3963621" cy="35063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mn-ea"/>
                <a:cs typeface="+mn-cs"/>
              </a:rPr>
              <a:t>Apply the right set of business rules </a:t>
            </a:r>
          </a:p>
        </p:txBody>
      </p:sp>
      <p:pic>
        <p:nvPicPr>
          <p:cNvPr id="12" name="Graphic 11">
            <a:extLst>
              <a:ext uri="{FF2B5EF4-FFF2-40B4-BE49-F238E27FC236}">
                <a16:creationId xmlns:a16="http://schemas.microsoft.com/office/drawing/2014/main" id="{6D43CC3D-CEFE-D1B8-9B9A-865567F6029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93777" y="1990900"/>
            <a:ext cx="435946" cy="435946"/>
          </a:xfrm>
          <a:prstGeom prst="rect">
            <a:avLst/>
          </a:prstGeom>
        </p:spPr>
      </p:pic>
      <p:sp>
        <p:nvSpPr>
          <p:cNvPr id="14" name="Freeform: Shape 16">
            <a:extLst>
              <a:ext uri="{FF2B5EF4-FFF2-40B4-BE49-F238E27FC236}">
                <a16:creationId xmlns:a16="http://schemas.microsoft.com/office/drawing/2014/main" id="{FF3F4A93-2395-31BC-59AC-2C945CCBD620}"/>
              </a:ext>
            </a:extLst>
          </p:cNvPr>
          <p:cNvSpPr/>
          <p:nvPr/>
        </p:nvSpPr>
        <p:spPr>
          <a:xfrm>
            <a:off x="6731217" y="3736910"/>
            <a:ext cx="334915" cy="456667"/>
          </a:xfrm>
          <a:custGeom>
            <a:avLst/>
            <a:gdLst/>
            <a:ahLst/>
            <a:cxnLst>
              <a:cxn ang="3cd4">
                <a:pos x="hc" y="t"/>
              </a:cxn>
              <a:cxn ang="cd2">
                <a:pos x="l" y="vc"/>
              </a:cxn>
              <a:cxn ang="cd4">
                <a:pos x="hc" y="b"/>
              </a:cxn>
              <a:cxn ang="0">
                <a:pos x="r" y="vc"/>
              </a:cxn>
            </a:cxnLst>
            <a:rect l="l" t="t" r="r" b="b"/>
            <a:pathLst>
              <a:path w="3434" h="4682">
                <a:moveTo>
                  <a:pt x="550" y="4642"/>
                </a:moveTo>
                <a:cubicBezTo>
                  <a:pt x="979" y="4434"/>
                  <a:pt x="1441" y="4148"/>
                  <a:pt x="1727" y="3958"/>
                </a:cubicBezTo>
                <a:cubicBezTo>
                  <a:pt x="2029" y="4196"/>
                  <a:pt x="2427" y="4419"/>
                  <a:pt x="2888" y="4642"/>
                </a:cubicBezTo>
                <a:cubicBezTo>
                  <a:pt x="2935" y="4673"/>
                  <a:pt x="2999" y="4673"/>
                  <a:pt x="3047" y="4673"/>
                </a:cubicBezTo>
                <a:cubicBezTo>
                  <a:pt x="3190" y="4673"/>
                  <a:pt x="3334" y="4594"/>
                  <a:pt x="3397" y="4467"/>
                </a:cubicBezTo>
                <a:cubicBezTo>
                  <a:pt x="3444" y="4371"/>
                  <a:pt x="3444" y="4276"/>
                  <a:pt x="3413" y="4180"/>
                </a:cubicBezTo>
                <a:cubicBezTo>
                  <a:pt x="3381" y="4069"/>
                  <a:pt x="3317" y="4005"/>
                  <a:pt x="3222" y="3958"/>
                </a:cubicBezTo>
                <a:cubicBezTo>
                  <a:pt x="2856" y="3767"/>
                  <a:pt x="2538" y="3592"/>
                  <a:pt x="2283" y="3417"/>
                </a:cubicBezTo>
                <a:cubicBezTo>
                  <a:pt x="2363" y="3337"/>
                  <a:pt x="2443" y="3210"/>
                  <a:pt x="2459" y="3162"/>
                </a:cubicBezTo>
                <a:cubicBezTo>
                  <a:pt x="2538" y="3051"/>
                  <a:pt x="2602" y="2924"/>
                  <a:pt x="2634" y="2797"/>
                </a:cubicBezTo>
                <a:cubicBezTo>
                  <a:pt x="2713" y="2542"/>
                  <a:pt x="2713" y="2288"/>
                  <a:pt x="2649" y="2049"/>
                </a:cubicBezTo>
                <a:cubicBezTo>
                  <a:pt x="2570" y="1762"/>
                  <a:pt x="2427" y="1524"/>
                  <a:pt x="2268" y="1333"/>
                </a:cubicBezTo>
                <a:cubicBezTo>
                  <a:pt x="2522" y="1126"/>
                  <a:pt x="2888" y="856"/>
                  <a:pt x="3111" y="697"/>
                </a:cubicBezTo>
                <a:cubicBezTo>
                  <a:pt x="3301" y="586"/>
                  <a:pt x="3349" y="347"/>
                  <a:pt x="3222" y="172"/>
                </a:cubicBezTo>
                <a:cubicBezTo>
                  <a:pt x="3174" y="92"/>
                  <a:pt x="3079" y="29"/>
                  <a:pt x="2983" y="13"/>
                </a:cubicBezTo>
                <a:cubicBezTo>
                  <a:pt x="2888" y="-19"/>
                  <a:pt x="2777" y="13"/>
                  <a:pt x="2697" y="61"/>
                </a:cubicBezTo>
                <a:cubicBezTo>
                  <a:pt x="2363" y="283"/>
                  <a:pt x="2077" y="490"/>
                  <a:pt x="1838" y="681"/>
                </a:cubicBezTo>
                <a:cubicBezTo>
                  <a:pt x="1790" y="729"/>
                  <a:pt x="1790" y="729"/>
                  <a:pt x="1790" y="729"/>
                </a:cubicBezTo>
                <a:cubicBezTo>
                  <a:pt x="1759" y="744"/>
                  <a:pt x="1743" y="761"/>
                  <a:pt x="1711" y="776"/>
                </a:cubicBezTo>
                <a:cubicBezTo>
                  <a:pt x="1393" y="506"/>
                  <a:pt x="1043" y="267"/>
                  <a:pt x="741" y="61"/>
                </a:cubicBezTo>
                <a:cubicBezTo>
                  <a:pt x="566" y="-51"/>
                  <a:pt x="327" y="-3"/>
                  <a:pt x="216" y="172"/>
                </a:cubicBezTo>
                <a:cubicBezTo>
                  <a:pt x="89" y="347"/>
                  <a:pt x="152" y="586"/>
                  <a:pt x="327" y="697"/>
                </a:cubicBezTo>
                <a:cubicBezTo>
                  <a:pt x="598" y="888"/>
                  <a:pt x="900" y="1095"/>
                  <a:pt x="1186" y="1333"/>
                </a:cubicBezTo>
                <a:lnTo>
                  <a:pt x="1170" y="1349"/>
                </a:lnTo>
                <a:cubicBezTo>
                  <a:pt x="1122" y="1397"/>
                  <a:pt x="1090" y="1444"/>
                  <a:pt x="1090" y="1444"/>
                </a:cubicBezTo>
                <a:cubicBezTo>
                  <a:pt x="836" y="1794"/>
                  <a:pt x="709" y="2144"/>
                  <a:pt x="741" y="2510"/>
                </a:cubicBezTo>
                <a:cubicBezTo>
                  <a:pt x="757" y="2828"/>
                  <a:pt x="884" y="3130"/>
                  <a:pt x="1138" y="3433"/>
                </a:cubicBezTo>
                <a:cubicBezTo>
                  <a:pt x="916" y="3576"/>
                  <a:pt x="518" y="3798"/>
                  <a:pt x="216" y="3958"/>
                </a:cubicBezTo>
                <a:cubicBezTo>
                  <a:pt x="25" y="4053"/>
                  <a:pt x="-55" y="4276"/>
                  <a:pt x="41" y="4467"/>
                </a:cubicBezTo>
                <a:cubicBezTo>
                  <a:pt x="136" y="4657"/>
                  <a:pt x="359" y="4737"/>
                  <a:pt x="550" y="4642"/>
                </a:cubicBezTo>
                <a:close/>
                <a:moveTo>
                  <a:pt x="1886" y="856"/>
                </a:moveTo>
                <a:cubicBezTo>
                  <a:pt x="1950" y="808"/>
                  <a:pt x="1950" y="808"/>
                  <a:pt x="1950" y="808"/>
                </a:cubicBezTo>
                <a:cubicBezTo>
                  <a:pt x="2172" y="617"/>
                  <a:pt x="2443" y="410"/>
                  <a:pt x="2792" y="204"/>
                </a:cubicBezTo>
                <a:cubicBezTo>
                  <a:pt x="2840" y="156"/>
                  <a:pt x="2888" y="156"/>
                  <a:pt x="2952" y="172"/>
                </a:cubicBezTo>
                <a:cubicBezTo>
                  <a:pt x="3015" y="172"/>
                  <a:pt x="3063" y="204"/>
                  <a:pt x="3095" y="267"/>
                </a:cubicBezTo>
                <a:cubicBezTo>
                  <a:pt x="3158" y="363"/>
                  <a:pt x="3126" y="506"/>
                  <a:pt x="3031" y="570"/>
                </a:cubicBezTo>
                <a:cubicBezTo>
                  <a:pt x="2792" y="729"/>
                  <a:pt x="2427" y="999"/>
                  <a:pt x="2156" y="1206"/>
                </a:cubicBezTo>
                <a:cubicBezTo>
                  <a:pt x="2061" y="1095"/>
                  <a:pt x="1950" y="983"/>
                  <a:pt x="1838" y="888"/>
                </a:cubicBezTo>
                <a:cubicBezTo>
                  <a:pt x="1854" y="872"/>
                  <a:pt x="1870" y="856"/>
                  <a:pt x="1886" y="856"/>
                </a:cubicBezTo>
                <a:close/>
                <a:moveTo>
                  <a:pt x="407" y="570"/>
                </a:moveTo>
                <a:cubicBezTo>
                  <a:pt x="359" y="538"/>
                  <a:pt x="327" y="490"/>
                  <a:pt x="311" y="426"/>
                </a:cubicBezTo>
                <a:cubicBezTo>
                  <a:pt x="295" y="363"/>
                  <a:pt x="311" y="315"/>
                  <a:pt x="343" y="267"/>
                </a:cubicBezTo>
                <a:cubicBezTo>
                  <a:pt x="407" y="156"/>
                  <a:pt x="550" y="124"/>
                  <a:pt x="661" y="204"/>
                </a:cubicBezTo>
                <a:cubicBezTo>
                  <a:pt x="995" y="426"/>
                  <a:pt x="1393" y="697"/>
                  <a:pt x="1727" y="999"/>
                </a:cubicBezTo>
                <a:cubicBezTo>
                  <a:pt x="1997" y="1238"/>
                  <a:pt x="2363" y="1619"/>
                  <a:pt x="2490" y="2080"/>
                </a:cubicBezTo>
                <a:cubicBezTo>
                  <a:pt x="2554" y="2303"/>
                  <a:pt x="2554" y="2526"/>
                  <a:pt x="2490" y="2749"/>
                </a:cubicBezTo>
                <a:cubicBezTo>
                  <a:pt x="2443" y="2860"/>
                  <a:pt x="2395" y="2971"/>
                  <a:pt x="2331" y="3083"/>
                </a:cubicBezTo>
                <a:cubicBezTo>
                  <a:pt x="2316" y="3115"/>
                  <a:pt x="2220" y="3258"/>
                  <a:pt x="2156" y="3337"/>
                </a:cubicBezTo>
                <a:cubicBezTo>
                  <a:pt x="2029" y="3226"/>
                  <a:pt x="1918" y="3130"/>
                  <a:pt x="1822" y="3035"/>
                </a:cubicBezTo>
                <a:cubicBezTo>
                  <a:pt x="1838" y="3003"/>
                  <a:pt x="1870" y="2955"/>
                  <a:pt x="1902" y="2908"/>
                </a:cubicBezTo>
                <a:cubicBezTo>
                  <a:pt x="1950" y="2828"/>
                  <a:pt x="1997" y="2764"/>
                  <a:pt x="2029" y="2685"/>
                </a:cubicBezTo>
                <a:cubicBezTo>
                  <a:pt x="2108" y="2510"/>
                  <a:pt x="2108" y="2351"/>
                  <a:pt x="2045" y="2160"/>
                </a:cubicBezTo>
                <a:cubicBezTo>
                  <a:pt x="1981" y="1937"/>
                  <a:pt x="1838" y="1747"/>
                  <a:pt x="1679" y="1588"/>
                </a:cubicBezTo>
                <a:cubicBezTo>
                  <a:pt x="1584" y="1460"/>
                  <a:pt x="1472" y="1365"/>
                  <a:pt x="1345" y="1270"/>
                </a:cubicBezTo>
                <a:cubicBezTo>
                  <a:pt x="1043" y="999"/>
                  <a:pt x="725" y="776"/>
                  <a:pt x="407" y="570"/>
                </a:cubicBezTo>
                <a:close/>
                <a:moveTo>
                  <a:pt x="1774" y="2812"/>
                </a:moveTo>
                <a:cubicBezTo>
                  <a:pt x="1774" y="2828"/>
                  <a:pt x="1743" y="2876"/>
                  <a:pt x="1711" y="2908"/>
                </a:cubicBezTo>
                <a:cubicBezTo>
                  <a:pt x="1584" y="2749"/>
                  <a:pt x="1504" y="2606"/>
                  <a:pt x="1504" y="2446"/>
                </a:cubicBezTo>
                <a:cubicBezTo>
                  <a:pt x="1488" y="2303"/>
                  <a:pt x="1536" y="2144"/>
                  <a:pt x="1647" y="1969"/>
                </a:cubicBezTo>
                <a:cubicBezTo>
                  <a:pt x="1663" y="1969"/>
                  <a:pt x="1695" y="1922"/>
                  <a:pt x="1727" y="1890"/>
                </a:cubicBezTo>
                <a:cubicBezTo>
                  <a:pt x="1807" y="1985"/>
                  <a:pt x="1854" y="2097"/>
                  <a:pt x="1902" y="2208"/>
                </a:cubicBezTo>
                <a:cubicBezTo>
                  <a:pt x="1950" y="2367"/>
                  <a:pt x="1950" y="2494"/>
                  <a:pt x="1886" y="2621"/>
                </a:cubicBezTo>
                <a:cubicBezTo>
                  <a:pt x="1854" y="2685"/>
                  <a:pt x="1822" y="2749"/>
                  <a:pt x="1774" y="2812"/>
                </a:cubicBezTo>
                <a:close/>
                <a:moveTo>
                  <a:pt x="900" y="2494"/>
                </a:moveTo>
                <a:cubicBezTo>
                  <a:pt x="884" y="2176"/>
                  <a:pt x="979" y="1858"/>
                  <a:pt x="1218" y="1540"/>
                </a:cubicBezTo>
                <a:cubicBezTo>
                  <a:pt x="1218" y="1524"/>
                  <a:pt x="1250" y="1492"/>
                  <a:pt x="1281" y="1444"/>
                </a:cubicBezTo>
                <a:cubicBezTo>
                  <a:pt x="1298" y="1444"/>
                  <a:pt x="1298" y="1444"/>
                  <a:pt x="1298" y="1428"/>
                </a:cubicBezTo>
                <a:cubicBezTo>
                  <a:pt x="1393" y="1508"/>
                  <a:pt x="1488" y="1604"/>
                  <a:pt x="1568" y="1683"/>
                </a:cubicBezTo>
                <a:cubicBezTo>
                  <a:pt x="1584" y="1715"/>
                  <a:pt x="1599" y="1731"/>
                  <a:pt x="1631" y="1762"/>
                </a:cubicBezTo>
                <a:cubicBezTo>
                  <a:pt x="1616" y="1762"/>
                  <a:pt x="1616" y="1779"/>
                  <a:pt x="1599" y="1794"/>
                </a:cubicBezTo>
                <a:cubicBezTo>
                  <a:pt x="1568" y="1826"/>
                  <a:pt x="1520" y="1874"/>
                  <a:pt x="1520" y="1890"/>
                </a:cubicBezTo>
                <a:cubicBezTo>
                  <a:pt x="1393" y="2080"/>
                  <a:pt x="1329" y="2288"/>
                  <a:pt x="1345" y="2462"/>
                </a:cubicBezTo>
                <a:cubicBezTo>
                  <a:pt x="1361" y="2685"/>
                  <a:pt x="1472" y="2908"/>
                  <a:pt x="1695" y="3130"/>
                </a:cubicBezTo>
                <a:cubicBezTo>
                  <a:pt x="1807" y="3258"/>
                  <a:pt x="1918" y="3353"/>
                  <a:pt x="2077" y="3464"/>
                </a:cubicBezTo>
                <a:cubicBezTo>
                  <a:pt x="2347" y="3671"/>
                  <a:pt x="2713" y="3878"/>
                  <a:pt x="3158" y="4101"/>
                </a:cubicBezTo>
                <a:cubicBezTo>
                  <a:pt x="3270" y="4148"/>
                  <a:pt x="3301" y="4291"/>
                  <a:pt x="3254" y="4387"/>
                </a:cubicBezTo>
                <a:cubicBezTo>
                  <a:pt x="3206" y="4498"/>
                  <a:pt x="3063" y="4546"/>
                  <a:pt x="2952" y="4498"/>
                </a:cubicBezTo>
                <a:cubicBezTo>
                  <a:pt x="1599" y="3830"/>
                  <a:pt x="947" y="3194"/>
                  <a:pt x="900" y="2494"/>
                </a:cubicBezTo>
                <a:close/>
                <a:moveTo>
                  <a:pt x="295" y="4101"/>
                </a:moveTo>
                <a:cubicBezTo>
                  <a:pt x="598" y="3942"/>
                  <a:pt x="1011" y="3703"/>
                  <a:pt x="1234" y="3560"/>
                </a:cubicBezTo>
                <a:cubicBezTo>
                  <a:pt x="1329" y="3655"/>
                  <a:pt x="1441" y="3767"/>
                  <a:pt x="1584" y="3862"/>
                </a:cubicBezTo>
                <a:cubicBezTo>
                  <a:pt x="1298" y="4053"/>
                  <a:pt x="868" y="4307"/>
                  <a:pt x="486" y="4498"/>
                </a:cubicBezTo>
                <a:cubicBezTo>
                  <a:pt x="375" y="4546"/>
                  <a:pt x="232" y="4498"/>
                  <a:pt x="184" y="4403"/>
                </a:cubicBezTo>
                <a:cubicBezTo>
                  <a:pt x="136" y="4291"/>
                  <a:pt x="184" y="4148"/>
                  <a:pt x="295" y="4101"/>
                </a:cubicBezTo>
                <a:close/>
              </a:path>
            </a:pathLst>
          </a:custGeom>
          <a:solidFill>
            <a:schemeClr val="accent6"/>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CA" sz="900" b="0" i="0" u="none" strike="noStrike" kern="1200" cap="none" spc="0" normalizeH="0" baseline="0" noProof="0">
              <a:ln>
                <a:noFill/>
              </a:ln>
              <a:solidFill>
                <a:prstClr val="black"/>
              </a:solidFill>
              <a:effectLst/>
              <a:uLnTx/>
              <a:uFillTx/>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9E431F68-F09A-5E5B-0440-D5DF888DFC8F}"/>
              </a:ext>
            </a:extLst>
          </p:cNvPr>
          <p:cNvSpPr/>
          <p:nvPr/>
        </p:nvSpPr>
        <p:spPr>
          <a:xfrm>
            <a:off x="6693777" y="5531830"/>
            <a:ext cx="409797" cy="421969"/>
          </a:xfrm>
          <a:custGeom>
            <a:avLst/>
            <a:gdLst/>
            <a:ahLst/>
            <a:cxnLst>
              <a:cxn ang="3cd4">
                <a:pos x="hc" y="t"/>
              </a:cxn>
              <a:cxn ang="cd2">
                <a:pos x="l" y="vc"/>
              </a:cxn>
              <a:cxn ang="cd4">
                <a:pos x="hc" y="b"/>
              </a:cxn>
              <a:cxn ang="0">
                <a:pos x="r" y="vc"/>
              </a:cxn>
            </a:cxnLst>
            <a:rect l="l" t="t" r="r" b="b"/>
            <a:pathLst>
              <a:path w="4310" h="4438">
                <a:moveTo>
                  <a:pt x="333" y="2529"/>
                </a:moveTo>
                <a:cubicBezTo>
                  <a:pt x="1956" y="2529"/>
                  <a:pt x="1956" y="2529"/>
                  <a:pt x="1956" y="2529"/>
                </a:cubicBezTo>
                <a:cubicBezTo>
                  <a:pt x="3213" y="3801"/>
                  <a:pt x="3213" y="3801"/>
                  <a:pt x="3213" y="3801"/>
                </a:cubicBezTo>
                <a:cubicBezTo>
                  <a:pt x="2783" y="3801"/>
                  <a:pt x="2783" y="3801"/>
                  <a:pt x="2783" y="3801"/>
                </a:cubicBezTo>
                <a:cubicBezTo>
                  <a:pt x="2608" y="3801"/>
                  <a:pt x="2465" y="3945"/>
                  <a:pt x="2465" y="4120"/>
                </a:cubicBezTo>
                <a:cubicBezTo>
                  <a:pt x="2465" y="4295"/>
                  <a:pt x="2608" y="4438"/>
                  <a:pt x="2783" y="4438"/>
                </a:cubicBezTo>
                <a:cubicBezTo>
                  <a:pt x="3992" y="4438"/>
                  <a:pt x="3992" y="4438"/>
                  <a:pt x="3992" y="4438"/>
                </a:cubicBezTo>
                <a:cubicBezTo>
                  <a:pt x="4040" y="4438"/>
                  <a:pt x="4071" y="4438"/>
                  <a:pt x="4119" y="4422"/>
                </a:cubicBezTo>
                <a:cubicBezTo>
                  <a:pt x="4199" y="4374"/>
                  <a:pt x="4262" y="4310"/>
                  <a:pt x="4294" y="4247"/>
                </a:cubicBezTo>
                <a:cubicBezTo>
                  <a:pt x="4310" y="4200"/>
                  <a:pt x="4310" y="4152"/>
                  <a:pt x="4310" y="4120"/>
                </a:cubicBezTo>
                <a:cubicBezTo>
                  <a:pt x="4310" y="2911"/>
                  <a:pt x="4310" y="2911"/>
                  <a:pt x="4310" y="2911"/>
                </a:cubicBezTo>
                <a:cubicBezTo>
                  <a:pt x="4310" y="2736"/>
                  <a:pt x="4167" y="2593"/>
                  <a:pt x="3992" y="2593"/>
                </a:cubicBezTo>
                <a:cubicBezTo>
                  <a:pt x="3817" y="2593"/>
                  <a:pt x="3674" y="2736"/>
                  <a:pt x="3674" y="2911"/>
                </a:cubicBezTo>
                <a:cubicBezTo>
                  <a:pt x="3674" y="3340"/>
                  <a:pt x="3674" y="3340"/>
                  <a:pt x="3674" y="3340"/>
                </a:cubicBezTo>
                <a:cubicBezTo>
                  <a:pt x="2544" y="2211"/>
                  <a:pt x="2544" y="2211"/>
                  <a:pt x="2544" y="2211"/>
                </a:cubicBezTo>
                <a:cubicBezTo>
                  <a:pt x="3674" y="1098"/>
                  <a:pt x="3674" y="1098"/>
                  <a:pt x="3674" y="1098"/>
                </a:cubicBezTo>
                <a:cubicBezTo>
                  <a:pt x="3674" y="1527"/>
                  <a:pt x="3674" y="1527"/>
                  <a:pt x="3674" y="1527"/>
                </a:cubicBezTo>
                <a:cubicBezTo>
                  <a:pt x="3674" y="1702"/>
                  <a:pt x="3817" y="1845"/>
                  <a:pt x="3992" y="1845"/>
                </a:cubicBezTo>
                <a:cubicBezTo>
                  <a:pt x="4167" y="1845"/>
                  <a:pt x="4310" y="1702"/>
                  <a:pt x="4310" y="1527"/>
                </a:cubicBezTo>
                <a:cubicBezTo>
                  <a:pt x="4310" y="319"/>
                  <a:pt x="4310" y="319"/>
                  <a:pt x="4310" y="319"/>
                </a:cubicBezTo>
                <a:cubicBezTo>
                  <a:pt x="4310" y="271"/>
                  <a:pt x="4310" y="239"/>
                  <a:pt x="4294" y="191"/>
                </a:cubicBezTo>
                <a:cubicBezTo>
                  <a:pt x="4262" y="111"/>
                  <a:pt x="4199" y="48"/>
                  <a:pt x="4119" y="16"/>
                </a:cubicBezTo>
                <a:cubicBezTo>
                  <a:pt x="4071" y="0"/>
                  <a:pt x="4040" y="0"/>
                  <a:pt x="3992" y="0"/>
                </a:cubicBezTo>
                <a:cubicBezTo>
                  <a:pt x="2783" y="0"/>
                  <a:pt x="2783" y="0"/>
                  <a:pt x="2783" y="0"/>
                </a:cubicBezTo>
                <a:cubicBezTo>
                  <a:pt x="2608" y="0"/>
                  <a:pt x="2465" y="143"/>
                  <a:pt x="2465" y="319"/>
                </a:cubicBezTo>
                <a:cubicBezTo>
                  <a:pt x="2465" y="493"/>
                  <a:pt x="2608" y="637"/>
                  <a:pt x="2783" y="637"/>
                </a:cubicBezTo>
                <a:cubicBezTo>
                  <a:pt x="3213" y="637"/>
                  <a:pt x="3213" y="637"/>
                  <a:pt x="3213" y="637"/>
                </a:cubicBezTo>
                <a:cubicBezTo>
                  <a:pt x="1972" y="1893"/>
                  <a:pt x="1972" y="1893"/>
                  <a:pt x="1972" y="1893"/>
                </a:cubicBezTo>
                <a:cubicBezTo>
                  <a:pt x="333" y="1893"/>
                  <a:pt x="333" y="1893"/>
                  <a:pt x="333" y="1893"/>
                </a:cubicBezTo>
                <a:cubicBezTo>
                  <a:pt x="143" y="1893"/>
                  <a:pt x="0" y="2036"/>
                  <a:pt x="0" y="2211"/>
                </a:cubicBezTo>
                <a:cubicBezTo>
                  <a:pt x="0" y="2386"/>
                  <a:pt x="143" y="2529"/>
                  <a:pt x="333" y="2529"/>
                </a:cubicBezTo>
                <a:close/>
                <a:moveTo>
                  <a:pt x="333" y="2052"/>
                </a:moveTo>
                <a:cubicBezTo>
                  <a:pt x="2004" y="2052"/>
                  <a:pt x="2004" y="2052"/>
                  <a:pt x="2004" y="2052"/>
                </a:cubicBezTo>
                <a:cubicBezTo>
                  <a:pt x="2020" y="2052"/>
                  <a:pt x="2035" y="2036"/>
                  <a:pt x="2051" y="2020"/>
                </a:cubicBezTo>
                <a:cubicBezTo>
                  <a:pt x="3467" y="620"/>
                  <a:pt x="3467" y="620"/>
                  <a:pt x="3467" y="620"/>
                </a:cubicBezTo>
                <a:cubicBezTo>
                  <a:pt x="3483" y="589"/>
                  <a:pt x="3499" y="557"/>
                  <a:pt x="3483" y="525"/>
                </a:cubicBezTo>
                <a:cubicBezTo>
                  <a:pt x="3467" y="493"/>
                  <a:pt x="3435" y="477"/>
                  <a:pt x="3404" y="477"/>
                </a:cubicBezTo>
                <a:cubicBezTo>
                  <a:pt x="2783" y="477"/>
                  <a:pt x="2783" y="477"/>
                  <a:pt x="2783" y="477"/>
                </a:cubicBezTo>
                <a:cubicBezTo>
                  <a:pt x="2704" y="477"/>
                  <a:pt x="2624" y="398"/>
                  <a:pt x="2624" y="319"/>
                </a:cubicBezTo>
                <a:cubicBezTo>
                  <a:pt x="2624" y="223"/>
                  <a:pt x="2704" y="159"/>
                  <a:pt x="2783" y="159"/>
                </a:cubicBezTo>
                <a:cubicBezTo>
                  <a:pt x="3992" y="159"/>
                  <a:pt x="3992" y="159"/>
                  <a:pt x="3992" y="159"/>
                </a:cubicBezTo>
                <a:cubicBezTo>
                  <a:pt x="4008" y="159"/>
                  <a:pt x="4040" y="159"/>
                  <a:pt x="4056" y="159"/>
                </a:cubicBezTo>
                <a:cubicBezTo>
                  <a:pt x="4103" y="175"/>
                  <a:pt x="4119" y="207"/>
                  <a:pt x="4151" y="255"/>
                </a:cubicBezTo>
                <a:cubicBezTo>
                  <a:pt x="4151" y="271"/>
                  <a:pt x="4151" y="302"/>
                  <a:pt x="4151" y="319"/>
                </a:cubicBezTo>
                <a:cubicBezTo>
                  <a:pt x="4151" y="1527"/>
                  <a:pt x="4151" y="1527"/>
                  <a:pt x="4151" y="1527"/>
                </a:cubicBezTo>
                <a:cubicBezTo>
                  <a:pt x="4151" y="1607"/>
                  <a:pt x="4087" y="1686"/>
                  <a:pt x="3992" y="1686"/>
                </a:cubicBezTo>
                <a:cubicBezTo>
                  <a:pt x="3896" y="1686"/>
                  <a:pt x="3833" y="1607"/>
                  <a:pt x="3833" y="1527"/>
                </a:cubicBezTo>
                <a:cubicBezTo>
                  <a:pt x="3833" y="907"/>
                  <a:pt x="3833" y="907"/>
                  <a:pt x="3833" y="907"/>
                </a:cubicBezTo>
                <a:cubicBezTo>
                  <a:pt x="3833" y="875"/>
                  <a:pt x="3817" y="843"/>
                  <a:pt x="3785" y="827"/>
                </a:cubicBezTo>
                <a:cubicBezTo>
                  <a:pt x="3753" y="811"/>
                  <a:pt x="3722" y="827"/>
                  <a:pt x="3690" y="843"/>
                </a:cubicBezTo>
                <a:cubicBezTo>
                  <a:pt x="2386" y="2164"/>
                  <a:pt x="2386" y="2164"/>
                  <a:pt x="2386" y="2164"/>
                </a:cubicBezTo>
                <a:cubicBezTo>
                  <a:pt x="2369" y="2179"/>
                  <a:pt x="2354" y="2195"/>
                  <a:pt x="2354" y="2211"/>
                </a:cubicBezTo>
                <a:cubicBezTo>
                  <a:pt x="2354" y="2243"/>
                  <a:pt x="2369" y="2259"/>
                  <a:pt x="2386" y="2275"/>
                </a:cubicBezTo>
                <a:cubicBezTo>
                  <a:pt x="3690" y="3595"/>
                  <a:pt x="3690" y="3595"/>
                  <a:pt x="3690" y="3595"/>
                </a:cubicBezTo>
                <a:cubicBezTo>
                  <a:pt x="3722" y="3611"/>
                  <a:pt x="3753" y="3611"/>
                  <a:pt x="3785" y="3611"/>
                </a:cubicBezTo>
                <a:cubicBezTo>
                  <a:pt x="3817" y="3595"/>
                  <a:pt x="3833" y="3563"/>
                  <a:pt x="3833" y="3531"/>
                </a:cubicBezTo>
                <a:cubicBezTo>
                  <a:pt x="3833" y="2911"/>
                  <a:pt x="3833" y="2911"/>
                  <a:pt x="3833" y="2911"/>
                </a:cubicBezTo>
                <a:cubicBezTo>
                  <a:pt x="3833" y="2816"/>
                  <a:pt x="3896" y="2752"/>
                  <a:pt x="3992" y="2752"/>
                </a:cubicBezTo>
                <a:cubicBezTo>
                  <a:pt x="4087" y="2752"/>
                  <a:pt x="4151" y="2816"/>
                  <a:pt x="4151" y="2911"/>
                </a:cubicBezTo>
                <a:cubicBezTo>
                  <a:pt x="4151" y="4120"/>
                  <a:pt x="4151" y="4120"/>
                  <a:pt x="4151" y="4120"/>
                </a:cubicBezTo>
                <a:cubicBezTo>
                  <a:pt x="4151" y="4136"/>
                  <a:pt x="4151" y="4152"/>
                  <a:pt x="4151" y="4183"/>
                </a:cubicBezTo>
                <a:cubicBezTo>
                  <a:pt x="4119" y="4215"/>
                  <a:pt x="4087" y="4247"/>
                  <a:pt x="4056" y="4263"/>
                </a:cubicBezTo>
                <a:cubicBezTo>
                  <a:pt x="4040" y="4279"/>
                  <a:pt x="4008" y="4279"/>
                  <a:pt x="3992" y="4279"/>
                </a:cubicBezTo>
                <a:cubicBezTo>
                  <a:pt x="2783" y="4279"/>
                  <a:pt x="2783" y="4279"/>
                  <a:pt x="2783" y="4279"/>
                </a:cubicBezTo>
                <a:cubicBezTo>
                  <a:pt x="2704" y="4279"/>
                  <a:pt x="2624" y="4200"/>
                  <a:pt x="2624" y="4120"/>
                </a:cubicBezTo>
                <a:cubicBezTo>
                  <a:pt x="2624" y="4024"/>
                  <a:pt x="2704" y="3961"/>
                  <a:pt x="2783" y="3961"/>
                </a:cubicBezTo>
                <a:cubicBezTo>
                  <a:pt x="3404" y="3961"/>
                  <a:pt x="3404" y="3961"/>
                  <a:pt x="3404" y="3961"/>
                </a:cubicBezTo>
                <a:cubicBezTo>
                  <a:pt x="3435" y="3961"/>
                  <a:pt x="3467" y="3929"/>
                  <a:pt x="3483" y="3913"/>
                </a:cubicBezTo>
                <a:cubicBezTo>
                  <a:pt x="3499" y="3881"/>
                  <a:pt x="3483" y="3849"/>
                  <a:pt x="3467" y="3818"/>
                </a:cubicBezTo>
                <a:cubicBezTo>
                  <a:pt x="2035" y="2386"/>
                  <a:pt x="2035" y="2386"/>
                  <a:pt x="2035" y="2386"/>
                </a:cubicBezTo>
                <a:cubicBezTo>
                  <a:pt x="2020" y="2386"/>
                  <a:pt x="2004" y="2370"/>
                  <a:pt x="1988" y="2370"/>
                </a:cubicBezTo>
                <a:cubicBezTo>
                  <a:pt x="333" y="2370"/>
                  <a:pt x="333" y="2370"/>
                  <a:pt x="333" y="2370"/>
                </a:cubicBezTo>
                <a:cubicBezTo>
                  <a:pt x="238" y="2370"/>
                  <a:pt x="159" y="2291"/>
                  <a:pt x="159" y="2211"/>
                </a:cubicBezTo>
                <a:cubicBezTo>
                  <a:pt x="159" y="2116"/>
                  <a:pt x="238" y="2052"/>
                  <a:pt x="333" y="2052"/>
                </a:cubicBezTo>
                <a:close/>
              </a:path>
            </a:pathLst>
          </a:custGeom>
          <a:solidFill>
            <a:schemeClr val="accent6"/>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CA" sz="900" b="0" i="0" u="none" strike="noStrike" kern="1200" cap="none" spc="0" normalizeH="0" baseline="0" noProof="0">
              <a:ln>
                <a:noFill/>
              </a:ln>
              <a:solidFill>
                <a:prstClr val="black"/>
              </a:solidFill>
              <a:effectLst/>
              <a:uLnTx/>
              <a:uFillTx/>
              <a:latin typeface="Arial" pitchFamily="18"/>
              <a:ea typeface="SimSun" pitchFamily="2"/>
              <a:cs typeface="Lucida Sans" pitchFamily="2"/>
            </a:endParaRPr>
          </a:p>
        </p:txBody>
      </p:sp>
      <p:pic>
        <p:nvPicPr>
          <p:cNvPr id="16" name="Graphic 15">
            <a:extLst>
              <a:ext uri="{FF2B5EF4-FFF2-40B4-BE49-F238E27FC236}">
                <a16:creationId xmlns:a16="http://schemas.microsoft.com/office/drawing/2014/main" id="{8053E7A3-8EF4-BE8B-593E-1B9AE25C57E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79672" y="4664774"/>
            <a:ext cx="424460" cy="424460"/>
          </a:xfrm>
          <a:prstGeom prst="rect">
            <a:avLst/>
          </a:prstGeom>
        </p:spPr>
      </p:pic>
      <p:pic>
        <p:nvPicPr>
          <p:cNvPr id="20" name="Graphic 19" descr="Hamburger Menu Icon with solid fill">
            <a:extLst>
              <a:ext uri="{FF2B5EF4-FFF2-40B4-BE49-F238E27FC236}">
                <a16:creationId xmlns:a16="http://schemas.microsoft.com/office/drawing/2014/main" id="{298A0561-92E1-6DB0-CA5F-A54A89BE9E2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5946" y="2927122"/>
            <a:ext cx="330200" cy="330200"/>
          </a:xfrm>
          <a:prstGeom prst="rect">
            <a:avLst/>
          </a:prstGeom>
        </p:spPr>
      </p:pic>
    </p:spTree>
    <p:extLst>
      <p:ext uri="{BB962C8B-B14F-4D97-AF65-F5344CB8AC3E}">
        <p14:creationId xmlns:p14="http://schemas.microsoft.com/office/powerpoint/2010/main" val="148811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A person smiling at a person&#10;&#10;AI-generated content may be incorrect.">
            <a:extLst>
              <a:ext uri="{FF2B5EF4-FFF2-40B4-BE49-F238E27FC236}">
                <a16:creationId xmlns:a16="http://schemas.microsoft.com/office/drawing/2014/main" id="{181A6D04-2D56-64F7-2FDA-C408E06DB16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3643086"/>
            <a:ext cx="12192000" cy="3214914"/>
          </a:xfrm>
          <a:prstGeom prst="rect">
            <a:avLst/>
          </a:prstGeom>
        </p:spPr>
      </p:pic>
      <p:sp>
        <p:nvSpPr>
          <p:cNvPr id="3" name="Text Placeholder 2">
            <a:extLst>
              <a:ext uri="{FF2B5EF4-FFF2-40B4-BE49-F238E27FC236}">
                <a16:creationId xmlns:a16="http://schemas.microsoft.com/office/drawing/2014/main" id="{9E854CF5-53A8-DA79-2946-DEA15DD0D485}"/>
              </a:ext>
            </a:extLst>
          </p:cNvPr>
          <p:cNvSpPr>
            <a:spLocks noGrp="1"/>
          </p:cNvSpPr>
          <p:nvPr>
            <p:ph type="body" sz="quarter" idx="12"/>
          </p:nvPr>
        </p:nvSpPr>
        <p:spPr/>
        <p:txBody>
          <a:bodyPr vert="horz" lIns="91440" tIns="45720" rIns="91440" bIns="45720" rtlCol="0" anchor="t">
            <a:normAutofit/>
          </a:bodyPr>
          <a:lstStyle/>
          <a:p>
            <a:r>
              <a:rPr lang="en-US">
                <a:cs typeface="Helvetica"/>
              </a:rPr>
              <a:t>Demo</a:t>
            </a:r>
            <a:endParaRPr lang="en-US"/>
          </a:p>
        </p:txBody>
      </p:sp>
    </p:spTree>
    <p:extLst>
      <p:ext uri="{BB962C8B-B14F-4D97-AF65-F5344CB8AC3E}">
        <p14:creationId xmlns:p14="http://schemas.microsoft.com/office/powerpoint/2010/main" val="85393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75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59A6-6B15-C409-A85F-2C1A80061619}"/>
            </a:ext>
          </a:extLst>
        </p:cNvPr>
        <p:cNvGrpSpPr/>
        <p:nvPr/>
      </p:nvGrpSpPr>
      <p:grpSpPr>
        <a:xfrm>
          <a:off x="0" y="0"/>
          <a:ext cx="0" cy="0"/>
          <a:chOff x="0" y="0"/>
          <a:chExt cx="0" cy="0"/>
        </a:xfrm>
      </p:grpSpPr>
      <p:sp>
        <p:nvSpPr>
          <p:cNvPr id="19" name="TextBox 27">
            <a:extLst>
              <a:ext uri="{FF2B5EF4-FFF2-40B4-BE49-F238E27FC236}">
                <a16:creationId xmlns:a16="http://schemas.microsoft.com/office/drawing/2014/main" id="{4115D017-6184-E50B-EFCF-42C9D7C46457}"/>
              </a:ext>
            </a:extLst>
          </p:cNvPr>
          <p:cNvSpPr txBox="1"/>
          <p:nvPr/>
        </p:nvSpPr>
        <p:spPr>
          <a:xfrm>
            <a:off x="578188" y="2461462"/>
            <a:ext cx="1757718" cy="438716"/>
          </a:xfrm>
          <a:prstGeom prst="rect">
            <a:avLst/>
          </a:prstGeom>
        </p:spPr>
        <p:txBody>
          <a:bodyPr lIns="0" tIns="0" rIns="0" bIns="0" rtlCol="0" anchor="t">
            <a:noAutofit/>
          </a:bodyPr>
          <a:lstStyle/>
          <a:p>
            <a:pPr algn="just">
              <a:lnSpc>
                <a:spcPts val="1773"/>
              </a:lnSpc>
            </a:pPr>
            <a:r>
              <a:rPr lang="en-US" b="1">
                <a:solidFill>
                  <a:srgbClr val="1C1D3B"/>
                </a:solidFill>
                <a:latin typeface="Helvetica" pitchFamily="2" charset="0"/>
                <a:ea typeface="Verdana" panose="020B0604030504040204" pitchFamily="34" charset="0"/>
              </a:rPr>
              <a:t>Data Management</a:t>
            </a:r>
          </a:p>
        </p:txBody>
      </p:sp>
      <p:sp>
        <p:nvSpPr>
          <p:cNvPr id="20" name="TextBox 28">
            <a:extLst>
              <a:ext uri="{FF2B5EF4-FFF2-40B4-BE49-F238E27FC236}">
                <a16:creationId xmlns:a16="http://schemas.microsoft.com/office/drawing/2014/main" id="{CA87C3A3-D4E1-7001-88B4-1E96C72364D1}"/>
              </a:ext>
            </a:extLst>
          </p:cNvPr>
          <p:cNvSpPr txBox="1"/>
          <p:nvPr/>
        </p:nvSpPr>
        <p:spPr>
          <a:xfrm>
            <a:off x="3243206" y="2461462"/>
            <a:ext cx="1918193" cy="438716"/>
          </a:xfrm>
          <a:prstGeom prst="rect">
            <a:avLst/>
          </a:prstGeom>
        </p:spPr>
        <p:txBody>
          <a:bodyPr wrap="square"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Solution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Implementation</a:t>
            </a:r>
          </a:p>
        </p:txBody>
      </p:sp>
      <p:sp>
        <p:nvSpPr>
          <p:cNvPr id="21" name="TextBox 29">
            <a:extLst>
              <a:ext uri="{FF2B5EF4-FFF2-40B4-BE49-F238E27FC236}">
                <a16:creationId xmlns:a16="http://schemas.microsoft.com/office/drawing/2014/main" id="{0E82BA6F-211C-A17C-584D-C40377D18181}"/>
              </a:ext>
            </a:extLst>
          </p:cNvPr>
          <p:cNvSpPr txBox="1"/>
          <p:nvPr/>
        </p:nvSpPr>
        <p:spPr>
          <a:xfrm>
            <a:off x="6559133" y="2461462"/>
            <a:ext cx="2400466" cy="438716"/>
          </a:xfrm>
          <a:prstGeom prst="rect">
            <a:avLst/>
          </a:prstGeom>
        </p:spPr>
        <p:txBody>
          <a:bodyPr wrap="square" lIns="0" tIns="0" rIns="0" bIns="0" rtlCol="0" anchor="t">
            <a:noAutofit/>
          </a:bodyPr>
          <a:lstStyle/>
          <a:p>
            <a:pPr>
              <a:lnSpc>
                <a:spcPts val="1773"/>
              </a:lnSpc>
            </a:pPr>
            <a:r>
              <a:rPr lang="en-US" b="1">
                <a:solidFill>
                  <a:srgbClr val="1C1D3B"/>
                </a:solidFill>
                <a:latin typeface="Helvetica" pitchFamily="2" charset="0"/>
                <a:ea typeface="Verdana" panose="020B0604030504040204" pitchFamily="34" charset="0"/>
              </a:rPr>
              <a:t>Product </a:t>
            </a:r>
            <a:br>
              <a:rPr lang="en-US" b="1">
                <a:solidFill>
                  <a:srgbClr val="1C1D3B"/>
                </a:solidFill>
                <a:latin typeface="Helvetica" pitchFamily="2" charset="0"/>
                <a:ea typeface="Verdana" panose="020B0604030504040204" pitchFamily="34" charset="0"/>
              </a:rPr>
            </a:br>
            <a:r>
              <a:rPr lang="en-US" b="1">
                <a:solidFill>
                  <a:srgbClr val="1C1D3B"/>
                </a:solidFill>
                <a:latin typeface="Helvetica" pitchFamily="2" charset="0"/>
                <a:ea typeface="Verdana" panose="020B0604030504040204" pitchFamily="34" charset="0"/>
              </a:rPr>
              <a:t>&amp; Innovations</a:t>
            </a:r>
          </a:p>
        </p:txBody>
      </p:sp>
      <p:sp>
        <p:nvSpPr>
          <p:cNvPr id="22" name="TextBox 30">
            <a:extLst>
              <a:ext uri="{FF2B5EF4-FFF2-40B4-BE49-F238E27FC236}">
                <a16:creationId xmlns:a16="http://schemas.microsoft.com/office/drawing/2014/main" id="{19047A6C-F0FD-5BA6-E70B-AA3BC042EA59}"/>
              </a:ext>
            </a:extLst>
          </p:cNvPr>
          <p:cNvSpPr txBox="1"/>
          <p:nvPr/>
        </p:nvSpPr>
        <p:spPr>
          <a:xfrm>
            <a:off x="9371067" y="2461462"/>
            <a:ext cx="1757717" cy="438716"/>
          </a:xfrm>
          <a:prstGeom prst="rect">
            <a:avLst/>
          </a:prstGeom>
        </p:spPr>
        <p:txBody>
          <a:bodyPr lIns="0" tIns="0" rIns="0" bIns="0" rtlCol="0" anchor="t">
            <a:noAutofit/>
          </a:bodyPr>
          <a:lstStyle/>
          <a:p>
            <a:pPr>
              <a:lnSpc>
                <a:spcPts val="1773"/>
              </a:lnSpc>
            </a:pPr>
            <a:r>
              <a:rPr lang="en-US" b="1">
                <a:solidFill>
                  <a:srgbClr val="1C1D3B"/>
                </a:solidFill>
                <a:latin typeface="Helvetica" pitchFamily="2" charset="0"/>
                <a:ea typeface="Verdana" panose="020B0604030504040204" pitchFamily="34" charset="0"/>
              </a:rPr>
              <a:t>Strategic </a:t>
            </a:r>
            <a:br>
              <a:rPr lang="en-US" b="1">
                <a:solidFill>
                  <a:srgbClr val="1C1D3B"/>
                </a:solidFill>
                <a:latin typeface="Helvetica" pitchFamily="2" charset="0"/>
                <a:ea typeface="Verdana" panose="020B0604030504040204" pitchFamily="34" charset="0"/>
              </a:rPr>
            </a:br>
            <a:r>
              <a:rPr lang="en-US" b="1">
                <a:solidFill>
                  <a:srgbClr val="1C1D3B"/>
                </a:solidFill>
                <a:latin typeface="Helvetica" pitchFamily="2" charset="0"/>
                <a:ea typeface="Verdana" panose="020B0604030504040204" pitchFamily="34" charset="0"/>
              </a:rPr>
              <a:t>Partnerships</a:t>
            </a:r>
          </a:p>
        </p:txBody>
      </p:sp>
      <p:sp>
        <p:nvSpPr>
          <p:cNvPr id="23" name="TextBox 34">
            <a:extLst>
              <a:ext uri="{FF2B5EF4-FFF2-40B4-BE49-F238E27FC236}">
                <a16:creationId xmlns:a16="http://schemas.microsoft.com/office/drawing/2014/main" id="{D0501E87-A9A3-E436-3EEA-E32B63A73EDB}"/>
              </a:ext>
            </a:extLst>
          </p:cNvPr>
          <p:cNvSpPr txBox="1"/>
          <p:nvPr/>
        </p:nvSpPr>
        <p:spPr>
          <a:xfrm>
            <a:off x="3243206" y="3096658"/>
            <a:ext cx="2653093" cy="329712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S/4HANA &amp; RISE</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BTP Deployment</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SAP Integration Suite</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AI Implementation</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OpenText</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Extended ECM (xECM)</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Vendor Invoice Management</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Document Presentment</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Ariba</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Vertex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Vistex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Geospatial Intelligence (GIS)</a:t>
            </a:r>
          </a:p>
        </p:txBody>
      </p:sp>
      <p:sp>
        <p:nvSpPr>
          <p:cNvPr id="24" name="TextBox 34">
            <a:extLst>
              <a:ext uri="{FF2B5EF4-FFF2-40B4-BE49-F238E27FC236}">
                <a16:creationId xmlns:a16="http://schemas.microsoft.com/office/drawing/2014/main" id="{8C05A3B9-D5F2-B7E6-F235-5ECDFE541E9D}"/>
              </a:ext>
            </a:extLst>
          </p:cNvPr>
          <p:cNvSpPr txBox="1"/>
          <p:nvPr/>
        </p:nvSpPr>
        <p:spPr>
          <a:xfrm>
            <a:off x="9371067" y="3096658"/>
            <a:ext cx="2520575" cy="80413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a:solidFill>
                  <a:srgbClr val="1C1D3B"/>
                </a:solidFill>
                <a:latin typeface="Helvetica" pitchFamily="2" charset="0"/>
              </a:rPr>
              <a:t>SAP Gold Partner</a:t>
            </a:r>
          </a:p>
          <a:p>
            <a:pPr marL="171450" indent="-171450">
              <a:lnSpc>
                <a:spcPct val="150000"/>
              </a:lnSpc>
              <a:buFont typeface="Arial" panose="020B0604020202020204" pitchFamily="34" charset="0"/>
              <a:buChar char="•"/>
            </a:pPr>
            <a:r>
              <a:rPr lang="en-US" sz="1200">
                <a:solidFill>
                  <a:srgbClr val="1C1D3B"/>
                </a:solidFill>
                <a:latin typeface="Helvetica" pitchFamily="2" charset="0"/>
              </a:rPr>
              <a:t>SAP </a:t>
            </a:r>
            <a:r>
              <a:rPr lang="en-US" sz="1200" err="1">
                <a:solidFill>
                  <a:srgbClr val="1C1D3B"/>
                </a:solidFill>
                <a:latin typeface="Helvetica" pitchFamily="2" charset="0"/>
              </a:rPr>
              <a:t>PartnerEdge</a:t>
            </a:r>
            <a:r>
              <a:rPr lang="en-US" sz="1200">
                <a:solidFill>
                  <a:srgbClr val="1C1D3B"/>
                </a:solidFill>
                <a:latin typeface="Helvetica" pitchFamily="2" charset="0"/>
              </a:rPr>
              <a:t>, Sell</a:t>
            </a:r>
          </a:p>
          <a:p>
            <a:pPr marL="171450" indent="-171450">
              <a:lnSpc>
                <a:spcPct val="150000"/>
              </a:lnSpc>
              <a:buFont typeface="Arial" panose="020B0604020202020204" pitchFamily="34" charset="0"/>
              <a:buChar char="•"/>
            </a:pPr>
            <a:r>
              <a:rPr lang="en-US" sz="1200">
                <a:solidFill>
                  <a:srgbClr val="1C1D3B"/>
                </a:solidFill>
                <a:latin typeface="Helvetica" pitchFamily="2" charset="0"/>
              </a:rPr>
              <a:t>CCFlex – Cloud Choice Flex</a:t>
            </a:r>
          </a:p>
        </p:txBody>
      </p:sp>
      <p:sp>
        <p:nvSpPr>
          <p:cNvPr id="25" name="TextBox 34">
            <a:extLst>
              <a:ext uri="{FF2B5EF4-FFF2-40B4-BE49-F238E27FC236}">
                <a16:creationId xmlns:a16="http://schemas.microsoft.com/office/drawing/2014/main" id="{8ACD8691-6714-34AC-75BB-D04CDFEDEBFC}"/>
              </a:ext>
            </a:extLst>
          </p:cNvPr>
          <p:cNvSpPr txBox="1"/>
          <p:nvPr/>
        </p:nvSpPr>
        <p:spPr>
          <a:xfrm>
            <a:off x="578189" y="3096658"/>
            <a:ext cx="2205726" cy="3297121"/>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Archiving &amp; ILM</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Retention Management</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HANA Memory Optimization (NSE)</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Governance</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Migration</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Cloud Migrations</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Privacy and Security</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Legacy Decommissioning</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Volume Assessment</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Quality Assessment</a:t>
            </a:r>
          </a:p>
          <a:p>
            <a:pPr marL="171450" indent="-171450">
              <a:lnSpc>
                <a:spcPct val="150000"/>
              </a:lnSpc>
              <a:buFont typeface="Arial" panose="020B0604020202020204" pitchFamily="34" charset="0"/>
              <a:buChar char="•"/>
            </a:pPr>
            <a:endParaRPr lang="en-US" sz="1200" dirty="0">
              <a:solidFill>
                <a:srgbClr val="1C1D3B"/>
              </a:solidFill>
              <a:latin typeface="Helvetica" pitchFamily="2" charset="0"/>
            </a:endParaRPr>
          </a:p>
        </p:txBody>
      </p:sp>
      <p:sp>
        <p:nvSpPr>
          <p:cNvPr id="26" name="TextBox 34">
            <a:extLst>
              <a:ext uri="{FF2B5EF4-FFF2-40B4-BE49-F238E27FC236}">
                <a16:creationId xmlns:a16="http://schemas.microsoft.com/office/drawing/2014/main" id="{54D8ED6E-E54A-2F41-AE52-DF43938163D6}"/>
              </a:ext>
            </a:extLst>
          </p:cNvPr>
          <p:cNvSpPr txBox="1"/>
          <p:nvPr/>
        </p:nvSpPr>
        <p:spPr>
          <a:xfrm>
            <a:off x="6504258" y="3096658"/>
            <a:ext cx="2520575" cy="2054088"/>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ASSIST by Auritas</a:t>
            </a:r>
          </a:p>
          <a:p>
            <a:pPr marL="0" lvl="1">
              <a:lnSpc>
                <a:spcPct val="150000"/>
              </a:lnSpc>
            </a:pPr>
            <a:r>
              <a:rPr lang="en-US" sz="1050" i="1" dirty="0">
                <a:solidFill>
                  <a:srgbClr val="1C1D3B"/>
                </a:solidFill>
                <a:latin typeface="Helvetica" pitchFamily="2" charset="0"/>
              </a:rPr>
              <a:t>    (Data Archiving Automation)</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GUARD by Auritas</a:t>
            </a:r>
          </a:p>
          <a:p>
            <a:pPr marL="0" lvl="1">
              <a:lnSpc>
                <a:spcPct val="150000"/>
              </a:lnSpc>
            </a:pPr>
            <a:r>
              <a:rPr lang="en-US" sz="1050" i="1" dirty="0">
                <a:solidFill>
                  <a:srgbClr val="1C1D3B"/>
                </a:solidFill>
                <a:latin typeface="Helvetica" pitchFamily="2" charset="0"/>
              </a:rPr>
              <a:t>    (Legacy Decommissioning)</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Auritas Intelligent Accrual</a:t>
            </a:r>
          </a:p>
          <a:p>
            <a:pPr marL="0" lvl="1">
              <a:lnSpc>
                <a:spcPct val="150000"/>
              </a:lnSpc>
            </a:pPr>
            <a:r>
              <a:rPr lang="en-US" sz="1050" i="1" dirty="0">
                <a:solidFill>
                  <a:srgbClr val="1C1D3B"/>
                </a:solidFill>
                <a:latin typeface="Helvetica" pitchFamily="2" charset="0"/>
              </a:rPr>
              <a:t>    (Financial Automation)</a:t>
            </a:r>
            <a:endParaRPr lang="en-US" sz="900" i="1" dirty="0">
              <a:solidFill>
                <a:srgbClr val="1C1D3B"/>
              </a:solidFill>
              <a:latin typeface="Helvetica" pitchFamily="2" charset="0"/>
            </a:endParaRP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DMS+ by Auritas</a:t>
            </a:r>
          </a:p>
          <a:p>
            <a:pPr marL="0" lvl="1">
              <a:lnSpc>
                <a:spcPct val="150000"/>
              </a:lnSpc>
            </a:pPr>
            <a:r>
              <a:rPr lang="en-US" sz="1050" i="1" dirty="0">
                <a:solidFill>
                  <a:srgbClr val="1C1D3B"/>
                </a:solidFill>
                <a:latin typeface="Helvetica" pitchFamily="2" charset="0"/>
              </a:rPr>
              <a:t>    (Enhanced Document Storage)</a:t>
            </a:r>
          </a:p>
        </p:txBody>
      </p:sp>
      <p:cxnSp>
        <p:nvCxnSpPr>
          <p:cNvPr id="27" name="Straight Connector 26">
            <a:extLst>
              <a:ext uri="{FF2B5EF4-FFF2-40B4-BE49-F238E27FC236}">
                <a16:creationId xmlns:a16="http://schemas.microsoft.com/office/drawing/2014/main" id="{4A44C674-8C21-EED6-604F-B0D45F889B41}"/>
              </a:ext>
            </a:extLst>
          </p:cNvPr>
          <p:cNvCxnSpPr>
            <a:cxnSpLocks/>
          </p:cNvCxnSpPr>
          <p:nvPr/>
        </p:nvCxnSpPr>
        <p:spPr>
          <a:xfrm>
            <a:off x="2872051"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0BDD9BE-75DF-3A4C-AB3B-8254D7EA2F71}"/>
              </a:ext>
            </a:extLst>
          </p:cNvPr>
          <p:cNvCxnSpPr>
            <a:cxnSpLocks/>
          </p:cNvCxnSpPr>
          <p:nvPr/>
        </p:nvCxnSpPr>
        <p:spPr>
          <a:xfrm>
            <a:off x="6198983"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26F73CD-8EC2-5D06-A252-D59B923CEB33}"/>
              </a:ext>
            </a:extLst>
          </p:cNvPr>
          <p:cNvCxnSpPr>
            <a:cxnSpLocks/>
          </p:cNvCxnSpPr>
          <p:nvPr/>
        </p:nvCxnSpPr>
        <p:spPr>
          <a:xfrm>
            <a:off x="9029674"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2" name="Picture 31">
            <a:extLst>
              <a:ext uri="{FF2B5EF4-FFF2-40B4-BE49-F238E27FC236}">
                <a16:creationId xmlns:a16="http://schemas.microsoft.com/office/drawing/2014/main" id="{82C3B97F-E530-76D6-31A1-1AE5C888E7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62291" y="5374964"/>
            <a:ext cx="1046734" cy="315770"/>
          </a:xfrm>
          <a:prstGeom prst="rect">
            <a:avLst/>
          </a:prstGeom>
        </p:spPr>
      </p:pic>
      <p:sp>
        <p:nvSpPr>
          <p:cNvPr id="35" name="TextBox 34">
            <a:extLst>
              <a:ext uri="{FF2B5EF4-FFF2-40B4-BE49-F238E27FC236}">
                <a16:creationId xmlns:a16="http://schemas.microsoft.com/office/drawing/2014/main" id="{FB76C508-99A4-F703-4773-2CDE5C8DEDE0}"/>
              </a:ext>
            </a:extLst>
          </p:cNvPr>
          <p:cNvSpPr txBox="1"/>
          <p:nvPr/>
        </p:nvSpPr>
        <p:spPr>
          <a:xfrm>
            <a:off x="6710972" y="5687562"/>
            <a:ext cx="2520575" cy="218971"/>
          </a:xfrm>
          <a:prstGeom prst="rect">
            <a:avLst/>
          </a:prstGeom>
        </p:spPr>
        <p:txBody>
          <a:bodyPr wrap="square" lIns="0" tIns="0" rIns="0" bIns="0" rtlCol="0" anchor="t">
            <a:spAutoFit/>
          </a:bodyPr>
          <a:lstStyle/>
          <a:p>
            <a:pPr marL="0" lvl="1">
              <a:lnSpc>
                <a:spcPct val="150000"/>
              </a:lnSpc>
            </a:pPr>
            <a:r>
              <a:rPr lang="en-US" sz="1050" i="1" dirty="0">
                <a:solidFill>
                  <a:srgbClr val="1C1D3B"/>
                </a:solidFill>
                <a:latin typeface="Helvetica" pitchFamily="2" charset="0"/>
              </a:rPr>
              <a:t>(AMS + Hypercare)</a:t>
            </a:r>
          </a:p>
        </p:txBody>
      </p:sp>
      <p:pic>
        <p:nvPicPr>
          <p:cNvPr id="36" name="Picture 35" descr="Microsoft Azure Logo et symbole, sens, histoire, PNG, marque">
            <a:extLst>
              <a:ext uri="{FF2B5EF4-FFF2-40B4-BE49-F238E27FC236}">
                <a16:creationId xmlns:a16="http://schemas.microsoft.com/office/drawing/2014/main" id="{328BD453-A621-84A8-FE0F-F3D987F4767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539568" y="4420489"/>
            <a:ext cx="871255" cy="2596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Accusoft | Home">
            <a:extLst>
              <a:ext uri="{FF2B5EF4-FFF2-40B4-BE49-F238E27FC236}">
                <a16:creationId xmlns:a16="http://schemas.microsoft.com/office/drawing/2014/main" id="{252AEC57-D13A-18C9-0DB4-EC0E97D3F661}"/>
              </a:ext>
            </a:extLst>
          </p:cNvPr>
          <p:cNvPicPr>
            <a:picLocks noChangeAspect="1" noChangeArrowheads="1"/>
          </p:cNvPicPr>
          <p:nvPr/>
        </p:nvPicPr>
        <p:blipFill>
          <a:blip r:embed="rId5" cstate="email">
            <a:biLevel thresh="75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0527993" y="4106792"/>
            <a:ext cx="971400" cy="23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omepage - Schoolupdate">
            <a:extLst>
              <a:ext uri="{FF2B5EF4-FFF2-40B4-BE49-F238E27FC236}">
                <a16:creationId xmlns:a16="http://schemas.microsoft.com/office/drawing/2014/main" id="{7175300E-CCF5-1087-BFD6-D9B956756A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42167" y="5322797"/>
            <a:ext cx="915662" cy="23730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2">
            <a:extLst>
              <a:ext uri="{FF2B5EF4-FFF2-40B4-BE49-F238E27FC236}">
                <a16:creationId xmlns:a16="http://schemas.microsoft.com/office/drawing/2014/main" id="{EE6BEDE4-46A5-1B91-3506-A67DCE461C93}"/>
              </a:ext>
            </a:extLst>
          </p:cNvPr>
          <p:cNvGrpSpPr/>
          <p:nvPr/>
        </p:nvGrpSpPr>
        <p:grpSpPr>
          <a:xfrm>
            <a:off x="9483724" y="4171279"/>
            <a:ext cx="668083" cy="384782"/>
            <a:chOff x="0" y="0"/>
            <a:chExt cx="1515902" cy="873083"/>
          </a:xfrm>
        </p:grpSpPr>
        <p:grpSp>
          <p:nvGrpSpPr>
            <p:cNvPr id="40" name="Group 13">
              <a:extLst>
                <a:ext uri="{FF2B5EF4-FFF2-40B4-BE49-F238E27FC236}">
                  <a16:creationId xmlns:a16="http://schemas.microsoft.com/office/drawing/2014/main" id="{B29A23F9-9E9A-196C-3237-B7C92922C4A2}"/>
                </a:ext>
              </a:extLst>
            </p:cNvPr>
            <p:cNvGrpSpPr/>
            <p:nvPr/>
          </p:nvGrpSpPr>
          <p:grpSpPr>
            <a:xfrm>
              <a:off x="11897" y="28282"/>
              <a:ext cx="812816" cy="435871"/>
              <a:chOff x="0" y="0"/>
              <a:chExt cx="514173" cy="275724"/>
            </a:xfrm>
          </p:grpSpPr>
          <p:sp>
            <p:nvSpPr>
              <p:cNvPr id="45" name="Freeform 14">
                <a:extLst>
                  <a:ext uri="{FF2B5EF4-FFF2-40B4-BE49-F238E27FC236}">
                    <a16:creationId xmlns:a16="http://schemas.microsoft.com/office/drawing/2014/main" id="{112537DB-B07D-F357-F5DB-5C4F0E800650}"/>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6" name="TextBox 15">
                <a:extLst>
                  <a:ext uri="{FF2B5EF4-FFF2-40B4-BE49-F238E27FC236}">
                    <a16:creationId xmlns:a16="http://schemas.microsoft.com/office/drawing/2014/main" id="{0150F7B6-5AE7-2CFB-DAC3-8492DA6BBC3D}"/>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grpSp>
          <p:nvGrpSpPr>
            <p:cNvPr id="41" name="Group 16">
              <a:extLst>
                <a:ext uri="{FF2B5EF4-FFF2-40B4-BE49-F238E27FC236}">
                  <a16:creationId xmlns:a16="http://schemas.microsoft.com/office/drawing/2014/main" id="{4A6E2C02-EB3D-464E-8555-DEF266688A30}"/>
                </a:ext>
              </a:extLst>
            </p:cNvPr>
            <p:cNvGrpSpPr/>
            <p:nvPr/>
          </p:nvGrpSpPr>
          <p:grpSpPr>
            <a:xfrm>
              <a:off x="670767" y="404144"/>
              <a:ext cx="812816" cy="435871"/>
              <a:chOff x="0" y="0"/>
              <a:chExt cx="514173" cy="275724"/>
            </a:xfrm>
          </p:grpSpPr>
          <p:sp>
            <p:nvSpPr>
              <p:cNvPr id="43" name="Freeform 17">
                <a:extLst>
                  <a:ext uri="{FF2B5EF4-FFF2-40B4-BE49-F238E27FC236}">
                    <a16:creationId xmlns:a16="http://schemas.microsoft.com/office/drawing/2014/main" id="{09AEC157-70AA-BC1F-B853-503E98EA8BDE}"/>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4" name="TextBox 18">
                <a:extLst>
                  <a:ext uri="{FF2B5EF4-FFF2-40B4-BE49-F238E27FC236}">
                    <a16:creationId xmlns:a16="http://schemas.microsoft.com/office/drawing/2014/main" id="{C0B9F33D-47D7-463D-C081-0A67178B3A17}"/>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sp>
          <p:nvSpPr>
            <p:cNvPr id="42" name="Freeform 19">
              <a:extLst>
                <a:ext uri="{FF2B5EF4-FFF2-40B4-BE49-F238E27FC236}">
                  <a16:creationId xmlns:a16="http://schemas.microsoft.com/office/drawing/2014/main" id="{D79261A2-4BE7-FC96-F69D-2ACDF76AA356}"/>
                </a:ext>
              </a:extLst>
            </p:cNvPr>
            <p:cNvSpPr/>
            <p:nvPr/>
          </p:nvSpPr>
          <p:spPr>
            <a:xfrm>
              <a:off x="0" y="0"/>
              <a:ext cx="1515902" cy="873083"/>
            </a:xfrm>
            <a:custGeom>
              <a:avLst/>
              <a:gdLst/>
              <a:ahLst/>
              <a:cxnLst/>
              <a:rect l="l" t="t" r="r" b="b"/>
              <a:pathLst>
                <a:path w="1515902" h="873083">
                  <a:moveTo>
                    <a:pt x="0" y="0"/>
                  </a:moveTo>
                  <a:lnTo>
                    <a:pt x="1515902" y="0"/>
                  </a:lnTo>
                  <a:lnTo>
                    <a:pt x="1515902" y="873083"/>
                  </a:lnTo>
                  <a:lnTo>
                    <a:pt x="0" y="87308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sz="1200">
                <a:latin typeface="Helvetica" pitchFamily="2" charset="0"/>
              </a:endParaRPr>
            </a:p>
          </p:txBody>
        </p:sp>
      </p:grpSp>
      <p:pic>
        <p:nvPicPr>
          <p:cNvPr id="47" name="Picture 2">
            <a:extLst>
              <a:ext uri="{FF2B5EF4-FFF2-40B4-BE49-F238E27FC236}">
                <a16:creationId xmlns:a16="http://schemas.microsoft.com/office/drawing/2014/main" id="{6F997E36-05D4-0BCE-3E38-A259067F80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38107" y="4873422"/>
            <a:ext cx="463183" cy="277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1CA149-1856-AF46-D6FD-6A4789ECFC9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6855" y="5539647"/>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4">
            <a:extLst>
              <a:ext uri="{FF2B5EF4-FFF2-40B4-BE49-F238E27FC236}">
                <a16:creationId xmlns:a16="http://schemas.microsoft.com/office/drawing/2014/main" id="{09143D79-F5F6-AB01-ACF1-5A8EDE17C57E}"/>
              </a:ext>
            </a:extLst>
          </p:cNvPr>
          <p:cNvSpPr txBox="1"/>
          <p:nvPr/>
        </p:nvSpPr>
        <p:spPr>
          <a:xfrm>
            <a:off x="9521227" y="5755650"/>
            <a:ext cx="782554" cy="218906"/>
          </a:xfrm>
          <a:prstGeom prst="rect">
            <a:avLst/>
          </a:prstGeom>
        </p:spPr>
        <p:txBody>
          <a:bodyPr wrap="square" lIns="0" tIns="0" rIns="0" bIns="0" rtlCol="0" anchor="t">
            <a:spAutoFit/>
          </a:bodyPr>
          <a:lstStyle/>
          <a:p>
            <a:pPr>
              <a:lnSpc>
                <a:spcPct val="150000"/>
              </a:lnSpc>
            </a:pPr>
            <a:r>
              <a:rPr lang="en-US" sz="1050" b="1" i="1">
                <a:solidFill>
                  <a:srgbClr val="00A3E9"/>
                </a:solidFill>
                <a:latin typeface="Helvetica" pitchFamily="2" charset="0"/>
              </a:rPr>
              <a:t>CC</a:t>
            </a:r>
            <a:r>
              <a:rPr lang="en-US" sz="1050" i="1">
                <a:solidFill>
                  <a:srgbClr val="00A3E9"/>
                </a:solidFill>
                <a:latin typeface="Helvetica" pitchFamily="2" charset="0"/>
              </a:rPr>
              <a:t>Flex</a:t>
            </a:r>
          </a:p>
        </p:txBody>
      </p:sp>
      <p:grpSp>
        <p:nvGrpSpPr>
          <p:cNvPr id="9" name="Group 8">
            <a:extLst>
              <a:ext uri="{FF2B5EF4-FFF2-40B4-BE49-F238E27FC236}">
                <a16:creationId xmlns:a16="http://schemas.microsoft.com/office/drawing/2014/main" id="{18054771-D316-DAEF-16E7-6B9C40D48050}"/>
              </a:ext>
            </a:extLst>
          </p:cNvPr>
          <p:cNvGrpSpPr/>
          <p:nvPr/>
        </p:nvGrpSpPr>
        <p:grpSpPr>
          <a:xfrm>
            <a:off x="-1013" y="-13277"/>
            <a:ext cx="12202988" cy="1890595"/>
            <a:chOff x="-10988" y="-29259"/>
            <a:chExt cx="12202988" cy="1890595"/>
          </a:xfrm>
        </p:grpSpPr>
        <p:grpSp>
          <p:nvGrpSpPr>
            <p:cNvPr id="4" name="Group 3">
              <a:extLst>
                <a:ext uri="{FF2B5EF4-FFF2-40B4-BE49-F238E27FC236}">
                  <a16:creationId xmlns:a16="http://schemas.microsoft.com/office/drawing/2014/main" id="{08158CA3-6989-09D2-BE6D-110918E0F8DC}"/>
                </a:ext>
              </a:extLst>
            </p:cNvPr>
            <p:cNvGrpSpPr/>
            <p:nvPr/>
          </p:nvGrpSpPr>
          <p:grpSpPr>
            <a:xfrm>
              <a:off x="-10988" y="-29259"/>
              <a:ext cx="12202988" cy="1890595"/>
              <a:chOff x="4196" y="-1528005"/>
              <a:chExt cx="12202988" cy="1890595"/>
            </a:xfrm>
          </p:grpSpPr>
          <p:grpSp>
            <p:nvGrpSpPr>
              <p:cNvPr id="14" name="Group 13">
                <a:extLst>
                  <a:ext uri="{FF2B5EF4-FFF2-40B4-BE49-F238E27FC236}">
                    <a16:creationId xmlns:a16="http://schemas.microsoft.com/office/drawing/2014/main" id="{E4155829-7A1C-948B-C73F-FCB2C59A86EC}"/>
                  </a:ext>
                </a:extLst>
              </p:cNvPr>
              <p:cNvGrpSpPr/>
              <p:nvPr/>
            </p:nvGrpSpPr>
            <p:grpSpPr>
              <a:xfrm>
                <a:off x="4196" y="-1528005"/>
                <a:ext cx="12202988" cy="1890595"/>
                <a:chOff x="4196" y="-1393095"/>
                <a:chExt cx="12202988" cy="1890595"/>
              </a:xfrm>
            </p:grpSpPr>
            <p:sp>
              <p:nvSpPr>
                <p:cNvPr id="8" name="Rectangle 7">
                  <a:extLst>
                    <a:ext uri="{FF2B5EF4-FFF2-40B4-BE49-F238E27FC236}">
                      <a16:creationId xmlns:a16="http://schemas.microsoft.com/office/drawing/2014/main" id="{D45B459C-B50E-4805-824B-449016EDFC72}"/>
                    </a:ext>
                  </a:extLst>
                </p:cNvPr>
                <p:cNvSpPr/>
                <p:nvPr/>
              </p:nvSpPr>
              <p:spPr>
                <a:xfrm flipV="1">
                  <a:off x="5209" y="-11346"/>
                  <a:ext cx="12201037" cy="508846"/>
                </a:xfrm>
                <a:prstGeom prst="rect">
                  <a:avLst/>
                </a:prstGeom>
                <a:solidFill>
                  <a:srgbClr val="D40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3BF50D-D563-82EB-E8EF-B622DD7F4C11}"/>
                    </a:ext>
                  </a:extLst>
                </p:cNvPr>
                <p:cNvSpPr/>
                <p:nvPr/>
              </p:nvSpPr>
              <p:spPr>
                <a:xfrm rot="21540000">
                  <a:off x="4196" y="187624"/>
                  <a:ext cx="12202988" cy="128691"/>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356585-C682-601C-A3A9-65960FC26F6B}"/>
                    </a:ext>
                  </a:extLst>
                </p:cNvPr>
                <p:cNvSpPr/>
                <p:nvPr/>
              </p:nvSpPr>
              <p:spPr>
                <a:xfrm>
                  <a:off x="5208" y="-1393095"/>
                  <a:ext cx="12201975" cy="151985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914EFF1-0CF1-6927-FEDC-CC606DE4D0F0}"/>
                  </a:ext>
                </a:extLst>
              </p:cNvPr>
              <p:cNvSpPr/>
              <p:nvPr/>
            </p:nvSpPr>
            <p:spPr>
              <a:xfrm>
                <a:off x="5209" y="-60369"/>
                <a:ext cx="9842132" cy="120054"/>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120DDB1F-ADB9-728A-462F-A423F5760FF1}"/>
                </a:ext>
              </a:extLst>
            </p:cNvPr>
            <p:cNvSpPr/>
            <p:nvPr/>
          </p:nvSpPr>
          <p:spPr>
            <a:xfrm>
              <a:off x="-9975" y="1522899"/>
              <a:ext cx="5824386" cy="137796"/>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4">
            <a:extLst>
              <a:ext uri="{FF2B5EF4-FFF2-40B4-BE49-F238E27FC236}">
                <a16:creationId xmlns:a16="http://schemas.microsoft.com/office/drawing/2014/main" id="{3C2124A4-0D5B-B306-91C7-002B4C183A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9421" y="4887684"/>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4">
            <a:extLst>
              <a:ext uri="{FF2B5EF4-FFF2-40B4-BE49-F238E27FC236}">
                <a16:creationId xmlns:a16="http://schemas.microsoft.com/office/drawing/2014/main" id="{1E9B1C9C-FECA-7DA0-1245-5C1EB3B22FB4}"/>
              </a:ext>
            </a:extLst>
          </p:cNvPr>
          <p:cNvSpPr txBox="1"/>
          <p:nvPr/>
        </p:nvSpPr>
        <p:spPr>
          <a:xfrm>
            <a:off x="9516855" y="5114017"/>
            <a:ext cx="668962" cy="145937"/>
          </a:xfrm>
          <a:prstGeom prst="rect">
            <a:avLst/>
          </a:prstGeom>
        </p:spPr>
        <p:txBody>
          <a:bodyPr wrap="square" lIns="0" tIns="0" rIns="0" bIns="0" rtlCol="0" anchor="t">
            <a:spAutoFit/>
          </a:bodyPr>
          <a:lstStyle/>
          <a:p>
            <a:pPr>
              <a:lnSpc>
                <a:spcPct val="150000"/>
              </a:lnSpc>
            </a:pPr>
            <a:r>
              <a:rPr lang="en-US" sz="700" b="1" err="1">
                <a:solidFill>
                  <a:srgbClr val="00A3E9"/>
                </a:solidFill>
                <a:latin typeface="Helvetica" pitchFamily="2" charset="0"/>
              </a:rPr>
              <a:t>Partner</a:t>
            </a:r>
            <a:r>
              <a:rPr lang="en-US" sz="700" err="1">
                <a:solidFill>
                  <a:srgbClr val="00A3E9"/>
                </a:solidFill>
                <a:latin typeface="Helvetica" pitchFamily="2" charset="0"/>
              </a:rPr>
              <a:t>Edge</a:t>
            </a:r>
            <a:r>
              <a:rPr lang="en-US" sz="700" baseline="30000">
                <a:solidFill>
                  <a:srgbClr val="00A3E9"/>
                </a:solidFill>
                <a:latin typeface="Helvetica" pitchFamily="2" charset="0"/>
              </a:rPr>
              <a:t>®</a:t>
            </a:r>
            <a:r>
              <a:rPr lang="en-US" sz="700">
                <a:solidFill>
                  <a:srgbClr val="00A3E9"/>
                </a:solidFill>
                <a:latin typeface="Helvetica" pitchFamily="2" charset="0"/>
              </a:rPr>
              <a:t> </a:t>
            </a:r>
          </a:p>
        </p:txBody>
      </p:sp>
      <p:cxnSp>
        <p:nvCxnSpPr>
          <p:cNvPr id="49" name="Straight Connector 48">
            <a:extLst>
              <a:ext uri="{FF2B5EF4-FFF2-40B4-BE49-F238E27FC236}">
                <a16:creationId xmlns:a16="http://schemas.microsoft.com/office/drawing/2014/main" id="{F191830C-20B4-8851-E27B-3D16CF6998DA}"/>
              </a:ext>
            </a:extLst>
          </p:cNvPr>
          <p:cNvCxnSpPr>
            <a:cxnSpLocks/>
          </p:cNvCxnSpPr>
          <p:nvPr/>
        </p:nvCxnSpPr>
        <p:spPr>
          <a:xfrm>
            <a:off x="4200437" y="407633"/>
            <a:ext cx="0" cy="952949"/>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0" name="TextBox 28">
            <a:extLst>
              <a:ext uri="{FF2B5EF4-FFF2-40B4-BE49-F238E27FC236}">
                <a16:creationId xmlns:a16="http://schemas.microsoft.com/office/drawing/2014/main" id="{8E84CC91-6BEA-A52F-09E0-BB52498BDE89}"/>
              </a:ext>
            </a:extLst>
          </p:cNvPr>
          <p:cNvSpPr txBox="1"/>
          <p:nvPr/>
        </p:nvSpPr>
        <p:spPr>
          <a:xfrm>
            <a:off x="4695776" y="584135"/>
            <a:ext cx="1124303" cy="398528"/>
          </a:xfrm>
          <a:prstGeom prst="rect">
            <a:avLst/>
          </a:prstGeom>
        </p:spPr>
        <p:txBody>
          <a:bodyPr wrap="square" lIns="0" tIns="0" rIns="0" bIns="0" rtlCol="0" anchor="ctr">
            <a:noAutofit/>
          </a:bodyPr>
          <a:lstStyle/>
          <a:p>
            <a:pPr algn="ctr">
              <a:lnSpc>
                <a:spcPts val="1773"/>
              </a:lnSpc>
            </a:pPr>
            <a:r>
              <a:rPr lang="en-US" sz="2800" b="1">
                <a:solidFill>
                  <a:schemeClr val="bg1"/>
                </a:solidFill>
                <a:latin typeface="Helvetica" pitchFamily="2" charset="0"/>
                <a:ea typeface="Verdana" panose="020B0604030504040204" pitchFamily="34" charset="0"/>
              </a:rPr>
              <a:t>1,500</a:t>
            </a:r>
          </a:p>
        </p:txBody>
      </p:sp>
      <p:sp>
        <p:nvSpPr>
          <p:cNvPr id="51" name="TextBox 28">
            <a:extLst>
              <a:ext uri="{FF2B5EF4-FFF2-40B4-BE49-F238E27FC236}">
                <a16:creationId xmlns:a16="http://schemas.microsoft.com/office/drawing/2014/main" id="{7AF39576-4C98-B0E1-730F-503B35C47EFA}"/>
              </a:ext>
            </a:extLst>
          </p:cNvPr>
          <p:cNvSpPr txBox="1"/>
          <p:nvPr/>
        </p:nvSpPr>
        <p:spPr>
          <a:xfrm>
            <a:off x="4725421" y="898227"/>
            <a:ext cx="1065012" cy="398528"/>
          </a:xfrm>
          <a:prstGeom prst="rect">
            <a:avLst/>
          </a:prstGeom>
        </p:spPr>
        <p:txBody>
          <a:bodyPr wrap="square" lIns="0" tIns="0" rIns="0" bIns="0" rtlCol="0" anchor="ctr">
            <a:noAutofit/>
          </a:bodyPr>
          <a:lstStyle/>
          <a:p>
            <a:pPr algn="ctr"/>
            <a:r>
              <a:rPr lang="en-US" sz="1200">
                <a:solidFill>
                  <a:schemeClr val="bg1"/>
                </a:solidFill>
                <a:latin typeface="Helvetica" pitchFamily="2" charset="0"/>
                <a:ea typeface="Verdana" panose="020B0604030504040204" pitchFamily="34" charset="0"/>
              </a:rPr>
              <a:t>Successful Projects</a:t>
            </a:r>
          </a:p>
        </p:txBody>
      </p:sp>
      <p:sp>
        <p:nvSpPr>
          <p:cNvPr id="52" name="TextBox 28">
            <a:extLst>
              <a:ext uri="{FF2B5EF4-FFF2-40B4-BE49-F238E27FC236}">
                <a16:creationId xmlns:a16="http://schemas.microsoft.com/office/drawing/2014/main" id="{CDD348BE-BE24-CD46-34C6-129076B19D1E}"/>
              </a:ext>
            </a:extLst>
          </p:cNvPr>
          <p:cNvSpPr txBox="1"/>
          <p:nvPr/>
        </p:nvSpPr>
        <p:spPr>
          <a:xfrm>
            <a:off x="6527825" y="584135"/>
            <a:ext cx="1326950" cy="398528"/>
          </a:xfrm>
          <a:prstGeom prst="rect">
            <a:avLst/>
          </a:prstGeom>
        </p:spPr>
        <p:txBody>
          <a:bodyPr wrap="square" lIns="0" tIns="0" rIns="0" bIns="0" rtlCol="0" anchor="ctr">
            <a:noAutofit/>
          </a:bodyPr>
          <a:lstStyle/>
          <a:p>
            <a:pPr algn="ctr">
              <a:lnSpc>
                <a:spcPts val="1773"/>
              </a:lnSpc>
            </a:pPr>
            <a:r>
              <a:rPr lang="en-US" sz="2800" b="1">
                <a:solidFill>
                  <a:schemeClr val="bg1"/>
                </a:solidFill>
                <a:latin typeface="Helvetica" pitchFamily="2" charset="0"/>
                <a:ea typeface="Verdana" panose="020B0604030504040204" pitchFamily="34" charset="0"/>
              </a:rPr>
              <a:t>10,500+</a:t>
            </a:r>
          </a:p>
        </p:txBody>
      </p:sp>
      <p:sp>
        <p:nvSpPr>
          <p:cNvPr id="53" name="TextBox 28">
            <a:extLst>
              <a:ext uri="{FF2B5EF4-FFF2-40B4-BE49-F238E27FC236}">
                <a16:creationId xmlns:a16="http://schemas.microsoft.com/office/drawing/2014/main" id="{715B2C91-EEAC-DA95-27E9-BFA4817DDD48}"/>
              </a:ext>
            </a:extLst>
          </p:cNvPr>
          <p:cNvSpPr txBox="1"/>
          <p:nvPr/>
        </p:nvSpPr>
        <p:spPr>
          <a:xfrm>
            <a:off x="6658794" y="898227"/>
            <a:ext cx="1065012" cy="398528"/>
          </a:xfrm>
          <a:prstGeom prst="rect">
            <a:avLst/>
          </a:prstGeom>
        </p:spPr>
        <p:txBody>
          <a:bodyPr wrap="square" lIns="0" tIns="0" rIns="0" bIns="0" rtlCol="0" anchor="ctr">
            <a:noAutofit/>
          </a:bodyPr>
          <a:lstStyle/>
          <a:p>
            <a:pPr algn="ctr"/>
            <a:r>
              <a:rPr lang="en-US" sz="1200">
                <a:solidFill>
                  <a:schemeClr val="bg1"/>
                </a:solidFill>
                <a:latin typeface="Helvetica" pitchFamily="2" charset="0"/>
                <a:ea typeface="Verdana" panose="020B0604030504040204" pitchFamily="34" charset="0"/>
              </a:rPr>
              <a:t>TB of Data</a:t>
            </a:r>
          </a:p>
          <a:p>
            <a:pPr algn="ctr"/>
            <a:r>
              <a:rPr lang="en-US" sz="1200">
                <a:solidFill>
                  <a:schemeClr val="bg1"/>
                </a:solidFill>
                <a:latin typeface="Helvetica" pitchFamily="2" charset="0"/>
                <a:ea typeface="Verdana" panose="020B0604030504040204" pitchFamily="34" charset="0"/>
              </a:rPr>
              <a:t>Managed</a:t>
            </a:r>
          </a:p>
        </p:txBody>
      </p:sp>
      <p:sp>
        <p:nvSpPr>
          <p:cNvPr id="54" name="TextBox 28">
            <a:extLst>
              <a:ext uri="{FF2B5EF4-FFF2-40B4-BE49-F238E27FC236}">
                <a16:creationId xmlns:a16="http://schemas.microsoft.com/office/drawing/2014/main" id="{77469667-7105-3FC0-DCAC-2E64D6F51D62}"/>
              </a:ext>
            </a:extLst>
          </p:cNvPr>
          <p:cNvSpPr txBox="1"/>
          <p:nvPr/>
        </p:nvSpPr>
        <p:spPr>
          <a:xfrm>
            <a:off x="8491431"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25 Yrs</a:t>
            </a:r>
          </a:p>
        </p:txBody>
      </p:sp>
      <p:sp>
        <p:nvSpPr>
          <p:cNvPr id="55" name="TextBox 28">
            <a:extLst>
              <a:ext uri="{FF2B5EF4-FFF2-40B4-BE49-F238E27FC236}">
                <a16:creationId xmlns:a16="http://schemas.microsoft.com/office/drawing/2014/main" id="{49D5AC29-0843-CFBE-C0E2-557F4E7C7112}"/>
              </a:ext>
            </a:extLst>
          </p:cNvPr>
          <p:cNvSpPr txBox="1"/>
          <p:nvPr/>
        </p:nvSpPr>
        <p:spPr>
          <a:xfrm>
            <a:off x="8428988" y="898227"/>
            <a:ext cx="1249189"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Transforming Companies</a:t>
            </a:r>
          </a:p>
        </p:txBody>
      </p:sp>
      <p:sp>
        <p:nvSpPr>
          <p:cNvPr id="56" name="TextBox 28">
            <a:extLst>
              <a:ext uri="{FF2B5EF4-FFF2-40B4-BE49-F238E27FC236}">
                <a16:creationId xmlns:a16="http://schemas.microsoft.com/office/drawing/2014/main" id="{F539917A-14A0-E079-A2AA-D11E2A89CF78}"/>
              </a:ext>
            </a:extLst>
          </p:cNvPr>
          <p:cNvSpPr txBox="1"/>
          <p:nvPr/>
        </p:nvSpPr>
        <p:spPr>
          <a:xfrm>
            <a:off x="10317983"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$1.5B</a:t>
            </a:r>
          </a:p>
        </p:txBody>
      </p:sp>
      <p:sp>
        <p:nvSpPr>
          <p:cNvPr id="57" name="TextBox 28">
            <a:extLst>
              <a:ext uri="{FF2B5EF4-FFF2-40B4-BE49-F238E27FC236}">
                <a16:creationId xmlns:a16="http://schemas.microsoft.com/office/drawing/2014/main" id="{0A27A29B-4099-8319-F910-4C1AE37447E4}"/>
              </a:ext>
            </a:extLst>
          </p:cNvPr>
          <p:cNvSpPr txBox="1"/>
          <p:nvPr/>
        </p:nvSpPr>
        <p:spPr>
          <a:xfrm>
            <a:off x="10237232" y="898227"/>
            <a:ext cx="1285804" cy="398528"/>
          </a:xfrm>
          <a:prstGeom prst="rect">
            <a:avLst/>
          </a:prstGeom>
        </p:spPr>
        <p:txBody>
          <a:bodyPr wrap="square" lIns="0" tIns="0" rIns="0" bIns="0" rtlCol="0" anchor="ctr">
            <a:noAutofit/>
          </a:bodyPr>
          <a:lstStyle/>
          <a:p>
            <a:pPr algn="ctr"/>
            <a:r>
              <a:rPr lang="en-US" sz="1200">
                <a:solidFill>
                  <a:schemeClr val="bg1"/>
                </a:solidFill>
                <a:latin typeface="Helvetica" pitchFamily="2" charset="0"/>
                <a:ea typeface="Verdana" panose="020B0604030504040204" pitchFamily="34" charset="0"/>
              </a:rPr>
              <a:t>Total Customer Savings</a:t>
            </a:r>
          </a:p>
        </p:txBody>
      </p:sp>
      <p:sp>
        <p:nvSpPr>
          <p:cNvPr id="63" name="TextBox 62">
            <a:extLst>
              <a:ext uri="{FF2B5EF4-FFF2-40B4-BE49-F238E27FC236}">
                <a16:creationId xmlns:a16="http://schemas.microsoft.com/office/drawing/2014/main" id="{032842D7-02A6-BAA6-9920-20683967DBFC}"/>
              </a:ext>
            </a:extLst>
          </p:cNvPr>
          <p:cNvSpPr txBox="1"/>
          <p:nvPr/>
        </p:nvSpPr>
        <p:spPr>
          <a:xfrm>
            <a:off x="271312" y="1237686"/>
            <a:ext cx="3501614" cy="253916"/>
          </a:xfrm>
          <a:prstGeom prst="rect">
            <a:avLst/>
          </a:prstGeom>
          <a:noFill/>
        </p:spPr>
        <p:txBody>
          <a:bodyPr wrap="square">
            <a:spAutoFit/>
          </a:bodyPr>
          <a:lstStyle/>
          <a:p>
            <a:pPr algn="ctr"/>
            <a:r>
              <a:rPr lang="en-US" sz="1050" b="1" i="0" u="none" strike="noStrike">
                <a:solidFill>
                  <a:schemeClr val="accent6"/>
                </a:solidFill>
                <a:effectLst/>
                <a:latin typeface="Helvetica" pitchFamily="2" charset="0"/>
              </a:rPr>
              <a:t>Driving Innovation, Empowering Transformations.</a:t>
            </a:r>
            <a:endParaRPr lang="en-US" sz="1050" b="1">
              <a:solidFill>
                <a:schemeClr val="accent6"/>
              </a:solidFill>
              <a:latin typeface="Helvetica" pitchFamily="2" charset="0"/>
            </a:endParaRPr>
          </a:p>
        </p:txBody>
      </p:sp>
      <p:pic>
        <p:nvPicPr>
          <p:cNvPr id="17" name="Picture 16" descr="A black background with white text&#10;&#10;AI-generated content may be incorrect.">
            <a:extLst>
              <a:ext uri="{FF2B5EF4-FFF2-40B4-BE49-F238E27FC236}">
                <a16:creationId xmlns:a16="http://schemas.microsoft.com/office/drawing/2014/main" id="{5C9871A9-5B03-4C42-C913-FD66444776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4502" y="193513"/>
            <a:ext cx="3609393" cy="1158805"/>
          </a:xfrm>
          <a:prstGeom prst="rect">
            <a:avLst/>
          </a:prstGeom>
        </p:spPr>
      </p:pic>
      <p:pic>
        <p:nvPicPr>
          <p:cNvPr id="10" name="Picture 9" descr="A blue text on a black background&#10;&#10;AI-generated content may be incorrect.">
            <a:extLst>
              <a:ext uri="{FF2B5EF4-FFF2-40B4-BE49-F238E27FC236}">
                <a16:creationId xmlns:a16="http://schemas.microsoft.com/office/drawing/2014/main" id="{0913D9F6-8B62-DB76-D243-8DBDF92019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5867" y="5652941"/>
            <a:ext cx="1263099" cy="423648"/>
          </a:xfrm>
          <a:prstGeom prst="rect">
            <a:avLst/>
          </a:prstGeom>
        </p:spPr>
      </p:pic>
      <p:pic>
        <p:nvPicPr>
          <p:cNvPr id="12" name="Picture 11" descr="A black background with blue and green text&#10;&#10;AI-generated content may be incorrect.">
            <a:extLst>
              <a:ext uri="{FF2B5EF4-FFF2-40B4-BE49-F238E27FC236}">
                <a16:creationId xmlns:a16="http://schemas.microsoft.com/office/drawing/2014/main" id="{BF22C739-5B39-687F-8CE9-2EE7D6BFC0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06042" y="4721112"/>
            <a:ext cx="508846" cy="508846"/>
          </a:xfrm>
          <a:prstGeom prst="rect">
            <a:avLst/>
          </a:prstGeom>
        </p:spPr>
      </p:pic>
    </p:spTree>
    <p:extLst>
      <p:ext uri="{BB962C8B-B14F-4D97-AF65-F5344CB8AC3E}">
        <p14:creationId xmlns:p14="http://schemas.microsoft.com/office/powerpoint/2010/main" val="149382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71392-1545-C2CE-F4BC-AA200BF6F964}"/>
              </a:ext>
            </a:extLst>
          </p:cNvPr>
          <p:cNvSpPr>
            <a:spLocks noGrp="1"/>
          </p:cNvSpPr>
          <p:nvPr>
            <p:ph type="body" sz="quarter" idx="12"/>
          </p:nvPr>
        </p:nvSpPr>
        <p:spPr>
          <a:xfrm>
            <a:off x="931815" y="492370"/>
            <a:ext cx="8965588" cy="1093518"/>
          </a:xfrm>
        </p:spPr>
        <p:txBody>
          <a:bodyPr>
            <a:normAutofit fontScale="85000" lnSpcReduction="20000"/>
          </a:bodyPr>
          <a:lstStyle/>
          <a:p>
            <a:pPr>
              <a:lnSpc>
                <a:spcPct val="120000"/>
              </a:lnSpc>
            </a:pPr>
            <a:r>
              <a:rPr lang="en-US" dirty="0"/>
              <a:t>Reasonable Assurance for Sustainability Reporting Compliance</a:t>
            </a:r>
          </a:p>
        </p:txBody>
      </p:sp>
      <p:sp>
        <p:nvSpPr>
          <p:cNvPr id="4" name="TextBox 3">
            <a:extLst>
              <a:ext uri="{FF2B5EF4-FFF2-40B4-BE49-F238E27FC236}">
                <a16:creationId xmlns:a16="http://schemas.microsoft.com/office/drawing/2014/main" id="{A37912B7-5F8F-C152-D214-346054053900}"/>
              </a:ext>
            </a:extLst>
          </p:cNvPr>
          <p:cNvSpPr txBox="1"/>
          <p:nvPr/>
        </p:nvSpPr>
        <p:spPr>
          <a:xfrm>
            <a:off x="796636" y="1873674"/>
            <a:ext cx="10598727" cy="4216539"/>
          </a:xfrm>
          <a:prstGeom prst="rect">
            <a:avLst/>
          </a:prstGeom>
          <a:noFill/>
        </p:spPr>
        <p:txBody>
          <a:bodyPr wrap="square">
            <a:spAutoFit/>
          </a:bodyPr>
          <a:lstStyle/>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SB 253</a:t>
            </a:r>
            <a:r>
              <a:rPr lang="en-US" sz="1600" dirty="0">
                <a:solidFill>
                  <a:schemeClr val="accent3"/>
                </a:solidFill>
                <a:effectLst/>
                <a:latin typeface="Helvetica" pitchFamily="2" charset="0"/>
              </a:rPr>
              <a:t>: Companies $1B+ in revenue doing business in CA must report Scope 1 and 2 emissions in </a:t>
            </a:r>
            <a:r>
              <a:rPr lang="en-US" sz="1600" u="sng" dirty="0">
                <a:solidFill>
                  <a:schemeClr val="accent3"/>
                </a:solidFill>
                <a:effectLst/>
                <a:latin typeface="Helvetica" pitchFamily="2" charset="0"/>
              </a:rPr>
              <a:t>August 2026</a:t>
            </a:r>
            <a:r>
              <a:rPr lang="en-US" sz="1600" dirty="0">
                <a:solidFill>
                  <a:schemeClr val="accent3"/>
                </a:solidFill>
                <a:effectLst/>
                <a:latin typeface="Helvetica" pitchFamily="2" charset="0"/>
              </a:rPr>
              <a:t> and Scope 3 in 2027.</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SB 261</a:t>
            </a:r>
            <a:r>
              <a:rPr lang="en-US" sz="1600" dirty="0">
                <a:solidFill>
                  <a:schemeClr val="accent3"/>
                </a:solidFill>
                <a:effectLst/>
                <a:latin typeface="Helvetica" pitchFamily="2" charset="0"/>
              </a:rPr>
              <a:t>: Companies $500M+ in revenue must publicly report Climate-related financial risks every two years.</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ISSB Standards: </a:t>
            </a:r>
            <a:r>
              <a:rPr lang="en-US" sz="1600" dirty="0">
                <a:solidFill>
                  <a:schemeClr val="accent3"/>
                </a:solidFill>
                <a:effectLst/>
                <a:latin typeface="Helvetica" pitchFamily="2" charset="0"/>
              </a:rPr>
              <a:t>Global baseline sustainability disclosure standards (IFRS S1 for general ESG and S2 for climate).</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SEC Climate Disclosure</a:t>
            </a:r>
            <a:r>
              <a:rPr lang="en-US" sz="1600" dirty="0">
                <a:solidFill>
                  <a:schemeClr val="accent3"/>
                </a:solidFill>
                <a:effectLst/>
                <a:latin typeface="Helvetica" pitchFamily="2" charset="0"/>
              </a:rPr>
              <a:t>: Climate-related disclosure requires publicly traded companies to disclose climate risks &amp; information in their filings.</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CSRD</a:t>
            </a:r>
            <a:r>
              <a:rPr lang="en-US" sz="1600" dirty="0">
                <a:solidFill>
                  <a:schemeClr val="accent3"/>
                </a:solidFill>
                <a:effectLst/>
                <a:latin typeface="Helvetica" pitchFamily="2" charset="0"/>
              </a:rPr>
              <a:t> requires U.S. companies with EU subsidiaries or U.S.-based multinationals listed on EU-regulated markets to disclose detailed ESG information.</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ESRS</a:t>
            </a:r>
            <a:r>
              <a:rPr lang="en-US" sz="1600" dirty="0">
                <a:solidFill>
                  <a:schemeClr val="accent3"/>
                </a:solidFill>
                <a:effectLst/>
                <a:latin typeface="Helvetica" pitchFamily="2" charset="0"/>
              </a:rPr>
              <a:t> requires companies to follow regulation incorporating double materiality (impact and risk) across a broad range of ESG factors.</a:t>
            </a:r>
          </a:p>
          <a:p>
            <a:pPr marL="285750" indent="-285750">
              <a:spcBef>
                <a:spcPts val="600"/>
              </a:spcBef>
              <a:spcAft>
                <a:spcPts val="600"/>
              </a:spcAft>
              <a:buClr>
                <a:schemeClr val="accent2"/>
              </a:buClr>
              <a:buFont typeface="Arial" panose="020B0604020202020204" pitchFamily="34" charset="0"/>
              <a:buChar char="•"/>
            </a:pPr>
            <a:r>
              <a:rPr lang="en-US" sz="1600" b="1" dirty="0">
                <a:solidFill>
                  <a:schemeClr val="accent3"/>
                </a:solidFill>
                <a:effectLst/>
                <a:latin typeface="Helvetica" pitchFamily="2" charset="0"/>
              </a:rPr>
              <a:t>EU Taxonomy </a:t>
            </a:r>
            <a:r>
              <a:rPr lang="en-US" sz="1600" dirty="0">
                <a:solidFill>
                  <a:schemeClr val="accent3"/>
                </a:solidFill>
                <a:effectLst/>
                <a:latin typeface="Helvetica" pitchFamily="2" charset="0"/>
              </a:rPr>
              <a:t>classifies environmentally sustainable activities  for reporting purposes, including (not limited to) climate change mitigation and adaptation and sustainable use of water.</a:t>
            </a:r>
          </a:p>
        </p:txBody>
      </p:sp>
    </p:spTree>
    <p:extLst>
      <p:ext uri="{BB962C8B-B14F-4D97-AF65-F5344CB8AC3E}">
        <p14:creationId xmlns:p14="http://schemas.microsoft.com/office/powerpoint/2010/main" val="22067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7EA9-8B20-8355-BA66-AEA05C1987A6}"/>
            </a:ext>
          </a:extLst>
        </p:cNvPr>
        <p:cNvGrpSpPr/>
        <p:nvPr/>
      </p:nvGrpSpPr>
      <p:grpSpPr>
        <a:xfrm>
          <a:off x="0" y="0"/>
          <a:ext cx="0" cy="0"/>
          <a:chOff x="0" y="0"/>
          <a:chExt cx="0" cy="0"/>
        </a:xfrm>
      </p:grpSpPr>
      <p:sp>
        <p:nvSpPr>
          <p:cNvPr id="8" name="Rectangle 41">
            <a:extLst>
              <a:ext uri="{FF2B5EF4-FFF2-40B4-BE49-F238E27FC236}">
                <a16:creationId xmlns:a16="http://schemas.microsoft.com/office/drawing/2014/main" id="{426D02A6-B404-9B84-0F36-439DA8E19F01}"/>
              </a:ext>
            </a:extLst>
          </p:cNvPr>
          <p:cNvSpPr>
            <a:spLocks noChangeArrowheads="1"/>
          </p:cNvSpPr>
          <p:nvPr/>
        </p:nvSpPr>
        <p:spPr bwMode="gray">
          <a:xfrm>
            <a:off x="1963793" y="1521935"/>
            <a:ext cx="9879695" cy="4978232"/>
          </a:xfrm>
          <a:prstGeom prst="rect">
            <a:avLst/>
          </a:prstGeom>
          <a:solidFill>
            <a:schemeClr val="bg1">
              <a:lumMod val="95000"/>
            </a:schemeClr>
          </a:solidFill>
          <a:ln w="38100" algn="ctr">
            <a:no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62" name="Rectangle 41">
            <a:extLst>
              <a:ext uri="{FF2B5EF4-FFF2-40B4-BE49-F238E27FC236}">
                <a16:creationId xmlns:a16="http://schemas.microsoft.com/office/drawing/2014/main" id="{458A490A-8907-1098-7428-D5654473DD6A}"/>
              </a:ext>
            </a:extLst>
          </p:cNvPr>
          <p:cNvSpPr>
            <a:spLocks noChangeArrowheads="1"/>
          </p:cNvSpPr>
          <p:nvPr/>
        </p:nvSpPr>
        <p:spPr bwMode="gray">
          <a:xfrm>
            <a:off x="2134819" y="1698278"/>
            <a:ext cx="7834737" cy="4607473"/>
          </a:xfrm>
          <a:prstGeom prst="rect">
            <a:avLst/>
          </a:prstGeom>
          <a:pattFill prst="pct70">
            <a:fgClr>
              <a:schemeClr val="bg2">
                <a:lumMod val="95000"/>
              </a:schemeClr>
            </a:fgClr>
            <a:bgClr>
              <a:schemeClr val="bg1"/>
            </a:bgClr>
          </a:pattFill>
          <a:ln w="38100" algn="ctr">
            <a:solidFill>
              <a:schemeClr val="bg1">
                <a:lumMod val="85000"/>
              </a:schemeClr>
            </a:solid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102" name="Rectangle 41">
            <a:extLst>
              <a:ext uri="{FF2B5EF4-FFF2-40B4-BE49-F238E27FC236}">
                <a16:creationId xmlns:a16="http://schemas.microsoft.com/office/drawing/2014/main" id="{629934A3-80D4-CE8D-68F1-A12245C51287}"/>
              </a:ext>
            </a:extLst>
          </p:cNvPr>
          <p:cNvSpPr>
            <a:spLocks noChangeArrowheads="1"/>
          </p:cNvSpPr>
          <p:nvPr/>
        </p:nvSpPr>
        <p:spPr bwMode="gray">
          <a:xfrm>
            <a:off x="2150844" y="4641841"/>
            <a:ext cx="3171076" cy="541960"/>
          </a:xfrm>
          <a:prstGeom prst="rect">
            <a:avLst/>
          </a:prstGeom>
          <a:pattFill prst="pct70">
            <a:fgClr>
              <a:schemeClr val="bg2">
                <a:lumMod val="85000"/>
              </a:schemeClr>
            </a:fgClr>
            <a:bgClr>
              <a:schemeClr val="bg1"/>
            </a:bgClr>
          </a:pattFill>
          <a:ln w="38100" algn="ctr">
            <a:no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103" name="Rectangle 41">
            <a:extLst>
              <a:ext uri="{FF2B5EF4-FFF2-40B4-BE49-F238E27FC236}">
                <a16:creationId xmlns:a16="http://schemas.microsoft.com/office/drawing/2014/main" id="{EC99B6A3-F07E-1FA5-D6E3-1BB84C863FF6}"/>
              </a:ext>
            </a:extLst>
          </p:cNvPr>
          <p:cNvSpPr>
            <a:spLocks noChangeArrowheads="1"/>
          </p:cNvSpPr>
          <p:nvPr/>
        </p:nvSpPr>
        <p:spPr bwMode="gray">
          <a:xfrm>
            <a:off x="3685065" y="4646757"/>
            <a:ext cx="1636855" cy="1640449"/>
          </a:xfrm>
          <a:prstGeom prst="rect">
            <a:avLst/>
          </a:prstGeom>
          <a:pattFill prst="pct70">
            <a:fgClr>
              <a:schemeClr val="bg2">
                <a:lumMod val="85000"/>
              </a:schemeClr>
            </a:fgClr>
            <a:bgClr>
              <a:schemeClr val="bg1"/>
            </a:bgClr>
          </a:pattFill>
          <a:ln w="38100" algn="ctr">
            <a:no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104" name="Rectangle 41">
            <a:extLst>
              <a:ext uri="{FF2B5EF4-FFF2-40B4-BE49-F238E27FC236}">
                <a16:creationId xmlns:a16="http://schemas.microsoft.com/office/drawing/2014/main" id="{1EF577A3-000A-5910-CA92-74DFE7FBC861}"/>
              </a:ext>
            </a:extLst>
          </p:cNvPr>
          <p:cNvSpPr>
            <a:spLocks noChangeArrowheads="1"/>
          </p:cNvSpPr>
          <p:nvPr/>
        </p:nvSpPr>
        <p:spPr bwMode="gray">
          <a:xfrm>
            <a:off x="2081634" y="5185923"/>
            <a:ext cx="1602797" cy="1216830"/>
          </a:xfrm>
          <a:prstGeom prst="rect">
            <a:avLst/>
          </a:prstGeom>
          <a:solidFill>
            <a:schemeClr val="bg1">
              <a:lumMod val="95000"/>
            </a:schemeClr>
          </a:solidFill>
          <a:ln w="38100" algn="ctr">
            <a:no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61" name="Rectangle 41">
            <a:extLst>
              <a:ext uri="{FF2B5EF4-FFF2-40B4-BE49-F238E27FC236}">
                <a16:creationId xmlns:a16="http://schemas.microsoft.com/office/drawing/2014/main" id="{3F57B69F-05BD-F75C-AA10-CFCE22B5D413}"/>
              </a:ext>
            </a:extLst>
          </p:cNvPr>
          <p:cNvSpPr>
            <a:spLocks noChangeArrowheads="1"/>
          </p:cNvSpPr>
          <p:nvPr/>
        </p:nvSpPr>
        <p:spPr bwMode="gray">
          <a:xfrm>
            <a:off x="10052280" y="1690772"/>
            <a:ext cx="1611446" cy="4607473"/>
          </a:xfrm>
          <a:prstGeom prst="rect">
            <a:avLst/>
          </a:prstGeom>
          <a:pattFill prst="ltDnDiag">
            <a:fgClr>
              <a:schemeClr val="bg2">
                <a:lumMod val="85000"/>
              </a:schemeClr>
            </a:fgClr>
            <a:bgClr>
              <a:schemeClr val="bg1"/>
            </a:bgClr>
          </a:pattFill>
          <a:ln w="38100" algn="ctr">
            <a:solidFill>
              <a:schemeClr val="bg1">
                <a:lumMod val="85000"/>
              </a:schemeClr>
            </a:solidFill>
            <a:miter lim="800000"/>
            <a:headEnd/>
            <a:tailEnd/>
          </a:ln>
          <a:effectLst/>
        </p:spPr>
        <p:txBody>
          <a:bodyPr wrap="none" lIns="0" tIns="0" rIns="0" bIns="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1">
              <a:ln>
                <a:noFill/>
              </a:ln>
              <a:solidFill>
                <a:srgbClr val="000000"/>
              </a:solidFill>
              <a:effectLst/>
              <a:uLnTx/>
              <a:uFillTx/>
              <a:latin typeface="Arial" panose="020B0604020202020204"/>
              <a:ea typeface="+mn-ea"/>
              <a:cs typeface="+mn-cs"/>
            </a:endParaRPr>
          </a:p>
        </p:txBody>
      </p:sp>
      <p:sp>
        <p:nvSpPr>
          <p:cNvPr id="56" name="Chevron 68">
            <a:extLst>
              <a:ext uri="{FF2B5EF4-FFF2-40B4-BE49-F238E27FC236}">
                <a16:creationId xmlns:a16="http://schemas.microsoft.com/office/drawing/2014/main" id="{82153CA8-EB07-7D10-4C32-75FB0A6BC16D}"/>
              </a:ext>
            </a:extLst>
          </p:cNvPr>
          <p:cNvSpPr/>
          <p:nvPr/>
        </p:nvSpPr>
        <p:spPr bwMode="auto">
          <a:xfrm>
            <a:off x="3523118" y="3208818"/>
            <a:ext cx="6703219" cy="827522"/>
          </a:xfrm>
          <a:prstGeom prst="chevron">
            <a:avLst>
              <a:gd name="adj" fmla="val 50000"/>
            </a:avLst>
          </a:prstGeom>
          <a:solidFill>
            <a:schemeClr val="bg1">
              <a:lumMod val="75000"/>
            </a:schemeClr>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endParaRPr kumimoji="0" lang="en-US" sz="1100" b="1" i="0" u="none" strike="noStrike" kern="1200" cap="none" spc="0" normalizeH="0" baseline="0" noProof="1">
              <a:ln>
                <a:noFill/>
              </a:ln>
              <a:solidFill>
                <a:srgbClr val="FFFFFF"/>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037227F3-6958-1387-266A-FB68167D4DB1}"/>
              </a:ext>
            </a:extLst>
          </p:cNvPr>
          <p:cNvSpPr/>
          <p:nvPr/>
        </p:nvSpPr>
        <p:spPr>
          <a:xfrm>
            <a:off x="348512" y="1521934"/>
            <a:ext cx="1406627" cy="49782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endParaRPr>
          </a:p>
        </p:txBody>
      </p:sp>
      <p:sp>
        <p:nvSpPr>
          <p:cNvPr id="223" name="Text Box 23">
            <a:extLst>
              <a:ext uri="{FF2B5EF4-FFF2-40B4-BE49-F238E27FC236}">
                <a16:creationId xmlns:a16="http://schemas.microsoft.com/office/drawing/2014/main" id="{5DE3F87E-7221-8D5C-FD8B-5F752220111F}"/>
              </a:ext>
            </a:extLst>
          </p:cNvPr>
          <p:cNvSpPr txBox="1">
            <a:spLocks noChangeArrowheads="1"/>
          </p:cNvSpPr>
          <p:nvPr/>
        </p:nvSpPr>
        <p:spPr bwMode="gray">
          <a:xfrm>
            <a:off x="497627" y="1690772"/>
            <a:ext cx="1090580" cy="424732"/>
          </a:xfrm>
          <a:prstGeom prst="rect">
            <a:avLst/>
          </a:prstGeom>
          <a:solidFill>
            <a:schemeClr val="accent2"/>
          </a:solidFill>
          <a:ln w="9525" algn="ctr">
            <a:noFill/>
            <a:miter lim="800000"/>
            <a:headEnd/>
            <a:tailEnd/>
          </a:ln>
        </p:spPr>
        <p:txBody>
          <a:bodyPr>
            <a:spAutoFit/>
          </a:bodyPr>
          <a:lstStyle/>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FFFFFF"/>
                </a:solidFill>
                <a:effectLst/>
                <a:uLnTx/>
                <a:uFillTx/>
                <a:latin typeface="Helvetica" pitchFamily="2" charset="0"/>
                <a:ea typeface="Open Sans" panose="020B0606030504020204" pitchFamily="34" charset="0"/>
                <a:cs typeface="Open Sans" panose="020B0606030504020204" pitchFamily="34" charset="0"/>
                <a:sym typeface="Arial" pitchFamily="34" charset="0"/>
              </a:rPr>
              <a:t>Your Supplier</a:t>
            </a:r>
          </a:p>
        </p:txBody>
      </p:sp>
      <p:sp>
        <p:nvSpPr>
          <p:cNvPr id="224" name="Rectangle 3">
            <a:extLst>
              <a:ext uri="{FF2B5EF4-FFF2-40B4-BE49-F238E27FC236}">
                <a16:creationId xmlns:a16="http://schemas.microsoft.com/office/drawing/2014/main" id="{CE78692B-84BA-9CF6-D190-DF1E937E839C}"/>
              </a:ext>
            </a:extLst>
          </p:cNvPr>
          <p:cNvSpPr>
            <a:spLocks noChangeArrowheads="1"/>
          </p:cNvSpPr>
          <p:nvPr/>
        </p:nvSpPr>
        <p:spPr bwMode="gray">
          <a:xfrm>
            <a:off x="451061" y="5194236"/>
            <a:ext cx="1192043" cy="1202060"/>
          </a:xfrm>
          <a:prstGeom prst="rect">
            <a:avLst/>
          </a:prstGeom>
          <a:solidFill>
            <a:schemeClr val="bg1"/>
          </a:solidFill>
          <a:ln w="9525">
            <a:solidFill>
              <a:schemeClr val="bg1">
                <a:lumMod val="65000"/>
              </a:schemeClr>
            </a:solidFill>
            <a:miter lim="800000"/>
            <a:headEnd/>
            <a:tailEnd/>
          </a:ln>
        </p:spPr>
        <p:txBody>
          <a:bodyPr wrap="none" anchor="ctr"/>
          <a:lstStyle/>
          <a:p>
            <a:pPr marL="0" marR="0" lvl="0" indent="0" algn="l" defTabSz="609585" rtl="0" eaLnBrk="1" fontAlgn="auto" latinLnBrk="0" hangingPunct="1">
              <a:lnSpc>
                <a:spcPct val="100000"/>
              </a:lnSpc>
              <a:spcBef>
                <a:spcPct val="25000"/>
              </a:spcBef>
              <a:spcAft>
                <a:spcPts val="0"/>
              </a:spcAft>
              <a:buClr>
                <a:srgbClr val="000000"/>
              </a:buClr>
              <a:buSzPct val="80000"/>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25" name="Rectangle 15">
            <a:extLst>
              <a:ext uri="{FF2B5EF4-FFF2-40B4-BE49-F238E27FC236}">
                <a16:creationId xmlns:a16="http://schemas.microsoft.com/office/drawing/2014/main" id="{EFAACBDF-351B-5248-8D5F-11A797918E73}"/>
              </a:ext>
            </a:extLst>
          </p:cNvPr>
          <p:cNvSpPr>
            <a:spLocks noChangeArrowheads="1"/>
          </p:cNvSpPr>
          <p:nvPr/>
        </p:nvSpPr>
        <p:spPr bwMode="gray">
          <a:xfrm>
            <a:off x="549115" y="5320283"/>
            <a:ext cx="1005811" cy="274312"/>
          </a:xfrm>
          <a:prstGeom prst="rect">
            <a:avLst/>
          </a:prstGeom>
          <a:solidFill>
            <a:schemeClr val="bg2"/>
          </a:solidFill>
          <a:ln w="19050" algn="ctr">
            <a:solidFill>
              <a:schemeClr val="accent1"/>
            </a:solidFill>
            <a:miter lim="800000"/>
            <a:headEnd/>
            <a:tailEnd/>
          </a:ln>
          <a:effectLst/>
        </p:spPr>
        <p:txBody>
          <a:bodyPr lIns="0" tIns="0" rIns="0" bIns="0" anchor="ct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sz="1049" b="0" i="0" u="none" strike="noStrike" kern="1200" cap="none" spc="0" normalizeH="0" baseline="0" noProof="1">
                <a:ln>
                  <a:noFill/>
                </a:ln>
                <a:solidFill>
                  <a:srgbClr val="000000"/>
                </a:solidFill>
                <a:effectLst/>
                <a:uLnTx/>
                <a:uFillTx/>
                <a:latin typeface="Helvetica" pitchFamily="2" charset="0"/>
                <a:ea typeface="Open Sans" panose="020B0606030504020204" pitchFamily="34" charset="0"/>
                <a:cs typeface="Open Sans" panose="020B0606030504020204" pitchFamily="34" charset="0"/>
                <a:sym typeface="Arial" pitchFamily="34" charset="0"/>
              </a:rPr>
              <a:t>Inquiry</a:t>
            </a:r>
          </a:p>
        </p:txBody>
      </p:sp>
      <p:sp>
        <p:nvSpPr>
          <p:cNvPr id="226" name="Text Box 28">
            <a:extLst>
              <a:ext uri="{FF2B5EF4-FFF2-40B4-BE49-F238E27FC236}">
                <a16:creationId xmlns:a16="http://schemas.microsoft.com/office/drawing/2014/main" id="{06E50787-D4DB-8587-D73C-8ABD9D773955}"/>
              </a:ext>
            </a:extLst>
          </p:cNvPr>
          <p:cNvSpPr txBox="1">
            <a:spLocks noChangeArrowheads="1"/>
          </p:cNvSpPr>
          <p:nvPr/>
        </p:nvSpPr>
        <p:spPr bwMode="gray">
          <a:xfrm>
            <a:off x="421862" y="5898135"/>
            <a:ext cx="1259588" cy="400110"/>
          </a:xfrm>
          <a:prstGeom prst="rect">
            <a:avLst/>
          </a:prstGeom>
          <a:noFill/>
          <a:ln w="9525" algn="ctr">
            <a:noFill/>
            <a:miter lim="800000"/>
            <a:headEnd/>
            <a:tailEnd/>
          </a:ln>
        </p:spPr>
        <p:txBody>
          <a:bodyPr wrap="square">
            <a:spAutoFit/>
          </a:body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1">
                <a:ln>
                  <a:noFill/>
                </a:ln>
                <a:solidFill>
                  <a:srgbClr val="000000"/>
                </a:solidFill>
                <a:effectLst/>
                <a:uLnTx/>
                <a:uFillTx/>
                <a:latin typeface="Helvetica" pitchFamily="2" charset="0"/>
                <a:ea typeface="Open Sans" panose="020B0606030504020204" pitchFamily="34" charset="0"/>
                <a:cs typeface="Open Sans" panose="020B0606030504020204" pitchFamily="34" charset="0"/>
                <a:sym typeface="Arial" pitchFamily="34" charset="0"/>
              </a:rPr>
              <a:t>Supplier </a:t>
            </a:r>
            <a:br>
              <a:rPr kumimoji="0" lang="en-US" sz="1000" b="1" i="0" u="none" strike="noStrike" kern="1200" cap="none" spc="0" normalizeH="0" baseline="0" noProof="1">
                <a:ln>
                  <a:noFill/>
                </a:ln>
                <a:solidFill>
                  <a:srgbClr val="000000"/>
                </a:solidFill>
                <a:effectLst/>
                <a:uLnTx/>
                <a:uFillTx/>
                <a:latin typeface="Helvetica" pitchFamily="2" charset="0"/>
                <a:ea typeface="Open Sans" panose="020B0606030504020204" pitchFamily="34" charset="0"/>
                <a:cs typeface="Open Sans" panose="020B0606030504020204" pitchFamily="34" charset="0"/>
                <a:sym typeface="Arial" pitchFamily="34" charset="0"/>
              </a:rPr>
            </a:br>
            <a:r>
              <a:rPr kumimoji="0" lang="en-US" sz="1000" b="1" i="0" u="none" strike="noStrike" kern="1200" cap="none" spc="0" normalizeH="0" baseline="0" noProof="1">
                <a:ln>
                  <a:noFill/>
                </a:ln>
                <a:solidFill>
                  <a:srgbClr val="000000"/>
                </a:solidFill>
                <a:effectLst/>
                <a:uLnTx/>
                <a:uFillTx/>
                <a:latin typeface="Helvetica" pitchFamily="2" charset="0"/>
                <a:ea typeface="Open Sans" panose="020B0606030504020204" pitchFamily="34" charset="0"/>
                <a:cs typeface="Open Sans" panose="020B0606030504020204" pitchFamily="34" charset="0"/>
                <a:sym typeface="Arial" pitchFamily="34" charset="0"/>
              </a:rPr>
              <a:t>Self-Service</a:t>
            </a:r>
          </a:p>
        </p:txBody>
      </p:sp>
      <p:grpSp>
        <p:nvGrpSpPr>
          <p:cNvPr id="195" name="Group 194">
            <a:extLst>
              <a:ext uri="{FF2B5EF4-FFF2-40B4-BE49-F238E27FC236}">
                <a16:creationId xmlns:a16="http://schemas.microsoft.com/office/drawing/2014/main" id="{7C9948FA-F699-2533-7A55-1AB31877D81F}"/>
              </a:ext>
            </a:extLst>
          </p:cNvPr>
          <p:cNvGrpSpPr/>
          <p:nvPr/>
        </p:nvGrpSpPr>
        <p:grpSpPr>
          <a:xfrm>
            <a:off x="615610" y="4669540"/>
            <a:ext cx="274457" cy="340649"/>
            <a:chOff x="1386676" y="1970055"/>
            <a:chExt cx="1140297" cy="1415309"/>
          </a:xfrm>
        </p:grpSpPr>
        <p:grpSp>
          <p:nvGrpSpPr>
            <p:cNvPr id="206" name="Group 205">
              <a:extLst>
                <a:ext uri="{FF2B5EF4-FFF2-40B4-BE49-F238E27FC236}">
                  <a16:creationId xmlns:a16="http://schemas.microsoft.com/office/drawing/2014/main" id="{064441A7-C6A0-190C-D268-E70B1B57FCE4}"/>
                </a:ext>
              </a:extLst>
            </p:cNvPr>
            <p:cNvGrpSpPr/>
            <p:nvPr/>
          </p:nvGrpSpPr>
          <p:grpSpPr>
            <a:xfrm>
              <a:off x="1596126" y="1970055"/>
              <a:ext cx="930847" cy="1218403"/>
              <a:chOff x="1596126" y="1970055"/>
              <a:chExt cx="930847" cy="1218403"/>
            </a:xfrm>
          </p:grpSpPr>
          <p:sp>
            <p:nvSpPr>
              <p:cNvPr id="215" name="Freeform 214">
                <a:extLst>
                  <a:ext uri="{FF2B5EF4-FFF2-40B4-BE49-F238E27FC236}">
                    <a16:creationId xmlns:a16="http://schemas.microsoft.com/office/drawing/2014/main" id="{D38C751C-76A7-C63A-01EC-B011EA422CCB}"/>
                  </a:ext>
                </a:extLst>
              </p:cNvPr>
              <p:cNvSpPr/>
              <p:nvPr/>
            </p:nvSpPr>
            <p:spPr>
              <a:xfrm>
                <a:off x="1622940" y="1984392"/>
                <a:ext cx="891660" cy="1162149"/>
              </a:xfrm>
              <a:custGeom>
                <a:avLst/>
                <a:gdLst>
                  <a:gd name="connsiteX0" fmla="*/ 0 w 891660"/>
                  <a:gd name="connsiteY0" fmla="*/ 1162149 h 1162149"/>
                  <a:gd name="connsiteX1" fmla="*/ 2394 w 891660"/>
                  <a:gd name="connsiteY1" fmla="*/ 0 h 1162149"/>
                  <a:gd name="connsiteX2" fmla="*/ 613989 w 891660"/>
                  <a:gd name="connsiteY2" fmla="*/ 5984 h 1162149"/>
                  <a:gd name="connsiteX3" fmla="*/ 891660 w 891660"/>
                  <a:gd name="connsiteY3" fmla="*/ 270490 h 1162149"/>
                  <a:gd name="connsiteX4" fmla="*/ 811470 w 891660"/>
                  <a:gd name="connsiteY4" fmla="*/ 1098716 h 1162149"/>
                  <a:gd name="connsiteX5" fmla="*/ 0 w 891660"/>
                  <a:gd name="connsiteY5" fmla="*/ 1162149 h 11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60" h="1162149">
                    <a:moveTo>
                      <a:pt x="0" y="1162149"/>
                    </a:moveTo>
                    <a:lnTo>
                      <a:pt x="2394" y="0"/>
                    </a:lnTo>
                    <a:lnTo>
                      <a:pt x="613989" y="5984"/>
                    </a:lnTo>
                    <a:lnTo>
                      <a:pt x="891660" y="270490"/>
                    </a:lnTo>
                    <a:lnTo>
                      <a:pt x="811470" y="1098716"/>
                    </a:lnTo>
                    <a:lnTo>
                      <a:pt x="0" y="1162149"/>
                    </a:lnTo>
                    <a:close/>
                  </a:path>
                </a:pathLst>
              </a:custGeom>
              <a:solidFill>
                <a:schemeClr val="bg1"/>
              </a:solidFill>
            </p:spPr>
            <p:txBody>
              <a:bodyPr lIns="89976" tIns="71981" rIns="89976" bIns="71981" rtlCol="0" anchor="ctr"/>
              <a:lstStyle/>
              <a:p>
                <a:pPr marL="0" marR="0" lvl="0" indent="0" algn="ctr" defTabSz="914133" rtl="0" eaLnBrk="1" fontAlgn="base" latinLnBrk="0" hangingPunct="1">
                  <a:lnSpc>
                    <a:spcPct val="100000"/>
                  </a:lnSpc>
                  <a:spcBef>
                    <a:spcPct val="50000"/>
                  </a:spcBef>
                  <a:spcAft>
                    <a:spcPct val="0"/>
                  </a:spcAft>
                  <a:buClr>
                    <a:srgbClr val="F0AB00"/>
                  </a:buClr>
                  <a:buSzPct val="80000"/>
                  <a:buFontTx/>
                  <a:buNone/>
                  <a:tabLst/>
                  <a:defRPr/>
                </a:pPr>
                <a:endParaRPr kumimoji="0" lang="en-US" sz="2000" b="0" i="0" u="none" strike="noStrike" kern="0" cap="none" spc="0" normalizeH="0" baseline="0" noProof="0" err="1">
                  <a:ln>
                    <a:noFill/>
                  </a:ln>
                  <a:solidFill>
                    <a:srgbClr val="000000"/>
                  </a:solidFill>
                  <a:effectLst/>
                  <a:uLnTx/>
                  <a:uFillTx/>
                  <a:latin typeface="Helvetica" pitchFamily="2" charset="0"/>
                  <a:ea typeface="Arial Unicode MS" pitchFamily="34" charset="-128"/>
                  <a:cs typeface="Arial Unicode MS" pitchFamily="34" charset="-128"/>
                </a:endParaRPr>
              </a:p>
            </p:txBody>
          </p:sp>
          <p:sp>
            <p:nvSpPr>
              <p:cNvPr id="216" name="Freeform 173">
                <a:extLst>
                  <a:ext uri="{FF2B5EF4-FFF2-40B4-BE49-F238E27FC236}">
                    <a16:creationId xmlns:a16="http://schemas.microsoft.com/office/drawing/2014/main" id="{098C3975-D84E-DC3C-F17B-EDCB7B7926FD}"/>
                  </a:ext>
                </a:extLst>
              </p:cNvPr>
              <p:cNvSpPr>
                <a:spLocks noEditPoints="1"/>
              </p:cNvSpPr>
              <p:nvPr/>
            </p:nvSpPr>
            <p:spPr bwMode="auto">
              <a:xfrm>
                <a:off x="1596126" y="1970055"/>
                <a:ext cx="930847" cy="1218403"/>
              </a:xfrm>
              <a:custGeom>
                <a:avLst/>
                <a:gdLst>
                  <a:gd name="T0" fmla="*/ 0 w 314"/>
                  <a:gd name="T1" fmla="*/ 0 h 411"/>
                  <a:gd name="T2" fmla="*/ 0 w 314"/>
                  <a:gd name="T3" fmla="*/ 411 h 411"/>
                  <a:gd name="T4" fmla="*/ 314 w 314"/>
                  <a:gd name="T5" fmla="*/ 411 h 411"/>
                  <a:gd name="T6" fmla="*/ 314 w 314"/>
                  <a:gd name="T7" fmla="*/ 91 h 411"/>
                  <a:gd name="T8" fmla="*/ 220 w 314"/>
                  <a:gd name="T9" fmla="*/ 0 h 411"/>
                  <a:gd name="T10" fmla="*/ 0 w 314"/>
                  <a:gd name="T11" fmla="*/ 0 h 411"/>
                  <a:gd name="T12" fmla="*/ 33 w 314"/>
                  <a:gd name="T13" fmla="*/ 150 h 411"/>
                  <a:gd name="T14" fmla="*/ 179 w 314"/>
                  <a:gd name="T15" fmla="*/ 150 h 411"/>
                  <a:gd name="T16" fmla="*/ 179 w 314"/>
                  <a:gd name="T17" fmla="*/ 173 h 411"/>
                  <a:gd name="T18" fmla="*/ 33 w 314"/>
                  <a:gd name="T19" fmla="*/ 173 h 411"/>
                  <a:gd name="T20" fmla="*/ 33 w 314"/>
                  <a:gd name="T21" fmla="*/ 150 h 411"/>
                  <a:gd name="T22" fmla="*/ 33 w 314"/>
                  <a:gd name="T23" fmla="*/ 199 h 411"/>
                  <a:gd name="T24" fmla="*/ 222 w 314"/>
                  <a:gd name="T25" fmla="*/ 199 h 411"/>
                  <a:gd name="T26" fmla="*/ 222 w 314"/>
                  <a:gd name="T27" fmla="*/ 222 h 411"/>
                  <a:gd name="T28" fmla="*/ 33 w 314"/>
                  <a:gd name="T29" fmla="*/ 222 h 411"/>
                  <a:gd name="T30" fmla="*/ 33 w 314"/>
                  <a:gd name="T31" fmla="*/ 199 h 411"/>
                  <a:gd name="T32" fmla="*/ 33 w 314"/>
                  <a:gd name="T33" fmla="*/ 273 h 411"/>
                  <a:gd name="T34" fmla="*/ 120 w 314"/>
                  <a:gd name="T35" fmla="*/ 273 h 411"/>
                  <a:gd name="T36" fmla="*/ 120 w 314"/>
                  <a:gd name="T37" fmla="*/ 296 h 411"/>
                  <a:gd name="T38" fmla="*/ 33 w 314"/>
                  <a:gd name="T39" fmla="*/ 296 h 411"/>
                  <a:gd name="T40" fmla="*/ 33 w 314"/>
                  <a:gd name="T41" fmla="*/ 273 h 411"/>
                  <a:gd name="T42" fmla="*/ 258 w 314"/>
                  <a:gd name="T43" fmla="*/ 347 h 411"/>
                  <a:gd name="T44" fmla="*/ 33 w 314"/>
                  <a:gd name="T45" fmla="*/ 347 h 411"/>
                  <a:gd name="T46" fmla="*/ 33 w 314"/>
                  <a:gd name="T47" fmla="*/ 324 h 411"/>
                  <a:gd name="T48" fmla="*/ 258 w 314"/>
                  <a:gd name="T49" fmla="*/ 324 h 411"/>
                  <a:gd name="T50" fmla="*/ 258 w 314"/>
                  <a:gd name="T51" fmla="*/ 347 h 411"/>
                  <a:gd name="T52" fmla="*/ 214 w 314"/>
                  <a:gd name="T53" fmla="*/ 99 h 411"/>
                  <a:gd name="T54" fmla="*/ 214 w 314"/>
                  <a:gd name="T55" fmla="*/ 17 h 411"/>
                  <a:gd name="T56" fmla="*/ 296 w 314"/>
                  <a:gd name="T57" fmla="*/ 99 h 411"/>
                  <a:gd name="T58" fmla="*/ 214 w 314"/>
                  <a:gd name="T59" fmla="*/ 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411">
                    <a:moveTo>
                      <a:pt x="0" y="0"/>
                    </a:moveTo>
                    <a:lnTo>
                      <a:pt x="0" y="411"/>
                    </a:lnTo>
                    <a:lnTo>
                      <a:pt x="314" y="411"/>
                    </a:lnTo>
                    <a:lnTo>
                      <a:pt x="314" y="91"/>
                    </a:lnTo>
                    <a:lnTo>
                      <a:pt x="220" y="0"/>
                    </a:lnTo>
                    <a:lnTo>
                      <a:pt x="0" y="0"/>
                    </a:lnTo>
                    <a:close/>
                    <a:moveTo>
                      <a:pt x="33" y="150"/>
                    </a:moveTo>
                    <a:lnTo>
                      <a:pt x="179" y="150"/>
                    </a:lnTo>
                    <a:lnTo>
                      <a:pt x="179" y="173"/>
                    </a:lnTo>
                    <a:lnTo>
                      <a:pt x="33" y="173"/>
                    </a:lnTo>
                    <a:lnTo>
                      <a:pt x="33" y="150"/>
                    </a:lnTo>
                    <a:close/>
                    <a:moveTo>
                      <a:pt x="33" y="199"/>
                    </a:moveTo>
                    <a:lnTo>
                      <a:pt x="222" y="199"/>
                    </a:lnTo>
                    <a:lnTo>
                      <a:pt x="222" y="222"/>
                    </a:lnTo>
                    <a:lnTo>
                      <a:pt x="33" y="222"/>
                    </a:lnTo>
                    <a:lnTo>
                      <a:pt x="33" y="199"/>
                    </a:lnTo>
                    <a:close/>
                    <a:moveTo>
                      <a:pt x="33" y="273"/>
                    </a:moveTo>
                    <a:lnTo>
                      <a:pt x="120" y="273"/>
                    </a:lnTo>
                    <a:lnTo>
                      <a:pt x="120" y="296"/>
                    </a:lnTo>
                    <a:lnTo>
                      <a:pt x="33" y="296"/>
                    </a:lnTo>
                    <a:lnTo>
                      <a:pt x="33" y="273"/>
                    </a:lnTo>
                    <a:close/>
                    <a:moveTo>
                      <a:pt x="258" y="347"/>
                    </a:moveTo>
                    <a:lnTo>
                      <a:pt x="33" y="347"/>
                    </a:lnTo>
                    <a:lnTo>
                      <a:pt x="33" y="324"/>
                    </a:lnTo>
                    <a:lnTo>
                      <a:pt x="258" y="324"/>
                    </a:lnTo>
                    <a:lnTo>
                      <a:pt x="258" y="347"/>
                    </a:lnTo>
                    <a:close/>
                    <a:moveTo>
                      <a:pt x="214" y="99"/>
                    </a:moveTo>
                    <a:lnTo>
                      <a:pt x="214" y="17"/>
                    </a:lnTo>
                    <a:lnTo>
                      <a:pt x="296" y="99"/>
                    </a:lnTo>
                    <a:lnTo>
                      <a:pt x="214" y="99"/>
                    </a:lnTo>
                    <a:close/>
                  </a:path>
                </a:pathLst>
              </a:custGeom>
              <a:solidFill>
                <a:schemeClr val="tx2"/>
              </a:solidFill>
              <a:ln w="9525">
                <a:solidFill>
                  <a:schemeClr val="bg1"/>
                </a:solid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nvGrpSpPr>
            <p:cNvPr id="207" name="Group 206">
              <a:extLst>
                <a:ext uri="{FF2B5EF4-FFF2-40B4-BE49-F238E27FC236}">
                  <a16:creationId xmlns:a16="http://schemas.microsoft.com/office/drawing/2014/main" id="{82D0A980-5678-8B94-E6E7-615B87A79FC9}"/>
                </a:ext>
              </a:extLst>
            </p:cNvPr>
            <p:cNvGrpSpPr/>
            <p:nvPr/>
          </p:nvGrpSpPr>
          <p:grpSpPr>
            <a:xfrm>
              <a:off x="1497984" y="2064032"/>
              <a:ext cx="930847" cy="1218403"/>
              <a:chOff x="1596126" y="1970055"/>
              <a:chExt cx="930847" cy="1218403"/>
            </a:xfrm>
          </p:grpSpPr>
          <p:sp>
            <p:nvSpPr>
              <p:cNvPr id="213" name="Freeform 212">
                <a:extLst>
                  <a:ext uri="{FF2B5EF4-FFF2-40B4-BE49-F238E27FC236}">
                    <a16:creationId xmlns:a16="http://schemas.microsoft.com/office/drawing/2014/main" id="{B3499718-02B6-A5C4-9400-6EF66D309321}"/>
                  </a:ext>
                </a:extLst>
              </p:cNvPr>
              <p:cNvSpPr/>
              <p:nvPr/>
            </p:nvSpPr>
            <p:spPr>
              <a:xfrm>
                <a:off x="1622940" y="1984392"/>
                <a:ext cx="891660" cy="1162149"/>
              </a:xfrm>
              <a:custGeom>
                <a:avLst/>
                <a:gdLst>
                  <a:gd name="connsiteX0" fmla="*/ 0 w 891660"/>
                  <a:gd name="connsiteY0" fmla="*/ 1162149 h 1162149"/>
                  <a:gd name="connsiteX1" fmla="*/ 2394 w 891660"/>
                  <a:gd name="connsiteY1" fmla="*/ 0 h 1162149"/>
                  <a:gd name="connsiteX2" fmla="*/ 613989 w 891660"/>
                  <a:gd name="connsiteY2" fmla="*/ 5984 h 1162149"/>
                  <a:gd name="connsiteX3" fmla="*/ 891660 w 891660"/>
                  <a:gd name="connsiteY3" fmla="*/ 270490 h 1162149"/>
                  <a:gd name="connsiteX4" fmla="*/ 811470 w 891660"/>
                  <a:gd name="connsiteY4" fmla="*/ 1098716 h 1162149"/>
                  <a:gd name="connsiteX5" fmla="*/ 0 w 891660"/>
                  <a:gd name="connsiteY5" fmla="*/ 1162149 h 11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60" h="1162149">
                    <a:moveTo>
                      <a:pt x="0" y="1162149"/>
                    </a:moveTo>
                    <a:lnTo>
                      <a:pt x="2394" y="0"/>
                    </a:lnTo>
                    <a:lnTo>
                      <a:pt x="613989" y="5984"/>
                    </a:lnTo>
                    <a:lnTo>
                      <a:pt x="891660" y="270490"/>
                    </a:lnTo>
                    <a:lnTo>
                      <a:pt x="811470" y="1098716"/>
                    </a:lnTo>
                    <a:lnTo>
                      <a:pt x="0" y="1162149"/>
                    </a:lnTo>
                    <a:close/>
                  </a:path>
                </a:pathLst>
              </a:custGeom>
              <a:solidFill>
                <a:schemeClr val="bg1"/>
              </a:solidFill>
            </p:spPr>
            <p:txBody>
              <a:bodyPr lIns="89976" tIns="71981" rIns="89976" bIns="71981" rtlCol="0" anchor="ctr"/>
              <a:lstStyle/>
              <a:p>
                <a:pPr marL="0" marR="0" lvl="0" indent="0" algn="ctr" defTabSz="914133" rtl="0" eaLnBrk="1" fontAlgn="base" latinLnBrk="0" hangingPunct="1">
                  <a:lnSpc>
                    <a:spcPct val="100000"/>
                  </a:lnSpc>
                  <a:spcBef>
                    <a:spcPct val="50000"/>
                  </a:spcBef>
                  <a:spcAft>
                    <a:spcPct val="0"/>
                  </a:spcAft>
                  <a:buClr>
                    <a:srgbClr val="F0AB00"/>
                  </a:buClr>
                  <a:buSzPct val="80000"/>
                  <a:buFontTx/>
                  <a:buNone/>
                  <a:tabLst/>
                  <a:defRPr/>
                </a:pPr>
                <a:endParaRPr kumimoji="0" lang="en-US" sz="2000" b="0" i="0" u="none" strike="noStrike" kern="0" cap="none" spc="0" normalizeH="0" baseline="0" noProof="0" err="1">
                  <a:ln>
                    <a:noFill/>
                  </a:ln>
                  <a:solidFill>
                    <a:srgbClr val="000000"/>
                  </a:solidFill>
                  <a:effectLst/>
                  <a:uLnTx/>
                  <a:uFillTx/>
                  <a:latin typeface="Helvetica" pitchFamily="2" charset="0"/>
                  <a:ea typeface="Arial Unicode MS" pitchFamily="34" charset="-128"/>
                  <a:cs typeface="Arial Unicode MS" pitchFamily="34" charset="-128"/>
                </a:endParaRPr>
              </a:p>
            </p:txBody>
          </p:sp>
          <p:sp>
            <p:nvSpPr>
              <p:cNvPr id="214" name="Freeform 173">
                <a:extLst>
                  <a:ext uri="{FF2B5EF4-FFF2-40B4-BE49-F238E27FC236}">
                    <a16:creationId xmlns:a16="http://schemas.microsoft.com/office/drawing/2014/main" id="{D6D03CFC-37D8-20E7-C9FA-78143895166A}"/>
                  </a:ext>
                </a:extLst>
              </p:cNvPr>
              <p:cNvSpPr>
                <a:spLocks noEditPoints="1"/>
              </p:cNvSpPr>
              <p:nvPr/>
            </p:nvSpPr>
            <p:spPr bwMode="auto">
              <a:xfrm>
                <a:off x="1596126" y="1970055"/>
                <a:ext cx="930847" cy="1218403"/>
              </a:xfrm>
              <a:custGeom>
                <a:avLst/>
                <a:gdLst>
                  <a:gd name="T0" fmla="*/ 0 w 314"/>
                  <a:gd name="T1" fmla="*/ 0 h 411"/>
                  <a:gd name="T2" fmla="*/ 0 w 314"/>
                  <a:gd name="T3" fmla="*/ 411 h 411"/>
                  <a:gd name="T4" fmla="*/ 314 w 314"/>
                  <a:gd name="T5" fmla="*/ 411 h 411"/>
                  <a:gd name="T6" fmla="*/ 314 w 314"/>
                  <a:gd name="T7" fmla="*/ 91 h 411"/>
                  <a:gd name="T8" fmla="*/ 220 w 314"/>
                  <a:gd name="T9" fmla="*/ 0 h 411"/>
                  <a:gd name="T10" fmla="*/ 0 w 314"/>
                  <a:gd name="T11" fmla="*/ 0 h 411"/>
                  <a:gd name="T12" fmla="*/ 33 w 314"/>
                  <a:gd name="T13" fmla="*/ 150 h 411"/>
                  <a:gd name="T14" fmla="*/ 179 w 314"/>
                  <a:gd name="T15" fmla="*/ 150 h 411"/>
                  <a:gd name="T16" fmla="*/ 179 w 314"/>
                  <a:gd name="T17" fmla="*/ 173 h 411"/>
                  <a:gd name="T18" fmla="*/ 33 w 314"/>
                  <a:gd name="T19" fmla="*/ 173 h 411"/>
                  <a:gd name="T20" fmla="*/ 33 w 314"/>
                  <a:gd name="T21" fmla="*/ 150 h 411"/>
                  <a:gd name="T22" fmla="*/ 33 w 314"/>
                  <a:gd name="T23" fmla="*/ 199 h 411"/>
                  <a:gd name="T24" fmla="*/ 222 w 314"/>
                  <a:gd name="T25" fmla="*/ 199 h 411"/>
                  <a:gd name="T26" fmla="*/ 222 w 314"/>
                  <a:gd name="T27" fmla="*/ 222 h 411"/>
                  <a:gd name="T28" fmla="*/ 33 w 314"/>
                  <a:gd name="T29" fmla="*/ 222 h 411"/>
                  <a:gd name="T30" fmla="*/ 33 w 314"/>
                  <a:gd name="T31" fmla="*/ 199 h 411"/>
                  <a:gd name="T32" fmla="*/ 33 w 314"/>
                  <a:gd name="T33" fmla="*/ 273 h 411"/>
                  <a:gd name="T34" fmla="*/ 120 w 314"/>
                  <a:gd name="T35" fmla="*/ 273 h 411"/>
                  <a:gd name="T36" fmla="*/ 120 w 314"/>
                  <a:gd name="T37" fmla="*/ 296 h 411"/>
                  <a:gd name="T38" fmla="*/ 33 w 314"/>
                  <a:gd name="T39" fmla="*/ 296 h 411"/>
                  <a:gd name="T40" fmla="*/ 33 w 314"/>
                  <a:gd name="T41" fmla="*/ 273 h 411"/>
                  <a:gd name="T42" fmla="*/ 258 w 314"/>
                  <a:gd name="T43" fmla="*/ 347 h 411"/>
                  <a:gd name="T44" fmla="*/ 33 w 314"/>
                  <a:gd name="T45" fmla="*/ 347 h 411"/>
                  <a:gd name="T46" fmla="*/ 33 w 314"/>
                  <a:gd name="T47" fmla="*/ 324 h 411"/>
                  <a:gd name="T48" fmla="*/ 258 w 314"/>
                  <a:gd name="T49" fmla="*/ 324 h 411"/>
                  <a:gd name="T50" fmla="*/ 258 w 314"/>
                  <a:gd name="T51" fmla="*/ 347 h 411"/>
                  <a:gd name="T52" fmla="*/ 214 w 314"/>
                  <a:gd name="T53" fmla="*/ 99 h 411"/>
                  <a:gd name="T54" fmla="*/ 214 w 314"/>
                  <a:gd name="T55" fmla="*/ 17 h 411"/>
                  <a:gd name="T56" fmla="*/ 296 w 314"/>
                  <a:gd name="T57" fmla="*/ 99 h 411"/>
                  <a:gd name="T58" fmla="*/ 214 w 314"/>
                  <a:gd name="T59" fmla="*/ 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411">
                    <a:moveTo>
                      <a:pt x="0" y="0"/>
                    </a:moveTo>
                    <a:lnTo>
                      <a:pt x="0" y="411"/>
                    </a:lnTo>
                    <a:lnTo>
                      <a:pt x="314" y="411"/>
                    </a:lnTo>
                    <a:lnTo>
                      <a:pt x="314" y="91"/>
                    </a:lnTo>
                    <a:lnTo>
                      <a:pt x="220" y="0"/>
                    </a:lnTo>
                    <a:lnTo>
                      <a:pt x="0" y="0"/>
                    </a:lnTo>
                    <a:close/>
                    <a:moveTo>
                      <a:pt x="33" y="150"/>
                    </a:moveTo>
                    <a:lnTo>
                      <a:pt x="179" y="150"/>
                    </a:lnTo>
                    <a:lnTo>
                      <a:pt x="179" y="173"/>
                    </a:lnTo>
                    <a:lnTo>
                      <a:pt x="33" y="173"/>
                    </a:lnTo>
                    <a:lnTo>
                      <a:pt x="33" y="150"/>
                    </a:lnTo>
                    <a:close/>
                    <a:moveTo>
                      <a:pt x="33" y="199"/>
                    </a:moveTo>
                    <a:lnTo>
                      <a:pt x="222" y="199"/>
                    </a:lnTo>
                    <a:lnTo>
                      <a:pt x="222" y="222"/>
                    </a:lnTo>
                    <a:lnTo>
                      <a:pt x="33" y="222"/>
                    </a:lnTo>
                    <a:lnTo>
                      <a:pt x="33" y="199"/>
                    </a:lnTo>
                    <a:close/>
                    <a:moveTo>
                      <a:pt x="33" y="273"/>
                    </a:moveTo>
                    <a:lnTo>
                      <a:pt x="120" y="273"/>
                    </a:lnTo>
                    <a:lnTo>
                      <a:pt x="120" y="296"/>
                    </a:lnTo>
                    <a:lnTo>
                      <a:pt x="33" y="296"/>
                    </a:lnTo>
                    <a:lnTo>
                      <a:pt x="33" y="273"/>
                    </a:lnTo>
                    <a:close/>
                    <a:moveTo>
                      <a:pt x="258" y="347"/>
                    </a:moveTo>
                    <a:lnTo>
                      <a:pt x="33" y="347"/>
                    </a:lnTo>
                    <a:lnTo>
                      <a:pt x="33" y="324"/>
                    </a:lnTo>
                    <a:lnTo>
                      <a:pt x="258" y="324"/>
                    </a:lnTo>
                    <a:lnTo>
                      <a:pt x="258" y="347"/>
                    </a:lnTo>
                    <a:close/>
                    <a:moveTo>
                      <a:pt x="214" y="99"/>
                    </a:moveTo>
                    <a:lnTo>
                      <a:pt x="214" y="17"/>
                    </a:lnTo>
                    <a:lnTo>
                      <a:pt x="296" y="99"/>
                    </a:lnTo>
                    <a:lnTo>
                      <a:pt x="214" y="99"/>
                    </a:lnTo>
                    <a:close/>
                  </a:path>
                </a:pathLst>
              </a:custGeom>
              <a:solidFill>
                <a:schemeClr val="tx2"/>
              </a:solidFill>
              <a:ln w="9525">
                <a:solidFill>
                  <a:schemeClr val="bg1"/>
                </a:solid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nvGrpSpPr>
            <p:cNvPr id="208" name="Group 207">
              <a:extLst>
                <a:ext uri="{FF2B5EF4-FFF2-40B4-BE49-F238E27FC236}">
                  <a16:creationId xmlns:a16="http://schemas.microsoft.com/office/drawing/2014/main" id="{400965E8-41DE-2B75-FFD7-6D17BDD20AED}"/>
                </a:ext>
              </a:extLst>
            </p:cNvPr>
            <p:cNvGrpSpPr/>
            <p:nvPr/>
          </p:nvGrpSpPr>
          <p:grpSpPr>
            <a:xfrm>
              <a:off x="1386676" y="2166961"/>
              <a:ext cx="930847" cy="1218403"/>
              <a:chOff x="1596126" y="1970055"/>
              <a:chExt cx="930847" cy="1218403"/>
            </a:xfrm>
          </p:grpSpPr>
          <p:sp>
            <p:nvSpPr>
              <p:cNvPr id="209" name="Freeform 208">
                <a:extLst>
                  <a:ext uri="{FF2B5EF4-FFF2-40B4-BE49-F238E27FC236}">
                    <a16:creationId xmlns:a16="http://schemas.microsoft.com/office/drawing/2014/main" id="{5A446B14-CA1E-9211-7EC9-8C60928B43CF}"/>
                  </a:ext>
                </a:extLst>
              </p:cNvPr>
              <p:cNvSpPr/>
              <p:nvPr/>
            </p:nvSpPr>
            <p:spPr>
              <a:xfrm>
                <a:off x="1622940" y="1984392"/>
                <a:ext cx="891660" cy="1162149"/>
              </a:xfrm>
              <a:custGeom>
                <a:avLst/>
                <a:gdLst>
                  <a:gd name="connsiteX0" fmla="*/ 0 w 891660"/>
                  <a:gd name="connsiteY0" fmla="*/ 1162149 h 1162149"/>
                  <a:gd name="connsiteX1" fmla="*/ 2394 w 891660"/>
                  <a:gd name="connsiteY1" fmla="*/ 0 h 1162149"/>
                  <a:gd name="connsiteX2" fmla="*/ 613989 w 891660"/>
                  <a:gd name="connsiteY2" fmla="*/ 5984 h 1162149"/>
                  <a:gd name="connsiteX3" fmla="*/ 891660 w 891660"/>
                  <a:gd name="connsiteY3" fmla="*/ 270490 h 1162149"/>
                  <a:gd name="connsiteX4" fmla="*/ 811470 w 891660"/>
                  <a:gd name="connsiteY4" fmla="*/ 1098716 h 1162149"/>
                  <a:gd name="connsiteX5" fmla="*/ 0 w 891660"/>
                  <a:gd name="connsiteY5" fmla="*/ 1162149 h 11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60" h="1162149">
                    <a:moveTo>
                      <a:pt x="0" y="1162149"/>
                    </a:moveTo>
                    <a:lnTo>
                      <a:pt x="2394" y="0"/>
                    </a:lnTo>
                    <a:lnTo>
                      <a:pt x="613989" y="5984"/>
                    </a:lnTo>
                    <a:lnTo>
                      <a:pt x="891660" y="270490"/>
                    </a:lnTo>
                    <a:lnTo>
                      <a:pt x="811470" y="1098716"/>
                    </a:lnTo>
                    <a:lnTo>
                      <a:pt x="0" y="1162149"/>
                    </a:lnTo>
                    <a:close/>
                  </a:path>
                </a:pathLst>
              </a:custGeom>
              <a:solidFill>
                <a:schemeClr val="bg1"/>
              </a:solidFill>
            </p:spPr>
            <p:txBody>
              <a:bodyPr lIns="89976" tIns="71981" rIns="89976" bIns="71981" rtlCol="0" anchor="ctr"/>
              <a:lstStyle/>
              <a:p>
                <a:pPr marL="0" marR="0" lvl="0" indent="0" algn="ctr" defTabSz="914133" rtl="0" eaLnBrk="1" fontAlgn="base" latinLnBrk="0" hangingPunct="1">
                  <a:lnSpc>
                    <a:spcPct val="100000"/>
                  </a:lnSpc>
                  <a:spcBef>
                    <a:spcPct val="50000"/>
                  </a:spcBef>
                  <a:spcAft>
                    <a:spcPct val="0"/>
                  </a:spcAft>
                  <a:buClr>
                    <a:srgbClr val="F0AB00"/>
                  </a:buClr>
                  <a:buSzPct val="80000"/>
                  <a:buFontTx/>
                  <a:buNone/>
                  <a:tabLst/>
                  <a:defRPr/>
                </a:pPr>
                <a:endParaRPr kumimoji="0" lang="en-US" sz="2000" b="0" i="0" u="none" strike="noStrike" kern="0" cap="none" spc="0" normalizeH="0" baseline="0" noProof="0" err="1">
                  <a:ln>
                    <a:noFill/>
                  </a:ln>
                  <a:solidFill>
                    <a:srgbClr val="000000"/>
                  </a:solidFill>
                  <a:effectLst/>
                  <a:uLnTx/>
                  <a:uFillTx/>
                  <a:latin typeface="Helvetica" pitchFamily="2" charset="0"/>
                  <a:ea typeface="Arial Unicode MS" pitchFamily="34" charset="-128"/>
                  <a:cs typeface="Arial Unicode MS" pitchFamily="34" charset="-128"/>
                </a:endParaRPr>
              </a:p>
            </p:txBody>
          </p:sp>
          <p:sp>
            <p:nvSpPr>
              <p:cNvPr id="210" name="Freeform 173">
                <a:extLst>
                  <a:ext uri="{FF2B5EF4-FFF2-40B4-BE49-F238E27FC236}">
                    <a16:creationId xmlns:a16="http://schemas.microsoft.com/office/drawing/2014/main" id="{D81D6702-B3C2-FD29-9A07-5FDD2E3BE7C0}"/>
                  </a:ext>
                </a:extLst>
              </p:cNvPr>
              <p:cNvSpPr>
                <a:spLocks noEditPoints="1"/>
              </p:cNvSpPr>
              <p:nvPr/>
            </p:nvSpPr>
            <p:spPr bwMode="auto">
              <a:xfrm>
                <a:off x="1596126" y="1970055"/>
                <a:ext cx="930847" cy="1218403"/>
              </a:xfrm>
              <a:custGeom>
                <a:avLst/>
                <a:gdLst>
                  <a:gd name="T0" fmla="*/ 0 w 314"/>
                  <a:gd name="T1" fmla="*/ 0 h 411"/>
                  <a:gd name="T2" fmla="*/ 0 w 314"/>
                  <a:gd name="T3" fmla="*/ 411 h 411"/>
                  <a:gd name="T4" fmla="*/ 314 w 314"/>
                  <a:gd name="T5" fmla="*/ 411 h 411"/>
                  <a:gd name="T6" fmla="*/ 314 w 314"/>
                  <a:gd name="T7" fmla="*/ 91 h 411"/>
                  <a:gd name="T8" fmla="*/ 220 w 314"/>
                  <a:gd name="T9" fmla="*/ 0 h 411"/>
                  <a:gd name="T10" fmla="*/ 0 w 314"/>
                  <a:gd name="T11" fmla="*/ 0 h 411"/>
                  <a:gd name="T12" fmla="*/ 33 w 314"/>
                  <a:gd name="T13" fmla="*/ 150 h 411"/>
                  <a:gd name="T14" fmla="*/ 179 w 314"/>
                  <a:gd name="T15" fmla="*/ 150 h 411"/>
                  <a:gd name="T16" fmla="*/ 179 w 314"/>
                  <a:gd name="T17" fmla="*/ 173 h 411"/>
                  <a:gd name="T18" fmla="*/ 33 w 314"/>
                  <a:gd name="T19" fmla="*/ 173 h 411"/>
                  <a:gd name="T20" fmla="*/ 33 w 314"/>
                  <a:gd name="T21" fmla="*/ 150 h 411"/>
                  <a:gd name="T22" fmla="*/ 33 w 314"/>
                  <a:gd name="T23" fmla="*/ 199 h 411"/>
                  <a:gd name="T24" fmla="*/ 222 w 314"/>
                  <a:gd name="T25" fmla="*/ 199 h 411"/>
                  <a:gd name="T26" fmla="*/ 222 w 314"/>
                  <a:gd name="T27" fmla="*/ 222 h 411"/>
                  <a:gd name="T28" fmla="*/ 33 w 314"/>
                  <a:gd name="T29" fmla="*/ 222 h 411"/>
                  <a:gd name="T30" fmla="*/ 33 w 314"/>
                  <a:gd name="T31" fmla="*/ 199 h 411"/>
                  <a:gd name="T32" fmla="*/ 33 w 314"/>
                  <a:gd name="T33" fmla="*/ 273 h 411"/>
                  <a:gd name="T34" fmla="*/ 120 w 314"/>
                  <a:gd name="T35" fmla="*/ 273 h 411"/>
                  <a:gd name="T36" fmla="*/ 120 w 314"/>
                  <a:gd name="T37" fmla="*/ 296 h 411"/>
                  <a:gd name="T38" fmla="*/ 33 w 314"/>
                  <a:gd name="T39" fmla="*/ 296 h 411"/>
                  <a:gd name="T40" fmla="*/ 33 w 314"/>
                  <a:gd name="T41" fmla="*/ 273 h 411"/>
                  <a:gd name="T42" fmla="*/ 258 w 314"/>
                  <a:gd name="T43" fmla="*/ 347 h 411"/>
                  <a:gd name="T44" fmla="*/ 33 w 314"/>
                  <a:gd name="T45" fmla="*/ 347 h 411"/>
                  <a:gd name="T46" fmla="*/ 33 w 314"/>
                  <a:gd name="T47" fmla="*/ 324 h 411"/>
                  <a:gd name="T48" fmla="*/ 258 w 314"/>
                  <a:gd name="T49" fmla="*/ 324 h 411"/>
                  <a:gd name="T50" fmla="*/ 258 w 314"/>
                  <a:gd name="T51" fmla="*/ 347 h 411"/>
                  <a:gd name="T52" fmla="*/ 214 w 314"/>
                  <a:gd name="T53" fmla="*/ 99 h 411"/>
                  <a:gd name="T54" fmla="*/ 214 w 314"/>
                  <a:gd name="T55" fmla="*/ 17 h 411"/>
                  <a:gd name="T56" fmla="*/ 296 w 314"/>
                  <a:gd name="T57" fmla="*/ 99 h 411"/>
                  <a:gd name="T58" fmla="*/ 214 w 314"/>
                  <a:gd name="T59" fmla="*/ 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411">
                    <a:moveTo>
                      <a:pt x="0" y="0"/>
                    </a:moveTo>
                    <a:lnTo>
                      <a:pt x="0" y="411"/>
                    </a:lnTo>
                    <a:lnTo>
                      <a:pt x="314" y="411"/>
                    </a:lnTo>
                    <a:lnTo>
                      <a:pt x="314" y="91"/>
                    </a:lnTo>
                    <a:lnTo>
                      <a:pt x="220" y="0"/>
                    </a:lnTo>
                    <a:lnTo>
                      <a:pt x="0" y="0"/>
                    </a:lnTo>
                    <a:close/>
                    <a:moveTo>
                      <a:pt x="33" y="150"/>
                    </a:moveTo>
                    <a:lnTo>
                      <a:pt x="179" y="150"/>
                    </a:lnTo>
                    <a:lnTo>
                      <a:pt x="179" y="173"/>
                    </a:lnTo>
                    <a:lnTo>
                      <a:pt x="33" y="173"/>
                    </a:lnTo>
                    <a:lnTo>
                      <a:pt x="33" y="150"/>
                    </a:lnTo>
                    <a:close/>
                    <a:moveTo>
                      <a:pt x="33" y="199"/>
                    </a:moveTo>
                    <a:lnTo>
                      <a:pt x="222" y="199"/>
                    </a:lnTo>
                    <a:lnTo>
                      <a:pt x="222" y="222"/>
                    </a:lnTo>
                    <a:lnTo>
                      <a:pt x="33" y="222"/>
                    </a:lnTo>
                    <a:lnTo>
                      <a:pt x="33" y="199"/>
                    </a:lnTo>
                    <a:close/>
                    <a:moveTo>
                      <a:pt x="33" y="273"/>
                    </a:moveTo>
                    <a:lnTo>
                      <a:pt x="120" y="273"/>
                    </a:lnTo>
                    <a:lnTo>
                      <a:pt x="120" y="296"/>
                    </a:lnTo>
                    <a:lnTo>
                      <a:pt x="33" y="296"/>
                    </a:lnTo>
                    <a:lnTo>
                      <a:pt x="33" y="273"/>
                    </a:lnTo>
                    <a:close/>
                    <a:moveTo>
                      <a:pt x="258" y="347"/>
                    </a:moveTo>
                    <a:lnTo>
                      <a:pt x="33" y="347"/>
                    </a:lnTo>
                    <a:lnTo>
                      <a:pt x="33" y="324"/>
                    </a:lnTo>
                    <a:lnTo>
                      <a:pt x="258" y="324"/>
                    </a:lnTo>
                    <a:lnTo>
                      <a:pt x="258" y="347"/>
                    </a:lnTo>
                    <a:close/>
                    <a:moveTo>
                      <a:pt x="214" y="99"/>
                    </a:moveTo>
                    <a:lnTo>
                      <a:pt x="214" y="17"/>
                    </a:lnTo>
                    <a:lnTo>
                      <a:pt x="296" y="99"/>
                    </a:lnTo>
                    <a:lnTo>
                      <a:pt x="214" y="99"/>
                    </a:lnTo>
                    <a:close/>
                  </a:path>
                </a:pathLst>
              </a:custGeom>
              <a:solidFill>
                <a:schemeClr val="tx2"/>
              </a:solidFill>
              <a:ln w="9525">
                <a:solidFill>
                  <a:schemeClr val="bg1"/>
                </a:solid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grpSp>
        <p:nvGrpSpPr>
          <p:cNvPr id="198" name="Group 5">
            <a:extLst>
              <a:ext uri="{FF2B5EF4-FFF2-40B4-BE49-F238E27FC236}">
                <a16:creationId xmlns:a16="http://schemas.microsoft.com/office/drawing/2014/main" id="{71F45A60-4ED6-19DE-6415-4751FF3A2EC8}"/>
              </a:ext>
            </a:extLst>
          </p:cNvPr>
          <p:cNvGrpSpPr>
            <a:grpSpLocks noChangeAspect="1"/>
          </p:cNvGrpSpPr>
          <p:nvPr/>
        </p:nvGrpSpPr>
        <p:grpSpPr bwMode="auto">
          <a:xfrm>
            <a:off x="1085994" y="4706824"/>
            <a:ext cx="293837" cy="294375"/>
            <a:chOff x="1239" y="516"/>
            <a:chExt cx="3282" cy="3288"/>
          </a:xfrm>
          <a:solidFill>
            <a:schemeClr val="tx2"/>
          </a:solidFill>
        </p:grpSpPr>
        <p:sp>
          <p:nvSpPr>
            <p:cNvPr id="200" name="Freeform 6">
              <a:extLst>
                <a:ext uri="{FF2B5EF4-FFF2-40B4-BE49-F238E27FC236}">
                  <a16:creationId xmlns:a16="http://schemas.microsoft.com/office/drawing/2014/main" id="{65BB0570-AF39-0033-E33B-3202656AFE8F}"/>
                </a:ext>
              </a:extLst>
            </p:cNvPr>
            <p:cNvSpPr>
              <a:spLocks/>
            </p:cNvSpPr>
            <p:nvPr/>
          </p:nvSpPr>
          <p:spPr bwMode="auto">
            <a:xfrm>
              <a:off x="1239" y="516"/>
              <a:ext cx="3282" cy="3288"/>
            </a:xfrm>
            <a:custGeom>
              <a:avLst/>
              <a:gdLst>
                <a:gd name="T0" fmla="*/ 436 w 462"/>
                <a:gd name="T1" fmla="*/ 0 h 463"/>
                <a:gd name="T2" fmla="*/ 268 w 462"/>
                <a:gd name="T3" fmla="*/ 0 h 463"/>
                <a:gd name="T4" fmla="*/ 242 w 462"/>
                <a:gd name="T5" fmla="*/ 26 h 463"/>
                <a:gd name="T6" fmla="*/ 268 w 462"/>
                <a:gd name="T7" fmla="*/ 52 h 463"/>
                <a:gd name="T8" fmla="*/ 371 w 462"/>
                <a:gd name="T9" fmla="*/ 52 h 463"/>
                <a:gd name="T10" fmla="*/ 52 w 462"/>
                <a:gd name="T11" fmla="*/ 372 h 463"/>
                <a:gd name="T12" fmla="*/ 52 w 462"/>
                <a:gd name="T13" fmla="*/ 279 h 463"/>
                <a:gd name="T14" fmla="*/ 26 w 462"/>
                <a:gd name="T15" fmla="*/ 253 h 463"/>
                <a:gd name="T16" fmla="*/ 0 w 462"/>
                <a:gd name="T17" fmla="*/ 279 h 463"/>
                <a:gd name="T18" fmla="*/ 0 w 462"/>
                <a:gd name="T19" fmla="*/ 437 h 463"/>
                <a:gd name="T20" fmla="*/ 26 w 462"/>
                <a:gd name="T21" fmla="*/ 463 h 463"/>
                <a:gd name="T22" fmla="*/ 193 w 462"/>
                <a:gd name="T23" fmla="*/ 463 h 463"/>
                <a:gd name="T24" fmla="*/ 219 w 462"/>
                <a:gd name="T25" fmla="*/ 437 h 463"/>
                <a:gd name="T26" fmla="*/ 193 w 462"/>
                <a:gd name="T27" fmla="*/ 411 h 463"/>
                <a:gd name="T28" fmla="*/ 87 w 462"/>
                <a:gd name="T29" fmla="*/ 411 h 463"/>
                <a:gd name="T30" fmla="*/ 410 w 462"/>
                <a:gd name="T31" fmla="*/ 87 h 463"/>
                <a:gd name="T32" fmla="*/ 410 w 462"/>
                <a:gd name="T33" fmla="*/ 184 h 463"/>
                <a:gd name="T34" fmla="*/ 436 w 462"/>
                <a:gd name="T35" fmla="*/ 210 h 463"/>
                <a:gd name="T36" fmla="*/ 462 w 462"/>
                <a:gd name="T37" fmla="*/ 184 h 463"/>
                <a:gd name="T38" fmla="*/ 462 w 462"/>
                <a:gd name="T39" fmla="*/ 26 h 463"/>
                <a:gd name="T40" fmla="*/ 436 w 462"/>
                <a:gd name="T4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63">
                  <a:moveTo>
                    <a:pt x="436" y="0"/>
                  </a:moveTo>
                  <a:cubicBezTo>
                    <a:pt x="268" y="0"/>
                    <a:pt x="268" y="0"/>
                    <a:pt x="268" y="0"/>
                  </a:cubicBezTo>
                  <a:cubicBezTo>
                    <a:pt x="254" y="0"/>
                    <a:pt x="242" y="12"/>
                    <a:pt x="242" y="26"/>
                  </a:cubicBezTo>
                  <a:cubicBezTo>
                    <a:pt x="242" y="41"/>
                    <a:pt x="254" y="52"/>
                    <a:pt x="268" y="52"/>
                  </a:cubicBezTo>
                  <a:cubicBezTo>
                    <a:pt x="371" y="52"/>
                    <a:pt x="371" y="52"/>
                    <a:pt x="371" y="52"/>
                  </a:cubicBezTo>
                  <a:cubicBezTo>
                    <a:pt x="52" y="372"/>
                    <a:pt x="52" y="372"/>
                    <a:pt x="52" y="372"/>
                  </a:cubicBezTo>
                  <a:cubicBezTo>
                    <a:pt x="52" y="279"/>
                    <a:pt x="52" y="279"/>
                    <a:pt x="52" y="279"/>
                  </a:cubicBezTo>
                  <a:cubicBezTo>
                    <a:pt x="52" y="264"/>
                    <a:pt x="40" y="253"/>
                    <a:pt x="26" y="253"/>
                  </a:cubicBezTo>
                  <a:cubicBezTo>
                    <a:pt x="11" y="253"/>
                    <a:pt x="0" y="264"/>
                    <a:pt x="0" y="279"/>
                  </a:cubicBezTo>
                  <a:cubicBezTo>
                    <a:pt x="0" y="437"/>
                    <a:pt x="0" y="437"/>
                    <a:pt x="0" y="437"/>
                  </a:cubicBezTo>
                  <a:cubicBezTo>
                    <a:pt x="0" y="451"/>
                    <a:pt x="11" y="463"/>
                    <a:pt x="26" y="463"/>
                  </a:cubicBezTo>
                  <a:cubicBezTo>
                    <a:pt x="193" y="463"/>
                    <a:pt x="193" y="463"/>
                    <a:pt x="193" y="463"/>
                  </a:cubicBezTo>
                  <a:cubicBezTo>
                    <a:pt x="208" y="463"/>
                    <a:pt x="219" y="451"/>
                    <a:pt x="219" y="437"/>
                  </a:cubicBezTo>
                  <a:cubicBezTo>
                    <a:pt x="219" y="422"/>
                    <a:pt x="208" y="411"/>
                    <a:pt x="193" y="411"/>
                  </a:cubicBezTo>
                  <a:cubicBezTo>
                    <a:pt x="87" y="411"/>
                    <a:pt x="87" y="411"/>
                    <a:pt x="87" y="411"/>
                  </a:cubicBezTo>
                  <a:cubicBezTo>
                    <a:pt x="410" y="87"/>
                    <a:pt x="410" y="87"/>
                    <a:pt x="410" y="87"/>
                  </a:cubicBezTo>
                  <a:cubicBezTo>
                    <a:pt x="410" y="184"/>
                    <a:pt x="410" y="184"/>
                    <a:pt x="410" y="184"/>
                  </a:cubicBezTo>
                  <a:cubicBezTo>
                    <a:pt x="410" y="198"/>
                    <a:pt x="421" y="210"/>
                    <a:pt x="436" y="210"/>
                  </a:cubicBezTo>
                  <a:cubicBezTo>
                    <a:pt x="450" y="210"/>
                    <a:pt x="462" y="198"/>
                    <a:pt x="462" y="184"/>
                  </a:cubicBezTo>
                  <a:cubicBezTo>
                    <a:pt x="462" y="26"/>
                    <a:pt x="462" y="26"/>
                    <a:pt x="462" y="26"/>
                  </a:cubicBezTo>
                  <a:cubicBezTo>
                    <a:pt x="462" y="12"/>
                    <a:pt x="450" y="0"/>
                    <a:pt x="436" y="0"/>
                  </a:cubicBezTo>
                  <a:close/>
                </a:path>
              </a:pathLst>
            </a:custGeom>
            <a:grpFill/>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02" name="Freeform 7">
              <a:extLst>
                <a:ext uri="{FF2B5EF4-FFF2-40B4-BE49-F238E27FC236}">
                  <a16:creationId xmlns:a16="http://schemas.microsoft.com/office/drawing/2014/main" id="{636DBD2F-ACA6-B895-C902-35E3E53D02FD}"/>
                </a:ext>
              </a:extLst>
            </p:cNvPr>
            <p:cNvSpPr>
              <a:spLocks/>
            </p:cNvSpPr>
            <p:nvPr/>
          </p:nvSpPr>
          <p:spPr bwMode="auto">
            <a:xfrm>
              <a:off x="3107" y="2320"/>
              <a:ext cx="1336" cy="1399"/>
            </a:xfrm>
            <a:custGeom>
              <a:avLst/>
              <a:gdLst>
                <a:gd name="T0" fmla="*/ 173 w 188"/>
                <a:gd name="T1" fmla="*/ 0 h 197"/>
                <a:gd name="T2" fmla="*/ 158 w 188"/>
                <a:gd name="T3" fmla="*/ 15 h 197"/>
                <a:gd name="T4" fmla="*/ 158 w 188"/>
                <a:gd name="T5" fmla="*/ 167 h 197"/>
                <a:gd name="T6" fmla="*/ 15 w 188"/>
                <a:gd name="T7" fmla="*/ 167 h 197"/>
                <a:gd name="T8" fmla="*/ 0 w 188"/>
                <a:gd name="T9" fmla="*/ 182 h 197"/>
                <a:gd name="T10" fmla="*/ 15 w 188"/>
                <a:gd name="T11" fmla="*/ 197 h 197"/>
                <a:gd name="T12" fmla="*/ 173 w 188"/>
                <a:gd name="T13" fmla="*/ 197 h 197"/>
                <a:gd name="T14" fmla="*/ 188 w 188"/>
                <a:gd name="T15" fmla="*/ 182 h 197"/>
                <a:gd name="T16" fmla="*/ 188 w 188"/>
                <a:gd name="T17" fmla="*/ 15 h 197"/>
                <a:gd name="T18" fmla="*/ 173 w 18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97">
                  <a:moveTo>
                    <a:pt x="173" y="0"/>
                  </a:moveTo>
                  <a:cubicBezTo>
                    <a:pt x="165" y="0"/>
                    <a:pt x="158" y="6"/>
                    <a:pt x="158" y="15"/>
                  </a:cubicBezTo>
                  <a:cubicBezTo>
                    <a:pt x="158" y="167"/>
                    <a:pt x="158" y="167"/>
                    <a:pt x="158" y="167"/>
                  </a:cubicBezTo>
                  <a:cubicBezTo>
                    <a:pt x="15" y="167"/>
                    <a:pt x="15" y="167"/>
                    <a:pt x="15" y="167"/>
                  </a:cubicBezTo>
                  <a:cubicBezTo>
                    <a:pt x="7" y="167"/>
                    <a:pt x="0" y="174"/>
                    <a:pt x="0" y="182"/>
                  </a:cubicBezTo>
                  <a:cubicBezTo>
                    <a:pt x="0" y="191"/>
                    <a:pt x="7" y="197"/>
                    <a:pt x="15" y="197"/>
                  </a:cubicBezTo>
                  <a:cubicBezTo>
                    <a:pt x="173" y="197"/>
                    <a:pt x="173" y="197"/>
                    <a:pt x="173" y="197"/>
                  </a:cubicBezTo>
                  <a:cubicBezTo>
                    <a:pt x="181" y="197"/>
                    <a:pt x="188" y="191"/>
                    <a:pt x="188" y="182"/>
                  </a:cubicBezTo>
                  <a:cubicBezTo>
                    <a:pt x="188" y="15"/>
                    <a:pt x="188" y="15"/>
                    <a:pt x="188" y="15"/>
                  </a:cubicBezTo>
                  <a:cubicBezTo>
                    <a:pt x="188" y="6"/>
                    <a:pt x="181" y="0"/>
                    <a:pt x="173" y="0"/>
                  </a:cubicBezTo>
                  <a:close/>
                </a:path>
              </a:pathLst>
            </a:custGeom>
            <a:grpFill/>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05" name="Freeform 8">
              <a:extLst>
                <a:ext uri="{FF2B5EF4-FFF2-40B4-BE49-F238E27FC236}">
                  <a16:creationId xmlns:a16="http://schemas.microsoft.com/office/drawing/2014/main" id="{C5667CCA-D58D-8B2E-507D-CFD6B4360E2E}"/>
                </a:ext>
              </a:extLst>
            </p:cNvPr>
            <p:cNvSpPr>
              <a:spLocks/>
            </p:cNvSpPr>
            <p:nvPr/>
          </p:nvSpPr>
          <p:spPr bwMode="auto">
            <a:xfrm>
              <a:off x="1317" y="594"/>
              <a:ext cx="1336" cy="1406"/>
            </a:xfrm>
            <a:custGeom>
              <a:avLst/>
              <a:gdLst>
                <a:gd name="T0" fmla="*/ 15 w 188"/>
                <a:gd name="T1" fmla="*/ 198 h 198"/>
                <a:gd name="T2" fmla="*/ 30 w 188"/>
                <a:gd name="T3" fmla="*/ 183 h 198"/>
                <a:gd name="T4" fmla="*/ 30 w 188"/>
                <a:gd name="T5" fmla="*/ 30 h 198"/>
                <a:gd name="T6" fmla="*/ 173 w 188"/>
                <a:gd name="T7" fmla="*/ 30 h 198"/>
                <a:gd name="T8" fmla="*/ 188 w 188"/>
                <a:gd name="T9" fmla="*/ 15 h 198"/>
                <a:gd name="T10" fmla="*/ 173 w 188"/>
                <a:gd name="T11" fmla="*/ 0 h 198"/>
                <a:gd name="T12" fmla="*/ 15 w 188"/>
                <a:gd name="T13" fmla="*/ 0 h 198"/>
                <a:gd name="T14" fmla="*/ 0 w 188"/>
                <a:gd name="T15" fmla="*/ 15 h 198"/>
                <a:gd name="T16" fmla="*/ 0 w 188"/>
                <a:gd name="T17" fmla="*/ 183 h 198"/>
                <a:gd name="T18" fmla="*/ 15 w 188"/>
                <a:gd name="T1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98">
                  <a:moveTo>
                    <a:pt x="15" y="198"/>
                  </a:moveTo>
                  <a:cubicBezTo>
                    <a:pt x="23" y="198"/>
                    <a:pt x="30" y="191"/>
                    <a:pt x="30" y="183"/>
                  </a:cubicBezTo>
                  <a:cubicBezTo>
                    <a:pt x="30" y="30"/>
                    <a:pt x="30" y="30"/>
                    <a:pt x="30" y="30"/>
                  </a:cubicBezTo>
                  <a:cubicBezTo>
                    <a:pt x="173" y="30"/>
                    <a:pt x="173" y="30"/>
                    <a:pt x="173" y="30"/>
                  </a:cubicBezTo>
                  <a:cubicBezTo>
                    <a:pt x="181" y="30"/>
                    <a:pt x="188" y="24"/>
                    <a:pt x="188" y="15"/>
                  </a:cubicBezTo>
                  <a:cubicBezTo>
                    <a:pt x="188" y="7"/>
                    <a:pt x="181" y="0"/>
                    <a:pt x="173" y="0"/>
                  </a:cubicBezTo>
                  <a:cubicBezTo>
                    <a:pt x="15" y="0"/>
                    <a:pt x="15" y="0"/>
                    <a:pt x="15" y="0"/>
                  </a:cubicBezTo>
                  <a:cubicBezTo>
                    <a:pt x="6" y="0"/>
                    <a:pt x="0" y="7"/>
                    <a:pt x="0" y="15"/>
                  </a:cubicBezTo>
                  <a:cubicBezTo>
                    <a:pt x="0" y="183"/>
                    <a:pt x="0" y="183"/>
                    <a:pt x="0" y="183"/>
                  </a:cubicBezTo>
                  <a:cubicBezTo>
                    <a:pt x="0" y="191"/>
                    <a:pt x="6" y="198"/>
                    <a:pt x="15" y="198"/>
                  </a:cubicBezTo>
                  <a:close/>
                </a:path>
              </a:pathLst>
            </a:custGeom>
            <a:grpFill/>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nvGrpSpPr>
          <p:cNvPr id="219" name="Group 218">
            <a:extLst>
              <a:ext uri="{FF2B5EF4-FFF2-40B4-BE49-F238E27FC236}">
                <a16:creationId xmlns:a16="http://schemas.microsoft.com/office/drawing/2014/main" id="{6C1BB933-6309-28D5-B9F6-918BDC65D760}"/>
              </a:ext>
            </a:extLst>
          </p:cNvPr>
          <p:cNvGrpSpPr/>
          <p:nvPr/>
        </p:nvGrpSpPr>
        <p:grpSpPr>
          <a:xfrm>
            <a:off x="886198" y="3710941"/>
            <a:ext cx="715160" cy="380304"/>
            <a:chOff x="600903" y="3287002"/>
            <a:chExt cx="1666498" cy="886198"/>
          </a:xfrm>
        </p:grpSpPr>
        <p:grpSp>
          <p:nvGrpSpPr>
            <p:cNvPr id="220" name="Group 219">
              <a:extLst>
                <a:ext uri="{FF2B5EF4-FFF2-40B4-BE49-F238E27FC236}">
                  <a16:creationId xmlns:a16="http://schemas.microsoft.com/office/drawing/2014/main" id="{C51FE6C3-82BE-BC9A-0A21-DC2F0FEDB57A}"/>
                </a:ext>
              </a:extLst>
            </p:cNvPr>
            <p:cNvGrpSpPr/>
            <p:nvPr/>
          </p:nvGrpSpPr>
          <p:grpSpPr>
            <a:xfrm>
              <a:off x="600903" y="3287002"/>
              <a:ext cx="678084" cy="886198"/>
              <a:chOff x="6430963" y="2693988"/>
              <a:chExt cx="781050" cy="1020762"/>
            </a:xfrm>
            <a:solidFill>
              <a:schemeClr val="tx2"/>
            </a:solidFill>
          </p:grpSpPr>
          <p:sp>
            <p:nvSpPr>
              <p:cNvPr id="222" name="Freeform 9">
                <a:extLst>
                  <a:ext uri="{FF2B5EF4-FFF2-40B4-BE49-F238E27FC236}">
                    <a16:creationId xmlns:a16="http://schemas.microsoft.com/office/drawing/2014/main" id="{718FAD48-2AAC-72D0-422C-C08962161416}"/>
                  </a:ext>
                </a:extLst>
              </p:cNvPr>
              <p:cNvSpPr>
                <a:spLocks/>
              </p:cNvSpPr>
              <p:nvPr/>
            </p:nvSpPr>
            <p:spPr bwMode="auto">
              <a:xfrm>
                <a:off x="6575425" y="3587750"/>
                <a:ext cx="107950" cy="127000"/>
              </a:xfrm>
              <a:custGeom>
                <a:avLst/>
                <a:gdLst>
                  <a:gd name="T0" fmla="*/ 0 w 18"/>
                  <a:gd name="T1" fmla="*/ 21 h 21"/>
                  <a:gd name="T2" fmla="*/ 18 w 18"/>
                  <a:gd name="T3" fmla="*/ 0 h 21"/>
                  <a:gd name="T4" fmla="*/ 0 w 18"/>
                  <a:gd name="T5" fmla="*/ 21 h 21"/>
                </a:gdLst>
                <a:ahLst/>
                <a:cxnLst>
                  <a:cxn ang="0">
                    <a:pos x="T0" y="T1"/>
                  </a:cxn>
                  <a:cxn ang="0">
                    <a:pos x="T2" y="T3"/>
                  </a:cxn>
                  <a:cxn ang="0">
                    <a:pos x="T4" y="T5"/>
                  </a:cxn>
                </a:cxnLst>
                <a:rect l="0" t="0" r="r" b="b"/>
                <a:pathLst>
                  <a:path w="18" h="21">
                    <a:moveTo>
                      <a:pt x="0" y="21"/>
                    </a:moveTo>
                    <a:cubicBezTo>
                      <a:pt x="7" y="15"/>
                      <a:pt x="13" y="8"/>
                      <a:pt x="18" y="0"/>
                    </a:cubicBezTo>
                    <a:cubicBezTo>
                      <a:pt x="12" y="5"/>
                      <a:pt x="6" y="13"/>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28" name="Freeform 10">
                <a:extLst>
                  <a:ext uri="{FF2B5EF4-FFF2-40B4-BE49-F238E27FC236}">
                    <a16:creationId xmlns:a16="http://schemas.microsoft.com/office/drawing/2014/main" id="{C24090A2-F533-1A5E-8486-5F5ECD2CB395}"/>
                  </a:ext>
                </a:extLst>
              </p:cNvPr>
              <p:cNvSpPr>
                <a:spLocks/>
              </p:cNvSpPr>
              <p:nvPr/>
            </p:nvSpPr>
            <p:spPr bwMode="auto">
              <a:xfrm>
                <a:off x="6791325" y="3038475"/>
                <a:ext cx="17463" cy="138112"/>
              </a:xfrm>
              <a:custGeom>
                <a:avLst/>
                <a:gdLst>
                  <a:gd name="T0" fmla="*/ 3 w 3"/>
                  <a:gd name="T1" fmla="*/ 0 h 23"/>
                  <a:gd name="T2" fmla="*/ 1 w 3"/>
                  <a:gd name="T3" fmla="*/ 23 h 23"/>
                  <a:gd name="T4" fmla="*/ 3 w 3"/>
                  <a:gd name="T5" fmla="*/ 0 h 23"/>
                </a:gdLst>
                <a:ahLst/>
                <a:cxnLst>
                  <a:cxn ang="0">
                    <a:pos x="T0" y="T1"/>
                  </a:cxn>
                  <a:cxn ang="0">
                    <a:pos x="T2" y="T3"/>
                  </a:cxn>
                  <a:cxn ang="0">
                    <a:pos x="T4" y="T5"/>
                  </a:cxn>
                </a:cxnLst>
                <a:rect l="0" t="0" r="r" b="b"/>
                <a:pathLst>
                  <a:path w="3" h="23">
                    <a:moveTo>
                      <a:pt x="3" y="0"/>
                    </a:moveTo>
                    <a:cubicBezTo>
                      <a:pt x="1" y="6"/>
                      <a:pt x="0" y="14"/>
                      <a:pt x="1" y="23"/>
                    </a:cubicBezTo>
                    <a:cubicBezTo>
                      <a:pt x="2" y="14"/>
                      <a:pt x="3" y="6"/>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29" name="Freeform 11">
                <a:extLst>
                  <a:ext uri="{FF2B5EF4-FFF2-40B4-BE49-F238E27FC236}">
                    <a16:creationId xmlns:a16="http://schemas.microsoft.com/office/drawing/2014/main" id="{3D81359A-3EB9-BFC7-7FE1-CB7D07791FD4}"/>
                  </a:ext>
                </a:extLst>
              </p:cNvPr>
              <p:cNvSpPr>
                <a:spLocks/>
              </p:cNvSpPr>
              <p:nvPr/>
            </p:nvSpPr>
            <p:spPr bwMode="auto">
              <a:xfrm>
                <a:off x="6623050" y="2797175"/>
                <a:ext cx="30163" cy="107950"/>
              </a:xfrm>
              <a:custGeom>
                <a:avLst/>
                <a:gdLst>
                  <a:gd name="T0" fmla="*/ 5 w 5"/>
                  <a:gd name="T1" fmla="*/ 8 h 18"/>
                  <a:gd name="T2" fmla="*/ 1 w 5"/>
                  <a:gd name="T3" fmla="*/ 0 h 18"/>
                  <a:gd name="T4" fmla="*/ 0 w 5"/>
                  <a:gd name="T5" fmla="*/ 0 h 18"/>
                  <a:gd name="T6" fmla="*/ 0 w 5"/>
                  <a:gd name="T7" fmla="*/ 18 h 18"/>
                  <a:gd name="T8" fmla="*/ 1 w 5"/>
                  <a:gd name="T9" fmla="*/ 18 h 18"/>
                  <a:gd name="T10" fmla="*/ 5 w 5"/>
                  <a:gd name="T11" fmla="*/ 8 h 18"/>
                </a:gdLst>
                <a:ahLst/>
                <a:cxnLst>
                  <a:cxn ang="0">
                    <a:pos x="T0" y="T1"/>
                  </a:cxn>
                  <a:cxn ang="0">
                    <a:pos x="T2" y="T3"/>
                  </a:cxn>
                  <a:cxn ang="0">
                    <a:pos x="T4" y="T5"/>
                  </a:cxn>
                  <a:cxn ang="0">
                    <a:pos x="T6" y="T7"/>
                  </a:cxn>
                  <a:cxn ang="0">
                    <a:pos x="T8" y="T9"/>
                  </a:cxn>
                  <a:cxn ang="0">
                    <a:pos x="T10" y="T11"/>
                  </a:cxn>
                </a:cxnLst>
                <a:rect l="0" t="0" r="r" b="b"/>
                <a:pathLst>
                  <a:path w="5" h="18">
                    <a:moveTo>
                      <a:pt x="5" y="8"/>
                    </a:moveTo>
                    <a:cubicBezTo>
                      <a:pt x="5" y="3"/>
                      <a:pt x="4" y="0"/>
                      <a:pt x="1" y="0"/>
                    </a:cubicBezTo>
                    <a:cubicBezTo>
                      <a:pt x="0" y="0"/>
                      <a:pt x="0" y="0"/>
                      <a:pt x="0" y="0"/>
                    </a:cubicBezTo>
                    <a:cubicBezTo>
                      <a:pt x="0" y="18"/>
                      <a:pt x="0" y="18"/>
                      <a:pt x="0" y="18"/>
                    </a:cubicBezTo>
                    <a:cubicBezTo>
                      <a:pt x="0" y="18"/>
                      <a:pt x="0" y="18"/>
                      <a:pt x="1" y="18"/>
                    </a:cubicBezTo>
                    <a:cubicBezTo>
                      <a:pt x="3" y="18"/>
                      <a:pt x="5" y="16"/>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0" name="Freeform 12">
                <a:extLst>
                  <a:ext uri="{FF2B5EF4-FFF2-40B4-BE49-F238E27FC236}">
                    <a16:creationId xmlns:a16="http://schemas.microsoft.com/office/drawing/2014/main" id="{A9A8BDF5-2630-A355-6819-CBE259978237}"/>
                  </a:ext>
                </a:extLst>
              </p:cNvPr>
              <p:cNvSpPr>
                <a:spLocks/>
              </p:cNvSpPr>
              <p:nvPr/>
            </p:nvSpPr>
            <p:spPr bwMode="auto">
              <a:xfrm>
                <a:off x="6515100" y="2797175"/>
                <a:ext cx="23813" cy="47625"/>
              </a:xfrm>
              <a:custGeom>
                <a:avLst/>
                <a:gdLst>
                  <a:gd name="T0" fmla="*/ 1 w 4"/>
                  <a:gd name="T1" fmla="*/ 0 h 8"/>
                  <a:gd name="T2" fmla="*/ 0 w 4"/>
                  <a:gd name="T3" fmla="*/ 0 h 8"/>
                  <a:gd name="T4" fmla="*/ 0 w 4"/>
                  <a:gd name="T5" fmla="*/ 8 h 8"/>
                  <a:gd name="T6" fmla="*/ 1 w 4"/>
                  <a:gd name="T7" fmla="*/ 8 h 8"/>
                  <a:gd name="T8" fmla="*/ 4 w 4"/>
                  <a:gd name="T9" fmla="*/ 4 h 8"/>
                  <a:gd name="T10" fmla="*/ 1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1" y="0"/>
                    </a:moveTo>
                    <a:cubicBezTo>
                      <a:pt x="0" y="0"/>
                      <a:pt x="0" y="0"/>
                      <a:pt x="0" y="0"/>
                    </a:cubicBezTo>
                    <a:cubicBezTo>
                      <a:pt x="0" y="8"/>
                      <a:pt x="0" y="8"/>
                      <a:pt x="0" y="8"/>
                    </a:cubicBezTo>
                    <a:cubicBezTo>
                      <a:pt x="0" y="8"/>
                      <a:pt x="0" y="8"/>
                      <a:pt x="1" y="8"/>
                    </a:cubicBezTo>
                    <a:cubicBezTo>
                      <a:pt x="3" y="8"/>
                      <a:pt x="4" y="6"/>
                      <a:pt x="4" y="4"/>
                    </a:cubicBezTo>
                    <a:cubicBezTo>
                      <a:pt x="4" y="1"/>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1" name="Freeform 13">
                <a:extLst>
                  <a:ext uri="{FF2B5EF4-FFF2-40B4-BE49-F238E27FC236}">
                    <a16:creationId xmlns:a16="http://schemas.microsoft.com/office/drawing/2014/main" id="{9ECAEF25-6D03-59FB-2420-382CDD4ED638}"/>
                  </a:ext>
                </a:extLst>
              </p:cNvPr>
              <p:cNvSpPr>
                <a:spLocks noEditPoints="1"/>
              </p:cNvSpPr>
              <p:nvPr/>
            </p:nvSpPr>
            <p:spPr bwMode="auto">
              <a:xfrm>
                <a:off x="6430963" y="2693988"/>
                <a:ext cx="781050" cy="1020762"/>
              </a:xfrm>
              <a:custGeom>
                <a:avLst/>
                <a:gdLst>
                  <a:gd name="T0" fmla="*/ 0 w 130"/>
                  <a:gd name="T1" fmla="*/ 0 h 169"/>
                  <a:gd name="T2" fmla="*/ 0 w 130"/>
                  <a:gd name="T3" fmla="*/ 169 h 169"/>
                  <a:gd name="T4" fmla="*/ 130 w 130"/>
                  <a:gd name="T5" fmla="*/ 169 h 169"/>
                  <a:gd name="T6" fmla="*/ 130 w 130"/>
                  <a:gd name="T7" fmla="*/ 39 h 169"/>
                  <a:gd name="T8" fmla="*/ 91 w 130"/>
                  <a:gd name="T9" fmla="*/ 0 h 169"/>
                  <a:gd name="T10" fmla="*/ 0 w 130"/>
                  <a:gd name="T11" fmla="*/ 0 h 169"/>
                  <a:gd name="T12" fmla="*/ 46 w 130"/>
                  <a:gd name="T13" fmla="*/ 13 h 169"/>
                  <a:gd name="T14" fmla="*/ 58 w 130"/>
                  <a:gd name="T15" fmla="*/ 13 h 169"/>
                  <a:gd name="T16" fmla="*/ 58 w 130"/>
                  <a:gd name="T17" fmla="*/ 17 h 169"/>
                  <a:gd name="T18" fmla="*/ 51 w 130"/>
                  <a:gd name="T19" fmla="*/ 17 h 169"/>
                  <a:gd name="T20" fmla="*/ 51 w 130"/>
                  <a:gd name="T21" fmla="*/ 24 h 169"/>
                  <a:gd name="T22" fmla="*/ 57 w 130"/>
                  <a:gd name="T23" fmla="*/ 24 h 169"/>
                  <a:gd name="T24" fmla="*/ 57 w 130"/>
                  <a:gd name="T25" fmla="*/ 28 h 169"/>
                  <a:gd name="T26" fmla="*/ 51 w 130"/>
                  <a:gd name="T27" fmla="*/ 28 h 169"/>
                  <a:gd name="T28" fmla="*/ 51 w 130"/>
                  <a:gd name="T29" fmla="*/ 39 h 169"/>
                  <a:gd name="T30" fmla="*/ 46 w 130"/>
                  <a:gd name="T31" fmla="*/ 39 h 169"/>
                  <a:gd name="T32" fmla="*/ 46 w 130"/>
                  <a:gd name="T33" fmla="*/ 13 h 169"/>
                  <a:gd name="T34" fmla="*/ 27 w 130"/>
                  <a:gd name="T35" fmla="*/ 13 h 169"/>
                  <a:gd name="T36" fmla="*/ 32 w 130"/>
                  <a:gd name="T37" fmla="*/ 12 h 169"/>
                  <a:gd name="T38" fmla="*/ 39 w 130"/>
                  <a:gd name="T39" fmla="*/ 15 h 169"/>
                  <a:gd name="T40" fmla="*/ 43 w 130"/>
                  <a:gd name="T41" fmla="*/ 26 h 169"/>
                  <a:gd name="T42" fmla="*/ 39 w 130"/>
                  <a:gd name="T43" fmla="*/ 37 h 169"/>
                  <a:gd name="T44" fmla="*/ 31 w 130"/>
                  <a:gd name="T45" fmla="*/ 39 h 169"/>
                  <a:gd name="T46" fmla="*/ 27 w 130"/>
                  <a:gd name="T47" fmla="*/ 39 h 169"/>
                  <a:gd name="T48" fmla="*/ 27 w 130"/>
                  <a:gd name="T49" fmla="*/ 13 h 169"/>
                  <a:gd name="T50" fmla="*/ 14 w 130"/>
                  <a:gd name="T51" fmla="*/ 29 h 169"/>
                  <a:gd name="T52" fmla="*/ 14 w 130"/>
                  <a:gd name="T53" fmla="*/ 39 h 169"/>
                  <a:gd name="T54" fmla="*/ 8 w 130"/>
                  <a:gd name="T55" fmla="*/ 39 h 169"/>
                  <a:gd name="T56" fmla="*/ 8 w 130"/>
                  <a:gd name="T57" fmla="*/ 13 h 169"/>
                  <a:gd name="T58" fmla="*/ 14 w 130"/>
                  <a:gd name="T59" fmla="*/ 12 h 169"/>
                  <a:gd name="T60" fmla="*/ 21 w 130"/>
                  <a:gd name="T61" fmla="*/ 15 h 169"/>
                  <a:gd name="T62" fmla="*/ 23 w 130"/>
                  <a:gd name="T63" fmla="*/ 20 h 169"/>
                  <a:gd name="T64" fmla="*/ 21 w 130"/>
                  <a:gd name="T65" fmla="*/ 27 h 169"/>
                  <a:gd name="T66" fmla="*/ 15 w 130"/>
                  <a:gd name="T67" fmla="*/ 29 h 169"/>
                  <a:gd name="T68" fmla="*/ 14 w 130"/>
                  <a:gd name="T69" fmla="*/ 29 h 169"/>
                  <a:gd name="T70" fmla="*/ 119 w 130"/>
                  <a:gd name="T71" fmla="*/ 125 h 169"/>
                  <a:gd name="T72" fmla="*/ 118 w 130"/>
                  <a:gd name="T73" fmla="*/ 126 h 169"/>
                  <a:gd name="T74" fmla="*/ 81 w 130"/>
                  <a:gd name="T75" fmla="*/ 117 h 169"/>
                  <a:gd name="T76" fmla="*/ 48 w 130"/>
                  <a:gd name="T77" fmla="*/ 128 h 169"/>
                  <a:gd name="T78" fmla="*/ 20 w 130"/>
                  <a:gd name="T79" fmla="*/ 161 h 169"/>
                  <a:gd name="T80" fmla="*/ 19 w 130"/>
                  <a:gd name="T81" fmla="*/ 161 h 169"/>
                  <a:gd name="T82" fmla="*/ 19 w 130"/>
                  <a:gd name="T83" fmla="*/ 161 h 169"/>
                  <a:gd name="T84" fmla="*/ 18 w 130"/>
                  <a:gd name="T85" fmla="*/ 159 h 169"/>
                  <a:gd name="T86" fmla="*/ 46 w 130"/>
                  <a:gd name="T87" fmla="*/ 127 h 169"/>
                  <a:gd name="T88" fmla="*/ 59 w 130"/>
                  <a:gd name="T89" fmla="*/ 88 h 169"/>
                  <a:gd name="T90" fmla="*/ 63 w 130"/>
                  <a:gd name="T91" fmla="*/ 47 h 169"/>
                  <a:gd name="T92" fmla="*/ 65 w 130"/>
                  <a:gd name="T93" fmla="*/ 47 h 169"/>
                  <a:gd name="T94" fmla="*/ 66 w 130"/>
                  <a:gd name="T95" fmla="*/ 48 h 169"/>
                  <a:gd name="T96" fmla="*/ 62 w 130"/>
                  <a:gd name="T97" fmla="*/ 88 h 169"/>
                  <a:gd name="T98" fmla="*/ 81 w 130"/>
                  <a:gd name="T99" fmla="*/ 114 h 169"/>
                  <a:gd name="T100" fmla="*/ 117 w 130"/>
                  <a:gd name="T101" fmla="*/ 123 h 169"/>
                  <a:gd name="T102" fmla="*/ 118 w 130"/>
                  <a:gd name="T103" fmla="*/ 124 h 169"/>
                  <a:gd name="T104" fmla="*/ 119 w 130"/>
                  <a:gd name="T105" fmla="*/ 125 h 169"/>
                  <a:gd name="T106" fmla="*/ 89 w 130"/>
                  <a:gd name="T107" fmla="*/ 41 h 169"/>
                  <a:gd name="T108" fmla="*/ 89 w 130"/>
                  <a:gd name="T109" fmla="*/ 8 h 169"/>
                  <a:gd name="T110" fmla="*/ 122 w 130"/>
                  <a:gd name="T111" fmla="*/ 41 h 169"/>
                  <a:gd name="T112" fmla="*/ 89 w 130"/>
                  <a:gd name="T113" fmla="*/ 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69">
                    <a:moveTo>
                      <a:pt x="0" y="0"/>
                    </a:moveTo>
                    <a:cubicBezTo>
                      <a:pt x="0" y="169"/>
                      <a:pt x="0" y="169"/>
                      <a:pt x="0" y="169"/>
                    </a:cubicBezTo>
                    <a:cubicBezTo>
                      <a:pt x="130" y="169"/>
                      <a:pt x="130" y="169"/>
                      <a:pt x="130" y="169"/>
                    </a:cubicBezTo>
                    <a:cubicBezTo>
                      <a:pt x="130" y="39"/>
                      <a:pt x="130" y="39"/>
                      <a:pt x="130" y="39"/>
                    </a:cubicBezTo>
                    <a:cubicBezTo>
                      <a:pt x="91" y="0"/>
                      <a:pt x="91" y="0"/>
                      <a:pt x="91" y="0"/>
                    </a:cubicBezTo>
                    <a:lnTo>
                      <a:pt x="0" y="0"/>
                    </a:lnTo>
                    <a:close/>
                    <a:moveTo>
                      <a:pt x="46" y="13"/>
                    </a:moveTo>
                    <a:cubicBezTo>
                      <a:pt x="58" y="13"/>
                      <a:pt x="58" y="13"/>
                      <a:pt x="58" y="13"/>
                    </a:cubicBezTo>
                    <a:cubicBezTo>
                      <a:pt x="58" y="17"/>
                      <a:pt x="58" y="17"/>
                      <a:pt x="58" y="17"/>
                    </a:cubicBezTo>
                    <a:cubicBezTo>
                      <a:pt x="51" y="17"/>
                      <a:pt x="51" y="17"/>
                      <a:pt x="51" y="17"/>
                    </a:cubicBezTo>
                    <a:cubicBezTo>
                      <a:pt x="51" y="24"/>
                      <a:pt x="51" y="24"/>
                      <a:pt x="51" y="24"/>
                    </a:cubicBezTo>
                    <a:cubicBezTo>
                      <a:pt x="57" y="24"/>
                      <a:pt x="57" y="24"/>
                      <a:pt x="57" y="24"/>
                    </a:cubicBezTo>
                    <a:cubicBezTo>
                      <a:pt x="57" y="28"/>
                      <a:pt x="57" y="28"/>
                      <a:pt x="57" y="28"/>
                    </a:cubicBezTo>
                    <a:cubicBezTo>
                      <a:pt x="51" y="28"/>
                      <a:pt x="51" y="28"/>
                      <a:pt x="51" y="28"/>
                    </a:cubicBezTo>
                    <a:cubicBezTo>
                      <a:pt x="51" y="39"/>
                      <a:pt x="51" y="39"/>
                      <a:pt x="51" y="39"/>
                    </a:cubicBezTo>
                    <a:cubicBezTo>
                      <a:pt x="46" y="39"/>
                      <a:pt x="46" y="39"/>
                      <a:pt x="46" y="39"/>
                    </a:cubicBezTo>
                    <a:lnTo>
                      <a:pt x="46" y="13"/>
                    </a:lnTo>
                    <a:close/>
                    <a:moveTo>
                      <a:pt x="27" y="13"/>
                    </a:moveTo>
                    <a:cubicBezTo>
                      <a:pt x="28" y="13"/>
                      <a:pt x="30" y="12"/>
                      <a:pt x="32" y="12"/>
                    </a:cubicBezTo>
                    <a:cubicBezTo>
                      <a:pt x="35" y="12"/>
                      <a:pt x="38" y="13"/>
                      <a:pt x="39" y="15"/>
                    </a:cubicBezTo>
                    <a:cubicBezTo>
                      <a:pt x="41" y="17"/>
                      <a:pt x="43" y="20"/>
                      <a:pt x="43" y="26"/>
                    </a:cubicBezTo>
                    <a:cubicBezTo>
                      <a:pt x="43" y="31"/>
                      <a:pt x="41" y="35"/>
                      <a:pt x="39" y="37"/>
                    </a:cubicBezTo>
                    <a:cubicBezTo>
                      <a:pt x="37" y="39"/>
                      <a:pt x="35" y="39"/>
                      <a:pt x="31" y="39"/>
                    </a:cubicBezTo>
                    <a:cubicBezTo>
                      <a:pt x="29" y="39"/>
                      <a:pt x="28" y="39"/>
                      <a:pt x="27" y="39"/>
                    </a:cubicBezTo>
                    <a:lnTo>
                      <a:pt x="27" y="13"/>
                    </a:lnTo>
                    <a:close/>
                    <a:moveTo>
                      <a:pt x="14" y="29"/>
                    </a:moveTo>
                    <a:cubicBezTo>
                      <a:pt x="14" y="39"/>
                      <a:pt x="14" y="39"/>
                      <a:pt x="14" y="39"/>
                    </a:cubicBezTo>
                    <a:cubicBezTo>
                      <a:pt x="8" y="39"/>
                      <a:pt x="8" y="39"/>
                      <a:pt x="8" y="39"/>
                    </a:cubicBezTo>
                    <a:cubicBezTo>
                      <a:pt x="8" y="13"/>
                      <a:pt x="8" y="13"/>
                      <a:pt x="8" y="13"/>
                    </a:cubicBezTo>
                    <a:cubicBezTo>
                      <a:pt x="10" y="13"/>
                      <a:pt x="12" y="12"/>
                      <a:pt x="14" y="12"/>
                    </a:cubicBezTo>
                    <a:cubicBezTo>
                      <a:pt x="17" y="12"/>
                      <a:pt x="19" y="13"/>
                      <a:pt x="21" y="15"/>
                    </a:cubicBezTo>
                    <a:cubicBezTo>
                      <a:pt x="23" y="16"/>
                      <a:pt x="23" y="18"/>
                      <a:pt x="23" y="20"/>
                    </a:cubicBezTo>
                    <a:cubicBezTo>
                      <a:pt x="23" y="23"/>
                      <a:pt x="23" y="25"/>
                      <a:pt x="21" y="27"/>
                    </a:cubicBezTo>
                    <a:cubicBezTo>
                      <a:pt x="20" y="29"/>
                      <a:pt x="17" y="29"/>
                      <a:pt x="15" y="29"/>
                    </a:cubicBezTo>
                    <a:cubicBezTo>
                      <a:pt x="14" y="29"/>
                      <a:pt x="14" y="29"/>
                      <a:pt x="14" y="29"/>
                    </a:cubicBezTo>
                    <a:close/>
                    <a:moveTo>
                      <a:pt x="119" y="125"/>
                    </a:moveTo>
                    <a:cubicBezTo>
                      <a:pt x="119" y="126"/>
                      <a:pt x="119" y="126"/>
                      <a:pt x="118" y="126"/>
                    </a:cubicBezTo>
                    <a:cubicBezTo>
                      <a:pt x="103" y="125"/>
                      <a:pt x="90" y="122"/>
                      <a:pt x="81" y="117"/>
                    </a:cubicBezTo>
                    <a:cubicBezTo>
                      <a:pt x="69" y="117"/>
                      <a:pt x="58" y="121"/>
                      <a:pt x="48" y="128"/>
                    </a:cubicBezTo>
                    <a:cubicBezTo>
                      <a:pt x="41" y="142"/>
                      <a:pt x="31" y="153"/>
                      <a:pt x="20" y="161"/>
                    </a:cubicBezTo>
                    <a:cubicBezTo>
                      <a:pt x="20" y="161"/>
                      <a:pt x="20" y="161"/>
                      <a:pt x="19" y="161"/>
                    </a:cubicBezTo>
                    <a:cubicBezTo>
                      <a:pt x="19" y="161"/>
                      <a:pt x="19" y="161"/>
                      <a:pt x="19" y="161"/>
                    </a:cubicBezTo>
                    <a:cubicBezTo>
                      <a:pt x="18" y="161"/>
                      <a:pt x="18" y="160"/>
                      <a:pt x="18" y="159"/>
                    </a:cubicBezTo>
                    <a:cubicBezTo>
                      <a:pt x="26" y="145"/>
                      <a:pt x="36" y="134"/>
                      <a:pt x="46" y="127"/>
                    </a:cubicBezTo>
                    <a:cubicBezTo>
                      <a:pt x="52" y="115"/>
                      <a:pt x="56" y="102"/>
                      <a:pt x="59" y="88"/>
                    </a:cubicBezTo>
                    <a:cubicBezTo>
                      <a:pt x="55" y="68"/>
                      <a:pt x="63" y="48"/>
                      <a:pt x="63" y="47"/>
                    </a:cubicBezTo>
                    <a:cubicBezTo>
                      <a:pt x="63" y="47"/>
                      <a:pt x="64" y="46"/>
                      <a:pt x="65" y="47"/>
                    </a:cubicBezTo>
                    <a:cubicBezTo>
                      <a:pt x="65" y="47"/>
                      <a:pt x="66" y="47"/>
                      <a:pt x="66" y="48"/>
                    </a:cubicBezTo>
                    <a:cubicBezTo>
                      <a:pt x="66" y="48"/>
                      <a:pt x="66" y="66"/>
                      <a:pt x="62" y="88"/>
                    </a:cubicBezTo>
                    <a:cubicBezTo>
                      <a:pt x="64" y="99"/>
                      <a:pt x="71" y="108"/>
                      <a:pt x="81" y="114"/>
                    </a:cubicBezTo>
                    <a:cubicBezTo>
                      <a:pt x="98" y="114"/>
                      <a:pt x="112" y="120"/>
                      <a:pt x="117" y="123"/>
                    </a:cubicBezTo>
                    <a:cubicBezTo>
                      <a:pt x="117" y="123"/>
                      <a:pt x="118" y="124"/>
                      <a:pt x="118" y="124"/>
                    </a:cubicBezTo>
                    <a:cubicBezTo>
                      <a:pt x="119" y="124"/>
                      <a:pt x="119" y="125"/>
                      <a:pt x="119" y="125"/>
                    </a:cubicBezTo>
                    <a:close/>
                    <a:moveTo>
                      <a:pt x="89" y="41"/>
                    </a:moveTo>
                    <a:cubicBezTo>
                      <a:pt x="89" y="8"/>
                      <a:pt x="89" y="8"/>
                      <a:pt x="89" y="8"/>
                    </a:cubicBezTo>
                    <a:cubicBezTo>
                      <a:pt x="122" y="41"/>
                      <a:pt x="122" y="41"/>
                      <a:pt x="122" y="41"/>
                    </a:cubicBezTo>
                    <a:lnTo>
                      <a:pt x="8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2" name="Freeform 14">
                <a:extLst>
                  <a:ext uri="{FF2B5EF4-FFF2-40B4-BE49-F238E27FC236}">
                    <a16:creationId xmlns:a16="http://schemas.microsoft.com/office/drawing/2014/main" id="{773A8530-92F4-0CCE-1737-499B6373E932}"/>
                  </a:ext>
                </a:extLst>
              </p:cNvPr>
              <p:cNvSpPr>
                <a:spLocks/>
              </p:cNvSpPr>
              <p:nvPr/>
            </p:nvSpPr>
            <p:spPr bwMode="auto">
              <a:xfrm>
                <a:off x="6731000" y="3255963"/>
                <a:ext cx="161925" cy="180975"/>
              </a:xfrm>
              <a:custGeom>
                <a:avLst/>
                <a:gdLst>
                  <a:gd name="T0" fmla="*/ 11 w 27"/>
                  <a:gd name="T1" fmla="*/ 0 h 30"/>
                  <a:gd name="T2" fmla="*/ 0 w 27"/>
                  <a:gd name="T3" fmla="*/ 30 h 30"/>
                  <a:gd name="T4" fmla="*/ 27 w 27"/>
                  <a:gd name="T5" fmla="*/ 21 h 30"/>
                  <a:gd name="T6" fmla="*/ 11 w 27"/>
                  <a:gd name="T7" fmla="*/ 0 h 30"/>
                </a:gdLst>
                <a:ahLst/>
                <a:cxnLst>
                  <a:cxn ang="0">
                    <a:pos x="T0" y="T1"/>
                  </a:cxn>
                  <a:cxn ang="0">
                    <a:pos x="T2" y="T3"/>
                  </a:cxn>
                  <a:cxn ang="0">
                    <a:pos x="T4" y="T5"/>
                  </a:cxn>
                  <a:cxn ang="0">
                    <a:pos x="T6" y="T7"/>
                  </a:cxn>
                </a:cxnLst>
                <a:rect l="0" t="0" r="r" b="b"/>
                <a:pathLst>
                  <a:path w="27" h="30">
                    <a:moveTo>
                      <a:pt x="11" y="0"/>
                    </a:moveTo>
                    <a:cubicBezTo>
                      <a:pt x="8" y="11"/>
                      <a:pt x="5" y="21"/>
                      <a:pt x="0" y="30"/>
                    </a:cubicBezTo>
                    <a:cubicBezTo>
                      <a:pt x="9" y="25"/>
                      <a:pt x="17" y="22"/>
                      <a:pt x="27" y="21"/>
                    </a:cubicBezTo>
                    <a:cubicBezTo>
                      <a:pt x="19" y="16"/>
                      <a:pt x="14" y="9"/>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3" name="Freeform 15">
                <a:extLst>
                  <a:ext uri="{FF2B5EF4-FFF2-40B4-BE49-F238E27FC236}">
                    <a16:creationId xmlns:a16="http://schemas.microsoft.com/office/drawing/2014/main" id="{FC196BCD-290F-EDF0-BDCB-534B5F358BE7}"/>
                  </a:ext>
                </a:extLst>
              </p:cNvPr>
              <p:cNvSpPr>
                <a:spLocks/>
              </p:cNvSpPr>
              <p:nvPr/>
            </p:nvSpPr>
            <p:spPr bwMode="auto">
              <a:xfrm>
                <a:off x="6953250" y="3678238"/>
                <a:ext cx="144463" cy="36512"/>
              </a:xfrm>
              <a:custGeom>
                <a:avLst/>
                <a:gdLst>
                  <a:gd name="T0" fmla="*/ 24 w 24"/>
                  <a:gd name="T1" fmla="*/ 6 h 6"/>
                  <a:gd name="T2" fmla="*/ 0 w 24"/>
                  <a:gd name="T3" fmla="*/ 0 h 6"/>
                  <a:gd name="T4" fmla="*/ 24 w 24"/>
                  <a:gd name="T5" fmla="*/ 6 h 6"/>
                </a:gdLst>
                <a:ahLst/>
                <a:cxnLst>
                  <a:cxn ang="0">
                    <a:pos x="T0" y="T1"/>
                  </a:cxn>
                  <a:cxn ang="0">
                    <a:pos x="T2" y="T3"/>
                  </a:cxn>
                  <a:cxn ang="0">
                    <a:pos x="T4" y="T5"/>
                  </a:cxn>
                </a:cxnLst>
                <a:rect l="0" t="0" r="r" b="b"/>
                <a:pathLst>
                  <a:path w="24" h="6">
                    <a:moveTo>
                      <a:pt x="24" y="6"/>
                    </a:moveTo>
                    <a:cubicBezTo>
                      <a:pt x="18" y="4"/>
                      <a:pt x="10" y="1"/>
                      <a:pt x="0" y="0"/>
                    </a:cubicBezTo>
                    <a:cubicBezTo>
                      <a:pt x="6" y="3"/>
                      <a:pt x="14" y="5"/>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sp>
          <p:nvSpPr>
            <p:cNvPr id="221" name="TextBox 220">
              <a:extLst>
                <a:ext uri="{FF2B5EF4-FFF2-40B4-BE49-F238E27FC236}">
                  <a16:creationId xmlns:a16="http://schemas.microsoft.com/office/drawing/2014/main" id="{1AE6DA84-AF3D-6299-C84F-CE284CEC4EB1}"/>
                </a:ext>
              </a:extLst>
            </p:cNvPr>
            <p:cNvSpPr txBox="1"/>
            <p:nvPr/>
          </p:nvSpPr>
          <p:spPr>
            <a:xfrm>
              <a:off x="1572618" y="3344002"/>
              <a:ext cx="694783" cy="788912"/>
            </a:xfrm>
            <a:prstGeom prst="rect">
              <a:avLst/>
            </a:prstGeom>
            <a:noFill/>
          </p:spPr>
          <p:txBody>
            <a:bodyPr wrap="none" lIns="0" tIns="0" rIns="0" bIns="0" rtlCol="0">
              <a:spAutoFit/>
            </a:bodyPr>
            <a:lstStyle/>
            <a:p>
              <a:pPr marL="0" marR="0" lvl="0" indent="0" algn="ctr" defTabSz="609585" rtl="0" eaLnBrk="1" fontAlgn="base" latinLnBrk="0" hangingPunct="1">
                <a:lnSpc>
                  <a:spcPct val="100000"/>
                </a:lnSpc>
                <a:spcBef>
                  <a:spcPts val="600"/>
                </a:spcBef>
                <a:spcAft>
                  <a:spcPct val="0"/>
                </a:spcAft>
                <a:buClr>
                  <a:srgbClr val="F0AB00"/>
                </a:buClr>
                <a:buSzPct val="80000"/>
                <a:buFontTx/>
                <a:buNone/>
                <a:tabLst/>
                <a:defRPr/>
              </a:pPr>
              <a:r>
                <a:rPr kumimoji="0" lang="en-US" sz="1100" b="1" i="0" u="none" strike="noStrike" kern="0" cap="none" spc="0" normalizeH="0" baseline="0" noProof="0">
                  <a:ln>
                    <a:noFill/>
                  </a:ln>
                  <a:solidFill>
                    <a:srgbClr val="000000">
                      <a:lumMod val="95000"/>
                      <a:lumOff val="5000"/>
                    </a:srgbClr>
                  </a:solidFill>
                  <a:effectLst/>
                  <a:uLnTx/>
                  <a:uFillTx/>
                  <a:latin typeface="Helvetica" pitchFamily="2" charset="0"/>
                  <a:ea typeface="Arial Unicode MS" pitchFamily="34" charset="-128"/>
                  <a:cs typeface="Arial Unicode MS" pitchFamily="34" charset="-128"/>
                </a:rPr>
                <a:t>&lt; /&gt;</a:t>
              </a:r>
              <a:br>
                <a:rPr kumimoji="0" lang="en-US" sz="1100" b="1" i="0" u="none" strike="noStrike" kern="0" cap="none" spc="0" normalizeH="0" baseline="0" noProof="0">
                  <a:ln>
                    <a:noFill/>
                  </a:ln>
                  <a:solidFill>
                    <a:srgbClr val="000000">
                      <a:lumMod val="95000"/>
                      <a:lumOff val="5000"/>
                    </a:srgbClr>
                  </a:solidFill>
                  <a:effectLst/>
                  <a:uLnTx/>
                  <a:uFillTx/>
                  <a:latin typeface="Helvetica" pitchFamily="2" charset="0"/>
                  <a:ea typeface="Arial Unicode MS" pitchFamily="34" charset="-128"/>
                  <a:cs typeface="Arial Unicode MS" pitchFamily="34" charset="-128"/>
                </a:rPr>
              </a:br>
              <a:r>
                <a:rPr kumimoji="0" lang="en-US" sz="1100" b="1" i="0" u="none" strike="noStrike" kern="0" cap="none" spc="0" normalizeH="0" baseline="0" noProof="0">
                  <a:ln>
                    <a:noFill/>
                  </a:ln>
                  <a:solidFill>
                    <a:srgbClr val="000000">
                      <a:lumMod val="95000"/>
                      <a:lumOff val="5000"/>
                    </a:srgbClr>
                  </a:solidFill>
                  <a:effectLst/>
                  <a:uLnTx/>
                  <a:uFillTx/>
                  <a:latin typeface="Helvetica" pitchFamily="2" charset="0"/>
                  <a:ea typeface="Arial Unicode MS" pitchFamily="34" charset="-128"/>
                  <a:cs typeface="Arial Unicode MS" pitchFamily="34" charset="-128"/>
                </a:rPr>
                <a:t>XML</a:t>
              </a:r>
            </a:p>
          </p:txBody>
        </p:sp>
      </p:grpSp>
      <p:grpSp>
        <p:nvGrpSpPr>
          <p:cNvPr id="234" name="Group 233">
            <a:extLst>
              <a:ext uri="{FF2B5EF4-FFF2-40B4-BE49-F238E27FC236}">
                <a16:creationId xmlns:a16="http://schemas.microsoft.com/office/drawing/2014/main" id="{F9CF19CD-F620-0852-B594-F9B2DA982FA7}"/>
              </a:ext>
            </a:extLst>
          </p:cNvPr>
          <p:cNvGrpSpPr/>
          <p:nvPr/>
        </p:nvGrpSpPr>
        <p:grpSpPr>
          <a:xfrm>
            <a:off x="876512" y="4209279"/>
            <a:ext cx="784777" cy="321525"/>
            <a:chOff x="3156377" y="3394748"/>
            <a:chExt cx="1844049" cy="801349"/>
          </a:xfrm>
          <a:solidFill>
            <a:schemeClr val="tx2"/>
          </a:solidFill>
        </p:grpSpPr>
        <p:grpSp>
          <p:nvGrpSpPr>
            <p:cNvPr id="235" name="Group 234">
              <a:extLst>
                <a:ext uri="{FF2B5EF4-FFF2-40B4-BE49-F238E27FC236}">
                  <a16:creationId xmlns:a16="http://schemas.microsoft.com/office/drawing/2014/main" id="{AAD52593-D699-02B6-5E7F-055806017E00}"/>
                </a:ext>
              </a:extLst>
            </p:cNvPr>
            <p:cNvGrpSpPr/>
            <p:nvPr/>
          </p:nvGrpSpPr>
          <p:grpSpPr>
            <a:xfrm>
              <a:off x="3156377" y="3394748"/>
              <a:ext cx="676216" cy="698832"/>
              <a:chOff x="5003264" y="1788037"/>
              <a:chExt cx="676216" cy="698832"/>
            </a:xfrm>
            <a:grpFill/>
          </p:grpSpPr>
          <p:sp>
            <p:nvSpPr>
              <p:cNvPr id="240" name="Freeform 7">
                <a:extLst>
                  <a:ext uri="{FF2B5EF4-FFF2-40B4-BE49-F238E27FC236}">
                    <a16:creationId xmlns:a16="http://schemas.microsoft.com/office/drawing/2014/main" id="{1ACBB13D-0740-258D-DBDD-7348987CE4B4}"/>
                  </a:ext>
                </a:extLst>
              </p:cNvPr>
              <p:cNvSpPr>
                <a:spLocks/>
              </p:cNvSpPr>
              <p:nvPr/>
            </p:nvSpPr>
            <p:spPr bwMode="auto">
              <a:xfrm>
                <a:off x="5297271" y="1984795"/>
                <a:ext cx="63325" cy="92726"/>
              </a:xfrm>
              <a:custGeom>
                <a:avLst/>
                <a:gdLst>
                  <a:gd name="T0" fmla="*/ 7 w 11"/>
                  <a:gd name="T1" fmla="*/ 0 h 16"/>
                  <a:gd name="T2" fmla="*/ 4 w 11"/>
                  <a:gd name="T3" fmla="*/ 1 h 16"/>
                  <a:gd name="T4" fmla="*/ 1 w 11"/>
                  <a:gd name="T5" fmla="*/ 6 h 16"/>
                  <a:gd name="T6" fmla="*/ 0 w 11"/>
                  <a:gd name="T7" fmla="*/ 10 h 16"/>
                  <a:gd name="T8" fmla="*/ 1 w 11"/>
                  <a:gd name="T9" fmla="*/ 14 h 16"/>
                  <a:gd name="T10" fmla="*/ 4 w 11"/>
                  <a:gd name="T11" fmla="*/ 16 h 16"/>
                  <a:gd name="T12" fmla="*/ 7 w 11"/>
                  <a:gd name="T13" fmla="*/ 15 h 16"/>
                  <a:gd name="T14" fmla="*/ 8 w 11"/>
                  <a:gd name="T15" fmla="*/ 14 h 16"/>
                  <a:gd name="T16" fmla="*/ 10 w 11"/>
                  <a:gd name="T17" fmla="*/ 10 h 16"/>
                  <a:gd name="T18" fmla="*/ 11 w 11"/>
                  <a:gd name="T19" fmla="*/ 5 h 16"/>
                  <a:gd name="T20" fmla="*/ 10 w 11"/>
                  <a:gd name="T21" fmla="*/ 1 h 16"/>
                  <a:gd name="T22" fmla="*/ 7 w 11"/>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6">
                    <a:moveTo>
                      <a:pt x="7" y="0"/>
                    </a:moveTo>
                    <a:cubicBezTo>
                      <a:pt x="6" y="0"/>
                      <a:pt x="5" y="1"/>
                      <a:pt x="4" y="1"/>
                    </a:cubicBezTo>
                    <a:cubicBezTo>
                      <a:pt x="2" y="2"/>
                      <a:pt x="2" y="4"/>
                      <a:pt x="1" y="6"/>
                    </a:cubicBezTo>
                    <a:cubicBezTo>
                      <a:pt x="1" y="7"/>
                      <a:pt x="0" y="9"/>
                      <a:pt x="0" y="10"/>
                    </a:cubicBezTo>
                    <a:cubicBezTo>
                      <a:pt x="0" y="12"/>
                      <a:pt x="1" y="13"/>
                      <a:pt x="1" y="14"/>
                    </a:cubicBezTo>
                    <a:cubicBezTo>
                      <a:pt x="2" y="15"/>
                      <a:pt x="3" y="16"/>
                      <a:pt x="4" y="16"/>
                    </a:cubicBezTo>
                    <a:cubicBezTo>
                      <a:pt x="5" y="16"/>
                      <a:pt x="6" y="15"/>
                      <a:pt x="7" y="15"/>
                    </a:cubicBezTo>
                    <a:cubicBezTo>
                      <a:pt x="7" y="15"/>
                      <a:pt x="8" y="14"/>
                      <a:pt x="8" y="14"/>
                    </a:cubicBezTo>
                    <a:cubicBezTo>
                      <a:pt x="9" y="13"/>
                      <a:pt x="10" y="11"/>
                      <a:pt x="10" y="10"/>
                    </a:cubicBezTo>
                    <a:cubicBezTo>
                      <a:pt x="11" y="8"/>
                      <a:pt x="11" y="6"/>
                      <a:pt x="11" y="5"/>
                    </a:cubicBezTo>
                    <a:cubicBezTo>
                      <a:pt x="11" y="3"/>
                      <a:pt x="11" y="2"/>
                      <a:pt x="10" y="1"/>
                    </a:cubicBezTo>
                    <a:cubicBezTo>
                      <a:pt x="9" y="0"/>
                      <a:pt x="8" y="0"/>
                      <a:pt x="7" y="0"/>
                    </a:cubicBez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1" name="Freeform 8">
                <a:extLst>
                  <a:ext uri="{FF2B5EF4-FFF2-40B4-BE49-F238E27FC236}">
                    <a16:creationId xmlns:a16="http://schemas.microsoft.com/office/drawing/2014/main" id="{2681C187-2F34-4C50-B9C1-A260B29CA3AB}"/>
                  </a:ext>
                </a:extLst>
              </p:cNvPr>
              <p:cNvSpPr>
                <a:spLocks noEditPoints="1"/>
              </p:cNvSpPr>
              <p:nvPr/>
            </p:nvSpPr>
            <p:spPr bwMode="auto">
              <a:xfrm>
                <a:off x="5003264" y="1788037"/>
                <a:ext cx="676216" cy="698832"/>
              </a:xfrm>
              <a:custGeom>
                <a:avLst/>
                <a:gdLst>
                  <a:gd name="T0" fmla="*/ 65 w 117"/>
                  <a:gd name="T1" fmla="*/ 2 h 121"/>
                  <a:gd name="T2" fmla="*/ 5 w 117"/>
                  <a:gd name="T3" fmla="*/ 44 h 121"/>
                  <a:gd name="T4" fmla="*/ 0 w 117"/>
                  <a:gd name="T5" fmla="*/ 116 h 121"/>
                  <a:gd name="T6" fmla="*/ 111 w 117"/>
                  <a:gd name="T7" fmla="*/ 121 h 121"/>
                  <a:gd name="T8" fmla="*/ 117 w 117"/>
                  <a:gd name="T9" fmla="*/ 53 h 121"/>
                  <a:gd name="T10" fmla="*/ 41 w 117"/>
                  <a:gd name="T11" fmla="*/ 32 h 121"/>
                  <a:gd name="T12" fmla="*/ 60 w 117"/>
                  <a:gd name="T13" fmla="*/ 21 h 121"/>
                  <a:gd name="T14" fmla="*/ 76 w 117"/>
                  <a:gd name="T15" fmla="*/ 29 h 121"/>
                  <a:gd name="T16" fmla="*/ 75 w 117"/>
                  <a:gd name="T17" fmla="*/ 48 h 121"/>
                  <a:gd name="T18" fmla="*/ 61 w 117"/>
                  <a:gd name="T19" fmla="*/ 53 h 121"/>
                  <a:gd name="T20" fmla="*/ 54 w 117"/>
                  <a:gd name="T21" fmla="*/ 53 h 121"/>
                  <a:gd name="T22" fmla="*/ 46 w 117"/>
                  <a:gd name="T23" fmla="*/ 44 h 121"/>
                  <a:gd name="T24" fmla="*/ 57 w 117"/>
                  <a:gd name="T25" fmla="*/ 30 h 121"/>
                  <a:gd name="T26" fmla="*/ 64 w 117"/>
                  <a:gd name="T27" fmla="*/ 31 h 121"/>
                  <a:gd name="T28" fmla="*/ 66 w 117"/>
                  <a:gd name="T29" fmla="*/ 46 h 121"/>
                  <a:gd name="T30" fmla="*/ 66 w 117"/>
                  <a:gd name="T31" fmla="*/ 49 h 121"/>
                  <a:gd name="T32" fmla="*/ 69 w 117"/>
                  <a:gd name="T33" fmla="*/ 48 h 121"/>
                  <a:gd name="T34" fmla="*/ 74 w 117"/>
                  <a:gd name="T35" fmla="*/ 38 h 121"/>
                  <a:gd name="T36" fmla="*/ 60 w 117"/>
                  <a:gd name="T37" fmla="*/ 25 h 121"/>
                  <a:gd name="T38" fmla="*/ 44 w 117"/>
                  <a:gd name="T39" fmla="*/ 34 h 121"/>
                  <a:gd name="T40" fmla="*/ 44 w 117"/>
                  <a:gd name="T41" fmla="*/ 52 h 121"/>
                  <a:gd name="T42" fmla="*/ 60 w 117"/>
                  <a:gd name="T43" fmla="*/ 59 h 121"/>
                  <a:gd name="T44" fmla="*/ 75 w 117"/>
                  <a:gd name="T45" fmla="*/ 53 h 121"/>
                  <a:gd name="T46" fmla="*/ 73 w 117"/>
                  <a:gd name="T47" fmla="*/ 60 h 121"/>
                  <a:gd name="T48" fmla="*/ 48 w 117"/>
                  <a:gd name="T49" fmla="*/ 60 h 121"/>
                  <a:gd name="T50" fmla="*/ 38 w 117"/>
                  <a:gd name="T51" fmla="*/ 43 h 121"/>
                  <a:gd name="T52" fmla="*/ 6 w 117"/>
                  <a:gd name="T53" fmla="*/ 107 h 121"/>
                  <a:gd name="T54" fmla="*/ 10 w 117"/>
                  <a:gd name="T55" fmla="*/ 51 h 121"/>
                  <a:gd name="T56" fmla="*/ 43 w 117"/>
                  <a:gd name="T57" fmla="*/ 83 h 121"/>
                  <a:gd name="T58" fmla="*/ 6 w 117"/>
                  <a:gd name="T59" fmla="*/ 107 h 121"/>
                  <a:gd name="T60" fmla="*/ 16 w 117"/>
                  <a:gd name="T61" fmla="*/ 116 h 121"/>
                  <a:gd name="T62" fmla="*/ 56 w 117"/>
                  <a:gd name="T63" fmla="*/ 79 h 121"/>
                  <a:gd name="T64" fmla="*/ 104 w 117"/>
                  <a:gd name="T65" fmla="*/ 113 h 121"/>
                  <a:gd name="T66" fmla="*/ 112 w 117"/>
                  <a:gd name="T67" fmla="*/ 107 h 121"/>
                  <a:gd name="T68" fmla="*/ 75 w 117"/>
                  <a:gd name="T69" fmla="*/ 83 h 121"/>
                  <a:gd name="T70" fmla="*/ 108 w 117"/>
                  <a:gd name="T71" fmla="*/ 51 h 121"/>
                  <a:gd name="T72" fmla="*/ 112 w 117"/>
                  <a:gd name="T73"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21">
                    <a:moveTo>
                      <a:pt x="112" y="43"/>
                    </a:moveTo>
                    <a:cubicBezTo>
                      <a:pt x="65" y="2"/>
                      <a:pt x="65" y="2"/>
                      <a:pt x="65" y="2"/>
                    </a:cubicBezTo>
                    <a:cubicBezTo>
                      <a:pt x="62" y="0"/>
                      <a:pt x="59" y="0"/>
                      <a:pt x="56" y="2"/>
                    </a:cubicBezTo>
                    <a:cubicBezTo>
                      <a:pt x="5" y="44"/>
                      <a:pt x="5" y="44"/>
                      <a:pt x="5" y="44"/>
                    </a:cubicBezTo>
                    <a:cubicBezTo>
                      <a:pt x="2" y="46"/>
                      <a:pt x="0" y="50"/>
                      <a:pt x="0" y="53"/>
                    </a:cubicBezTo>
                    <a:cubicBezTo>
                      <a:pt x="0" y="116"/>
                      <a:pt x="0" y="116"/>
                      <a:pt x="0" y="116"/>
                    </a:cubicBezTo>
                    <a:cubicBezTo>
                      <a:pt x="0" y="119"/>
                      <a:pt x="3" y="121"/>
                      <a:pt x="6" y="121"/>
                    </a:cubicBezTo>
                    <a:cubicBezTo>
                      <a:pt x="111" y="121"/>
                      <a:pt x="111" y="121"/>
                      <a:pt x="111" y="121"/>
                    </a:cubicBezTo>
                    <a:cubicBezTo>
                      <a:pt x="114" y="121"/>
                      <a:pt x="117" y="119"/>
                      <a:pt x="117" y="116"/>
                    </a:cubicBezTo>
                    <a:cubicBezTo>
                      <a:pt x="117" y="53"/>
                      <a:pt x="117" y="53"/>
                      <a:pt x="117" y="53"/>
                    </a:cubicBezTo>
                    <a:cubicBezTo>
                      <a:pt x="117" y="50"/>
                      <a:pt x="115" y="45"/>
                      <a:pt x="112" y="43"/>
                    </a:cubicBezTo>
                    <a:close/>
                    <a:moveTo>
                      <a:pt x="41" y="32"/>
                    </a:moveTo>
                    <a:cubicBezTo>
                      <a:pt x="43" y="28"/>
                      <a:pt x="45" y="26"/>
                      <a:pt x="48" y="24"/>
                    </a:cubicBezTo>
                    <a:cubicBezTo>
                      <a:pt x="52" y="22"/>
                      <a:pt x="56" y="21"/>
                      <a:pt x="60" y="21"/>
                    </a:cubicBezTo>
                    <a:cubicBezTo>
                      <a:pt x="63" y="21"/>
                      <a:pt x="67" y="22"/>
                      <a:pt x="69" y="24"/>
                    </a:cubicBezTo>
                    <a:cubicBezTo>
                      <a:pt x="72" y="25"/>
                      <a:pt x="74" y="27"/>
                      <a:pt x="76" y="29"/>
                    </a:cubicBezTo>
                    <a:cubicBezTo>
                      <a:pt x="77" y="32"/>
                      <a:pt x="78" y="35"/>
                      <a:pt x="78" y="38"/>
                    </a:cubicBezTo>
                    <a:cubicBezTo>
                      <a:pt x="78" y="42"/>
                      <a:pt x="77" y="45"/>
                      <a:pt x="75" y="48"/>
                    </a:cubicBezTo>
                    <a:cubicBezTo>
                      <a:pt x="72" y="52"/>
                      <a:pt x="68" y="53"/>
                      <a:pt x="64" y="53"/>
                    </a:cubicBezTo>
                    <a:cubicBezTo>
                      <a:pt x="63" y="53"/>
                      <a:pt x="62" y="53"/>
                      <a:pt x="61" y="53"/>
                    </a:cubicBezTo>
                    <a:cubicBezTo>
                      <a:pt x="61" y="52"/>
                      <a:pt x="60" y="52"/>
                      <a:pt x="60" y="51"/>
                    </a:cubicBezTo>
                    <a:cubicBezTo>
                      <a:pt x="58" y="53"/>
                      <a:pt x="56" y="53"/>
                      <a:pt x="54" y="53"/>
                    </a:cubicBezTo>
                    <a:cubicBezTo>
                      <a:pt x="52" y="53"/>
                      <a:pt x="50" y="53"/>
                      <a:pt x="48" y="51"/>
                    </a:cubicBezTo>
                    <a:cubicBezTo>
                      <a:pt x="47" y="49"/>
                      <a:pt x="46" y="47"/>
                      <a:pt x="46" y="44"/>
                    </a:cubicBezTo>
                    <a:cubicBezTo>
                      <a:pt x="46" y="41"/>
                      <a:pt x="47" y="38"/>
                      <a:pt x="49" y="35"/>
                    </a:cubicBezTo>
                    <a:cubicBezTo>
                      <a:pt x="51" y="32"/>
                      <a:pt x="54" y="30"/>
                      <a:pt x="57" y="30"/>
                    </a:cubicBezTo>
                    <a:cubicBezTo>
                      <a:pt x="60" y="30"/>
                      <a:pt x="62" y="31"/>
                      <a:pt x="63" y="33"/>
                    </a:cubicBezTo>
                    <a:cubicBezTo>
                      <a:pt x="64" y="31"/>
                      <a:pt x="64" y="31"/>
                      <a:pt x="64" y="31"/>
                    </a:cubicBezTo>
                    <a:cubicBezTo>
                      <a:pt x="69" y="31"/>
                      <a:pt x="69" y="31"/>
                      <a:pt x="69" y="31"/>
                    </a:cubicBezTo>
                    <a:cubicBezTo>
                      <a:pt x="66" y="46"/>
                      <a:pt x="66" y="46"/>
                      <a:pt x="66" y="46"/>
                    </a:cubicBezTo>
                    <a:cubicBezTo>
                      <a:pt x="66" y="47"/>
                      <a:pt x="66" y="48"/>
                      <a:pt x="66" y="48"/>
                    </a:cubicBezTo>
                    <a:cubicBezTo>
                      <a:pt x="66" y="48"/>
                      <a:pt x="66" y="49"/>
                      <a:pt x="66" y="49"/>
                    </a:cubicBezTo>
                    <a:cubicBezTo>
                      <a:pt x="66" y="49"/>
                      <a:pt x="66" y="49"/>
                      <a:pt x="67" y="49"/>
                    </a:cubicBezTo>
                    <a:cubicBezTo>
                      <a:pt x="67" y="49"/>
                      <a:pt x="68" y="49"/>
                      <a:pt x="69" y="48"/>
                    </a:cubicBezTo>
                    <a:cubicBezTo>
                      <a:pt x="71" y="47"/>
                      <a:pt x="72" y="45"/>
                      <a:pt x="73" y="43"/>
                    </a:cubicBezTo>
                    <a:cubicBezTo>
                      <a:pt x="74" y="42"/>
                      <a:pt x="74" y="40"/>
                      <a:pt x="74" y="38"/>
                    </a:cubicBezTo>
                    <a:cubicBezTo>
                      <a:pt x="74" y="34"/>
                      <a:pt x="73" y="31"/>
                      <a:pt x="70" y="29"/>
                    </a:cubicBezTo>
                    <a:cubicBezTo>
                      <a:pt x="68" y="27"/>
                      <a:pt x="64" y="25"/>
                      <a:pt x="60" y="25"/>
                    </a:cubicBezTo>
                    <a:cubicBezTo>
                      <a:pt x="56" y="25"/>
                      <a:pt x="53" y="26"/>
                      <a:pt x="50" y="28"/>
                    </a:cubicBezTo>
                    <a:cubicBezTo>
                      <a:pt x="47" y="29"/>
                      <a:pt x="45" y="32"/>
                      <a:pt x="44" y="34"/>
                    </a:cubicBezTo>
                    <a:cubicBezTo>
                      <a:pt x="42" y="37"/>
                      <a:pt x="42" y="40"/>
                      <a:pt x="42" y="43"/>
                    </a:cubicBezTo>
                    <a:cubicBezTo>
                      <a:pt x="42" y="46"/>
                      <a:pt x="42" y="49"/>
                      <a:pt x="44" y="52"/>
                    </a:cubicBezTo>
                    <a:cubicBezTo>
                      <a:pt x="45" y="54"/>
                      <a:pt x="48" y="56"/>
                      <a:pt x="50" y="57"/>
                    </a:cubicBezTo>
                    <a:cubicBezTo>
                      <a:pt x="53" y="58"/>
                      <a:pt x="56" y="59"/>
                      <a:pt x="60" y="59"/>
                    </a:cubicBezTo>
                    <a:cubicBezTo>
                      <a:pt x="63" y="59"/>
                      <a:pt x="66" y="58"/>
                      <a:pt x="69" y="57"/>
                    </a:cubicBezTo>
                    <a:cubicBezTo>
                      <a:pt x="71" y="56"/>
                      <a:pt x="73" y="55"/>
                      <a:pt x="75" y="53"/>
                    </a:cubicBezTo>
                    <a:cubicBezTo>
                      <a:pt x="79" y="53"/>
                      <a:pt x="79" y="53"/>
                      <a:pt x="79" y="53"/>
                    </a:cubicBezTo>
                    <a:cubicBezTo>
                      <a:pt x="78" y="56"/>
                      <a:pt x="76" y="58"/>
                      <a:pt x="73" y="60"/>
                    </a:cubicBezTo>
                    <a:cubicBezTo>
                      <a:pt x="69" y="62"/>
                      <a:pt x="65" y="63"/>
                      <a:pt x="60" y="63"/>
                    </a:cubicBezTo>
                    <a:cubicBezTo>
                      <a:pt x="55" y="63"/>
                      <a:pt x="51" y="62"/>
                      <a:pt x="48" y="60"/>
                    </a:cubicBezTo>
                    <a:cubicBezTo>
                      <a:pt x="44" y="59"/>
                      <a:pt x="42" y="56"/>
                      <a:pt x="40" y="53"/>
                    </a:cubicBezTo>
                    <a:cubicBezTo>
                      <a:pt x="39" y="50"/>
                      <a:pt x="38" y="47"/>
                      <a:pt x="38" y="43"/>
                    </a:cubicBezTo>
                    <a:cubicBezTo>
                      <a:pt x="38" y="39"/>
                      <a:pt x="39" y="35"/>
                      <a:pt x="41" y="32"/>
                    </a:cubicBezTo>
                    <a:close/>
                    <a:moveTo>
                      <a:pt x="6" y="107"/>
                    </a:moveTo>
                    <a:cubicBezTo>
                      <a:pt x="6" y="53"/>
                      <a:pt x="6" y="53"/>
                      <a:pt x="6" y="53"/>
                    </a:cubicBezTo>
                    <a:cubicBezTo>
                      <a:pt x="6" y="50"/>
                      <a:pt x="8" y="50"/>
                      <a:pt x="10" y="51"/>
                    </a:cubicBezTo>
                    <a:cubicBezTo>
                      <a:pt x="43" y="76"/>
                      <a:pt x="43" y="76"/>
                      <a:pt x="43" y="76"/>
                    </a:cubicBezTo>
                    <a:cubicBezTo>
                      <a:pt x="45" y="78"/>
                      <a:pt x="45" y="81"/>
                      <a:pt x="43" y="83"/>
                    </a:cubicBezTo>
                    <a:cubicBezTo>
                      <a:pt x="10" y="109"/>
                      <a:pt x="10" y="109"/>
                      <a:pt x="10" y="109"/>
                    </a:cubicBezTo>
                    <a:cubicBezTo>
                      <a:pt x="8" y="111"/>
                      <a:pt x="6" y="110"/>
                      <a:pt x="6" y="107"/>
                    </a:cubicBezTo>
                    <a:close/>
                    <a:moveTo>
                      <a:pt x="103" y="116"/>
                    </a:moveTo>
                    <a:cubicBezTo>
                      <a:pt x="16" y="116"/>
                      <a:pt x="16" y="116"/>
                      <a:pt x="16" y="116"/>
                    </a:cubicBezTo>
                    <a:cubicBezTo>
                      <a:pt x="13" y="116"/>
                      <a:pt x="12" y="115"/>
                      <a:pt x="15" y="113"/>
                    </a:cubicBezTo>
                    <a:cubicBezTo>
                      <a:pt x="56" y="79"/>
                      <a:pt x="56" y="79"/>
                      <a:pt x="56" y="79"/>
                    </a:cubicBezTo>
                    <a:cubicBezTo>
                      <a:pt x="58" y="77"/>
                      <a:pt x="62" y="77"/>
                      <a:pt x="64" y="79"/>
                    </a:cubicBezTo>
                    <a:cubicBezTo>
                      <a:pt x="104" y="113"/>
                      <a:pt x="104" y="113"/>
                      <a:pt x="104" y="113"/>
                    </a:cubicBezTo>
                    <a:cubicBezTo>
                      <a:pt x="107" y="115"/>
                      <a:pt x="106" y="116"/>
                      <a:pt x="103" y="116"/>
                    </a:cubicBezTo>
                    <a:close/>
                    <a:moveTo>
                      <a:pt x="112" y="107"/>
                    </a:moveTo>
                    <a:cubicBezTo>
                      <a:pt x="112" y="110"/>
                      <a:pt x="110" y="111"/>
                      <a:pt x="108" y="109"/>
                    </a:cubicBezTo>
                    <a:cubicBezTo>
                      <a:pt x="75" y="83"/>
                      <a:pt x="75" y="83"/>
                      <a:pt x="75" y="83"/>
                    </a:cubicBezTo>
                    <a:cubicBezTo>
                      <a:pt x="73" y="81"/>
                      <a:pt x="73" y="78"/>
                      <a:pt x="75" y="76"/>
                    </a:cubicBezTo>
                    <a:cubicBezTo>
                      <a:pt x="108" y="51"/>
                      <a:pt x="108" y="51"/>
                      <a:pt x="108" y="51"/>
                    </a:cubicBezTo>
                    <a:cubicBezTo>
                      <a:pt x="110" y="50"/>
                      <a:pt x="112" y="50"/>
                      <a:pt x="112" y="53"/>
                    </a:cubicBezTo>
                    <a:lnTo>
                      <a:pt x="112" y="107"/>
                    </a:lnTo>
                    <a:close/>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nvGrpSpPr>
            <p:cNvPr id="236" name="Group 235">
              <a:extLst>
                <a:ext uri="{FF2B5EF4-FFF2-40B4-BE49-F238E27FC236}">
                  <a16:creationId xmlns:a16="http://schemas.microsoft.com/office/drawing/2014/main" id="{664ECFB0-3140-F3A8-8216-3524ACA55154}"/>
                </a:ext>
              </a:extLst>
            </p:cNvPr>
            <p:cNvGrpSpPr/>
            <p:nvPr/>
          </p:nvGrpSpPr>
          <p:grpSpPr>
            <a:xfrm>
              <a:off x="4095949" y="3479340"/>
              <a:ext cx="904477" cy="716757"/>
              <a:chOff x="1174750" y="2062163"/>
              <a:chExt cx="757238" cy="600076"/>
            </a:xfrm>
            <a:grpFill/>
          </p:grpSpPr>
          <p:sp>
            <p:nvSpPr>
              <p:cNvPr id="237" name="Freeform 165">
                <a:extLst>
                  <a:ext uri="{FF2B5EF4-FFF2-40B4-BE49-F238E27FC236}">
                    <a16:creationId xmlns:a16="http://schemas.microsoft.com/office/drawing/2014/main" id="{97E290FE-F84B-A42E-B13C-29DB6B285766}"/>
                  </a:ext>
                </a:extLst>
              </p:cNvPr>
              <p:cNvSpPr>
                <a:spLocks/>
              </p:cNvSpPr>
              <p:nvPr/>
            </p:nvSpPr>
            <p:spPr bwMode="auto">
              <a:xfrm>
                <a:off x="1247775" y="2062163"/>
                <a:ext cx="684213" cy="404813"/>
              </a:xfrm>
              <a:custGeom>
                <a:avLst/>
                <a:gdLst>
                  <a:gd name="T0" fmla="*/ 74 w 169"/>
                  <a:gd name="T1" fmla="*/ 13 h 100"/>
                  <a:gd name="T2" fmla="*/ 57 w 169"/>
                  <a:gd name="T3" fmla="*/ 0 h 100"/>
                  <a:gd name="T4" fmla="*/ 0 w 169"/>
                  <a:gd name="T5" fmla="*/ 0 h 100"/>
                  <a:gd name="T6" fmla="*/ 0 w 169"/>
                  <a:gd name="T7" fmla="*/ 39 h 100"/>
                  <a:gd name="T8" fmla="*/ 14 w 169"/>
                  <a:gd name="T9" fmla="*/ 39 h 100"/>
                  <a:gd name="T10" fmla="*/ 19 w 169"/>
                  <a:gd name="T11" fmla="*/ 39 h 100"/>
                  <a:gd name="T12" fmla="*/ 19 w 169"/>
                  <a:gd name="T13" fmla="*/ 27 h 100"/>
                  <a:gd name="T14" fmla="*/ 20 w 169"/>
                  <a:gd name="T15" fmla="*/ 25 h 100"/>
                  <a:gd name="T16" fmla="*/ 147 w 169"/>
                  <a:gd name="T17" fmla="*/ 25 h 100"/>
                  <a:gd name="T18" fmla="*/ 148 w 169"/>
                  <a:gd name="T19" fmla="*/ 27 h 100"/>
                  <a:gd name="T20" fmla="*/ 148 w 169"/>
                  <a:gd name="T21" fmla="*/ 39 h 100"/>
                  <a:gd name="T22" fmla="*/ 152 w 169"/>
                  <a:gd name="T23" fmla="*/ 39 h 100"/>
                  <a:gd name="T24" fmla="*/ 154 w 169"/>
                  <a:gd name="T25" fmla="*/ 39 h 100"/>
                  <a:gd name="T26" fmla="*/ 156 w 169"/>
                  <a:gd name="T27" fmla="*/ 39 h 100"/>
                  <a:gd name="T28" fmla="*/ 169 w 169"/>
                  <a:gd name="T29" fmla="*/ 100 h 100"/>
                  <a:gd name="T30" fmla="*/ 169 w 169"/>
                  <a:gd name="T31" fmla="*/ 13 h 100"/>
                  <a:gd name="T32" fmla="*/ 74 w 169"/>
                  <a:gd name="T33"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00">
                    <a:moveTo>
                      <a:pt x="74" y="13"/>
                    </a:moveTo>
                    <a:cubicBezTo>
                      <a:pt x="57" y="0"/>
                      <a:pt x="57" y="0"/>
                      <a:pt x="57" y="0"/>
                    </a:cubicBezTo>
                    <a:cubicBezTo>
                      <a:pt x="0" y="0"/>
                      <a:pt x="0" y="0"/>
                      <a:pt x="0" y="0"/>
                    </a:cubicBezTo>
                    <a:cubicBezTo>
                      <a:pt x="0" y="39"/>
                      <a:pt x="0" y="39"/>
                      <a:pt x="0" y="39"/>
                    </a:cubicBezTo>
                    <a:cubicBezTo>
                      <a:pt x="14" y="39"/>
                      <a:pt x="14" y="39"/>
                      <a:pt x="14" y="39"/>
                    </a:cubicBezTo>
                    <a:cubicBezTo>
                      <a:pt x="19" y="39"/>
                      <a:pt x="19" y="39"/>
                      <a:pt x="19" y="39"/>
                    </a:cubicBezTo>
                    <a:cubicBezTo>
                      <a:pt x="19" y="27"/>
                      <a:pt x="19" y="27"/>
                      <a:pt x="19" y="27"/>
                    </a:cubicBezTo>
                    <a:cubicBezTo>
                      <a:pt x="19" y="26"/>
                      <a:pt x="19" y="25"/>
                      <a:pt x="20" y="25"/>
                    </a:cubicBezTo>
                    <a:cubicBezTo>
                      <a:pt x="147" y="25"/>
                      <a:pt x="147" y="25"/>
                      <a:pt x="147" y="25"/>
                    </a:cubicBezTo>
                    <a:cubicBezTo>
                      <a:pt x="147" y="25"/>
                      <a:pt x="148" y="26"/>
                      <a:pt x="148" y="27"/>
                    </a:cubicBezTo>
                    <a:cubicBezTo>
                      <a:pt x="148" y="39"/>
                      <a:pt x="148" y="39"/>
                      <a:pt x="148" y="39"/>
                    </a:cubicBezTo>
                    <a:cubicBezTo>
                      <a:pt x="152" y="39"/>
                      <a:pt x="152" y="39"/>
                      <a:pt x="152" y="39"/>
                    </a:cubicBezTo>
                    <a:cubicBezTo>
                      <a:pt x="154" y="39"/>
                      <a:pt x="154" y="39"/>
                      <a:pt x="154" y="39"/>
                    </a:cubicBezTo>
                    <a:cubicBezTo>
                      <a:pt x="156" y="39"/>
                      <a:pt x="156" y="39"/>
                      <a:pt x="156" y="39"/>
                    </a:cubicBezTo>
                    <a:cubicBezTo>
                      <a:pt x="169" y="100"/>
                      <a:pt x="169" y="100"/>
                      <a:pt x="169" y="100"/>
                    </a:cubicBezTo>
                    <a:cubicBezTo>
                      <a:pt x="169" y="13"/>
                      <a:pt x="169" y="13"/>
                      <a:pt x="169" y="13"/>
                    </a:cubicBezTo>
                    <a:lnTo>
                      <a:pt x="7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8" name="Freeform 166">
                <a:extLst>
                  <a:ext uri="{FF2B5EF4-FFF2-40B4-BE49-F238E27FC236}">
                    <a16:creationId xmlns:a16="http://schemas.microsoft.com/office/drawing/2014/main" id="{30B3D435-E607-216B-6A4D-D714C68B877F}"/>
                  </a:ext>
                </a:extLst>
              </p:cNvPr>
              <p:cNvSpPr>
                <a:spLocks/>
              </p:cNvSpPr>
              <p:nvPr/>
            </p:nvSpPr>
            <p:spPr bwMode="auto">
              <a:xfrm>
                <a:off x="1174750" y="2235201"/>
                <a:ext cx="752475" cy="336550"/>
              </a:xfrm>
              <a:custGeom>
                <a:avLst/>
                <a:gdLst>
                  <a:gd name="T0" fmla="*/ 168 w 186"/>
                  <a:gd name="T1" fmla="*/ 0 h 83"/>
                  <a:gd name="T2" fmla="*/ 166 w 186"/>
                  <a:gd name="T3" fmla="*/ 0 h 83"/>
                  <a:gd name="T4" fmla="*/ 37 w 186"/>
                  <a:gd name="T5" fmla="*/ 0 h 83"/>
                  <a:gd name="T6" fmla="*/ 0 w 186"/>
                  <a:gd name="T7" fmla="*/ 0 h 83"/>
                  <a:gd name="T8" fmla="*/ 18 w 186"/>
                  <a:gd name="T9" fmla="*/ 83 h 83"/>
                  <a:gd name="T10" fmla="*/ 75 w 186"/>
                  <a:gd name="T11" fmla="*/ 83 h 83"/>
                  <a:gd name="T12" fmla="*/ 72 w 186"/>
                  <a:gd name="T13" fmla="*/ 64 h 83"/>
                  <a:gd name="T14" fmla="*/ 121 w 186"/>
                  <a:gd name="T15" fmla="*/ 15 h 83"/>
                  <a:gd name="T16" fmla="*/ 170 w 186"/>
                  <a:gd name="T17" fmla="*/ 64 h 83"/>
                  <a:gd name="T18" fmla="*/ 166 w 186"/>
                  <a:gd name="T19" fmla="*/ 83 h 83"/>
                  <a:gd name="T20" fmla="*/ 186 w 186"/>
                  <a:gd name="T21" fmla="*/ 83 h 83"/>
                  <a:gd name="T22" fmla="*/ 186 w 186"/>
                  <a:gd name="T23" fmla="*/ 82 h 83"/>
                  <a:gd name="T24" fmla="*/ 168 w 186"/>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83">
                    <a:moveTo>
                      <a:pt x="168" y="0"/>
                    </a:moveTo>
                    <a:cubicBezTo>
                      <a:pt x="166" y="0"/>
                      <a:pt x="166" y="0"/>
                      <a:pt x="166" y="0"/>
                    </a:cubicBezTo>
                    <a:cubicBezTo>
                      <a:pt x="37" y="0"/>
                      <a:pt x="37" y="0"/>
                      <a:pt x="37" y="0"/>
                    </a:cubicBezTo>
                    <a:cubicBezTo>
                      <a:pt x="0" y="0"/>
                      <a:pt x="0" y="0"/>
                      <a:pt x="0" y="0"/>
                    </a:cubicBezTo>
                    <a:cubicBezTo>
                      <a:pt x="18" y="83"/>
                      <a:pt x="18" y="83"/>
                      <a:pt x="18" y="83"/>
                    </a:cubicBezTo>
                    <a:cubicBezTo>
                      <a:pt x="75" y="83"/>
                      <a:pt x="75" y="83"/>
                      <a:pt x="75" y="83"/>
                    </a:cubicBezTo>
                    <a:cubicBezTo>
                      <a:pt x="73" y="77"/>
                      <a:pt x="72" y="71"/>
                      <a:pt x="72" y="64"/>
                    </a:cubicBezTo>
                    <a:cubicBezTo>
                      <a:pt x="72" y="37"/>
                      <a:pt x="94" y="15"/>
                      <a:pt x="121" y="15"/>
                    </a:cubicBezTo>
                    <a:cubicBezTo>
                      <a:pt x="148" y="15"/>
                      <a:pt x="170" y="37"/>
                      <a:pt x="170" y="64"/>
                    </a:cubicBezTo>
                    <a:cubicBezTo>
                      <a:pt x="170" y="71"/>
                      <a:pt x="169" y="77"/>
                      <a:pt x="166" y="83"/>
                    </a:cubicBezTo>
                    <a:cubicBezTo>
                      <a:pt x="186" y="83"/>
                      <a:pt x="186" y="83"/>
                      <a:pt x="186" y="83"/>
                    </a:cubicBezTo>
                    <a:cubicBezTo>
                      <a:pt x="186" y="82"/>
                      <a:pt x="186" y="82"/>
                      <a:pt x="186" y="82"/>
                    </a:cubicBezTo>
                    <a:lnTo>
                      <a:pt x="1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39" name="Freeform 167">
                <a:extLst>
                  <a:ext uri="{FF2B5EF4-FFF2-40B4-BE49-F238E27FC236}">
                    <a16:creationId xmlns:a16="http://schemas.microsoft.com/office/drawing/2014/main" id="{C7303771-0812-11EA-5BF2-3335988A5587}"/>
                  </a:ext>
                </a:extLst>
              </p:cNvPr>
              <p:cNvSpPr>
                <a:spLocks noEditPoints="1"/>
              </p:cNvSpPr>
              <p:nvPr/>
            </p:nvSpPr>
            <p:spPr bwMode="auto">
              <a:xfrm flipV="1">
                <a:off x="1498600" y="2333626"/>
                <a:ext cx="328613" cy="3286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69 w 81"/>
                  <a:gd name="T11" fmla="*/ 47 h 81"/>
                  <a:gd name="T12" fmla="*/ 44 w 81"/>
                  <a:gd name="T13" fmla="*/ 71 h 81"/>
                  <a:gd name="T14" fmla="*/ 40 w 81"/>
                  <a:gd name="T15" fmla="*/ 72 h 81"/>
                  <a:gd name="T16" fmla="*/ 36 w 81"/>
                  <a:gd name="T17" fmla="*/ 71 h 81"/>
                  <a:gd name="T18" fmla="*/ 13 w 81"/>
                  <a:gd name="T19" fmla="*/ 47 h 81"/>
                  <a:gd name="T20" fmla="*/ 13 w 81"/>
                  <a:gd name="T21" fmla="*/ 39 h 81"/>
                  <a:gd name="T22" fmla="*/ 21 w 81"/>
                  <a:gd name="T23" fmla="*/ 39 h 81"/>
                  <a:gd name="T24" fmla="*/ 35 w 81"/>
                  <a:gd name="T25" fmla="*/ 53 h 81"/>
                  <a:gd name="T26" fmla="*/ 35 w 81"/>
                  <a:gd name="T27" fmla="*/ 13 h 81"/>
                  <a:gd name="T28" fmla="*/ 41 w 81"/>
                  <a:gd name="T29" fmla="*/ 7 h 81"/>
                  <a:gd name="T30" fmla="*/ 47 w 81"/>
                  <a:gd name="T31" fmla="*/ 13 h 81"/>
                  <a:gd name="T32" fmla="*/ 47 w 81"/>
                  <a:gd name="T33" fmla="*/ 51 h 81"/>
                  <a:gd name="T34" fmla="*/ 60 w 81"/>
                  <a:gd name="T35" fmla="*/ 38 h 81"/>
                  <a:gd name="T36" fmla="*/ 69 w 81"/>
                  <a:gd name="T37" fmla="*/ 39 h 81"/>
                  <a:gd name="T38" fmla="*/ 69 w 81"/>
                  <a:gd name="T39" fmla="*/ 4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81">
                    <a:moveTo>
                      <a:pt x="41" y="0"/>
                    </a:moveTo>
                    <a:cubicBezTo>
                      <a:pt x="19" y="0"/>
                      <a:pt x="0" y="18"/>
                      <a:pt x="0" y="40"/>
                    </a:cubicBezTo>
                    <a:cubicBezTo>
                      <a:pt x="0" y="62"/>
                      <a:pt x="19" y="81"/>
                      <a:pt x="41" y="81"/>
                    </a:cubicBezTo>
                    <a:cubicBezTo>
                      <a:pt x="63" y="81"/>
                      <a:pt x="81" y="62"/>
                      <a:pt x="81" y="40"/>
                    </a:cubicBezTo>
                    <a:cubicBezTo>
                      <a:pt x="81" y="18"/>
                      <a:pt x="63" y="0"/>
                      <a:pt x="41" y="0"/>
                    </a:cubicBezTo>
                    <a:close/>
                    <a:moveTo>
                      <a:pt x="69" y="47"/>
                    </a:moveTo>
                    <a:cubicBezTo>
                      <a:pt x="44" y="71"/>
                      <a:pt x="44" y="71"/>
                      <a:pt x="44" y="71"/>
                    </a:cubicBezTo>
                    <a:cubicBezTo>
                      <a:pt x="43" y="72"/>
                      <a:pt x="42" y="72"/>
                      <a:pt x="40" y="72"/>
                    </a:cubicBezTo>
                    <a:cubicBezTo>
                      <a:pt x="38" y="72"/>
                      <a:pt x="37" y="72"/>
                      <a:pt x="36" y="71"/>
                    </a:cubicBezTo>
                    <a:cubicBezTo>
                      <a:pt x="13" y="47"/>
                      <a:pt x="13" y="47"/>
                      <a:pt x="13" y="47"/>
                    </a:cubicBezTo>
                    <a:cubicBezTo>
                      <a:pt x="10" y="45"/>
                      <a:pt x="10" y="41"/>
                      <a:pt x="13" y="39"/>
                    </a:cubicBezTo>
                    <a:cubicBezTo>
                      <a:pt x="15" y="36"/>
                      <a:pt x="19" y="36"/>
                      <a:pt x="21" y="39"/>
                    </a:cubicBezTo>
                    <a:cubicBezTo>
                      <a:pt x="35" y="53"/>
                      <a:pt x="35" y="53"/>
                      <a:pt x="35" y="53"/>
                    </a:cubicBezTo>
                    <a:cubicBezTo>
                      <a:pt x="35" y="13"/>
                      <a:pt x="35" y="13"/>
                      <a:pt x="35" y="13"/>
                    </a:cubicBezTo>
                    <a:cubicBezTo>
                      <a:pt x="35" y="10"/>
                      <a:pt x="38" y="7"/>
                      <a:pt x="41" y="7"/>
                    </a:cubicBezTo>
                    <a:cubicBezTo>
                      <a:pt x="44" y="7"/>
                      <a:pt x="47" y="10"/>
                      <a:pt x="47" y="13"/>
                    </a:cubicBezTo>
                    <a:cubicBezTo>
                      <a:pt x="47" y="51"/>
                      <a:pt x="47" y="51"/>
                      <a:pt x="47" y="51"/>
                    </a:cubicBezTo>
                    <a:cubicBezTo>
                      <a:pt x="60" y="38"/>
                      <a:pt x="60" y="38"/>
                      <a:pt x="60" y="38"/>
                    </a:cubicBezTo>
                    <a:cubicBezTo>
                      <a:pt x="63" y="36"/>
                      <a:pt x="66" y="36"/>
                      <a:pt x="69" y="39"/>
                    </a:cubicBezTo>
                    <a:cubicBezTo>
                      <a:pt x="71" y="41"/>
                      <a:pt x="71" y="45"/>
                      <a:pt x="6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grpSp>
        <p:nvGrpSpPr>
          <p:cNvPr id="242" name="Group 241">
            <a:extLst>
              <a:ext uri="{FF2B5EF4-FFF2-40B4-BE49-F238E27FC236}">
                <a16:creationId xmlns:a16="http://schemas.microsoft.com/office/drawing/2014/main" id="{F46B4121-7893-D915-1034-021537474D6D}"/>
              </a:ext>
            </a:extLst>
          </p:cNvPr>
          <p:cNvGrpSpPr/>
          <p:nvPr/>
        </p:nvGrpSpPr>
        <p:grpSpPr>
          <a:xfrm>
            <a:off x="443487" y="4204982"/>
            <a:ext cx="317218" cy="330171"/>
            <a:chOff x="6859588" y="3452813"/>
            <a:chExt cx="304800" cy="292100"/>
          </a:xfrm>
          <a:solidFill>
            <a:schemeClr val="tx2">
              <a:alpha val="65000"/>
            </a:schemeClr>
          </a:solidFill>
        </p:grpSpPr>
        <p:sp>
          <p:nvSpPr>
            <p:cNvPr id="243" name="Freeform 41">
              <a:extLst>
                <a:ext uri="{FF2B5EF4-FFF2-40B4-BE49-F238E27FC236}">
                  <a16:creationId xmlns:a16="http://schemas.microsoft.com/office/drawing/2014/main" id="{0D1A550B-1133-5A68-8ED8-59D483747333}"/>
                </a:ext>
              </a:extLst>
            </p:cNvPr>
            <p:cNvSpPr>
              <a:spLocks noEditPoints="1"/>
            </p:cNvSpPr>
            <p:nvPr/>
          </p:nvSpPr>
          <p:spPr bwMode="auto">
            <a:xfrm>
              <a:off x="6904038" y="3490913"/>
              <a:ext cx="69850" cy="68263"/>
            </a:xfrm>
            <a:custGeom>
              <a:avLst/>
              <a:gdLst>
                <a:gd name="T0" fmla="*/ 130 w 130"/>
                <a:gd name="T1" fmla="*/ 108 h 127"/>
                <a:gd name="T2" fmla="*/ 96 w 130"/>
                <a:gd name="T3" fmla="*/ 76 h 127"/>
                <a:gd name="T4" fmla="*/ 102 w 130"/>
                <a:gd name="T5" fmla="*/ 51 h 127"/>
                <a:gd name="T6" fmla="*/ 51 w 130"/>
                <a:gd name="T7" fmla="*/ 0 h 127"/>
                <a:gd name="T8" fmla="*/ 0 w 130"/>
                <a:gd name="T9" fmla="*/ 51 h 127"/>
                <a:gd name="T10" fmla="*/ 51 w 130"/>
                <a:gd name="T11" fmla="*/ 103 h 127"/>
                <a:gd name="T12" fmla="*/ 78 w 130"/>
                <a:gd name="T13" fmla="*/ 95 h 127"/>
                <a:gd name="T14" fmla="*/ 113 w 130"/>
                <a:gd name="T15" fmla="*/ 127 h 127"/>
                <a:gd name="T16" fmla="*/ 130 w 130"/>
                <a:gd name="T17" fmla="*/ 108 h 127"/>
                <a:gd name="T18" fmla="*/ 130 w 130"/>
                <a:gd name="T19" fmla="*/ 108 h 127"/>
                <a:gd name="T20" fmla="*/ 130 w 130"/>
                <a:gd name="T21" fmla="*/ 10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27">
                  <a:moveTo>
                    <a:pt x="130" y="108"/>
                  </a:moveTo>
                  <a:cubicBezTo>
                    <a:pt x="96" y="76"/>
                    <a:pt x="96" y="76"/>
                    <a:pt x="96" y="76"/>
                  </a:cubicBezTo>
                  <a:cubicBezTo>
                    <a:pt x="100" y="69"/>
                    <a:pt x="102" y="60"/>
                    <a:pt x="102" y="51"/>
                  </a:cubicBezTo>
                  <a:cubicBezTo>
                    <a:pt x="102" y="23"/>
                    <a:pt x="80" y="0"/>
                    <a:pt x="51" y="0"/>
                  </a:cubicBezTo>
                  <a:cubicBezTo>
                    <a:pt x="23" y="0"/>
                    <a:pt x="0" y="23"/>
                    <a:pt x="0" y="51"/>
                  </a:cubicBezTo>
                  <a:cubicBezTo>
                    <a:pt x="0" y="80"/>
                    <a:pt x="23" y="103"/>
                    <a:pt x="51" y="103"/>
                  </a:cubicBezTo>
                  <a:cubicBezTo>
                    <a:pt x="61" y="103"/>
                    <a:pt x="70" y="100"/>
                    <a:pt x="78" y="95"/>
                  </a:cubicBezTo>
                  <a:cubicBezTo>
                    <a:pt x="113" y="127"/>
                    <a:pt x="113" y="127"/>
                    <a:pt x="113" y="127"/>
                  </a:cubicBezTo>
                  <a:cubicBezTo>
                    <a:pt x="118" y="120"/>
                    <a:pt x="124" y="114"/>
                    <a:pt x="130" y="108"/>
                  </a:cubicBezTo>
                  <a:close/>
                  <a:moveTo>
                    <a:pt x="130" y="108"/>
                  </a:moveTo>
                  <a:cubicBezTo>
                    <a:pt x="130" y="108"/>
                    <a:pt x="130" y="108"/>
                    <a:pt x="130" y="108"/>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4" name="Freeform 42">
              <a:extLst>
                <a:ext uri="{FF2B5EF4-FFF2-40B4-BE49-F238E27FC236}">
                  <a16:creationId xmlns:a16="http://schemas.microsoft.com/office/drawing/2014/main" id="{7396F188-6851-8D89-8429-7431620E7D52}"/>
                </a:ext>
              </a:extLst>
            </p:cNvPr>
            <p:cNvSpPr>
              <a:spLocks noEditPoints="1"/>
            </p:cNvSpPr>
            <p:nvPr/>
          </p:nvSpPr>
          <p:spPr bwMode="auto">
            <a:xfrm>
              <a:off x="7040563" y="3452813"/>
              <a:ext cx="71437" cy="95250"/>
            </a:xfrm>
            <a:custGeom>
              <a:avLst/>
              <a:gdLst>
                <a:gd name="T0" fmla="*/ 22 w 133"/>
                <a:gd name="T1" fmla="*/ 177 h 177"/>
                <a:gd name="T2" fmla="*/ 68 w 133"/>
                <a:gd name="T3" fmla="*/ 100 h 177"/>
                <a:gd name="T4" fmla="*/ 82 w 133"/>
                <a:gd name="T5" fmla="*/ 103 h 177"/>
                <a:gd name="T6" fmla="*/ 133 w 133"/>
                <a:gd name="T7" fmla="*/ 51 h 177"/>
                <a:gd name="T8" fmla="*/ 82 w 133"/>
                <a:gd name="T9" fmla="*/ 0 h 177"/>
                <a:gd name="T10" fmla="*/ 31 w 133"/>
                <a:gd name="T11" fmla="*/ 51 h 177"/>
                <a:gd name="T12" fmla="*/ 46 w 133"/>
                <a:gd name="T13" fmla="*/ 87 h 177"/>
                <a:gd name="T14" fmla="*/ 0 w 133"/>
                <a:gd name="T15" fmla="*/ 164 h 177"/>
                <a:gd name="T16" fmla="*/ 22 w 133"/>
                <a:gd name="T17" fmla="*/ 177 h 177"/>
                <a:gd name="T18" fmla="*/ 22 w 133"/>
                <a:gd name="T19" fmla="*/ 177 h 177"/>
                <a:gd name="T20" fmla="*/ 22 w 133"/>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77">
                  <a:moveTo>
                    <a:pt x="22" y="177"/>
                  </a:moveTo>
                  <a:cubicBezTo>
                    <a:pt x="68" y="100"/>
                    <a:pt x="68" y="100"/>
                    <a:pt x="68" y="100"/>
                  </a:cubicBezTo>
                  <a:cubicBezTo>
                    <a:pt x="72" y="102"/>
                    <a:pt x="77" y="103"/>
                    <a:pt x="82" y="103"/>
                  </a:cubicBezTo>
                  <a:cubicBezTo>
                    <a:pt x="110" y="103"/>
                    <a:pt x="133" y="80"/>
                    <a:pt x="133" y="51"/>
                  </a:cubicBezTo>
                  <a:cubicBezTo>
                    <a:pt x="133" y="23"/>
                    <a:pt x="110" y="0"/>
                    <a:pt x="82" y="0"/>
                  </a:cubicBezTo>
                  <a:cubicBezTo>
                    <a:pt x="54" y="0"/>
                    <a:pt x="31" y="23"/>
                    <a:pt x="31" y="51"/>
                  </a:cubicBezTo>
                  <a:cubicBezTo>
                    <a:pt x="31" y="65"/>
                    <a:pt x="37" y="78"/>
                    <a:pt x="46" y="87"/>
                  </a:cubicBezTo>
                  <a:cubicBezTo>
                    <a:pt x="0" y="164"/>
                    <a:pt x="0" y="164"/>
                    <a:pt x="0" y="164"/>
                  </a:cubicBezTo>
                  <a:cubicBezTo>
                    <a:pt x="8" y="168"/>
                    <a:pt x="15" y="172"/>
                    <a:pt x="22" y="177"/>
                  </a:cubicBezTo>
                  <a:close/>
                  <a:moveTo>
                    <a:pt x="22" y="177"/>
                  </a:moveTo>
                  <a:cubicBezTo>
                    <a:pt x="22" y="177"/>
                    <a:pt x="22" y="177"/>
                    <a:pt x="22" y="177"/>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5" name="Freeform 43">
              <a:extLst>
                <a:ext uri="{FF2B5EF4-FFF2-40B4-BE49-F238E27FC236}">
                  <a16:creationId xmlns:a16="http://schemas.microsoft.com/office/drawing/2014/main" id="{FCA18B73-F2ED-9478-85E6-F1E3C4527811}"/>
                </a:ext>
              </a:extLst>
            </p:cNvPr>
            <p:cNvSpPr>
              <a:spLocks noEditPoints="1"/>
            </p:cNvSpPr>
            <p:nvPr/>
          </p:nvSpPr>
          <p:spPr bwMode="auto">
            <a:xfrm>
              <a:off x="7075488" y="3582988"/>
              <a:ext cx="88900" cy="53975"/>
            </a:xfrm>
            <a:custGeom>
              <a:avLst/>
              <a:gdLst>
                <a:gd name="T0" fmla="*/ 114 w 165"/>
                <a:gd name="T1" fmla="*/ 0 h 102"/>
                <a:gd name="T2" fmla="*/ 66 w 165"/>
                <a:gd name="T3" fmla="*/ 33 h 102"/>
                <a:gd name="T4" fmla="*/ 3 w 165"/>
                <a:gd name="T5" fmla="*/ 27 h 102"/>
                <a:gd name="T6" fmla="*/ 3 w 165"/>
                <a:gd name="T7" fmla="*/ 28 h 102"/>
                <a:gd name="T8" fmla="*/ 0 w 165"/>
                <a:gd name="T9" fmla="*/ 53 h 102"/>
                <a:gd name="T10" fmla="*/ 64 w 165"/>
                <a:gd name="T11" fmla="*/ 59 h 102"/>
                <a:gd name="T12" fmla="*/ 114 w 165"/>
                <a:gd name="T13" fmla="*/ 102 h 102"/>
                <a:gd name="T14" fmla="*/ 165 w 165"/>
                <a:gd name="T15" fmla="*/ 51 h 102"/>
                <a:gd name="T16" fmla="*/ 114 w 165"/>
                <a:gd name="T17" fmla="*/ 0 h 102"/>
                <a:gd name="T18" fmla="*/ 114 w 165"/>
                <a:gd name="T19" fmla="*/ 0 h 102"/>
                <a:gd name="T20" fmla="*/ 114 w 165"/>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02">
                  <a:moveTo>
                    <a:pt x="114" y="0"/>
                  </a:moveTo>
                  <a:cubicBezTo>
                    <a:pt x="92" y="0"/>
                    <a:pt x="73" y="14"/>
                    <a:pt x="66" y="33"/>
                  </a:cubicBezTo>
                  <a:cubicBezTo>
                    <a:pt x="3" y="27"/>
                    <a:pt x="3" y="27"/>
                    <a:pt x="3" y="27"/>
                  </a:cubicBezTo>
                  <a:cubicBezTo>
                    <a:pt x="3" y="27"/>
                    <a:pt x="3" y="28"/>
                    <a:pt x="3" y="28"/>
                  </a:cubicBezTo>
                  <a:cubicBezTo>
                    <a:pt x="3" y="37"/>
                    <a:pt x="2" y="45"/>
                    <a:pt x="0" y="53"/>
                  </a:cubicBezTo>
                  <a:cubicBezTo>
                    <a:pt x="64" y="59"/>
                    <a:pt x="64" y="59"/>
                    <a:pt x="64" y="59"/>
                  </a:cubicBezTo>
                  <a:cubicBezTo>
                    <a:pt x="68" y="83"/>
                    <a:pt x="89" y="102"/>
                    <a:pt x="114" y="102"/>
                  </a:cubicBezTo>
                  <a:cubicBezTo>
                    <a:pt x="142" y="102"/>
                    <a:pt x="165" y="79"/>
                    <a:pt x="165" y="51"/>
                  </a:cubicBezTo>
                  <a:cubicBezTo>
                    <a:pt x="165" y="23"/>
                    <a:pt x="142" y="0"/>
                    <a:pt x="114" y="0"/>
                  </a:cubicBezTo>
                  <a:close/>
                  <a:moveTo>
                    <a:pt x="114" y="0"/>
                  </a:moveTo>
                  <a:cubicBezTo>
                    <a:pt x="114" y="0"/>
                    <a:pt x="114" y="0"/>
                    <a:pt x="114" y="0"/>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6" name="Freeform 44">
              <a:extLst>
                <a:ext uri="{FF2B5EF4-FFF2-40B4-BE49-F238E27FC236}">
                  <a16:creationId xmlns:a16="http://schemas.microsoft.com/office/drawing/2014/main" id="{5897AE7D-A506-8CE6-3C66-07AA41243485}"/>
                </a:ext>
              </a:extLst>
            </p:cNvPr>
            <p:cNvSpPr>
              <a:spLocks noEditPoints="1"/>
            </p:cNvSpPr>
            <p:nvPr/>
          </p:nvSpPr>
          <p:spPr bwMode="auto">
            <a:xfrm>
              <a:off x="7015163" y="3657600"/>
              <a:ext cx="53975" cy="87313"/>
            </a:xfrm>
            <a:custGeom>
              <a:avLst/>
              <a:gdLst>
                <a:gd name="T0" fmla="*/ 53 w 102"/>
                <a:gd name="T1" fmla="*/ 62 h 164"/>
                <a:gd name="T2" fmla="*/ 38 w 102"/>
                <a:gd name="T3" fmla="*/ 0 h 164"/>
                <a:gd name="T4" fmla="*/ 13 w 102"/>
                <a:gd name="T5" fmla="*/ 5 h 164"/>
                <a:gd name="T6" fmla="*/ 27 w 102"/>
                <a:gd name="T7" fmla="*/ 68 h 164"/>
                <a:gd name="T8" fmla="*/ 0 w 102"/>
                <a:gd name="T9" fmla="*/ 113 h 164"/>
                <a:gd name="T10" fmla="*/ 51 w 102"/>
                <a:gd name="T11" fmla="*/ 164 h 164"/>
                <a:gd name="T12" fmla="*/ 102 w 102"/>
                <a:gd name="T13" fmla="*/ 113 h 164"/>
                <a:gd name="T14" fmla="*/ 53 w 102"/>
                <a:gd name="T15" fmla="*/ 62 h 164"/>
                <a:gd name="T16" fmla="*/ 53 w 102"/>
                <a:gd name="T17" fmla="*/ 62 h 164"/>
                <a:gd name="T18" fmla="*/ 53 w 102"/>
                <a:gd name="T19" fmla="*/ 6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64">
                  <a:moveTo>
                    <a:pt x="53" y="62"/>
                  </a:moveTo>
                  <a:cubicBezTo>
                    <a:pt x="38" y="0"/>
                    <a:pt x="38" y="0"/>
                    <a:pt x="38" y="0"/>
                  </a:cubicBezTo>
                  <a:cubicBezTo>
                    <a:pt x="30" y="2"/>
                    <a:pt x="22" y="4"/>
                    <a:pt x="13" y="5"/>
                  </a:cubicBezTo>
                  <a:cubicBezTo>
                    <a:pt x="27" y="68"/>
                    <a:pt x="27" y="68"/>
                    <a:pt x="27" y="68"/>
                  </a:cubicBezTo>
                  <a:cubicBezTo>
                    <a:pt x="11" y="76"/>
                    <a:pt x="0" y="93"/>
                    <a:pt x="0" y="113"/>
                  </a:cubicBezTo>
                  <a:cubicBezTo>
                    <a:pt x="0" y="141"/>
                    <a:pt x="23" y="164"/>
                    <a:pt x="51" y="164"/>
                  </a:cubicBezTo>
                  <a:cubicBezTo>
                    <a:pt x="79" y="164"/>
                    <a:pt x="102" y="141"/>
                    <a:pt x="102" y="113"/>
                  </a:cubicBezTo>
                  <a:cubicBezTo>
                    <a:pt x="102" y="85"/>
                    <a:pt x="80" y="63"/>
                    <a:pt x="53" y="62"/>
                  </a:cubicBezTo>
                  <a:close/>
                  <a:moveTo>
                    <a:pt x="53" y="62"/>
                  </a:moveTo>
                  <a:cubicBezTo>
                    <a:pt x="53" y="62"/>
                    <a:pt x="53" y="62"/>
                    <a:pt x="53" y="62"/>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7" name="Freeform 45">
              <a:extLst>
                <a:ext uri="{FF2B5EF4-FFF2-40B4-BE49-F238E27FC236}">
                  <a16:creationId xmlns:a16="http://schemas.microsoft.com/office/drawing/2014/main" id="{73970247-43E0-8162-F864-21A976CC0EE9}"/>
                </a:ext>
              </a:extLst>
            </p:cNvPr>
            <p:cNvSpPr>
              <a:spLocks noEditPoints="1"/>
            </p:cNvSpPr>
            <p:nvPr/>
          </p:nvSpPr>
          <p:spPr bwMode="auto">
            <a:xfrm>
              <a:off x="6859588" y="3611563"/>
              <a:ext cx="98425" cy="57150"/>
            </a:xfrm>
            <a:custGeom>
              <a:avLst/>
              <a:gdLst>
                <a:gd name="T0" fmla="*/ 173 w 181"/>
                <a:gd name="T1" fmla="*/ 0 h 106"/>
                <a:gd name="T2" fmla="*/ 94 w 181"/>
                <a:gd name="T3" fmla="*/ 27 h 106"/>
                <a:gd name="T4" fmla="*/ 51 w 181"/>
                <a:gd name="T5" fmla="*/ 3 h 106"/>
                <a:gd name="T6" fmla="*/ 0 w 181"/>
                <a:gd name="T7" fmla="*/ 55 h 106"/>
                <a:gd name="T8" fmla="*/ 51 w 181"/>
                <a:gd name="T9" fmla="*/ 106 h 106"/>
                <a:gd name="T10" fmla="*/ 102 w 181"/>
                <a:gd name="T11" fmla="*/ 55 h 106"/>
                <a:gd name="T12" fmla="*/ 102 w 181"/>
                <a:gd name="T13" fmla="*/ 51 h 106"/>
                <a:gd name="T14" fmla="*/ 181 w 181"/>
                <a:gd name="T15" fmla="*/ 25 h 106"/>
                <a:gd name="T16" fmla="*/ 173 w 181"/>
                <a:gd name="T17" fmla="*/ 0 h 106"/>
                <a:gd name="T18" fmla="*/ 173 w 181"/>
                <a:gd name="T19" fmla="*/ 0 h 106"/>
                <a:gd name="T20" fmla="*/ 173 w 181"/>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06">
                  <a:moveTo>
                    <a:pt x="173" y="0"/>
                  </a:moveTo>
                  <a:cubicBezTo>
                    <a:pt x="94" y="27"/>
                    <a:pt x="94" y="27"/>
                    <a:pt x="94" y="27"/>
                  </a:cubicBezTo>
                  <a:cubicBezTo>
                    <a:pt x="84" y="13"/>
                    <a:pt x="69" y="3"/>
                    <a:pt x="51" y="3"/>
                  </a:cubicBezTo>
                  <a:cubicBezTo>
                    <a:pt x="22" y="3"/>
                    <a:pt x="0" y="26"/>
                    <a:pt x="0" y="55"/>
                  </a:cubicBezTo>
                  <a:cubicBezTo>
                    <a:pt x="0" y="83"/>
                    <a:pt x="22" y="106"/>
                    <a:pt x="51" y="106"/>
                  </a:cubicBezTo>
                  <a:cubicBezTo>
                    <a:pt x="79" y="106"/>
                    <a:pt x="102" y="83"/>
                    <a:pt x="102" y="55"/>
                  </a:cubicBezTo>
                  <a:cubicBezTo>
                    <a:pt x="102" y="53"/>
                    <a:pt x="102" y="52"/>
                    <a:pt x="102" y="51"/>
                  </a:cubicBezTo>
                  <a:cubicBezTo>
                    <a:pt x="181" y="25"/>
                    <a:pt x="181" y="25"/>
                    <a:pt x="181" y="25"/>
                  </a:cubicBezTo>
                  <a:cubicBezTo>
                    <a:pt x="177" y="17"/>
                    <a:pt x="175" y="9"/>
                    <a:pt x="173" y="0"/>
                  </a:cubicBezTo>
                  <a:close/>
                  <a:moveTo>
                    <a:pt x="173" y="0"/>
                  </a:moveTo>
                  <a:cubicBezTo>
                    <a:pt x="173" y="0"/>
                    <a:pt x="173" y="0"/>
                    <a:pt x="173" y="0"/>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48" name="Freeform 46">
              <a:extLst>
                <a:ext uri="{FF2B5EF4-FFF2-40B4-BE49-F238E27FC236}">
                  <a16:creationId xmlns:a16="http://schemas.microsoft.com/office/drawing/2014/main" id="{C1FDEA9A-262F-843D-98ED-A766FC9C764B}"/>
                </a:ext>
              </a:extLst>
            </p:cNvPr>
            <p:cNvSpPr>
              <a:spLocks noEditPoints="1"/>
            </p:cNvSpPr>
            <p:nvPr/>
          </p:nvSpPr>
          <p:spPr bwMode="auto">
            <a:xfrm>
              <a:off x="6967538" y="3551238"/>
              <a:ext cx="93662" cy="93663"/>
            </a:xfrm>
            <a:custGeom>
              <a:avLst/>
              <a:gdLst>
                <a:gd name="T0" fmla="*/ 175 w 175"/>
                <a:gd name="T1" fmla="*/ 87 h 175"/>
                <a:gd name="T2" fmla="*/ 88 w 175"/>
                <a:gd name="T3" fmla="*/ 175 h 175"/>
                <a:gd name="T4" fmla="*/ 0 w 175"/>
                <a:gd name="T5" fmla="*/ 87 h 175"/>
                <a:gd name="T6" fmla="*/ 88 w 175"/>
                <a:gd name="T7" fmla="*/ 0 h 175"/>
                <a:gd name="T8" fmla="*/ 175 w 175"/>
                <a:gd name="T9" fmla="*/ 87 h 175"/>
                <a:gd name="T10" fmla="*/ 175 w 175"/>
                <a:gd name="T11" fmla="*/ 87 h 175"/>
                <a:gd name="T12" fmla="*/ 175 w 175"/>
                <a:gd name="T13" fmla="*/ 87 h 175"/>
              </a:gdLst>
              <a:ahLst/>
              <a:cxnLst>
                <a:cxn ang="0">
                  <a:pos x="T0" y="T1"/>
                </a:cxn>
                <a:cxn ang="0">
                  <a:pos x="T2" y="T3"/>
                </a:cxn>
                <a:cxn ang="0">
                  <a:pos x="T4" y="T5"/>
                </a:cxn>
                <a:cxn ang="0">
                  <a:pos x="T6" y="T7"/>
                </a:cxn>
                <a:cxn ang="0">
                  <a:pos x="T8" y="T9"/>
                </a:cxn>
                <a:cxn ang="0">
                  <a:pos x="T10" y="T11"/>
                </a:cxn>
                <a:cxn ang="0">
                  <a:pos x="T12" y="T13"/>
                </a:cxn>
              </a:cxnLst>
              <a:rect l="0" t="0" r="r" b="b"/>
              <a:pathLst>
                <a:path w="175" h="175">
                  <a:moveTo>
                    <a:pt x="175" y="87"/>
                  </a:moveTo>
                  <a:cubicBezTo>
                    <a:pt x="175" y="136"/>
                    <a:pt x="136" y="175"/>
                    <a:pt x="88" y="175"/>
                  </a:cubicBezTo>
                  <a:cubicBezTo>
                    <a:pt x="39" y="175"/>
                    <a:pt x="0" y="136"/>
                    <a:pt x="0" y="87"/>
                  </a:cubicBezTo>
                  <a:cubicBezTo>
                    <a:pt x="0" y="39"/>
                    <a:pt x="39" y="0"/>
                    <a:pt x="88" y="0"/>
                  </a:cubicBezTo>
                  <a:cubicBezTo>
                    <a:pt x="136" y="0"/>
                    <a:pt x="175" y="39"/>
                    <a:pt x="175" y="87"/>
                  </a:cubicBezTo>
                  <a:close/>
                  <a:moveTo>
                    <a:pt x="175" y="87"/>
                  </a:moveTo>
                  <a:cubicBezTo>
                    <a:pt x="175" y="87"/>
                    <a:pt x="175" y="87"/>
                    <a:pt x="175" y="87"/>
                  </a:cubicBezTo>
                </a:path>
              </a:pathLst>
            </a:custGeom>
            <a:solidFill>
              <a:schemeClr val="tx2"/>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2" charset="0"/>
                <a:ea typeface="+mn-ea"/>
                <a:cs typeface="+mn-cs"/>
              </a:endParaRPr>
            </a:p>
          </p:txBody>
        </p:sp>
      </p:grpSp>
      <p:grpSp>
        <p:nvGrpSpPr>
          <p:cNvPr id="249" name="Group 248">
            <a:extLst>
              <a:ext uri="{FF2B5EF4-FFF2-40B4-BE49-F238E27FC236}">
                <a16:creationId xmlns:a16="http://schemas.microsoft.com/office/drawing/2014/main" id="{40B1D78F-2288-1850-13AA-74E7EC1CBF68}"/>
              </a:ext>
            </a:extLst>
          </p:cNvPr>
          <p:cNvGrpSpPr/>
          <p:nvPr/>
        </p:nvGrpSpPr>
        <p:grpSpPr>
          <a:xfrm>
            <a:off x="459518" y="3709164"/>
            <a:ext cx="291903" cy="382076"/>
            <a:chOff x="1048858" y="3520015"/>
            <a:chExt cx="498475" cy="652463"/>
          </a:xfrm>
        </p:grpSpPr>
        <p:grpSp>
          <p:nvGrpSpPr>
            <p:cNvPr id="250" name="Group 249">
              <a:extLst>
                <a:ext uri="{FF2B5EF4-FFF2-40B4-BE49-F238E27FC236}">
                  <a16:creationId xmlns:a16="http://schemas.microsoft.com/office/drawing/2014/main" id="{51106CF0-76CE-27C4-EB46-8AF93B8898E8}"/>
                </a:ext>
              </a:extLst>
            </p:cNvPr>
            <p:cNvGrpSpPr/>
            <p:nvPr/>
          </p:nvGrpSpPr>
          <p:grpSpPr>
            <a:xfrm>
              <a:off x="1048858" y="3520015"/>
              <a:ext cx="498475" cy="652463"/>
              <a:chOff x="1048858" y="3520015"/>
              <a:chExt cx="498475" cy="652463"/>
            </a:xfrm>
          </p:grpSpPr>
          <p:sp>
            <p:nvSpPr>
              <p:cNvPr id="252" name="Freeform 173">
                <a:extLst>
                  <a:ext uri="{FF2B5EF4-FFF2-40B4-BE49-F238E27FC236}">
                    <a16:creationId xmlns:a16="http://schemas.microsoft.com/office/drawing/2014/main" id="{1E47A49F-CCD8-431E-6275-AB97BA0A4424}"/>
                  </a:ext>
                </a:extLst>
              </p:cNvPr>
              <p:cNvSpPr>
                <a:spLocks noEditPoints="1"/>
              </p:cNvSpPr>
              <p:nvPr/>
            </p:nvSpPr>
            <p:spPr bwMode="auto">
              <a:xfrm>
                <a:off x="1048858" y="3520015"/>
                <a:ext cx="498475" cy="652463"/>
              </a:xfrm>
              <a:custGeom>
                <a:avLst/>
                <a:gdLst>
                  <a:gd name="T0" fmla="*/ 0 w 314"/>
                  <a:gd name="T1" fmla="*/ 0 h 411"/>
                  <a:gd name="T2" fmla="*/ 0 w 314"/>
                  <a:gd name="T3" fmla="*/ 411 h 411"/>
                  <a:gd name="T4" fmla="*/ 314 w 314"/>
                  <a:gd name="T5" fmla="*/ 411 h 411"/>
                  <a:gd name="T6" fmla="*/ 314 w 314"/>
                  <a:gd name="T7" fmla="*/ 91 h 411"/>
                  <a:gd name="T8" fmla="*/ 220 w 314"/>
                  <a:gd name="T9" fmla="*/ 0 h 411"/>
                  <a:gd name="T10" fmla="*/ 0 w 314"/>
                  <a:gd name="T11" fmla="*/ 0 h 411"/>
                  <a:gd name="T12" fmla="*/ 33 w 314"/>
                  <a:gd name="T13" fmla="*/ 150 h 411"/>
                  <a:gd name="T14" fmla="*/ 179 w 314"/>
                  <a:gd name="T15" fmla="*/ 150 h 411"/>
                  <a:gd name="T16" fmla="*/ 179 w 314"/>
                  <a:gd name="T17" fmla="*/ 173 h 411"/>
                  <a:gd name="T18" fmla="*/ 33 w 314"/>
                  <a:gd name="T19" fmla="*/ 173 h 411"/>
                  <a:gd name="T20" fmla="*/ 33 w 314"/>
                  <a:gd name="T21" fmla="*/ 150 h 411"/>
                  <a:gd name="T22" fmla="*/ 33 w 314"/>
                  <a:gd name="T23" fmla="*/ 199 h 411"/>
                  <a:gd name="T24" fmla="*/ 222 w 314"/>
                  <a:gd name="T25" fmla="*/ 199 h 411"/>
                  <a:gd name="T26" fmla="*/ 222 w 314"/>
                  <a:gd name="T27" fmla="*/ 222 h 411"/>
                  <a:gd name="T28" fmla="*/ 33 w 314"/>
                  <a:gd name="T29" fmla="*/ 222 h 411"/>
                  <a:gd name="T30" fmla="*/ 33 w 314"/>
                  <a:gd name="T31" fmla="*/ 199 h 411"/>
                  <a:gd name="T32" fmla="*/ 33 w 314"/>
                  <a:gd name="T33" fmla="*/ 273 h 411"/>
                  <a:gd name="T34" fmla="*/ 120 w 314"/>
                  <a:gd name="T35" fmla="*/ 273 h 411"/>
                  <a:gd name="T36" fmla="*/ 120 w 314"/>
                  <a:gd name="T37" fmla="*/ 296 h 411"/>
                  <a:gd name="T38" fmla="*/ 33 w 314"/>
                  <a:gd name="T39" fmla="*/ 296 h 411"/>
                  <a:gd name="T40" fmla="*/ 33 w 314"/>
                  <a:gd name="T41" fmla="*/ 273 h 411"/>
                  <a:gd name="T42" fmla="*/ 258 w 314"/>
                  <a:gd name="T43" fmla="*/ 347 h 411"/>
                  <a:gd name="T44" fmla="*/ 33 w 314"/>
                  <a:gd name="T45" fmla="*/ 347 h 411"/>
                  <a:gd name="T46" fmla="*/ 33 w 314"/>
                  <a:gd name="T47" fmla="*/ 324 h 411"/>
                  <a:gd name="T48" fmla="*/ 258 w 314"/>
                  <a:gd name="T49" fmla="*/ 324 h 411"/>
                  <a:gd name="T50" fmla="*/ 258 w 314"/>
                  <a:gd name="T51" fmla="*/ 347 h 411"/>
                  <a:gd name="T52" fmla="*/ 214 w 314"/>
                  <a:gd name="T53" fmla="*/ 99 h 411"/>
                  <a:gd name="T54" fmla="*/ 214 w 314"/>
                  <a:gd name="T55" fmla="*/ 17 h 411"/>
                  <a:gd name="T56" fmla="*/ 296 w 314"/>
                  <a:gd name="T57" fmla="*/ 99 h 411"/>
                  <a:gd name="T58" fmla="*/ 214 w 314"/>
                  <a:gd name="T59" fmla="*/ 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411">
                    <a:moveTo>
                      <a:pt x="0" y="0"/>
                    </a:moveTo>
                    <a:lnTo>
                      <a:pt x="0" y="411"/>
                    </a:lnTo>
                    <a:lnTo>
                      <a:pt x="314" y="411"/>
                    </a:lnTo>
                    <a:lnTo>
                      <a:pt x="314" y="91"/>
                    </a:lnTo>
                    <a:lnTo>
                      <a:pt x="220" y="0"/>
                    </a:lnTo>
                    <a:lnTo>
                      <a:pt x="0" y="0"/>
                    </a:lnTo>
                    <a:close/>
                    <a:moveTo>
                      <a:pt x="33" y="150"/>
                    </a:moveTo>
                    <a:lnTo>
                      <a:pt x="179" y="150"/>
                    </a:lnTo>
                    <a:lnTo>
                      <a:pt x="179" y="173"/>
                    </a:lnTo>
                    <a:lnTo>
                      <a:pt x="33" y="173"/>
                    </a:lnTo>
                    <a:lnTo>
                      <a:pt x="33" y="150"/>
                    </a:lnTo>
                    <a:close/>
                    <a:moveTo>
                      <a:pt x="33" y="199"/>
                    </a:moveTo>
                    <a:lnTo>
                      <a:pt x="222" y="199"/>
                    </a:lnTo>
                    <a:lnTo>
                      <a:pt x="222" y="222"/>
                    </a:lnTo>
                    <a:lnTo>
                      <a:pt x="33" y="222"/>
                    </a:lnTo>
                    <a:lnTo>
                      <a:pt x="33" y="199"/>
                    </a:lnTo>
                    <a:close/>
                    <a:moveTo>
                      <a:pt x="33" y="273"/>
                    </a:moveTo>
                    <a:lnTo>
                      <a:pt x="120" y="273"/>
                    </a:lnTo>
                    <a:lnTo>
                      <a:pt x="120" y="296"/>
                    </a:lnTo>
                    <a:lnTo>
                      <a:pt x="33" y="296"/>
                    </a:lnTo>
                    <a:lnTo>
                      <a:pt x="33" y="273"/>
                    </a:lnTo>
                    <a:close/>
                    <a:moveTo>
                      <a:pt x="258" y="347"/>
                    </a:moveTo>
                    <a:lnTo>
                      <a:pt x="33" y="347"/>
                    </a:lnTo>
                    <a:lnTo>
                      <a:pt x="33" y="324"/>
                    </a:lnTo>
                    <a:lnTo>
                      <a:pt x="258" y="324"/>
                    </a:lnTo>
                    <a:lnTo>
                      <a:pt x="258" y="347"/>
                    </a:lnTo>
                    <a:close/>
                    <a:moveTo>
                      <a:pt x="214" y="99"/>
                    </a:moveTo>
                    <a:lnTo>
                      <a:pt x="214" y="17"/>
                    </a:lnTo>
                    <a:lnTo>
                      <a:pt x="296" y="99"/>
                    </a:lnTo>
                    <a:lnTo>
                      <a:pt x="214" y="99"/>
                    </a:lnTo>
                    <a:close/>
                  </a:path>
                </a:pathLst>
              </a:custGeom>
              <a:solidFill>
                <a:schemeClr val="tx2"/>
              </a:solidFill>
              <a:ln>
                <a:noFill/>
              </a:ln>
            </p:spPr>
            <p:txBody>
              <a:bodyPr vert="horz" wrap="square" lIns="91416" tIns="45708" rIns="91416" bIns="45708" numCol="1" anchor="t" anchorCtr="0" compatLnSpc="1">
                <a:prstTxWarp prst="textNoShape">
                  <a:avLst/>
                </a:prstTxWarp>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049" b="0" i="0" u="none" strike="noStrike" kern="1200" cap="none" spc="0" normalizeH="0" baseline="0" noProof="0">
                  <a:ln>
                    <a:noFill/>
                  </a:ln>
                  <a:solidFill>
                    <a:srgbClr val="000000"/>
                  </a:solidFill>
                  <a:effectLst/>
                  <a:uLnTx/>
                  <a:uFillTx/>
                  <a:latin typeface="Helvetica" pitchFamily="2" charset="0"/>
                  <a:ea typeface="+mn-ea"/>
                  <a:cs typeface="+mn-cs"/>
                </a:endParaRPr>
              </a:p>
            </p:txBody>
          </p:sp>
          <p:sp>
            <p:nvSpPr>
              <p:cNvPr id="253" name="Rectangle 252">
                <a:extLst>
                  <a:ext uri="{FF2B5EF4-FFF2-40B4-BE49-F238E27FC236}">
                    <a16:creationId xmlns:a16="http://schemas.microsoft.com/office/drawing/2014/main" id="{A183DD0E-F321-C1FB-BA1E-531A1FFA5697}"/>
                  </a:ext>
                </a:extLst>
              </p:cNvPr>
              <p:cNvSpPr/>
              <p:nvPr/>
            </p:nvSpPr>
            <p:spPr bwMode="gray">
              <a:xfrm>
                <a:off x="1048858" y="3743774"/>
                <a:ext cx="471152" cy="397357"/>
              </a:xfrm>
              <a:prstGeom prst="rect">
                <a:avLst/>
              </a:prstGeom>
              <a:solidFill>
                <a:schemeClr val="tx2"/>
              </a:solidFill>
              <a:ln w="6350" algn="ctr">
                <a:noFill/>
                <a:miter lim="800000"/>
                <a:headEnd/>
                <a:tailEnd/>
              </a:ln>
            </p:spPr>
            <p:txBody>
              <a:bodyPr lIns="89976" tIns="71981" rIns="89976" bIns="71981" rtlCol="0" anchor="ctr"/>
              <a:lstStyle/>
              <a:p>
                <a:pPr marL="0" marR="0" lvl="0" indent="0" algn="ctr" defTabSz="914133" rtl="0" eaLnBrk="1" fontAlgn="base" latinLnBrk="0" hangingPunct="1">
                  <a:lnSpc>
                    <a:spcPct val="100000"/>
                  </a:lnSpc>
                  <a:spcBef>
                    <a:spcPct val="50000"/>
                  </a:spcBef>
                  <a:spcAft>
                    <a:spcPct val="0"/>
                  </a:spcAft>
                  <a:buClr>
                    <a:srgbClr val="F0AB00"/>
                  </a:buClr>
                  <a:buSzPct val="80000"/>
                  <a:buFontTx/>
                  <a:buNone/>
                  <a:tabLst/>
                  <a:defRPr/>
                </a:pPr>
                <a:endParaRPr kumimoji="0" lang="en-US" sz="1049" b="0" i="0" u="none" strike="noStrike" kern="0" cap="none" spc="0" normalizeH="0" baseline="0" noProof="0" err="1">
                  <a:ln>
                    <a:noFill/>
                  </a:ln>
                  <a:solidFill>
                    <a:srgbClr val="000000"/>
                  </a:solidFill>
                  <a:effectLst/>
                  <a:uLnTx/>
                  <a:uFillTx/>
                  <a:latin typeface="Helvetica" pitchFamily="2" charset="0"/>
                  <a:ea typeface="Arial Unicode MS" pitchFamily="34" charset="-128"/>
                  <a:cs typeface="Arial Unicode MS" pitchFamily="34" charset="-128"/>
                </a:endParaRPr>
              </a:p>
            </p:txBody>
          </p:sp>
        </p:grpSp>
        <p:sp>
          <p:nvSpPr>
            <p:cNvPr id="251" name="TextBox 250">
              <a:extLst>
                <a:ext uri="{FF2B5EF4-FFF2-40B4-BE49-F238E27FC236}">
                  <a16:creationId xmlns:a16="http://schemas.microsoft.com/office/drawing/2014/main" id="{F897D0FC-69F8-43D3-880B-22514C7BD839}"/>
                </a:ext>
              </a:extLst>
            </p:cNvPr>
            <p:cNvSpPr txBox="1"/>
            <p:nvPr/>
          </p:nvSpPr>
          <p:spPr>
            <a:xfrm>
              <a:off x="1107845" y="3809876"/>
              <a:ext cx="380500" cy="210234"/>
            </a:xfrm>
            <a:prstGeom prst="rect">
              <a:avLst/>
            </a:prstGeom>
            <a:noFill/>
          </p:spPr>
          <p:txBody>
            <a:bodyPr wrap="none" lIns="0" tIns="0" rIns="0" bIns="0" rtlCol="0">
              <a:spAutoFit/>
            </a:bodyPr>
            <a:lstStyle/>
            <a:p>
              <a:pPr marL="0" marR="0" lvl="0" indent="0" algn="ctr" defTabSz="609585" rtl="0" eaLnBrk="1" fontAlgn="base" latinLnBrk="0" hangingPunct="1">
                <a:lnSpc>
                  <a:spcPct val="100000"/>
                </a:lnSpc>
                <a:spcBef>
                  <a:spcPts val="600"/>
                </a:spcBef>
                <a:spcAft>
                  <a:spcPct val="0"/>
                </a:spcAft>
                <a:buClr>
                  <a:srgbClr val="F0AB00"/>
                </a:buClr>
                <a:buSzPct val="80000"/>
                <a:buFontTx/>
                <a:buNone/>
                <a:tabLst/>
                <a:defRPr/>
              </a:pPr>
              <a:r>
                <a:rPr kumimoji="0" lang="en-US" sz="800" b="1" i="0" u="none" strike="noStrike" kern="0" cap="none" spc="0" normalizeH="0" baseline="0" noProof="0" err="1">
                  <a:ln>
                    <a:noFill/>
                  </a:ln>
                  <a:solidFill>
                    <a:srgbClr val="FFFFFF"/>
                  </a:solidFill>
                  <a:effectLst/>
                  <a:uLnTx/>
                  <a:uFillTx/>
                  <a:latin typeface="Helvetica" pitchFamily="2" charset="0"/>
                  <a:ea typeface="Arial Unicode MS" pitchFamily="34" charset="-128"/>
                  <a:cs typeface="Arial Unicode MS" pitchFamily="34" charset="-128"/>
                </a:rPr>
                <a:t>IDoc</a:t>
              </a:r>
              <a:endParaRPr kumimoji="0" lang="en-US" sz="800" b="1" i="0" u="none" strike="noStrike" kern="0" cap="none" spc="0" normalizeH="0" baseline="0" noProof="0">
                <a:ln>
                  <a:noFill/>
                </a:ln>
                <a:solidFill>
                  <a:srgbClr val="FFFFFF"/>
                </a:solidFill>
                <a:effectLst/>
                <a:uLnTx/>
                <a:uFillTx/>
                <a:latin typeface="Helvetica" pitchFamily="2" charset="0"/>
                <a:ea typeface="Arial Unicode MS" pitchFamily="34" charset="-128"/>
                <a:cs typeface="Arial Unicode MS" pitchFamily="34" charset="-128"/>
              </a:endParaRPr>
            </a:p>
          </p:txBody>
        </p:sp>
      </p:grpSp>
      <p:sp>
        <p:nvSpPr>
          <p:cNvPr id="9" name="Chevron 67">
            <a:extLst>
              <a:ext uri="{FF2B5EF4-FFF2-40B4-BE49-F238E27FC236}">
                <a16:creationId xmlns:a16="http://schemas.microsoft.com/office/drawing/2014/main" id="{5AB1EE65-A0FF-0254-A4ED-BF8EA3E5F304}"/>
              </a:ext>
            </a:extLst>
          </p:cNvPr>
          <p:cNvSpPr/>
          <p:nvPr/>
        </p:nvSpPr>
        <p:spPr bwMode="auto">
          <a:xfrm>
            <a:off x="6822365" y="3284683"/>
            <a:ext cx="1737309" cy="683980"/>
          </a:xfrm>
          <a:prstGeom prst="chevron">
            <a:avLst/>
          </a:prstGeom>
          <a:solidFill>
            <a:srgbClr val="082B7B"/>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Exception</a:t>
            </a:r>
            <a:b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b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Handling</a:t>
            </a:r>
          </a:p>
        </p:txBody>
      </p:sp>
      <p:sp>
        <p:nvSpPr>
          <p:cNvPr id="10" name="Chevron 68">
            <a:extLst>
              <a:ext uri="{FF2B5EF4-FFF2-40B4-BE49-F238E27FC236}">
                <a16:creationId xmlns:a16="http://schemas.microsoft.com/office/drawing/2014/main" id="{35D00673-FB3B-DBF3-BECA-2D13E474FF99}"/>
              </a:ext>
            </a:extLst>
          </p:cNvPr>
          <p:cNvSpPr/>
          <p:nvPr/>
        </p:nvSpPr>
        <p:spPr bwMode="auto">
          <a:xfrm>
            <a:off x="8384304" y="3284683"/>
            <a:ext cx="1737309" cy="683980"/>
          </a:xfrm>
          <a:prstGeom prst="chevron">
            <a:avLst/>
          </a:prstGeom>
          <a:solidFill>
            <a:srgbClr val="051D53"/>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Approve</a:t>
            </a:r>
          </a:p>
        </p:txBody>
      </p:sp>
      <p:sp>
        <p:nvSpPr>
          <p:cNvPr id="13" name="Chevron 63">
            <a:extLst>
              <a:ext uri="{FF2B5EF4-FFF2-40B4-BE49-F238E27FC236}">
                <a16:creationId xmlns:a16="http://schemas.microsoft.com/office/drawing/2014/main" id="{C432E549-E775-EBCA-2D85-75635A373222}"/>
              </a:ext>
            </a:extLst>
          </p:cNvPr>
          <p:cNvSpPr/>
          <p:nvPr/>
        </p:nvSpPr>
        <p:spPr bwMode="auto">
          <a:xfrm>
            <a:off x="2139720" y="3284683"/>
            <a:ext cx="1737309" cy="683980"/>
          </a:xfrm>
          <a:prstGeom prst="chevron">
            <a:avLst/>
          </a:prstGeom>
          <a:solidFill>
            <a:schemeClr val="accent2">
              <a:lumMod val="40000"/>
              <a:lumOff val="60000"/>
            </a:schemeClr>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Receive</a:t>
            </a:r>
          </a:p>
        </p:txBody>
      </p:sp>
      <p:sp>
        <p:nvSpPr>
          <p:cNvPr id="14" name="Chevron 69">
            <a:extLst>
              <a:ext uri="{FF2B5EF4-FFF2-40B4-BE49-F238E27FC236}">
                <a16:creationId xmlns:a16="http://schemas.microsoft.com/office/drawing/2014/main" id="{A732F3AD-7758-C6BA-8373-7F70DB8566F3}"/>
              </a:ext>
            </a:extLst>
          </p:cNvPr>
          <p:cNvSpPr/>
          <p:nvPr/>
        </p:nvSpPr>
        <p:spPr bwMode="auto">
          <a:xfrm>
            <a:off x="9946242" y="3284683"/>
            <a:ext cx="1737309" cy="683980"/>
          </a:xfrm>
          <a:prstGeom prst="chevron">
            <a:avLst/>
          </a:prstGeom>
          <a:solidFill>
            <a:schemeClr val="accent3">
              <a:lumMod val="90000"/>
              <a:lumOff val="10000"/>
            </a:schemeClr>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Pay</a:t>
            </a:r>
          </a:p>
        </p:txBody>
      </p:sp>
      <p:sp>
        <p:nvSpPr>
          <p:cNvPr id="17" name="Chevron 64">
            <a:extLst>
              <a:ext uri="{FF2B5EF4-FFF2-40B4-BE49-F238E27FC236}">
                <a16:creationId xmlns:a16="http://schemas.microsoft.com/office/drawing/2014/main" id="{D1298CC0-5109-9D0D-AE38-46FC4DA163F2}"/>
              </a:ext>
            </a:extLst>
          </p:cNvPr>
          <p:cNvSpPr/>
          <p:nvPr/>
        </p:nvSpPr>
        <p:spPr bwMode="auto">
          <a:xfrm>
            <a:off x="3695310" y="3284683"/>
            <a:ext cx="1737309" cy="683980"/>
          </a:xfrm>
          <a:prstGeom prst="chevron">
            <a:avLst/>
          </a:prstGeom>
          <a:solidFill>
            <a:schemeClr val="accent2">
              <a:lumMod val="60000"/>
              <a:lumOff val="40000"/>
            </a:schemeClr>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Transform</a:t>
            </a:r>
          </a:p>
        </p:txBody>
      </p:sp>
      <p:sp>
        <p:nvSpPr>
          <p:cNvPr id="18" name="Chevron 65">
            <a:extLst>
              <a:ext uri="{FF2B5EF4-FFF2-40B4-BE49-F238E27FC236}">
                <a16:creationId xmlns:a16="http://schemas.microsoft.com/office/drawing/2014/main" id="{E3A973FD-1586-96CA-19F2-32BCACE02025}"/>
              </a:ext>
            </a:extLst>
          </p:cNvPr>
          <p:cNvSpPr/>
          <p:nvPr/>
        </p:nvSpPr>
        <p:spPr bwMode="auto">
          <a:xfrm>
            <a:off x="5260425" y="3284683"/>
            <a:ext cx="1737309" cy="683980"/>
          </a:xfrm>
          <a:prstGeom prst="chevron">
            <a:avLst/>
          </a:prstGeom>
          <a:solidFill>
            <a:schemeClr val="accent2">
              <a:lumMod val="75000"/>
            </a:schemeClr>
          </a:solidFill>
          <a:ln w="12700" cap="flat" cmpd="sng" algn="ctr">
            <a:noFill/>
            <a:prstDash val="solid"/>
            <a:round/>
            <a:headEnd type="none" w="med" len="med"/>
            <a:tailEnd type="none" w="med" len="med"/>
          </a:ln>
          <a:effectLst/>
        </p:spPr>
        <p:txBody>
          <a:bodyPr wrap="none" lIns="0" tIns="0" rIns="0" bIns="0" anchor="ctr"/>
          <a:lstStyle/>
          <a:p>
            <a:pPr marL="177784" marR="0" lvl="0" indent="1588" algn="ctr" defTabSz="609585" rtl="0" eaLnBrk="1" fontAlgn="auto" latinLnBrk="0" hangingPunct="1">
              <a:lnSpc>
                <a:spcPct val="100000"/>
              </a:lnSpc>
              <a:spcBef>
                <a:spcPts val="0"/>
              </a:spcBef>
              <a:spcAft>
                <a:spcPts val="0"/>
              </a:spcAft>
              <a:buClrTx/>
              <a:buSzTx/>
              <a:buFontTx/>
              <a:buNone/>
              <a:tabLst>
                <a:tab pos="347631" algn="l"/>
              </a:tabLst>
              <a:defRPr/>
            </a:pP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Verify and</a:t>
            </a:r>
            <a:b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br>
            <a:r>
              <a:rPr kumimoji="0" lang="en-US" sz="1100" b="1" i="0" u="none" strike="noStrike" kern="1200" cap="none" spc="0" normalizeH="0" baseline="0" noProof="1">
                <a:ln>
                  <a:noFill/>
                </a:ln>
                <a:solidFill>
                  <a:srgbClr val="FFFFFF"/>
                </a:solidFill>
                <a:effectLst/>
                <a:uLnTx/>
                <a:uFillTx/>
                <a:latin typeface="Helvetica" pitchFamily="2" charset="0"/>
                <a:ea typeface="+mn-ea"/>
                <a:cs typeface="+mn-cs"/>
              </a:rPr>
              <a:t>Complete</a:t>
            </a:r>
          </a:p>
        </p:txBody>
      </p:sp>
      <p:sp>
        <p:nvSpPr>
          <p:cNvPr id="21" name="Text Box 19">
            <a:extLst>
              <a:ext uri="{FF2B5EF4-FFF2-40B4-BE49-F238E27FC236}">
                <a16:creationId xmlns:a16="http://schemas.microsoft.com/office/drawing/2014/main" id="{AFF9DD55-A460-BDC1-C006-E335C5727681}"/>
              </a:ext>
            </a:extLst>
          </p:cNvPr>
          <p:cNvSpPr txBox="1">
            <a:spLocks noChangeArrowheads="1"/>
          </p:cNvSpPr>
          <p:nvPr/>
        </p:nvSpPr>
        <p:spPr bwMode="gray">
          <a:xfrm>
            <a:off x="4042473" y="2240061"/>
            <a:ext cx="1093569" cy="424732"/>
          </a:xfrm>
          <a:prstGeom prst="rect">
            <a:avLst/>
          </a:prstGeom>
          <a:noFill/>
          <a:ln w="9525" algn="ctr">
            <a:noFill/>
            <a:miter lim="800000"/>
            <a:headEnd/>
            <a:tailEnd/>
          </a:ln>
        </p:spPr>
        <p:txBody>
          <a:bodyPr wrap="none">
            <a:spAutoFit/>
          </a:bodyPr>
          <a:lstStyle/>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Invoice</a:t>
            </a:r>
          </a:p>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Recognition</a:t>
            </a:r>
          </a:p>
        </p:txBody>
      </p:sp>
      <p:sp>
        <p:nvSpPr>
          <p:cNvPr id="22" name="Text Box 23">
            <a:extLst>
              <a:ext uri="{FF2B5EF4-FFF2-40B4-BE49-F238E27FC236}">
                <a16:creationId xmlns:a16="http://schemas.microsoft.com/office/drawing/2014/main" id="{E907B5DF-1640-91D6-A33B-CC15D474737E}"/>
              </a:ext>
            </a:extLst>
          </p:cNvPr>
          <p:cNvSpPr txBox="1">
            <a:spLocks noChangeArrowheads="1"/>
          </p:cNvSpPr>
          <p:nvPr/>
        </p:nvSpPr>
        <p:spPr bwMode="gray">
          <a:xfrm>
            <a:off x="2460767" y="2316841"/>
            <a:ext cx="1090580" cy="258532"/>
          </a:xfrm>
          <a:prstGeom prst="rect">
            <a:avLst/>
          </a:prstGeom>
          <a:noFill/>
          <a:ln w="9525" algn="ctr">
            <a:noFill/>
            <a:miter lim="800000"/>
            <a:headEnd/>
            <a:tailEnd/>
          </a:ln>
        </p:spPr>
        <p:txBody>
          <a:bodyPr>
            <a:spAutoFit/>
          </a:bodyPr>
          <a:lstStyle/>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Ingestion</a:t>
            </a:r>
          </a:p>
        </p:txBody>
      </p:sp>
      <p:sp>
        <p:nvSpPr>
          <p:cNvPr id="23" name="Text Box 31">
            <a:extLst>
              <a:ext uri="{FF2B5EF4-FFF2-40B4-BE49-F238E27FC236}">
                <a16:creationId xmlns:a16="http://schemas.microsoft.com/office/drawing/2014/main" id="{6F679B66-01F1-4675-960D-86011F745A7A}"/>
              </a:ext>
            </a:extLst>
          </p:cNvPr>
          <p:cNvSpPr txBox="1">
            <a:spLocks noChangeArrowheads="1"/>
          </p:cNvSpPr>
          <p:nvPr/>
        </p:nvSpPr>
        <p:spPr bwMode="gray">
          <a:xfrm>
            <a:off x="10285121" y="2240061"/>
            <a:ext cx="872355" cy="258532"/>
          </a:xfrm>
          <a:prstGeom prst="rect">
            <a:avLst/>
          </a:prstGeom>
          <a:noFill/>
          <a:ln w="9525" algn="ctr">
            <a:noFill/>
            <a:miter lim="800000"/>
            <a:headEnd/>
            <a:tailEnd/>
          </a:ln>
        </p:spPr>
        <p:txBody>
          <a:bodyPr wrap="none">
            <a:spAutoFit/>
          </a:bodyPr>
          <a:lstStyle/>
          <a:p>
            <a:pPr marL="168260" marR="0" lvl="0" indent="-16826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Payment</a:t>
            </a:r>
          </a:p>
        </p:txBody>
      </p:sp>
      <p:sp>
        <p:nvSpPr>
          <p:cNvPr id="24" name="Text Box 21">
            <a:extLst>
              <a:ext uri="{FF2B5EF4-FFF2-40B4-BE49-F238E27FC236}">
                <a16:creationId xmlns:a16="http://schemas.microsoft.com/office/drawing/2014/main" id="{5D5E9323-2888-3AAD-65B8-9CB648FDAE4A}"/>
              </a:ext>
            </a:extLst>
          </p:cNvPr>
          <p:cNvSpPr txBox="1">
            <a:spLocks noChangeArrowheads="1"/>
          </p:cNvSpPr>
          <p:nvPr/>
        </p:nvSpPr>
        <p:spPr bwMode="gray">
          <a:xfrm>
            <a:off x="8771360" y="2359329"/>
            <a:ext cx="1072730" cy="258532"/>
          </a:xfrm>
          <a:prstGeom prst="rect">
            <a:avLst/>
          </a:prstGeom>
          <a:noFill/>
          <a:ln w="9525">
            <a:noFill/>
            <a:miter lim="800000"/>
            <a:headEnd/>
            <a:tailEnd/>
          </a:ln>
        </p:spPr>
        <p:txBody>
          <a:bodyPr wrap="none">
            <a:spAutoFit/>
          </a:bodyPr>
          <a:lstStyle/>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Completion</a:t>
            </a:r>
          </a:p>
        </p:txBody>
      </p:sp>
      <p:sp>
        <p:nvSpPr>
          <p:cNvPr id="26" name="Text Box 22">
            <a:extLst>
              <a:ext uri="{FF2B5EF4-FFF2-40B4-BE49-F238E27FC236}">
                <a16:creationId xmlns:a16="http://schemas.microsoft.com/office/drawing/2014/main" id="{E9869D13-80DF-FA6F-9CB0-17D3C6E5E9FE}"/>
              </a:ext>
            </a:extLst>
          </p:cNvPr>
          <p:cNvSpPr txBox="1">
            <a:spLocks noChangeArrowheads="1"/>
          </p:cNvSpPr>
          <p:nvPr/>
        </p:nvSpPr>
        <p:spPr bwMode="gray">
          <a:xfrm>
            <a:off x="5602159" y="2359329"/>
            <a:ext cx="1076064" cy="258532"/>
          </a:xfrm>
          <a:prstGeom prst="rect">
            <a:avLst/>
          </a:prstGeom>
          <a:noFill/>
          <a:ln w="9525" algn="ctr">
            <a:noFill/>
            <a:miter lim="800000"/>
            <a:headEnd/>
            <a:tailEnd/>
          </a:ln>
        </p:spPr>
        <p:txBody>
          <a:bodyPr wrap="none">
            <a:spAutoFit/>
          </a:bodyPr>
          <a:lstStyle/>
          <a:p>
            <a:pPr marL="168260" marR="0" lvl="0" indent="-16826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V</a:t>
            </a: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erif</a:t>
            </a:r>
            <a:r>
              <a:rPr kumimoji="0" lang="en-US" sz="1200" b="1" i="0" u="none" strike="noStrike" kern="1200" cap="none" spc="0" normalizeH="0" baseline="0" noProof="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i</a:t>
            </a: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cation</a:t>
            </a:r>
          </a:p>
        </p:txBody>
      </p:sp>
      <p:sp>
        <p:nvSpPr>
          <p:cNvPr id="27" name="Text Box 20">
            <a:extLst>
              <a:ext uri="{FF2B5EF4-FFF2-40B4-BE49-F238E27FC236}">
                <a16:creationId xmlns:a16="http://schemas.microsoft.com/office/drawing/2014/main" id="{B633E102-6A65-9C4F-2ED5-71D9491E77A2}"/>
              </a:ext>
            </a:extLst>
          </p:cNvPr>
          <p:cNvSpPr txBox="1">
            <a:spLocks noChangeArrowheads="1"/>
          </p:cNvSpPr>
          <p:nvPr/>
        </p:nvSpPr>
        <p:spPr bwMode="gray">
          <a:xfrm>
            <a:off x="7107258" y="2240061"/>
            <a:ext cx="1225144" cy="424732"/>
          </a:xfrm>
          <a:prstGeom prst="rect">
            <a:avLst/>
          </a:prstGeom>
          <a:noFill/>
          <a:ln w="9525" algn="ctr">
            <a:noFill/>
            <a:miter lim="800000"/>
            <a:headEnd/>
            <a:tailEnd/>
          </a:ln>
        </p:spPr>
        <p:txBody>
          <a:bodyPr wrap="none">
            <a:spAutoFit/>
          </a:bodyPr>
          <a:lstStyle/>
          <a:p>
            <a:pPr marL="0" marR="0" lvl="0" indent="0" algn="ctr" defTabSz="609585" rtl="0" eaLnBrk="0"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Collaboration</a:t>
            </a:r>
            <a:b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br>
            <a:r>
              <a:rPr kumimoji="0" lang="en-US" sz="1200" b="1" i="0" u="none" strike="noStrike" kern="1200" cap="none" spc="0" normalizeH="0" baseline="0" noProof="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pitchFamily="34" charset="0"/>
              </a:rPr>
              <a:t>&amp; Monitoring</a:t>
            </a:r>
          </a:p>
        </p:txBody>
      </p:sp>
      <p:sp>
        <p:nvSpPr>
          <p:cNvPr id="54" name="Text Box 28">
            <a:extLst>
              <a:ext uri="{FF2B5EF4-FFF2-40B4-BE49-F238E27FC236}">
                <a16:creationId xmlns:a16="http://schemas.microsoft.com/office/drawing/2014/main" id="{D2C911BD-D15C-604B-5D87-8B4388CC63E3}"/>
              </a:ext>
            </a:extLst>
          </p:cNvPr>
          <p:cNvSpPr txBox="1">
            <a:spLocks noChangeArrowheads="1"/>
          </p:cNvSpPr>
          <p:nvPr/>
        </p:nvSpPr>
        <p:spPr bwMode="gray">
          <a:xfrm>
            <a:off x="10191350" y="5521698"/>
            <a:ext cx="1381909" cy="646331"/>
          </a:xfrm>
          <a:prstGeom prst="rect">
            <a:avLst/>
          </a:prstGeom>
          <a:solidFill>
            <a:schemeClr val="accent2"/>
          </a:solidFill>
          <a:ln w="9525" algn="ctr">
            <a:noFill/>
            <a:miter lim="800000"/>
            <a:headEnd/>
            <a:tailEnd/>
          </a:ln>
        </p:spPr>
        <p:txBody>
          <a:bodyPr wrap="square">
            <a:spAutoFit/>
          </a:bodyPr>
          <a:lstStyle/>
          <a:p>
            <a:pPr marL="0" marR="0" lvl="0" indent="-168260" algn="ctr" defTabSz="609585"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FFFFFF"/>
                </a:solidFill>
                <a:effectLst/>
                <a:uLnTx/>
                <a:uFillTx/>
                <a:latin typeface="Helvetica" pitchFamily="2" charset="0"/>
                <a:ea typeface="Open Sans" panose="020B0606030504020204" pitchFamily="34" charset="0"/>
                <a:cs typeface="Open Sans" panose="020B0606030504020204" pitchFamily="34" charset="0"/>
                <a:sym typeface="Arial" pitchFamily="34" charset="0"/>
              </a:rPr>
              <a:t>SAP S/4HANA</a:t>
            </a:r>
          </a:p>
          <a:p>
            <a:pPr marL="0" marR="0" lvl="0" indent="-168260" algn="ctr" defTabSz="609585"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FFFFFF"/>
                </a:solidFill>
                <a:effectLst/>
                <a:uLnTx/>
                <a:uFillTx/>
                <a:latin typeface="Helvetica" pitchFamily="2" charset="0"/>
                <a:ea typeface="Open Sans" panose="020B0606030504020204" pitchFamily="34" charset="0"/>
                <a:cs typeface="Open Sans" panose="020B0606030504020204" pitchFamily="34" charset="0"/>
                <a:sym typeface="Arial" pitchFamily="34" charset="0"/>
              </a:rPr>
              <a:t>SAP Business Suite</a:t>
            </a:r>
          </a:p>
        </p:txBody>
      </p:sp>
      <p:sp>
        <p:nvSpPr>
          <p:cNvPr id="55" name="TextBox 54">
            <a:extLst>
              <a:ext uri="{FF2B5EF4-FFF2-40B4-BE49-F238E27FC236}">
                <a16:creationId xmlns:a16="http://schemas.microsoft.com/office/drawing/2014/main" id="{9795AAA6-F58C-974F-583F-551672CE8308}"/>
              </a:ext>
            </a:extLst>
          </p:cNvPr>
          <p:cNvSpPr txBox="1"/>
          <p:nvPr/>
        </p:nvSpPr>
        <p:spPr>
          <a:xfrm>
            <a:off x="5568209" y="1753580"/>
            <a:ext cx="2203456" cy="3077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pitchFamily="2" charset="0"/>
                <a:ea typeface="Open Sans" panose="020B0606030504020204" pitchFamily="34" charset="0"/>
                <a:cs typeface="Open Sans" panose="020B0606030504020204" pitchFamily="34" charset="0"/>
              </a:rPr>
              <a:t>Insight</a:t>
            </a:r>
            <a:r>
              <a:rPr kumimoji="0" lang="en-US" sz="1400" b="0" i="0" u="none" strike="noStrike" kern="1200" cap="none" spc="0" normalizeH="0" baseline="0" noProof="0">
                <a:ln>
                  <a:noFill/>
                </a:ln>
                <a:solidFill>
                  <a:srgbClr val="000000"/>
                </a:solidFill>
                <a:effectLst/>
                <a:uLnTx/>
                <a:uFillTx/>
                <a:latin typeface="Helvetica" pitchFamily="2" charset="0"/>
                <a:ea typeface="+mn-ea"/>
                <a:cs typeface="+mn-cs"/>
              </a:rPr>
              <a:t> &amp; Control</a:t>
            </a:r>
          </a:p>
        </p:txBody>
      </p:sp>
      <p:pic>
        <p:nvPicPr>
          <p:cNvPr id="57" name="Graphic 56" descr="Payroll with solid fill">
            <a:extLst>
              <a:ext uri="{FF2B5EF4-FFF2-40B4-BE49-F238E27FC236}">
                <a16:creationId xmlns:a16="http://schemas.microsoft.com/office/drawing/2014/main" id="{4A8207A6-F02A-200A-2385-4AD70E4BD8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87951" y="2561002"/>
            <a:ext cx="507694" cy="507694"/>
          </a:xfrm>
          <a:prstGeom prst="rect">
            <a:avLst/>
          </a:prstGeom>
        </p:spPr>
      </p:pic>
      <p:pic>
        <p:nvPicPr>
          <p:cNvPr id="58" name="Graphic 57" descr="Cycle with people with solid fill">
            <a:extLst>
              <a:ext uri="{FF2B5EF4-FFF2-40B4-BE49-F238E27FC236}">
                <a16:creationId xmlns:a16="http://schemas.microsoft.com/office/drawing/2014/main" id="{39FEB55E-BEE8-670A-9954-D26738DA07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20942" y="2633473"/>
            <a:ext cx="507694" cy="507694"/>
          </a:xfrm>
          <a:prstGeom prst="rect">
            <a:avLst/>
          </a:prstGeom>
        </p:spPr>
      </p:pic>
      <p:pic>
        <p:nvPicPr>
          <p:cNvPr id="59" name="Graphic 58" descr="Presentation with pie chart with solid fill">
            <a:extLst>
              <a:ext uri="{FF2B5EF4-FFF2-40B4-BE49-F238E27FC236}">
                <a16:creationId xmlns:a16="http://schemas.microsoft.com/office/drawing/2014/main" id="{13858193-8408-B3BA-C660-DF2D787EF20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65974" y="2644513"/>
            <a:ext cx="507694" cy="507694"/>
          </a:xfrm>
          <a:prstGeom prst="rect">
            <a:avLst/>
          </a:prstGeom>
        </p:spPr>
      </p:pic>
      <p:pic>
        <p:nvPicPr>
          <p:cNvPr id="60" name="Graphic 59" descr="Email with solid fill">
            <a:extLst>
              <a:ext uri="{FF2B5EF4-FFF2-40B4-BE49-F238E27FC236}">
                <a16:creationId xmlns:a16="http://schemas.microsoft.com/office/drawing/2014/main" id="{E6C830A4-A684-2BDF-214F-3B457FF03FB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752210" y="2638061"/>
            <a:ext cx="507694" cy="507694"/>
          </a:xfrm>
          <a:prstGeom prst="rect">
            <a:avLst/>
          </a:prstGeom>
        </p:spPr>
      </p:pic>
      <p:pic>
        <p:nvPicPr>
          <p:cNvPr id="68" name="Graphic 67" descr="Document with solid fill">
            <a:extLst>
              <a:ext uri="{FF2B5EF4-FFF2-40B4-BE49-F238E27FC236}">
                <a16:creationId xmlns:a16="http://schemas.microsoft.com/office/drawing/2014/main" id="{F204F648-26BB-C89B-48E0-B02604A7317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55679" y="2644513"/>
            <a:ext cx="507694" cy="507694"/>
          </a:xfrm>
          <a:prstGeom prst="rect">
            <a:avLst/>
          </a:prstGeom>
        </p:spPr>
      </p:pic>
      <p:pic>
        <p:nvPicPr>
          <p:cNvPr id="71" name="Graphic 70" descr="Document with solid fill">
            <a:extLst>
              <a:ext uri="{FF2B5EF4-FFF2-40B4-BE49-F238E27FC236}">
                <a16:creationId xmlns:a16="http://schemas.microsoft.com/office/drawing/2014/main" id="{D5AFF28D-198C-2506-0560-719FF8841E8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153359" y="2692845"/>
            <a:ext cx="507694" cy="507694"/>
          </a:xfrm>
          <a:prstGeom prst="rect">
            <a:avLst/>
          </a:prstGeom>
        </p:spPr>
      </p:pic>
      <p:sp>
        <p:nvSpPr>
          <p:cNvPr id="72" name="Titel 1">
            <a:extLst>
              <a:ext uri="{FF2B5EF4-FFF2-40B4-BE49-F238E27FC236}">
                <a16:creationId xmlns:a16="http://schemas.microsoft.com/office/drawing/2014/main" id="{9270EB92-4938-6905-2532-1121A5756375}"/>
              </a:ext>
            </a:extLst>
          </p:cNvPr>
          <p:cNvSpPr txBox="1">
            <a:spLocks/>
          </p:cNvSpPr>
          <p:nvPr/>
        </p:nvSpPr>
        <p:spPr>
          <a:xfrm>
            <a:off x="348512" y="399492"/>
            <a:ext cx="11693358" cy="684212"/>
          </a:xfrm>
          <a:prstGeom prst="rect">
            <a:avLst/>
          </a:prstGeom>
        </p:spPr>
        <p:txBody>
          <a:bodyPr vert="horz" lIns="2438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DE" sz="2800" b="1" i="0" u="none" strike="noStrike" kern="1200" cap="none" spc="0" normalizeH="0" baseline="0" noProof="0">
              <a:ln>
                <a:noFill/>
              </a:ln>
              <a:solidFill>
                <a:srgbClr val="1C1D3B"/>
              </a:solidFill>
              <a:effectLst/>
              <a:uLnTx/>
              <a:uFillTx/>
              <a:latin typeface="Helvetica" pitchFamily="2" charset="0"/>
              <a:ea typeface="+mj-ea"/>
              <a:cs typeface="+mj-cs"/>
            </a:endParaRPr>
          </a:p>
        </p:txBody>
      </p:sp>
      <p:sp>
        <p:nvSpPr>
          <p:cNvPr id="2" name="TextBox 1">
            <a:extLst>
              <a:ext uri="{FF2B5EF4-FFF2-40B4-BE49-F238E27FC236}">
                <a16:creationId xmlns:a16="http://schemas.microsoft.com/office/drawing/2014/main" id="{01E2EF9E-600A-56CD-4954-42095285400D}"/>
              </a:ext>
            </a:extLst>
          </p:cNvPr>
          <p:cNvSpPr txBox="1"/>
          <p:nvPr/>
        </p:nvSpPr>
        <p:spPr>
          <a:xfrm>
            <a:off x="9968089" y="132404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Text Box 23">
            <a:extLst>
              <a:ext uri="{FF2B5EF4-FFF2-40B4-BE49-F238E27FC236}">
                <a16:creationId xmlns:a16="http://schemas.microsoft.com/office/drawing/2014/main" id="{7E70A1FF-807D-77A1-45F9-6F278A034E71}"/>
              </a:ext>
            </a:extLst>
          </p:cNvPr>
          <p:cNvSpPr txBox="1">
            <a:spLocks noChangeArrowheads="1"/>
          </p:cNvSpPr>
          <p:nvPr/>
        </p:nvSpPr>
        <p:spPr bwMode="gray">
          <a:xfrm>
            <a:off x="450210" y="2138567"/>
            <a:ext cx="1214657" cy="245452"/>
          </a:xfrm>
          <a:prstGeom prst="rect">
            <a:avLst/>
          </a:prstGeom>
          <a:noFill/>
          <a:ln w="9525" algn="ctr">
            <a:noFill/>
            <a:miter lim="800000"/>
            <a:headEnd/>
            <a:tailEnd/>
          </a:ln>
        </p:spPr>
        <p:txBody>
          <a:bodyPr wrap="square">
            <a:spAutoFit/>
          </a:bodyPr>
          <a:lstStyle/>
          <a:p>
            <a:pPr marL="0" marR="0" lvl="0" indent="0" algn="ctr" defTabSz="457063" rtl="0" eaLnBrk="0"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1">
                <a:ln>
                  <a:noFill/>
                </a:ln>
                <a:solidFill>
                  <a:srgbClr val="000000"/>
                </a:solidFill>
                <a:effectLst/>
                <a:uLnTx/>
                <a:uFillTx/>
                <a:latin typeface="Helvetica" pitchFamily="2" charset="0"/>
                <a:ea typeface="ＭＳ Ｐゴシック" charset="0"/>
                <a:cs typeface="+mn-cs"/>
                <a:sym typeface="Arial" pitchFamily="34" charset="0"/>
              </a:rPr>
              <a:t>Invoices</a:t>
            </a:r>
          </a:p>
        </p:txBody>
      </p:sp>
      <p:pic>
        <p:nvPicPr>
          <p:cNvPr id="51" name="Picture 50">
            <a:extLst>
              <a:ext uri="{FF2B5EF4-FFF2-40B4-BE49-F238E27FC236}">
                <a16:creationId xmlns:a16="http://schemas.microsoft.com/office/drawing/2014/main" id="{D0C3BA32-6D2F-FDBE-4F5C-44F65ACB66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938" y="2984532"/>
            <a:ext cx="516654" cy="516654"/>
          </a:xfrm>
          <a:prstGeom prst="rect">
            <a:avLst/>
          </a:prstGeom>
        </p:spPr>
      </p:pic>
      <p:sp>
        <p:nvSpPr>
          <p:cNvPr id="53" name="TextBox 52">
            <a:extLst>
              <a:ext uri="{FF2B5EF4-FFF2-40B4-BE49-F238E27FC236}">
                <a16:creationId xmlns:a16="http://schemas.microsoft.com/office/drawing/2014/main" id="{E1FCD03A-C07B-491D-F78D-88E605BC8DA9}"/>
              </a:ext>
            </a:extLst>
          </p:cNvPr>
          <p:cNvSpPr txBox="1"/>
          <p:nvPr/>
        </p:nvSpPr>
        <p:spPr>
          <a:xfrm>
            <a:off x="546558" y="2679611"/>
            <a:ext cx="1070792" cy="400110"/>
          </a:xfrm>
          <a:prstGeom prst="rect">
            <a:avLst/>
          </a:prstGeom>
          <a:noFill/>
        </p:spPr>
        <p:txBody>
          <a:bodyPr wrap="square">
            <a:spAutoFit/>
          </a:bodyPr>
          <a:lstStyle/>
          <a:p>
            <a:pPr marL="0" marR="0" lvl="0" indent="0" algn="ctr" defTabSz="914400" rtl="0" eaLnBrk="1" fontAlgn="base" latinLnBrk="0" hangingPunct="1">
              <a:lnSpc>
                <a:spcPct val="100000"/>
              </a:lnSpc>
              <a:spcBef>
                <a:spcPts val="563"/>
              </a:spcBef>
              <a:spcAft>
                <a:spcPct val="0"/>
              </a:spcAft>
              <a:buClr>
                <a:srgbClr val="F0AB00"/>
              </a:buClr>
              <a:buSzPct val="80000"/>
              <a:buFontTx/>
              <a:buNone/>
              <a:tabLst/>
              <a:defRPr/>
            </a:pPr>
            <a:r>
              <a:rPr kumimoji="0" lang="en-US" sz="1000" b="1" i="0" u="none" strike="noStrike" kern="0" cap="none" spc="0" normalizeH="0" baseline="0" noProof="0">
                <a:ln>
                  <a:noFill/>
                </a:ln>
                <a:solidFill>
                  <a:srgbClr val="000000"/>
                </a:solidFill>
                <a:effectLst/>
                <a:uLnTx/>
                <a:uFillTx/>
                <a:latin typeface="Helvetica" pitchFamily="2" charset="0"/>
                <a:ea typeface="Arial Unicode MS" pitchFamily="34" charset="-128"/>
                <a:cs typeface="Arial Unicode MS" pitchFamily="34" charset="-128"/>
              </a:rPr>
              <a:t>SAP Business Network</a:t>
            </a:r>
          </a:p>
        </p:txBody>
      </p:sp>
      <p:sp>
        <p:nvSpPr>
          <p:cNvPr id="63" name="Rectangle 14">
            <a:extLst>
              <a:ext uri="{FF2B5EF4-FFF2-40B4-BE49-F238E27FC236}">
                <a16:creationId xmlns:a16="http://schemas.microsoft.com/office/drawing/2014/main" id="{50EDBE30-2A97-DF86-B534-B71E8C2E9C97}"/>
              </a:ext>
            </a:extLst>
          </p:cNvPr>
          <p:cNvSpPr>
            <a:spLocks noChangeArrowheads="1"/>
          </p:cNvSpPr>
          <p:nvPr/>
        </p:nvSpPr>
        <p:spPr bwMode="gray">
          <a:xfrm>
            <a:off x="6934003" y="4218024"/>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Comment</a:t>
            </a:r>
          </a:p>
        </p:txBody>
      </p:sp>
      <p:sp>
        <p:nvSpPr>
          <p:cNvPr id="64" name="Rectangle 15">
            <a:extLst>
              <a:ext uri="{FF2B5EF4-FFF2-40B4-BE49-F238E27FC236}">
                <a16:creationId xmlns:a16="http://schemas.microsoft.com/office/drawing/2014/main" id="{DD608D7A-E788-0D1A-4476-30E120021EA8}"/>
              </a:ext>
            </a:extLst>
          </p:cNvPr>
          <p:cNvSpPr>
            <a:spLocks noChangeArrowheads="1"/>
          </p:cNvSpPr>
          <p:nvPr/>
        </p:nvSpPr>
        <p:spPr bwMode="gray">
          <a:xfrm>
            <a:off x="5435722" y="4218024"/>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Validate Data</a:t>
            </a:r>
          </a:p>
        </p:txBody>
      </p:sp>
      <p:sp>
        <p:nvSpPr>
          <p:cNvPr id="65" name="Rectangle 17">
            <a:extLst>
              <a:ext uri="{FF2B5EF4-FFF2-40B4-BE49-F238E27FC236}">
                <a16:creationId xmlns:a16="http://schemas.microsoft.com/office/drawing/2014/main" id="{82C8D64F-D659-397E-5533-4C9313485CA1}"/>
              </a:ext>
            </a:extLst>
          </p:cNvPr>
          <p:cNvSpPr>
            <a:spLocks noChangeArrowheads="1"/>
          </p:cNvSpPr>
          <p:nvPr/>
        </p:nvSpPr>
        <p:spPr bwMode="gray">
          <a:xfrm>
            <a:off x="8466519" y="4218024"/>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Finalize for </a:t>
            </a:r>
          </a:p>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posting</a:t>
            </a:r>
          </a:p>
        </p:txBody>
      </p:sp>
      <p:sp>
        <p:nvSpPr>
          <p:cNvPr id="66" name="Rectangle 15">
            <a:extLst>
              <a:ext uri="{FF2B5EF4-FFF2-40B4-BE49-F238E27FC236}">
                <a16:creationId xmlns:a16="http://schemas.microsoft.com/office/drawing/2014/main" id="{87C3DB64-0BB1-D210-A891-ABF6471FC017}"/>
              </a:ext>
            </a:extLst>
          </p:cNvPr>
          <p:cNvSpPr>
            <a:spLocks noChangeArrowheads="1"/>
          </p:cNvSpPr>
          <p:nvPr/>
        </p:nvSpPr>
        <p:spPr bwMode="gray">
          <a:xfrm>
            <a:off x="8466519" y="4738843"/>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Archive </a:t>
            </a:r>
            <a:b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b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Audit Trail</a:t>
            </a:r>
          </a:p>
        </p:txBody>
      </p:sp>
      <p:sp>
        <p:nvSpPr>
          <p:cNvPr id="67" name="Rectangle 15">
            <a:extLst>
              <a:ext uri="{FF2B5EF4-FFF2-40B4-BE49-F238E27FC236}">
                <a16:creationId xmlns:a16="http://schemas.microsoft.com/office/drawing/2014/main" id="{2F21D515-6DFD-1264-D8BA-700AB61ACFBF}"/>
              </a:ext>
            </a:extLst>
          </p:cNvPr>
          <p:cNvSpPr>
            <a:spLocks noChangeArrowheads="1"/>
          </p:cNvSpPr>
          <p:nvPr/>
        </p:nvSpPr>
        <p:spPr bwMode="gray">
          <a:xfrm>
            <a:off x="5435723" y="4738843"/>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Trigger Workflows</a:t>
            </a:r>
          </a:p>
        </p:txBody>
      </p:sp>
      <p:sp>
        <p:nvSpPr>
          <p:cNvPr id="69" name="Rectangle 15">
            <a:extLst>
              <a:ext uri="{FF2B5EF4-FFF2-40B4-BE49-F238E27FC236}">
                <a16:creationId xmlns:a16="http://schemas.microsoft.com/office/drawing/2014/main" id="{EB9E79AE-167F-A9F4-AD93-A46B1F424635}"/>
              </a:ext>
            </a:extLst>
          </p:cNvPr>
          <p:cNvSpPr>
            <a:spLocks noChangeArrowheads="1"/>
          </p:cNvSpPr>
          <p:nvPr/>
        </p:nvSpPr>
        <p:spPr bwMode="gray">
          <a:xfrm>
            <a:off x="3919201" y="4218023"/>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Data Mapping</a:t>
            </a:r>
          </a:p>
        </p:txBody>
      </p:sp>
      <p:sp>
        <p:nvSpPr>
          <p:cNvPr id="70" name="Rectangle 15">
            <a:extLst>
              <a:ext uri="{FF2B5EF4-FFF2-40B4-BE49-F238E27FC236}">
                <a16:creationId xmlns:a16="http://schemas.microsoft.com/office/drawing/2014/main" id="{378AE02E-17D8-15F9-402C-0DD949E72290}"/>
              </a:ext>
            </a:extLst>
          </p:cNvPr>
          <p:cNvSpPr>
            <a:spLocks noChangeArrowheads="1"/>
          </p:cNvSpPr>
          <p:nvPr/>
        </p:nvSpPr>
        <p:spPr bwMode="gray">
          <a:xfrm>
            <a:off x="2274860" y="4216281"/>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Electronic</a:t>
            </a:r>
          </a:p>
        </p:txBody>
      </p:sp>
      <p:sp>
        <p:nvSpPr>
          <p:cNvPr id="73" name="Rectangle 14">
            <a:extLst>
              <a:ext uri="{FF2B5EF4-FFF2-40B4-BE49-F238E27FC236}">
                <a16:creationId xmlns:a16="http://schemas.microsoft.com/office/drawing/2014/main" id="{6CE8EC34-4464-A6CE-3AD5-9AA8A127E069}"/>
              </a:ext>
            </a:extLst>
          </p:cNvPr>
          <p:cNvSpPr>
            <a:spLocks noChangeArrowheads="1"/>
          </p:cNvSpPr>
          <p:nvPr/>
        </p:nvSpPr>
        <p:spPr bwMode="gray">
          <a:xfrm>
            <a:off x="6934003" y="4738843"/>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Return to Vendor</a:t>
            </a:r>
          </a:p>
        </p:txBody>
      </p:sp>
      <p:sp>
        <p:nvSpPr>
          <p:cNvPr id="74" name="Rectangle 3">
            <a:extLst>
              <a:ext uri="{FF2B5EF4-FFF2-40B4-BE49-F238E27FC236}">
                <a16:creationId xmlns:a16="http://schemas.microsoft.com/office/drawing/2014/main" id="{DDD32757-ABD6-B0D3-EF9C-59264AC4F2BD}"/>
              </a:ext>
            </a:extLst>
          </p:cNvPr>
          <p:cNvSpPr>
            <a:spLocks noChangeArrowheads="1"/>
          </p:cNvSpPr>
          <p:nvPr/>
        </p:nvSpPr>
        <p:spPr bwMode="gray">
          <a:xfrm>
            <a:off x="3926903" y="5243619"/>
            <a:ext cx="1180709" cy="895999"/>
          </a:xfrm>
          <a:prstGeom prst="rect">
            <a:avLst/>
          </a:prstGeom>
          <a:noFill/>
          <a:ln w="9525">
            <a:noFill/>
            <a:miter lim="800000"/>
            <a:headEnd/>
            <a:tailEnd/>
          </a:ln>
        </p:spPr>
        <p:txBody>
          <a:bodyPr wrap="square" anchor="b"/>
          <a:lstStyle/>
          <a:p>
            <a:pPr marL="0" marR="0" lvl="0" indent="0" algn="ctr" defTabSz="457063" rtl="0" eaLnBrk="1" fontAlgn="auto" latinLnBrk="0" hangingPunct="1">
              <a:lnSpc>
                <a:spcPct val="100000"/>
              </a:lnSpc>
              <a:spcBef>
                <a:spcPct val="25000"/>
              </a:spcBef>
              <a:spcAft>
                <a:spcPts val="0"/>
              </a:spcAft>
              <a:buClr>
                <a:srgbClr val="000000"/>
              </a:buClr>
              <a:buSzPct val="80000"/>
              <a:buFontTx/>
              <a:buNone/>
              <a:tabLst/>
              <a:defRPr/>
            </a:pPr>
            <a:r>
              <a:rPr kumimoji="0" lang="en-US" sz="900" b="1" i="0" u="none" strike="noStrike" kern="1200" cap="none" spc="0" normalizeH="0" baseline="0" noProof="0">
                <a:ln>
                  <a:noFill/>
                </a:ln>
                <a:solidFill>
                  <a:srgbClr val="000000"/>
                </a:solidFill>
                <a:effectLst/>
                <a:uLnTx/>
                <a:uFillTx/>
                <a:latin typeface="Helvetica" pitchFamily="2" charset="0"/>
                <a:ea typeface="ＭＳ Ｐゴシック" charset="0"/>
                <a:cs typeface="+mn-cs"/>
                <a:sym typeface="Arial" pitchFamily="34" charset="0"/>
              </a:rPr>
              <a:t>SAP Intelligent Capture</a:t>
            </a:r>
            <a:endParaRPr kumimoji="0" lang="en-US" sz="900" b="0" i="0" u="none" strike="noStrike" kern="1200" cap="none" spc="0" normalizeH="0" baseline="0" noProof="1">
              <a:ln>
                <a:noFill/>
              </a:ln>
              <a:solidFill>
                <a:srgbClr val="000000"/>
              </a:solidFill>
              <a:effectLst/>
              <a:uLnTx/>
              <a:uFillTx/>
              <a:latin typeface="Helvetica" pitchFamily="2" charset="0"/>
              <a:ea typeface="ＭＳ Ｐゴシック" charset="0"/>
              <a:cs typeface="+mn-cs"/>
              <a:sym typeface="Arial" pitchFamily="34" charset="0"/>
            </a:endParaRPr>
          </a:p>
        </p:txBody>
      </p:sp>
      <p:sp>
        <p:nvSpPr>
          <p:cNvPr id="75" name="Rectangle 3">
            <a:extLst>
              <a:ext uri="{FF2B5EF4-FFF2-40B4-BE49-F238E27FC236}">
                <a16:creationId xmlns:a16="http://schemas.microsoft.com/office/drawing/2014/main" id="{17A301DC-F801-7744-2C77-DA326DB3CF19}"/>
              </a:ext>
            </a:extLst>
          </p:cNvPr>
          <p:cNvSpPr>
            <a:spLocks noChangeArrowheads="1"/>
          </p:cNvSpPr>
          <p:nvPr/>
        </p:nvSpPr>
        <p:spPr bwMode="gray">
          <a:xfrm>
            <a:off x="2246167" y="5136021"/>
            <a:ext cx="1239720" cy="880416"/>
          </a:xfrm>
          <a:prstGeom prst="rect">
            <a:avLst/>
          </a:prstGeom>
          <a:noFill/>
          <a:ln w="9525">
            <a:noFill/>
            <a:miter lim="800000"/>
            <a:headEnd/>
            <a:tailEnd/>
          </a:ln>
        </p:spPr>
        <p:txBody>
          <a:bodyPr wrap="square" anchor="b"/>
          <a:lstStyle/>
          <a:p>
            <a:pPr marL="0" marR="0" lvl="0" indent="0" algn="ctr" defTabSz="457063" rtl="0" eaLnBrk="1" fontAlgn="auto" latinLnBrk="0" hangingPunct="1">
              <a:lnSpc>
                <a:spcPct val="100000"/>
              </a:lnSpc>
              <a:spcBef>
                <a:spcPct val="25000"/>
              </a:spcBef>
              <a:spcAft>
                <a:spcPts val="0"/>
              </a:spcAft>
              <a:buClr>
                <a:srgbClr val="000000"/>
              </a:buClr>
              <a:buSzPct val="80000"/>
              <a:buFontTx/>
              <a:buNone/>
              <a:tabLst/>
              <a:defRPr/>
            </a:pPr>
            <a:r>
              <a:rPr kumimoji="0" lang="en-US" sz="1000" b="1" i="0" u="none" strike="noStrike" kern="1200" cap="none" spc="0" normalizeH="0" baseline="0" noProof="0">
                <a:ln>
                  <a:noFill/>
                </a:ln>
                <a:solidFill>
                  <a:srgbClr val="000000"/>
                </a:solidFill>
                <a:effectLst/>
                <a:uLnTx/>
                <a:uFillTx/>
                <a:latin typeface="Helvetica" pitchFamily="2" charset="0"/>
                <a:ea typeface="ＭＳ Ｐゴシック" charset="0"/>
                <a:cs typeface="+mn-cs"/>
                <a:sym typeface="Arial" pitchFamily="34" charset="0"/>
              </a:rPr>
              <a:t>SAP Archiving*</a:t>
            </a:r>
            <a:endParaRPr kumimoji="0" lang="en-US" sz="1000" b="1" i="0" u="none" strike="noStrike" kern="1200" cap="none" spc="0" normalizeH="0" baseline="0" noProof="1">
              <a:ln>
                <a:noFill/>
              </a:ln>
              <a:solidFill>
                <a:srgbClr val="000000"/>
              </a:solidFill>
              <a:effectLst/>
              <a:uLnTx/>
              <a:uFillTx/>
              <a:latin typeface="Helvetica" pitchFamily="2" charset="0"/>
              <a:ea typeface="ＭＳ Ｐゴシック" charset="0"/>
              <a:cs typeface="+mn-cs"/>
              <a:sym typeface="Arial" pitchFamily="34" charset="0"/>
            </a:endParaRPr>
          </a:p>
        </p:txBody>
      </p:sp>
      <p:sp>
        <p:nvSpPr>
          <p:cNvPr id="76" name="Rectangle 15">
            <a:extLst>
              <a:ext uri="{FF2B5EF4-FFF2-40B4-BE49-F238E27FC236}">
                <a16:creationId xmlns:a16="http://schemas.microsoft.com/office/drawing/2014/main" id="{C79A28E3-C927-ADD0-90F5-32E231B91799}"/>
              </a:ext>
            </a:extLst>
          </p:cNvPr>
          <p:cNvSpPr>
            <a:spLocks noChangeArrowheads="1"/>
          </p:cNvSpPr>
          <p:nvPr/>
        </p:nvSpPr>
        <p:spPr bwMode="gray">
          <a:xfrm>
            <a:off x="2274860" y="5234915"/>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Archiving</a:t>
            </a:r>
          </a:p>
        </p:txBody>
      </p:sp>
      <p:sp>
        <p:nvSpPr>
          <p:cNvPr id="77" name="Rectangle 15">
            <a:extLst>
              <a:ext uri="{FF2B5EF4-FFF2-40B4-BE49-F238E27FC236}">
                <a16:creationId xmlns:a16="http://schemas.microsoft.com/office/drawing/2014/main" id="{D6EAE2EE-CA13-3DDA-A42E-D69CBF021FE7}"/>
              </a:ext>
            </a:extLst>
          </p:cNvPr>
          <p:cNvSpPr>
            <a:spLocks noChangeArrowheads="1"/>
          </p:cNvSpPr>
          <p:nvPr/>
        </p:nvSpPr>
        <p:spPr bwMode="gray">
          <a:xfrm>
            <a:off x="3919201" y="5234582"/>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mn-ea"/>
                <a:cs typeface="Arial" pitchFamily="34" charset="0"/>
                <a:sym typeface="Arial" pitchFamily="34" charset="0"/>
              </a:rPr>
              <a:t>Machine Read &amp; Learning</a:t>
            </a:r>
          </a:p>
        </p:txBody>
      </p:sp>
      <p:sp>
        <p:nvSpPr>
          <p:cNvPr id="79" name="Rectangle 14">
            <a:extLst>
              <a:ext uri="{FF2B5EF4-FFF2-40B4-BE49-F238E27FC236}">
                <a16:creationId xmlns:a16="http://schemas.microsoft.com/office/drawing/2014/main" id="{5F4D9E94-5157-6BEF-13EF-E97648B55B35}"/>
              </a:ext>
            </a:extLst>
          </p:cNvPr>
          <p:cNvSpPr>
            <a:spLocks noChangeArrowheads="1"/>
          </p:cNvSpPr>
          <p:nvPr/>
        </p:nvSpPr>
        <p:spPr bwMode="gray">
          <a:xfrm>
            <a:off x="6932208" y="5229347"/>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Approval</a:t>
            </a:r>
          </a:p>
        </p:txBody>
      </p:sp>
      <p:sp>
        <p:nvSpPr>
          <p:cNvPr id="94" name="Rectangle 15">
            <a:extLst>
              <a:ext uri="{FF2B5EF4-FFF2-40B4-BE49-F238E27FC236}">
                <a16:creationId xmlns:a16="http://schemas.microsoft.com/office/drawing/2014/main" id="{C4A4A54D-14C7-E49A-69EC-1D83ABBAB57C}"/>
              </a:ext>
            </a:extLst>
          </p:cNvPr>
          <p:cNvSpPr>
            <a:spLocks noChangeArrowheads="1"/>
          </p:cNvSpPr>
          <p:nvPr/>
        </p:nvSpPr>
        <p:spPr bwMode="gray">
          <a:xfrm>
            <a:off x="2274860" y="4738843"/>
            <a:ext cx="1188411" cy="365665"/>
          </a:xfrm>
          <a:prstGeom prst="rect">
            <a:avLst/>
          </a:prstGeom>
          <a:noFill/>
          <a:ln w="19050" algn="ctr">
            <a:solidFill>
              <a:schemeClr val="accent1"/>
            </a:solidFill>
            <a:miter lim="800000"/>
            <a:headEnd/>
            <a:tailEnd/>
          </a:ln>
          <a:effectLst/>
        </p:spPr>
        <p:txBody>
          <a:bodyPr lIns="0" tIns="0" rIns="0" bIns="0" anchor="ctr"/>
          <a:lstStyle/>
          <a:p>
            <a:pPr marL="0" marR="0" lvl="0" indent="0" algn="ctr" defTabSz="457063" rtl="0" eaLnBrk="0" fontAlgn="auto" latinLnBrk="0" hangingPunct="0">
              <a:lnSpc>
                <a:spcPct val="100000"/>
              </a:lnSpc>
              <a:spcBef>
                <a:spcPts val="0"/>
              </a:spcBef>
              <a:spcAft>
                <a:spcPts val="0"/>
              </a:spcAft>
              <a:buClrTx/>
              <a:buSzTx/>
              <a:buFontTx/>
              <a:buNone/>
              <a:tabLst/>
              <a:defRPr/>
            </a:pPr>
            <a:r>
              <a:rPr kumimoji="0" lang="en-US" sz="1050" b="0" i="0" u="none" strike="noStrike" kern="1200" cap="none" spc="0" normalizeH="0" baseline="0" noProof="1">
                <a:ln>
                  <a:noFill/>
                </a:ln>
                <a:solidFill>
                  <a:srgbClr val="000000"/>
                </a:solidFill>
                <a:effectLst/>
                <a:uLnTx/>
                <a:uFillTx/>
                <a:latin typeface="Helvetica" pitchFamily="2" charset="0"/>
                <a:ea typeface="ＭＳ Ｐゴシック" charset="0"/>
                <a:cs typeface="Arial" pitchFamily="34" charset="0"/>
                <a:sym typeface="Arial" pitchFamily="34" charset="0"/>
              </a:rPr>
              <a:t>Scanning</a:t>
            </a:r>
          </a:p>
        </p:txBody>
      </p:sp>
      <p:sp>
        <p:nvSpPr>
          <p:cNvPr id="101" name="Rectangle 3">
            <a:extLst>
              <a:ext uri="{FF2B5EF4-FFF2-40B4-BE49-F238E27FC236}">
                <a16:creationId xmlns:a16="http://schemas.microsoft.com/office/drawing/2014/main" id="{20C71B60-EB62-DA98-5B6A-922C28C21F60}"/>
              </a:ext>
            </a:extLst>
          </p:cNvPr>
          <p:cNvSpPr>
            <a:spLocks noChangeArrowheads="1"/>
          </p:cNvSpPr>
          <p:nvPr/>
        </p:nvSpPr>
        <p:spPr bwMode="gray">
          <a:xfrm>
            <a:off x="6096000" y="5905706"/>
            <a:ext cx="3027955" cy="275581"/>
          </a:xfrm>
          <a:prstGeom prst="rect">
            <a:avLst/>
          </a:prstGeom>
          <a:noFill/>
          <a:ln w="9525">
            <a:noFill/>
            <a:miter lim="800000"/>
            <a:headEnd/>
            <a:tailEnd/>
          </a:ln>
        </p:spPr>
        <p:txBody>
          <a:bodyPr wrap="square" anchor="b"/>
          <a:lstStyle/>
          <a:p>
            <a:pPr marL="0" marR="0" lvl="0" indent="0" algn="ctr" defTabSz="457063"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1200" cap="none" spc="0" normalizeH="0" baseline="0" noProof="1">
                <a:ln>
                  <a:noFill/>
                </a:ln>
                <a:solidFill>
                  <a:srgbClr val="000000"/>
                </a:solidFill>
                <a:effectLst/>
                <a:uLnTx/>
                <a:uFillTx/>
                <a:latin typeface="Helvetica" pitchFamily="2" charset="0"/>
                <a:ea typeface="ＭＳ Ｐゴシック" charset="0"/>
                <a:cs typeface="+mn-cs"/>
              </a:rPr>
              <a:t>SAP Invoice Management</a:t>
            </a:r>
          </a:p>
        </p:txBody>
      </p:sp>
      <p:cxnSp>
        <p:nvCxnSpPr>
          <p:cNvPr id="106" name="Straight Connector 105">
            <a:extLst>
              <a:ext uri="{FF2B5EF4-FFF2-40B4-BE49-F238E27FC236}">
                <a16:creationId xmlns:a16="http://schemas.microsoft.com/office/drawing/2014/main" id="{0E4F4C5A-B659-2B14-9AB3-627E1D2892A8}"/>
              </a:ext>
            </a:extLst>
          </p:cNvPr>
          <p:cNvCxnSpPr/>
          <p:nvPr/>
        </p:nvCxnSpPr>
        <p:spPr>
          <a:xfrm>
            <a:off x="2114409" y="5183801"/>
            <a:ext cx="156049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0AD35CF-C636-BEEB-AF65-4E1F4A8952B3}"/>
              </a:ext>
            </a:extLst>
          </p:cNvPr>
          <p:cNvCxnSpPr>
            <a:cxnSpLocks/>
          </p:cNvCxnSpPr>
          <p:nvPr/>
        </p:nvCxnSpPr>
        <p:spPr>
          <a:xfrm flipV="1">
            <a:off x="3674900" y="5166131"/>
            <a:ext cx="0" cy="115747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E06AEB2-EECB-7A53-7F3E-51D40CB1F0A4}"/>
              </a:ext>
            </a:extLst>
          </p:cNvPr>
          <p:cNvCxnSpPr>
            <a:cxnSpLocks/>
          </p:cNvCxnSpPr>
          <p:nvPr/>
        </p:nvCxnSpPr>
        <p:spPr>
          <a:xfrm>
            <a:off x="2850724" y="5104508"/>
            <a:ext cx="0" cy="165137"/>
          </a:xfrm>
          <a:prstGeom prst="line">
            <a:avLst/>
          </a:prstGeom>
          <a:ln w="28575" cmpd="dbl">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BE10E5-6EC4-9DD7-7D3A-ACAA9258EF8A}"/>
              </a:ext>
            </a:extLst>
          </p:cNvPr>
          <p:cNvCxnSpPr>
            <a:cxnSpLocks/>
            <a:endCxn id="77" idx="1"/>
          </p:cNvCxnSpPr>
          <p:nvPr/>
        </p:nvCxnSpPr>
        <p:spPr>
          <a:xfrm>
            <a:off x="3472328" y="5417415"/>
            <a:ext cx="446873" cy="0"/>
          </a:xfrm>
          <a:prstGeom prst="line">
            <a:avLst/>
          </a:prstGeom>
          <a:ln w="28575" cmpd="dbl">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C36BDAE-59FD-00AD-B4DB-8D2932B7363A}"/>
              </a:ext>
            </a:extLst>
          </p:cNvPr>
          <p:cNvCxnSpPr>
            <a:cxnSpLocks/>
          </p:cNvCxnSpPr>
          <p:nvPr/>
        </p:nvCxnSpPr>
        <p:spPr>
          <a:xfrm flipV="1">
            <a:off x="5321920" y="4641841"/>
            <a:ext cx="0" cy="1681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94A2C14-1508-8E4F-1C92-C7A172380F84}"/>
              </a:ext>
            </a:extLst>
          </p:cNvPr>
          <p:cNvCxnSpPr>
            <a:cxnSpLocks/>
          </p:cNvCxnSpPr>
          <p:nvPr/>
        </p:nvCxnSpPr>
        <p:spPr>
          <a:xfrm>
            <a:off x="2144426" y="4652291"/>
            <a:ext cx="317749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E90554-1D1E-AAED-9C54-49EEE56CF528}"/>
              </a:ext>
            </a:extLst>
          </p:cNvPr>
          <p:cNvCxnSpPr>
            <a:cxnSpLocks/>
          </p:cNvCxnSpPr>
          <p:nvPr/>
        </p:nvCxnSpPr>
        <p:spPr>
          <a:xfrm>
            <a:off x="2850724" y="4584673"/>
            <a:ext cx="0" cy="165137"/>
          </a:xfrm>
          <a:prstGeom prst="line">
            <a:avLst/>
          </a:prstGeom>
          <a:ln w="28575" cmpd="dbl">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2931CE-1A31-C9E1-8BD8-0E321F7AD5DE}"/>
              </a:ext>
            </a:extLst>
          </p:cNvPr>
          <p:cNvCxnSpPr>
            <a:cxnSpLocks/>
            <a:endCxn id="77" idx="0"/>
          </p:cNvCxnSpPr>
          <p:nvPr/>
        </p:nvCxnSpPr>
        <p:spPr>
          <a:xfrm>
            <a:off x="4513406" y="4588585"/>
            <a:ext cx="1" cy="645997"/>
          </a:xfrm>
          <a:prstGeom prst="line">
            <a:avLst/>
          </a:prstGeom>
          <a:ln w="28575" cmpd="dbl">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069C451-4E38-D1F3-52FA-CF441B53C840}"/>
              </a:ext>
            </a:extLst>
          </p:cNvPr>
          <p:cNvSpPr>
            <a:spLocks noGrp="1"/>
          </p:cNvSpPr>
          <p:nvPr>
            <p:ph type="body" sz="quarter" idx="12"/>
          </p:nvPr>
        </p:nvSpPr>
        <p:spPr>
          <a:xfrm>
            <a:off x="889612" y="582221"/>
            <a:ext cx="10774114" cy="933328"/>
          </a:xfrm>
        </p:spPr>
        <p:txBody>
          <a:bodyPr>
            <a:normAutofit fontScale="85000" lnSpcReduction="20000"/>
          </a:bodyPr>
          <a:lstStyle/>
          <a:p>
            <a:r>
              <a:rPr lang="en-US" dirty="0"/>
              <a:t>Preface: SAP Invoice Management leading AP Automation Solution</a:t>
            </a:r>
            <a:endParaRPr lang="de-DE" dirty="0"/>
          </a:p>
          <a:p>
            <a:endParaRPr lang="en-US" dirty="0"/>
          </a:p>
        </p:txBody>
      </p:sp>
    </p:spTree>
    <p:extLst>
      <p:ext uri="{BB962C8B-B14F-4D97-AF65-F5344CB8AC3E}">
        <p14:creationId xmlns:p14="http://schemas.microsoft.com/office/powerpoint/2010/main" val="1609796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224"/>
                                        </p:tgtEl>
                                        <p:attrNameLst>
                                          <p:attrName>style.color</p:attrName>
                                        </p:attrNameLst>
                                      </p:cBhvr>
                                      <p:by>
                                        <p:hsl h="0" s="-12549" l="-25098"/>
                                      </p:by>
                                    </p:animClr>
                                    <p:animClr clrSpc="hsl" dir="cw">
                                      <p:cBhvr>
                                        <p:cTn id="7" dur="500" fill="hold"/>
                                        <p:tgtEl>
                                          <p:spTgt spid="224"/>
                                        </p:tgtEl>
                                        <p:attrNameLst>
                                          <p:attrName>fillcolor</p:attrName>
                                        </p:attrNameLst>
                                      </p:cBhvr>
                                      <p:by>
                                        <p:hsl h="0" s="-12549" l="-25098"/>
                                      </p:by>
                                    </p:animClr>
                                    <p:animClr clrSpc="hsl" dir="cw">
                                      <p:cBhvr>
                                        <p:cTn id="8" dur="500" fill="hold"/>
                                        <p:tgtEl>
                                          <p:spTgt spid="224"/>
                                        </p:tgtEl>
                                        <p:attrNameLst>
                                          <p:attrName>stroke.color</p:attrName>
                                        </p:attrNameLst>
                                      </p:cBhvr>
                                      <p:by>
                                        <p:hsl h="0" s="-12549" l="-25098"/>
                                      </p:by>
                                    </p:animClr>
                                    <p:set>
                                      <p:cBhvr>
                                        <p:cTn id="9" dur="500" fill="hold"/>
                                        <p:tgtEl>
                                          <p:spTgt spid="2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0" s="-12549" l="-25098"/>
                                      </p:by>
                                    </p:animClr>
                                    <p:animClr clrSpc="hsl" dir="cw">
                                      <p:cBhvr>
                                        <p:cTn id="14" dur="500" fill="hold"/>
                                        <p:tgtEl>
                                          <p:spTgt spid="8"/>
                                        </p:tgtEl>
                                        <p:attrNameLst>
                                          <p:attrName>fillcolor</p:attrName>
                                        </p:attrNameLst>
                                      </p:cBhvr>
                                      <p:by>
                                        <p:hsl h="0" s="-12549" l="-25098"/>
                                      </p:by>
                                    </p:animClr>
                                    <p:animClr clrSpc="hsl" dir="cw">
                                      <p:cBhvr>
                                        <p:cTn id="15" dur="500" fill="hold"/>
                                        <p:tgtEl>
                                          <p:spTgt spid="8"/>
                                        </p:tgtEl>
                                        <p:attrNameLst>
                                          <p:attrName>stroke.color</p:attrName>
                                        </p:attrNameLst>
                                      </p:cBhvr>
                                      <p:by>
                                        <p:hsl h="0" s="-12549" l="-25098"/>
                                      </p:by>
                                    </p:animClr>
                                    <p:set>
                                      <p:cBhvr>
                                        <p:cTn id="16" dur="500" fill="hold"/>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61"/>
                                        </p:tgtEl>
                                        <p:attrNameLst>
                                          <p:attrName>style.color</p:attrName>
                                        </p:attrNameLst>
                                      </p:cBhvr>
                                      <p:by>
                                        <p:hsl h="0" s="-12549" l="-25098"/>
                                      </p:by>
                                    </p:animClr>
                                    <p:animClr clrSpc="hsl" dir="cw">
                                      <p:cBhvr>
                                        <p:cTn id="21" dur="500" fill="hold"/>
                                        <p:tgtEl>
                                          <p:spTgt spid="61"/>
                                        </p:tgtEl>
                                        <p:attrNameLst>
                                          <p:attrName>fillcolor</p:attrName>
                                        </p:attrNameLst>
                                      </p:cBhvr>
                                      <p:by>
                                        <p:hsl h="0" s="-12549" l="-25098"/>
                                      </p:by>
                                    </p:animClr>
                                    <p:animClr clrSpc="hsl" dir="cw">
                                      <p:cBhvr>
                                        <p:cTn id="22" dur="500" fill="hold"/>
                                        <p:tgtEl>
                                          <p:spTgt spid="61"/>
                                        </p:tgtEl>
                                        <p:attrNameLst>
                                          <p:attrName>stroke.color</p:attrName>
                                        </p:attrNameLst>
                                      </p:cBhvr>
                                      <p:by>
                                        <p:hsl h="0" s="-12549" l="-25098"/>
                                      </p:by>
                                    </p:animClr>
                                    <p:set>
                                      <p:cBhvr>
                                        <p:cTn id="23" dur="500" fill="hold"/>
                                        <p:tgtEl>
                                          <p:spTgt spid="6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62"/>
                                        </p:tgtEl>
                                        <p:attrNameLst>
                                          <p:attrName>style.color</p:attrName>
                                        </p:attrNameLst>
                                      </p:cBhvr>
                                      <p:by>
                                        <p:hsl h="0" s="-12549" l="-25098"/>
                                      </p:by>
                                    </p:animClr>
                                    <p:animClr clrSpc="hsl" dir="cw">
                                      <p:cBhvr>
                                        <p:cTn id="28" dur="500" fill="hold"/>
                                        <p:tgtEl>
                                          <p:spTgt spid="62"/>
                                        </p:tgtEl>
                                        <p:attrNameLst>
                                          <p:attrName>fillcolor</p:attrName>
                                        </p:attrNameLst>
                                      </p:cBhvr>
                                      <p:by>
                                        <p:hsl h="0" s="-12549" l="-25098"/>
                                      </p:by>
                                    </p:animClr>
                                    <p:animClr clrSpc="hsl" dir="cw">
                                      <p:cBhvr>
                                        <p:cTn id="29" dur="500" fill="hold"/>
                                        <p:tgtEl>
                                          <p:spTgt spid="62"/>
                                        </p:tgtEl>
                                        <p:attrNameLst>
                                          <p:attrName>stroke.color</p:attrName>
                                        </p:attrNameLst>
                                      </p:cBhvr>
                                      <p:by>
                                        <p:hsl h="0" s="-12549" l="-25098"/>
                                      </p:by>
                                    </p:animClr>
                                    <p:set>
                                      <p:cBhvr>
                                        <p:cTn id="30" dur="500" fill="hold"/>
                                        <p:tgtEl>
                                          <p:spTgt spid="6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102"/>
                                        </p:tgtEl>
                                        <p:attrNameLst>
                                          <p:attrName>style.color</p:attrName>
                                        </p:attrNameLst>
                                      </p:cBhvr>
                                      <p:by>
                                        <p:hsl h="0" s="-12549" l="-25098"/>
                                      </p:by>
                                    </p:animClr>
                                    <p:animClr clrSpc="hsl" dir="cw">
                                      <p:cBhvr>
                                        <p:cTn id="35" dur="500" fill="hold"/>
                                        <p:tgtEl>
                                          <p:spTgt spid="102"/>
                                        </p:tgtEl>
                                        <p:attrNameLst>
                                          <p:attrName>fillcolor</p:attrName>
                                        </p:attrNameLst>
                                      </p:cBhvr>
                                      <p:by>
                                        <p:hsl h="0" s="-12549" l="-25098"/>
                                      </p:by>
                                    </p:animClr>
                                    <p:animClr clrSpc="hsl" dir="cw">
                                      <p:cBhvr>
                                        <p:cTn id="36" dur="500" fill="hold"/>
                                        <p:tgtEl>
                                          <p:spTgt spid="102"/>
                                        </p:tgtEl>
                                        <p:attrNameLst>
                                          <p:attrName>stroke.color</p:attrName>
                                        </p:attrNameLst>
                                      </p:cBhvr>
                                      <p:by>
                                        <p:hsl h="0" s="-12549" l="-25098"/>
                                      </p:by>
                                    </p:animClr>
                                    <p:set>
                                      <p:cBhvr>
                                        <p:cTn id="37" dur="500" fill="hold"/>
                                        <p:tgtEl>
                                          <p:spTgt spid="10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103"/>
                                        </p:tgtEl>
                                        <p:attrNameLst>
                                          <p:attrName>style.color</p:attrName>
                                        </p:attrNameLst>
                                      </p:cBhvr>
                                      <p:by>
                                        <p:hsl h="0" s="-12549" l="-25098"/>
                                      </p:by>
                                    </p:animClr>
                                    <p:animClr clrSpc="hsl" dir="cw">
                                      <p:cBhvr>
                                        <p:cTn id="42" dur="500" fill="hold"/>
                                        <p:tgtEl>
                                          <p:spTgt spid="103"/>
                                        </p:tgtEl>
                                        <p:attrNameLst>
                                          <p:attrName>fillcolor</p:attrName>
                                        </p:attrNameLst>
                                      </p:cBhvr>
                                      <p:by>
                                        <p:hsl h="0" s="-12549" l="-25098"/>
                                      </p:by>
                                    </p:animClr>
                                    <p:animClr clrSpc="hsl" dir="cw">
                                      <p:cBhvr>
                                        <p:cTn id="43" dur="500" fill="hold"/>
                                        <p:tgtEl>
                                          <p:spTgt spid="103"/>
                                        </p:tgtEl>
                                        <p:attrNameLst>
                                          <p:attrName>stroke.color</p:attrName>
                                        </p:attrNameLst>
                                      </p:cBhvr>
                                      <p:by>
                                        <p:hsl h="0" s="-12549" l="-25098"/>
                                      </p:by>
                                    </p:animClr>
                                    <p:set>
                                      <p:cBhvr>
                                        <p:cTn id="44" dur="500" fill="hold"/>
                                        <p:tgtEl>
                                          <p:spTgt spid="10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mph" presetSubtype="0" fill="hold" grpId="0" nodeType="clickEffect">
                                  <p:stCondLst>
                                    <p:cond delay="0"/>
                                  </p:stCondLst>
                                  <p:childTnLst>
                                    <p:animClr clrSpc="hsl" dir="cw">
                                      <p:cBhvr override="childStyle">
                                        <p:cTn id="48" dur="500" fill="hold"/>
                                        <p:tgtEl>
                                          <p:spTgt spid="104"/>
                                        </p:tgtEl>
                                        <p:attrNameLst>
                                          <p:attrName>style.color</p:attrName>
                                        </p:attrNameLst>
                                      </p:cBhvr>
                                      <p:by>
                                        <p:hsl h="0" s="-12549" l="-25098"/>
                                      </p:by>
                                    </p:animClr>
                                    <p:animClr clrSpc="hsl" dir="cw">
                                      <p:cBhvr>
                                        <p:cTn id="49" dur="500" fill="hold"/>
                                        <p:tgtEl>
                                          <p:spTgt spid="104"/>
                                        </p:tgtEl>
                                        <p:attrNameLst>
                                          <p:attrName>fillcolor</p:attrName>
                                        </p:attrNameLst>
                                      </p:cBhvr>
                                      <p:by>
                                        <p:hsl h="0" s="-12549" l="-25098"/>
                                      </p:by>
                                    </p:animClr>
                                    <p:animClr clrSpc="hsl" dir="cw">
                                      <p:cBhvr>
                                        <p:cTn id="50" dur="500" fill="hold"/>
                                        <p:tgtEl>
                                          <p:spTgt spid="104"/>
                                        </p:tgtEl>
                                        <p:attrNameLst>
                                          <p:attrName>stroke.color</p:attrName>
                                        </p:attrNameLst>
                                      </p:cBhvr>
                                      <p:by>
                                        <p:hsl h="0" s="-12549" l="-25098"/>
                                      </p:by>
                                    </p:animClr>
                                    <p:set>
                                      <p:cBhvr>
                                        <p:cTn id="51" dur="500" fill="hold"/>
                                        <p:tgtEl>
                                          <p:spTgt spid="1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102" grpId="0" animBg="1"/>
      <p:bldP spid="103" grpId="0" animBg="1"/>
      <p:bldP spid="104" grpId="0" animBg="1"/>
      <p:bldP spid="61" grpId="0" animBg="1"/>
      <p:bldP spid="2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25CE6582-50A7-B592-347C-B3D6CE086E4D}"/>
              </a:ext>
            </a:extLst>
          </p:cNvPr>
          <p:cNvGrpSpPr/>
          <p:nvPr/>
        </p:nvGrpSpPr>
        <p:grpSpPr>
          <a:xfrm>
            <a:off x="162582" y="1803113"/>
            <a:ext cx="9385404" cy="4011549"/>
            <a:chOff x="529375" y="1573228"/>
            <a:chExt cx="8899711" cy="3803952"/>
          </a:xfrm>
        </p:grpSpPr>
        <p:sp>
          <p:nvSpPr>
            <p:cNvPr id="4" name="Rectangle: Rounded Corners 3">
              <a:extLst>
                <a:ext uri="{FF2B5EF4-FFF2-40B4-BE49-F238E27FC236}">
                  <a16:creationId xmlns:a16="http://schemas.microsoft.com/office/drawing/2014/main" id="{DCDC8A95-CCAD-A66D-5DFE-10CB9842B9DF}"/>
                </a:ext>
              </a:extLst>
            </p:cNvPr>
            <p:cNvSpPr/>
            <p:nvPr/>
          </p:nvSpPr>
          <p:spPr>
            <a:xfrm>
              <a:off x="677333"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5" name="Rectangle: Rounded Corners 4">
              <a:extLst>
                <a:ext uri="{FF2B5EF4-FFF2-40B4-BE49-F238E27FC236}">
                  <a16:creationId xmlns:a16="http://schemas.microsoft.com/office/drawing/2014/main" id="{40D58EDB-A0AD-3E6D-ABF2-DECF0A936D4B}"/>
                </a:ext>
              </a:extLst>
            </p:cNvPr>
            <p:cNvSpPr/>
            <p:nvPr/>
          </p:nvSpPr>
          <p:spPr>
            <a:xfrm>
              <a:off x="2147832" y="1573228"/>
              <a:ext cx="1402927" cy="3803952"/>
            </a:xfrm>
            <a:prstGeom prst="roundRect">
              <a:avLst>
                <a:gd name="adj" fmla="val 3077"/>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6" name="Rectangle: Rounded Corners 5">
              <a:extLst>
                <a:ext uri="{FF2B5EF4-FFF2-40B4-BE49-F238E27FC236}">
                  <a16:creationId xmlns:a16="http://schemas.microsoft.com/office/drawing/2014/main" id="{0FF6378B-060C-626A-938E-6B6B1BA270E7}"/>
                </a:ext>
              </a:extLst>
            </p:cNvPr>
            <p:cNvSpPr/>
            <p:nvPr/>
          </p:nvSpPr>
          <p:spPr>
            <a:xfrm>
              <a:off x="8026158"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9" name="Rectangle: Rounded Corners 8">
              <a:extLst>
                <a:ext uri="{FF2B5EF4-FFF2-40B4-BE49-F238E27FC236}">
                  <a16:creationId xmlns:a16="http://schemas.microsoft.com/office/drawing/2014/main" id="{82AEC91C-0286-C9DD-0802-F447E5347D20}"/>
                </a:ext>
              </a:extLst>
            </p:cNvPr>
            <p:cNvSpPr/>
            <p:nvPr/>
          </p:nvSpPr>
          <p:spPr>
            <a:xfrm>
              <a:off x="3618331" y="1573228"/>
              <a:ext cx="4340256" cy="3803952"/>
            </a:xfrm>
            <a:prstGeom prst="roundRect">
              <a:avLst>
                <a:gd name="adj" fmla="val 125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30" name="Oval 29">
              <a:extLst>
                <a:ext uri="{FF2B5EF4-FFF2-40B4-BE49-F238E27FC236}">
                  <a16:creationId xmlns:a16="http://schemas.microsoft.com/office/drawing/2014/main" id="{470A7FC6-6F8C-674D-9ECC-1966CD6ADF96}"/>
                </a:ext>
              </a:extLst>
            </p:cNvPr>
            <p:cNvSpPr/>
            <p:nvPr/>
          </p:nvSpPr>
          <p:spPr>
            <a:xfrm>
              <a:off x="1081616" y="2316480"/>
              <a:ext cx="612648" cy="612648"/>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31" name="Oval 30">
              <a:extLst>
                <a:ext uri="{FF2B5EF4-FFF2-40B4-BE49-F238E27FC236}">
                  <a16:creationId xmlns:a16="http://schemas.microsoft.com/office/drawing/2014/main" id="{DF48BC31-11C6-2A5B-3535-999E10F2EC9A}"/>
                </a:ext>
              </a:extLst>
            </p:cNvPr>
            <p:cNvSpPr/>
            <p:nvPr/>
          </p:nvSpPr>
          <p:spPr>
            <a:xfrm>
              <a:off x="4064923" y="2255478"/>
              <a:ext cx="612648" cy="612648"/>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33" name="Oval 32">
              <a:extLst>
                <a:ext uri="{FF2B5EF4-FFF2-40B4-BE49-F238E27FC236}">
                  <a16:creationId xmlns:a16="http://schemas.microsoft.com/office/drawing/2014/main" id="{A53EFBAC-9E3D-16F7-3292-3DBA779D40BD}"/>
                </a:ext>
              </a:extLst>
            </p:cNvPr>
            <p:cNvSpPr/>
            <p:nvPr/>
          </p:nvSpPr>
          <p:spPr>
            <a:xfrm>
              <a:off x="5501719" y="2316480"/>
              <a:ext cx="612648" cy="612648"/>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35" name="Oval 34">
              <a:extLst>
                <a:ext uri="{FF2B5EF4-FFF2-40B4-BE49-F238E27FC236}">
                  <a16:creationId xmlns:a16="http://schemas.microsoft.com/office/drawing/2014/main" id="{520DF705-9947-F45D-BAD1-262E5D379A59}"/>
                </a:ext>
              </a:extLst>
            </p:cNvPr>
            <p:cNvSpPr/>
            <p:nvPr/>
          </p:nvSpPr>
          <p:spPr>
            <a:xfrm>
              <a:off x="6933480" y="2316480"/>
              <a:ext cx="612648" cy="612648"/>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36" name="Oval 35">
              <a:extLst>
                <a:ext uri="{FF2B5EF4-FFF2-40B4-BE49-F238E27FC236}">
                  <a16:creationId xmlns:a16="http://schemas.microsoft.com/office/drawing/2014/main" id="{89235C9B-A8E8-50ED-16EB-2DB68C520F9A}"/>
                </a:ext>
              </a:extLst>
            </p:cNvPr>
            <p:cNvSpPr/>
            <p:nvPr/>
          </p:nvSpPr>
          <p:spPr>
            <a:xfrm>
              <a:off x="8399616" y="2316480"/>
              <a:ext cx="612648" cy="612648"/>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cxnSp>
          <p:nvCxnSpPr>
            <p:cNvPr id="39" name="Straight Connector 38">
              <a:extLst>
                <a:ext uri="{FF2B5EF4-FFF2-40B4-BE49-F238E27FC236}">
                  <a16:creationId xmlns:a16="http://schemas.microsoft.com/office/drawing/2014/main" id="{EA0CF084-80E1-E940-F9BE-5FCBFD713599}"/>
                </a:ext>
              </a:extLst>
            </p:cNvPr>
            <p:cNvCxnSpPr>
              <a:cxnSpLocks/>
            </p:cNvCxnSpPr>
            <p:nvPr/>
          </p:nvCxnSpPr>
          <p:spPr>
            <a:xfrm>
              <a:off x="610665" y="3331464"/>
              <a:ext cx="7646367" cy="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9EE18B9-C358-2231-B593-88AB8B74111B}"/>
                </a:ext>
              </a:extLst>
            </p:cNvPr>
            <p:cNvSpPr/>
            <p:nvPr/>
          </p:nvSpPr>
          <p:spPr>
            <a:xfrm>
              <a:off x="885190" y="3106420"/>
              <a:ext cx="1002792" cy="456692"/>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POST INVOICES</a:t>
              </a:r>
            </a:p>
          </p:txBody>
        </p:sp>
        <p:sp>
          <p:nvSpPr>
            <p:cNvPr id="41" name="Rectangle: Rounded Corners 40">
              <a:extLst>
                <a:ext uri="{FF2B5EF4-FFF2-40B4-BE49-F238E27FC236}">
                  <a16:creationId xmlns:a16="http://schemas.microsoft.com/office/drawing/2014/main" id="{8CA7F205-232B-E8F7-02A1-79792A431D40}"/>
                </a:ext>
              </a:extLst>
            </p:cNvPr>
            <p:cNvSpPr/>
            <p:nvPr/>
          </p:nvSpPr>
          <p:spPr>
            <a:xfrm>
              <a:off x="3873791" y="3045418"/>
              <a:ext cx="1002792" cy="456692"/>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TRANSFORM</a:t>
              </a:r>
            </a:p>
          </p:txBody>
        </p:sp>
        <p:sp>
          <p:nvSpPr>
            <p:cNvPr id="42" name="Rectangle: Rounded Corners 41">
              <a:extLst>
                <a:ext uri="{FF2B5EF4-FFF2-40B4-BE49-F238E27FC236}">
                  <a16:creationId xmlns:a16="http://schemas.microsoft.com/office/drawing/2014/main" id="{E84634B1-438E-6E88-4476-D25E5541AA4D}"/>
                </a:ext>
              </a:extLst>
            </p:cNvPr>
            <p:cNvSpPr/>
            <p:nvPr/>
          </p:nvSpPr>
          <p:spPr>
            <a:xfrm>
              <a:off x="5296217" y="3106420"/>
              <a:ext cx="1002792" cy="456692"/>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VERIFY &amp; COMPLETE</a:t>
              </a:r>
            </a:p>
          </p:txBody>
        </p:sp>
        <p:sp>
          <p:nvSpPr>
            <p:cNvPr id="44" name="Rectangle: Rounded Corners 43">
              <a:extLst>
                <a:ext uri="{FF2B5EF4-FFF2-40B4-BE49-F238E27FC236}">
                  <a16:creationId xmlns:a16="http://schemas.microsoft.com/office/drawing/2014/main" id="{7C82478C-35AA-3A3A-16CF-9CDA71215880}"/>
                </a:ext>
              </a:extLst>
            </p:cNvPr>
            <p:cNvSpPr/>
            <p:nvPr/>
          </p:nvSpPr>
          <p:spPr>
            <a:xfrm>
              <a:off x="6744633" y="3105658"/>
              <a:ext cx="1002792" cy="456692"/>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MAPPING DATA</a:t>
              </a:r>
            </a:p>
          </p:txBody>
        </p:sp>
        <p:sp>
          <p:nvSpPr>
            <p:cNvPr id="46" name="Oval 45">
              <a:extLst>
                <a:ext uri="{FF2B5EF4-FFF2-40B4-BE49-F238E27FC236}">
                  <a16:creationId xmlns:a16="http://schemas.microsoft.com/office/drawing/2014/main" id="{BF86320D-983E-07A0-C5E9-CA09D9063A03}"/>
                </a:ext>
              </a:extLst>
            </p:cNvPr>
            <p:cNvSpPr/>
            <p:nvPr/>
          </p:nvSpPr>
          <p:spPr>
            <a:xfrm>
              <a:off x="529375" y="3296920"/>
              <a:ext cx="69088" cy="6908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sp>
          <p:nvSpPr>
            <p:cNvPr id="47" name="Rectangle: Rounded Corners 46">
              <a:extLst>
                <a:ext uri="{FF2B5EF4-FFF2-40B4-BE49-F238E27FC236}">
                  <a16:creationId xmlns:a16="http://schemas.microsoft.com/office/drawing/2014/main" id="{3AB8E67D-9EF9-3E02-3524-5AF0A2F2E97A}"/>
                </a:ext>
              </a:extLst>
            </p:cNvPr>
            <p:cNvSpPr/>
            <p:nvPr/>
          </p:nvSpPr>
          <p:spPr>
            <a:xfrm>
              <a:off x="8382840" y="3105658"/>
              <a:ext cx="658290" cy="456692"/>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KPI</a:t>
              </a:r>
            </a:p>
          </p:txBody>
        </p:sp>
        <p:sp>
          <p:nvSpPr>
            <p:cNvPr id="48" name="Rectangle: Rounded Corners 47">
              <a:extLst>
                <a:ext uri="{FF2B5EF4-FFF2-40B4-BE49-F238E27FC236}">
                  <a16:creationId xmlns:a16="http://schemas.microsoft.com/office/drawing/2014/main" id="{AB194E98-342D-1D4C-CE47-B562499E6A74}"/>
                </a:ext>
              </a:extLst>
            </p:cNvPr>
            <p:cNvSpPr/>
            <p:nvPr/>
          </p:nvSpPr>
          <p:spPr>
            <a:xfrm>
              <a:off x="885190" y="3651250"/>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EMAIL/EDI</a:t>
              </a:r>
            </a:p>
          </p:txBody>
        </p:sp>
        <p:sp>
          <p:nvSpPr>
            <p:cNvPr id="49" name="Rectangle: Rounded Corners 48">
              <a:extLst>
                <a:ext uri="{FF2B5EF4-FFF2-40B4-BE49-F238E27FC236}">
                  <a16:creationId xmlns:a16="http://schemas.microsoft.com/office/drawing/2014/main" id="{99E50158-4470-FC57-9025-8719EA02337A}"/>
                </a:ext>
              </a:extLst>
            </p:cNvPr>
            <p:cNvSpPr/>
            <p:nvPr/>
          </p:nvSpPr>
          <p:spPr>
            <a:xfrm>
              <a:off x="885190" y="3963865"/>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ARCHIVING</a:t>
              </a:r>
            </a:p>
          </p:txBody>
        </p:sp>
        <p:sp>
          <p:nvSpPr>
            <p:cNvPr id="50" name="Rectangle: Rounded Corners 49">
              <a:extLst>
                <a:ext uri="{FF2B5EF4-FFF2-40B4-BE49-F238E27FC236}">
                  <a16:creationId xmlns:a16="http://schemas.microsoft.com/office/drawing/2014/main" id="{0171DEC2-8CD5-C197-6F13-7A14E8492A1D}"/>
                </a:ext>
              </a:extLst>
            </p:cNvPr>
            <p:cNvSpPr/>
            <p:nvPr/>
          </p:nvSpPr>
          <p:spPr>
            <a:xfrm>
              <a:off x="3873791" y="3590248"/>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INTEGRATION</a:t>
              </a:r>
            </a:p>
          </p:txBody>
        </p:sp>
        <p:sp>
          <p:nvSpPr>
            <p:cNvPr id="51" name="Rectangle: Rounded Corners 50">
              <a:extLst>
                <a:ext uri="{FF2B5EF4-FFF2-40B4-BE49-F238E27FC236}">
                  <a16:creationId xmlns:a16="http://schemas.microsoft.com/office/drawing/2014/main" id="{90726174-D8DC-72FA-92E5-36D318B98647}"/>
                </a:ext>
              </a:extLst>
            </p:cNvPr>
            <p:cNvSpPr/>
            <p:nvPr/>
          </p:nvSpPr>
          <p:spPr>
            <a:xfrm>
              <a:off x="3873791" y="3902863"/>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VALIDATION</a:t>
              </a:r>
            </a:p>
          </p:txBody>
        </p:sp>
        <p:sp>
          <p:nvSpPr>
            <p:cNvPr id="52" name="Rectangle: Rounded Corners 51">
              <a:extLst>
                <a:ext uri="{FF2B5EF4-FFF2-40B4-BE49-F238E27FC236}">
                  <a16:creationId xmlns:a16="http://schemas.microsoft.com/office/drawing/2014/main" id="{AA19836E-ECAB-BD8D-82E8-B8659A0E9F30}"/>
                </a:ext>
              </a:extLst>
            </p:cNvPr>
            <p:cNvSpPr/>
            <p:nvPr/>
          </p:nvSpPr>
          <p:spPr>
            <a:xfrm>
              <a:off x="5324703" y="3651249"/>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VALIDATE DATA</a:t>
              </a:r>
            </a:p>
          </p:txBody>
        </p:sp>
        <p:sp>
          <p:nvSpPr>
            <p:cNvPr id="54" name="Rectangle: Rounded Corners 53">
              <a:extLst>
                <a:ext uri="{FF2B5EF4-FFF2-40B4-BE49-F238E27FC236}">
                  <a16:creationId xmlns:a16="http://schemas.microsoft.com/office/drawing/2014/main" id="{C63057CE-E4DE-17A0-9D7A-55B806DDA1C1}"/>
                </a:ext>
              </a:extLst>
            </p:cNvPr>
            <p:cNvSpPr/>
            <p:nvPr/>
          </p:nvSpPr>
          <p:spPr>
            <a:xfrm>
              <a:off x="6735586" y="3651247"/>
              <a:ext cx="1002792" cy="253955"/>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MAP DATA</a:t>
              </a:r>
            </a:p>
          </p:txBody>
        </p:sp>
        <p:sp>
          <p:nvSpPr>
            <p:cNvPr id="14" name="Text Placeholder 1">
              <a:extLst>
                <a:ext uri="{FF2B5EF4-FFF2-40B4-BE49-F238E27FC236}">
                  <a16:creationId xmlns:a16="http://schemas.microsoft.com/office/drawing/2014/main" id="{02E3E871-9A29-DD2D-0C66-23BDDE32E13F}"/>
                </a:ext>
              </a:extLst>
            </p:cNvPr>
            <p:cNvSpPr txBox="1">
              <a:spLocks/>
            </p:cNvSpPr>
            <p:nvPr/>
          </p:nvSpPr>
          <p:spPr>
            <a:xfrm>
              <a:off x="677333" y="1693333"/>
              <a:ext cx="1402927" cy="527354"/>
            </a:xfrm>
            <a:prstGeom prst="rect">
              <a:avLst/>
            </a:prstGeom>
          </p:spPr>
          <p:txBody>
            <a:bodyPr lIns="91440" tIns="45720" rIns="91440" bIns="45720" anchor="t"/>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OD INVOICE POSTED</a:t>
              </a:r>
              <a:endParaRPr kumimoji="0" lang="en-US" sz="1200" b="1" i="0" u="none" strike="noStrike" kern="1200" cap="none" spc="0" normalizeH="0" baseline="0" noProof="0">
                <a:ln>
                  <a:noFill/>
                </a:ln>
                <a:solidFill>
                  <a:schemeClr val="accent3"/>
                </a:solidFill>
                <a:effectLst/>
                <a:uLnTx/>
                <a:uFillTx/>
                <a:latin typeface="Helvetica" pitchFamily="2" charset="0"/>
                <a:cs typeface="Segoe UI"/>
              </a:endParaRPr>
            </a:p>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900" b="0" i="0" u="none" strike="noStrike" kern="1200" cap="none" spc="0" normalizeH="0" baseline="0" noProof="0">
                  <a:ln>
                    <a:noFill/>
                  </a:ln>
                  <a:solidFill>
                    <a:schemeClr val="accent3"/>
                  </a:solidFill>
                  <a:effectLst/>
                  <a:uLnTx/>
                  <a:uFillTx/>
                  <a:latin typeface="Helvetica" pitchFamily="2" charset="0"/>
                  <a:cs typeface="Segoe UI"/>
                </a:rPr>
                <a:t>(EMAIL, SCANNING, EDI)</a:t>
              </a:r>
              <a:endParaRPr kumimoji="0" lang="en-US" sz="900" b="0" i="0" u="none" strike="noStrike" kern="1200" cap="none" spc="0" normalizeH="0" baseline="0" noProof="0">
                <a:ln>
                  <a:noFill/>
                </a:ln>
                <a:solidFill>
                  <a:schemeClr val="accent3"/>
                </a:solidFill>
                <a:effectLst/>
                <a:uLnTx/>
                <a:uFillTx/>
                <a:latin typeface="Helvetica" pitchFamily="2" charset="0"/>
                <a:ea typeface="Open Sans"/>
                <a:cs typeface="Segoe UI"/>
              </a:endParaRPr>
            </a:p>
          </p:txBody>
        </p:sp>
        <p:sp>
          <p:nvSpPr>
            <p:cNvPr id="16" name="Text Placeholder 1">
              <a:extLst>
                <a:ext uri="{FF2B5EF4-FFF2-40B4-BE49-F238E27FC236}">
                  <a16:creationId xmlns:a16="http://schemas.microsoft.com/office/drawing/2014/main" id="{D6427CF2-1A8C-5BCE-C75C-48AD7DD1852D}"/>
                </a:ext>
              </a:extLst>
            </p:cNvPr>
            <p:cNvSpPr txBox="1">
              <a:spLocks/>
            </p:cNvSpPr>
            <p:nvPr/>
          </p:nvSpPr>
          <p:spPr>
            <a:xfrm>
              <a:off x="3660221" y="1693333"/>
              <a:ext cx="1402928" cy="527354"/>
            </a:xfrm>
            <a:prstGeom prst="rect">
              <a:avLst/>
            </a:prstGeom>
          </p:spPr>
          <p:txBody>
            <a:bodyPr lIns="91440" tIns="45720" rIns="91440" bIns="45720" anchor="t"/>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OD INVOICE</a:t>
              </a:r>
              <a:endParaRPr kumimoji="0" lang="en-US" sz="1050" b="1" i="0" u="none" strike="noStrike" kern="1200" cap="none" spc="0" normalizeH="0" baseline="0" noProof="0">
                <a:ln>
                  <a:noFill/>
                </a:ln>
                <a:solidFill>
                  <a:schemeClr val="accent3"/>
                </a:solidFill>
                <a:effectLst/>
                <a:uLnTx/>
                <a:uFillTx/>
                <a:latin typeface="Helvetica" pitchFamily="2" charset="0"/>
              </a:endParaRPr>
            </a:p>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RECOGNITION</a:t>
              </a:r>
              <a:endParaRPr kumimoji="0" lang="en-US" sz="1050" b="1" i="0" u="none" strike="noStrike" kern="1200" cap="none" spc="0" normalizeH="0" baseline="0" noProof="0">
                <a:ln>
                  <a:noFill/>
                </a:ln>
                <a:solidFill>
                  <a:schemeClr val="accent3"/>
                </a:solidFill>
                <a:effectLst/>
                <a:uLnTx/>
                <a:uFillTx/>
                <a:latin typeface="Helvetica" pitchFamily="2" charset="0"/>
                <a:ea typeface="Open Sans"/>
                <a:cs typeface="Segoe UI"/>
              </a:endParaRPr>
            </a:p>
          </p:txBody>
        </p:sp>
        <p:sp>
          <p:nvSpPr>
            <p:cNvPr id="19" name="Text Placeholder 1">
              <a:extLst>
                <a:ext uri="{FF2B5EF4-FFF2-40B4-BE49-F238E27FC236}">
                  <a16:creationId xmlns:a16="http://schemas.microsoft.com/office/drawing/2014/main" id="{6B05C5DC-6E53-08FE-1A32-83270EC9DA17}"/>
                </a:ext>
              </a:extLst>
            </p:cNvPr>
            <p:cNvSpPr txBox="1">
              <a:spLocks/>
            </p:cNvSpPr>
            <p:nvPr/>
          </p:nvSpPr>
          <p:spPr>
            <a:xfrm>
              <a:off x="5134442" y="1703932"/>
              <a:ext cx="1402928" cy="527354"/>
            </a:xfrm>
            <a:prstGeom prst="rect">
              <a:avLst/>
            </a:prstGeom>
          </p:spPr>
          <p:txBody>
            <a:bodyPr lIns="91440" tIns="45720" rIns="91440" bIns="45720" anchor="t"/>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OD INVOICE</a:t>
              </a:r>
            </a:p>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VERIFICATION</a:t>
              </a:r>
              <a:endParaRPr kumimoji="0" lang="en-US" sz="1050" b="1" i="0" u="none" strike="noStrike" kern="1200" cap="none" spc="0" normalizeH="0" baseline="0" noProof="0">
                <a:ln>
                  <a:noFill/>
                </a:ln>
                <a:solidFill>
                  <a:schemeClr val="accent3"/>
                </a:solidFill>
                <a:effectLst/>
                <a:uLnTx/>
                <a:uFillTx/>
                <a:latin typeface="Helvetica" pitchFamily="2" charset="0"/>
                <a:ea typeface="Open Sans"/>
                <a:cs typeface="Segoe UI"/>
              </a:endParaRPr>
            </a:p>
          </p:txBody>
        </p:sp>
        <p:sp>
          <p:nvSpPr>
            <p:cNvPr id="21" name="Text Placeholder 1">
              <a:extLst>
                <a:ext uri="{FF2B5EF4-FFF2-40B4-BE49-F238E27FC236}">
                  <a16:creationId xmlns:a16="http://schemas.microsoft.com/office/drawing/2014/main" id="{2B47123D-CFE4-8657-9F8A-DB2DA70C9CE6}"/>
                </a:ext>
              </a:extLst>
            </p:cNvPr>
            <p:cNvSpPr txBox="1">
              <a:spLocks/>
            </p:cNvSpPr>
            <p:nvPr/>
          </p:nvSpPr>
          <p:spPr>
            <a:xfrm>
              <a:off x="6537371" y="1693333"/>
              <a:ext cx="1402928" cy="527354"/>
            </a:xfrm>
            <a:prstGeom prst="rect">
              <a:avLst/>
            </a:prstGeom>
          </p:spPr>
          <p:txBody>
            <a:bodyPr lIns="91440" tIns="45720" rIns="91440" bIns="45720" anchor="t"/>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OD MAP</a:t>
              </a:r>
              <a:endParaRPr kumimoji="0" lang="en-US" sz="1050" b="1" i="0" u="none" strike="noStrike" kern="1200" cap="none" spc="0" normalizeH="0" baseline="0" noProof="0">
                <a:ln>
                  <a:noFill/>
                </a:ln>
                <a:solidFill>
                  <a:schemeClr val="accent3"/>
                </a:solidFill>
                <a:effectLst/>
                <a:uLnTx/>
                <a:uFillTx/>
                <a:latin typeface="Helvetica" pitchFamily="2" charset="0"/>
              </a:endParaRPr>
            </a:p>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cs typeface="Segoe UI"/>
                </a:rPr>
                <a:t>COMPLETION</a:t>
              </a:r>
              <a:endParaRPr kumimoji="0" lang="en-US" sz="1050" b="1" i="0" u="none" strike="noStrike" kern="1200" cap="none" spc="0" normalizeH="0" baseline="0" noProof="0">
                <a:ln>
                  <a:noFill/>
                </a:ln>
                <a:solidFill>
                  <a:schemeClr val="accent3"/>
                </a:solidFill>
                <a:effectLst/>
                <a:uLnTx/>
                <a:uFillTx/>
                <a:latin typeface="Helvetica" pitchFamily="2" charset="0"/>
                <a:ea typeface="Open Sans"/>
                <a:cs typeface="Segoe UI"/>
              </a:endParaRPr>
            </a:p>
          </p:txBody>
        </p:sp>
        <p:sp>
          <p:nvSpPr>
            <p:cNvPr id="23" name="Text Placeholder 1">
              <a:extLst>
                <a:ext uri="{FF2B5EF4-FFF2-40B4-BE49-F238E27FC236}">
                  <a16:creationId xmlns:a16="http://schemas.microsoft.com/office/drawing/2014/main" id="{561320DD-8DBD-F5F4-65CA-39715CB9247A}"/>
                </a:ext>
              </a:extLst>
            </p:cNvPr>
            <p:cNvSpPr txBox="1">
              <a:spLocks/>
            </p:cNvSpPr>
            <p:nvPr/>
          </p:nvSpPr>
          <p:spPr>
            <a:xfrm>
              <a:off x="8026158"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schemeClr val="accent3"/>
                  </a:solidFill>
                  <a:effectLst/>
                  <a:uLnTx/>
                  <a:uFillTx/>
                  <a:latin typeface="Helvetica" pitchFamily="2" charset="0"/>
                </a:rPr>
                <a:t>REPORTING</a:t>
              </a:r>
            </a:p>
          </p:txBody>
        </p:sp>
        <p:cxnSp>
          <p:nvCxnSpPr>
            <p:cNvPr id="25" name="Straight Connector 24">
              <a:extLst>
                <a:ext uri="{FF2B5EF4-FFF2-40B4-BE49-F238E27FC236}">
                  <a16:creationId xmlns:a16="http://schemas.microsoft.com/office/drawing/2014/main" id="{9EAF069A-512F-1D3C-C09E-97F41D557FCB}"/>
                </a:ext>
              </a:extLst>
            </p:cNvPr>
            <p:cNvCxnSpPr>
              <a:cxnSpLocks/>
            </p:cNvCxnSpPr>
            <p:nvPr/>
          </p:nvCxnSpPr>
          <p:spPr>
            <a:xfrm>
              <a:off x="5051650" y="1755648"/>
              <a:ext cx="0" cy="31821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47FD31-411F-CA48-7E7D-988C4D3E27F6}"/>
                </a:ext>
              </a:extLst>
            </p:cNvPr>
            <p:cNvCxnSpPr>
              <a:cxnSpLocks/>
            </p:cNvCxnSpPr>
            <p:nvPr/>
          </p:nvCxnSpPr>
          <p:spPr>
            <a:xfrm>
              <a:off x="6515377" y="1755648"/>
              <a:ext cx="0" cy="31821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BE2AA30-FCBE-466D-9C6C-6BDB3CB30E95}"/>
                </a:ext>
              </a:extLst>
            </p:cNvPr>
            <p:cNvSpPr txBox="1"/>
            <p:nvPr/>
          </p:nvSpPr>
          <p:spPr>
            <a:xfrm>
              <a:off x="3734591" y="4191863"/>
              <a:ext cx="1238323" cy="18240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chemeClr val="accent3"/>
                  </a:solidFill>
                  <a:effectLst/>
                  <a:uLnTx/>
                  <a:uFillTx/>
                  <a:latin typeface="Helvetica" pitchFamily="2" charset="0"/>
                </a:rPr>
                <a:t>OCR OPTION FOR  APPL</a:t>
              </a:r>
            </a:p>
          </p:txBody>
        </p:sp>
        <p:cxnSp>
          <p:nvCxnSpPr>
            <p:cNvPr id="58" name="Straight Connector 57">
              <a:extLst>
                <a:ext uri="{FF2B5EF4-FFF2-40B4-BE49-F238E27FC236}">
                  <a16:creationId xmlns:a16="http://schemas.microsoft.com/office/drawing/2014/main" id="{06438204-40C7-3D12-D2DB-6729241B640B}"/>
                </a:ext>
              </a:extLst>
            </p:cNvPr>
            <p:cNvCxnSpPr/>
            <p:nvPr/>
          </p:nvCxnSpPr>
          <p:spPr>
            <a:xfrm>
              <a:off x="836990" y="5157410"/>
              <a:ext cx="8427962" cy="0"/>
            </a:xfrm>
            <a:prstGeom prst="line">
              <a:avLst/>
            </a:prstGeom>
            <a:ln w="19050">
              <a:solidFill>
                <a:srgbClr val="325BA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DF5D9EB-21AB-07E9-1B1B-0E164C330005}"/>
                </a:ext>
              </a:extLst>
            </p:cNvPr>
            <p:cNvSpPr txBox="1"/>
            <p:nvPr/>
          </p:nvSpPr>
          <p:spPr>
            <a:xfrm>
              <a:off x="3878889" y="4958997"/>
              <a:ext cx="1044577" cy="175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schemeClr val="tx1">
                      <a:lumMod val="65000"/>
                      <a:lumOff val="35000"/>
                    </a:schemeClr>
                  </a:solidFill>
                  <a:effectLst/>
                  <a:uLnTx/>
                  <a:uFillTx/>
                  <a:latin typeface="Helvetica" pitchFamily="2" charset="0"/>
                </a:rPr>
                <a:t>BUSINESS CENTER (BC)</a:t>
              </a:r>
            </a:p>
          </p:txBody>
        </p:sp>
        <p:sp>
          <p:nvSpPr>
            <p:cNvPr id="60" name="TextBox 59">
              <a:extLst>
                <a:ext uri="{FF2B5EF4-FFF2-40B4-BE49-F238E27FC236}">
                  <a16:creationId xmlns:a16="http://schemas.microsoft.com/office/drawing/2014/main" id="{4B6E53CC-005F-6E87-A900-8B5BD309FD32}"/>
                </a:ext>
              </a:extLst>
            </p:cNvPr>
            <p:cNvSpPr txBox="1"/>
            <p:nvPr/>
          </p:nvSpPr>
          <p:spPr>
            <a:xfrm>
              <a:off x="1356846" y="4958997"/>
              <a:ext cx="1196582" cy="175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schemeClr val="tx1">
                      <a:lumMod val="65000"/>
                      <a:lumOff val="35000"/>
                    </a:schemeClr>
                  </a:solidFill>
                  <a:effectLst/>
                  <a:uLnTx/>
                  <a:uFillTx/>
                  <a:latin typeface="Helvetica" pitchFamily="2" charset="0"/>
                </a:rPr>
                <a:t>SAP INVOICE MANAGEMENT</a:t>
              </a:r>
            </a:p>
          </p:txBody>
        </p:sp>
        <p:sp>
          <p:nvSpPr>
            <p:cNvPr id="61" name="TextBox 60">
              <a:extLst>
                <a:ext uri="{FF2B5EF4-FFF2-40B4-BE49-F238E27FC236}">
                  <a16:creationId xmlns:a16="http://schemas.microsoft.com/office/drawing/2014/main" id="{7EF7EF71-3DF7-F1E0-ACDA-9402CB66368C}"/>
                </a:ext>
              </a:extLst>
            </p:cNvPr>
            <p:cNvSpPr txBox="1"/>
            <p:nvPr/>
          </p:nvSpPr>
          <p:spPr>
            <a:xfrm>
              <a:off x="8446773" y="4958997"/>
              <a:ext cx="515602" cy="175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schemeClr val="tx1">
                      <a:lumMod val="65000"/>
                      <a:lumOff val="35000"/>
                    </a:schemeClr>
                  </a:solidFill>
                  <a:effectLst/>
                  <a:uLnTx/>
                  <a:uFillTx/>
                  <a:latin typeface="Helvetica" pitchFamily="2" charset="0"/>
                </a:rPr>
                <a:t>ERP (BW)</a:t>
              </a:r>
            </a:p>
          </p:txBody>
        </p:sp>
        <p:sp>
          <p:nvSpPr>
            <p:cNvPr id="62" name="Arrow: Right 61">
              <a:extLst>
                <a:ext uri="{FF2B5EF4-FFF2-40B4-BE49-F238E27FC236}">
                  <a16:creationId xmlns:a16="http://schemas.microsoft.com/office/drawing/2014/main" id="{571635C8-2827-3ABC-511F-E0E08EDD02C5}"/>
                </a:ext>
              </a:extLst>
            </p:cNvPr>
            <p:cNvSpPr/>
            <p:nvPr/>
          </p:nvSpPr>
          <p:spPr>
            <a:xfrm>
              <a:off x="3903119" y="4462424"/>
              <a:ext cx="3825239" cy="524053"/>
            </a:xfrm>
            <a:prstGeom prst="rightArrow">
              <a:avLst>
                <a:gd name="adj1" fmla="val 68805"/>
                <a:gd name="adj2" fmla="val 81967"/>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chemeClr val="accent3"/>
                  </a:solidFill>
                  <a:effectLst/>
                  <a:uLnTx/>
                  <a:uFillTx/>
                  <a:latin typeface="Helvetica" pitchFamily="2" charset="0"/>
                </a:rPr>
                <a:t>AUTOMATE AND MAPPING</a:t>
              </a:r>
            </a:p>
          </p:txBody>
        </p:sp>
        <p:sp>
          <p:nvSpPr>
            <p:cNvPr id="63" name="Oval 62">
              <a:extLst>
                <a:ext uri="{FF2B5EF4-FFF2-40B4-BE49-F238E27FC236}">
                  <a16:creationId xmlns:a16="http://schemas.microsoft.com/office/drawing/2014/main" id="{5C409071-B163-091D-10A1-D06037B28BD1}"/>
                </a:ext>
              </a:extLst>
            </p:cNvPr>
            <p:cNvSpPr/>
            <p:nvPr/>
          </p:nvSpPr>
          <p:spPr>
            <a:xfrm>
              <a:off x="770442" y="5120326"/>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Helvetica" pitchFamily="2" charset="0"/>
              </a:endParaRPr>
            </a:p>
          </p:txBody>
        </p:sp>
        <p:pic>
          <p:nvPicPr>
            <p:cNvPr id="70" name="Graphic 69" descr="Document with solid fill">
              <a:extLst>
                <a:ext uri="{FF2B5EF4-FFF2-40B4-BE49-F238E27FC236}">
                  <a16:creationId xmlns:a16="http://schemas.microsoft.com/office/drawing/2014/main" id="{7EA28732-E887-7B79-E19A-7A1565C12AAF}"/>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05950" y="2392566"/>
              <a:ext cx="338472" cy="338472"/>
            </a:xfrm>
            <a:prstGeom prst="rect">
              <a:avLst/>
            </a:prstGeom>
          </p:spPr>
        </p:pic>
        <p:pic>
          <p:nvPicPr>
            <p:cNvPr id="74" name="Graphic 73" descr="Laptop with solid fill">
              <a:extLst>
                <a:ext uri="{FF2B5EF4-FFF2-40B4-BE49-F238E27FC236}">
                  <a16:creationId xmlns:a16="http://schemas.microsoft.com/office/drawing/2014/main" id="{19280EEC-C99C-DF75-A26B-D300AF8A9B1F}"/>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35406" y="2443699"/>
              <a:ext cx="338472" cy="338472"/>
            </a:xfrm>
            <a:prstGeom prst="rect">
              <a:avLst/>
            </a:prstGeom>
          </p:spPr>
        </p:pic>
        <p:pic>
          <p:nvPicPr>
            <p:cNvPr id="78" name="Graphic 77" descr="Open folder outline">
              <a:extLst>
                <a:ext uri="{FF2B5EF4-FFF2-40B4-BE49-F238E27FC236}">
                  <a16:creationId xmlns:a16="http://schemas.microsoft.com/office/drawing/2014/main" id="{AFE11814-FE2E-376D-A465-632269EB79B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40071" y="2423552"/>
              <a:ext cx="411916" cy="411916"/>
            </a:xfrm>
            <a:prstGeom prst="rect">
              <a:avLst/>
            </a:prstGeom>
          </p:spPr>
        </p:pic>
      </p:grpSp>
      <p:sp>
        <p:nvSpPr>
          <p:cNvPr id="8" name="Rectangle 7">
            <a:extLst>
              <a:ext uri="{FF2B5EF4-FFF2-40B4-BE49-F238E27FC236}">
                <a16:creationId xmlns:a16="http://schemas.microsoft.com/office/drawing/2014/main" id="{62B5D04B-068D-A56E-62CB-5ED0AA5792DB}"/>
              </a:ext>
            </a:extLst>
          </p:cNvPr>
          <p:cNvSpPr/>
          <p:nvPr/>
        </p:nvSpPr>
        <p:spPr>
          <a:xfrm>
            <a:off x="9818464" y="1998509"/>
            <a:ext cx="2116570" cy="3620755"/>
          </a:xfrm>
          <a:prstGeom prst="rect">
            <a:avLst/>
          </a:prstGeom>
          <a:solidFill>
            <a:schemeClr val="accent2">
              <a:lumMod val="20000"/>
              <a:lumOff val="80000"/>
            </a:schemeClr>
          </a:solidFill>
          <a:ln w="38100">
            <a:solidFill>
              <a:schemeClr val="accent2"/>
            </a:solidFill>
          </a:ln>
          <a:effectLst/>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9144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Helvetica" pitchFamily="2" charset="0"/>
            </a:endParaRPr>
          </a:p>
          <a:p>
            <a:pPr marL="9144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Helvetica" pitchFamily="2" charset="0"/>
            </a:endParaRPr>
          </a:p>
          <a:p>
            <a:pPr marL="9144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Helvetica" pitchFamily="2" charset="0"/>
              </a:rPr>
              <a:t>PROCESS:</a:t>
            </a:r>
            <a:endParaRPr kumimoji="0" lang="en-US" sz="1400" b="1" i="0" u="none" strike="noStrike" kern="1200" cap="none" spc="0" normalizeH="0" baseline="0" noProof="0">
              <a:ln>
                <a:noFill/>
              </a:ln>
              <a:solidFill>
                <a:prstClr val="black"/>
              </a:solidFill>
              <a:effectLst/>
              <a:uLnTx/>
              <a:uFillTx/>
              <a:latin typeface="Helvetica" pitchFamily="2" charset="0"/>
              <a:ea typeface="Open Sans"/>
              <a:cs typeface="Open Sans"/>
            </a:endParaRPr>
          </a:p>
          <a:p>
            <a:pPr marL="274320" lvl="0" indent="-285750">
              <a:lnSpc>
                <a:spcPct val="150000"/>
              </a:lnSpc>
              <a:buFont typeface="Arial" panose="020B0604020202020204" pitchFamily="34" charset="0"/>
              <a:buChar char="•"/>
              <a:defRPr/>
            </a:pPr>
            <a:r>
              <a:rPr kumimoji="0" lang="en-US" sz="1400" b="0" i="0" u="none" strike="noStrike" kern="1200" cap="none" spc="0" normalizeH="0" baseline="0" noProof="0">
                <a:ln>
                  <a:noFill/>
                </a:ln>
                <a:solidFill>
                  <a:prstClr val="black"/>
                </a:solidFill>
                <a:effectLst/>
                <a:uLnTx/>
                <a:uFillTx/>
                <a:latin typeface="Helvetica" pitchFamily="2" charset="0"/>
              </a:rPr>
              <a:t>Register </a:t>
            </a:r>
            <a:r>
              <a:rPr lang="en-US" sz="1400">
                <a:solidFill>
                  <a:prstClr val="black"/>
                </a:solidFill>
                <a:latin typeface="Helvetica" pitchFamily="2" charset="0"/>
              </a:rPr>
              <a:t>OD-related </a:t>
            </a:r>
            <a:r>
              <a:rPr kumimoji="0" lang="en-US" sz="1400" b="0" i="0" u="none" strike="noStrike" kern="1200" cap="none" spc="0" normalizeH="0" baseline="0" noProof="0">
                <a:ln>
                  <a:noFill/>
                </a:ln>
                <a:solidFill>
                  <a:prstClr val="black"/>
                </a:solidFill>
                <a:effectLst/>
                <a:uLnTx/>
                <a:uFillTx/>
                <a:latin typeface="Helvetica" pitchFamily="2" charset="0"/>
              </a:rPr>
              <a:t>invoices.</a:t>
            </a:r>
            <a:endParaRPr kumimoji="0" lang="en-US" sz="1400" b="0" i="0" u="none" strike="noStrike" kern="1200" cap="none" spc="0" normalizeH="0" baseline="0" noProof="0">
              <a:ln>
                <a:noFill/>
              </a:ln>
              <a:solidFill>
                <a:prstClr val="black"/>
              </a:solidFill>
              <a:effectLst/>
              <a:uLnTx/>
              <a:uFillTx/>
              <a:latin typeface="Helvetica" pitchFamily="2" charset="0"/>
              <a:ea typeface="Open Sans"/>
              <a:cs typeface="Open Sans"/>
            </a:endParaRPr>
          </a:p>
          <a:p>
            <a:pPr marL="27432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Helvetica" pitchFamily="2" charset="0"/>
              </a:rPr>
              <a:t>Capture pertinent data points.</a:t>
            </a:r>
            <a:endParaRPr kumimoji="0" lang="en-US" sz="1400" b="0" i="0" u="none" strike="noStrike" kern="1200" cap="none" spc="0" normalizeH="0" baseline="0" noProof="0">
              <a:ln>
                <a:noFill/>
              </a:ln>
              <a:solidFill>
                <a:prstClr val="black"/>
              </a:solidFill>
              <a:effectLst/>
              <a:uLnTx/>
              <a:uFillTx/>
              <a:latin typeface="Helvetica" pitchFamily="2" charset="0"/>
              <a:ea typeface="Open Sans"/>
              <a:cs typeface="Open Sans"/>
            </a:endParaRPr>
          </a:p>
          <a:p>
            <a:pPr marL="9144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Helvetica" pitchFamily="2" charset="0"/>
            </a:endParaRPr>
          </a:p>
          <a:p>
            <a:pPr marL="9144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Helvetica" pitchFamily="2" charset="0"/>
              </a:rPr>
              <a:t>Reporting Options</a:t>
            </a:r>
            <a:r>
              <a:rPr kumimoji="0" lang="en-US" sz="1400" b="0" i="0" u="none" strike="noStrike" kern="1200" cap="none" spc="0" normalizeH="0" baseline="0" noProof="0">
                <a:ln>
                  <a:noFill/>
                </a:ln>
                <a:solidFill>
                  <a:prstClr val="black"/>
                </a:solidFill>
                <a:effectLst/>
                <a:uLnTx/>
                <a:uFillTx/>
                <a:latin typeface="Helvetica" pitchFamily="2" charset="0"/>
              </a:rPr>
              <a:t>: </a:t>
            </a:r>
            <a:endParaRPr kumimoji="0" lang="en-US" sz="1400" b="0" i="0" u="none" strike="noStrike" kern="1200" cap="none" spc="0" normalizeH="0" baseline="0" noProof="0">
              <a:ln>
                <a:noFill/>
              </a:ln>
              <a:solidFill>
                <a:prstClr val="black"/>
              </a:solidFill>
              <a:effectLst/>
              <a:uLnTx/>
              <a:uFillTx/>
              <a:latin typeface="Helvetica" pitchFamily="2" charset="0"/>
              <a:ea typeface="Open Sans"/>
              <a:cs typeface="Open Sans"/>
            </a:endParaRPr>
          </a:p>
          <a:p>
            <a:pPr marL="9144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Helvetica" pitchFamily="2" charset="0"/>
              </a:rPr>
              <a:t>Excel dump</a:t>
            </a:r>
            <a:endParaRPr kumimoji="0" lang="en-US" sz="1400" b="0" i="0" u="none" strike="noStrike" kern="1200" cap="none" spc="0" normalizeH="0" baseline="0" noProof="0">
              <a:ln>
                <a:noFill/>
              </a:ln>
              <a:solidFill>
                <a:prstClr val="black"/>
              </a:solidFill>
              <a:effectLst/>
              <a:uLnTx/>
              <a:uFillTx/>
              <a:latin typeface="Helvetica" pitchFamily="2" charset="0"/>
              <a:ea typeface="Open Sans"/>
              <a:cs typeface="Open Sans"/>
            </a:endParaRPr>
          </a:p>
          <a:p>
            <a:pPr marL="9144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Helvetica" pitchFamily="2" charset="0"/>
              </a:rPr>
              <a:t>BI reporting</a:t>
            </a:r>
            <a:endParaRPr kumimoji="0" lang="en-US" sz="1400" b="0" i="0" u="none" strike="noStrike" kern="1200" cap="none" spc="0" normalizeH="0" baseline="0" noProof="0">
              <a:ln>
                <a:noFill/>
              </a:ln>
              <a:solidFill>
                <a:prstClr val="black"/>
              </a:solidFill>
              <a:effectLst/>
              <a:uLnTx/>
              <a:uFillTx/>
              <a:latin typeface="Helvetica" pitchFamily="2" charset="0"/>
              <a:ea typeface="Open Sans"/>
              <a:cs typeface="Open Sans"/>
            </a:endParaRPr>
          </a:p>
          <a:p>
            <a:pPr marL="9144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itchFamily="2" charset="0"/>
            </a:endParaRPr>
          </a:p>
          <a:p>
            <a:pPr marL="9144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itchFamily="2" charset="0"/>
            </a:endParaRPr>
          </a:p>
          <a:p>
            <a:pPr marL="9144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Helvetica" pitchFamily="2" charset="0"/>
              </a:rPr>
              <a:t> </a:t>
            </a:r>
            <a:endParaRPr kumimoji="0" lang="en-US" sz="1800" b="0" i="0" u="none" strike="noStrike" kern="1200" cap="none" spc="0" normalizeH="0" baseline="0" noProof="0">
              <a:ln>
                <a:noFill/>
              </a:ln>
              <a:solidFill>
                <a:prstClr val="black"/>
              </a:solidFill>
              <a:effectLst/>
              <a:uLnTx/>
              <a:uFillTx/>
              <a:latin typeface="Helvetica" pitchFamily="2" charset="0"/>
              <a:ea typeface="Open Sans"/>
              <a:cs typeface="Open Sans"/>
            </a:endParaRPr>
          </a:p>
        </p:txBody>
      </p:sp>
      <p:sp>
        <p:nvSpPr>
          <p:cNvPr id="12" name="Oval 11">
            <a:extLst>
              <a:ext uri="{FF2B5EF4-FFF2-40B4-BE49-F238E27FC236}">
                <a16:creationId xmlns:a16="http://schemas.microsoft.com/office/drawing/2014/main" id="{06606296-808A-DA22-2087-43CCC1E0D58B}"/>
              </a:ext>
            </a:extLst>
          </p:cNvPr>
          <p:cNvSpPr/>
          <p:nvPr/>
        </p:nvSpPr>
        <p:spPr>
          <a:xfrm>
            <a:off x="2237456" y="2584760"/>
            <a:ext cx="646083" cy="646083"/>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ndParaRPr>
          </a:p>
        </p:txBody>
      </p:sp>
      <p:sp>
        <p:nvSpPr>
          <p:cNvPr id="13" name="Text Placeholder 1">
            <a:extLst>
              <a:ext uri="{FF2B5EF4-FFF2-40B4-BE49-F238E27FC236}">
                <a16:creationId xmlns:a16="http://schemas.microsoft.com/office/drawing/2014/main" id="{B14A97AA-8020-9B6B-47C6-8199C4684B94}"/>
              </a:ext>
            </a:extLst>
          </p:cNvPr>
          <p:cNvSpPr txBox="1">
            <a:spLocks/>
          </p:cNvSpPr>
          <p:nvPr/>
        </p:nvSpPr>
        <p:spPr>
          <a:xfrm>
            <a:off x="1811110" y="1927606"/>
            <a:ext cx="1479490" cy="556134"/>
          </a:xfrm>
          <a:prstGeom prst="rect">
            <a:avLst/>
          </a:prstGeom>
        </p:spPr>
        <p:txBody>
          <a:bodyPr lIns="91440" tIns="45720" rIns="91440" bIns="45720" anchor="t"/>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1050" b="1" i="0" u="none" strike="noStrike" kern="1200" cap="none" spc="0" normalizeH="0" baseline="0" noProof="0">
                <a:ln>
                  <a:noFill/>
                </a:ln>
                <a:solidFill>
                  <a:prstClr val="black">
                    <a:lumMod val="75000"/>
                    <a:lumOff val="25000"/>
                  </a:prstClr>
                </a:solidFill>
                <a:effectLst/>
                <a:uLnTx/>
                <a:uFillTx/>
                <a:latin typeface="Helvetica" pitchFamily="2" charset="0"/>
                <a:cs typeface="Segoe UI"/>
              </a:rPr>
              <a:t>INTAKE</a:t>
            </a:r>
            <a:endParaRPr kumimoji="0" lang="en-US" sz="1200" b="1" i="0" u="none" strike="noStrike" kern="1200" cap="none" spc="0" normalizeH="0" baseline="0" noProof="0">
              <a:ln>
                <a:noFill/>
              </a:ln>
              <a:solidFill>
                <a:prstClr val="black">
                  <a:lumMod val="75000"/>
                  <a:lumOff val="25000"/>
                </a:prstClr>
              </a:solidFill>
              <a:effectLst/>
              <a:uLnTx/>
              <a:uFillTx/>
              <a:latin typeface="Helvetica" pitchFamily="2" charset="0"/>
              <a:cs typeface="Segoe UI"/>
            </a:endParaRPr>
          </a:p>
          <a:p>
            <a:pPr marL="0" marR="0" lvl="0" indent="0" algn="ctr" defTabSz="914446" rtl="0" eaLnBrk="1" fontAlgn="auto" latinLnBrk="0" hangingPunct="1">
              <a:lnSpc>
                <a:spcPct val="100000"/>
              </a:lnSpc>
              <a:spcBef>
                <a:spcPts val="0"/>
              </a:spcBef>
              <a:spcAft>
                <a:spcPts val="0"/>
              </a:spcAft>
              <a:buClr>
                <a:srgbClr val="F0AB00"/>
              </a:buClr>
              <a:buSzTx/>
              <a:buFont typeface="Arial" panose="020B0604020202020204" pitchFamily="34" charset="0"/>
              <a:buNone/>
              <a:tabLst/>
              <a:defRPr/>
            </a:pPr>
            <a:r>
              <a:rPr kumimoji="0" lang="en-US" sz="900" b="0" i="0" u="none" strike="noStrike" kern="1200" cap="none" spc="0" normalizeH="0" baseline="0" noProof="0">
                <a:ln>
                  <a:noFill/>
                </a:ln>
                <a:solidFill>
                  <a:prstClr val="black">
                    <a:lumMod val="75000"/>
                    <a:lumOff val="25000"/>
                  </a:prstClr>
                </a:solidFill>
                <a:effectLst/>
                <a:uLnTx/>
                <a:uFillTx/>
                <a:latin typeface="Helvetica" pitchFamily="2" charset="0"/>
                <a:cs typeface="Segoe UI"/>
              </a:rPr>
              <a:t>(OD Invoices)</a:t>
            </a:r>
            <a:endParaRPr kumimoji="0" lang="en-US" sz="900" b="0" i="0" u="none" strike="noStrike" kern="1200" cap="none" spc="0" normalizeH="0" baseline="0" noProof="0">
              <a:ln>
                <a:noFill/>
              </a:ln>
              <a:solidFill>
                <a:prstClr val="black">
                  <a:lumMod val="75000"/>
                  <a:lumOff val="25000"/>
                </a:prstClr>
              </a:solidFill>
              <a:effectLst/>
              <a:uLnTx/>
              <a:uFillTx/>
              <a:latin typeface="Helvetica" pitchFamily="2" charset="0"/>
              <a:ea typeface="Open Sans"/>
              <a:cs typeface="Segoe UI"/>
            </a:endParaRPr>
          </a:p>
        </p:txBody>
      </p:sp>
      <p:pic>
        <p:nvPicPr>
          <p:cNvPr id="17" name="Graphic 16" descr="Envelope with solid fill">
            <a:extLst>
              <a:ext uri="{FF2B5EF4-FFF2-40B4-BE49-F238E27FC236}">
                <a16:creationId xmlns:a16="http://schemas.microsoft.com/office/drawing/2014/main" id="{B47CE396-E0D9-3883-9B10-95A1D9F6C8B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82004" y="2735869"/>
            <a:ext cx="356944" cy="356944"/>
          </a:xfrm>
          <a:prstGeom prst="rect">
            <a:avLst/>
          </a:prstGeom>
        </p:spPr>
      </p:pic>
      <p:sp>
        <p:nvSpPr>
          <p:cNvPr id="18" name="Rectangle: Rounded Corners 17">
            <a:extLst>
              <a:ext uri="{FF2B5EF4-FFF2-40B4-BE49-F238E27FC236}">
                <a16:creationId xmlns:a16="http://schemas.microsoft.com/office/drawing/2014/main" id="{3D91C140-59B5-F04E-269E-AF794AB01195}"/>
              </a:ext>
            </a:extLst>
          </p:cNvPr>
          <p:cNvSpPr/>
          <p:nvPr/>
        </p:nvSpPr>
        <p:spPr>
          <a:xfrm>
            <a:off x="2088356" y="3394339"/>
            <a:ext cx="1057518" cy="481616"/>
          </a:xfrm>
          <a:prstGeom prst="roundRect">
            <a:avLst>
              <a:gd name="adj" fmla="val 9715"/>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srgbClr val="E7E6E6">
                    <a:lumMod val="25000"/>
                  </a:srgbClr>
                </a:solidFill>
                <a:effectLst/>
                <a:uLnTx/>
                <a:uFillTx/>
                <a:latin typeface="Helvetica" pitchFamily="2" charset="0"/>
              </a:rPr>
              <a:t>INTAKE</a:t>
            </a:r>
          </a:p>
        </p:txBody>
      </p:sp>
      <p:sp>
        <p:nvSpPr>
          <p:cNvPr id="22" name="Rectangle: Rounded Corners 21">
            <a:extLst>
              <a:ext uri="{FF2B5EF4-FFF2-40B4-BE49-F238E27FC236}">
                <a16:creationId xmlns:a16="http://schemas.microsoft.com/office/drawing/2014/main" id="{A0CD1814-7817-39E3-86DB-814DDD6B71D4}"/>
              </a:ext>
            </a:extLst>
          </p:cNvPr>
          <p:cNvSpPr/>
          <p:nvPr/>
        </p:nvSpPr>
        <p:spPr>
          <a:xfrm>
            <a:off x="539525" y="4681356"/>
            <a:ext cx="1057518" cy="267814"/>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APPROVALS</a:t>
            </a:r>
          </a:p>
        </p:txBody>
      </p:sp>
      <p:sp>
        <p:nvSpPr>
          <p:cNvPr id="24" name="Rectangle: Rounded Corners 23">
            <a:extLst>
              <a:ext uri="{FF2B5EF4-FFF2-40B4-BE49-F238E27FC236}">
                <a16:creationId xmlns:a16="http://schemas.microsoft.com/office/drawing/2014/main" id="{C9BAEEBF-BB62-74A1-CE8F-91F0928EB78A}"/>
              </a:ext>
            </a:extLst>
          </p:cNvPr>
          <p:cNvSpPr/>
          <p:nvPr/>
        </p:nvSpPr>
        <p:spPr>
          <a:xfrm>
            <a:off x="539525" y="5070795"/>
            <a:ext cx="1057518" cy="267814"/>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POST INVOICE</a:t>
            </a:r>
          </a:p>
        </p:txBody>
      </p:sp>
      <p:pic>
        <p:nvPicPr>
          <p:cNvPr id="26" name="Graphic 25" descr="Open folder outline">
            <a:extLst>
              <a:ext uri="{FF2B5EF4-FFF2-40B4-BE49-F238E27FC236}">
                <a16:creationId xmlns:a16="http://schemas.microsoft.com/office/drawing/2014/main" id="{960D27DF-99F3-98E3-45D9-9918B8F57D8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744" y="2708468"/>
            <a:ext cx="434396" cy="434396"/>
          </a:xfrm>
          <a:prstGeom prst="rect">
            <a:avLst/>
          </a:prstGeom>
        </p:spPr>
      </p:pic>
      <p:sp>
        <p:nvSpPr>
          <p:cNvPr id="28" name="Rectangle: Rounded Corners 27">
            <a:extLst>
              <a:ext uri="{FF2B5EF4-FFF2-40B4-BE49-F238E27FC236}">
                <a16:creationId xmlns:a16="http://schemas.microsoft.com/office/drawing/2014/main" id="{07A52E9B-71EC-AC56-DB62-B5C4ABCBCA5C}"/>
              </a:ext>
            </a:extLst>
          </p:cNvPr>
          <p:cNvSpPr/>
          <p:nvPr/>
        </p:nvSpPr>
        <p:spPr>
          <a:xfrm>
            <a:off x="2104947" y="3951407"/>
            <a:ext cx="1057518" cy="267814"/>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REPROCESS UTIL INVOICES</a:t>
            </a:r>
          </a:p>
        </p:txBody>
      </p:sp>
      <p:sp>
        <p:nvSpPr>
          <p:cNvPr id="29" name="Rectangle: Rounded Corners 28">
            <a:extLst>
              <a:ext uri="{FF2B5EF4-FFF2-40B4-BE49-F238E27FC236}">
                <a16:creationId xmlns:a16="http://schemas.microsoft.com/office/drawing/2014/main" id="{417DB29F-57DB-A11B-65D7-3245CC6293BD}"/>
              </a:ext>
            </a:extLst>
          </p:cNvPr>
          <p:cNvSpPr/>
          <p:nvPr/>
        </p:nvSpPr>
        <p:spPr>
          <a:xfrm>
            <a:off x="2104947" y="4313720"/>
            <a:ext cx="1057518" cy="267814"/>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REGISTER </a:t>
            </a:r>
          </a:p>
        </p:txBody>
      </p:sp>
      <p:sp>
        <p:nvSpPr>
          <p:cNvPr id="45" name="Rectangle: Rounded Corners 44">
            <a:extLst>
              <a:ext uri="{FF2B5EF4-FFF2-40B4-BE49-F238E27FC236}">
                <a16:creationId xmlns:a16="http://schemas.microsoft.com/office/drawing/2014/main" id="{F85C215F-858D-CF6D-7F45-10EC3A0B0BEC}"/>
              </a:ext>
            </a:extLst>
          </p:cNvPr>
          <p:cNvSpPr/>
          <p:nvPr/>
        </p:nvSpPr>
        <p:spPr>
          <a:xfrm>
            <a:off x="6705683" y="4348226"/>
            <a:ext cx="1057518" cy="267814"/>
          </a:xfrm>
          <a:prstGeom prst="roundRect">
            <a:avLst>
              <a:gd name="adj" fmla="val 14966"/>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accent3"/>
                </a:solidFill>
                <a:effectLst/>
                <a:uLnTx/>
                <a:uFillTx/>
                <a:latin typeface="Helvetica" pitchFamily="2" charset="0"/>
              </a:rPr>
              <a:t> FINALIZE</a:t>
            </a:r>
          </a:p>
        </p:txBody>
      </p:sp>
      <p:pic>
        <p:nvPicPr>
          <p:cNvPr id="57" name="Graphic 56" descr="Document with solid fill">
            <a:extLst>
              <a:ext uri="{FF2B5EF4-FFF2-40B4-BE49-F238E27FC236}">
                <a16:creationId xmlns:a16="http://schemas.microsoft.com/office/drawing/2014/main" id="{A48860BD-FD5D-F3DE-6D7B-0DF2FBC602F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6690" y="2732241"/>
            <a:ext cx="356944" cy="356944"/>
          </a:xfrm>
          <a:prstGeom prst="rect">
            <a:avLst/>
          </a:prstGeom>
        </p:spPr>
      </p:pic>
      <p:sp>
        <p:nvSpPr>
          <p:cNvPr id="2" name="Text Placeholder 1">
            <a:extLst>
              <a:ext uri="{FF2B5EF4-FFF2-40B4-BE49-F238E27FC236}">
                <a16:creationId xmlns:a16="http://schemas.microsoft.com/office/drawing/2014/main" id="{9B35448C-1CFB-E0D7-6FE5-2BC534B9F81E}"/>
              </a:ext>
            </a:extLst>
          </p:cNvPr>
          <p:cNvSpPr>
            <a:spLocks noGrp="1"/>
          </p:cNvSpPr>
          <p:nvPr>
            <p:ph type="body" sz="quarter" idx="12"/>
          </p:nvPr>
        </p:nvSpPr>
        <p:spPr>
          <a:xfrm>
            <a:off x="568803" y="668866"/>
            <a:ext cx="8965588" cy="734798"/>
          </a:xfrm>
        </p:spPr>
        <p:txBody>
          <a:bodyPr/>
          <a:lstStyle/>
          <a:p>
            <a:r>
              <a:rPr lang="en-US"/>
              <a:t> Sustainability Data Capture Flow</a:t>
            </a:r>
          </a:p>
          <a:p>
            <a:endParaRPr lang="en-US"/>
          </a:p>
        </p:txBody>
      </p:sp>
    </p:spTree>
    <p:extLst>
      <p:ext uri="{BB962C8B-B14F-4D97-AF65-F5344CB8AC3E}">
        <p14:creationId xmlns:p14="http://schemas.microsoft.com/office/powerpoint/2010/main" val="281099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D6B-EC6D-BD15-1BAF-599EE6CC9D98}"/>
            </a:ext>
          </a:extLst>
        </p:cNvPr>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F2ABF6BD-926B-26BD-1039-E7F491AD9CBC}"/>
              </a:ext>
            </a:extLst>
          </p:cNvPr>
          <p:cNvSpPr/>
          <p:nvPr/>
        </p:nvSpPr>
        <p:spPr>
          <a:xfrm>
            <a:off x="4304775"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4" name="Round Single Corner Rectangle 3">
            <a:extLst>
              <a:ext uri="{FF2B5EF4-FFF2-40B4-BE49-F238E27FC236}">
                <a16:creationId xmlns:a16="http://schemas.microsoft.com/office/drawing/2014/main" id="{C651EC28-6D19-E65D-E4BC-789503B38A90}"/>
              </a:ext>
            </a:extLst>
          </p:cNvPr>
          <p:cNvSpPr/>
          <p:nvPr/>
        </p:nvSpPr>
        <p:spPr>
          <a:xfrm>
            <a:off x="8166704"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2" name="Round Single Corner Rectangle 1">
            <a:extLst>
              <a:ext uri="{FF2B5EF4-FFF2-40B4-BE49-F238E27FC236}">
                <a16:creationId xmlns:a16="http://schemas.microsoft.com/office/drawing/2014/main" id="{DCCDE503-0CAF-3539-C17F-82BDFB8C6610}"/>
              </a:ext>
            </a:extLst>
          </p:cNvPr>
          <p:cNvSpPr/>
          <p:nvPr/>
        </p:nvSpPr>
        <p:spPr>
          <a:xfrm>
            <a:off x="442846"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9" name="Text Placeholder 8">
            <a:extLst>
              <a:ext uri="{FF2B5EF4-FFF2-40B4-BE49-F238E27FC236}">
                <a16:creationId xmlns:a16="http://schemas.microsoft.com/office/drawing/2014/main" id="{566ED8BC-D7B1-D0FC-B4DB-0DED734DFBD6}"/>
              </a:ext>
            </a:extLst>
          </p:cNvPr>
          <p:cNvSpPr>
            <a:spLocks noGrp="1"/>
          </p:cNvSpPr>
          <p:nvPr>
            <p:ph type="body" sz="quarter" idx="12"/>
          </p:nvPr>
        </p:nvSpPr>
        <p:spPr>
          <a:xfrm>
            <a:off x="889611" y="710005"/>
            <a:ext cx="10574971" cy="805544"/>
          </a:xfrm>
          <a:prstGeom prst="rect">
            <a:avLst/>
          </a:prstGeom>
        </p:spPr>
        <p:txBody>
          <a:bodyPr>
            <a:normAutofit fontScale="92500"/>
          </a:bodyPr>
          <a:lstStyle/>
          <a:p>
            <a:pPr marL="0" marR="0" indent="0">
              <a:spcBef>
                <a:spcPts val="0"/>
              </a:spcBef>
              <a:buNone/>
            </a:pPr>
            <a:r>
              <a:rPr lang="en-US" b="1" dirty="0">
                <a:solidFill>
                  <a:srgbClr val="1C1D3B"/>
                </a:solidFill>
                <a:latin typeface="Helvetica" pitchFamily="2" charset="0"/>
                <a:ea typeface="Verdana" panose="020B0604030504040204" pitchFamily="34" charset="0"/>
                <a:cs typeface="Verdana" panose="020B0604030504040204" pitchFamily="34" charset="0"/>
              </a:rPr>
              <a:t>The Solution: Power Your Sustainability Reporting</a:t>
            </a:r>
            <a:endParaRPr lang="en-US" b="1" dirty="0">
              <a:solidFill>
                <a:srgbClr val="1C1D3B"/>
              </a:solidFill>
              <a:effectLst/>
              <a:latin typeface="Helvetica" pitchFamily="2"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1BBCE19E-022A-6C86-CD0E-78C07A1643EC}"/>
              </a:ext>
            </a:extLst>
          </p:cNvPr>
          <p:cNvSpPr txBox="1"/>
          <p:nvPr/>
        </p:nvSpPr>
        <p:spPr>
          <a:xfrm>
            <a:off x="681518" y="3038308"/>
            <a:ext cx="3109318" cy="897436"/>
          </a:xfrm>
          <a:prstGeom prst="rect">
            <a:avLst/>
          </a:prstGeom>
          <a:noFill/>
        </p:spPr>
        <p:txBody>
          <a:bodyPr wrap="square" lIns="0" tIns="0" rIns="0" bIns="0" rtlCol="0" anchor="t">
            <a:noAutofit/>
          </a:bodyPr>
          <a:lstStyle/>
          <a:p>
            <a:pPr marL="0" indent="0">
              <a:buNone/>
            </a:pPr>
            <a:endParaRPr lang="en-US" sz="1100" dirty="0">
              <a:solidFill>
                <a:schemeClr val="accent3"/>
              </a:solidFill>
              <a:latin typeface="Helvetica" pitchFamily="2" charset="0"/>
            </a:endParaRPr>
          </a:p>
        </p:txBody>
      </p:sp>
      <p:sp>
        <p:nvSpPr>
          <p:cNvPr id="11" name="TextBox 10">
            <a:extLst>
              <a:ext uri="{FF2B5EF4-FFF2-40B4-BE49-F238E27FC236}">
                <a16:creationId xmlns:a16="http://schemas.microsoft.com/office/drawing/2014/main" id="{F78E5C8A-6A9F-A7D5-67CE-FAB2A073C7B7}"/>
              </a:ext>
            </a:extLst>
          </p:cNvPr>
          <p:cNvSpPr txBox="1"/>
          <p:nvPr/>
        </p:nvSpPr>
        <p:spPr>
          <a:xfrm>
            <a:off x="4592237" y="2148835"/>
            <a:ext cx="3007526" cy="813117"/>
          </a:xfrm>
          <a:prstGeom prst="rect">
            <a:avLst/>
          </a:prstGeom>
          <a:noFill/>
        </p:spPr>
        <p:txBody>
          <a:bodyPr wrap="square" lIns="0" tIns="0" rIns="0" bIns="0" rtlCol="0" anchor="t">
            <a:noAutofit/>
          </a:bodyPr>
          <a:lstStyle/>
          <a:p>
            <a:pPr lvl="0" eaLnBrk="0" fontAlgn="base" hangingPunct="0">
              <a:spcBef>
                <a:spcPct val="0"/>
              </a:spcBef>
              <a:spcAft>
                <a:spcPct val="0"/>
              </a:spcAft>
            </a:pPr>
            <a:endParaRPr lang="en-US" altLang="en-US" sz="1100" dirty="0">
              <a:solidFill>
                <a:schemeClr val="accent3"/>
              </a:solidFill>
              <a:latin typeface="Helvetica" pitchFamily="2" charset="0"/>
            </a:endParaRPr>
          </a:p>
        </p:txBody>
      </p:sp>
      <p:sp>
        <p:nvSpPr>
          <p:cNvPr id="15" name="Round Single Corner Rectangle 14">
            <a:extLst>
              <a:ext uri="{FF2B5EF4-FFF2-40B4-BE49-F238E27FC236}">
                <a16:creationId xmlns:a16="http://schemas.microsoft.com/office/drawing/2014/main" id="{1C159E3E-C2A8-5481-BBF4-EAC0E914AF9D}"/>
              </a:ext>
            </a:extLst>
          </p:cNvPr>
          <p:cNvSpPr/>
          <p:nvPr/>
        </p:nvSpPr>
        <p:spPr>
          <a:xfrm>
            <a:off x="4304775" y="4268581"/>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16" name="Round Single Corner Rectangle 15">
            <a:extLst>
              <a:ext uri="{FF2B5EF4-FFF2-40B4-BE49-F238E27FC236}">
                <a16:creationId xmlns:a16="http://schemas.microsoft.com/office/drawing/2014/main" id="{67AE72D4-B5CB-F5C7-CB98-5F7DFA8CBB90}"/>
              </a:ext>
            </a:extLst>
          </p:cNvPr>
          <p:cNvSpPr/>
          <p:nvPr/>
        </p:nvSpPr>
        <p:spPr>
          <a:xfrm>
            <a:off x="8166704" y="4268581"/>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18" name="Round Single Corner Rectangle 17">
            <a:extLst>
              <a:ext uri="{FF2B5EF4-FFF2-40B4-BE49-F238E27FC236}">
                <a16:creationId xmlns:a16="http://schemas.microsoft.com/office/drawing/2014/main" id="{49B86C6B-9478-BF9A-F3F2-03D913304C29}"/>
              </a:ext>
            </a:extLst>
          </p:cNvPr>
          <p:cNvSpPr/>
          <p:nvPr/>
        </p:nvSpPr>
        <p:spPr>
          <a:xfrm>
            <a:off x="442846" y="4268581"/>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Helvetica" pitchFamily="2" charset="0"/>
            </a:endParaRPr>
          </a:p>
        </p:txBody>
      </p:sp>
      <p:sp>
        <p:nvSpPr>
          <p:cNvPr id="22" name="TextBox 21">
            <a:extLst>
              <a:ext uri="{FF2B5EF4-FFF2-40B4-BE49-F238E27FC236}">
                <a16:creationId xmlns:a16="http://schemas.microsoft.com/office/drawing/2014/main" id="{AD93F1F2-781D-45A2-B0E2-7057EF3E6CE0}"/>
              </a:ext>
            </a:extLst>
          </p:cNvPr>
          <p:cNvSpPr txBox="1"/>
          <p:nvPr/>
        </p:nvSpPr>
        <p:spPr>
          <a:xfrm>
            <a:off x="681518" y="4489718"/>
            <a:ext cx="3109318" cy="897436"/>
          </a:xfrm>
          <a:prstGeom prst="rect">
            <a:avLst/>
          </a:prstGeom>
          <a:noFill/>
        </p:spPr>
        <p:txBody>
          <a:bodyPr wrap="square" lIns="0" tIns="0" rIns="0" bIns="0" rtlCol="0" anchor="t">
            <a:noAutofit/>
          </a:bodyPr>
          <a:lstStyle/>
          <a:p>
            <a:pPr marL="0" indent="0">
              <a:buNone/>
            </a:pPr>
            <a:endParaRPr lang="en-US" sz="1100" b="1" dirty="0">
              <a:solidFill>
                <a:schemeClr val="accent3"/>
              </a:solidFill>
              <a:latin typeface="Helvetica" pitchFamily="2" charset="0"/>
            </a:endParaRPr>
          </a:p>
        </p:txBody>
      </p:sp>
      <p:sp>
        <p:nvSpPr>
          <p:cNvPr id="23" name="TextBox 22">
            <a:extLst>
              <a:ext uri="{FF2B5EF4-FFF2-40B4-BE49-F238E27FC236}">
                <a16:creationId xmlns:a16="http://schemas.microsoft.com/office/drawing/2014/main" id="{DB3E474F-BF34-3A31-D6BA-BA9E86E51535}"/>
              </a:ext>
            </a:extLst>
          </p:cNvPr>
          <p:cNvSpPr txBox="1"/>
          <p:nvPr/>
        </p:nvSpPr>
        <p:spPr>
          <a:xfrm>
            <a:off x="660002" y="2854517"/>
            <a:ext cx="2994200" cy="984885"/>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2"/>
                </a:solidFill>
                <a:effectLst/>
                <a:latin typeface="Helvetica" pitchFamily="2" charset="0"/>
              </a:rPr>
              <a:t>Leverage existing infrastructure</a:t>
            </a:r>
            <a:r>
              <a:rPr lang="en-US" sz="1200" dirty="0">
                <a:solidFill>
                  <a:schemeClr val="accent2"/>
                </a:solidFill>
                <a:effectLst/>
                <a:latin typeface="Helvetica" pitchFamily="2" charset="0"/>
              </a:rPr>
              <a:t>: </a:t>
            </a:r>
          </a:p>
          <a:p>
            <a:pPr>
              <a:spcBef>
                <a:spcPts val="600"/>
              </a:spcBef>
              <a:spcAft>
                <a:spcPts val="600"/>
              </a:spcAft>
              <a:buClr>
                <a:schemeClr val="accent2"/>
              </a:buClr>
            </a:pPr>
            <a:r>
              <a:rPr lang="en-US" sz="1200" dirty="0">
                <a:solidFill>
                  <a:schemeClr val="accent3"/>
                </a:solidFill>
                <a:effectLst/>
                <a:latin typeface="Helvetica" pitchFamily="2" charset="0"/>
              </a:rPr>
              <a:t>Advanced sustainability and carbon footprint reporting, without introducing additional third-party systems.</a:t>
            </a:r>
          </a:p>
        </p:txBody>
      </p:sp>
      <p:sp>
        <p:nvSpPr>
          <p:cNvPr id="27" name="TextBox 26">
            <a:extLst>
              <a:ext uri="{FF2B5EF4-FFF2-40B4-BE49-F238E27FC236}">
                <a16:creationId xmlns:a16="http://schemas.microsoft.com/office/drawing/2014/main" id="{CE5E2911-2A76-5EA3-7EA5-E8DE40176779}"/>
              </a:ext>
            </a:extLst>
          </p:cNvPr>
          <p:cNvSpPr txBox="1"/>
          <p:nvPr/>
        </p:nvSpPr>
        <p:spPr>
          <a:xfrm>
            <a:off x="660002" y="5132925"/>
            <a:ext cx="3109318" cy="984885"/>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2"/>
                </a:solidFill>
                <a:effectLst/>
                <a:latin typeface="Helvetica" pitchFamily="2" charset="0"/>
              </a:rPr>
              <a:t>Support global sustainability initiatives:</a:t>
            </a:r>
          </a:p>
          <a:p>
            <a:pPr>
              <a:spcBef>
                <a:spcPts val="600"/>
              </a:spcBef>
              <a:spcAft>
                <a:spcPts val="600"/>
              </a:spcAft>
              <a:buClr>
                <a:schemeClr val="accent2"/>
              </a:buClr>
            </a:pPr>
            <a:r>
              <a:rPr lang="en-US" sz="1200" dirty="0">
                <a:solidFill>
                  <a:schemeClr val="accent3"/>
                </a:solidFill>
                <a:effectLst/>
                <a:latin typeface="Helvetica" pitchFamily="2" charset="0"/>
              </a:rPr>
              <a:t> Accommodating multiple languages, regulatory requirements, and localized formats such as dates and currencies.</a:t>
            </a:r>
          </a:p>
        </p:txBody>
      </p:sp>
      <p:sp>
        <p:nvSpPr>
          <p:cNvPr id="28" name="TextBox 27">
            <a:extLst>
              <a:ext uri="{FF2B5EF4-FFF2-40B4-BE49-F238E27FC236}">
                <a16:creationId xmlns:a16="http://schemas.microsoft.com/office/drawing/2014/main" id="{9321BF4D-9367-6B7F-86AD-10DE8B75F2EA}"/>
              </a:ext>
            </a:extLst>
          </p:cNvPr>
          <p:cNvSpPr txBox="1"/>
          <p:nvPr/>
        </p:nvSpPr>
        <p:spPr>
          <a:xfrm>
            <a:off x="4490444" y="2854517"/>
            <a:ext cx="3276569" cy="984885"/>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2"/>
                </a:solidFill>
                <a:effectLst/>
                <a:latin typeface="Helvetica" pitchFamily="2" charset="0"/>
              </a:rPr>
              <a:t>Inbound channel &amp; processing</a:t>
            </a:r>
            <a:r>
              <a:rPr lang="en-US" sz="1200" dirty="0">
                <a:solidFill>
                  <a:schemeClr val="accent2"/>
                </a:solidFill>
                <a:effectLst/>
                <a:latin typeface="Helvetica" pitchFamily="2" charset="0"/>
              </a:rPr>
              <a:t>: </a:t>
            </a:r>
          </a:p>
          <a:p>
            <a:pPr>
              <a:spcBef>
                <a:spcPts val="600"/>
              </a:spcBef>
              <a:spcAft>
                <a:spcPts val="600"/>
              </a:spcAft>
              <a:buClr>
                <a:schemeClr val="accent2"/>
              </a:buClr>
            </a:pPr>
            <a:r>
              <a:rPr lang="en-US" sz="1200" dirty="0">
                <a:solidFill>
                  <a:schemeClr val="accent3"/>
                </a:solidFill>
                <a:effectLst/>
                <a:latin typeface="Helvetica" pitchFamily="2" charset="0"/>
              </a:rPr>
              <a:t>Utilize the flexibility of OpenText IM to capture, validate, structure, and record utility invoices and OD o from multiple workflows.</a:t>
            </a:r>
          </a:p>
        </p:txBody>
      </p:sp>
      <p:sp>
        <p:nvSpPr>
          <p:cNvPr id="30" name="TextBox 29">
            <a:extLst>
              <a:ext uri="{FF2B5EF4-FFF2-40B4-BE49-F238E27FC236}">
                <a16:creationId xmlns:a16="http://schemas.microsoft.com/office/drawing/2014/main" id="{E1AD0CD8-AB0A-9601-29BB-7F3E6A7D4C5C}"/>
              </a:ext>
            </a:extLst>
          </p:cNvPr>
          <p:cNvSpPr txBox="1"/>
          <p:nvPr/>
        </p:nvSpPr>
        <p:spPr>
          <a:xfrm>
            <a:off x="4490445" y="5132925"/>
            <a:ext cx="3276568" cy="984885"/>
          </a:xfrm>
          <a:prstGeom prst="rect">
            <a:avLst/>
          </a:prstGeom>
          <a:noFill/>
        </p:spPr>
        <p:txBody>
          <a:bodyPr wrap="square">
            <a:spAutoFit/>
          </a:bodyPr>
          <a:lstStyle/>
          <a:p>
            <a:pPr lvl="0">
              <a:spcBef>
                <a:spcPts val="600"/>
              </a:spcBef>
              <a:spcAft>
                <a:spcPts val="600"/>
              </a:spcAft>
              <a:buClr>
                <a:schemeClr val="accent2"/>
              </a:buClr>
            </a:pPr>
            <a:r>
              <a:rPr lang="en-US" sz="1200" b="1" dirty="0">
                <a:solidFill>
                  <a:schemeClr val="accent2"/>
                </a:solidFill>
                <a:effectLst/>
                <a:latin typeface="Helvetica" pitchFamily="2" charset="0"/>
              </a:rPr>
              <a:t>Robust exception management: </a:t>
            </a:r>
          </a:p>
          <a:p>
            <a:pPr lvl="0">
              <a:spcBef>
                <a:spcPts val="600"/>
              </a:spcBef>
              <a:spcAft>
                <a:spcPts val="600"/>
              </a:spcAft>
              <a:buClr>
                <a:schemeClr val="accent2"/>
              </a:buClr>
            </a:pPr>
            <a:r>
              <a:rPr lang="en-US" sz="1200" dirty="0">
                <a:solidFill>
                  <a:schemeClr val="accent3"/>
                </a:solidFill>
                <a:effectLst/>
                <a:latin typeface="Helvetica" pitchFamily="2" charset="0"/>
              </a:rPr>
              <a:t>Maintain high data integrity. Include intelligent identification, flagging, and handling of OD inconsistencies.</a:t>
            </a:r>
          </a:p>
        </p:txBody>
      </p:sp>
      <p:sp>
        <p:nvSpPr>
          <p:cNvPr id="32" name="TextBox 31">
            <a:extLst>
              <a:ext uri="{FF2B5EF4-FFF2-40B4-BE49-F238E27FC236}">
                <a16:creationId xmlns:a16="http://schemas.microsoft.com/office/drawing/2014/main" id="{53587B10-2225-23E4-3C46-8528527CA4C9}"/>
              </a:ext>
            </a:extLst>
          </p:cNvPr>
          <p:cNvSpPr txBox="1"/>
          <p:nvPr/>
        </p:nvSpPr>
        <p:spPr>
          <a:xfrm>
            <a:off x="8355264" y="2854517"/>
            <a:ext cx="3176734" cy="984885"/>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2"/>
                </a:solidFill>
                <a:effectLst/>
                <a:latin typeface="Helvetica" pitchFamily="2" charset="0"/>
              </a:rPr>
              <a:t>Enrich and standardize operational data: </a:t>
            </a:r>
          </a:p>
          <a:p>
            <a:pPr>
              <a:spcBef>
                <a:spcPts val="600"/>
              </a:spcBef>
              <a:spcAft>
                <a:spcPts val="600"/>
              </a:spcAft>
              <a:buClr>
                <a:schemeClr val="accent2"/>
              </a:buClr>
            </a:pPr>
            <a:r>
              <a:rPr lang="en-US" sz="1200" dirty="0">
                <a:solidFill>
                  <a:schemeClr val="accent3"/>
                </a:solidFill>
                <a:effectLst/>
                <a:latin typeface="Helvetica" pitchFamily="2" charset="0"/>
              </a:rPr>
              <a:t>Create a trusted, structured foundation for advanced analytics, forecasting, and sustainability performance insights.</a:t>
            </a:r>
          </a:p>
        </p:txBody>
      </p:sp>
      <p:sp>
        <p:nvSpPr>
          <p:cNvPr id="34" name="TextBox 33">
            <a:extLst>
              <a:ext uri="{FF2B5EF4-FFF2-40B4-BE49-F238E27FC236}">
                <a16:creationId xmlns:a16="http://schemas.microsoft.com/office/drawing/2014/main" id="{6EE8EB55-CF88-F750-F023-734EF17ED7BD}"/>
              </a:ext>
            </a:extLst>
          </p:cNvPr>
          <p:cNvSpPr txBox="1"/>
          <p:nvPr/>
        </p:nvSpPr>
        <p:spPr>
          <a:xfrm>
            <a:off x="8355264" y="5132925"/>
            <a:ext cx="3273752" cy="984885"/>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2"/>
                </a:solidFill>
                <a:effectLst/>
                <a:latin typeface="Helvetica" pitchFamily="2" charset="0"/>
              </a:rPr>
              <a:t>Integrate sustainability operational data:</a:t>
            </a:r>
          </a:p>
          <a:p>
            <a:pPr>
              <a:spcBef>
                <a:spcPts val="600"/>
              </a:spcBef>
              <a:spcAft>
                <a:spcPts val="600"/>
              </a:spcAft>
              <a:buClr>
                <a:schemeClr val="accent2"/>
              </a:buClr>
            </a:pPr>
            <a:r>
              <a:rPr lang="en-US" sz="1200" dirty="0">
                <a:solidFill>
                  <a:schemeClr val="accent3"/>
                </a:solidFill>
                <a:effectLst/>
                <a:latin typeface="Helvetica" pitchFamily="2" charset="0"/>
              </a:rPr>
              <a:t>Connect with the SAP Sustainability Cockpit or platforms such as Power BI, Tableau, Salesforce, and others.</a:t>
            </a:r>
          </a:p>
        </p:txBody>
      </p:sp>
      <p:pic>
        <p:nvPicPr>
          <p:cNvPr id="38" name="Picture 37" descr="A blue and black logo&#10;&#10;AI-generated content may be incorrect.">
            <a:extLst>
              <a:ext uri="{FF2B5EF4-FFF2-40B4-BE49-F238E27FC236}">
                <a16:creationId xmlns:a16="http://schemas.microsoft.com/office/drawing/2014/main" id="{D137C730-C937-17EA-A7A0-41749EDCA603}"/>
              </a:ext>
            </a:extLst>
          </p:cNvPr>
          <p:cNvPicPr>
            <a:picLocks noChangeAspect="1"/>
          </p:cNvPicPr>
          <p:nvPr/>
        </p:nvPicPr>
        <p:blipFill>
          <a:blip r:embed="rId3">
            <a:extLst>
              <a:ext uri="{28A0092B-C50C-407E-A947-70E740481C1C}">
                <a14:useLocalDpi xmlns:a14="http://schemas.microsoft.com/office/drawing/2010/main" val="0"/>
              </a:ext>
            </a:extLst>
          </a:blip>
          <a:srcRect t="59708"/>
          <a:stretch>
            <a:fillRect/>
          </a:stretch>
        </p:blipFill>
        <p:spPr>
          <a:xfrm>
            <a:off x="807364" y="2334451"/>
            <a:ext cx="655711" cy="333266"/>
          </a:xfrm>
          <a:prstGeom prst="rect">
            <a:avLst/>
          </a:prstGeom>
        </p:spPr>
      </p:pic>
      <p:pic>
        <p:nvPicPr>
          <p:cNvPr id="39" name="Picture 38" descr="A blue and black logo&#10;&#10;AI-generated content may be incorrect.">
            <a:extLst>
              <a:ext uri="{FF2B5EF4-FFF2-40B4-BE49-F238E27FC236}">
                <a16:creationId xmlns:a16="http://schemas.microsoft.com/office/drawing/2014/main" id="{CC10C69B-00E6-371D-BFDD-EB073C389A87}"/>
              </a:ext>
            </a:extLst>
          </p:cNvPr>
          <p:cNvPicPr>
            <a:picLocks noChangeAspect="1"/>
          </p:cNvPicPr>
          <p:nvPr/>
        </p:nvPicPr>
        <p:blipFill>
          <a:blip r:embed="rId3">
            <a:extLst>
              <a:ext uri="{28A0092B-C50C-407E-A947-70E740481C1C}">
                <a14:useLocalDpi xmlns:a14="http://schemas.microsoft.com/office/drawing/2010/main" val="0"/>
              </a:ext>
            </a:extLst>
          </a:blip>
          <a:srcRect l="1473" t="-9926" r="16254" b="56131"/>
          <a:stretch>
            <a:fillRect/>
          </a:stretch>
        </p:blipFill>
        <p:spPr>
          <a:xfrm>
            <a:off x="1803441" y="2252651"/>
            <a:ext cx="539475" cy="444951"/>
          </a:xfrm>
          <a:prstGeom prst="rect">
            <a:avLst/>
          </a:prstGeom>
        </p:spPr>
      </p:pic>
      <p:sp>
        <p:nvSpPr>
          <p:cNvPr id="40" name="TextBox 39">
            <a:extLst>
              <a:ext uri="{FF2B5EF4-FFF2-40B4-BE49-F238E27FC236}">
                <a16:creationId xmlns:a16="http://schemas.microsoft.com/office/drawing/2014/main" id="{3987160C-99A8-411F-C38B-411C9834A3B9}"/>
              </a:ext>
            </a:extLst>
          </p:cNvPr>
          <p:cNvSpPr txBox="1"/>
          <p:nvPr/>
        </p:nvSpPr>
        <p:spPr>
          <a:xfrm>
            <a:off x="1486081" y="2400819"/>
            <a:ext cx="235002" cy="276999"/>
          </a:xfrm>
          <a:prstGeom prst="rect">
            <a:avLst/>
          </a:prstGeom>
          <a:noFill/>
        </p:spPr>
        <p:txBody>
          <a:bodyPr wrap="square">
            <a:spAutoFit/>
          </a:bodyPr>
          <a:lstStyle/>
          <a:p>
            <a:pPr>
              <a:spcBef>
                <a:spcPts val="600"/>
              </a:spcBef>
              <a:spcAft>
                <a:spcPts val="600"/>
              </a:spcAft>
              <a:buClr>
                <a:schemeClr val="accent2"/>
              </a:buClr>
            </a:pPr>
            <a:r>
              <a:rPr lang="en-US" sz="1200" b="1" dirty="0">
                <a:solidFill>
                  <a:schemeClr val="accent3"/>
                </a:solidFill>
                <a:effectLst/>
                <a:latin typeface="Helvetica" pitchFamily="2" charset="0"/>
              </a:rPr>
              <a:t>+</a:t>
            </a:r>
            <a:endParaRPr lang="en-US" sz="1200" dirty="0">
              <a:solidFill>
                <a:schemeClr val="accent3"/>
              </a:solidFill>
              <a:effectLst/>
              <a:latin typeface="Helvetica" pitchFamily="2" charset="0"/>
            </a:endParaRPr>
          </a:p>
        </p:txBody>
      </p:sp>
      <p:pic>
        <p:nvPicPr>
          <p:cNvPr id="42" name="Graphic 41" descr="Hierarchy with solid fill">
            <a:extLst>
              <a:ext uri="{FF2B5EF4-FFF2-40B4-BE49-F238E27FC236}">
                <a16:creationId xmlns:a16="http://schemas.microsoft.com/office/drawing/2014/main" id="{49274A4C-49E0-2D09-DE0F-9EA26A5FC94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02022" y="2183824"/>
            <a:ext cx="651092" cy="651092"/>
          </a:xfrm>
          <a:prstGeom prst="rect">
            <a:avLst/>
          </a:prstGeom>
        </p:spPr>
      </p:pic>
      <p:pic>
        <p:nvPicPr>
          <p:cNvPr id="44" name="Graphic 43" descr="Sustainability with solid fill">
            <a:extLst>
              <a:ext uri="{FF2B5EF4-FFF2-40B4-BE49-F238E27FC236}">
                <a16:creationId xmlns:a16="http://schemas.microsoft.com/office/drawing/2014/main" id="{E69D0674-B57A-E486-8C44-A4F3489F306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2022" y="4439237"/>
            <a:ext cx="631142" cy="631142"/>
          </a:xfrm>
          <a:prstGeom prst="rect">
            <a:avLst/>
          </a:prstGeom>
        </p:spPr>
      </p:pic>
      <p:pic>
        <p:nvPicPr>
          <p:cNvPr id="46" name="Graphic 45" descr="Flag with solid fill">
            <a:extLst>
              <a:ext uri="{FF2B5EF4-FFF2-40B4-BE49-F238E27FC236}">
                <a16:creationId xmlns:a16="http://schemas.microsoft.com/office/drawing/2014/main" id="{BA8813C8-0FF5-95A0-0CF5-40B71C9839C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39759" y="4489718"/>
            <a:ext cx="609071" cy="609071"/>
          </a:xfrm>
          <a:prstGeom prst="rect">
            <a:avLst/>
          </a:prstGeom>
        </p:spPr>
      </p:pic>
      <p:pic>
        <p:nvPicPr>
          <p:cNvPr id="48" name="Graphic 47" descr="Globe with solid fill">
            <a:extLst>
              <a:ext uri="{FF2B5EF4-FFF2-40B4-BE49-F238E27FC236}">
                <a16:creationId xmlns:a16="http://schemas.microsoft.com/office/drawing/2014/main" id="{C3C5CFDF-8508-9CEB-9F54-AE22C9DA735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81518" y="4439237"/>
            <a:ext cx="605215" cy="605215"/>
          </a:xfrm>
          <a:prstGeom prst="rect">
            <a:avLst/>
          </a:prstGeom>
        </p:spPr>
      </p:pic>
      <p:pic>
        <p:nvPicPr>
          <p:cNvPr id="50" name="Graphic 49" descr="Workflow with solid fill">
            <a:extLst>
              <a:ext uri="{FF2B5EF4-FFF2-40B4-BE49-F238E27FC236}">
                <a16:creationId xmlns:a16="http://schemas.microsoft.com/office/drawing/2014/main" id="{DC39BB0C-F205-5C33-1E76-7C549D1CC67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539759" y="2147793"/>
            <a:ext cx="706582" cy="706582"/>
          </a:xfrm>
          <a:prstGeom prst="rect">
            <a:avLst/>
          </a:prstGeom>
        </p:spPr>
      </p:pic>
    </p:spTree>
    <p:extLst>
      <p:ext uri="{BB962C8B-B14F-4D97-AF65-F5344CB8AC3E}">
        <p14:creationId xmlns:p14="http://schemas.microsoft.com/office/powerpoint/2010/main" val="32558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F6E7-1CBC-0B43-F427-1680520DC47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FA277FE-64B0-554F-89DE-B0004B78B6A2}"/>
              </a:ext>
            </a:extLst>
          </p:cNvPr>
          <p:cNvSpPr>
            <a:spLocks noGrp="1"/>
          </p:cNvSpPr>
          <p:nvPr>
            <p:ph type="body" sz="quarter" idx="12"/>
          </p:nvPr>
        </p:nvSpPr>
        <p:spPr>
          <a:xfrm>
            <a:off x="623700" y="553432"/>
            <a:ext cx="2237163" cy="1018081"/>
          </a:xfrm>
        </p:spPr>
        <p:txBody>
          <a:bodyPr vert="horz" lIns="91440" tIns="45720" rIns="91440" bIns="45720" rtlCol="0" anchor="t">
            <a:normAutofit fontScale="92500" lnSpcReduction="10000"/>
          </a:bodyPr>
          <a:lstStyle/>
          <a:p>
            <a:r>
              <a:rPr lang="en-US">
                <a:latin typeface="Helvetica"/>
                <a:cs typeface="Helvetica"/>
              </a:rPr>
              <a:t>OD Capture</a:t>
            </a:r>
            <a:endParaRPr lang="en-US"/>
          </a:p>
        </p:txBody>
      </p:sp>
      <p:sp>
        <p:nvSpPr>
          <p:cNvPr id="4" name="TextBox 3">
            <a:extLst>
              <a:ext uri="{FF2B5EF4-FFF2-40B4-BE49-F238E27FC236}">
                <a16:creationId xmlns:a16="http://schemas.microsoft.com/office/drawing/2014/main" id="{314B935D-3018-828E-1F0B-BD9646EB52F0}"/>
              </a:ext>
            </a:extLst>
          </p:cNvPr>
          <p:cNvSpPr txBox="1"/>
          <p:nvPr/>
        </p:nvSpPr>
        <p:spPr>
          <a:xfrm>
            <a:off x="1085845" y="5589152"/>
            <a:ext cx="10216543" cy="73866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b="1">
                <a:solidFill>
                  <a:schemeClr val="accent3"/>
                </a:solidFill>
                <a:latin typeface="Helvetica" pitchFamily="2" charset="0"/>
              </a:rPr>
              <a:t>Header:        </a:t>
            </a:r>
            <a:r>
              <a:rPr lang="en-US" sz="1400">
                <a:solidFill>
                  <a:schemeClr val="accent3"/>
                </a:solidFill>
                <a:latin typeface="Helvetica" pitchFamily="2" charset="0"/>
              </a:rPr>
              <a:t>Used for capture of Invoices with just one item</a:t>
            </a:r>
            <a:endParaRPr lang="en-US" sz="1400" b="1">
              <a:solidFill>
                <a:schemeClr val="accent3"/>
              </a:solidFill>
              <a:latin typeface="Helvetica" pitchFamily="2" charset="0"/>
            </a:endParaRPr>
          </a:p>
          <a:p>
            <a:pPr marL="285750" indent="-285750">
              <a:buFont typeface="Arial" panose="020B0604020202020204" pitchFamily="34" charset="0"/>
              <a:buChar char="•"/>
            </a:pPr>
            <a:r>
              <a:rPr lang="en-US" sz="1400" b="1">
                <a:solidFill>
                  <a:schemeClr val="accent3"/>
                </a:solidFill>
                <a:latin typeface="Helvetica" pitchFamily="2" charset="0"/>
              </a:rPr>
              <a:t>Rate Slabs:  </a:t>
            </a:r>
            <a:r>
              <a:rPr lang="en-US" sz="1400">
                <a:solidFill>
                  <a:schemeClr val="accent3"/>
                </a:solidFill>
                <a:latin typeface="Helvetica" pitchFamily="2" charset="0"/>
              </a:rPr>
              <a:t>Used to capture Rate slabs for utilities.</a:t>
            </a:r>
          </a:p>
          <a:p>
            <a:pPr marL="285750" indent="-285750">
              <a:buFont typeface="Arial" panose="020B0604020202020204" pitchFamily="34" charset="0"/>
              <a:buChar char="•"/>
            </a:pPr>
            <a:r>
              <a:rPr lang="en-US" sz="1400" b="1">
                <a:solidFill>
                  <a:schemeClr val="accent3"/>
                </a:solidFill>
                <a:latin typeface="Helvetica" pitchFamily="2" charset="0"/>
              </a:rPr>
              <a:t>Item:             </a:t>
            </a:r>
            <a:r>
              <a:rPr lang="en-US" sz="1400">
                <a:solidFill>
                  <a:schemeClr val="accent3"/>
                </a:solidFill>
                <a:latin typeface="Helvetica" pitchFamily="2" charset="0"/>
              </a:rPr>
              <a:t>Generally used for cases where an Invoice has more than one consumption category.</a:t>
            </a:r>
          </a:p>
        </p:txBody>
      </p:sp>
      <p:pic>
        <p:nvPicPr>
          <p:cNvPr id="6" name="Picture 5" descr="A screenshot of a computer&#10;&#10;AI-generated content may be incorrect.">
            <a:extLst>
              <a:ext uri="{FF2B5EF4-FFF2-40B4-BE49-F238E27FC236}">
                <a16:creationId xmlns:a16="http://schemas.microsoft.com/office/drawing/2014/main" id="{EB2DB8C3-EE72-EC24-4FED-E640BB79E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625" y="1269810"/>
            <a:ext cx="8265763" cy="4056199"/>
          </a:xfrm>
          <a:prstGeom prst="rect">
            <a:avLst/>
          </a:prstGeom>
          <a:ln>
            <a:solidFill>
              <a:schemeClr val="accent3"/>
            </a:solidFill>
          </a:ln>
          <a:effectLst/>
        </p:spPr>
      </p:pic>
      <p:sp>
        <p:nvSpPr>
          <p:cNvPr id="9" name="TextBox 8">
            <a:extLst>
              <a:ext uri="{FF2B5EF4-FFF2-40B4-BE49-F238E27FC236}">
                <a16:creationId xmlns:a16="http://schemas.microsoft.com/office/drawing/2014/main" id="{668F7974-6CDE-E418-5067-C61DAB6FF55A}"/>
              </a:ext>
            </a:extLst>
          </p:cNvPr>
          <p:cNvSpPr txBox="1"/>
          <p:nvPr/>
        </p:nvSpPr>
        <p:spPr>
          <a:xfrm rot="-10800000" flipV="1">
            <a:off x="1117489" y="2831805"/>
            <a:ext cx="1549625" cy="307777"/>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accent6"/>
                </a:solidFill>
                <a:latin typeface="Helvetica" pitchFamily="2" charset="0"/>
                <a:ea typeface="Open Sans"/>
                <a:cs typeface="Open Sans"/>
              </a:rPr>
              <a:t>HEADER</a:t>
            </a:r>
            <a:endParaRPr lang="en-US" sz="1400">
              <a:solidFill>
                <a:schemeClr val="accent6"/>
              </a:solidFill>
              <a:latin typeface="Helvetica" pitchFamily="2" charset="0"/>
            </a:endParaRPr>
          </a:p>
        </p:txBody>
      </p:sp>
      <p:sp>
        <p:nvSpPr>
          <p:cNvPr id="10" name="TextBox 9">
            <a:extLst>
              <a:ext uri="{FF2B5EF4-FFF2-40B4-BE49-F238E27FC236}">
                <a16:creationId xmlns:a16="http://schemas.microsoft.com/office/drawing/2014/main" id="{04A9F378-1637-5C8A-B641-5E9FF041D2DA}"/>
              </a:ext>
            </a:extLst>
          </p:cNvPr>
          <p:cNvSpPr txBox="1"/>
          <p:nvPr/>
        </p:nvSpPr>
        <p:spPr>
          <a:xfrm>
            <a:off x="1085846" y="4058021"/>
            <a:ext cx="1549009" cy="307777"/>
          </a:xfrm>
          <a:prstGeom prst="rect">
            <a:avLst/>
          </a:prstGeom>
          <a:solidFill>
            <a:schemeClr val="accent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6"/>
                </a:solidFill>
                <a:latin typeface="Helvetica" pitchFamily="2" charset="0"/>
                <a:ea typeface="Open Sans"/>
                <a:cs typeface="Open Sans"/>
              </a:rPr>
              <a:t>RATE SLABS</a:t>
            </a:r>
          </a:p>
        </p:txBody>
      </p:sp>
      <p:sp>
        <p:nvSpPr>
          <p:cNvPr id="11" name="TextBox 10">
            <a:extLst>
              <a:ext uri="{FF2B5EF4-FFF2-40B4-BE49-F238E27FC236}">
                <a16:creationId xmlns:a16="http://schemas.microsoft.com/office/drawing/2014/main" id="{EB2FFEDE-4760-9082-171F-111A8093A914}"/>
              </a:ext>
            </a:extLst>
          </p:cNvPr>
          <p:cNvSpPr txBox="1"/>
          <p:nvPr/>
        </p:nvSpPr>
        <p:spPr>
          <a:xfrm>
            <a:off x="1085845" y="4703783"/>
            <a:ext cx="1549009" cy="307777"/>
          </a:xfrm>
          <a:prstGeom prst="rect">
            <a:avLst/>
          </a:prstGeom>
          <a:solidFill>
            <a:schemeClr val="accent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6"/>
                </a:solidFill>
                <a:latin typeface="Helvetica" pitchFamily="2" charset="0"/>
                <a:ea typeface="Open Sans"/>
                <a:cs typeface="Open Sans"/>
              </a:rPr>
              <a:t>ITEMS</a:t>
            </a:r>
            <a:endParaRPr lang="en-US" sz="1400">
              <a:solidFill>
                <a:schemeClr val="accent6"/>
              </a:solidFill>
              <a:latin typeface="Helvetica" pitchFamily="2" charset="0"/>
            </a:endParaRPr>
          </a:p>
        </p:txBody>
      </p:sp>
      <p:sp>
        <p:nvSpPr>
          <p:cNvPr id="12" name="Left Brace 11">
            <a:extLst>
              <a:ext uri="{FF2B5EF4-FFF2-40B4-BE49-F238E27FC236}">
                <a16:creationId xmlns:a16="http://schemas.microsoft.com/office/drawing/2014/main" id="{CC7613D9-CA00-B95C-0643-67C42A12ECBA}"/>
              </a:ext>
            </a:extLst>
          </p:cNvPr>
          <p:cNvSpPr/>
          <p:nvPr/>
        </p:nvSpPr>
        <p:spPr>
          <a:xfrm>
            <a:off x="2738178" y="2212125"/>
            <a:ext cx="271198" cy="1555457"/>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2" charset="0"/>
            </a:endParaRPr>
          </a:p>
        </p:txBody>
      </p:sp>
      <p:sp>
        <p:nvSpPr>
          <p:cNvPr id="13" name="Left Brace 12">
            <a:extLst>
              <a:ext uri="{FF2B5EF4-FFF2-40B4-BE49-F238E27FC236}">
                <a16:creationId xmlns:a16="http://schemas.microsoft.com/office/drawing/2014/main" id="{8972DCC7-3A93-5618-45F3-B8250D4AF682}"/>
              </a:ext>
            </a:extLst>
          </p:cNvPr>
          <p:cNvSpPr/>
          <p:nvPr/>
        </p:nvSpPr>
        <p:spPr>
          <a:xfrm>
            <a:off x="2738179" y="3929853"/>
            <a:ext cx="271198" cy="509323"/>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2" charset="0"/>
            </a:endParaRPr>
          </a:p>
        </p:txBody>
      </p:sp>
      <p:sp>
        <p:nvSpPr>
          <p:cNvPr id="14" name="Left Brace 13">
            <a:extLst>
              <a:ext uri="{FF2B5EF4-FFF2-40B4-BE49-F238E27FC236}">
                <a16:creationId xmlns:a16="http://schemas.microsoft.com/office/drawing/2014/main" id="{A4B51176-A7A0-672E-05C4-A1604D85224F}"/>
              </a:ext>
            </a:extLst>
          </p:cNvPr>
          <p:cNvSpPr/>
          <p:nvPr/>
        </p:nvSpPr>
        <p:spPr>
          <a:xfrm>
            <a:off x="2725264" y="4627277"/>
            <a:ext cx="271198" cy="509323"/>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2" charset="0"/>
            </a:endParaRPr>
          </a:p>
        </p:txBody>
      </p:sp>
    </p:spTree>
    <p:extLst>
      <p:ext uri="{BB962C8B-B14F-4D97-AF65-F5344CB8AC3E}">
        <p14:creationId xmlns:p14="http://schemas.microsoft.com/office/powerpoint/2010/main" val="277959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4A4E3-4E1E-E671-6304-185243688FD0}"/>
              </a:ext>
            </a:extLst>
          </p:cNvPr>
          <p:cNvPicPr>
            <a:picLocks noChangeAspect="1"/>
          </p:cNvPicPr>
          <p:nvPr/>
        </p:nvPicPr>
        <p:blipFill>
          <a:blip r:embed="rId2"/>
          <a:stretch>
            <a:fillRect/>
          </a:stretch>
        </p:blipFill>
        <p:spPr>
          <a:xfrm>
            <a:off x="532624" y="875916"/>
            <a:ext cx="11126753" cy="5506219"/>
          </a:xfrm>
          <a:prstGeom prst="rect">
            <a:avLst/>
          </a:prstGeom>
        </p:spPr>
      </p:pic>
      <p:sp>
        <p:nvSpPr>
          <p:cNvPr id="5" name="Rectangle 4">
            <a:extLst>
              <a:ext uri="{FF2B5EF4-FFF2-40B4-BE49-F238E27FC236}">
                <a16:creationId xmlns:a16="http://schemas.microsoft.com/office/drawing/2014/main" id="{64EE7E27-17FA-F2CE-0D1A-3F211424CBCE}"/>
              </a:ext>
            </a:extLst>
          </p:cNvPr>
          <p:cNvSpPr/>
          <p:nvPr/>
        </p:nvSpPr>
        <p:spPr>
          <a:xfrm>
            <a:off x="7443216" y="674159"/>
            <a:ext cx="4216160" cy="98213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15D7D126-2F4B-9EA4-1F40-33140EA647EF}"/>
              </a:ext>
            </a:extLst>
          </p:cNvPr>
          <p:cNvSpPr/>
          <p:nvPr/>
        </p:nvSpPr>
        <p:spPr>
          <a:xfrm>
            <a:off x="532623" y="708025"/>
            <a:ext cx="6731777" cy="461433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CB301D12-7FD3-313E-14E2-0360463DC745}"/>
                  </a:ext>
                </a:extLst>
              </p:cNvPr>
              <p:cNvGraphicFramePr>
                <a:graphicFrameLocks noChangeAspect="1"/>
              </p:cNvGraphicFramePr>
              <p:nvPr/>
            </p:nvGraphicFramePr>
            <p:xfrm>
              <a:off x="6691087" y="759203"/>
              <a:ext cx="427623" cy="240538"/>
            </p:xfrm>
            <a:graphic>
              <a:graphicData uri="http://schemas.microsoft.com/office/powerpoint/2016/slidezoom">
                <pslz:sldZm>
                  <pslz:sldZmObj sldId="2147479141" cId="3782659097">
                    <pslz:zmPr id="{300974CC-41D3-42B6-A788-698FC7F0DAB2}" returnToParent="0" transitionDur="1000">
                      <p166:blipFill xmlns:p166="http://schemas.microsoft.com/office/powerpoint/2016/6/main">
                        <a:blip r:embed="rId3"/>
                        <a:stretch>
                          <a:fillRect/>
                        </a:stretch>
                      </p166:blipFill>
                      <p166:spPr xmlns:p166="http://schemas.microsoft.com/office/powerpoint/2016/6/main">
                        <a:xfrm>
                          <a:off x="0" y="0"/>
                          <a:ext cx="427623" cy="240538"/>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CB301D12-7FD3-313E-14E2-0360463DC745}"/>
                  </a:ext>
                </a:extLst>
              </p:cNvPr>
              <p:cNvPicPr>
                <a:picLocks noGrp="1" noRot="1" noChangeAspect="1" noMove="1" noResize="1" noEditPoints="1" noAdjustHandles="1" noChangeArrowheads="1" noChangeShapeType="1"/>
              </p:cNvPicPr>
              <p:nvPr/>
            </p:nvPicPr>
            <p:blipFill>
              <a:blip r:embed="rId5"/>
              <a:stretch>
                <a:fillRect/>
              </a:stretch>
            </p:blipFill>
            <p:spPr>
              <a:xfrm>
                <a:off x="6691087" y="759203"/>
                <a:ext cx="427623" cy="24053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96FFAD88-064D-F110-AC01-58E73E2CE986}"/>
                  </a:ext>
                </a:extLst>
              </p:cNvPr>
              <p:cNvGraphicFramePr>
                <a:graphicFrameLocks noChangeAspect="1"/>
              </p:cNvGraphicFramePr>
              <p:nvPr/>
            </p:nvGraphicFramePr>
            <p:xfrm>
              <a:off x="11177793" y="759203"/>
              <a:ext cx="321056" cy="180594"/>
            </p:xfrm>
            <a:graphic>
              <a:graphicData uri="http://schemas.microsoft.com/office/powerpoint/2016/slidezoom">
                <pslz:sldZm>
                  <pslz:sldZmObj sldId="2147479140" cId="2990590202">
                    <pslz:zmPr id="{B0C07E5E-FEA4-4F36-9B37-A95875429DBB}" returnToParent="0" transitionDur="1000">
                      <p166:blipFill xmlns:p166="http://schemas.microsoft.com/office/powerpoint/2016/6/main">
                        <a:blip r:embed="rId6"/>
                        <a:stretch>
                          <a:fillRect/>
                        </a:stretch>
                      </p166:blipFill>
                      <p166:spPr xmlns:p166="http://schemas.microsoft.com/office/powerpoint/2016/6/main">
                        <a:xfrm>
                          <a:off x="0" y="0"/>
                          <a:ext cx="321056" cy="180594"/>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96FFAD88-064D-F110-AC01-58E73E2CE986}"/>
                  </a:ext>
                </a:extLst>
              </p:cNvPr>
              <p:cNvPicPr>
                <a:picLocks noGrp="1" noRot="1" noChangeAspect="1" noMove="1" noResize="1" noEditPoints="1" noAdjustHandles="1" noChangeArrowheads="1" noChangeShapeType="1"/>
              </p:cNvPicPr>
              <p:nvPr/>
            </p:nvPicPr>
            <p:blipFill>
              <a:blip r:embed="rId7"/>
              <a:stretch>
                <a:fillRect/>
              </a:stretch>
            </p:blipFill>
            <p:spPr>
              <a:xfrm>
                <a:off x="11177793" y="759203"/>
                <a:ext cx="321056" cy="180594"/>
              </a:xfrm>
              <a:prstGeom prst="rect">
                <a:avLst/>
              </a:prstGeom>
              <a:ln w="3175">
                <a:solidFill>
                  <a:prstClr val="ltGray"/>
                </a:solidFill>
              </a:ln>
            </p:spPr>
          </p:pic>
        </mc:Fallback>
      </mc:AlternateContent>
      <p:sp>
        <p:nvSpPr>
          <p:cNvPr id="12" name="Rectangle 11">
            <a:extLst>
              <a:ext uri="{FF2B5EF4-FFF2-40B4-BE49-F238E27FC236}">
                <a16:creationId xmlns:a16="http://schemas.microsoft.com/office/drawing/2014/main" id="{88183AC2-9622-EE7A-9A84-20A6EA688EBB}"/>
              </a:ext>
            </a:extLst>
          </p:cNvPr>
          <p:cNvSpPr/>
          <p:nvPr/>
        </p:nvSpPr>
        <p:spPr>
          <a:xfrm>
            <a:off x="7443216" y="1730837"/>
            <a:ext cx="4216160" cy="461433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EB4F0A79-C78D-A664-0A7A-F78D9A58F97A}"/>
                  </a:ext>
                </a:extLst>
              </p:cNvPr>
              <p:cNvGraphicFramePr>
                <a:graphicFrameLocks noChangeAspect="1"/>
              </p:cNvGraphicFramePr>
              <p:nvPr/>
            </p:nvGraphicFramePr>
            <p:xfrm>
              <a:off x="5851100" y="793493"/>
              <a:ext cx="712987" cy="146304"/>
            </p:xfrm>
            <a:graphic>
              <a:graphicData uri="http://schemas.microsoft.com/office/powerpoint/2016/slidezoom">
                <pslz:sldZm>
                  <pslz:sldZmObj sldId="2147479144" cId="2331772481">
                    <pslz:zmPr id="{902C674C-917F-4294-AD5D-D0F883F67F0F}" returnToParent="0" transitionDur="1000">
                      <p166:blipFill xmlns:p166="http://schemas.microsoft.com/office/powerpoint/2016/6/main">
                        <a:blip r:embed="rId8"/>
                        <a:stretch>
                          <a:fillRect/>
                        </a:stretch>
                      </p166:blipFill>
                      <p166:spPr xmlns:p166="http://schemas.microsoft.com/office/powerpoint/2016/6/main">
                        <a:xfrm>
                          <a:off x="0" y="0"/>
                          <a:ext cx="712987" cy="146304"/>
                        </a:xfrm>
                        <a:prstGeom prst="rect">
                          <a:avLst/>
                        </a:prstGeom>
                        <a:ln w="3175">
                          <a:solidFill>
                            <a:prstClr val="ltGray"/>
                          </a:solidFill>
                        </a:ln>
                      </p166:spPr>
                    </pslz:zmPr>
                  </pslz:sldZmObj>
                </pslz:sldZm>
              </a:graphicData>
            </a:graphic>
          </p:graphicFrame>
        </mc:Choice>
        <mc:Fallback xmlns="">
          <p:pic>
            <p:nvPicPr>
              <p:cNvPr id="14" name="Slide Zoom 13">
                <a:hlinkClick r:id="rId9" action="ppaction://hlinksldjump"/>
                <a:extLst>
                  <a:ext uri="{FF2B5EF4-FFF2-40B4-BE49-F238E27FC236}">
                    <a16:creationId xmlns:a16="http://schemas.microsoft.com/office/drawing/2014/main" id="{EB4F0A79-C78D-A664-0A7A-F78D9A58F97A}"/>
                  </a:ext>
                </a:extLst>
              </p:cNvPr>
              <p:cNvPicPr>
                <a:picLocks noGrp="1" noRot="1" noChangeAspect="1" noMove="1" noResize="1" noEditPoints="1" noAdjustHandles="1" noChangeArrowheads="1" noChangeShapeType="1"/>
              </p:cNvPicPr>
              <p:nvPr/>
            </p:nvPicPr>
            <p:blipFill>
              <a:blip r:embed="rId10"/>
              <a:stretch>
                <a:fillRect/>
              </a:stretch>
            </p:blipFill>
            <p:spPr>
              <a:xfrm>
                <a:off x="5851100" y="793493"/>
                <a:ext cx="712987" cy="14630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FDAB56FC-1A81-AE7E-04D8-B17412C2FE1F}"/>
                  </a:ext>
                </a:extLst>
              </p:cNvPr>
              <p:cNvGraphicFramePr>
                <a:graphicFrameLocks noChangeAspect="1"/>
              </p:cNvGraphicFramePr>
              <p:nvPr/>
            </p:nvGraphicFramePr>
            <p:xfrm>
              <a:off x="5071709" y="750061"/>
              <a:ext cx="652391" cy="198878"/>
            </p:xfrm>
            <a:graphic>
              <a:graphicData uri="http://schemas.microsoft.com/office/powerpoint/2016/slidezoom">
                <pslz:sldZm>
                  <pslz:sldZmObj sldId="2147479142" cId="3041901256">
                    <pslz:zmPr id="{3D7A1F3C-DD56-4D14-BE8A-F7FE60AC73F9}" returnToParent="0" transitionDur="1000">
                      <p166:blipFill xmlns:p166="http://schemas.microsoft.com/office/powerpoint/2016/6/main">
                        <a:blip r:embed="rId11"/>
                        <a:stretch>
                          <a:fillRect/>
                        </a:stretch>
                      </p166:blipFill>
                      <p166:spPr xmlns:p166="http://schemas.microsoft.com/office/powerpoint/2016/6/main">
                        <a:xfrm>
                          <a:off x="0" y="0"/>
                          <a:ext cx="652391" cy="198878"/>
                        </a:xfrm>
                        <a:prstGeom prst="rect">
                          <a:avLst/>
                        </a:prstGeom>
                        <a:ln w="3175">
                          <a:solidFill>
                            <a:prstClr val="ltGray"/>
                          </a:solidFill>
                        </a:ln>
                      </p166:spPr>
                    </pslz:zmPr>
                  </pslz:sldZmObj>
                </pslz:sldZm>
              </a:graphicData>
            </a:graphic>
          </p:graphicFrame>
        </mc:Choice>
        <mc:Fallback xmlns="">
          <p:pic>
            <p:nvPicPr>
              <p:cNvPr id="16" name="Slide Zoom 15">
                <a:hlinkClick r:id="rId12" action="ppaction://hlinksldjump"/>
                <a:extLst>
                  <a:ext uri="{FF2B5EF4-FFF2-40B4-BE49-F238E27FC236}">
                    <a16:creationId xmlns:a16="http://schemas.microsoft.com/office/drawing/2014/main" id="{FDAB56FC-1A81-AE7E-04D8-B17412C2FE1F}"/>
                  </a:ext>
                </a:extLst>
              </p:cNvPr>
              <p:cNvPicPr>
                <a:picLocks noGrp="1" noRot="1" noChangeAspect="1" noMove="1" noResize="1" noEditPoints="1" noAdjustHandles="1" noChangeArrowheads="1" noChangeShapeType="1"/>
              </p:cNvPicPr>
              <p:nvPr/>
            </p:nvPicPr>
            <p:blipFill>
              <a:blip r:embed="rId13"/>
              <a:stretch>
                <a:fillRect/>
              </a:stretch>
            </p:blipFill>
            <p:spPr>
              <a:xfrm>
                <a:off x="5071709" y="750061"/>
                <a:ext cx="652391" cy="198878"/>
              </a:xfrm>
              <a:prstGeom prst="rect">
                <a:avLst/>
              </a:prstGeom>
              <a:ln w="3175">
                <a:solidFill>
                  <a:prstClr val="ltGray"/>
                </a:solidFill>
              </a:ln>
            </p:spPr>
          </p:pic>
        </mc:Fallback>
      </mc:AlternateContent>
      <p:sp>
        <p:nvSpPr>
          <p:cNvPr id="17" name="Text Placeholder 1">
            <a:extLst>
              <a:ext uri="{FF2B5EF4-FFF2-40B4-BE49-F238E27FC236}">
                <a16:creationId xmlns:a16="http://schemas.microsoft.com/office/drawing/2014/main" id="{1399B8BC-F7E8-F501-364C-E96F17FEF249}"/>
              </a:ext>
            </a:extLst>
          </p:cNvPr>
          <p:cNvSpPr txBox="1">
            <a:spLocks/>
          </p:cNvSpPr>
          <p:nvPr/>
        </p:nvSpPr>
        <p:spPr>
          <a:xfrm>
            <a:off x="1466850" y="204446"/>
            <a:ext cx="9258300" cy="1590589"/>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400">
              <a:lnSpc>
                <a:spcPct val="90000"/>
              </a:lnSpc>
              <a:spcBef>
                <a:spcPts val="0"/>
              </a:spcBef>
              <a:buClrTx/>
              <a:buFontTx/>
              <a:buNone/>
              <a:defRPr/>
            </a:pPr>
            <a:r>
              <a:rPr lang="en-US" sz="2800" b="1" kern="0">
                <a:solidFill>
                  <a:srgbClr val="002060"/>
                </a:solidFill>
                <a:latin typeface="Helvetica" pitchFamily="2" charset="0"/>
              </a:rPr>
              <a:t>OCR Screen </a:t>
            </a:r>
            <a:r>
              <a:rPr lang="en-US" sz="2800" b="1" kern="0">
                <a:solidFill>
                  <a:schemeClr val="accent2"/>
                </a:solidFill>
                <a:latin typeface="Helvetica" pitchFamily="2" charset="0"/>
              </a:rPr>
              <a:t>Overview</a:t>
            </a:r>
            <a:endParaRPr lang="en-US" sz="4400" b="1" kern="0">
              <a:solidFill>
                <a:schemeClr val="accent2"/>
              </a:solidFill>
              <a:latin typeface="Helvetica" pitchFamily="2" charset="0"/>
            </a:endParaRPr>
          </a:p>
        </p:txBody>
      </p:sp>
    </p:spTree>
    <p:extLst>
      <p:ext uri="{BB962C8B-B14F-4D97-AF65-F5344CB8AC3E}">
        <p14:creationId xmlns:p14="http://schemas.microsoft.com/office/powerpoint/2010/main" val="289002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434EFE-E45E-DFDF-0D82-EDDE4E0D569C}"/>
              </a:ext>
            </a:extLst>
          </p:cNvPr>
          <p:cNvPicPr>
            <a:picLocks noChangeAspect="1"/>
          </p:cNvPicPr>
          <p:nvPr/>
        </p:nvPicPr>
        <p:blipFill>
          <a:blip r:embed="rId3"/>
          <a:stretch>
            <a:fillRect/>
          </a:stretch>
        </p:blipFill>
        <p:spPr>
          <a:xfrm>
            <a:off x="4632530" y="1706280"/>
            <a:ext cx="7266109" cy="4574189"/>
          </a:xfrm>
          <a:prstGeom prst="rect">
            <a:avLst/>
          </a:prstGeom>
        </p:spPr>
      </p:pic>
      <p:pic>
        <p:nvPicPr>
          <p:cNvPr id="4" name="Picture 3">
            <a:extLst>
              <a:ext uri="{FF2B5EF4-FFF2-40B4-BE49-F238E27FC236}">
                <a16:creationId xmlns:a16="http://schemas.microsoft.com/office/drawing/2014/main" id="{26DFEEC6-4A95-0805-D964-5443C54241FA}"/>
              </a:ext>
            </a:extLst>
          </p:cNvPr>
          <p:cNvPicPr>
            <a:picLocks noChangeAspect="1"/>
          </p:cNvPicPr>
          <p:nvPr/>
        </p:nvPicPr>
        <p:blipFill>
          <a:blip r:embed="rId4"/>
          <a:stretch>
            <a:fillRect/>
          </a:stretch>
        </p:blipFill>
        <p:spPr>
          <a:xfrm>
            <a:off x="4632530" y="177800"/>
            <a:ext cx="7266109" cy="1494613"/>
          </a:xfrm>
          <a:prstGeom prst="rect">
            <a:avLst/>
          </a:prstGeom>
        </p:spPr>
      </p:pic>
      <p:cxnSp>
        <p:nvCxnSpPr>
          <p:cNvPr id="6" name="Straight Arrow Connector 5">
            <a:extLst>
              <a:ext uri="{FF2B5EF4-FFF2-40B4-BE49-F238E27FC236}">
                <a16:creationId xmlns:a16="http://schemas.microsoft.com/office/drawing/2014/main" id="{D0C71AB8-A8E4-DE5E-7F07-09AF5631F523}"/>
              </a:ext>
            </a:extLst>
          </p:cNvPr>
          <p:cNvCxnSpPr>
            <a:cxnSpLocks/>
          </p:cNvCxnSpPr>
          <p:nvPr/>
        </p:nvCxnSpPr>
        <p:spPr>
          <a:xfrm flipH="1">
            <a:off x="5977855" y="1452033"/>
            <a:ext cx="187995" cy="34302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D9D6B8FA-CC21-07A8-A8D4-13C644A9C559}"/>
              </a:ext>
            </a:extLst>
          </p:cNvPr>
          <p:cNvCxnSpPr/>
          <p:nvPr/>
        </p:nvCxnSpPr>
        <p:spPr>
          <a:xfrm>
            <a:off x="6638820" y="606088"/>
            <a:ext cx="1999297" cy="10663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A18BF6BC-4D83-B033-E333-989FFCE5ABF0}"/>
              </a:ext>
            </a:extLst>
          </p:cNvPr>
          <p:cNvCxnSpPr/>
          <p:nvPr/>
        </p:nvCxnSpPr>
        <p:spPr>
          <a:xfrm flipH="1">
            <a:off x="4921250" y="1071034"/>
            <a:ext cx="917222" cy="12869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35E7D7F-7A03-D0D9-0F16-320C82CF5B69}"/>
              </a:ext>
            </a:extLst>
          </p:cNvPr>
          <p:cNvCxnSpPr/>
          <p:nvPr/>
        </p:nvCxnSpPr>
        <p:spPr>
          <a:xfrm>
            <a:off x="6597650" y="1071033"/>
            <a:ext cx="1744133" cy="13462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4C2DCD2D-52D2-65B4-B36A-1595A7F23D8A}"/>
              </a:ext>
            </a:extLst>
          </p:cNvPr>
          <p:cNvCxnSpPr>
            <a:cxnSpLocks/>
          </p:cNvCxnSpPr>
          <p:nvPr/>
        </p:nvCxnSpPr>
        <p:spPr>
          <a:xfrm>
            <a:off x="10814050" y="1452034"/>
            <a:ext cx="609600" cy="17949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36193BB-F255-2A98-F8DE-C61665B425E6}"/>
              </a:ext>
            </a:extLst>
          </p:cNvPr>
          <p:cNvCxnSpPr/>
          <p:nvPr/>
        </p:nvCxnSpPr>
        <p:spPr>
          <a:xfrm flipH="1">
            <a:off x="5640917" y="1452033"/>
            <a:ext cx="5477933" cy="20828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 name="Text Placeholder 1">
            <a:extLst>
              <a:ext uri="{FF2B5EF4-FFF2-40B4-BE49-F238E27FC236}">
                <a16:creationId xmlns:a16="http://schemas.microsoft.com/office/drawing/2014/main" id="{26E01883-67C4-7A16-22F5-975FD8BC4995}"/>
              </a:ext>
            </a:extLst>
          </p:cNvPr>
          <p:cNvSpPr txBox="1">
            <a:spLocks/>
          </p:cNvSpPr>
          <p:nvPr/>
        </p:nvSpPr>
        <p:spPr>
          <a:xfrm>
            <a:off x="546100" y="2921001"/>
            <a:ext cx="3781630" cy="1003300"/>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ts val="0"/>
              </a:spcBef>
              <a:buClrTx/>
              <a:buFontTx/>
              <a:buNone/>
              <a:defRPr/>
            </a:pPr>
            <a:r>
              <a:rPr lang="en-US" sz="2100" b="1" kern="0">
                <a:solidFill>
                  <a:schemeClr val="accent3"/>
                </a:solidFill>
                <a:latin typeface="Helvetica" pitchFamily="2" charset="0"/>
              </a:rPr>
              <a:t>Header Level Information</a:t>
            </a:r>
          </a:p>
          <a:p>
            <a:pPr defTabSz="914400">
              <a:lnSpc>
                <a:spcPct val="90000"/>
              </a:lnSpc>
              <a:spcBef>
                <a:spcPts val="0"/>
              </a:spcBef>
              <a:buClrTx/>
              <a:buFontTx/>
              <a:buNone/>
              <a:defRPr/>
            </a:pPr>
            <a:r>
              <a:rPr lang="en-US" sz="3200" b="1" kern="0">
                <a:solidFill>
                  <a:schemeClr val="accent2"/>
                </a:solidFill>
                <a:latin typeface="Helvetica" pitchFamily="2" charset="0"/>
              </a:rPr>
              <a:t>Mapping in OCR</a:t>
            </a:r>
          </a:p>
        </p:txBody>
      </p:sp>
      <p:sp>
        <p:nvSpPr>
          <p:cNvPr id="5" name="Rectangle 4">
            <a:extLst>
              <a:ext uri="{FF2B5EF4-FFF2-40B4-BE49-F238E27FC236}">
                <a16:creationId xmlns:a16="http://schemas.microsoft.com/office/drawing/2014/main" id="{92068EEE-EF48-985F-C6F8-F1BDF2B4367D}"/>
              </a:ext>
            </a:extLst>
          </p:cNvPr>
          <p:cNvSpPr/>
          <p:nvPr/>
        </p:nvSpPr>
        <p:spPr>
          <a:xfrm>
            <a:off x="0" y="2717800"/>
            <a:ext cx="152400" cy="12065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6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2478FF 1">
      <a:dk1>
        <a:srgbClr val="000000"/>
      </a:dk1>
      <a:lt1>
        <a:srgbClr val="FFFFFF"/>
      </a:lt1>
      <a:dk2>
        <a:srgbClr val="323232"/>
      </a:dk2>
      <a:lt2>
        <a:srgbClr val="FFFFFF"/>
      </a:lt2>
      <a:accent1>
        <a:srgbClr val="D30B0B"/>
      </a:accent1>
      <a:accent2>
        <a:srgbClr val="2478FF"/>
      </a:accent2>
      <a:accent3>
        <a:srgbClr val="1C1D3B"/>
      </a:accent3>
      <a:accent4>
        <a:srgbClr val="FFC000"/>
      </a:accent4>
      <a:accent5>
        <a:srgbClr val="000000"/>
      </a:accent5>
      <a:accent6>
        <a:srgbClr val="FFFFFF"/>
      </a:accent6>
      <a:hlink>
        <a:srgbClr val="2478FF"/>
      </a:hlink>
      <a:folHlink>
        <a:srgbClr val="6D1E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E20B9F02274449AEB188876A1E4C16" ma:contentTypeVersion="19" ma:contentTypeDescription="Create a new document." ma:contentTypeScope="" ma:versionID="ac3fd215d56be4551b08163ee8a13532">
  <xsd:schema xmlns:xsd="http://www.w3.org/2001/XMLSchema" xmlns:xs="http://www.w3.org/2001/XMLSchema" xmlns:p="http://schemas.microsoft.com/office/2006/metadata/properties" xmlns:ns2="14f4f4a2-3af9-4cc4-9a93-c23463beaaf5" xmlns:ns3="7e9375c6-efdf-4ad5-8d29-4507a898058a" targetNamespace="http://schemas.microsoft.com/office/2006/metadata/properties" ma:root="true" ma:fieldsID="c095220684fb835178fce128b0cf9490" ns2:_="" ns3:_="">
    <xsd:import namespace="14f4f4a2-3af9-4cc4-9a93-c23463beaaf5"/>
    <xsd:import namespace="7e9375c6-efdf-4ad5-8d29-4507a8980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4f4a2-3af9-4cc4-9a93-c23463bea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95ba9d-5846-42da-98e4-e22e845eb1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375c6-efdf-4ad5-8d29-4507a8980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260b1a-737a-4ec5-840c-a05d270daeed}" ma:internalName="TaxCatchAll" ma:showField="CatchAllData" ma:web="7e9375c6-efdf-4ad5-8d29-4507a8980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f4f4a2-3af9-4cc4-9a93-c23463beaaf5">
      <Terms xmlns="http://schemas.microsoft.com/office/infopath/2007/PartnerControls"/>
    </lcf76f155ced4ddcb4097134ff3c332f>
    <TaxCatchAll xmlns="7e9375c6-efdf-4ad5-8d29-4507a898058a" xsi:nil="true"/>
    <SharedWithUsers xmlns="7e9375c6-efdf-4ad5-8d29-4507a898058a">
      <UserInfo>
        <DisplayName>Ryan McCammond</DisplayName>
        <AccountId>869</AccountId>
        <AccountType/>
      </UserInfo>
      <UserInfo>
        <DisplayName>Mateo Castillo</DisplayName>
        <AccountId>22</AccountId>
        <AccountType/>
      </UserInfo>
      <UserInfo>
        <DisplayName>Julia Amorim</DisplayName>
        <AccountId>508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6AE69-A986-4D07-97E6-12933A537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4f4a2-3af9-4cc4-9a93-c23463beaaf5"/>
    <ds:schemaRef ds:uri="7e9375c6-efdf-4ad5-8d29-4507a8980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A5E082-B25B-49D5-A687-B43D6CBABE69}">
  <ds:schemaRefs>
    <ds:schemaRef ds:uri="http://purl.org/dc/terms/"/>
    <ds:schemaRef ds:uri="http://schemas.microsoft.com/office/2006/documentManagement/types"/>
    <ds:schemaRef ds:uri="14f4f4a2-3af9-4cc4-9a93-c23463beaaf5"/>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7e9375c6-efdf-4ad5-8d29-4507a898058a"/>
    <ds:schemaRef ds:uri="http://www.w3.org/XML/1998/namespace"/>
    <ds:schemaRef ds:uri="http://purl.org/dc/dcmitype/"/>
  </ds:schemaRefs>
</ds:datastoreItem>
</file>

<file path=customXml/itemProps3.xml><?xml version="1.0" encoding="utf-8"?>
<ds:datastoreItem xmlns:ds="http://schemas.openxmlformats.org/officeDocument/2006/customXml" ds:itemID="{89DD39FF-4A2B-4A21-808E-2D79675D12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Sales Enablement Auritas - Solutions for Data Volume Management and Storage Management</Template>
  <TotalTime>1225</TotalTime>
  <Words>1381</Words>
  <Application>Microsoft Macintosh PowerPoint</Application>
  <PresentationFormat>Widescreen</PresentationFormat>
  <Paragraphs>207</Paragraphs>
  <Slides>14</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Auritas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Data Volume Management and Storage Management</dc:title>
  <dc:creator>Mateo Castillo</dc:creator>
  <cp:lastModifiedBy>Julia Amorim</cp:lastModifiedBy>
  <cp:revision>17</cp:revision>
  <dcterms:created xsi:type="dcterms:W3CDTF">2022-02-10T18:33:54Z</dcterms:created>
  <dcterms:modified xsi:type="dcterms:W3CDTF">2026-05-04T23:34:37Z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0x010100C7E20B9F02274449AEB188876A1E4C16</vt:lpwstr>
  </property>
  <property fmtid="{D5CDD505-2E9C-101B-9397-08002B2CF9AE}" pid="3" name="MediaServiceImageTags">
    <vt:lpwstr/>
  </property>
</Properties>
</file>