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83" r:id="rId5"/>
    <p:sldId id="297" r:id="rId6"/>
    <p:sldId id="2147479257" r:id="rId7"/>
    <p:sldId id="2147479260" r:id="rId8"/>
    <p:sldId id="2147479263" r:id="rId9"/>
    <p:sldId id="2147479266" r:id="rId10"/>
  </p:sldIdLst>
  <p:sldSz cx="18288000" cy="10287000"/>
  <p:notesSz cx="6858000" cy="9144000"/>
  <p:embeddedFontLst>
    <p:embeddedFont>
      <p:font typeface="Helvetica" pitchFamily="2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D3B"/>
    <a:srgbClr val="0D4BD3"/>
    <a:srgbClr val="D8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3" autoAdjust="0"/>
    <p:restoredTop sz="94520" autoAdjust="0"/>
  </p:normalViewPr>
  <p:slideViewPr>
    <p:cSldViewPr>
      <p:cViewPr varScale="1">
        <p:scale>
          <a:sx n="69" d="100"/>
          <a:sy n="69" d="100"/>
        </p:scale>
        <p:origin x="10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0CC2-FF01-45FB-9799-38C7BC7ED4FC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22C5-786C-472E-9113-A4BF76392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76300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0" y="564914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9844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21436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458200" y="190500"/>
            <a:ext cx="2853919" cy="768180"/>
          </a:xfrm>
          <a:custGeom>
            <a:avLst/>
            <a:gdLst/>
            <a:ahLst/>
            <a:cxnLst/>
            <a:rect l="l" t="t" r="r" b="b"/>
            <a:pathLst>
              <a:path w="5707835" h="1536359">
                <a:moveTo>
                  <a:pt x="0" y="0"/>
                </a:moveTo>
                <a:lnTo>
                  <a:pt x="5707835" y="0"/>
                </a:lnTo>
                <a:lnTo>
                  <a:pt x="5707835" y="1536359"/>
                </a:lnTo>
                <a:lnTo>
                  <a:pt x="0" y="153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80964" y="3543300"/>
            <a:ext cx="1016643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Production failure and operational risks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Current AP solution/business model not scalable 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Compliance risk - Heavy manual controls to mitigate failures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continuity and growing-concern over vendor stability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6365" y="7934983"/>
            <a:ext cx="1017641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51% touchless global automation within three months post rollout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Established a unified ECC platform for 49 entities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Addressed 145 global requirements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Scalable automation &amp; standardized workflows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6365" y="5591665"/>
            <a:ext cx="10166435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Intuitive and mobile enabled FIORI user experience 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Global standardization of indirect invoice end to end process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Operational around the clock, providing history, visibility, security, and a single system of document control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compliance by meeting local regulations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46A70-EBA0-F610-FD68-E1AA0C8DA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High Tech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CFBD64F-27C4-236A-D871-DF2496FC3D36}"/>
              </a:ext>
            </a:extLst>
          </p:cNvPr>
          <p:cNvSpPr txBox="1">
            <a:spLocks/>
          </p:cNvSpPr>
          <p:nvPr/>
        </p:nvSpPr>
        <p:spPr>
          <a:xfrm>
            <a:off x="780964" y="710283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Global Invoice Management Transformation Within 9 months</a:t>
            </a:r>
          </a:p>
        </p:txBody>
      </p:sp>
      <p:pic>
        <p:nvPicPr>
          <p:cNvPr id="12290" name="Picture 2" descr="GeForce Official Site: Graphics Cards, Gaming Laptops &amp; More">
            <a:extLst>
              <a:ext uri="{FF2B5EF4-FFF2-40B4-BE49-F238E27FC236}">
                <a16:creationId xmlns:a16="http://schemas.microsoft.com/office/drawing/2014/main" id="{8BC79375-8E2E-6E13-FDC4-BA37ED5F7E5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6" r="25571" b="-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804040" y="3162300"/>
            <a:ext cx="10287000" cy="146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Heavy manual labor needs to complete tasks. Long cycle/processing time.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 to measure supplier performance.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Large number of exceptions.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Customizations were being used in the place of business rules.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0964" y="7861489"/>
            <a:ext cx="10333152" cy="205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700 thousand invoices processed – EDI 55% and email and paper 45%.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Touchless process went from 0-20% to 85+% globally.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Cycle time was reduced from 18 to 4.5 days.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and integrate a supplier portal. Improved supplier relations.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 standard POs for Maintenance, Repair and Operations (MRO) expense.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Grow digital invoicing, target paper reduction with new vendors and non-PO.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040" y="4914900"/>
            <a:ext cx="10287000" cy="2625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Scale for growth with common, standard global processes; develop and track key performance metrics to trend progress.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validation, rejection, exception handling, workflow, approval and posting minimal SAP customizations.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Architect future state supplier portal integration.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Integrate EDI and auto ingest emailed invoices.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Lead change with business process, not technology; build cross functional change coalition to root the cultural change.</a:t>
            </a:r>
          </a:p>
        </p:txBody>
      </p:sp>
      <p:pic>
        <p:nvPicPr>
          <p:cNvPr id="1026" name="Picture 2" descr="Toro Logo PNG Transparent &amp; SVG Vector - Freebie Supply">
            <a:extLst>
              <a:ext uri="{FF2B5EF4-FFF2-40B4-BE49-F238E27FC236}">
                <a16:creationId xmlns:a16="http://schemas.microsoft.com/office/drawing/2014/main" id="{AD0C3406-8968-8304-580B-1B8CF9CEF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18148"/>
          <a:stretch/>
        </p:blipFill>
        <p:spPr bwMode="auto">
          <a:xfrm>
            <a:off x="9974993" y="203201"/>
            <a:ext cx="141546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ttery &amp; Petrol Walk power lawn mowers - Toro Australia">
            <a:extLst>
              <a:ext uri="{FF2B5EF4-FFF2-40B4-BE49-F238E27FC236}">
                <a16:creationId xmlns:a16="http://schemas.microsoft.com/office/drawing/2014/main" id="{3400FB11-0FBF-6F59-61BC-43B69539CA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r="2682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6A70CE-B7CB-3A78-948F-1D5F447F7C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Manufacturing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B626D5-A8AC-C682-FCE5-BED6C7BA43A6}"/>
              </a:ext>
            </a:extLst>
          </p:cNvPr>
          <p:cNvSpPr txBox="1">
            <a:spLocks/>
          </p:cNvSpPr>
          <p:nvPr/>
        </p:nvSpPr>
        <p:spPr>
          <a:xfrm>
            <a:off x="780964" y="571500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Global Invoice Management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219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C574-5CF7-24A8-FEAD-87D07217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DA622502-C582-4E0E-66C2-91925F8AAB24}"/>
              </a:ext>
            </a:extLst>
          </p:cNvPr>
          <p:cNvSpPr txBox="1"/>
          <p:nvPr/>
        </p:nvSpPr>
        <p:spPr>
          <a:xfrm>
            <a:off x="804040" y="3488568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Missed early payment opportunities and processing delays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risk of human error due to manual data entry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Slow workflows were impacting team productivity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Dealing with over 250k invoices being both PO and non-PO, across 35 legal entities 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9ECEAEF-F1C2-5E7A-834B-B192AD8EC1F2}"/>
              </a:ext>
            </a:extLst>
          </p:cNvPr>
          <p:cNvSpPr txBox="1"/>
          <p:nvPr/>
        </p:nvSpPr>
        <p:spPr>
          <a:xfrm>
            <a:off x="780964" y="5436779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Upgrade OpenText Vendor Invoice Management technology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Information Capture Core by OpenText with Machine Learning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Integrated intelligent capture for SAP, enabling machine reading and learning capabilities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FCFE5-BF2D-4A53-31C1-49EC63303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87800" y="190500"/>
            <a:ext cx="1447801" cy="374414"/>
          </a:xfrm>
        </p:spPr>
        <p:txBody>
          <a:bodyPr/>
          <a:lstStyle/>
          <a:p>
            <a:pPr algn="ctr"/>
            <a:r>
              <a:rPr lang="en-US" dirty="0"/>
              <a:t>Oil &amp; Gas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5AE5653-5EC3-3FA8-7772-863063903C7A}"/>
              </a:ext>
            </a:extLst>
          </p:cNvPr>
          <p:cNvSpPr txBox="1">
            <a:spLocks/>
          </p:cNvSpPr>
          <p:nvPr/>
        </p:nvSpPr>
        <p:spPr>
          <a:xfrm>
            <a:off x="780964" y="691054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VIM Upgrade for Global Invoice Processing Automation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DF0A4-F4B0-6991-6C20-268BE0E78A91}"/>
              </a:ext>
            </a:extLst>
          </p:cNvPr>
          <p:cNvSpPr txBox="1"/>
          <p:nvPr/>
        </p:nvSpPr>
        <p:spPr>
          <a:xfrm>
            <a:off x="804040" y="7384991"/>
            <a:ext cx="10287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20 OCR profiles were onboarded, ensuring region-wise country groupings and improved accuracy across diverse invoice formats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Monetary advantages with automated identification of early payment opportunities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manual processes introducing auto-posting directly in SAP VIM by OpenText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Global deployment across 44 countries, delivering consistent functionality while ensuring compliance with regional and global financial regulations</a:t>
            </a:r>
          </a:p>
        </p:txBody>
      </p:sp>
      <p:pic>
        <p:nvPicPr>
          <p:cNvPr id="19" name="Picture Placeholder 18" descr="Long pipes going up a hill&#10;&#10;AI-generated content may be incorrect.">
            <a:extLst>
              <a:ext uri="{FF2B5EF4-FFF2-40B4-BE49-F238E27FC236}">
                <a16:creationId xmlns:a16="http://schemas.microsoft.com/office/drawing/2014/main" id="{126DCBFE-0CEF-B705-78C2-80524C0D7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68" r="24868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EF9D5A-A72A-3BF9-8F4B-8F42F9895DD5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50269CBF-C634-4CE1-1C8F-C59B62A84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38866" r="181" b="38733"/>
          <a:stretch>
            <a:fillRect/>
          </a:stretch>
        </p:blipFill>
        <p:spPr>
          <a:xfrm>
            <a:off x="7357352" y="190501"/>
            <a:ext cx="4198638" cy="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92E7-1C31-00CF-E9AB-EB6B38BA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495CE498-7394-EDAF-997E-0C4708C6DD46}"/>
              </a:ext>
            </a:extLst>
          </p:cNvPr>
          <p:cNvSpPr txBox="1"/>
          <p:nvPr/>
        </p:nvSpPr>
        <p:spPr>
          <a:xfrm>
            <a:off x="745795" y="3775523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Dual procurement channels (Direct vs Indirect) created fragmented invoice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Separate reconciliation tools added complexity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No unified invoice intake process, leading to inefficiencies &amp; confusion for vendors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OCR limited to direct invoices only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1FCD533-B5B2-9606-3DEC-3BEDD2533E52}"/>
              </a:ext>
            </a:extLst>
          </p:cNvPr>
          <p:cNvSpPr txBox="1"/>
          <p:nvPr/>
        </p:nvSpPr>
        <p:spPr>
          <a:xfrm>
            <a:off x="780964" y="574741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One centralized invoice intake process via OpenText VIM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OpenText Intelligent Capture to machine-read both Direct and Indirect invoices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Indirect invoices are then interfaced into Ariba Invoicing for approvals before posting to S/4HANA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Direct invoices proceed through VIM for approvals and posting to S/4HANA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F12E3-C51E-8620-97A7-B6422BDD7B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2490" y="190500"/>
            <a:ext cx="2403112" cy="5262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Telecommunications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067008-7AA6-D987-71AC-4D4869B84291}"/>
              </a:ext>
            </a:extLst>
          </p:cNvPr>
          <p:cNvSpPr txBox="1">
            <a:spLocks/>
          </p:cNvSpPr>
          <p:nvPr/>
        </p:nvSpPr>
        <p:spPr>
          <a:xfrm>
            <a:off x="780964" y="716766"/>
            <a:ext cx="8363036" cy="282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54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sz="5400" dirty="0"/>
              <a:t>Leveraging</a:t>
            </a:r>
            <a:r>
              <a:rPr lang="en-US" sz="5400" b="0" dirty="0"/>
              <a:t> </a:t>
            </a:r>
            <a:r>
              <a:rPr lang="en-US" sz="5400" dirty="0"/>
              <a:t>OpenText VIM OCR</a:t>
            </a:r>
            <a:r>
              <a:rPr lang="en-US" sz="5400" b="0" dirty="0"/>
              <a:t> </a:t>
            </a:r>
            <a:r>
              <a:rPr lang="en-US" sz="5400" dirty="0"/>
              <a:t>for Ariba BNI</a:t>
            </a:r>
            <a:endParaRPr lang="en-US" sz="5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1A246-4501-F953-017E-438DF2F710B8}"/>
              </a:ext>
            </a:extLst>
          </p:cNvPr>
          <p:cNvSpPr txBox="1"/>
          <p:nvPr/>
        </p:nvSpPr>
        <p:spPr>
          <a:xfrm>
            <a:off x="780964" y="795890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A single, common invoice transmittal process for all vendors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Improved operational efficiency by consolidating invoice intake and OCR processing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Enhanced user experience across procurement/sourcing and finance teams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Seamless integration with existing SAP systems while maintaining preferred platforms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Sustainable long-term support through Auritas Hypercare services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8CBF15-7C7F-C4EA-D451-CAD414780823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 logo of a company&#10;&#10;AI-generated content may be incorrect.">
            <a:extLst>
              <a:ext uri="{FF2B5EF4-FFF2-40B4-BE49-F238E27FC236}">
                <a16:creationId xmlns:a16="http://schemas.microsoft.com/office/drawing/2014/main" id="{36779205-C4ED-5849-4350-956A51A3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35049" r="10294" b="37232"/>
          <a:stretch>
            <a:fillRect/>
          </a:stretch>
        </p:blipFill>
        <p:spPr>
          <a:xfrm>
            <a:off x="8950688" y="281725"/>
            <a:ext cx="2403112" cy="849303"/>
          </a:xfrm>
          <a:prstGeom prst="rect">
            <a:avLst/>
          </a:prstGeom>
        </p:spPr>
      </p:pic>
      <p:pic>
        <p:nvPicPr>
          <p:cNvPr id="10" name="Picture Placeholder 9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FB046CCC-2BFF-2110-66C3-B034C7CBC1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r="23630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</p:spTree>
    <p:extLst>
      <p:ext uri="{BB962C8B-B14F-4D97-AF65-F5344CB8AC3E}">
        <p14:creationId xmlns:p14="http://schemas.microsoft.com/office/powerpoint/2010/main" val="420304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21E2-E71B-C375-6D49-F5C2A7E6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6B53CF8-7309-7548-5569-6C77D7AE554C}"/>
              </a:ext>
            </a:extLst>
          </p:cNvPr>
          <p:cNvSpPr txBox="1"/>
          <p:nvPr/>
        </p:nvSpPr>
        <p:spPr>
          <a:xfrm>
            <a:off x="745795" y="3775523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Highly customized procurement processes with limited standardization and scalability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Lack of end-to-end automation across procurement, invoicing, and AP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Gaps in integration between procurement, finance, and invoice management tools reduced visibility and efficiency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Homegrown procurement and invoicing processes for direct spend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5E3477F-3D43-600A-4E63-9862768BE95B}"/>
              </a:ext>
            </a:extLst>
          </p:cNvPr>
          <p:cNvSpPr txBox="1"/>
          <p:nvPr/>
        </p:nvSpPr>
        <p:spPr>
          <a:xfrm>
            <a:off x="780964" y="5946730"/>
            <a:ext cx="1077502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Solutions Implemented: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Intelligent Capture for SAP </a:t>
            </a:r>
            <a:r>
              <a:rPr lang="en-US" sz="2000" dirty="0">
                <a:latin typeface="Helvetica" pitchFamily="2" charset="0"/>
              </a:rPr>
              <a:t>for ML capabilities and increasing automation 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SAP Invoice Management by OpenText (VIM) </a:t>
            </a:r>
            <a:r>
              <a:rPr lang="en-US" sz="2000" dirty="0">
                <a:latin typeface="Helvetica" pitchFamily="2" charset="0"/>
              </a:rPr>
              <a:t>implementation 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OpenText Archiving and Document Access </a:t>
            </a:r>
            <a:r>
              <a:rPr lang="en-US" sz="2000" dirty="0">
                <a:latin typeface="Helvetica" pitchFamily="2" charset="0"/>
              </a:rPr>
              <a:t>implementation for system rightsizing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SAP Taulia Supply Chain Financing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D1F39-2B1B-8EF5-9963-52AB01556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87800" y="190500"/>
            <a:ext cx="1447801" cy="374414"/>
          </a:xfrm>
        </p:spPr>
        <p:txBody>
          <a:bodyPr/>
          <a:lstStyle/>
          <a:p>
            <a:pPr algn="ctr"/>
            <a:r>
              <a:rPr lang="en-US" dirty="0"/>
              <a:t>Retail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63F66-C611-6CAD-5A46-C5F6F68EC5B3}"/>
              </a:ext>
            </a:extLst>
          </p:cNvPr>
          <p:cNvSpPr txBox="1">
            <a:spLocks/>
          </p:cNvSpPr>
          <p:nvPr/>
        </p:nvSpPr>
        <p:spPr>
          <a:xfrm>
            <a:off x="780964" y="716766"/>
            <a:ext cx="9963236" cy="282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54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sz="5400" dirty="0"/>
              <a:t>A Smarter Way to Pay with OpenText VIM and SAP Taulia</a:t>
            </a:r>
            <a:endParaRPr lang="en-US" sz="5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D722D-C48A-8CEC-4896-AC940BB3D0C5}"/>
              </a:ext>
            </a:extLst>
          </p:cNvPr>
          <p:cNvSpPr txBox="1"/>
          <p:nvPr/>
        </p:nvSpPr>
        <p:spPr>
          <a:xfrm>
            <a:off x="780964" y="795890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VIM currently processes 400,000 invoices annually, of which merchandise constitutes more than 75% of the volume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Taulia generates a $2 million annuity YoY by way of dynamic discounting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Automated down payment handling and invoice clearing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Improved accuracy for complex, non-standard invoices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E301F3-6CB9-667C-12D8-B6AFC888EEEF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Placeholder 9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91F112B1-1072-6D9F-9036-6C98516368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r="23630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  <p:pic>
        <p:nvPicPr>
          <p:cNvPr id="1026" name="Picture 2" descr="Creating a High Energy Culture the Zappos Way">
            <a:extLst>
              <a:ext uri="{FF2B5EF4-FFF2-40B4-BE49-F238E27FC236}">
                <a16:creationId xmlns:a16="http://schemas.microsoft.com/office/drawing/2014/main" id="{46821147-CB9F-2F69-1033-324DAE02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62" y="260077"/>
            <a:ext cx="2860633" cy="11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3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92D52-2AB9-9159-13D0-6C1B84BB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F7BCCC68-7C57-8A97-A3EE-930CA0BCF049}"/>
              </a:ext>
            </a:extLst>
          </p:cNvPr>
          <p:cNvSpPr/>
          <p:nvPr/>
        </p:nvSpPr>
        <p:spPr>
          <a:xfrm>
            <a:off x="8458200" y="190500"/>
            <a:ext cx="2853919" cy="768180"/>
          </a:xfrm>
          <a:custGeom>
            <a:avLst/>
            <a:gdLst/>
            <a:ahLst/>
            <a:cxnLst/>
            <a:rect l="l" t="t" r="r" b="b"/>
            <a:pathLst>
              <a:path w="5707835" h="1536359">
                <a:moveTo>
                  <a:pt x="0" y="0"/>
                </a:moveTo>
                <a:lnTo>
                  <a:pt x="5707835" y="0"/>
                </a:lnTo>
                <a:lnTo>
                  <a:pt x="5707835" y="1536359"/>
                </a:lnTo>
                <a:lnTo>
                  <a:pt x="0" y="153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44CF73B-8BA0-DDFD-4AAC-0CAB5A95D8C1}"/>
              </a:ext>
            </a:extLst>
          </p:cNvPr>
          <p:cNvSpPr txBox="1"/>
          <p:nvPr/>
        </p:nvSpPr>
        <p:spPr>
          <a:xfrm>
            <a:off x="780963" y="3184227"/>
            <a:ext cx="10166435" cy="209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Increasing pressure to meet sustainability regulations and reporting requirements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Existing third-party solution provided only high-level, non-actionable insights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Lack of granular, operational-level sustainability data for planning and forecasting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Existing OpenText VIM lacked the capability to capture sustainability operational data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46B1B6C-E081-CCFC-2D79-B8ECB7A6513C}"/>
              </a:ext>
            </a:extLst>
          </p:cNvPr>
          <p:cNvSpPr txBox="1"/>
          <p:nvPr/>
        </p:nvSpPr>
        <p:spPr>
          <a:xfrm>
            <a:off x="806365" y="8115300"/>
            <a:ext cx="1017641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Significant improvement in sustainability data capture and reporting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visibility into utility consumption and operational performance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Multi-dimensional data model enabling deeper analysis and forecasting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compliance, audit readiness, and financial planning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B067136-F210-4E08-8548-2FA890B33D85}"/>
              </a:ext>
            </a:extLst>
          </p:cNvPr>
          <p:cNvSpPr txBox="1"/>
          <p:nvPr/>
        </p:nvSpPr>
        <p:spPr>
          <a:xfrm>
            <a:off x="806365" y="5150224"/>
            <a:ext cx="10166435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</a:t>
            </a:r>
            <a:r>
              <a:rPr lang="en-US" sz="2000" b="1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Invoice Management 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(VIM) with</a:t>
            </a:r>
            <a:r>
              <a:rPr lang="en-US" sz="2000" b="1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Intelligent Capture for SAP 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(ICS)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Extended VIM beyond invoicing to capture operational sustainability data (OD)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Implemented line-item level data capture for energy, utilities, and consumption metrics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Created standardized data structures and templates for global consistency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Enabled multi-channel data ingestion (email, VIM extraction, drag-and-drop)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Developed data enrichment capabilities (headers, rate slabs, attributes)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Built a robust exception management framework with rule-based validations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BE1C01-88B2-C766-DCFE-0325311EE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High Tech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CCEA1C6-DEC1-4220-9116-CCF380C5E910}"/>
              </a:ext>
            </a:extLst>
          </p:cNvPr>
          <p:cNvSpPr txBox="1">
            <a:spLocks/>
          </p:cNvSpPr>
          <p:nvPr/>
        </p:nvSpPr>
        <p:spPr>
          <a:xfrm>
            <a:off x="780963" y="710283"/>
            <a:ext cx="10531155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dirty="0"/>
              <a:t>SAP Invoice Management by OpenText for ESG/Sustainability Reporting</a:t>
            </a:r>
          </a:p>
        </p:txBody>
      </p:sp>
      <p:pic>
        <p:nvPicPr>
          <p:cNvPr id="12290" name="Picture 2" descr="GeForce Official Site: Graphics Cards, Gaming Laptops &amp; More">
            <a:extLst>
              <a:ext uri="{FF2B5EF4-FFF2-40B4-BE49-F238E27FC236}">
                <a16:creationId xmlns:a16="http://schemas.microsoft.com/office/drawing/2014/main" id="{4DF1AEC5-14B1-6A32-3F75-C383C4A114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6" r="25571" b="-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606AB-7635-4563-88D5-305E9BEE7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70B4-0C0D-4256-B79C-C96083E2D18B}">
  <ds:schemaRefs>
    <ds:schemaRef ds:uri="http://purl.org/dc/terms/"/>
    <ds:schemaRef ds:uri="http://schemas.microsoft.com/office/2006/documentManagement/types"/>
    <ds:schemaRef ds:uri="http://purl.org/dc/elements/1.1/"/>
    <ds:schemaRef ds:uri="bfee7331-4438-4be7-adff-9c56a95784c7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9E662E-C3E7-4A49-B854-2960AA59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925</Words>
  <Application>Microsoft Macintosh PowerPoint</Application>
  <PresentationFormat>Custom</PresentationFormat>
  <Paragraphs>114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Helvetica</vt:lpstr>
      <vt:lpstr>Aptos</vt:lpstr>
      <vt:lpstr>Calibri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Overviews - Case Studies One Pagers</dc:title>
  <cp:lastModifiedBy>Julia Amorim</cp:lastModifiedBy>
  <cp:revision>8</cp:revision>
  <dcterms:created xsi:type="dcterms:W3CDTF">2006-08-16T00:00:00Z</dcterms:created>
  <dcterms:modified xsi:type="dcterms:W3CDTF">2026-05-04T23:31:18Z</dcterms:modified>
  <dc:identifier>DAFrPQ6PK8g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