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0"/>
  </p:notesMasterIdLst>
  <p:sldIdLst>
    <p:sldId id="2147479130" r:id="rId5"/>
    <p:sldId id="2147479255" r:id="rId6"/>
    <p:sldId id="2147479131" r:id="rId7"/>
    <p:sldId id="2147479246" r:id="rId8"/>
    <p:sldId id="2147479248" r:id="rId9"/>
    <p:sldId id="268" r:id="rId10"/>
    <p:sldId id="265" r:id="rId11"/>
    <p:sldId id="259" r:id="rId12"/>
    <p:sldId id="2147479244" r:id="rId13"/>
    <p:sldId id="298" r:id="rId14"/>
    <p:sldId id="303" r:id="rId15"/>
    <p:sldId id="296" r:id="rId16"/>
    <p:sldId id="2147479245" r:id="rId17"/>
    <p:sldId id="2147469060" r:id="rId18"/>
    <p:sldId id="2147479258" r:id="rId19"/>
  </p:sldIdLst>
  <p:sldSz cx="18288000" cy="10287000"/>
  <p:notesSz cx="6858000" cy="9144000"/>
  <p:embeddedFontLst>
    <p:embeddedFont>
      <p:font typeface="Helvetica" pitchFamily="2" charset="0"/>
      <p:regular r:id="rId21"/>
      <p:bold r:id="rId22"/>
      <p:italic r:id="rId23"/>
      <p:boldItalic r:id="rId24"/>
    </p:embeddedFont>
    <p:embeddedFont>
      <p:font typeface="Verdana" panose="020B060403050404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1D3B"/>
    <a:srgbClr val="0D4BD3"/>
    <a:srgbClr val="D801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0340F1-2798-0548-8370-BA1015A94389}" v="88" dt="2026-04-29T15:35:10.0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86" autoAdjust="0"/>
    <p:restoredTop sz="94520" autoAdjust="0"/>
  </p:normalViewPr>
  <p:slideViewPr>
    <p:cSldViewPr>
      <p:cViewPr varScale="1">
        <p:scale>
          <a:sx n="69" d="100"/>
          <a:sy n="69" d="100"/>
        </p:scale>
        <p:origin x="1024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 Amorim" userId="1a2a34cf-f6eb-4dd8-86b7-3335b97f07d5" providerId="ADAL" clId="{FF6581B4-D95E-507C-BCCC-8278391A8E71}"/>
    <pc:docChg chg="undo redo custSel addSld delSld modSld sldOrd addSection delSection modSection">
      <pc:chgData name="Julia Amorim" userId="1a2a34cf-f6eb-4dd8-86b7-3335b97f07d5" providerId="ADAL" clId="{FF6581B4-D95E-507C-BCCC-8278391A8E71}" dt="2026-04-29T15:35:10.054" v="977" actId="1076"/>
      <pc:docMkLst>
        <pc:docMk/>
      </pc:docMkLst>
      <pc:sldChg chg="modSp mod">
        <pc:chgData name="Julia Amorim" userId="1a2a34cf-f6eb-4dd8-86b7-3335b97f07d5" providerId="ADAL" clId="{FF6581B4-D95E-507C-BCCC-8278391A8E71}" dt="2026-04-29T14:07:36.267" v="966" actId="20577"/>
        <pc:sldMkLst>
          <pc:docMk/>
          <pc:sldMk cId="0" sldId="259"/>
        </pc:sldMkLst>
        <pc:spChg chg="mod">
          <ac:chgData name="Julia Amorim" userId="1a2a34cf-f6eb-4dd8-86b7-3335b97f07d5" providerId="ADAL" clId="{FF6581B4-D95E-507C-BCCC-8278391A8E71}" dt="2026-04-29T14:07:36.267" v="966" actId="20577"/>
          <ac:spMkLst>
            <pc:docMk/>
            <pc:sldMk cId="0" sldId="259"/>
            <ac:spMk id="14" creationId="{00000000-0000-0000-0000-000000000000}"/>
          </ac:spMkLst>
        </pc:spChg>
      </pc:sldChg>
      <pc:sldChg chg="delSp modSp mod">
        <pc:chgData name="Julia Amorim" userId="1a2a34cf-f6eb-4dd8-86b7-3335b97f07d5" providerId="ADAL" clId="{FF6581B4-D95E-507C-BCCC-8278391A8E71}" dt="2026-04-09T14:25:17.028" v="810" actId="478"/>
        <pc:sldMkLst>
          <pc:docMk/>
          <pc:sldMk cId="4279682137" sldId="2147469060"/>
        </pc:sldMkLst>
        <pc:spChg chg="mod">
          <ac:chgData name="Julia Amorim" userId="1a2a34cf-f6eb-4dd8-86b7-3335b97f07d5" providerId="ADAL" clId="{FF6581B4-D95E-507C-BCCC-8278391A8E71}" dt="2026-04-09T14:25:15.140" v="809" actId="1076"/>
          <ac:spMkLst>
            <pc:docMk/>
            <pc:sldMk cId="4279682137" sldId="2147469060"/>
            <ac:spMk id="23" creationId="{FE9DFB25-F358-3E22-ABD7-392E0CE090B2}"/>
          </ac:spMkLst>
        </pc:spChg>
      </pc:sldChg>
      <pc:sldChg chg="modSp mod">
        <pc:chgData name="Julia Amorim" userId="1a2a34cf-f6eb-4dd8-86b7-3335b97f07d5" providerId="ADAL" clId="{FF6581B4-D95E-507C-BCCC-8278391A8E71}" dt="2026-04-29T13:16:26.585" v="956" actId="122"/>
        <pc:sldMkLst>
          <pc:docMk/>
          <pc:sldMk cId="1784372889" sldId="2147469061"/>
        </pc:sldMkLst>
        <pc:spChg chg="mod">
          <ac:chgData name="Julia Amorim" userId="1a2a34cf-f6eb-4dd8-86b7-3335b97f07d5" providerId="ADAL" clId="{FF6581B4-D95E-507C-BCCC-8278391A8E71}" dt="2026-04-29T13:16:26.585" v="956" actId="122"/>
          <ac:spMkLst>
            <pc:docMk/>
            <pc:sldMk cId="1784372889" sldId="2147469061"/>
            <ac:spMk id="15" creationId="{164CF556-22CC-C509-68D6-3D922CFE94D6}"/>
          </ac:spMkLst>
        </pc:spChg>
      </pc:sldChg>
      <pc:sldChg chg="modSp mod ord">
        <pc:chgData name="Julia Amorim" userId="1a2a34cf-f6eb-4dd8-86b7-3335b97f07d5" providerId="ADAL" clId="{FF6581B4-D95E-507C-BCCC-8278391A8E71}" dt="2026-04-29T14:08:53.381" v="969" actId="20577"/>
        <pc:sldMkLst>
          <pc:docMk/>
          <pc:sldMk cId="4184931480" sldId="2147479244"/>
        </pc:sldMkLst>
        <pc:spChg chg="mod">
          <ac:chgData name="Julia Amorim" userId="1a2a34cf-f6eb-4dd8-86b7-3335b97f07d5" providerId="ADAL" clId="{FF6581B4-D95E-507C-BCCC-8278391A8E71}" dt="2026-04-29T14:08:53.381" v="969" actId="20577"/>
          <ac:spMkLst>
            <pc:docMk/>
            <pc:sldMk cId="4184931480" sldId="2147479244"/>
            <ac:spMk id="14" creationId="{11F13A23-4119-8144-FD10-DECBA13DC82B}"/>
          </ac:spMkLst>
        </pc:spChg>
      </pc:sldChg>
      <pc:sldChg chg="modSp mod">
        <pc:chgData name="Julia Amorim" userId="1a2a34cf-f6eb-4dd8-86b7-3335b97f07d5" providerId="ADAL" clId="{FF6581B4-D95E-507C-BCCC-8278391A8E71}" dt="2026-04-22T13:30:24.874" v="947"/>
        <pc:sldMkLst>
          <pc:docMk/>
          <pc:sldMk cId="350759131" sldId="2147479264"/>
        </pc:sldMkLst>
        <pc:spChg chg="mod">
          <ac:chgData name="Julia Amorim" userId="1a2a34cf-f6eb-4dd8-86b7-3335b97f07d5" providerId="ADAL" clId="{FF6581B4-D95E-507C-BCCC-8278391A8E71}" dt="2026-04-22T13:30:24.874" v="947"/>
          <ac:spMkLst>
            <pc:docMk/>
            <pc:sldMk cId="350759131" sldId="2147479264"/>
            <ac:spMk id="4" creationId="{4F9C5E47-74E4-437A-17BE-DDB2E15B39DE}"/>
          </ac:spMkLst>
        </pc:spChg>
        <pc:spChg chg="mod">
          <ac:chgData name="Julia Amorim" userId="1a2a34cf-f6eb-4dd8-86b7-3335b97f07d5" providerId="ADAL" clId="{FF6581B4-D95E-507C-BCCC-8278391A8E71}" dt="2026-04-22T13:30:21.203" v="945"/>
          <ac:spMkLst>
            <pc:docMk/>
            <pc:sldMk cId="350759131" sldId="2147479264"/>
            <ac:spMk id="13" creationId="{68674EA3-256B-8D3B-ACBC-37AE704F8561}"/>
          </ac:spMkLst>
        </pc:spChg>
      </pc:sldChg>
      <pc:sldChg chg="addSp delSp modSp add mod">
        <pc:chgData name="Julia Amorim" userId="1a2a34cf-f6eb-4dd8-86b7-3335b97f07d5" providerId="ADAL" clId="{FF6581B4-D95E-507C-BCCC-8278391A8E71}" dt="2026-04-09T14:09:55.936" v="794"/>
        <pc:sldMkLst>
          <pc:docMk/>
          <pc:sldMk cId="327959784" sldId="2147479266"/>
        </pc:sldMkLst>
        <pc:spChg chg="mod">
          <ac:chgData name="Julia Amorim" userId="1a2a34cf-f6eb-4dd8-86b7-3335b97f07d5" providerId="ADAL" clId="{FF6581B4-D95E-507C-BCCC-8278391A8E71}" dt="2026-04-09T14:09:01.458" v="775" actId="20577"/>
          <ac:spMkLst>
            <pc:docMk/>
            <pc:sldMk cId="327959784" sldId="2147479266"/>
            <ac:spMk id="13" creationId="{B44CF73B-8BA0-DDFD-4AAC-0CAB5A95D8C1}"/>
          </ac:spMkLst>
        </pc:spChg>
        <pc:spChg chg="mod">
          <ac:chgData name="Julia Amorim" userId="1a2a34cf-f6eb-4dd8-86b7-3335b97f07d5" providerId="ADAL" clId="{FF6581B4-D95E-507C-BCCC-8278391A8E71}" dt="2026-04-09T14:09:04.339" v="776" actId="1076"/>
          <ac:spMkLst>
            <pc:docMk/>
            <pc:sldMk cId="327959784" sldId="2147479266"/>
            <ac:spMk id="14" creationId="{846B1B6C-E081-CCFC-2D79-B8ECB7A6513C}"/>
          </ac:spMkLst>
        </pc:spChg>
        <pc:spChg chg="mod">
          <ac:chgData name="Julia Amorim" userId="1a2a34cf-f6eb-4dd8-86b7-3335b97f07d5" providerId="ADAL" clId="{FF6581B4-D95E-507C-BCCC-8278391A8E71}" dt="2026-04-09T14:09:54.367" v="788"/>
          <ac:spMkLst>
            <pc:docMk/>
            <pc:sldMk cId="327959784" sldId="2147479266"/>
            <ac:spMk id="15" creationId="{8B067136-F210-4E08-8548-2FA890B33D85}"/>
          </ac:spMkLst>
        </pc:spChg>
        <pc:spChg chg="mod">
          <ac:chgData name="Julia Amorim" userId="1a2a34cf-f6eb-4dd8-86b7-3335b97f07d5" providerId="ADAL" clId="{FF6581B4-D95E-507C-BCCC-8278391A8E71}" dt="2026-04-09T14:05:05.337" v="737" actId="14100"/>
          <ac:spMkLst>
            <pc:docMk/>
            <pc:sldMk cId="327959784" sldId="2147479266"/>
            <ac:spMk id="17" creationId="{ECCEA1C6-DEC1-4220-9116-CCF380C5E910}"/>
          </ac:spMkLst>
        </pc:spChg>
      </pc:sldChg>
      <pc:sldChg chg="addSp delSp modSp add mod ord">
        <pc:chgData name="Julia Amorim" userId="1a2a34cf-f6eb-4dd8-86b7-3335b97f07d5" providerId="ADAL" clId="{FF6581B4-D95E-507C-BCCC-8278391A8E71}" dt="2026-04-29T15:35:10.054" v="977" actId="1076"/>
        <pc:sldMkLst>
          <pc:docMk/>
          <pc:sldMk cId="889096507" sldId="2147479267"/>
        </pc:sldMkLst>
        <pc:spChg chg="mod">
          <ac:chgData name="Julia Amorim" userId="1a2a34cf-f6eb-4dd8-86b7-3335b97f07d5" providerId="ADAL" clId="{FF6581B4-D95E-507C-BCCC-8278391A8E71}" dt="2026-04-09T14:25:01.892" v="800" actId="14100"/>
          <ac:spMkLst>
            <pc:docMk/>
            <pc:sldMk cId="889096507" sldId="2147479267"/>
            <ac:spMk id="8" creationId="{556933AB-FD7E-3907-6117-859E1C676BAB}"/>
          </ac:spMkLst>
        </pc:spChg>
        <pc:spChg chg="add mod">
          <ac:chgData name="Julia Amorim" userId="1a2a34cf-f6eb-4dd8-86b7-3335b97f07d5" providerId="ADAL" clId="{FF6581B4-D95E-507C-BCCC-8278391A8E71}" dt="2026-04-09T14:25:36.337" v="815"/>
          <ac:spMkLst>
            <pc:docMk/>
            <pc:sldMk cId="889096507" sldId="2147479267"/>
            <ac:spMk id="9" creationId="{62E81D28-F8AD-F5E9-0BAD-A30B7EB1AA5F}"/>
          </ac:spMkLst>
        </pc:spChg>
        <pc:spChg chg="mod">
          <ac:chgData name="Julia Amorim" userId="1a2a34cf-f6eb-4dd8-86b7-3335b97f07d5" providerId="ADAL" clId="{FF6581B4-D95E-507C-BCCC-8278391A8E71}" dt="2026-04-09T14:31:49.130" v="943" actId="465"/>
          <ac:spMkLst>
            <pc:docMk/>
            <pc:sldMk cId="889096507" sldId="2147479267"/>
            <ac:spMk id="12" creationId="{28FE50C9-57F0-CB51-769A-1A0B1FA83CAA}"/>
          </ac:spMkLst>
        </pc:spChg>
        <pc:spChg chg="mod">
          <ac:chgData name="Julia Amorim" userId="1a2a34cf-f6eb-4dd8-86b7-3335b97f07d5" providerId="ADAL" clId="{FF6581B4-D95E-507C-BCCC-8278391A8E71}" dt="2026-04-09T14:31:49.130" v="943" actId="465"/>
          <ac:spMkLst>
            <pc:docMk/>
            <pc:sldMk cId="889096507" sldId="2147479267"/>
            <ac:spMk id="13" creationId="{2CC982CD-94D9-4690-ADE6-B29560D635A7}"/>
          </ac:spMkLst>
        </pc:spChg>
        <pc:spChg chg="mod">
          <ac:chgData name="Julia Amorim" userId="1a2a34cf-f6eb-4dd8-86b7-3335b97f07d5" providerId="ADAL" clId="{FF6581B4-D95E-507C-BCCC-8278391A8E71}" dt="2026-04-09T14:31:49.130" v="943" actId="465"/>
          <ac:spMkLst>
            <pc:docMk/>
            <pc:sldMk cId="889096507" sldId="2147479267"/>
            <ac:spMk id="14" creationId="{61EB1BDA-186F-611F-B7D0-4D2B800DF793}"/>
          </ac:spMkLst>
        </pc:spChg>
        <pc:spChg chg="add mod">
          <ac:chgData name="Julia Amorim" userId="1a2a34cf-f6eb-4dd8-86b7-3335b97f07d5" providerId="ADAL" clId="{FF6581B4-D95E-507C-BCCC-8278391A8E71}" dt="2026-04-09T14:29:44.146" v="860" actId="21"/>
          <ac:spMkLst>
            <pc:docMk/>
            <pc:sldMk cId="889096507" sldId="2147479267"/>
            <ac:spMk id="16" creationId="{8F310092-F20F-F93C-361B-4727D011D8A7}"/>
          </ac:spMkLst>
        </pc:spChg>
        <pc:spChg chg="add mod">
          <ac:chgData name="Julia Amorim" userId="1a2a34cf-f6eb-4dd8-86b7-3335b97f07d5" providerId="ADAL" clId="{FF6581B4-D95E-507C-BCCC-8278391A8E71}" dt="2026-04-09T14:30:59.328" v="914" actId="21"/>
          <ac:spMkLst>
            <pc:docMk/>
            <pc:sldMk cId="889096507" sldId="2147479267"/>
            <ac:spMk id="17" creationId="{C2C4D72D-BA70-2E34-9169-191C0983A4FE}"/>
          </ac:spMkLst>
        </pc:spChg>
        <pc:picChg chg="add mod">
          <ac:chgData name="Julia Amorim" userId="1a2a34cf-f6eb-4dd8-86b7-3335b97f07d5" providerId="ADAL" clId="{FF6581B4-D95E-507C-BCCC-8278391A8E71}" dt="2026-04-09T14:26:16.129" v="820" actId="167"/>
          <ac:picMkLst>
            <pc:docMk/>
            <pc:sldMk cId="889096507" sldId="2147479267"/>
            <ac:picMk id="2050" creationId="{E3673D20-1E94-F991-879E-DA9874407034}"/>
          </ac:picMkLst>
        </pc:picChg>
        <pc:picChg chg="add mod">
          <ac:chgData name="Julia Amorim" userId="1a2a34cf-f6eb-4dd8-86b7-3335b97f07d5" providerId="ADAL" clId="{FF6581B4-D95E-507C-BCCC-8278391A8E71}" dt="2026-04-29T15:35:10.054" v="977" actId="1076"/>
          <ac:picMkLst>
            <pc:docMk/>
            <pc:sldMk cId="889096507" sldId="2147479267"/>
            <ac:picMk id="2052" creationId="{7A425071-FDED-0C89-3621-F452A2FFE9DE}"/>
          </ac:picMkLst>
        </pc:picChg>
      </pc:sldChg>
      <pc:sldChg chg="add">
        <pc:chgData name="Julia Amorim" userId="1a2a34cf-f6eb-4dd8-86b7-3335b97f07d5" providerId="ADAL" clId="{FF6581B4-D95E-507C-BCCC-8278391A8E71}" dt="2026-04-27T19:44:28.166" v="950"/>
        <pc:sldMkLst>
          <pc:docMk/>
          <pc:sldMk cId="1167485755" sldId="2147479268"/>
        </pc:sldMkLst>
      </pc:sldChg>
      <pc:sldChg chg="add del">
        <pc:chgData name="Julia Amorim" userId="1a2a34cf-f6eb-4dd8-86b7-3335b97f07d5" providerId="ADAL" clId="{FF6581B4-D95E-507C-BCCC-8278391A8E71}" dt="2026-04-29T15:34:50.965" v="976" actId="2696"/>
        <pc:sldMkLst>
          <pc:docMk/>
          <pc:sldMk cId="3738752016" sldId="2147479269"/>
        </pc:sldMkLst>
      </pc:sldChg>
      <pc:sldChg chg="addSp delSp modSp add mod ord">
        <pc:chgData name="Julia Amorim" userId="1a2a34cf-f6eb-4dd8-86b7-3335b97f07d5" providerId="ADAL" clId="{FF6581B4-D95E-507C-BCCC-8278391A8E71}" dt="2026-04-29T14:31:54.888" v="974"/>
        <pc:sldMkLst>
          <pc:docMk/>
          <pc:sldMk cId="1558185107" sldId="2147479270"/>
        </pc:sldMkLst>
        <pc:spChg chg="del">
          <ac:chgData name="Julia Amorim" userId="1a2a34cf-f6eb-4dd8-86b7-3335b97f07d5" providerId="ADAL" clId="{FF6581B4-D95E-507C-BCCC-8278391A8E71}" dt="2026-04-29T14:31:54.494" v="973" actId="478"/>
          <ac:spMkLst>
            <pc:docMk/>
            <pc:sldMk cId="1558185107" sldId="2147479270"/>
            <ac:spMk id="3" creationId="{B3B63BBD-F386-514E-2559-A068D12C206F}"/>
          </ac:spMkLst>
        </pc:spChg>
        <pc:spChg chg="add mod">
          <ac:chgData name="Julia Amorim" userId="1a2a34cf-f6eb-4dd8-86b7-3335b97f07d5" providerId="ADAL" clId="{FF6581B4-D95E-507C-BCCC-8278391A8E71}" dt="2026-04-29T14:31:54.888" v="974"/>
          <ac:spMkLst>
            <pc:docMk/>
            <pc:sldMk cId="1558185107" sldId="2147479270"/>
            <ac:spMk id="8" creationId="{1C4A48AD-E066-EDB4-DB1B-2232C5675C31}"/>
          </ac:spMkLst>
        </pc:spChg>
        <pc:picChg chg="add mod">
          <ac:chgData name="Julia Amorim" userId="1a2a34cf-f6eb-4dd8-86b7-3335b97f07d5" providerId="ADAL" clId="{FF6581B4-D95E-507C-BCCC-8278391A8E71}" dt="2026-04-29T14:31:54.888" v="974"/>
          <ac:picMkLst>
            <pc:docMk/>
            <pc:sldMk cId="1558185107" sldId="2147479270"/>
            <ac:picMk id="2" creationId="{49BDA10E-274F-193D-A6DE-ED2EF1C0A723}"/>
          </ac:picMkLst>
        </pc:picChg>
        <pc:picChg chg="del">
          <ac:chgData name="Julia Amorim" userId="1a2a34cf-f6eb-4dd8-86b7-3335b97f07d5" providerId="ADAL" clId="{FF6581B4-D95E-507C-BCCC-8278391A8E71}" dt="2026-04-29T14:31:54.494" v="973" actId="478"/>
          <ac:picMkLst>
            <pc:docMk/>
            <pc:sldMk cId="1558185107" sldId="2147479270"/>
            <ac:picMk id="6" creationId="{75CFBB66-F018-ACD6-119D-625F6F89BE08}"/>
          </ac:picMkLst>
        </pc:picChg>
      </pc:sldChg>
      <pc:sldChg chg="add">
        <pc:chgData name="Julia Amorim" userId="1a2a34cf-f6eb-4dd8-86b7-3335b97f07d5" providerId="ADAL" clId="{FF6581B4-D95E-507C-BCCC-8278391A8E71}" dt="2026-04-29T13:16:08.595" v="953"/>
        <pc:sldMkLst>
          <pc:docMk/>
          <pc:sldMk cId="1011341500" sldId="214747927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8B0CC2-FF01-45FB-9799-38C7BC7ED4FC}" type="datetimeFigureOut">
              <a:rPr lang="en-US" smtClean="0"/>
              <a:t>5/4/26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C022C5-786C-472E-9113-A4BF76392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238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022C5-786C-472E-9113-A4BF7639239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771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0">
            <a:extLst>
              <a:ext uri="{FF2B5EF4-FFF2-40B4-BE49-F238E27FC236}">
                <a16:creationId xmlns:a16="http://schemas.microsoft.com/office/drawing/2014/main" id="{876CDDFE-434F-6A26-DB23-E7A8423658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4955" y="3326204"/>
            <a:ext cx="15497901" cy="566539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2400" b="0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3000">
                <a:latin typeface="Helvetica" pitchFamily="2" charset="0"/>
              </a:defRPr>
            </a:lvl2pPr>
            <a:lvl3pPr>
              <a:buClr>
                <a:schemeClr val="accent2"/>
              </a:buClr>
              <a:defRPr sz="2700">
                <a:latin typeface="Helvetica" pitchFamily="2" charset="0"/>
              </a:defRPr>
            </a:lvl3pPr>
            <a:lvl4pPr>
              <a:buClr>
                <a:schemeClr val="accent2"/>
              </a:buClr>
              <a:defRPr sz="2400">
                <a:latin typeface="Helvetica" pitchFamily="2" charset="0"/>
              </a:defRPr>
            </a:lvl4pPr>
            <a:lvl5pPr>
              <a:buClr>
                <a:schemeClr val="accent2"/>
              </a:buClr>
              <a:defRPr sz="24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Text comes here.</a:t>
            </a:r>
          </a:p>
          <a:p>
            <a:pPr lvl="0"/>
            <a:endParaRPr lang="en-US" dirty="0"/>
          </a:p>
        </p:txBody>
      </p:sp>
      <p:sp>
        <p:nvSpPr>
          <p:cNvPr id="4" name="Text Placeholder 60">
            <a:extLst>
              <a:ext uri="{FF2B5EF4-FFF2-40B4-BE49-F238E27FC236}">
                <a16:creationId xmlns:a16="http://schemas.microsoft.com/office/drawing/2014/main" id="{0E3C9BB4-652E-3DBD-B7E9-747D500FFC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34418" y="979715"/>
            <a:ext cx="13448382" cy="10052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540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3000">
                <a:latin typeface="Helvetica" pitchFamily="2" charset="0"/>
              </a:defRPr>
            </a:lvl2pPr>
            <a:lvl3pPr>
              <a:buClr>
                <a:schemeClr val="accent2"/>
              </a:buClr>
              <a:defRPr sz="2700">
                <a:latin typeface="Helvetica" pitchFamily="2" charset="0"/>
              </a:defRPr>
            </a:lvl3pPr>
            <a:lvl4pPr>
              <a:buClr>
                <a:schemeClr val="accent2"/>
              </a:buClr>
              <a:defRPr sz="2400">
                <a:latin typeface="Helvetica" pitchFamily="2" charset="0"/>
              </a:defRPr>
            </a:lvl4pPr>
            <a:lvl5pPr>
              <a:buClr>
                <a:schemeClr val="accent2"/>
              </a:buClr>
              <a:defRPr sz="2400">
                <a:latin typeface="Helvetica" pitchFamily="2" charset="0"/>
              </a:defRPr>
            </a:lvl5pPr>
          </a:lstStyle>
          <a:p>
            <a:pPr lvl="0"/>
            <a:r>
              <a:rPr lang="en-US"/>
              <a:t>Title Comes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E63002-E9D8-425B-27E6-F1F69B371021}"/>
              </a:ext>
            </a:extLst>
          </p:cNvPr>
          <p:cNvSpPr/>
          <p:nvPr userDrawn="1"/>
        </p:nvSpPr>
        <p:spPr>
          <a:xfrm>
            <a:off x="-16328" y="823991"/>
            <a:ext cx="261257" cy="1581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latin typeface="Helvetica" pitchFamily="2" charset="0"/>
            </a:endParaRPr>
          </a:p>
        </p:txBody>
      </p:sp>
      <p:pic>
        <p:nvPicPr>
          <p:cNvPr id="2" name="Picture 1" descr="A red and blue logo&#10;&#10;AI-generated content may be incorrect.">
            <a:extLst>
              <a:ext uri="{FF2B5EF4-FFF2-40B4-BE49-F238E27FC236}">
                <a16:creationId xmlns:a16="http://schemas.microsoft.com/office/drawing/2014/main" id="{A85A5857-0AD0-944E-B0DF-FA2A959567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33580" y="414011"/>
            <a:ext cx="1330113" cy="40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963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1C01BB0-F860-3080-1063-967606D7A67E}"/>
              </a:ext>
            </a:extLst>
          </p:cNvPr>
          <p:cNvSpPr/>
          <p:nvPr userDrawn="1"/>
        </p:nvSpPr>
        <p:spPr>
          <a:xfrm>
            <a:off x="11555990" y="0"/>
            <a:ext cx="6732010" cy="10287000"/>
          </a:xfrm>
          <a:prstGeom prst="rect">
            <a:avLst/>
          </a:prstGeom>
          <a:solidFill>
            <a:srgbClr val="1C1D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18E1CD-6EC9-F740-28C6-D7280E06C025}"/>
              </a:ext>
            </a:extLst>
          </p:cNvPr>
          <p:cNvSpPr/>
          <p:nvPr userDrawn="1"/>
        </p:nvSpPr>
        <p:spPr>
          <a:xfrm>
            <a:off x="14283815" y="2406887"/>
            <a:ext cx="2632586" cy="2514600"/>
          </a:xfrm>
          <a:prstGeom prst="rect">
            <a:avLst/>
          </a:prstGeom>
          <a:solidFill>
            <a:srgbClr val="D80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latin typeface="Helvetica" pitchFamily="2" charset="0"/>
            </a:endParaRP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9466D80-F2AA-F04F-D232-70E3D08EE9C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555990" y="2630153"/>
            <a:ext cx="5131810" cy="7658100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Text Placeholder 60">
            <a:extLst>
              <a:ext uri="{FF2B5EF4-FFF2-40B4-BE49-F238E27FC236}">
                <a16:creationId xmlns:a16="http://schemas.microsoft.com/office/drawing/2014/main" id="{3CC09356-9433-B752-5F1D-FE96E0C2D6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876300"/>
            <a:ext cx="9790782" cy="10052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440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3000">
                <a:latin typeface="Helvetica" pitchFamily="2" charset="0"/>
              </a:defRPr>
            </a:lvl2pPr>
            <a:lvl3pPr>
              <a:buClr>
                <a:schemeClr val="accent2"/>
              </a:buClr>
              <a:defRPr sz="2700">
                <a:latin typeface="Helvetica" pitchFamily="2" charset="0"/>
              </a:defRPr>
            </a:lvl3pPr>
            <a:lvl4pPr>
              <a:buClr>
                <a:schemeClr val="accent2"/>
              </a:buClr>
              <a:defRPr sz="2400">
                <a:latin typeface="Helvetica" pitchFamily="2" charset="0"/>
              </a:defRPr>
            </a:lvl4pPr>
            <a:lvl5pPr>
              <a:buClr>
                <a:schemeClr val="accent2"/>
              </a:buClr>
              <a:defRPr sz="24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Title Comes Here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8E2AF6-3976-E862-2BD0-98FFDF217AD0}"/>
              </a:ext>
            </a:extLst>
          </p:cNvPr>
          <p:cNvSpPr/>
          <p:nvPr userDrawn="1"/>
        </p:nvSpPr>
        <p:spPr>
          <a:xfrm>
            <a:off x="0" y="564914"/>
            <a:ext cx="261257" cy="1581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latin typeface="Helvetica" pitchFamily="2" charset="0"/>
            </a:endParaRPr>
          </a:p>
        </p:txBody>
      </p:sp>
      <p:sp>
        <p:nvSpPr>
          <p:cNvPr id="22" name="Text Placeholder 60">
            <a:extLst>
              <a:ext uri="{FF2B5EF4-FFF2-40B4-BE49-F238E27FC236}">
                <a16:creationId xmlns:a16="http://schemas.microsoft.com/office/drawing/2014/main" id="{08F02AEC-3B11-DB84-2E27-217D8E2F2C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230600" y="190500"/>
            <a:ext cx="1905001" cy="374414"/>
          </a:xfrm>
          <a:prstGeom prst="rect">
            <a:avLst/>
          </a:prstGeom>
          <a:solidFill>
            <a:srgbClr val="D8011A"/>
          </a:solidFill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3000">
                <a:latin typeface="Helvetica" pitchFamily="2" charset="0"/>
              </a:defRPr>
            </a:lvl2pPr>
            <a:lvl3pPr>
              <a:buClr>
                <a:schemeClr val="accent2"/>
              </a:buClr>
              <a:defRPr sz="2700">
                <a:latin typeface="Helvetica" pitchFamily="2" charset="0"/>
              </a:defRPr>
            </a:lvl3pPr>
            <a:lvl4pPr>
              <a:buClr>
                <a:schemeClr val="accent2"/>
              </a:buClr>
              <a:defRPr sz="2400">
                <a:latin typeface="Helvetica" pitchFamily="2" charset="0"/>
              </a:defRPr>
            </a:lvl4pPr>
            <a:lvl5pPr>
              <a:buClr>
                <a:schemeClr val="accent2"/>
              </a:buClr>
              <a:defRPr sz="24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Title Comes Here</a:t>
            </a:r>
          </a:p>
        </p:txBody>
      </p:sp>
    </p:spTree>
    <p:extLst>
      <p:ext uri="{BB962C8B-B14F-4D97-AF65-F5344CB8AC3E}">
        <p14:creationId xmlns:p14="http://schemas.microsoft.com/office/powerpoint/2010/main" val="984499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2C2B6-CCDB-69ED-4315-2FE417FFF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>
            <a:extLst>
              <a:ext uri="{FF2B5EF4-FFF2-40B4-BE49-F238E27FC236}">
                <a16:creationId xmlns:a16="http://schemas.microsoft.com/office/drawing/2014/main" id="{55F19E50-EF80-8938-4702-C00639A1F138}"/>
              </a:ext>
            </a:extLst>
          </p:cNvPr>
          <p:cNvSpPr txBox="1"/>
          <p:nvPr/>
        </p:nvSpPr>
        <p:spPr>
          <a:xfrm>
            <a:off x="853068" y="7592793"/>
            <a:ext cx="10409586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300"/>
              </a:spcBef>
            </a:pPr>
            <a:r>
              <a:rPr lang="en-US" sz="2000" b="1" dirty="0">
                <a:solidFill>
                  <a:schemeClr val="accent2"/>
                </a:solidFill>
                <a:latin typeface="Helvetica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Results &amp; ROI:</a:t>
            </a:r>
          </a:p>
          <a:p>
            <a:pPr marL="387642" lvl="1" indent="-193821"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Projected cumulative savings surpassed $5M</a:t>
            </a:r>
          </a:p>
          <a:p>
            <a:pPr marL="387642" lvl="1" indent="-193821"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55% size reduction across SAP landscape, including ECC, GTS, BW, APO systems</a:t>
            </a:r>
          </a:p>
          <a:p>
            <a:pPr marL="387642" lvl="1" indent="-193821"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Prepared landscape to move to SAP RISE, ensuring project stayed on schedule and achieved targeted budget</a:t>
            </a:r>
          </a:p>
          <a:p>
            <a:pPr marL="387642" lvl="1" indent="-193821"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Data ASSIST provided ongoing growth control, ensuring costs stayed low even in the new environment while providing insights into their database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DF557498-6C20-E8E5-319F-B585D768B47D}"/>
              </a:ext>
            </a:extLst>
          </p:cNvPr>
          <p:cNvSpPr txBox="1">
            <a:spLocks/>
          </p:cNvSpPr>
          <p:nvPr/>
        </p:nvSpPr>
        <p:spPr>
          <a:xfrm>
            <a:off x="853068" y="561948"/>
            <a:ext cx="9401538" cy="304079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3600" b="1" kern="1200">
                <a:solidFill>
                  <a:srgbClr val="1C1D3B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50"/>
              </a:spcBef>
            </a:pPr>
            <a:r>
              <a:rPr lang="en-US" sz="4500" dirty="0">
                <a:solidFill>
                  <a:schemeClr val="accent2"/>
                </a:solidFill>
              </a:rPr>
              <a:t>Success Story:</a:t>
            </a:r>
          </a:p>
          <a:p>
            <a:pPr>
              <a:spcBef>
                <a:spcPts val="450"/>
              </a:spcBef>
            </a:pPr>
            <a:r>
              <a:rPr lang="en-US" sz="4500" dirty="0"/>
              <a:t>55% Size Reduction &amp; $5M</a:t>
            </a:r>
            <a:br>
              <a:rPr lang="en-US" sz="4500" dirty="0"/>
            </a:br>
            <a:r>
              <a:rPr lang="en-US" sz="4500" dirty="0"/>
              <a:t>In Savings with SAP Data Volume</a:t>
            </a:r>
            <a:br>
              <a:rPr lang="en-US" sz="4500" dirty="0"/>
            </a:br>
            <a:r>
              <a:rPr lang="en-US" sz="4500" dirty="0"/>
              <a:t>Management and Data ASSIST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BE28DA6E-7C6E-E8CF-F8A5-54D6155C4EC4}"/>
              </a:ext>
            </a:extLst>
          </p:cNvPr>
          <p:cNvSpPr txBox="1"/>
          <p:nvPr/>
        </p:nvSpPr>
        <p:spPr>
          <a:xfrm>
            <a:off x="815888" y="3619500"/>
            <a:ext cx="10484621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300"/>
              </a:spcBef>
            </a:pPr>
            <a:r>
              <a:rPr lang="en-US" sz="2000" b="1" dirty="0">
                <a:solidFill>
                  <a:schemeClr val="accent2"/>
                </a:solidFill>
                <a:latin typeface="Helvetica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Background &amp; Pain Points:</a:t>
            </a:r>
          </a:p>
          <a:p>
            <a:pPr marL="387642" lvl="1" indent="-193821"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Waters aimed to move to SAP RISE but high cost was a major hurdle to getting approval</a:t>
            </a:r>
          </a:p>
          <a:p>
            <a:pPr marL="387642" lvl="1" indent="-193821"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 financial analysis showed that the project would only be viable if the system size was reduced by 40% before migration</a:t>
            </a:r>
          </a:p>
          <a:p>
            <a:pPr marL="387642" lvl="1" indent="-193821"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Achieving such a significant reduction posed a complex optimization challenge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85334E89-70E1-49B7-F587-0EEC036EFB7A}"/>
              </a:ext>
            </a:extLst>
          </p:cNvPr>
          <p:cNvSpPr txBox="1"/>
          <p:nvPr/>
        </p:nvSpPr>
        <p:spPr>
          <a:xfrm>
            <a:off x="853068" y="5437116"/>
            <a:ext cx="9401538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300"/>
              </a:spcBef>
            </a:pPr>
            <a:r>
              <a:rPr lang="en-US" sz="2000" b="1" dirty="0">
                <a:solidFill>
                  <a:schemeClr val="accent2"/>
                </a:solidFill>
                <a:latin typeface="Helvetica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Solution:</a:t>
            </a:r>
          </a:p>
          <a:p>
            <a:pPr marL="387642" lvl="1" indent="-193821"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Data Volume Assessment (DB02) identified archiving opportunities</a:t>
            </a:r>
          </a:p>
          <a:p>
            <a:pPr marL="387642" lvl="1" indent="-193821"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Phased approach to minimize risk and accelerate progress</a:t>
            </a:r>
          </a:p>
          <a:p>
            <a:pPr marL="387642" lvl="1" indent="-193821"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9 distinct archiving objects were implemented across 4 SAP system</a:t>
            </a:r>
          </a:p>
          <a:p>
            <a:pPr marL="387642" lvl="1" indent="-193821"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Implemented Data ASSIST for long-term cost savings and performance optimizations in SAP RISE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2E6FA72-DEED-F777-038F-E463906909A4}"/>
              </a:ext>
            </a:extLst>
          </p:cNvPr>
          <p:cNvSpPr txBox="1">
            <a:spLocks/>
          </p:cNvSpPr>
          <p:nvPr/>
        </p:nvSpPr>
        <p:spPr>
          <a:xfrm>
            <a:off x="16535400" y="209291"/>
            <a:ext cx="1542848" cy="352659"/>
          </a:xfrm>
          <a:prstGeom prst="rect">
            <a:avLst/>
          </a:prstGeom>
          <a:solidFill>
            <a:srgbClr val="D8011A"/>
          </a:solidFill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3600" b="1" kern="1200">
                <a:solidFill>
                  <a:srgbClr val="1C1D3B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450"/>
              </a:spcBef>
            </a:pPr>
            <a:r>
              <a:rPr lang="en-US" sz="1500" dirty="0">
                <a:solidFill>
                  <a:schemeClr val="bg1"/>
                </a:solidFill>
              </a:rPr>
              <a:t>Manufacturing</a:t>
            </a:r>
          </a:p>
        </p:txBody>
      </p:sp>
      <p:pic>
        <p:nvPicPr>
          <p:cNvPr id="1026" name="Picture 2" descr="Waters Corporation logo in transparent PNG and vectorized SVG formats">
            <a:extLst>
              <a:ext uri="{FF2B5EF4-FFF2-40B4-BE49-F238E27FC236}">
                <a16:creationId xmlns:a16="http://schemas.microsoft.com/office/drawing/2014/main" id="{F266D7D4-3340-C365-4E41-33A2D6EE0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1779" y="257914"/>
            <a:ext cx="2415493" cy="60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areers | Waters">
            <a:extLst>
              <a:ext uri="{FF2B5EF4-FFF2-40B4-BE49-F238E27FC236}">
                <a16:creationId xmlns:a16="http://schemas.microsoft.com/office/drawing/2014/main" id="{5EE3B360-A174-4C68-E8DD-AC174726431C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0" r="27660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530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/>
          <p:cNvSpPr txBox="1"/>
          <p:nvPr/>
        </p:nvSpPr>
        <p:spPr>
          <a:xfrm>
            <a:off x="790800" y="3439724"/>
            <a:ext cx="10327766" cy="12952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ts val="300"/>
              </a:spcBef>
            </a:pPr>
            <a:r>
              <a:rPr lang="en-US" sz="2000" b="1" dirty="0">
                <a:solidFill>
                  <a:schemeClr val="accent2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Pain Points:</a:t>
            </a:r>
          </a:p>
          <a:p>
            <a:pPr marL="387623" lvl="1" indent="-193811">
              <a:lnSpc>
                <a:spcPts val="2333"/>
              </a:lnSpc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Uncontrolled ECC database growth</a:t>
            </a:r>
          </a:p>
          <a:p>
            <a:pPr marL="387623" lvl="1" indent="-193811">
              <a:lnSpc>
                <a:spcPts val="2333"/>
              </a:lnSpc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Needed assistance to prepare database for migration to S/4HANA</a:t>
            </a:r>
          </a:p>
          <a:p>
            <a:pPr marL="387623" lvl="1" indent="-193811">
              <a:lnSpc>
                <a:spcPts val="2333"/>
              </a:lnSpc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Global retention policies compliance – GDPR compliance risks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90800" y="7238975"/>
            <a:ext cx="10563000" cy="2628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ts val="300"/>
              </a:spcBef>
            </a:pPr>
            <a:r>
              <a:rPr lang="en-US" sz="2000" b="1" dirty="0">
                <a:solidFill>
                  <a:schemeClr val="accent2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Results &amp; ROI:</a:t>
            </a:r>
          </a:p>
          <a:p>
            <a:pPr marL="387623" lvl="1" indent="-193811">
              <a:lnSpc>
                <a:spcPts val="2333"/>
              </a:lnSpc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Initial database reduction and controlled growth</a:t>
            </a:r>
          </a:p>
          <a:p>
            <a:pPr marL="387623" lvl="1" indent="-193811">
              <a:lnSpc>
                <a:spcPts val="2333"/>
              </a:lnSpc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Better database performance – Reduction in database search and access times</a:t>
            </a:r>
          </a:p>
          <a:p>
            <a:pPr marL="387623" lvl="1" indent="-193811">
              <a:lnSpc>
                <a:spcPts val="2333"/>
              </a:lnSpc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Improved application performance</a:t>
            </a:r>
          </a:p>
          <a:p>
            <a:pPr marL="387623" lvl="1" indent="-193811">
              <a:lnSpc>
                <a:spcPts val="2333"/>
              </a:lnSpc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Reduction in backup times/ Increased system availability</a:t>
            </a:r>
          </a:p>
          <a:p>
            <a:pPr marL="387623" lvl="1" indent="-193811">
              <a:lnSpc>
                <a:spcPts val="2333"/>
              </a:lnSpc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Extended the life of hardware investment to run ECC </a:t>
            </a:r>
          </a:p>
          <a:p>
            <a:pPr marL="387623" lvl="1" indent="-193811">
              <a:lnSpc>
                <a:spcPts val="2333"/>
              </a:lnSpc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Reduced S/4HANA implementation risk and costs</a:t>
            </a:r>
          </a:p>
          <a:p>
            <a:pPr marL="387623" lvl="1" indent="-193811">
              <a:lnSpc>
                <a:spcPts val="2333"/>
              </a:lnSpc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Foundation for GDPR and retention compliance to reduce future legal risks &amp; fines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90800" y="5025161"/>
            <a:ext cx="10327766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ts val="300"/>
              </a:spcBef>
            </a:pPr>
            <a:r>
              <a:rPr lang="en-US" sz="2000" b="1" dirty="0">
                <a:solidFill>
                  <a:schemeClr val="accent2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Solution:</a:t>
            </a:r>
          </a:p>
          <a:p>
            <a:pPr marL="387623" lvl="1" indent="-193811">
              <a:lnSpc>
                <a:spcPts val="2333"/>
              </a:lnSpc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Implement a comprehensive data archiving strategy, starting with database assessment for object recommendations.</a:t>
            </a:r>
          </a:p>
          <a:p>
            <a:pPr marL="387623" lvl="1" indent="-193811">
              <a:lnSpc>
                <a:spcPts val="2333"/>
              </a:lnSpc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Automated archiving scheduling for growth control.</a:t>
            </a:r>
          </a:p>
          <a:p>
            <a:pPr marL="387623" lvl="1" indent="-193811">
              <a:lnSpc>
                <a:spcPts val="2333"/>
              </a:lnSpc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Launch a retention policy in accordance with privacy regulations, including GDPR.</a:t>
            </a:r>
          </a:p>
          <a:p>
            <a:pPr marL="387623" lvl="1" indent="-193811">
              <a:lnSpc>
                <a:spcPts val="2333"/>
              </a:lnSpc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Implementation of Document Access (Extended ECM) for improved performance.</a:t>
            </a:r>
          </a:p>
        </p:txBody>
      </p:sp>
      <p:pic>
        <p:nvPicPr>
          <p:cNvPr id="1028" name="Picture 4" descr="Maui Jim Eyewear - Maui Jim Eyeglasses and frames in Philadelphia">
            <a:extLst>
              <a:ext uri="{FF2B5EF4-FFF2-40B4-BE49-F238E27FC236}">
                <a16:creationId xmlns:a16="http://schemas.microsoft.com/office/drawing/2014/main" id="{E7710E92-E575-6413-E570-27D1F45D2E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5" t="10980" r="24025" b="9284"/>
          <a:stretch/>
        </p:blipFill>
        <p:spPr bwMode="auto">
          <a:xfrm>
            <a:off x="9160516" y="194261"/>
            <a:ext cx="2164483" cy="106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aui Jim - Live Life In Colour — Clark Family Eyecare">
            <a:extLst>
              <a:ext uri="{FF2B5EF4-FFF2-40B4-BE49-F238E27FC236}">
                <a16:creationId xmlns:a16="http://schemas.microsoft.com/office/drawing/2014/main" id="{FC77A3CB-FE30-D8FD-A174-A8213DFBE85E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0" r="16490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E0D9A5B-C244-1EBC-B6B9-95B4C805EA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4400" y="876300"/>
            <a:ext cx="10327766" cy="1005282"/>
          </a:xfrm>
        </p:spPr>
        <p:txBody>
          <a:bodyPr>
            <a:noAutofit/>
          </a:bodyPr>
          <a:lstStyle/>
          <a:p>
            <a:pPr>
              <a:spcBef>
                <a:spcPts val="450"/>
              </a:spcBef>
            </a:pPr>
            <a:r>
              <a:rPr lang="en-US" sz="4500" dirty="0">
                <a:solidFill>
                  <a:schemeClr val="accent2"/>
                </a:solidFill>
              </a:rPr>
              <a:t>Success Story:</a:t>
            </a:r>
          </a:p>
          <a:p>
            <a:pPr>
              <a:spcBef>
                <a:spcPts val="450"/>
              </a:spcBef>
            </a:pPr>
            <a:r>
              <a:rPr lang="en-US" sz="4500" dirty="0"/>
              <a:t>Enhance Database Performance with Archiving &amp; Retention Compliance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41AC1B1-0252-8139-50B4-855D28C4EC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Customer Goods</a:t>
            </a:r>
          </a:p>
        </p:txBody>
      </p:sp>
    </p:spTree>
    <p:extLst>
      <p:ext uri="{BB962C8B-B14F-4D97-AF65-F5344CB8AC3E}">
        <p14:creationId xmlns:p14="http://schemas.microsoft.com/office/powerpoint/2010/main" val="3823619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5259E-AE64-7A02-BBCB-21ACF4C6C3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>
            <a:extLst>
              <a:ext uri="{FF2B5EF4-FFF2-40B4-BE49-F238E27FC236}">
                <a16:creationId xmlns:a16="http://schemas.microsoft.com/office/drawing/2014/main" id="{0B8ABA38-568B-E270-7950-573EF7F708A0}"/>
              </a:ext>
            </a:extLst>
          </p:cNvPr>
          <p:cNvSpPr txBox="1"/>
          <p:nvPr/>
        </p:nvSpPr>
        <p:spPr>
          <a:xfrm>
            <a:off x="761999" y="3427899"/>
            <a:ext cx="10338182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ts val="300"/>
              </a:spcBef>
            </a:pPr>
            <a:r>
              <a:rPr lang="en-US" sz="2000" b="1" dirty="0">
                <a:solidFill>
                  <a:schemeClr val="accent2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Pain Points:</a:t>
            </a:r>
          </a:p>
          <a:p>
            <a:pPr marL="387623" lvl="1" indent="-193811">
              <a:lnSpc>
                <a:spcPts val="2333"/>
              </a:lnSpc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Data footprint increased by 6% annually, leading to a substantial production database size (11.8TB), complicating the migration process.</a:t>
            </a:r>
          </a:p>
          <a:p>
            <a:pPr marL="387623" lvl="1" indent="-193811">
              <a:lnSpc>
                <a:spcPts val="2333"/>
              </a:lnSpc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Migrating vast amounts of data would be costly.</a:t>
            </a:r>
          </a:p>
          <a:p>
            <a:pPr marL="387623" lvl="1" indent="-193811">
              <a:lnSpc>
                <a:spcPts val="2333"/>
              </a:lnSpc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Large database threatened to extend the migration timeline, causing potential delays.</a:t>
            </a:r>
          </a:p>
          <a:p>
            <a:pPr marL="387623" lvl="1" indent="-193811">
              <a:lnSpc>
                <a:spcPts val="2333"/>
              </a:lnSpc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Risk of interrupting daily operations, risking business continuity during transition.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A2C8DA3E-057E-AF1D-9F85-CA5D189275F2}"/>
              </a:ext>
            </a:extLst>
          </p:cNvPr>
          <p:cNvSpPr txBox="1"/>
          <p:nvPr/>
        </p:nvSpPr>
        <p:spPr>
          <a:xfrm>
            <a:off x="771524" y="7829624"/>
            <a:ext cx="10338182" cy="19620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ts val="300"/>
              </a:spcBef>
            </a:pPr>
            <a:r>
              <a:rPr lang="en-US" sz="2000" b="1" dirty="0">
                <a:solidFill>
                  <a:schemeClr val="accent2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Results:</a:t>
            </a:r>
          </a:p>
          <a:p>
            <a:pPr marL="387623" lvl="1" indent="-193811">
              <a:lnSpc>
                <a:spcPts val="2333"/>
              </a:lnSpc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Achieved an 79% size reduction:</a:t>
            </a:r>
          </a:p>
          <a:p>
            <a:pPr marL="844823" lvl="2" indent="-193811">
              <a:lnSpc>
                <a:spcPts val="2333"/>
              </a:lnSpc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Archiving 8.7TB initially and further optimizing data for a total reduction of 9.3TB.</a:t>
            </a:r>
          </a:p>
          <a:p>
            <a:pPr marL="387623" lvl="1" indent="-193811">
              <a:lnSpc>
                <a:spcPts val="2333"/>
              </a:lnSpc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Reduced the timeline for migration.</a:t>
            </a:r>
          </a:p>
          <a:p>
            <a:pPr marL="387623" lvl="1" indent="-193811">
              <a:lnSpc>
                <a:spcPts val="2333"/>
              </a:lnSpc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Achieve NetZero database growth, ensure predictable costs for the S/4HANA migration.</a:t>
            </a:r>
          </a:p>
          <a:p>
            <a:pPr marL="387623" lvl="1" indent="-193811">
              <a:lnSpc>
                <a:spcPts val="2333"/>
              </a:lnSpc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Annual savings from the project exceeded $600K. Cumulative savings surpassing $2M.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AFFE1DAE-9A82-1FA5-0A7F-F6E90B1985DE}"/>
              </a:ext>
            </a:extLst>
          </p:cNvPr>
          <p:cNvSpPr txBox="1"/>
          <p:nvPr/>
        </p:nvSpPr>
        <p:spPr>
          <a:xfrm>
            <a:off x="761999" y="5609526"/>
            <a:ext cx="10348332" cy="19620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ts val="300"/>
              </a:spcBef>
            </a:pPr>
            <a:r>
              <a:rPr lang="en-US" sz="2000" b="1" dirty="0">
                <a:solidFill>
                  <a:schemeClr val="accent2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Solution:</a:t>
            </a:r>
          </a:p>
          <a:p>
            <a:pPr lvl="1" indent="-263388">
              <a:lnSpc>
                <a:spcPts val="2333"/>
              </a:lnSpc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Implemented a phased data archiving approach.</a:t>
            </a:r>
          </a:p>
          <a:p>
            <a:pPr marL="387623" lvl="1" indent="-193811">
              <a:lnSpc>
                <a:spcPts val="2333"/>
              </a:lnSpc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Archiving without any business interruptions.</a:t>
            </a:r>
          </a:p>
          <a:p>
            <a:pPr marL="387623" lvl="1" indent="-193811">
              <a:lnSpc>
                <a:spcPts val="2333"/>
              </a:lnSpc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Leveraged AWS S3 as the archiving repository.</a:t>
            </a:r>
          </a:p>
          <a:p>
            <a:pPr marL="387623" lvl="1" indent="-193811">
              <a:lnSpc>
                <a:spcPts val="2333"/>
              </a:lnSpc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Automation with Data ASSIST</a:t>
            </a:r>
          </a:p>
          <a:p>
            <a:pPr marL="844823" lvl="2" indent="-193811">
              <a:lnSpc>
                <a:spcPts val="2333"/>
              </a:lnSpc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Gain insights into the database, identifying patterns &amp; opportunities.</a:t>
            </a:r>
          </a:p>
        </p:txBody>
      </p:sp>
      <p:pic>
        <p:nvPicPr>
          <p:cNvPr id="1026" name="Picture 2" descr="Airgas - Wikipedia">
            <a:extLst>
              <a:ext uri="{FF2B5EF4-FFF2-40B4-BE49-F238E27FC236}">
                <a16:creationId xmlns:a16="http://schemas.microsoft.com/office/drawing/2014/main" id="{B32DBBB5-38BE-DEE3-3F26-27F641EBB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377707"/>
            <a:ext cx="185664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Airgas acquires West Michigan distributor of food and beverage gases |  Crain's Grand Rapids Business">
            <a:extLst>
              <a:ext uri="{FF2B5EF4-FFF2-40B4-BE49-F238E27FC236}">
                <a16:creationId xmlns:a16="http://schemas.microsoft.com/office/drawing/2014/main" id="{01A69B0F-B4CA-AB92-4FAB-F59CF3534AD1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3" r="23863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2892D8DD-42E8-62E9-FCB3-83092EA57D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4400" y="731271"/>
            <a:ext cx="9790782" cy="1005282"/>
          </a:xfrm>
        </p:spPr>
        <p:txBody>
          <a:bodyPr>
            <a:noAutofit/>
          </a:bodyPr>
          <a:lstStyle/>
          <a:p>
            <a:pPr>
              <a:spcBef>
                <a:spcPts val="450"/>
              </a:spcBef>
            </a:pPr>
            <a:r>
              <a:rPr lang="en-US" sz="4500" dirty="0">
                <a:solidFill>
                  <a:schemeClr val="accent2"/>
                </a:solidFill>
              </a:rPr>
              <a:t>Success Story:</a:t>
            </a:r>
          </a:p>
          <a:p>
            <a:pPr>
              <a:spcBef>
                <a:spcPts val="450"/>
              </a:spcBef>
            </a:pPr>
            <a:r>
              <a:rPr lang="en-US" sz="4500" dirty="0"/>
              <a:t>Data Archiving for S/4HANA Migration Preparation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1A475A9-9768-AC7D-DA4F-AC59E0E610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solidFill>
            <a:srgbClr val="FFC000"/>
          </a:solidFill>
        </p:spPr>
        <p:txBody>
          <a:bodyPr>
            <a:normAutofit fontScale="77500" lnSpcReduction="20000"/>
          </a:bodyPr>
          <a:lstStyle/>
          <a:p>
            <a:pPr algn="ctr"/>
            <a:r>
              <a:rPr lang="en-US" dirty="0">
                <a:solidFill>
                  <a:srgbClr val="1B1D3B"/>
                </a:solidFill>
              </a:rPr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2855587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14497038" y="9117366"/>
            <a:ext cx="1683364" cy="537465"/>
          </a:xfrm>
          <a:custGeom>
            <a:avLst/>
            <a:gdLst/>
            <a:ahLst/>
            <a:cxnLst/>
            <a:rect l="l" t="t" r="r" b="b"/>
            <a:pathLst>
              <a:path w="1683364" h="537465">
                <a:moveTo>
                  <a:pt x="0" y="0"/>
                </a:moveTo>
                <a:lnTo>
                  <a:pt x="1683364" y="0"/>
                </a:lnTo>
                <a:lnTo>
                  <a:pt x="1683364" y="537465"/>
                </a:lnTo>
                <a:lnTo>
                  <a:pt x="0" y="5374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AutoShape 10"/>
          <p:cNvSpPr/>
          <p:nvPr/>
        </p:nvSpPr>
        <p:spPr>
          <a:xfrm>
            <a:off x="16540018" y="9075747"/>
            <a:ext cx="0" cy="639753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766760" y="3227049"/>
            <a:ext cx="9701348" cy="1759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2000" b="1" dirty="0">
                <a:solidFill>
                  <a:schemeClr val="accent2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Background &amp; Pain Points:</a:t>
            </a:r>
          </a:p>
          <a:p>
            <a:pPr marL="387623" lvl="1" indent="-193811">
              <a:lnSpc>
                <a:spcPts val="2333"/>
              </a:lnSpc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Large ECC database​ with high growth rate increases costs associated.</a:t>
            </a:r>
          </a:p>
          <a:p>
            <a:pPr marL="387623" lvl="1" indent="-193811">
              <a:lnSpc>
                <a:spcPts val="2333"/>
              </a:lnSpc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Issues with GDPR compliance bring legal risks for an organization.​</a:t>
            </a:r>
          </a:p>
          <a:p>
            <a:pPr marL="387623" lvl="1" indent="-193811">
              <a:lnSpc>
                <a:spcPts val="2333"/>
              </a:lnSpc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Eminent move to SAP S/4HANA:</a:t>
            </a:r>
          </a:p>
          <a:p>
            <a:pPr marL="844823" lvl="2" indent="-193811">
              <a:lnSpc>
                <a:spcPts val="2333"/>
              </a:lnSpc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Need to prepare the database for the migration.</a:t>
            </a:r>
          </a:p>
          <a:p>
            <a:pPr marL="844823" lvl="2" indent="-193811">
              <a:lnSpc>
                <a:spcPts val="2333"/>
              </a:lnSpc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Reduce database size for cost savings when migrating &amp; operating on S/4.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66760" y="7108032"/>
            <a:ext cx="9710873" cy="2654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2000" b="1" dirty="0">
                <a:solidFill>
                  <a:schemeClr val="accent2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Results:</a:t>
            </a:r>
          </a:p>
          <a:p>
            <a:pPr marL="387623" lvl="1" indent="-193811">
              <a:lnSpc>
                <a:spcPts val="2333"/>
              </a:lnSpc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Extended life of ECC hardware investments​.</a:t>
            </a:r>
          </a:p>
          <a:p>
            <a:pPr marL="387623" lvl="1" indent="-193811">
              <a:lnSpc>
                <a:spcPts val="2333"/>
              </a:lnSpc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Database size reduction with data archiving.</a:t>
            </a:r>
          </a:p>
          <a:p>
            <a:pPr marL="387623" lvl="1" indent="-193811">
              <a:lnSpc>
                <a:spcPts val="2333"/>
              </a:lnSpc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Reduced S/4 HANA implementation costs​.</a:t>
            </a:r>
          </a:p>
          <a:p>
            <a:pPr marL="387623" lvl="1" indent="-193811">
              <a:lnSpc>
                <a:spcPts val="2333"/>
              </a:lnSpc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Retention management implementation for reduced compliance risks.</a:t>
            </a:r>
          </a:p>
          <a:p>
            <a:pPr marL="387623" lvl="1" indent="-193811">
              <a:lnSpc>
                <a:spcPts val="2333"/>
              </a:lnSpc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Better database performance:</a:t>
            </a:r>
          </a:p>
          <a:p>
            <a:pPr marL="844823" lvl="2" indent="-193811">
              <a:lnSpc>
                <a:spcPts val="2333"/>
              </a:lnSpc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Reduction in database search and ​access times.​</a:t>
            </a:r>
          </a:p>
          <a:p>
            <a:pPr marL="844823" lvl="2" indent="-193811">
              <a:lnSpc>
                <a:spcPts val="2333"/>
              </a:lnSpc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Reduction in backup times/increased system availability​.</a:t>
            </a:r>
          </a:p>
          <a:p>
            <a:pPr marL="387623" lvl="1" indent="-193811">
              <a:lnSpc>
                <a:spcPts val="2333"/>
              </a:lnSpc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Streamlined migration journey to SAP S/4HANA.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66760" y="5145627"/>
            <a:ext cx="9710873" cy="1759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2000" b="1" dirty="0">
                <a:solidFill>
                  <a:schemeClr val="accent2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Solution:</a:t>
            </a:r>
          </a:p>
          <a:p>
            <a:pPr marL="387623" lvl="1" indent="-193811">
              <a:lnSpc>
                <a:spcPts val="2333"/>
              </a:lnSpc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Implement a comprehensive data archiving strategy, starting with database assessment for object recommendations.</a:t>
            </a:r>
          </a:p>
          <a:p>
            <a:pPr marL="387623" lvl="1" indent="-193811">
              <a:lnSpc>
                <a:spcPts val="2333"/>
              </a:lnSpc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Launch a retention policy in accordance with privacy regulations, including GDPR.</a:t>
            </a:r>
          </a:p>
          <a:p>
            <a:pPr marL="387623" lvl="1" indent="-193811">
              <a:lnSpc>
                <a:spcPts val="2333"/>
              </a:lnSpc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Implement OpenText Document Access/Extended ECM ​for enhanced performance, including search, access and retrieval of data. </a:t>
            </a:r>
          </a:p>
        </p:txBody>
      </p:sp>
      <p:pic>
        <p:nvPicPr>
          <p:cNvPr id="1026" name="Picture 2" descr="Microsoft PNG Images Transparent Free Download | PNGMart.com">
            <a:extLst>
              <a:ext uri="{FF2B5EF4-FFF2-40B4-BE49-F238E27FC236}">
                <a16:creationId xmlns:a16="http://schemas.microsoft.com/office/drawing/2014/main" id="{12A30660-0A41-B9A5-65E4-D3384DEE6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961" y="-14111"/>
            <a:ext cx="3004174" cy="110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Microsoft’s AI can mimic your voice with seconds of training | Cybernews">
            <a:extLst>
              <a:ext uri="{FF2B5EF4-FFF2-40B4-BE49-F238E27FC236}">
                <a16:creationId xmlns:a16="http://schemas.microsoft.com/office/drawing/2014/main" id="{A9AF2DAF-EE95-F1A7-3E96-DC534D8ED0DC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0" r="31570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3B2F8F8-48E5-270C-FB33-61110AE925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6760" y="791378"/>
            <a:ext cx="9790782" cy="1005282"/>
          </a:xfrm>
        </p:spPr>
        <p:txBody>
          <a:bodyPr>
            <a:noAutofit/>
          </a:bodyPr>
          <a:lstStyle/>
          <a:p>
            <a:pPr>
              <a:spcBef>
                <a:spcPts val="450"/>
              </a:spcBef>
            </a:pPr>
            <a:r>
              <a:rPr lang="en-US" sz="4500" dirty="0">
                <a:solidFill>
                  <a:schemeClr val="accent2"/>
                </a:solidFill>
              </a:rPr>
              <a:t>Success Story:</a:t>
            </a:r>
          </a:p>
          <a:p>
            <a:pPr>
              <a:spcBef>
                <a:spcPts val="450"/>
              </a:spcBef>
            </a:pPr>
            <a:r>
              <a:rPr lang="en-US" sz="4500" dirty="0"/>
              <a:t>Streamlining Migration to S/4HANA with Database Size Reduction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E7FDCF2-AD34-066D-A3DD-E1E7308315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221200" y="190500"/>
            <a:ext cx="914401" cy="374414"/>
          </a:xfrm>
        </p:spPr>
        <p:txBody>
          <a:bodyPr/>
          <a:lstStyle/>
          <a:p>
            <a:pPr algn="ctr"/>
            <a:r>
              <a:rPr lang="en-US" dirty="0"/>
              <a:t>Tech</a:t>
            </a:r>
          </a:p>
        </p:txBody>
      </p:sp>
    </p:spTree>
    <p:extLst>
      <p:ext uri="{BB962C8B-B14F-4D97-AF65-F5344CB8AC3E}">
        <p14:creationId xmlns:p14="http://schemas.microsoft.com/office/powerpoint/2010/main" val="3485679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46BE0-4174-41EC-DBBB-9921937D9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>
            <a:extLst>
              <a:ext uri="{FF2B5EF4-FFF2-40B4-BE49-F238E27FC236}">
                <a16:creationId xmlns:a16="http://schemas.microsoft.com/office/drawing/2014/main" id="{9FBAAC4A-8786-4E1D-F1BB-6DF3C7F46AAA}"/>
              </a:ext>
            </a:extLst>
          </p:cNvPr>
          <p:cNvSpPr txBox="1"/>
          <p:nvPr/>
        </p:nvSpPr>
        <p:spPr>
          <a:xfrm>
            <a:off x="802337" y="2907840"/>
            <a:ext cx="9401538" cy="33573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450"/>
              </a:spcBef>
            </a:pPr>
            <a:r>
              <a:rPr lang="en-US" sz="2100" b="1" dirty="0">
                <a:solidFill>
                  <a:schemeClr val="accent2"/>
                </a:solidFill>
                <a:latin typeface="Helvetica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Background &amp; Pain Points: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1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Looking to prepare database for transition to S/4HANA.</a:t>
            </a:r>
          </a:p>
          <a:p>
            <a:pPr marL="1073442" lvl="2" indent="-193821">
              <a:spcBef>
                <a:spcPts val="450"/>
              </a:spcBef>
              <a:buFont typeface="Arial"/>
              <a:buChar char="•"/>
            </a:pPr>
            <a:r>
              <a:rPr lang="en-US" sz="21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Minimize the risk of downtime during the cloud adoption.</a:t>
            </a:r>
          </a:p>
          <a:p>
            <a:pPr marL="1073442" lvl="2" indent="-193821">
              <a:spcBef>
                <a:spcPts val="450"/>
              </a:spcBef>
              <a:buFont typeface="Arial"/>
              <a:buChar char="•"/>
            </a:pPr>
            <a:r>
              <a:rPr lang="en-US" sz="21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Save costs when transitioning to new system.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1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Multiple tables over 10 billion rows.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1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86 application servers required in production environment.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1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Database was 30 terabytes and growing at .5 terabyte per month.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1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Challenge is to reduce database space by half through optimizing existing archiving program and doing so quick.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F55B0A4B-DACC-EDF6-F143-C57EF5BCDB0A}"/>
              </a:ext>
            </a:extLst>
          </p:cNvPr>
          <p:cNvSpPr txBox="1"/>
          <p:nvPr/>
        </p:nvSpPr>
        <p:spPr>
          <a:xfrm>
            <a:off x="802337" y="6465118"/>
            <a:ext cx="9710873" cy="3034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Bef>
                <a:spcPts val="450"/>
              </a:spcBef>
            </a:pPr>
            <a:r>
              <a:rPr lang="en-US" sz="2100" b="1" dirty="0">
                <a:solidFill>
                  <a:schemeClr val="accent2"/>
                </a:solidFill>
                <a:latin typeface="Helvetica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Results &amp; ROI: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1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Grainger plans on moving to S/4 within a year.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1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Avoiding archive index growth.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1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Converted Clusters and LOB tables to manageable transparent tables.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1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Growth reduced by 85%.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1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Approaching NetZero HANA Migration down time.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1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Reduced HANA sizing from estimated 21TB appliance to 7TB appliance.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1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$1.5M annual savings from hardware costs alone.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7F9995D-C866-ADD2-77F1-B73269A36D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4400" y="876300"/>
            <a:ext cx="9829800" cy="1447800"/>
          </a:xfrm>
        </p:spPr>
        <p:txBody>
          <a:bodyPr>
            <a:normAutofit lnSpcReduction="10000"/>
          </a:bodyPr>
          <a:lstStyle/>
          <a:p>
            <a:pPr>
              <a:spcBef>
                <a:spcPts val="450"/>
              </a:spcBef>
            </a:pPr>
            <a:r>
              <a:rPr lang="en-US" sz="4500" dirty="0">
                <a:solidFill>
                  <a:schemeClr val="accent2"/>
                </a:solidFill>
              </a:rPr>
              <a:t>Success Story:</a:t>
            </a:r>
          </a:p>
          <a:p>
            <a:pPr>
              <a:spcBef>
                <a:spcPts val="450"/>
              </a:spcBef>
            </a:pPr>
            <a:r>
              <a:rPr lang="en-US" sz="4500" dirty="0"/>
              <a:t>Fast Tracking S/4HANA Adoption</a:t>
            </a:r>
          </a:p>
        </p:txBody>
      </p:sp>
      <p:pic>
        <p:nvPicPr>
          <p:cNvPr id="3" name="Picture 2" descr="Grainger Corporate Office Headquarters - Corporate Office Headquarters">
            <a:extLst>
              <a:ext uri="{FF2B5EF4-FFF2-40B4-BE49-F238E27FC236}">
                <a16:creationId xmlns:a16="http://schemas.microsoft.com/office/drawing/2014/main" id="{1797AFF7-180A-A8DB-65E0-B8C4BCB49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7943" y="182687"/>
            <a:ext cx="2771907" cy="82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0245B7B-4985-BB94-0AA8-54B01E26E712}"/>
              </a:ext>
            </a:extLst>
          </p:cNvPr>
          <p:cNvSpPr txBox="1">
            <a:spLocks/>
          </p:cNvSpPr>
          <p:nvPr/>
        </p:nvSpPr>
        <p:spPr>
          <a:xfrm>
            <a:off x="16764000" y="209290"/>
            <a:ext cx="1314248" cy="362210"/>
          </a:xfrm>
          <a:prstGeom prst="rect">
            <a:avLst/>
          </a:prstGeom>
          <a:solidFill>
            <a:srgbClr val="D8011A"/>
          </a:solidFill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3600" b="1" kern="1200">
                <a:solidFill>
                  <a:srgbClr val="1C1D3B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50"/>
              </a:spcBef>
            </a:pPr>
            <a:r>
              <a:rPr lang="en-US" sz="1500" dirty="0">
                <a:solidFill>
                  <a:schemeClr val="bg1"/>
                </a:solidFill>
              </a:rPr>
              <a:t>Distribution</a:t>
            </a:r>
          </a:p>
        </p:txBody>
      </p:sp>
      <p:pic>
        <p:nvPicPr>
          <p:cNvPr id="10" name="Picture 2" descr="Mechanics working on car in service shop">
            <a:extLst>
              <a:ext uri="{FF2B5EF4-FFF2-40B4-BE49-F238E27FC236}">
                <a16:creationId xmlns:a16="http://schemas.microsoft.com/office/drawing/2014/main" id="{66EE56A8-D15E-3210-152D-1D5A3708BB9C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0" b="1584"/>
          <a:stretch>
            <a:fillRect/>
          </a:stretch>
        </p:blipFill>
        <p:spPr bwMode="auto">
          <a:xfrm>
            <a:off x="11555413" y="2628900"/>
            <a:ext cx="5132387" cy="765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580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C23D2-2525-F3F8-E204-4C35886EA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>
            <a:extLst>
              <a:ext uri="{FF2B5EF4-FFF2-40B4-BE49-F238E27FC236}">
                <a16:creationId xmlns:a16="http://schemas.microsoft.com/office/drawing/2014/main" id="{28DFFD2B-A613-F947-9F32-CDB044DC243B}"/>
              </a:ext>
            </a:extLst>
          </p:cNvPr>
          <p:cNvSpPr txBox="1"/>
          <p:nvPr/>
        </p:nvSpPr>
        <p:spPr>
          <a:xfrm>
            <a:off x="764359" y="3211338"/>
            <a:ext cx="10472215" cy="1949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200"/>
              </a:spcBef>
            </a:pPr>
            <a:r>
              <a:rPr lang="en-US" sz="2000" b="1" dirty="0">
                <a:solidFill>
                  <a:schemeClr val="accent2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Pain Points:</a:t>
            </a:r>
          </a:p>
          <a:p>
            <a:pPr marL="285750" indent="-285750">
              <a:spcBef>
                <a:spcPts val="2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1B1D3B"/>
                </a:solidFill>
                <a:effectLst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Economics of the deal didn’t support a move from on-prem to RISE/cloud</a:t>
            </a:r>
          </a:p>
          <a:p>
            <a:pPr marL="742950" lvl="1" indent="-285750">
              <a:spcBef>
                <a:spcPts val="2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Current system was 5TB requiring larger infrastructure to support compute and storage</a:t>
            </a:r>
          </a:p>
          <a:p>
            <a:pPr marL="742950" lvl="1" indent="-285750">
              <a:spcBef>
                <a:spcPts val="2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Non-prod systems added to cost structure</a:t>
            </a:r>
          </a:p>
          <a:p>
            <a:pPr marL="742950" lvl="1" indent="-285750">
              <a:spcBef>
                <a:spcPts val="2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Included growth calculations reduced the value proposition for a cloud migration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F54BD331-A5A3-B86A-75C5-583E7A1E99C3}"/>
              </a:ext>
            </a:extLst>
          </p:cNvPr>
          <p:cNvSpPr txBox="1"/>
          <p:nvPr/>
        </p:nvSpPr>
        <p:spPr>
          <a:xfrm>
            <a:off x="764359" y="7412333"/>
            <a:ext cx="10287000" cy="2487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ts val="200"/>
              </a:spcBef>
            </a:pPr>
            <a:r>
              <a:rPr lang="en-US" sz="2000" b="1" dirty="0">
                <a:solidFill>
                  <a:schemeClr val="accent2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Results:</a:t>
            </a:r>
          </a:p>
          <a:p>
            <a:pPr marL="387623" lvl="1" indent="-193811">
              <a:lnSpc>
                <a:spcPts val="2333"/>
              </a:lnSpc>
              <a:spcBef>
                <a:spcPts val="2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Peabody was able to reduce their source system from 5TB to 1TB</a:t>
            </a:r>
          </a:p>
          <a:p>
            <a:pPr marL="844823" lvl="2" indent="-193811">
              <a:lnSpc>
                <a:spcPts val="2333"/>
              </a:lnSpc>
              <a:spcBef>
                <a:spcPts val="2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80% size reduction</a:t>
            </a:r>
          </a:p>
          <a:p>
            <a:pPr marL="387623" lvl="1" indent="-193811">
              <a:lnSpc>
                <a:spcPts val="2333"/>
              </a:lnSpc>
              <a:spcBef>
                <a:spcPts val="2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$1M estimated cumulative savings from reducing data footprint.</a:t>
            </a:r>
          </a:p>
          <a:p>
            <a:pPr marL="387623" lvl="1" indent="-193811">
              <a:lnSpc>
                <a:spcPts val="2333"/>
              </a:lnSpc>
              <a:spcBef>
                <a:spcPts val="2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 smaller infrastructure footprint provided the needed value proposition for RISE</a:t>
            </a:r>
          </a:p>
          <a:p>
            <a:pPr marL="387623" lvl="1" indent="-193811">
              <a:lnSpc>
                <a:spcPts val="2333"/>
              </a:lnSpc>
              <a:spcBef>
                <a:spcPts val="2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Beyond the initial activity, by putting an archiving strategy in place, Peabody can manage their growth and focus investment on new technologies as opposed to infrastructure spend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AA10504B-ED31-6B33-10C9-737DC1A52AC4}"/>
              </a:ext>
            </a:extLst>
          </p:cNvPr>
          <p:cNvSpPr txBox="1"/>
          <p:nvPr/>
        </p:nvSpPr>
        <p:spPr>
          <a:xfrm>
            <a:off x="764359" y="5337484"/>
            <a:ext cx="9710873" cy="1897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ts val="200"/>
              </a:spcBef>
            </a:pPr>
            <a:r>
              <a:rPr lang="en-US" sz="2000" b="1" dirty="0">
                <a:solidFill>
                  <a:schemeClr val="accent2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Solution:</a:t>
            </a:r>
          </a:p>
          <a:p>
            <a:pPr marL="387623" lvl="1" indent="-193811">
              <a:lnSpc>
                <a:spcPts val="2333"/>
              </a:lnSpc>
              <a:spcBef>
                <a:spcPts val="2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Reduce the DB size through an Archiving strategy:</a:t>
            </a:r>
          </a:p>
          <a:p>
            <a:pPr marL="844823" lvl="2" indent="-193811">
              <a:lnSpc>
                <a:spcPts val="2333"/>
              </a:lnSpc>
              <a:spcBef>
                <a:spcPts val="2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Reducing the source DB size results in a smaller target requirement</a:t>
            </a:r>
          </a:p>
          <a:p>
            <a:pPr marL="844823" lvl="2" indent="-193811">
              <a:lnSpc>
                <a:spcPts val="2333"/>
              </a:lnSpc>
              <a:spcBef>
                <a:spcPts val="2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Migration time is reduced with less data to transfer</a:t>
            </a:r>
          </a:p>
          <a:p>
            <a:pPr marL="844823" lvl="2" indent="-193811">
              <a:lnSpc>
                <a:spcPts val="2333"/>
              </a:lnSpc>
              <a:spcBef>
                <a:spcPts val="2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With fewer objects, there is less risk in the overall project</a:t>
            </a:r>
          </a:p>
          <a:p>
            <a:pPr marL="387623" lvl="1" indent="-193811">
              <a:lnSpc>
                <a:spcPts val="2333"/>
              </a:lnSpc>
              <a:spcBef>
                <a:spcPts val="2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Infrastructure costs are reduced as well as overall project services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D968D54-39DB-63C2-E514-1B1A54DFD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209" y="232293"/>
            <a:ext cx="2135198" cy="72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eabody Energy's Financial Death Spiral - Sightline Institute">
            <a:extLst>
              <a:ext uri="{FF2B5EF4-FFF2-40B4-BE49-F238E27FC236}">
                <a16:creationId xmlns:a16="http://schemas.microsoft.com/office/drawing/2014/main" id="{41904AE8-C56B-9D66-13D8-3F7D4B7E4410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2" r="27682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811A7C07-C3BE-38B3-A3EE-B81976F12165}"/>
              </a:ext>
            </a:extLst>
          </p:cNvPr>
          <p:cNvSpPr txBox="1">
            <a:spLocks/>
          </p:cNvSpPr>
          <p:nvPr/>
        </p:nvSpPr>
        <p:spPr>
          <a:xfrm>
            <a:off x="764359" y="647700"/>
            <a:ext cx="9598841" cy="23305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4400" b="1" kern="1200">
                <a:solidFill>
                  <a:srgbClr val="1C1D3B"/>
                </a:solidFill>
                <a:latin typeface="Helvetica" pitchFamily="2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3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50"/>
              </a:spcBef>
            </a:pPr>
            <a:r>
              <a:rPr lang="en-US" sz="4500" dirty="0">
                <a:solidFill>
                  <a:schemeClr val="accent2"/>
                </a:solidFill>
              </a:rPr>
              <a:t>Success Story:</a:t>
            </a:r>
          </a:p>
          <a:p>
            <a:pPr>
              <a:lnSpc>
                <a:spcPts val="5445"/>
              </a:lnSpc>
            </a:pPr>
            <a:r>
              <a:rPr lang="en-US" sz="4500" dirty="0">
                <a:solidFill>
                  <a:srgbClr val="1B1D3B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Archiving Accelerated Move to RISE with Size Reduction of 80%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A0C4782-7F22-89B6-664C-0A5D97904D2C}"/>
              </a:ext>
            </a:extLst>
          </p:cNvPr>
          <p:cNvSpPr/>
          <p:nvPr/>
        </p:nvSpPr>
        <p:spPr>
          <a:xfrm>
            <a:off x="11555990" y="7543171"/>
            <a:ext cx="6732010" cy="2743829"/>
          </a:xfrm>
          <a:prstGeom prst="rect">
            <a:avLst/>
          </a:prstGeom>
          <a:solidFill>
            <a:srgbClr val="1C1D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latin typeface="Helvetica" pitchFamily="2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E9DFB25-F358-3E22-ABD7-392E0CE090B2}"/>
              </a:ext>
            </a:extLst>
          </p:cNvPr>
          <p:cNvSpPr txBox="1">
            <a:spLocks/>
          </p:cNvSpPr>
          <p:nvPr/>
        </p:nvSpPr>
        <p:spPr>
          <a:xfrm>
            <a:off x="16078218" y="190500"/>
            <a:ext cx="2057384" cy="296862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1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3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1B1D3B"/>
                </a:solidFill>
              </a:rPr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4279682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361856-E4C2-599C-3A8A-95E85817E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>
            <a:extLst>
              <a:ext uri="{FF2B5EF4-FFF2-40B4-BE49-F238E27FC236}">
                <a16:creationId xmlns:a16="http://schemas.microsoft.com/office/drawing/2014/main" id="{0682EAB6-B1F4-932F-D785-6B705515407C}"/>
              </a:ext>
            </a:extLst>
          </p:cNvPr>
          <p:cNvSpPr txBox="1"/>
          <p:nvPr/>
        </p:nvSpPr>
        <p:spPr>
          <a:xfrm>
            <a:off x="457200" y="3162300"/>
            <a:ext cx="10837106" cy="3293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450"/>
              </a:spcBef>
            </a:pPr>
            <a:r>
              <a:rPr lang="en-US" sz="2100" b="1" dirty="0">
                <a:solidFill>
                  <a:schemeClr val="accent2"/>
                </a:solidFill>
                <a:latin typeface="Helvetica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Solution</a:t>
            </a:r>
            <a:endParaRPr lang="en-US" sz="2100" dirty="0">
              <a:solidFill>
                <a:srgbClr val="1B1D3B"/>
              </a:solidFill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1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Implement proprietary PRA archiving mechanism to preserve access to archived PRA transactions while maintaining compliance.</a:t>
            </a:r>
          </a:p>
          <a:p>
            <a:pPr marL="844842" lvl="2" indent="-193821">
              <a:spcBef>
                <a:spcPts val="450"/>
              </a:spcBef>
              <a:buFont typeface="Arial"/>
              <a:buChar char="•"/>
            </a:pPr>
            <a:r>
              <a:rPr lang="en-US" sz="21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Enabled PRA reversals or entries to be “linked” directly to a specific archived object.</a:t>
            </a:r>
          </a:p>
          <a:p>
            <a:pPr marL="844842" lvl="2" indent="-193821">
              <a:spcBef>
                <a:spcPts val="450"/>
              </a:spcBef>
              <a:buFont typeface="Arial"/>
              <a:buChar char="•"/>
            </a:pPr>
            <a:r>
              <a:rPr lang="en-US" sz="21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Within the journal entry, the archive link was referenced in the text field, allowing users to retrieve details seamlessly. 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1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Data ASSIST:</a:t>
            </a:r>
          </a:p>
          <a:p>
            <a:pPr marL="844842" lvl="2" indent="-193821">
              <a:spcBef>
                <a:spcPts val="450"/>
              </a:spcBef>
              <a:buFont typeface="Arial"/>
              <a:buChar char="•"/>
            </a:pPr>
            <a:r>
              <a:rPr lang="en-US" sz="21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Automated the archival process of historical data with dynamic scheduling.</a:t>
            </a:r>
          </a:p>
          <a:p>
            <a:pPr marL="844842" lvl="2" indent="-193821">
              <a:spcBef>
                <a:spcPts val="450"/>
              </a:spcBef>
              <a:buFont typeface="Arial"/>
              <a:buChar char="•"/>
            </a:pPr>
            <a:r>
              <a:rPr lang="en-US" sz="21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Defined retention requirements and implementing a compliance strategy.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413F8E80-0599-11D1-E656-007244167BD9}"/>
              </a:ext>
            </a:extLst>
          </p:cNvPr>
          <p:cNvSpPr txBox="1"/>
          <p:nvPr/>
        </p:nvSpPr>
        <p:spPr>
          <a:xfrm>
            <a:off x="457200" y="6797496"/>
            <a:ext cx="9710873" cy="2841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Bef>
                <a:spcPts val="450"/>
              </a:spcBef>
            </a:pPr>
            <a:r>
              <a:rPr lang="en-US" sz="2100" b="1" dirty="0">
                <a:solidFill>
                  <a:schemeClr val="accent2"/>
                </a:solidFill>
                <a:latin typeface="Helvetica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Results &amp; ROI: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100" dirty="0">
                <a:solidFill>
                  <a:srgbClr val="1B1D3B"/>
                </a:solidFill>
                <a:latin typeface="Helvetica" pitchFamily="2" charset="0"/>
              </a:rPr>
              <a:t>81% size reduction across the SAP landscape, achieving the initial requirement for transition.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100" dirty="0">
                <a:solidFill>
                  <a:srgbClr val="1B1D3B"/>
                </a:solidFill>
                <a:latin typeface="Helvetica" pitchFamily="2" charset="0"/>
              </a:rPr>
              <a:t>PRA archiving allowed for savings and size reduction while retaining access and ensuring compliance.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100" dirty="0">
                <a:solidFill>
                  <a:srgbClr val="1B1D3B"/>
                </a:solidFill>
                <a:latin typeface="Helvetica" pitchFamily="2" charset="0"/>
              </a:rPr>
              <a:t>Monetary savings when migrating a smaller database to SAP S/4HANA.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100" dirty="0">
                <a:solidFill>
                  <a:srgbClr val="1B1D3B"/>
                </a:solidFill>
                <a:latin typeface="Helvetica" pitchFamily="2" charset="0"/>
              </a:rPr>
              <a:t>Data ASSIST provided ongoing growth control, ensuring costs stayed low even in the new environment while providing insights into their database.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9AD5692-FC0E-050C-B523-C4E8174D6E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3401" y="597359"/>
            <a:ext cx="10475263" cy="231048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3600" dirty="0">
                <a:solidFill>
                  <a:schemeClr val="accent2"/>
                </a:solidFill>
              </a:rPr>
              <a:t>Success Story:</a:t>
            </a:r>
          </a:p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3600" dirty="0"/>
              <a:t>80% System Reduction with Accessible &amp; Compliant PRA Archive for SAP S/4HANA Prep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D0CEF60-F9E0-227F-6BA0-FCA3FD85E568}"/>
              </a:ext>
            </a:extLst>
          </p:cNvPr>
          <p:cNvSpPr txBox="1">
            <a:spLocks/>
          </p:cNvSpPr>
          <p:nvPr/>
        </p:nvSpPr>
        <p:spPr>
          <a:xfrm>
            <a:off x="16764000" y="209290"/>
            <a:ext cx="1314248" cy="362210"/>
          </a:xfrm>
          <a:prstGeom prst="rect">
            <a:avLst/>
          </a:prstGeom>
          <a:solidFill>
            <a:srgbClr val="D8011A"/>
          </a:solidFill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3600" b="1" kern="1200">
                <a:solidFill>
                  <a:srgbClr val="1C1D3B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450"/>
              </a:spcBef>
            </a:pPr>
            <a:r>
              <a:rPr lang="en-US" sz="1500" dirty="0">
                <a:solidFill>
                  <a:schemeClr val="bg1"/>
                </a:solidFill>
              </a:rPr>
              <a:t>Oil &amp; Gas</a:t>
            </a:r>
          </a:p>
        </p:txBody>
      </p:sp>
      <p:pic>
        <p:nvPicPr>
          <p:cNvPr id="15" name="Picture 14" descr="A yellow and black logo&#10;&#10;AI-generated content may be incorrect.">
            <a:extLst>
              <a:ext uri="{FF2B5EF4-FFF2-40B4-BE49-F238E27FC236}">
                <a16:creationId xmlns:a16="http://schemas.microsoft.com/office/drawing/2014/main" id="{3ABF49E2-54E5-CD90-3965-C0EBB14E8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6" t="35084" r="11274" b="36317"/>
          <a:stretch>
            <a:fillRect/>
          </a:stretch>
        </p:blipFill>
        <p:spPr>
          <a:xfrm>
            <a:off x="9144000" y="209290"/>
            <a:ext cx="2226506" cy="843518"/>
          </a:xfrm>
          <a:prstGeom prst="rect">
            <a:avLst/>
          </a:prstGeom>
        </p:spPr>
      </p:pic>
      <p:pic>
        <p:nvPicPr>
          <p:cNvPr id="22" name="Picture Placeholder 21" descr="A large oil rig in the ocean&#10;&#10;AI-generated content may be incorrect.">
            <a:extLst>
              <a:ext uri="{FF2B5EF4-FFF2-40B4-BE49-F238E27FC236}">
                <a16:creationId xmlns:a16="http://schemas.microsoft.com/office/drawing/2014/main" id="{2DD47236-1853-2D56-52A6-8B655FE341E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47" t="16" r="11755" b="-16"/>
          <a:stretch>
            <a:fillRect/>
          </a:stretch>
        </p:blipFill>
        <p:spPr>
          <a:xfrm>
            <a:off x="11555990" y="2630153"/>
            <a:ext cx="5131810" cy="7658100"/>
          </a:xfrm>
        </p:spPr>
      </p:pic>
    </p:spTree>
    <p:extLst>
      <p:ext uri="{BB962C8B-B14F-4D97-AF65-F5344CB8AC3E}">
        <p14:creationId xmlns:p14="http://schemas.microsoft.com/office/powerpoint/2010/main" val="2682334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496EE-92D0-D667-9FB9-100240091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>
            <a:extLst>
              <a:ext uri="{FF2B5EF4-FFF2-40B4-BE49-F238E27FC236}">
                <a16:creationId xmlns:a16="http://schemas.microsoft.com/office/drawing/2014/main" id="{2DA24E1E-4E64-E879-3ED9-93407FEE5C5B}"/>
              </a:ext>
            </a:extLst>
          </p:cNvPr>
          <p:cNvSpPr txBox="1"/>
          <p:nvPr/>
        </p:nvSpPr>
        <p:spPr>
          <a:xfrm>
            <a:off x="853068" y="7440715"/>
            <a:ext cx="9710873" cy="2385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Bef>
                <a:spcPts val="300"/>
              </a:spcBef>
            </a:pPr>
            <a:r>
              <a:rPr lang="en-US" sz="2000" b="1" dirty="0">
                <a:solidFill>
                  <a:schemeClr val="accent2"/>
                </a:solidFill>
                <a:latin typeface="Helvetica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Results &amp; ROI:</a:t>
            </a:r>
          </a:p>
          <a:p>
            <a:pPr marL="387642" lvl="1" indent="-193821"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Database size reduction by 60%</a:t>
            </a:r>
          </a:p>
          <a:p>
            <a:pPr marL="387642" lvl="1" indent="-193821"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Real-time, custom-query reporting.</a:t>
            </a:r>
          </a:p>
          <a:p>
            <a:pPr marL="387642" lvl="1" indent="-193821"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Database performance increased by 19%.</a:t>
            </a:r>
          </a:p>
          <a:p>
            <a:pPr marL="387642" lvl="1" indent="-193821"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Improved user experience, enhanced system efficiency.</a:t>
            </a:r>
          </a:p>
          <a:p>
            <a:pPr marL="387642" lvl="1" indent="-193821"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BTP provided a scalable framework.</a:t>
            </a:r>
          </a:p>
          <a:p>
            <a:pPr marL="387642" lvl="1" indent="-193821"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Archived content was securely stored yet easily retrievable.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C7D74115-F491-DFB9-4BAC-43F0822DB1D7}"/>
              </a:ext>
            </a:extLst>
          </p:cNvPr>
          <p:cNvSpPr txBox="1">
            <a:spLocks/>
          </p:cNvSpPr>
          <p:nvPr/>
        </p:nvSpPr>
        <p:spPr>
          <a:xfrm>
            <a:off x="853068" y="663760"/>
            <a:ext cx="9401538" cy="203902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3600" b="1" kern="1200">
                <a:solidFill>
                  <a:srgbClr val="1C1D3B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50"/>
              </a:spcBef>
            </a:pPr>
            <a:r>
              <a:rPr lang="en-US" sz="4500" dirty="0">
                <a:solidFill>
                  <a:schemeClr val="accent2"/>
                </a:solidFill>
              </a:rPr>
              <a:t>Success Story:</a:t>
            </a:r>
          </a:p>
          <a:p>
            <a:pPr>
              <a:spcBef>
                <a:spcPts val="450"/>
              </a:spcBef>
            </a:pPr>
            <a:r>
              <a:rPr lang="en-US" sz="4500" dirty="0"/>
              <a:t>Enterprise Database Reduction by 60% with Data Archiving</a:t>
            </a:r>
          </a:p>
        </p:txBody>
      </p:sp>
      <p:sp>
        <p:nvSpPr>
          <p:cNvPr id="2" name="Freeform 14">
            <a:extLst>
              <a:ext uri="{FF2B5EF4-FFF2-40B4-BE49-F238E27FC236}">
                <a16:creationId xmlns:a16="http://schemas.microsoft.com/office/drawing/2014/main" id="{FB670C98-73BB-0AAC-ABEA-3C69C27AA503}"/>
              </a:ext>
            </a:extLst>
          </p:cNvPr>
          <p:cNvSpPr/>
          <p:nvPr/>
        </p:nvSpPr>
        <p:spPr>
          <a:xfrm>
            <a:off x="9790870" y="209290"/>
            <a:ext cx="1471784" cy="1349135"/>
          </a:xfrm>
          <a:custGeom>
            <a:avLst/>
            <a:gdLst/>
            <a:ahLst/>
            <a:cxnLst/>
            <a:rect l="l" t="t" r="r" b="b"/>
            <a:pathLst>
              <a:path w="2193773" h="2010958">
                <a:moveTo>
                  <a:pt x="0" y="0"/>
                </a:moveTo>
                <a:lnTo>
                  <a:pt x="2193773" y="0"/>
                </a:lnTo>
                <a:lnTo>
                  <a:pt x="2193773" y="2010958"/>
                </a:lnTo>
                <a:lnTo>
                  <a:pt x="0" y="201095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CA197822-9CCC-63E7-75BA-7D6AD1D503DE}"/>
              </a:ext>
            </a:extLst>
          </p:cNvPr>
          <p:cNvSpPr txBox="1"/>
          <p:nvPr/>
        </p:nvSpPr>
        <p:spPr>
          <a:xfrm>
            <a:off x="815889" y="3467422"/>
            <a:ext cx="9401538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300"/>
              </a:spcBef>
            </a:pPr>
            <a:r>
              <a:rPr lang="en-US" sz="2000" b="1" dirty="0">
                <a:solidFill>
                  <a:schemeClr val="accent2"/>
                </a:solidFill>
                <a:latin typeface="Helvetica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Background &amp; Pain Points:</a:t>
            </a:r>
          </a:p>
          <a:p>
            <a:pPr marL="387642" lvl="1" indent="-193821"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System performance challenges and disruption risks. </a:t>
            </a:r>
          </a:p>
          <a:p>
            <a:pPr marL="387642" lvl="1" indent="-193821"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Business users unhappy with functionality issues. </a:t>
            </a:r>
          </a:p>
          <a:p>
            <a:pPr marL="387642" lvl="1" indent="-193821"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Challenges keeping up with manual processes. </a:t>
            </a:r>
          </a:p>
          <a:p>
            <a:pPr marL="387642" lvl="1" indent="-193821"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Hardware and Cloud hosting/backup costs continued to rise. 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08D6575E-04C1-6F73-59F8-17D8D883FD55}"/>
              </a:ext>
            </a:extLst>
          </p:cNvPr>
          <p:cNvSpPr txBox="1"/>
          <p:nvPr/>
        </p:nvSpPr>
        <p:spPr>
          <a:xfrm>
            <a:off x="853068" y="5285038"/>
            <a:ext cx="9401538" cy="20390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300"/>
              </a:spcBef>
            </a:pPr>
            <a:r>
              <a:rPr lang="en-US" sz="2000" b="1" dirty="0">
                <a:solidFill>
                  <a:schemeClr val="accent2"/>
                </a:solidFill>
                <a:latin typeface="Helvetica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Solution:</a:t>
            </a:r>
          </a:p>
          <a:p>
            <a:pPr marL="387642" lvl="1" indent="-193821"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Analyzed the current data footprint.</a:t>
            </a:r>
          </a:p>
          <a:p>
            <a:pPr marL="387642" lvl="1" indent="-193821"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Data ASSIST:</a:t>
            </a:r>
          </a:p>
          <a:p>
            <a:pPr marL="387642" lvl="1" indent="-193821"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Facilitated identification reductions through itemized archiving objects. </a:t>
            </a:r>
          </a:p>
          <a:p>
            <a:pPr marL="387642" lvl="1" indent="-193821"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Automated the archival process of historical data with dynamic scheduling.</a:t>
            </a:r>
          </a:p>
          <a:p>
            <a:pPr marL="387642" lvl="1" indent="-193821"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Defined retention requirements and implementing a compliance strategy.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94D998-6361-E07F-C138-FF05841F478D}"/>
              </a:ext>
            </a:extLst>
          </p:cNvPr>
          <p:cNvSpPr txBox="1">
            <a:spLocks/>
          </p:cNvSpPr>
          <p:nvPr/>
        </p:nvSpPr>
        <p:spPr>
          <a:xfrm>
            <a:off x="14931737" y="209290"/>
            <a:ext cx="3146511" cy="352659"/>
          </a:xfrm>
          <a:prstGeom prst="rect">
            <a:avLst/>
          </a:prstGeom>
          <a:solidFill>
            <a:srgbClr val="D8011A"/>
          </a:solidFill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3600" b="1" kern="1200">
                <a:solidFill>
                  <a:srgbClr val="1C1D3B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50"/>
              </a:spcBef>
            </a:pPr>
            <a:r>
              <a:rPr lang="en-US" sz="1500" dirty="0">
                <a:solidFill>
                  <a:schemeClr val="bg1"/>
                </a:solidFill>
              </a:rPr>
              <a:t>Industrial Goods and Machinery</a:t>
            </a: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FFB55A76-7297-DD7C-704D-1A9FA6DCC60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555413" y="2781299"/>
            <a:ext cx="4979987" cy="7507289"/>
          </a:xfrm>
          <a:custGeom>
            <a:avLst/>
            <a:gdLst/>
            <a:ahLst/>
            <a:cxnLst/>
            <a:rect l="l" t="t" r="r" b="b"/>
            <a:pathLst>
              <a:path w="8076546" h="10531601">
                <a:moveTo>
                  <a:pt x="0" y="0"/>
                </a:moveTo>
                <a:lnTo>
                  <a:pt x="8076546" y="0"/>
                </a:lnTo>
                <a:lnTo>
                  <a:pt x="8076546" y="10531601"/>
                </a:lnTo>
                <a:lnTo>
                  <a:pt x="0" y="1053160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1788" r="-8908" b="1"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668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2C2B6-CCDB-69ED-4315-2FE417FFF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>
            <a:extLst>
              <a:ext uri="{FF2B5EF4-FFF2-40B4-BE49-F238E27FC236}">
                <a16:creationId xmlns:a16="http://schemas.microsoft.com/office/drawing/2014/main" id="{37F87884-D045-8BF5-4913-A973479100BE}"/>
              </a:ext>
            </a:extLst>
          </p:cNvPr>
          <p:cNvSpPr txBox="1"/>
          <p:nvPr/>
        </p:nvSpPr>
        <p:spPr>
          <a:xfrm>
            <a:off x="911037" y="3526800"/>
            <a:ext cx="9401538" cy="29700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450"/>
              </a:spcBef>
            </a:pPr>
            <a:r>
              <a:rPr lang="en-US" sz="2100" b="1" dirty="0">
                <a:solidFill>
                  <a:schemeClr val="accent2"/>
                </a:solidFill>
                <a:latin typeface="Helvetica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Background &amp; Pain Points: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1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Continuously growing table sizes and overall data volume in the primary DB.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1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Database size has grown to over 230%, with a current growth of approximately 15% per month.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1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No data volume management or archiving strategy in place.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1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Growing costs associated with growing volume.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1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Recurrent need to reallocate resources to address any issues with memory.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endParaRPr lang="en-US" sz="2100" dirty="0">
              <a:solidFill>
                <a:srgbClr val="1C1D3B"/>
              </a:solidFill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55F19E50-EF80-8938-4702-C00639A1F138}"/>
              </a:ext>
            </a:extLst>
          </p:cNvPr>
          <p:cNvSpPr txBox="1"/>
          <p:nvPr/>
        </p:nvSpPr>
        <p:spPr>
          <a:xfrm>
            <a:off x="911038" y="6528056"/>
            <a:ext cx="9710873" cy="2970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Bef>
                <a:spcPts val="450"/>
              </a:spcBef>
            </a:pPr>
            <a:r>
              <a:rPr lang="en-US" sz="2100" b="1" dirty="0">
                <a:solidFill>
                  <a:schemeClr val="accent2"/>
                </a:solidFill>
                <a:latin typeface="Helvetica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Results &amp; ROI: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1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Reduced storage needs, with cumulative cost savings for the first three years surpassing $200k.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1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Reduced migration time periods.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1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Improved system performance and speed to access information.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1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Maintaining the database size and growth with automated scheduling.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1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Implementation of retention policies for compliance.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1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Database size reduction by estimated 40%.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EE98FC3-4BB3-2F7B-0082-39FAF3A116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6369" y="1028700"/>
            <a:ext cx="9790782" cy="2030185"/>
          </a:xfrm>
        </p:spPr>
        <p:txBody>
          <a:bodyPr>
            <a:noAutofit/>
          </a:bodyPr>
          <a:lstStyle/>
          <a:p>
            <a:pPr>
              <a:spcBef>
                <a:spcPts val="450"/>
              </a:spcBef>
            </a:pPr>
            <a:r>
              <a:rPr lang="en-US" sz="4500" dirty="0">
                <a:solidFill>
                  <a:schemeClr val="accent2"/>
                </a:solidFill>
              </a:rPr>
              <a:t>Success Story:</a:t>
            </a:r>
          </a:p>
          <a:p>
            <a:pPr>
              <a:spcBef>
                <a:spcPts val="450"/>
              </a:spcBef>
            </a:pPr>
            <a:r>
              <a:rPr lang="en-US" sz="4500" dirty="0"/>
              <a:t>Improved System Performance &amp; Cost Savings with Data ASSIST</a:t>
            </a:r>
          </a:p>
        </p:txBody>
      </p:sp>
      <p:pic>
        <p:nvPicPr>
          <p:cNvPr id="1028" name="Picture 4" descr="YETI Logo, symbol, meaning, history, PNG, brand">
            <a:extLst>
              <a:ext uri="{FF2B5EF4-FFF2-40B4-BE49-F238E27FC236}">
                <a16:creationId xmlns:a16="http://schemas.microsoft.com/office/drawing/2014/main" id="{3E49C3CC-8378-DCB5-59FC-9211EF038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59367" y="100770"/>
            <a:ext cx="2043953" cy="114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885E8948-9F81-36E9-4CB2-3CBA5A34110E}"/>
              </a:ext>
            </a:extLst>
          </p:cNvPr>
          <p:cNvSpPr txBox="1">
            <a:spLocks/>
          </p:cNvSpPr>
          <p:nvPr/>
        </p:nvSpPr>
        <p:spPr>
          <a:xfrm>
            <a:off x="15621000" y="209290"/>
            <a:ext cx="2457248" cy="362210"/>
          </a:xfrm>
          <a:prstGeom prst="rect">
            <a:avLst/>
          </a:prstGeom>
          <a:solidFill>
            <a:srgbClr val="D8011A"/>
          </a:solidFill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3600" b="1" kern="1200">
                <a:solidFill>
                  <a:srgbClr val="1C1D3B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50"/>
              </a:spcBef>
            </a:pPr>
            <a:r>
              <a:rPr lang="en-US" sz="1500" dirty="0">
                <a:solidFill>
                  <a:schemeClr val="bg1"/>
                </a:solidFill>
              </a:rPr>
              <a:t>Consumer Goods/Retail</a:t>
            </a:r>
          </a:p>
        </p:txBody>
      </p:sp>
      <p:pic>
        <p:nvPicPr>
          <p:cNvPr id="5" name="Picture 2" descr="YETI">
            <a:extLst>
              <a:ext uri="{FF2B5EF4-FFF2-40B4-BE49-F238E27FC236}">
                <a16:creationId xmlns:a16="http://schemas.microsoft.com/office/drawing/2014/main" id="{964E54C0-66BE-5B70-BC6C-6CEDEEBCF147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33" t="895" r="6715"/>
          <a:stretch>
            <a:fillRect/>
          </a:stretch>
        </p:blipFill>
        <p:spPr bwMode="auto">
          <a:xfrm>
            <a:off x="11555413" y="2705100"/>
            <a:ext cx="5132387" cy="758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960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889A6-305E-6CE1-E84B-9B403B000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5A7335-4031-369B-37EE-E71DC8B971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5889" y="736335"/>
            <a:ext cx="9790782" cy="1005282"/>
          </a:xfrm>
        </p:spPr>
        <p:txBody>
          <a:bodyPr>
            <a:noAutofit/>
          </a:bodyPr>
          <a:lstStyle/>
          <a:p>
            <a:pPr>
              <a:spcBef>
                <a:spcPts val="450"/>
              </a:spcBef>
            </a:pPr>
            <a:r>
              <a:rPr lang="en-US" sz="4500" dirty="0">
                <a:solidFill>
                  <a:schemeClr val="accent2"/>
                </a:solidFill>
              </a:rPr>
              <a:t>Success Story:</a:t>
            </a:r>
          </a:p>
          <a:p>
            <a:pPr>
              <a:spcBef>
                <a:spcPts val="450"/>
              </a:spcBef>
            </a:pPr>
            <a:r>
              <a:rPr lang="en-US" sz="4500" dirty="0"/>
              <a:t>Streamlined IT Landscape: </a:t>
            </a:r>
          </a:p>
          <a:p>
            <a:pPr>
              <a:spcBef>
                <a:spcPts val="450"/>
              </a:spcBef>
            </a:pPr>
            <a:r>
              <a:rPr lang="en-US" sz="4500" dirty="0"/>
              <a:t>Data Volume Management</a:t>
            </a:r>
          </a:p>
        </p:txBody>
      </p:sp>
      <p:sp>
        <p:nvSpPr>
          <p:cNvPr id="2" name="Freeform 11">
            <a:extLst>
              <a:ext uri="{FF2B5EF4-FFF2-40B4-BE49-F238E27FC236}">
                <a16:creationId xmlns:a16="http://schemas.microsoft.com/office/drawing/2014/main" id="{3F8FDB35-098B-8EFD-623E-C5B053F28AFC}"/>
              </a:ext>
            </a:extLst>
          </p:cNvPr>
          <p:cNvSpPr/>
          <p:nvPr/>
        </p:nvSpPr>
        <p:spPr>
          <a:xfrm>
            <a:off x="9305998" y="350675"/>
            <a:ext cx="1745121" cy="1745121"/>
          </a:xfrm>
          <a:custGeom>
            <a:avLst/>
            <a:gdLst/>
            <a:ahLst/>
            <a:cxnLst/>
            <a:rect l="l" t="t" r="r" b="b"/>
            <a:pathLst>
              <a:path w="1745121" h="1745121">
                <a:moveTo>
                  <a:pt x="0" y="0"/>
                </a:moveTo>
                <a:lnTo>
                  <a:pt x="1745121" y="0"/>
                </a:lnTo>
                <a:lnTo>
                  <a:pt x="1745121" y="1745121"/>
                </a:lnTo>
                <a:lnTo>
                  <a:pt x="0" y="17451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20237A20-AA1C-BEEE-36ED-BF2378553741}"/>
              </a:ext>
            </a:extLst>
          </p:cNvPr>
          <p:cNvSpPr txBox="1">
            <a:spLocks/>
          </p:cNvSpPr>
          <p:nvPr/>
        </p:nvSpPr>
        <p:spPr>
          <a:xfrm>
            <a:off x="16661564" y="209290"/>
            <a:ext cx="1416684" cy="362210"/>
          </a:xfrm>
          <a:prstGeom prst="rect">
            <a:avLst/>
          </a:prstGeom>
          <a:solidFill>
            <a:srgbClr val="D8011A"/>
          </a:solidFill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3600" b="1" kern="1200">
                <a:solidFill>
                  <a:srgbClr val="1C1D3B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50"/>
              </a:spcBef>
            </a:pPr>
            <a:r>
              <a:rPr lang="en-US" sz="1500" dirty="0">
                <a:solidFill>
                  <a:schemeClr val="bg1"/>
                </a:solidFill>
              </a:rPr>
              <a:t>Public Sector</a:t>
            </a:r>
          </a:p>
        </p:txBody>
      </p:sp>
      <p:sp>
        <p:nvSpPr>
          <p:cNvPr id="4" name="TextBox 14">
            <a:extLst>
              <a:ext uri="{FF2B5EF4-FFF2-40B4-BE49-F238E27FC236}">
                <a16:creationId xmlns:a16="http://schemas.microsoft.com/office/drawing/2014/main" id="{6C9C3723-7A8C-82A8-2FBB-DDD0823CE3DB}"/>
              </a:ext>
            </a:extLst>
          </p:cNvPr>
          <p:cNvSpPr txBox="1"/>
          <p:nvPr/>
        </p:nvSpPr>
        <p:spPr>
          <a:xfrm>
            <a:off x="853068" y="7440715"/>
            <a:ext cx="9710873" cy="2385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Bef>
                <a:spcPts val="300"/>
              </a:spcBef>
            </a:pPr>
            <a:r>
              <a:rPr lang="en-US" sz="2000" b="1" dirty="0">
                <a:solidFill>
                  <a:schemeClr val="accent2"/>
                </a:solidFill>
                <a:latin typeface="Helvetica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Results &amp; ROI:</a:t>
            </a:r>
          </a:p>
          <a:p>
            <a:pPr marL="387642" lvl="1" indent="-193821"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Simplified overall network architecture application retirement.</a:t>
            </a:r>
          </a:p>
          <a:p>
            <a:pPr marL="387642" lvl="1" indent="-193821"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Reduced database </a:t>
            </a: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size, resulting </a:t>
            </a:r>
            <a:r>
              <a:rPr lang="en-US" sz="20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in cost reductions.</a:t>
            </a:r>
          </a:p>
          <a:p>
            <a:pPr marL="387642" lvl="1" indent="-193821"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Eradicated data issues with a selected number of applications.</a:t>
            </a:r>
          </a:p>
          <a:p>
            <a:pPr marL="387642" lvl="1" indent="-193821"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Centralized content management platform integrated with their primary database.</a:t>
            </a:r>
          </a:p>
          <a:p>
            <a:pPr marL="387642" lvl="1" indent="-193821"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Ownership of applications and overall system.</a:t>
            </a:r>
          </a:p>
          <a:p>
            <a:pPr marL="387642" lvl="1" indent="-193821"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Comprehensive data volume management plan implemented within 13-months.</a:t>
            </a:r>
          </a:p>
        </p:txBody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id="{689D3014-E930-0238-3D3E-CC263C99D611}"/>
              </a:ext>
            </a:extLst>
          </p:cNvPr>
          <p:cNvSpPr txBox="1"/>
          <p:nvPr/>
        </p:nvSpPr>
        <p:spPr>
          <a:xfrm>
            <a:off x="815889" y="3467422"/>
            <a:ext cx="10759586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300"/>
              </a:spcBef>
            </a:pPr>
            <a:r>
              <a:rPr lang="en-US" sz="2000" b="1" dirty="0">
                <a:solidFill>
                  <a:schemeClr val="accent2"/>
                </a:solidFill>
                <a:latin typeface="Helvetica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Background &amp; Pain Points:</a:t>
            </a:r>
          </a:p>
          <a:p>
            <a:pPr marL="387642" lvl="1" indent="-193821"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IT landscape complexity. Third-party content management application outside SAP.</a:t>
            </a:r>
          </a:p>
          <a:p>
            <a:pPr marL="387642" lvl="1" indent="-193821"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Non-standardized environment and high data pollution.</a:t>
            </a:r>
          </a:p>
          <a:p>
            <a:pPr marL="387642" lvl="1" indent="-193821"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Inefficiencies in hardware management.</a:t>
            </a:r>
          </a:p>
          <a:p>
            <a:pPr marL="387642" lvl="1" indent="-193821"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Increased hardware costs due to inefficient management.</a:t>
            </a: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76C7B2C5-FF4C-129B-9E4C-6A5424DCF250}"/>
              </a:ext>
            </a:extLst>
          </p:cNvPr>
          <p:cNvSpPr txBox="1"/>
          <p:nvPr/>
        </p:nvSpPr>
        <p:spPr>
          <a:xfrm>
            <a:off x="853068" y="5454068"/>
            <a:ext cx="9401538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300"/>
              </a:spcBef>
            </a:pPr>
            <a:r>
              <a:rPr lang="en-US" sz="2000" b="1" dirty="0">
                <a:solidFill>
                  <a:schemeClr val="accent2"/>
                </a:solidFill>
                <a:latin typeface="Helvetica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Solution:</a:t>
            </a:r>
          </a:p>
          <a:p>
            <a:pPr marL="387642" lvl="1" indent="-193821"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Robust data volume management strategy, leveraging Auritas' proprietary tools:</a:t>
            </a:r>
          </a:p>
          <a:p>
            <a:pPr marL="387642" lvl="1" indent="-193821"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Data archiving, using Auritas accelerators to introduce archiving objects.</a:t>
            </a:r>
          </a:p>
          <a:p>
            <a:pPr marL="387642" lvl="1" indent="-193821"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Decommission third-party content management:</a:t>
            </a:r>
          </a:p>
          <a:p>
            <a:pPr marL="844842" lvl="2" indent="-193821"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Migrate records to SAP-certified content management application.</a:t>
            </a:r>
          </a:p>
        </p:txBody>
      </p:sp>
      <p:pic>
        <p:nvPicPr>
          <p:cNvPr id="1026" name="Picture 2" descr="Pennsylvania | Capital, Population, Map, Flag, Facts, &amp; History | Britannica">
            <a:extLst>
              <a:ext uri="{FF2B5EF4-FFF2-40B4-BE49-F238E27FC236}">
                <a16:creationId xmlns:a16="http://schemas.microsoft.com/office/drawing/2014/main" id="{7EF49CAF-0315-B5B3-0E20-2655349C7B15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4" r="2788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303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ABF2535-0170-E755-4FE3-94075F402E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7132" y="876300"/>
            <a:ext cx="10641590" cy="1143000"/>
          </a:xfrm>
        </p:spPr>
        <p:txBody>
          <a:bodyPr>
            <a:noAutofit/>
          </a:bodyPr>
          <a:lstStyle/>
          <a:p>
            <a:pPr>
              <a:spcBef>
                <a:spcPts val="450"/>
              </a:spcBef>
            </a:pPr>
            <a:r>
              <a:rPr lang="en-US" sz="4500" dirty="0">
                <a:solidFill>
                  <a:schemeClr val="accent2"/>
                </a:solidFill>
              </a:rPr>
              <a:t>Success Story:</a:t>
            </a:r>
          </a:p>
          <a:p>
            <a:pPr>
              <a:spcBef>
                <a:spcPts val="450"/>
              </a:spcBef>
            </a:pPr>
            <a:r>
              <a:rPr lang="en-US" sz="4500" dirty="0"/>
              <a:t>Improved SAP System Performance &amp; TCO with Advanced Data Archiving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874736-8009-D103-93A3-224FF081AF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992600" y="190500"/>
            <a:ext cx="1143001" cy="374414"/>
          </a:xfrm>
        </p:spPr>
        <p:txBody>
          <a:bodyPr/>
          <a:lstStyle/>
          <a:p>
            <a:pPr algn="ctr"/>
            <a:r>
              <a:rPr lang="en-US" dirty="0"/>
              <a:t>Utilities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9F07C57F-B4E6-4321-0ACE-EAF140E6FA8D}"/>
              </a:ext>
            </a:extLst>
          </p:cNvPr>
          <p:cNvSpPr txBox="1"/>
          <p:nvPr/>
        </p:nvSpPr>
        <p:spPr>
          <a:xfrm>
            <a:off x="685800" y="3444075"/>
            <a:ext cx="9701348" cy="2090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ts val="450"/>
              </a:spcBef>
            </a:pPr>
            <a:r>
              <a:rPr lang="en-US" sz="2000" b="1" dirty="0">
                <a:solidFill>
                  <a:schemeClr val="accent2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Pain Points:</a:t>
            </a:r>
          </a:p>
          <a:p>
            <a:pPr marL="387623" lvl="1" indent="-193811">
              <a:lnSpc>
                <a:spcPts val="2333"/>
              </a:lnSpc>
              <a:spcBef>
                <a:spcPts val="45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Accumulated large amounts of data leading to system performance issues.</a:t>
            </a:r>
          </a:p>
          <a:p>
            <a:pPr marL="387623" lvl="1" indent="-193811">
              <a:lnSpc>
                <a:spcPts val="2333"/>
              </a:lnSpc>
              <a:spcBef>
                <a:spcPts val="45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Increased costs from database size.</a:t>
            </a:r>
          </a:p>
          <a:p>
            <a:pPr marL="387623" lvl="1" indent="-193811">
              <a:lnSpc>
                <a:spcPts val="2333"/>
              </a:lnSpc>
              <a:spcBef>
                <a:spcPts val="45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Reporting/planning impediments.</a:t>
            </a:r>
          </a:p>
          <a:p>
            <a:pPr marL="387623" lvl="1" indent="-193811">
              <a:lnSpc>
                <a:spcPts val="2333"/>
              </a:lnSpc>
              <a:spcBef>
                <a:spcPts val="45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Needed to remove divested data without affecting live information.</a:t>
            </a:r>
          </a:p>
          <a:p>
            <a:pPr marL="387623" lvl="1" indent="-193811">
              <a:lnSpc>
                <a:spcPts val="2333"/>
              </a:lnSpc>
              <a:spcBef>
                <a:spcPts val="45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Required verifiable audit trail and validation proofs for archived data.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89B8AD26-01A3-A841-72F1-36AEA4E01498}"/>
              </a:ext>
            </a:extLst>
          </p:cNvPr>
          <p:cNvSpPr txBox="1"/>
          <p:nvPr/>
        </p:nvSpPr>
        <p:spPr>
          <a:xfrm>
            <a:off x="685800" y="7712374"/>
            <a:ext cx="9710873" cy="2026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ts val="450"/>
              </a:spcBef>
            </a:pPr>
            <a:r>
              <a:rPr lang="en-US" sz="2000" b="1" dirty="0">
                <a:solidFill>
                  <a:schemeClr val="accent2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Results</a:t>
            </a:r>
            <a:r>
              <a:rPr lang="en-US" sz="2000" dirty="0">
                <a:solidFill>
                  <a:schemeClr val="accent2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387623" lvl="1" indent="-193811">
              <a:lnSpc>
                <a:spcPts val="2333"/>
              </a:lnSpc>
              <a:spcBef>
                <a:spcPts val="45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Sustainable framework incorporating data archiving, migration, and relocation.</a:t>
            </a:r>
          </a:p>
          <a:p>
            <a:pPr marL="387623" lvl="1" indent="-193811">
              <a:lnSpc>
                <a:spcPts val="2333"/>
              </a:lnSpc>
              <a:spcBef>
                <a:spcPts val="45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Identify and prioritize objects based on database growth &amp; performance statistics.</a:t>
            </a:r>
          </a:p>
          <a:p>
            <a:pPr marL="387623" lvl="1" indent="-193811">
              <a:lnSpc>
                <a:spcPts val="2333"/>
              </a:lnSpc>
              <a:spcBef>
                <a:spcPts val="45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Advanced data archiving solution and estimated ROI and payback period.</a:t>
            </a:r>
          </a:p>
          <a:p>
            <a:pPr marL="387623" lvl="1" indent="-193811">
              <a:lnSpc>
                <a:spcPts val="2333"/>
              </a:lnSpc>
              <a:spcBef>
                <a:spcPts val="45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The tailored and transparent approach instilled confidence in the company's decision-makers.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641B3A3F-7657-8E0A-0068-406F4409D831}"/>
              </a:ext>
            </a:extLst>
          </p:cNvPr>
          <p:cNvSpPr txBox="1"/>
          <p:nvPr/>
        </p:nvSpPr>
        <p:spPr>
          <a:xfrm>
            <a:off x="714214" y="5797767"/>
            <a:ext cx="9710873" cy="1731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ts val="450"/>
              </a:spcBef>
            </a:pPr>
            <a:r>
              <a:rPr lang="en-US" sz="2000" b="1" dirty="0">
                <a:solidFill>
                  <a:schemeClr val="accent2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Solution</a:t>
            </a:r>
            <a:r>
              <a:rPr lang="en-US" sz="2000" dirty="0">
                <a:solidFill>
                  <a:schemeClr val="accent2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387623" lvl="1" indent="-193811">
              <a:lnSpc>
                <a:spcPts val="2333"/>
              </a:lnSpc>
              <a:spcBef>
                <a:spcPts val="45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Advanced archiving solution delivered on time and within budget</a:t>
            </a:r>
          </a:p>
          <a:p>
            <a:pPr marL="387623" lvl="1" indent="-193811">
              <a:lnSpc>
                <a:spcPts val="2333"/>
              </a:lnSpc>
              <a:spcBef>
                <a:spcPts val="45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Reduced database size and improved performance.</a:t>
            </a:r>
          </a:p>
          <a:p>
            <a:pPr marL="387623" lvl="1" indent="-193811">
              <a:lnSpc>
                <a:spcPts val="2333"/>
              </a:lnSpc>
              <a:spcBef>
                <a:spcPts val="45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Sustainable solution saves costs in human, technical, and infrastructure expenses.</a:t>
            </a:r>
          </a:p>
          <a:p>
            <a:pPr marL="387623" lvl="1" indent="-193811">
              <a:lnSpc>
                <a:spcPts val="2333"/>
              </a:lnSpc>
              <a:spcBef>
                <a:spcPts val="45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Automation and elimination of unnecessary steps.</a:t>
            </a:r>
          </a:p>
        </p:txBody>
      </p:sp>
      <p:pic>
        <p:nvPicPr>
          <p:cNvPr id="2052" name="Picture 4" descr="How Solar Power And The Grid Work Together">
            <a:extLst>
              <a:ext uri="{FF2B5EF4-FFF2-40B4-BE49-F238E27FC236}">
                <a16:creationId xmlns:a16="http://schemas.microsoft.com/office/drawing/2014/main" id="{20DA27FB-82D8-E3F1-C5C7-0EF2FCD597FD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59" t="16" r="7961" b="-1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350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>
            <a:off x="8526574" y="401629"/>
            <a:ext cx="2634265" cy="931871"/>
          </a:xfrm>
          <a:custGeom>
            <a:avLst/>
            <a:gdLst/>
            <a:ahLst/>
            <a:cxnLst/>
            <a:rect l="l" t="t" r="r" b="b"/>
            <a:pathLst>
              <a:path w="3540840" h="1252572">
                <a:moveTo>
                  <a:pt x="0" y="0"/>
                </a:moveTo>
                <a:lnTo>
                  <a:pt x="3540840" y="0"/>
                </a:lnTo>
                <a:lnTo>
                  <a:pt x="3540840" y="1252572"/>
                </a:lnTo>
                <a:lnTo>
                  <a:pt x="0" y="12525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853068" y="3490674"/>
            <a:ext cx="9701348" cy="192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ts val="300"/>
              </a:spcBef>
            </a:pPr>
            <a:r>
              <a:rPr lang="en-US" sz="2000" b="1" dirty="0">
                <a:solidFill>
                  <a:schemeClr val="accent2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Challenges and Pain Points:</a:t>
            </a:r>
          </a:p>
          <a:p>
            <a:pPr marL="387623" lvl="1" indent="-193811">
              <a:lnSpc>
                <a:spcPts val="2333"/>
              </a:lnSpc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Company needs real-time data on customer consumption and buying behaviors such as how, when, and why customers engage and purchase.</a:t>
            </a:r>
          </a:p>
          <a:p>
            <a:pPr marL="387623" lvl="1" indent="-193811">
              <a:lnSpc>
                <a:spcPts val="2333"/>
              </a:lnSpc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Over 21M transaction reads per day</a:t>
            </a:r>
          </a:p>
          <a:p>
            <a:pPr marL="387623" lvl="1" indent="-193811">
              <a:lnSpc>
                <a:spcPts val="2333"/>
              </a:lnSpc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837% increase in data volume</a:t>
            </a:r>
          </a:p>
          <a:p>
            <a:pPr marL="387623" lvl="1" indent="-193811">
              <a:lnSpc>
                <a:spcPts val="2333"/>
              </a:lnSpc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Now a 5-petabyte company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53068" y="7294918"/>
            <a:ext cx="9710873" cy="2590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ts val="300"/>
              </a:spcBef>
            </a:pPr>
            <a:r>
              <a:rPr lang="en-US" sz="2000" b="1" dirty="0">
                <a:solidFill>
                  <a:schemeClr val="accent2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Results &amp; ROI:</a:t>
            </a:r>
          </a:p>
          <a:p>
            <a:pPr marL="387623" lvl="1" indent="-193811">
              <a:lnSpc>
                <a:spcPts val="2333"/>
              </a:lnSpc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Reduced data volume by a factor of 9.</a:t>
            </a:r>
          </a:p>
          <a:p>
            <a:pPr marL="387623" lvl="1" indent="-193811">
              <a:lnSpc>
                <a:spcPts val="2333"/>
              </a:lnSpc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Average annual savings appx $4.2 Millions.</a:t>
            </a:r>
          </a:p>
          <a:p>
            <a:pPr marL="387623" lvl="1" indent="-193811">
              <a:lnSpc>
                <a:spcPts val="2333"/>
              </a:lnSpc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Reduced storage footprint​.</a:t>
            </a:r>
          </a:p>
          <a:p>
            <a:pPr marL="387623" lvl="1" indent="-193811">
              <a:lnSpc>
                <a:spcPts val="2333"/>
              </a:lnSpc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Increased speed of access to more accurate data from hours to seconds​.</a:t>
            </a:r>
          </a:p>
          <a:p>
            <a:pPr marL="387623" lvl="1" indent="-193811">
              <a:lnSpc>
                <a:spcPts val="2333"/>
              </a:lnSpc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Converted all accounting activities from manual to automated​.</a:t>
            </a:r>
          </a:p>
          <a:p>
            <a:pPr marL="387623" lvl="1" indent="-193811">
              <a:lnSpc>
                <a:spcPts val="2333"/>
              </a:lnSpc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10% improvement in customer satisfaction. Faster resolution of issues and improved overall customer experience​.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53068" y="5559508"/>
            <a:ext cx="9701348" cy="1590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ts val="300"/>
              </a:spcBef>
            </a:pPr>
            <a:r>
              <a:rPr lang="en-US" sz="2000" b="1" dirty="0">
                <a:solidFill>
                  <a:schemeClr val="accent2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Opportunity</a:t>
            </a:r>
            <a:r>
              <a:rPr lang="en-US" sz="2000" dirty="0">
                <a:solidFill>
                  <a:schemeClr val="accent2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387623" lvl="1" indent="-193811">
              <a:lnSpc>
                <a:spcPts val="2333"/>
              </a:lnSpc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Company has gone through recent acquisition to expand its portfolio to emerging technologies</a:t>
            </a:r>
          </a:p>
          <a:p>
            <a:pPr marL="387623" lvl="1" indent="-193811">
              <a:lnSpc>
                <a:spcPts val="2333"/>
              </a:lnSpc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Company has increased the size of its operating footprint from 6 states to 40</a:t>
            </a:r>
          </a:p>
          <a:p>
            <a:pPr marL="387623" lvl="1" indent="-193811">
              <a:lnSpc>
                <a:spcPts val="2333"/>
              </a:lnSpc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Future acquisitions/market compression is driving speed to market requirements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8D8BDDE3-EFEE-85FF-1C0E-083F367927E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0502" y="830859"/>
            <a:ext cx="9790782" cy="1005282"/>
          </a:xfrm>
        </p:spPr>
        <p:txBody>
          <a:bodyPr>
            <a:noAutofit/>
          </a:bodyPr>
          <a:lstStyle/>
          <a:p>
            <a:pPr>
              <a:spcBef>
                <a:spcPts val="450"/>
              </a:spcBef>
            </a:pPr>
            <a:r>
              <a:rPr lang="en-US" sz="4500" dirty="0">
                <a:solidFill>
                  <a:schemeClr val="accent2"/>
                </a:solidFill>
              </a:rPr>
              <a:t>Success Story:</a:t>
            </a:r>
          </a:p>
          <a:p>
            <a:pPr>
              <a:spcBef>
                <a:spcPts val="450"/>
              </a:spcBef>
            </a:pPr>
            <a:r>
              <a:rPr lang="en-US" sz="4500" dirty="0"/>
              <a:t>Managing Explosion of Data </a:t>
            </a:r>
          </a:p>
          <a:p>
            <a:pPr>
              <a:spcBef>
                <a:spcPts val="450"/>
              </a:spcBef>
            </a:pPr>
            <a:r>
              <a:rPr lang="en-US" sz="4500" dirty="0"/>
              <a:t>Post-Implementation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6BE99F86-BE27-D3C2-FF54-43C2660BF6E5}"/>
              </a:ext>
            </a:extLst>
          </p:cNvPr>
          <p:cNvSpPr txBox="1">
            <a:spLocks/>
          </p:cNvSpPr>
          <p:nvPr/>
        </p:nvSpPr>
        <p:spPr>
          <a:xfrm>
            <a:off x="17145000" y="190500"/>
            <a:ext cx="990601" cy="374414"/>
          </a:xfrm>
          <a:prstGeom prst="rect">
            <a:avLst/>
          </a:prstGeom>
          <a:solidFill>
            <a:srgbClr val="D8011A"/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1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3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Utilities</a:t>
            </a:r>
          </a:p>
        </p:txBody>
      </p:sp>
      <p:pic>
        <p:nvPicPr>
          <p:cNvPr id="3074" name="Picture 2" descr="Centerpoint Energy is no more, Delta Utilities is new owner | Business |  shreveportbossieradvocate.com">
            <a:extLst>
              <a:ext uri="{FF2B5EF4-FFF2-40B4-BE49-F238E27FC236}">
                <a16:creationId xmlns:a16="http://schemas.microsoft.com/office/drawing/2014/main" id="{40CC6DB4-CEC8-4309-ADD3-05D2E1B080B1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6" r="3242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>
            <a:off x="7729826" y="339567"/>
            <a:ext cx="3648869" cy="544290"/>
          </a:xfrm>
          <a:custGeom>
            <a:avLst/>
            <a:gdLst/>
            <a:ahLst/>
            <a:cxnLst/>
            <a:rect l="l" t="t" r="r" b="b"/>
            <a:pathLst>
              <a:path w="5739134" h="856088">
                <a:moveTo>
                  <a:pt x="0" y="0"/>
                </a:moveTo>
                <a:lnTo>
                  <a:pt x="5739134" y="0"/>
                </a:lnTo>
                <a:lnTo>
                  <a:pt x="5739134" y="856088"/>
                </a:lnTo>
                <a:lnTo>
                  <a:pt x="0" y="8560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853068" y="3555907"/>
            <a:ext cx="9701348" cy="1872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Bef>
                <a:spcPts val="500"/>
              </a:spcBef>
            </a:pPr>
            <a:r>
              <a:rPr lang="en-US" sz="2100" b="1" dirty="0">
                <a:solidFill>
                  <a:schemeClr val="accent2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Pain Points:</a:t>
            </a:r>
          </a:p>
          <a:p>
            <a:pPr marL="387623" lvl="1" indent="-193811">
              <a:spcBef>
                <a:spcPts val="500"/>
              </a:spcBef>
              <a:buFont typeface="Arial"/>
              <a:buChar char="•"/>
            </a:pPr>
            <a:r>
              <a:rPr lang="en-US" sz="21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Uncontrolled SAP databases size &amp; growth </a:t>
            </a:r>
          </a:p>
          <a:p>
            <a:pPr marL="387623" lvl="1" indent="-193811">
              <a:spcBef>
                <a:spcPts val="500"/>
              </a:spcBef>
              <a:buFont typeface="Arial"/>
              <a:buChar char="•"/>
            </a:pPr>
            <a:r>
              <a:rPr lang="en-US" sz="21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No SAP Data strategy in place</a:t>
            </a:r>
          </a:p>
          <a:p>
            <a:pPr marL="387623" lvl="1" indent="-193811">
              <a:spcBef>
                <a:spcPts val="500"/>
              </a:spcBef>
              <a:buFont typeface="Arial"/>
              <a:buChar char="•"/>
            </a:pPr>
            <a:r>
              <a:rPr lang="en-US" sz="21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Not retention compliant in SAP &amp; had legal risk</a:t>
            </a:r>
          </a:p>
          <a:p>
            <a:pPr marL="387623" lvl="1" indent="-193811">
              <a:spcBef>
                <a:spcPts val="500"/>
              </a:spcBef>
              <a:buFont typeface="Arial"/>
              <a:buChar char="•"/>
            </a:pPr>
            <a:r>
              <a:rPr lang="en-US" sz="21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OpenText underutilized for data management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34940" y="7843193"/>
            <a:ext cx="9710873" cy="1872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Bef>
                <a:spcPts val="500"/>
              </a:spcBef>
            </a:pPr>
            <a:r>
              <a:rPr lang="en-US" sz="2100" b="1" dirty="0">
                <a:solidFill>
                  <a:schemeClr val="accent2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ROI</a:t>
            </a:r>
            <a:r>
              <a:rPr lang="en-US" sz="2100" dirty="0">
                <a:solidFill>
                  <a:schemeClr val="accent2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387623" lvl="1" indent="-193811">
              <a:spcBef>
                <a:spcPts val="500"/>
              </a:spcBef>
              <a:buFont typeface="Arial"/>
              <a:buChar char="•"/>
            </a:pPr>
            <a:r>
              <a:rPr lang="en-US" sz="21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Cost savings related to moving SAP data off SAN storage</a:t>
            </a:r>
          </a:p>
          <a:p>
            <a:pPr marL="387623" lvl="1" indent="-193811">
              <a:spcBef>
                <a:spcPts val="500"/>
              </a:spcBef>
              <a:buFont typeface="Arial"/>
              <a:buChar char="•"/>
            </a:pPr>
            <a:r>
              <a:rPr lang="en-US" sz="21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HANA Readiness: Database controlled in time for HANA</a:t>
            </a:r>
          </a:p>
          <a:p>
            <a:pPr marL="387623" lvl="1" indent="-193811">
              <a:spcBef>
                <a:spcPts val="500"/>
              </a:spcBef>
              <a:buFont typeface="Arial"/>
              <a:buChar char="•"/>
            </a:pPr>
            <a:r>
              <a:rPr lang="en-US" sz="21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Extended life of infrastructure through controlled DB growth</a:t>
            </a:r>
          </a:p>
          <a:p>
            <a:pPr marL="387623" lvl="1" indent="-193811">
              <a:spcBef>
                <a:spcPts val="500"/>
              </a:spcBef>
              <a:buFont typeface="Arial"/>
              <a:buChar char="•"/>
            </a:pPr>
            <a:r>
              <a:rPr lang="en-US" sz="21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Readiness for retention management/Risk avoidance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53068" y="5699550"/>
            <a:ext cx="9710873" cy="1872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Bef>
                <a:spcPts val="500"/>
              </a:spcBef>
            </a:pPr>
            <a:r>
              <a:rPr lang="en-US" sz="2100" b="1" dirty="0">
                <a:solidFill>
                  <a:schemeClr val="accent2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Benefits</a:t>
            </a:r>
            <a:r>
              <a:rPr lang="en-US" sz="2100" dirty="0">
                <a:solidFill>
                  <a:schemeClr val="accent2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387623" lvl="1" indent="-193811">
              <a:spcBef>
                <a:spcPts val="500"/>
              </a:spcBef>
              <a:buFont typeface="Arial"/>
              <a:buChar char="•"/>
            </a:pPr>
            <a:r>
              <a:rPr lang="en-US" sz="21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Completed Transformation within 7 Months</a:t>
            </a:r>
          </a:p>
          <a:p>
            <a:pPr marL="387623" lvl="1" indent="-193811">
              <a:spcBef>
                <a:spcPts val="500"/>
              </a:spcBef>
              <a:buFont typeface="Arial"/>
              <a:buChar char="•"/>
            </a:pPr>
            <a:r>
              <a:rPr lang="en-US" sz="21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40% Database Reduction - through archiving in SAP ECC and CRM</a:t>
            </a:r>
          </a:p>
          <a:p>
            <a:pPr marL="387623" lvl="1" indent="-193811">
              <a:spcBef>
                <a:spcPts val="500"/>
              </a:spcBef>
              <a:buFont typeface="Arial"/>
              <a:buChar char="•"/>
            </a:pPr>
            <a:r>
              <a:rPr lang="en-US" sz="21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Positioned for Legal and Regulatory compliance</a:t>
            </a:r>
          </a:p>
          <a:p>
            <a:pPr marL="387623" lvl="1" indent="-193811">
              <a:spcBef>
                <a:spcPts val="500"/>
              </a:spcBef>
              <a:buFont typeface="Arial"/>
              <a:buChar char="•"/>
            </a:pPr>
            <a:r>
              <a:rPr lang="en-US" sz="21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Deployed OpenText Solution for DVM storage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C2070FC9-B54B-D56D-389A-89A3C2615A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4400" y="876300"/>
            <a:ext cx="10134600" cy="1005282"/>
          </a:xfrm>
        </p:spPr>
        <p:txBody>
          <a:bodyPr>
            <a:noAutofit/>
          </a:bodyPr>
          <a:lstStyle/>
          <a:p>
            <a:pPr>
              <a:spcBef>
                <a:spcPts val="450"/>
              </a:spcBef>
            </a:pPr>
            <a:r>
              <a:rPr lang="en-US" sz="4500" dirty="0">
                <a:solidFill>
                  <a:schemeClr val="accent2"/>
                </a:solidFill>
              </a:rPr>
              <a:t>Success Story:</a:t>
            </a:r>
          </a:p>
          <a:p>
            <a:pPr>
              <a:spcBef>
                <a:spcPts val="450"/>
              </a:spcBef>
            </a:pPr>
            <a:r>
              <a:rPr lang="en-US" sz="4500" dirty="0"/>
              <a:t>Database Transformation With Data Archiving For Reduction of 40%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36984B1B-E33E-FE4E-A762-65E6A727F309}"/>
              </a:ext>
            </a:extLst>
          </p:cNvPr>
          <p:cNvSpPr txBox="1">
            <a:spLocks/>
          </p:cNvSpPr>
          <p:nvPr/>
        </p:nvSpPr>
        <p:spPr>
          <a:xfrm>
            <a:off x="17145000" y="190500"/>
            <a:ext cx="990601" cy="374414"/>
          </a:xfrm>
          <a:prstGeom prst="rect">
            <a:avLst/>
          </a:prstGeom>
          <a:solidFill>
            <a:srgbClr val="D8011A"/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1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3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Utilities</a:t>
            </a:r>
          </a:p>
        </p:txBody>
      </p:sp>
      <p:pic>
        <p:nvPicPr>
          <p:cNvPr id="4104" name="Picture 8" descr="SaskPower outlines $1.6 billion budget for 2024-2025 - WestCentralOnline:  West Central Saskatchewan's latest news, sports, weather, community events.">
            <a:extLst>
              <a:ext uri="{FF2B5EF4-FFF2-40B4-BE49-F238E27FC236}">
                <a16:creationId xmlns:a16="http://schemas.microsoft.com/office/drawing/2014/main" id="{4FDEC760-E472-B0B6-F7D8-28DBA09113CF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0" t="16" r="16308" b="-1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>
            <a:off x="8031791" y="265679"/>
            <a:ext cx="3346904" cy="788682"/>
          </a:xfrm>
          <a:custGeom>
            <a:avLst/>
            <a:gdLst/>
            <a:ahLst/>
            <a:cxnLst/>
            <a:rect l="l" t="t" r="r" b="b"/>
            <a:pathLst>
              <a:path w="4611977" h="1086791">
                <a:moveTo>
                  <a:pt x="0" y="0"/>
                </a:moveTo>
                <a:lnTo>
                  <a:pt x="4611977" y="0"/>
                </a:lnTo>
                <a:lnTo>
                  <a:pt x="4611977" y="1086791"/>
                </a:lnTo>
                <a:lnTo>
                  <a:pt x="0" y="10867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553" b="-8167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957127" y="3390900"/>
            <a:ext cx="9710873" cy="1731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ts val="450"/>
              </a:spcBef>
            </a:pPr>
            <a:r>
              <a:rPr lang="en-US" sz="2000" b="1" dirty="0">
                <a:solidFill>
                  <a:schemeClr val="accent2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Pain Points:</a:t>
            </a:r>
          </a:p>
          <a:p>
            <a:pPr marL="387623" lvl="1" indent="-193811">
              <a:lnSpc>
                <a:spcPts val="2333"/>
              </a:lnSpc>
              <a:spcBef>
                <a:spcPts val="45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Rising hardware and Cloud hosting/backup costs to retain rarely accessed data</a:t>
            </a:r>
          </a:p>
          <a:p>
            <a:pPr marL="387623" lvl="1" indent="-193811">
              <a:lnSpc>
                <a:spcPts val="2333"/>
              </a:lnSpc>
              <a:spcBef>
                <a:spcPts val="45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Required solution that would keep employee access unchanged</a:t>
            </a:r>
          </a:p>
          <a:p>
            <a:pPr marL="387623" lvl="1" indent="-193811">
              <a:lnSpc>
                <a:spcPts val="2333"/>
              </a:lnSpc>
              <a:spcBef>
                <a:spcPts val="45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Sought to reduce financial burden from operations and compliance</a:t>
            </a:r>
          </a:p>
          <a:p>
            <a:pPr marL="387623" lvl="1" indent="-193811">
              <a:lnSpc>
                <a:spcPts val="2333"/>
              </a:lnSpc>
              <a:spcBef>
                <a:spcPts val="45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Strained storage capacity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57127" y="7048402"/>
            <a:ext cx="9710873" cy="2808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ts val="450"/>
              </a:spcBef>
            </a:pPr>
            <a:r>
              <a:rPr lang="en-US" sz="2000" b="1" dirty="0">
                <a:solidFill>
                  <a:schemeClr val="accent2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Results &amp; ROI:</a:t>
            </a:r>
          </a:p>
          <a:p>
            <a:pPr marL="387623" lvl="1" indent="-193811">
              <a:lnSpc>
                <a:spcPts val="2333"/>
              </a:lnSpc>
              <a:spcBef>
                <a:spcPts val="45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Enterprise data on SAP HANA shrunk from 5TB to 800GB (84%)</a:t>
            </a:r>
          </a:p>
          <a:p>
            <a:pPr marL="387623" lvl="1" indent="-193811">
              <a:lnSpc>
                <a:spcPts val="2333"/>
              </a:lnSpc>
              <a:spcBef>
                <a:spcPts val="45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Received project payback within 10 months</a:t>
            </a:r>
          </a:p>
          <a:p>
            <a:pPr marL="387623" lvl="1" indent="-193811">
              <a:lnSpc>
                <a:spcPts val="2333"/>
              </a:lnSpc>
              <a:spcBef>
                <a:spcPts val="45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Reduced risks associated with operational compliance</a:t>
            </a:r>
          </a:p>
          <a:p>
            <a:pPr marL="387623" lvl="1" indent="-193811">
              <a:lnSpc>
                <a:spcPts val="2333"/>
              </a:lnSpc>
              <a:spcBef>
                <a:spcPts val="45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Secured the achieve content storage easily accessible</a:t>
            </a:r>
          </a:p>
          <a:p>
            <a:pPr marL="387623" lvl="1" indent="-193811">
              <a:lnSpc>
                <a:spcPts val="2333"/>
              </a:lnSpc>
              <a:spcBef>
                <a:spcPts val="45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Significantly lowered costs for hardware and hosting</a:t>
            </a:r>
          </a:p>
          <a:p>
            <a:pPr marL="387623" lvl="1" indent="-193811">
              <a:lnSpc>
                <a:spcPts val="2333"/>
              </a:lnSpc>
              <a:spcBef>
                <a:spcPts val="45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Enables real-time, custom-query reporting</a:t>
            </a:r>
          </a:p>
          <a:p>
            <a:pPr marL="387623" lvl="1" indent="-193811">
              <a:lnSpc>
                <a:spcPts val="2333"/>
              </a:lnSpc>
              <a:spcBef>
                <a:spcPts val="45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Decreased migration time to new cloud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57126" y="5399187"/>
            <a:ext cx="9710873" cy="1372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ts val="450"/>
              </a:spcBef>
            </a:pPr>
            <a:r>
              <a:rPr lang="en-US" sz="2000" b="1" dirty="0">
                <a:solidFill>
                  <a:schemeClr val="accent2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Solution</a:t>
            </a:r>
            <a:r>
              <a:rPr lang="en-US" sz="2000" dirty="0">
                <a:solidFill>
                  <a:schemeClr val="accent2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387623" lvl="1" indent="-193811">
              <a:lnSpc>
                <a:spcPts val="2333"/>
              </a:lnSpc>
              <a:spcBef>
                <a:spcPts val="45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SAP ILM for privacy and retention management</a:t>
            </a:r>
          </a:p>
          <a:p>
            <a:pPr marL="387623" lvl="1" indent="-193811">
              <a:lnSpc>
                <a:spcPts val="2333"/>
              </a:lnSpc>
              <a:spcBef>
                <a:spcPts val="45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SAP Document Access by OpenText for data and content storage</a:t>
            </a:r>
          </a:p>
          <a:p>
            <a:pPr marL="387623" lvl="1" indent="-193811">
              <a:lnSpc>
                <a:spcPts val="2333"/>
              </a:lnSpc>
              <a:spcBef>
                <a:spcPts val="45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Development of phase approach for quick wins and limit business disruption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CD90EAC-FC6F-CC88-9F09-FD2348C096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pPr>
              <a:spcBef>
                <a:spcPts val="450"/>
              </a:spcBef>
            </a:pPr>
            <a:r>
              <a:rPr lang="en-US" sz="4500" dirty="0">
                <a:solidFill>
                  <a:schemeClr val="accent2"/>
                </a:solidFill>
              </a:rPr>
              <a:t>Success Story:</a:t>
            </a:r>
          </a:p>
          <a:p>
            <a:pPr>
              <a:spcBef>
                <a:spcPts val="450"/>
              </a:spcBef>
            </a:pPr>
            <a:r>
              <a:rPr lang="en-US" sz="4500" dirty="0"/>
              <a:t>Advanced Data Archiving Shrunk Database from 5TB to 800GB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C828A3B-ECBB-1374-73DC-8A1D298758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Auto Manufacturing</a:t>
            </a:r>
          </a:p>
        </p:txBody>
      </p:sp>
      <p:pic>
        <p:nvPicPr>
          <p:cNvPr id="5122" name="Picture 2" descr="Types of Trucks You Need To Know About - Advantage Rent a Car">
            <a:extLst>
              <a:ext uri="{FF2B5EF4-FFF2-40B4-BE49-F238E27FC236}">
                <a16:creationId xmlns:a16="http://schemas.microsoft.com/office/drawing/2014/main" id="{FC95E2DE-73D0-BDF9-101F-E1D70A976E72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t="-407" r="39351" b="40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550B2-F807-6509-BDD9-2CE9FADBA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>
            <a:extLst>
              <a:ext uri="{FF2B5EF4-FFF2-40B4-BE49-F238E27FC236}">
                <a16:creationId xmlns:a16="http://schemas.microsoft.com/office/drawing/2014/main" id="{4B985B4B-097E-01B1-B547-9ED4E1AE1E93}"/>
              </a:ext>
            </a:extLst>
          </p:cNvPr>
          <p:cNvSpPr txBox="1"/>
          <p:nvPr/>
        </p:nvSpPr>
        <p:spPr>
          <a:xfrm>
            <a:off x="802337" y="3303671"/>
            <a:ext cx="9401538" cy="18723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450"/>
              </a:spcBef>
            </a:pPr>
            <a:r>
              <a:rPr lang="en-US" sz="2100" b="1" dirty="0">
                <a:solidFill>
                  <a:schemeClr val="accent2"/>
                </a:solidFill>
                <a:latin typeface="Helvetica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Background &amp; Pain Points: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1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Multiple tables over 10 billion rows.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1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86 application servers required in production environment.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1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Database was 30 terabytes and growing at .5 terabyte per month.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1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Challenge to reduce database size without compromising operations.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11F13A23-4119-8144-FD10-DECBA13DC82B}"/>
              </a:ext>
            </a:extLst>
          </p:cNvPr>
          <p:cNvSpPr txBox="1"/>
          <p:nvPr/>
        </p:nvSpPr>
        <p:spPr>
          <a:xfrm>
            <a:off x="802337" y="7429500"/>
            <a:ext cx="9710873" cy="2259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Bef>
                <a:spcPts val="450"/>
              </a:spcBef>
            </a:pPr>
            <a:r>
              <a:rPr lang="en-US" sz="2100" b="1" dirty="0">
                <a:solidFill>
                  <a:schemeClr val="accent2"/>
                </a:solidFill>
                <a:latin typeface="Helvetica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Results &amp; ROI: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1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Reduced data volume by 66%.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1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Growth reduced by 85%.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1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$4.4M in cumulative savings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1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Approaching NetZero HANA Migration down time.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1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Reduced HANA sizing from estimated 21 TB appliance to 7 TB appliance.</a:t>
            </a:r>
          </a:p>
        </p:txBody>
      </p:sp>
      <p:pic>
        <p:nvPicPr>
          <p:cNvPr id="3" name="Picture 2" descr="Grainger Corporate Office Headquarters - Corporate Office Headquarters">
            <a:extLst>
              <a:ext uri="{FF2B5EF4-FFF2-40B4-BE49-F238E27FC236}">
                <a16:creationId xmlns:a16="http://schemas.microsoft.com/office/drawing/2014/main" id="{2ACF04EC-E5A1-F611-BB37-B60EEE636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7943" y="182687"/>
            <a:ext cx="2771907" cy="82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4">
            <a:extLst>
              <a:ext uri="{FF2B5EF4-FFF2-40B4-BE49-F238E27FC236}">
                <a16:creationId xmlns:a16="http://schemas.microsoft.com/office/drawing/2014/main" id="{F3E9B9D8-DC74-B2B3-FE42-4D9E7F7B356F}"/>
              </a:ext>
            </a:extLst>
          </p:cNvPr>
          <p:cNvSpPr txBox="1"/>
          <p:nvPr/>
        </p:nvSpPr>
        <p:spPr>
          <a:xfrm>
            <a:off x="853066" y="5366586"/>
            <a:ext cx="9710873" cy="1872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Bef>
                <a:spcPts val="450"/>
              </a:spcBef>
            </a:pPr>
            <a:r>
              <a:rPr lang="en-US" sz="2100" b="1" dirty="0">
                <a:solidFill>
                  <a:schemeClr val="accent2"/>
                </a:solidFill>
                <a:latin typeface="Helvetica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Benefits: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1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Grainger has been archiving across the ECC application for over ten years.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1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Grainger plans on moving to S4 within a year.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1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Avoiding archive index growth.</a:t>
            </a:r>
          </a:p>
          <a:p>
            <a:pPr marL="387642" lvl="1" indent="-193821">
              <a:spcBef>
                <a:spcPts val="450"/>
              </a:spcBef>
              <a:buFont typeface="Arial"/>
              <a:buChar char="•"/>
            </a:pPr>
            <a:r>
              <a:rPr lang="en-US" sz="2100" dirty="0">
                <a:solidFill>
                  <a:srgbClr val="1C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Converted Clusters and LOB tables to manageable transparent tables.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1C6418F-A292-CF2E-6025-8276A064F84B}"/>
              </a:ext>
            </a:extLst>
          </p:cNvPr>
          <p:cNvSpPr txBox="1">
            <a:spLocks/>
          </p:cNvSpPr>
          <p:nvPr/>
        </p:nvSpPr>
        <p:spPr>
          <a:xfrm>
            <a:off x="16764000" y="209290"/>
            <a:ext cx="1314248" cy="362210"/>
          </a:xfrm>
          <a:prstGeom prst="rect">
            <a:avLst/>
          </a:prstGeom>
          <a:solidFill>
            <a:srgbClr val="D8011A"/>
          </a:solidFill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3600" b="1" kern="1200">
                <a:solidFill>
                  <a:srgbClr val="1C1D3B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50"/>
              </a:spcBef>
            </a:pPr>
            <a:r>
              <a:rPr lang="en-US" sz="1500" dirty="0">
                <a:solidFill>
                  <a:schemeClr val="bg1"/>
                </a:solidFill>
              </a:rPr>
              <a:t>Distribution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1DDFA10E-8367-BEC2-F6C4-3D5B03C95539}"/>
              </a:ext>
            </a:extLst>
          </p:cNvPr>
          <p:cNvSpPr txBox="1">
            <a:spLocks/>
          </p:cNvSpPr>
          <p:nvPr/>
        </p:nvSpPr>
        <p:spPr>
          <a:xfrm>
            <a:off x="802337" y="673444"/>
            <a:ext cx="10348332" cy="22490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5400" b="1" kern="1200">
                <a:solidFill>
                  <a:srgbClr val="1C1D3B"/>
                </a:solidFill>
                <a:latin typeface="Helvetica" pitchFamily="2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3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50"/>
              </a:spcBef>
            </a:pPr>
            <a:r>
              <a:rPr lang="en-US" sz="4500" dirty="0">
                <a:solidFill>
                  <a:schemeClr val="accent2"/>
                </a:solidFill>
              </a:rPr>
              <a:t>Success Story:</a:t>
            </a:r>
          </a:p>
          <a:p>
            <a:pPr>
              <a:spcBef>
                <a:spcPts val="450"/>
              </a:spcBef>
            </a:pPr>
            <a:r>
              <a:rPr lang="en-US" sz="4500" dirty="0"/>
              <a:t>Reduce Database Size From 21TB to 7TB With Advanced Data Archiving</a:t>
            </a: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0E6E3F73-FEE2-9834-F3FC-073B665234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555413" y="2705100"/>
            <a:ext cx="5132387" cy="7583488"/>
          </a:xfrm>
          <a:custGeom>
            <a:avLst/>
            <a:gdLst/>
            <a:ahLst/>
            <a:cxnLst/>
            <a:rect l="l" t="t" r="r" b="b"/>
            <a:pathLst>
              <a:path w="8139580" h="10137246">
                <a:moveTo>
                  <a:pt x="0" y="0"/>
                </a:moveTo>
                <a:lnTo>
                  <a:pt x="8139580" y="0"/>
                </a:lnTo>
                <a:lnTo>
                  <a:pt x="8139580" y="10137246"/>
                </a:lnTo>
                <a:lnTo>
                  <a:pt x="0" y="101372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5008" t="102" r="-44396" b="96"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9314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2478FF">
      <a:dk1>
        <a:srgbClr val="000000"/>
      </a:dk1>
      <a:lt1>
        <a:srgbClr val="FFFFFF"/>
      </a:lt1>
      <a:dk2>
        <a:srgbClr val="323232"/>
      </a:dk2>
      <a:lt2>
        <a:srgbClr val="FFFFFF"/>
      </a:lt2>
      <a:accent1>
        <a:srgbClr val="D30B0B"/>
      </a:accent1>
      <a:accent2>
        <a:srgbClr val="2478FF"/>
      </a:accent2>
      <a:accent3>
        <a:srgbClr val="1C1D3B"/>
      </a:accent3>
      <a:accent4>
        <a:srgbClr val="FFC000"/>
      </a:accent4>
      <a:accent5>
        <a:srgbClr val="000000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e2b107d-4663-4092-8c4b-a903872f3367">
      <Terms xmlns="http://schemas.microsoft.com/office/infopath/2007/PartnerControls"/>
    </lcf76f155ced4ddcb4097134ff3c332f>
    <TaxCatchAll xmlns="bfee7331-4438-4be7-adff-9c56a95784c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202CF24D878540B67162F0A9899BF8" ma:contentTypeVersion="18" ma:contentTypeDescription="Create a new document." ma:contentTypeScope="" ma:versionID="20c767da5aa3318d69369c50629d4adc">
  <xsd:schema xmlns:xsd="http://www.w3.org/2001/XMLSchema" xmlns:xs="http://www.w3.org/2001/XMLSchema" xmlns:p="http://schemas.microsoft.com/office/2006/metadata/properties" xmlns:ns2="3e2b107d-4663-4092-8c4b-a903872f3367" xmlns:ns3="bfee7331-4438-4be7-adff-9c56a95784c7" targetNamespace="http://schemas.microsoft.com/office/2006/metadata/properties" ma:root="true" ma:fieldsID="167f832a1ee4ea73e247ae5588413be6" ns2:_="" ns3:_="">
    <xsd:import namespace="3e2b107d-4663-4092-8c4b-a903872f3367"/>
    <xsd:import namespace="bfee7331-4438-4be7-adff-9c56a95784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2b107d-4663-4092-8c4b-a903872f33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895ba9d-5846-42da-98e4-e22e845eb1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ee7331-4438-4be7-adff-9c56a95784c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b448dd1-bc4a-4e97-8375-8dcc336b145e}" ma:internalName="TaxCatchAll" ma:showField="CatchAllData" ma:web="bfee7331-4438-4be7-adff-9c56a95784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D0606AB-7635-4563-88D5-305E9BEE77B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B7970B4-0C0D-4256-B79C-C96083E2D18B}">
  <ds:schemaRefs>
    <ds:schemaRef ds:uri="http://purl.org/dc/terms/"/>
    <ds:schemaRef ds:uri="http://schemas.microsoft.com/office/2006/documentManagement/types"/>
    <ds:schemaRef ds:uri="http://purl.org/dc/elements/1.1/"/>
    <ds:schemaRef ds:uri="bfee7331-4438-4be7-adff-9c56a95784c7"/>
    <ds:schemaRef ds:uri="http://schemas.microsoft.com/office/infopath/2007/PartnerControls"/>
    <ds:schemaRef ds:uri="http://www.w3.org/XML/1998/namespace"/>
    <ds:schemaRef ds:uri="http://purl.org/dc/dcmitype/"/>
    <ds:schemaRef ds:uri="http://schemas.openxmlformats.org/package/2006/metadata/core-properties"/>
    <ds:schemaRef ds:uri="3e2b107d-4663-4092-8c4b-a903872f3367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359E662E-C3E7-4A49-B854-2960AA5905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e2b107d-4663-4092-8c4b-a903872f3367"/>
    <ds:schemaRef ds:uri="bfee7331-4438-4be7-adff-9c56a95784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3110</TotalTime>
  <Words>2304</Words>
  <Application>Microsoft Macintosh PowerPoint</Application>
  <PresentationFormat>Custom</PresentationFormat>
  <Paragraphs>288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Helvetica</vt:lpstr>
      <vt:lpstr>Aptos</vt:lpstr>
      <vt:lpstr>Calibri</vt:lpstr>
      <vt:lpstr>Arial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 Overviews - Case Studies One Pagers</dc:title>
  <cp:lastModifiedBy>Julia Amorim</cp:lastModifiedBy>
  <cp:revision>7</cp:revision>
  <dcterms:created xsi:type="dcterms:W3CDTF">2006-08-16T00:00:00Z</dcterms:created>
  <dcterms:modified xsi:type="dcterms:W3CDTF">2026-05-04T20:52:17Z</dcterms:modified>
  <dc:identifier>DAFrPQ6PK8g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0x01010066202CF24D878540B67162F0A9899BF8</vt:lpwstr>
  </property>
  <property fmtid="{D5CDD505-2E9C-101B-9397-08002B2CF9AE}" pid="3" name="MediaServiceImageTags">
    <vt:lpwstr/>
  </property>
</Properties>
</file>