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4"/>
  </p:sldMasterIdLst>
  <p:notesMasterIdLst>
    <p:notesMasterId r:id="rId30"/>
  </p:notesMasterIdLst>
  <p:handoutMasterIdLst>
    <p:handoutMasterId r:id="rId31"/>
  </p:handoutMasterIdLst>
  <p:sldIdLst>
    <p:sldId id="2147374344" r:id="rId5"/>
    <p:sldId id="2147479282" r:id="rId6"/>
    <p:sldId id="2147479283" r:id="rId7"/>
    <p:sldId id="2146847441" r:id="rId8"/>
    <p:sldId id="2147479096" r:id="rId9"/>
    <p:sldId id="2147479125" r:id="rId10"/>
    <p:sldId id="2147479115" r:id="rId11"/>
    <p:sldId id="2147479102" r:id="rId12"/>
    <p:sldId id="2147479127" r:id="rId13"/>
    <p:sldId id="2147479128" r:id="rId14"/>
    <p:sldId id="2147469053" r:id="rId15"/>
    <p:sldId id="2147479123" r:id="rId16"/>
    <p:sldId id="2147469043" r:id="rId17"/>
    <p:sldId id="2147479299" r:id="rId18"/>
    <p:sldId id="2147479300" r:id="rId19"/>
    <p:sldId id="2147479301" r:id="rId20"/>
    <p:sldId id="2147479302" r:id="rId21"/>
    <p:sldId id="2147479303" r:id="rId22"/>
    <p:sldId id="2147479304" r:id="rId23"/>
    <p:sldId id="2147479104" r:id="rId24"/>
    <p:sldId id="2147479281" r:id="rId25"/>
    <p:sldId id="2147479255" r:id="rId26"/>
    <p:sldId id="2147479131" r:id="rId27"/>
    <p:sldId id="2147479129" r:id="rId28"/>
    <p:sldId id="2147479284" r:id="rId2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eo Castillo" initials="MC" lastIdx="7" clrIdx="0">
    <p:extLst>
      <p:ext uri="{19B8F6BF-5375-455C-9EA6-DF929625EA0E}">
        <p15:presenceInfo xmlns:p15="http://schemas.microsoft.com/office/powerpoint/2012/main" userId="S::mcastillo@auritas.com::6b0d1317-8da0-4f4f-91ab-56f677c89426" providerId="AD"/>
      </p:ext>
    </p:extLst>
  </p:cmAuthor>
  <p:cmAuthor id="2" name="Donald Graham" initials="DG" lastIdx="6" clrIdx="1">
    <p:extLst>
      <p:ext uri="{19B8F6BF-5375-455C-9EA6-DF929625EA0E}">
        <p15:presenceInfo xmlns:p15="http://schemas.microsoft.com/office/powerpoint/2012/main" userId="S::dgraham@auritas.com::7a611cd1-8d19-42aa-ada7-edc6d68a36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7F9"/>
    <a:srgbClr val="1C1D3B"/>
    <a:srgbClr val="0D4BD3"/>
    <a:srgbClr val="D8011B"/>
    <a:srgbClr val="F9F9FA"/>
    <a:srgbClr val="DAE3F3"/>
    <a:srgbClr val="8FAADC"/>
    <a:srgbClr val="3C6CC2"/>
    <a:srgbClr val="F0AB00"/>
    <a:srgbClr val="E8E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45A16F-5E63-864C-8DCD-070811157806}" v="2" dt="2026-03-13T19:03:05.2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94651"/>
  </p:normalViewPr>
  <p:slideViewPr>
    <p:cSldViewPr snapToGrid="0">
      <p:cViewPr>
        <p:scale>
          <a:sx n="100" d="100"/>
          <a:sy n="100" d="100"/>
        </p:scale>
        <p:origin x="18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Amorim" userId="1a2a34cf-f6eb-4dd8-86b7-3335b97f07d5" providerId="ADAL" clId="{FF6581B4-D95E-507C-BCCC-8278391A8E71}"/>
    <pc:docChg chg="addSld delSld modSld">
      <pc:chgData name="Julia Amorim" userId="1a2a34cf-f6eb-4dd8-86b7-3335b97f07d5" providerId="ADAL" clId="{FF6581B4-D95E-507C-BCCC-8278391A8E71}" dt="2026-03-13T19:03:05.258" v="1"/>
      <pc:docMkLst>
        <pc:docMk/>
      </pc:docMkLst>
      <pc:sldChg chg="del">
        <pc:chgData name="Julia Amorim" userId="1a2a34cf-f6eb-4dd8-86b7-3335b97f07d5" providerId="ADAL" clId="{FF6581B4-D95E-507C-BCCC-8278391A8E71}" dt="2026-03-13T18:59:38.010" v="0" actId="2696"/>
        <pc:sldMkLst>
          <pc:docMk/>
          <pc:sldMk cId="698825082" sldId="2147479122"/>
        </pc:sldMkLst>
      </pc:sldChg>
      <pc:sldChg chg="add">
        <pc:chgData name="Julia Amorim" userId="1a2a34cf-f6eb-4dd8-86b7-3335b97f07d5" providerId="ADAL" clId="{FF6581B4-D95E-507C-BCCC-8278391A8E71}" dt="2026-03-13T19:03:05.258" v="1"/>
        <pc:sldMkLst>
          <pc:docMk/>
          <pc:sldMk cId="4221466594" sldId="214747912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C30344-7C21-4EC0-BE92-06C80B4C3A3A}"/>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latin typeface="Open Sans" panose="020B0606030504020204" pitchFamily="34" charset="0"/>
            </a:endParaRPr>
          </a:p>
        </p:txBody>
      </p:sp>
      <p:sp>
        <p:nvSpPr>
          <p:cNvPr id="3" name="Date Placeholder 2">
            <a:extLst>
              <a:ext uri="{FF2B5EF4-FFF2-40B4-BE49-F238E27FC236}">
                <a16:creationId xmlns:a16="http://schemas.microsoft.com/office/drawing/2014/main" id="{1A4699A4-4F68-4F80-84F7-2F78FACB09E8}"/>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9AD4DB3C-F0F7-4F0A-B97A-44D952A0B80B}" type="datetimeFigureOut">
              <a:rPr lang="en-US" smtClean="0">
                <a:latin typeface="Open Sans" panose="020B0606030504020204" pitchFamily="34" charset="0"/>
              </a:rPr>
              <a:t>3/13/26</a:t>
            </a:fld>
            <a:endParaRPr lang="en-US">
              <a:latin typeface="Open Sans" panose="020B0606030504020204" pitchFamily="34" charset="0"/>
            </a:endParaRPr>
          </a:p>
        </p:txBody>
      </p:sp>
      <p:sp>
        <p:nvSpPr>
          <p:cNvPr id="4" name="Footer Placeholder 3">
            <a:extLst>
              <a:ext uri="{FF2B5EF4-FFF2-40B4-BE49-F238E27FC236}">
                <a16:creationId xmlns:a16="http://schemas.microsoft.com/office/drawing/2014/main" id="{C81E5EEE-E407-4E76-B8DE-BF9C237CCD83}"/>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latin typeface="Open Sans" panose="020B0606030504020204" pitchFamily="34" charset="0"/>
            </a:endParaRPr>
          </a:p>
        </p:txBody>
      </p:sp>
      <p:sp>
        <p:nvSpPr>
          <p:cNvPr id="5" name="Slide Number Placeholder 4">
            <a:extLst>
              <a:ext uri="{FF2B5EF4-FFF2-40B4-BE49-F238E27FC236}">
                <a16:creationId xmlns:a16="http://schemas.microsoft.com/office/drawing/2014/main" id="{C14A44EE-D15E-4C34-A756-BA5CEA343008}"/>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61F2E4A4-B9C4-4911-A9F2-F314DADFF8AC}" type="slidenum">
              <a:rPr lang="en-US" smtClean="0">
                <a:latin typeface="Open Sans" panose="020B0606030504020204" pitchFamily="34" charset="0"/>
              </a:rPr>
              <a:t>‹#›</a:t>
            </a:fld>
            <a:endParaRPr lang="en-US">
              <a:latin typeface="Open Sans" panose="020B0606030504020204" pitchFamily="34" charset="0"/>
            </a:endParaRPr>
          </a:p>
        </p:txBody>
      </p:sp>
    </p:spTree>
    <p:extLst>
      <p:ext uri="{BB962C8B-B14F-4D97-AF65-F5344CB8AC3E}">
        <p14:creationId xmlns:p14="http://schemas.microsoft.com/office/powerpoint/2010/main" val="263248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atin typeface="Open Sans" panose="020B0606030504020204" pitchFamily="34" charset="0"/>
              </a:defRPr>
            </a:lvl1pPr>
          </a:lstStyle>
          <a:p>
            <a:endParaRPr lang="en-US"/>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atin typeface="Open Sans" panose="020B0606030504020204" pitchFamily="34" charset="0"/>
              </a:defRPr>
            </a:lvl1pPr>
          </a:lstStyle>
          <a:p>
            <a:fld id="{018C2F64-FB95-43AD-B9FA-73FF93BEB9D7}" type="datetimeFigureOut">
              <a:rPr lang="en-US" smtClean="0"/>
              <a:pPr/>
              <a:t>3/13/26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atin typeface="Open Sans" panose="020B0606030504020204" pitchFamily="34" charset="0"/>
              </a:defRPr>
            </a:lvl1pPr>
          </a:lstStyle>
          <a:p>
            <a:fld id="{F6748D67-2A12-4317-91B0-57D0E3C91F14}" type="slidenum">
              <a:rPr lang="en-US" smtClean="0"/>
              <a:pPr/>
              <a:t>‹#›</a:t>
            </a:fld>
            <a:endParaRPr lang="en-US"/>
          </a:p>
        </p:txBody>
      </p:sp>
    </p:spTree>
    <p:extLst>
      <p:ext uri="{BB962C8B-B14F-4D97-AF65-F5344CB8AC3E}">
        <p14:creationId xmlns:p14="http://schemas.microsoft.com/office/powerpoint/2010/main" val="297150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18AAD-CD98-56E8-14C2-C4CD76CBC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332A4-B401-3217-3A04-927CAC499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66F79-37C3-CE1A-6CD1-D259EFDFD4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3B08ED-9400-B344-46FB-1CDAEBAC283A}"/>
              </a:ext>
            </a:extLst>
          </p:cNvPr>
          <p:cNvSpPr>
            <a:spLocks noGrp="1"/>
          </p:cNvSpPr>
          <p:nvPr>
            <p:ph type="sldNum" sz="quarter" idx="5"/>
          </p:nvPr>
        </p:nvSpPr>
        <p:spPr/>
        <p:txBody>
          <a:bodyPr/>
          <a:lstStyle/>
          <a:p>
            <a:fld id="{0BC411F4-90E6-5244-AF3B-45150A40F001}" type="slidenum">
              <a:rPr lang="en-US" smtClean="0"/>
              <a:pPr/>
              <a:t>2</a:t>
            </a:fld>
            <a:endParaRPr lang="en-US"/>
          </a:p>
        </p:txBody>
      </p:sp>
    </p:spTree>
    <p:extLst>
      <p:ext uri="{BB962C8B-B14F-4D97-AF65-F5344CB8AC3E}">
        <p14:creationId xmlns:p14="http://schemas.microsoft.com/office/powerpoint/2010/main" val="688858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Get Deepak and David’s input here</a:t>
            </a:r>
          </a:p>
          <a:p>
            <a:endParaRPr lang="en-US" b="1"/>
          </a:p>
        </p:txBody>
      </p:sp>
      <p:sp>
        <p:nvSpPr>
          <p:cNvPr id="4" name="Slide Number Placeholder 3"/>
          <p:cNvSpPr>
            <a:spLocks noGrp="1"/>
          </p:cNvSpPr>
          <p:nvPr>
            <p:ph type="sldNum" sz="quarter" idx="5"/>
          </p:nvPr>
        </p:nvSpPr>
        <p:spPr/>
        <p:txBody>
          <a:bodyPr/>
          <a:lstStyle/>
          <a:p>
            <a:fld id="{F6748D67-2A12-4317-91B0-57D0E3C91F14}" type="slidenum">
              <a:rPr lang="en-US" smtClean="0"/>
              <a:t>4</a:t>
            </a:fld>
            <a:endParaRPr lang="en-US"/>
          </a:p>
        </p:txBody>
      </p:sp>
    </p:spTree>
    <p:extLst>
      <p:ext uri="{BB962C8B-B14F-4D97-AF65-F5344CB8AC3E}">
        <p14:creationId xmlns:p14="http://schemas.microsoft.com/office/powerpoint/2010/main" val="479084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66C4-A516-2197-6161-0544F6C33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A0589-1002-1763-FB75-06BE76DF0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35EE4-097A-2644-6235-DFB9E06717B1}"/>
              </a:ext>
            </a:extLst>
          </p:cNvPr>
          <p:cNvSpPr>
            <a:spLocks noGrp="1"/>
          </p:cNvSpPr>
          <p:nvPr>
            <p:ph type="body" idx="1"/>
          </p:nvPr>
        </p:nvSpPr>
        <p:spPr/>
        <p:txBody>
          <a:bodyPr/>
          <a:lstStyle/>
          <a:p>
            <a:pPr marL="0" indent="0">
              <a:buFont typeface="+mj-lt"/>
              <a:buNone/>
            </a:pPr>
            <a:r>
              <a:rPr lang="en-US"/>
              <a:t>We can add screenshots here</a:t>
            </a:r>
          </a:p>
          <a:p>
            <a:pPr marL="0" indent="0">
              <a:buFont typeface="+mj-lt"/>
              <a:buNone/>
            </a:pPr>
            <a:endParaRPr lang="en-US"/>
          </a:p>
          <a:p>
            <a:pPr marL="0" indent="0">
              <a:buFont typeface="+mj-lt"/>
              <a:buNone/>
            </a:pPr>
            <a:r>
              <a:rPr lang="en-US" b="1"/>
              <a:t>-- Rework the visual of slide 5</a:t>
            </a:r>
          </a:p>
        </p:txBody>
      </p:sp>
      <p:sp>
        <p:nvSpPr>
          <p:cNvPr id="4" name="Slide Number Placeholder 3">
            <a:extLst>
              <a:ext uri="{FF2B5EF4-FFF2-40B4-BE49-F238E27FC236}">
                <a16:creationId xmlns:a16="http://schemas.microsoft.com/office/drawing/2014/main" id="{1AEEEA5A-02DB-4DA6-FD8A-D410BAAD4968}"/>
              </a:ext>
            </a:extLst>
          </p:cNvPr>
          <p:cNvSpPr>
            <a:spLocks noGrp="1"/>
          </p:cNvSpPr>
          <p:nvPr>
            <p:ph type="sldNum" sz="quarter" idx="5"/>
          </p:nvPr>
        </p:nvSpPr>
        <p:spPr/>
        <p:txBody>
          <a:bodyPr/>
          <a:lstStyle/>
          <a:p>
            <a:fld id="{F6748D67-2A12-4317-91B0-57D0E3C91F14}" type="slidenum">
              <a:rPr lang="en-US" smtClean="0"/>
              <a:pPr/>
              <a:t>6</a:t>
            </a:fld>
            <a:endParaRPr lang="en-US"/>
          </a:p>
        </p:txBody>
      </p:sp>
    </p:spTree>
    <p:extLst>
      <p:ext uri="{BB962C8B-B14F-4D97-AF65-F5344CB8AC3E}">
        <p14:creationId xmlns:p14="http://schemas.microsoft.com/office/powerpoint/2010/main" val="69921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For the messaging/title for each feature:</a:t>
            </a:r>
          </a:p>
          <a:p>
            <a:pPr marL="685800" lvl="1" indent="-228600">
              <a:buAutoNum type="arabicPeriod"/>
            </a:pPr>
            <a:r>
              <a:rPr lang="en-US"/>
              <a:t>What feature are we talking about? (automated scheduling) – Advantage – What benefit/outcome it drives to the customers?</a:t>
            </a:r>
          </a:p>
          <a:p>
            <a:pPr marL="228600" indent="-228600">
              <a:buAutoNum type="arabicPeriod"/>
            </a:pPr>
            <a:r>
              <a:rPr lang="en-US"/>
              <a:t>Visual rework</a:t>
            </a:r>
          </a:p>
        </p:txBody>
      </p:sp>
      <p:sp>
        <p:nvSpPr>
          <p:cNvPr id="4" name="Slide Number Placeholder 3"/>
          <p:cNvSpPr>
            <a:spLocks noGrp="1"/>
          </p:cNvSpPr>
          <p:nvPr>
            <p:ph type="sldNum" sz="quarter" idx="5"/>
          </p:nvPr>
        </p:nvSpPr>
        <p:spPr/>
        <p:txBody>
          <a:bodyPr/>
          <a:lstStyle/>
          <a:p>
            <a:fld id="{F6748D67-2A12-4317-91B0-57D0E3C91F14}" type="slidenum">
              <a:rPr lang="en-US" smtClean="0"/>
              <a:pPr/>
              <a:t>7</a:t>
            </a:fld>
            <a:endParaRPr lang="en-US"/>
          </a:p>
        </p:txBody>
      </p:sp>
    </p:spTree>
    <p:extLst>
      <p:ext uri="{BB962C8B-B14F-4D97-AF65-F5344CB8AC3E}">
        <p14:creationId xmlns:p14="http://schemas.microsoft.com/office/powerpoint/2010/main" val="974473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Rework the titles</a:t>
            </a:r>
          </a:p>
        </p:txBody>
      </p:sp>
      <p:sp>
        <p:nvSpPr>
          <p:cNvPr id="4" name="Slide Number Placeholder 3"/>
          <p:cNvSpPr>
            <a:spLocks noGrp="1"/>
          </p:cNvSpPr>
          <p:nvPr>
            <p:ph type="sldNum" sz="quarter" idx="5"/>
          </p:nvPr>
        </p:nvSpPr>
        <p:spPr/>
        <p:txBody>
          <a:bodyPr/>
          <a:lstStyle/>
          <a:p>
            <a:fld id="{F6748D67-2A12-4317-91B0-57D0E3C91F14}" type="slidenum">
              <a:rPr lang="en-US" smtClean="0"/>
              <a:pPr/>
              <a:t>8</a:t>
            </a:fld>
            <a:endParaRPr lang="en-US"/>
          </a:p>
        </p:txBody>
      </p:sp>
    </p:spTree>
    <p:extLst>
      <p:ext uri="{BB962C8B-B14F-4D97-AF65-F5344CB8AC3E}">
        <p14:creationId xmlns:p14="http://schemas.microsoft.com/office/powerpoint/2010/main" val="1814292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9172B-2E31-ACA4-2C9A-C49A26DB1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373AE-F6CC-3C5D-48B5-0D86C75E8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57012C-7B4A-F5E1-3894-EF6D9ACAEE99}"/>
              </a:ext>
            </a:extLst>
          </p:cNvPr>
          <p:cNvSpPr>
            <a:spLocks noGrp="1"/>
          </p:cNvSpPr>
          <p:nvPr>
            <p:ph type="body" idx="1"/>
          </p:nvPr>
        </p:nvSpPr>
        <p:spPr/>
        <p:txBody>
          <a:bodyPr/>
          <a:lstStyle/>
          <a:p>
            <a:r>
              <a:rPr lang="en-US"/>
              <a:t>Rework the titles</a:t>
            </a:r>
          </a:p>
        </p:txBody>
      </p:sp>
      <p:sp>
        <p:nvSpPr>
          <p:cNvPr id="4" name="Slide Number Placeholder 3">
            <a:extLst>
              <a:ext uri="{FF2B5EF4-FFF2-40B4-BE49-F238E27FC236}">
                <a16:creationId xmlns:a16="http://schemas.microsoft.com/office/drawing/2014/main" id="{1B63CA00-C72F-DF7D-2E39-9DC272FDC344}"/>
              </a:ext>
            </a:extLst>
          </p:cNvPr>
          <p:cNvSpPr>
            <a:spLocks noGrp="1"/>
          </p:cNvSpPr>
          <p:nvPr>
            <p:ph type="sldNum" sz="quarter" idx="5"/>
          </p:nvPr>
        </p:nvSpPr>
        <p:spPr/>
        <p:txBody>
          <a:bodyPr/>
          <a:lstStyle/>
          <a:p>
            <a:fld id="{F6748D67-2A12-4317-91B0-57D0E3C91F14}" type="slidenum">
              <a:rPr lang="en-US" smtClean="0"/>
              <a:pPr/>
              <a:t>9</a:t>
            </a:fld>
            <a:endParaRPr lang="en-US"/>
          </a:p>
        </p:txBody>
      </p:sp>
    </p:spTree>
    <p:extLst>
      <p:ext uri="{BB962C8B-B14F-4D97-AF65-F5344CB8AC3E}">
        <p14:creationId xmlns:p14="http://schemas.microsoft.com/office/powerpoint/2010/main" val="1620638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65312-80A8-CC80-9D6B-8E6E8C47C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128B0-36FA-95B6-FBBA-FB7C63809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753F7-B790-7E8F-F06E-18F7A68D6505}"/>
              </a:ext>
            </a:extLst>
          </p:cNvPr>
          <p:cNvSpPr>
            <a:spLocks noGrp="1"/>
          </p:cNvSpPr>
          <p:nvPr>
            <p:ph type="body" idx="1"/>
          </p:nvPr>
        </p:nvSpPr>
        <p:spPr/>
        <p:txBody>
          <a:bodyPr/>
          <a:lstStyle/>
          <a:p>
            <a:pPr marL="228600" indent="-228600">
              <a:buAutoNum type="arabicPeriod"/>
            </a:pPr>
            <a:r>
              <a:rPr lang="en-US"/>
              <a:t>For the messaging/title for each feature:</a:t>
            </a:r>
          </a:p>
          <a:p>
            <a:pPr marL="685800" lvl="1" indent="-228600">
              <a:buAutoNum type="arabicPeriod"/>
            </a:pPr>
            <a:r>
              <a:rPr lang="en-US"/>
              <a:t>What feature are we talking about? (automated scheduling) – Advantage – What benefit/outcome it drives to the customers?</a:t>
            </a:r>
          </a:p>
          <a:p>
            <a:pPr marL="228600" indent="-228600">
              <a:buAutoNum type="arabicPeriod"/>
            </a:pPr>
            <a:r>
              <a:rPr lang="en-US"/>
              <a:t>Visual rework</a:t>
            </a:r>
          </a:p>
        </p:txBody>
      </p:sp>
      <p:sp>
        <p:nvSpPr>
          <p:cNvPr id="4" name="Slide Number Placeholder 3">
            <a:extLst>
              <a:ext uri="{FF2B5EF4-FFF2-40B4-BE49-F238E27FC236}">
                <a16:creationId xmlns:a16="http://schemas.microsoft.com/office/drawing/2014/main" id="{F9499D80-02F5-7501-C979-938C9C5A6A9C}"/>
              </a:ext>
            </a:extLst>
          </p:cNvPr>
          <p:cNvSpPr>
            <a:spLocks noGrp="1"/>
          </p:cNvSpPr>
          <p:nvPr>
            <p:ph type="sldNum" sz="quarter" idx="5"/>
          </p:nvPr>
        </p:nvSpPr>
        <p:spPr/>
        <p:txBody>
          <a:bodyPr/>
          <a:lstStyle/>
          <a:p>
            <a:fld id="{F6748D67-2A12-4317-91B0-57D0E3C91F14}" type="slidenum">
              <a:rPr lang="en-US" smtClean="0"/>
              <a:pPr/>
              <a:t>10</a:t>
            </a:fld>
            <a:endParaRPr lang="en-US"/>
          </a:p>
        </p:txBody>
      </p:sp>
    </p:spTree>
    <p:extLst>
      <p:ext uri="{BB962C8B-B14F-4D97-AF65-F5344CB8AC3E}">
        <p14:creationId xmlns:p14="http://schemas.microsoft.com/office/powerpoint/2010/main" val="1472133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Silas for the new arch</a:t>
            </a:r>
          </a:p>
        </p:txBody>
      </p:sp>
      <p:sp>
        <p:nvSpPr>
          <p:cNvPr id="4" name="Slide Number Placeholder 3"/>
          <p:cNvSpPr>
            <a:spLocks noGrp="1"/>
          </p:cNvSpPr>
          <p:nvPr>
            <p:ph type="sldNum" sz="quarter" idx="5"/>
          </p:nvPr>
        </p:nvSpPr>
        <p:spPr/>
        <p:txBody>
          <a:bodyPr/>
          <a:lstStyle/>
          <a:p>
            <a:fld id="{F6748D67-2A12-4317-91B0-57D0E3C91F14}" type="slidenum">
              <a:rPr lang="en-US" smtClean="0"/>
              <a:pPr/>
              <a:t>11</a:t>
            </a:fld>
            <a:endParaRPr lang="en-US"/>
          </a:p>
        </p:txBody>
      </p:sp>
    </p:spTree>
    <p:extLst>
      <p:ext uri="{BB962C8B-B14F-4D97-AF65-F5344CB8AC3E}">
        <p14:creationId xmlns:p14="http://schemas.microsoft.com/office/powerpoint/2010/main" val="40136637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61" name="Text Placeholder 60">
            <a:extLst>
              <a:ext uri="{FF2B5EF4-FFF2-40B4-BE49-F238E27FC236}">
                <a16:creationId xmlns:a16="http://schemas.microsoft.com/office/drawing/2014/main" id="{B9188BAB-85D5-DD13-C67E-E27202EAE70B}"/>
              </a:ext>
            </a:extLst>
          </p:cNvPr>
          <p:cNvSpPr>
            <a:spLocks noGrp="1"/>
          </p:cNvSpPr>
          <p:nvPr>
            <p:ph type="body" sz="quarter" idx="12" hasCustomPrompt="1"/>
          </p:nvPr>
        </p:nvSpPr>
        <p:spPr>
          <a:xfrm>
            <a:off x="4760181" y="2824427"/>
            <a:ext cx="6802279" cy="2516199"/>
          </a:xfrm>
          <a:prstGeom prst="rect">
            <a:avLst/>
          </a:prstGeom>
        </p:spPr>
        <p:txBody>
          <a:bodyPr/>
          <a:lstStyle>
            <a:lvl1pPr marL="0" indent="0">
              <a:lnSpc>
                <a:spcPct val="100000"/>
              </a:lnSpc>
              <a:buClr>
                <a:schemeClr val="accent2"/>
              </a:buClr>
              <a:buFont typeface="Arial" panose="020B0604020202020204" pitchFamily="34" charset="0"/>
              <a:buNone/>
              <a:defRPr sz="48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r>
              <a:rPr lang="en-US" sz="4400" b="1">
                <a:solidFill>
                  <a:srgbClr val="1C1D3B"/>
                </a:solidFill>
                <a:latin typeface="Helvetica" pitchFamily="2" charset="0"/>
                <a:cs typeface="Sora" pitchFamily="2" charset="0"/>
              </a:rPr>
              <a:t>The presentation title will come here</a:t>
            </a:r>
          </a:p>
          <a:p>
            <a:r>
              <a:rPr lang="en-US" sz="4400" b="1">
                <a:solidFill>
                  <a:srgbClr val="1C1D3B"/>
                </a:solidFill>
                <a:latin typeface="Helvetica" pitchFamily="2" charset="0"/>
                <a:cs typeface="Sora" pitchFamily="2" charset="0"/>
              </a:rPr>
              <a:t>(up to three lines)</a:t>
            </a:r>
          </a:p>
        </p:txBody>
      </p:sp>
      <p:grpSp>
        <p:nvGrpSpPr>
          <p:cNvPr id="5" name="Group 4">
            <a:extLst>
              <a:ext uri="{FF2B5EF4-FFF2-40B4-BE49-F238E27FC236}">
                <a16:creationId xmlns:a16="http://schemas.microsoft.com/office/drawing/2014/main" id="{869EF4BB-C667-DD16-7B1E-C4A8E3017170}"/>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01E5F9BA-617A-B0BA-907C-867F56DA41B5}"/>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56809C12-3214-8461-E791-55EA82D68A54}"/>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17E92F0E-DA18-3D69-61EA-598E22779C89}"/>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D766CD77-DF13-BB39-6A84-C32C4D303EB6}"/>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E04714BE-61FF-118A-9FA5-83B7E097E2A9}"/>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0CE47359-5BBA-6469-155D-330B00ED6237}"/>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3463834F-BB22-7C42-588D-998182DA2107}"/>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12AC4676-3F9B-B363-1811-BBA9954A4ECE}"/>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9CA89CBD-CB7E-9616-683E-7FDB69F24D8B}"/>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CD1ED26E-4806-5A4A-B2B2-C7214A5035EA}"/>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2A14418-6267-4B50-2234-A3B2B1ED178A}"/>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78B61E1D-448E-1940-DD01-F5178758E149}"/>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997A3EB2-A3DD-1D0E-A47E-CF05C9AFCDEF}"/>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6AF7B9CF-CE5C-9D30-7050-DCB5F684EC1A}"/>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B98C4E48-54D1-56DC-2F01-308F6360FEB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E500999A-671B-73C1-72D0-8ECF91D8AD06}"/>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41B09303-8FC7-0CB4-CD04-95929ED7084E}"/>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54CE1726-7AC5-F56E-6FEC-9B26B8EB3E26}"/>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E0132A18-5DE3-F130-839C-8E32858653F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7BB454A-78E9-3207-CD58-5F7A2B7E4727}"/>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F901E444-9043-E751-905D-E0061F122B9F}"/>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5C700834-6448-9A0D-1702-D49490B871E1}"/>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1AAAE891-D9BC-2DF2-E9F9-B31DA0D492F8}"/>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449D16E0-51B4-0212-F85C-51C63C0704CF}"/>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F9EEBA6C-84F7-190F-3326-63C259C3E74B}"/>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24ED561A-A36F-C179-94F1-9EC4360B37BD}"/>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3A8C8B0D-6F42-6135-261A-D86CE87D99CC}"/>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3D8C87F3-5DAA-2B75-AA87-04F7B36C9D41}"/>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653A4F01-CCD9-8595-4901-98D4AE37C1F3}"/>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657520B6-4BF5-C2BE-FB74-E808748F6E55}"/>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5EDECA02-690E-A029-14F6-68FC169AC8FA}"/>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F64906F2-5FB3-EF20-83E3-4F1DFD8CA2CD}"/>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A7E92967-4817-239D-CB39-92A052CB2FA6}"/>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DEF7D5EE-A7EA-533C-7E9B-E34F6C40F4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2EA523F2-B53B-ECA6-3FBB-ED15AA72C4F1}"/>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12930BEE-2FEB-5673-0BCE-8B662FF553D4}"/>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341CA6F-3015-2658-B6AD-41EE97EA345A}"/>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BDD782AA-F4C9-1445-2021-922DCC9FB9F9}"/>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F7176604-F11B-902B-2A4F-E24912C950F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D9ABF3C-2F70-371A-7695-69FA0BCB7326}"/>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F6513386-5B25-B370-75B9-CBF971663457}"/>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EF152BDE-9E15-6F22-9BD9-5862C13E4E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08BE346A-2409-86D8-09A8-EB5E1E1EEFAC}"/>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A071D0B8-7BD1-1130-D1AC-C17B71739967}"/>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437AEEDE-A472-FF54-B708-38B1927C341B}"/>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28F75F4D-BE14-74A1-74CB-A3BF9EB12A9B}"/>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22748C43-E929-A605-2D04-251F20436A41}"/>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A78085A7-6077-CFE4-5AF7-67B201F9CB17}"/>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pic>
        <p:nvPicPr>
          <p:cNvPr id="55" name="Picture 54" descr="A logo with white text&#10;&#10;Description automatically generated">
            <a:extLst>
              <a:ext uri="{FF2B5EF4-FFF2-40B4-BE49-F238E27FC236}">
                <a16:creationId xmlns:a16="http://schemas.microsoft.com/office/drawing/2014/main" id="{00956D7E-CCF5-1A23-EE32-9B2E170015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63377" y="390859"/>
            <a:ext cx="648629" cy="374868"/>
          </a:xfrm>
          <a:prstGeom prst="rect">
            <a:avLst/>
          </a:prstGeom>
        </p:spPr>
      </p:pic>
      <p:cxnSp>
        <p:nvCxnSpPr>
          <p:cNvPr id="56" name="Straight Connector 55">
            <a:extLst>
              <a:ext uri="{FF2B5EF4-FFF2-40B4-BE49-F238E27FC236}">
                <a16:creationId xmlns:a16="http://schemas.microsoft.com/office/drawing/2014/main" id="{ED556286-F534-4342-4B2F-E1B058C13DA4}"/>
              </a:ext>
            </a:extLst>
          </p:cNvPr>
          <p:cNvCxnSpPr>
            <a:cxnSpLocks/>
          </p:cNvCxnSpPr>
          <p:nvPr userDrawn="1"/>
        </p:nvCxnSpPr>
        <p:spPr>
          <a:xfrm>
            <a:off x="11094126" y="338326"/>
            <a:ext cx="0" cy="493456"/>
          </a:xfrm>
          <a:prstGeom prst="line">
            <a:avLst/>
          </a:prstGeom>
          <a:ln w="3175">
            <a:solidFill>
              <a:srgbClr val="1C1D3B"/>
            </a:solidFill>
          </a:ln>
        </p:spPr>
        <p:style>
          <a:lnRef idx="1">
            <a:schemeClr val="accent1"/>
          </a:lnRef>
          <a:fillRef idx="0">
            <a:schemeClr val="accent1"/>
          </a:fillRef>
          <a:effectRef idx="0">
            <a:schemeClr val="accent1"/>
          </a:effectRef>
          <a:fontRef idx="minor">
            <a:schemeClr val="tx1"/>
          </a:fontRef>
        </p:style>
      </p:cxnSp>
      <p:pic>
        <p:nvPicPr>
          <p:cNvPr id="57" name="Picture Placeholder 16">
            <a:extLst>
              <a:ext uri="{FF2B5EF4-FFF2-40B4-BE49-F238E27FC236}">
                <a16:creationId xmlns:a16="http://schemas.microsoft.com/office/drawing/2014/main" id="{1B469D76-27A7-1B27-84FD-D9628A660C3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3809997" cy="6858000"/>
          </a:xfrm>
          <a:custGeom>
            <a:avLst/>
            <a:gdLst>
              <a:gd name="connsiteX0" fmla="*/ 0 w 3259899"/>
              <a:gd name="connsiteY0" fmla="*/ 0 h 4149052"/>
              <a:gd name="connsiteX1" fmla="*/ 3259899 w 3259899"/>
              <a:gd name="connsiteY1" fmla="*/ 0 h 4149052"/>
              <a:gd name="connsiteX2" fmla="*/ 3259899 w 3259899"/>
              <a:gd name="connsiteY2" fmla="*/ 4149052 h 4149052"/>
              <a:gd name="connsiteX3" fmla="*/ 0 w 3259899"/>
              <a:gd name="connsiteY3" fmla="*/ 4149052 h 4149052"/>
            </a:gdLst>
            <a:ahLst/>
            <a:cxnLst>
              <a:cxn ang="0">
                <a:pos x="connsiteX0" y="connsiteY0"/>
              </a:cxn>
              <a:cxn ang="0">
                <a:pos x="connsiteX1" y="connsiteY1"/>
              </a:cxn>
              <a:cxn ang="0">
                <a:pos x="connsiteX2" y="connsiteY2"/>
              </a:cxn>
              <a:cxn ang="0">
                <a:pos x="connsiteX3" y="connsiteY3"/>
              </a:cxn>
            </a:cxnLst>
            <a:rect l="l" t="t" r="r" b="b"/>
            <a:pathLst>
              <a:path w="3259899" h="4149052">
                <a:moveTo>
                  <a:pt x="0" y="0"/>
                </a:moveTo>
                <a:lnTo>
                  <a:pt x="3259899" y="0"/>
                </a:lnTo>
                <a:lnTo>
                  <a:pt x="3259899" y="4149052"/>
                </a:lnTo>
                <a:lnTo>
                  <a:pt x="0" y="4149052"/>
                </a:lnTo>
                <a:close/>
              </a:path>
            </a:pathLst>
          </a:custGeom>
          <a:noFill/>
        </p:spPr>
      </p:pic>
      <p:sp>
        <p:nvSpPr>
          <p:cNvPr id="59" name="Rectangle 58">
            <a:extLst>
              <a:ext uri="{FF2B5EF4-FFF2-40B4-BE49-F238E27FC236}">
                <a16:creationId xmlns:a16="http://schemas.microsoft.com/office/drawing/2014/main" id="{7B482298-B4F7-18EF-5BF8-1EBD8DD9F9A3}"/>
              </a:ext>
            </a:extLst>
          </p:cNvPr>
          <p:cNvSpPr/>
          <p:nvPr userDrawn="1"/>
        </p:nvSpPr>
        <p:spPr>
          <a:xfrm>
            <a:off x="3809996" y="-1"/>
            <a:ext cx="134624" cy="6857999"/>
          </a:xfrm>
          <a:prstGeom prst="rect">
            <a:avLst/>
          </a:prstGeom>
          <a:solidFill>
            <a:srgbClr val="D4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0" name="TextBox 59">
            <a:extLst>
              <a:ext uri="{FF2B5EF4-FFF2-40B4-BE49-F238E27FC236}">
                <a16:creationId xmlns:a16="http://schemas.microsoft.com/office/drawing/2014/main" id="{DDB2AB9A-54EC-3569-E48D-6F355A3EBFBE}"/>
              </a:ext>
            </a:extLst>
          </p:cNvPr>
          <p:cNvSpPr txBox="1"/>
          <p:nvPr userDrawn="1"/>
        </p:nvSpPr>
        <p:spPr>
          <a:xfrm>
            <a:off x="154512" y="6555184"/>
            <a:ext cx="6151944" cy="184666"/>
          </a:xfrm>
          <a:prstGeom prst="rect">
            <a:avLst/>
          </a:prstGeom>
          <a:noFill/>
        </p:spPr>
        <p:txBody>
          <a:bodyPr wrap="square">
            <a:spAutoFit/>
          </a:bodyPr>
          <a:lstStyle/>
          <a:p>
            <a:pPr algn="l" fontAlgn="auto">
              <a:spcBef>
                <a:spcPts val="0"/>
              </a:spcBef>
              <a:spcAft>
                <a:spcPts val="0"/>
              </a:spcAft>
              <a:defRPr/>
            </a:pPr>
            <a:r>
              <a:rPr lang="en-US" sz="600" b="0">
                <a:solidFill>
                  <a:srgbClr val="7F7F7F"/>
                </a:solidFill>
                <a:latin typeface="Helvetica" pitchFamily="2" charset="0"/>
                <a:cs typeface="Segoe UI" panose="020B0502040204020203" pitchFamily="34" charset="0"/>
              </a:rPr>
              <a:t>© 2025 Auritas LLC.  All rights reserved.</a:t>
            </a:r>
          </a:p>
        </p:txBody>
      </p:sp>
      <p:sp>
        <p:nvSpPr>
          <p:cNvPr id="63" name="Text Placeholder 60">
            <a:extLst>
              <a:ext uri="{FF2B5EF4-FFF2-40B4-BE49-F238E27FC236}">
                <a16:creationId xmlns:a16="http://schemas.microsoft.com/office/drawing/2014/main" id="{DD4DCDF3-5D25-3421-FF6E-A32E3383D718}"/>
              </a:ext>
            </a:extLst>
          </p:cNvPr>
          <p:cNvSpPr>
            <a:spLocks noGrp="1"/>
          </p:cNvSpPr>
          <p:nvPr>
            <p:ph type="body" sz="quarter" idx="11" hasCustomPrompt="1"/>
          </p:nvPr>
        </p:nvSpPr>
        <p:spPr>
          <a:xfrm>
            <a:off x="4760181" y="2251715"/>
            <a:ext cx="6802279" cy="468297"/>
          </a:xfrm>
          <a:prstGeom prst="rect">
            <a:avLst/>
          </a:prstGeom>
        </p:spPr>
        <p:txBody>
          <a:bodyPr anchor="ctr"/>
          <a:lstStyle>
            <a:lvl1pPr marL="0" indent="0">
              <a:lnSpc>
                <a:spcPct val="150000"/>
              </a:lnSpc>
              <a:buClr>
                <a:schemeClr val="accent2"/>
              </a:buClr>
              <a:buFont typeface="Arial" panose="020B0604020202020204" pitchFamily="34" charset="0"/>
              <a:buNone/>
              <a:defRPr sz="1600" b="1">
                <a:solidFill>
                  <a:schemeClr val="accent2"/>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Subheading will come here</a:t>
            </a:r>
          </a:p>
        </p:txBody>
      </p:sp>
      <p:pic>
        <p:nvPicPr>
          <p:cNvPr id="2" name="Graphic 1">
            <a:extLst>
              <a:ext uri="{FF2B5EF4-FFF2-40B4-BE49-F238E27FC236}">
                <a16:creationId xmlns:a16="http://schemas.microsoft.com/office/drawing/2014/main" id="{A681EDFF-98C6-E313-D740-2952DDF5986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159491" y="408273"/>
            <a:ext cx="1660538" cy="357454"/>
          </a:xfrm>
          <a:prstGeom prst="rect">
            <a:avLst/>
          </a:prstGeom>
        </p:spPr>
      </p:pic>
    </p:spTree>
    <p:extLst>
      <p:ext uri="{BB962C8B-B14F-4D97-AF65-F5344CB8AC3E}">
        <p14:creationId xmlns:p14="http://schemas.microsoft.com/office/powerpoint/2010/main" val="1247841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Image &amp; Text Slide">
    <p:spTree>
      <p:nvGrpSpPr>
        <p:cNvPr id="1" name=""/>
        <p:cNvGrpSpPr/>
        <p:nvPr/>
      </p:nvGrpSpPr>
      <p:grpSpPr>
        <a:xfrm>
          <a:off x="0" y="0"/>
          <a:ext cx="0" cy="0"/>
          <a:chOff x="0" y="0"/>
          <a:chExt cx="0" cy="0"/>
        </a:xfrm>
      </p:grpSpPr>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514184" y="588432"/>
            <a:ext cx="5245544" cy="670188"/>
          </a:xfrm>
          <a:prstGeom prst="rect">
            <a:avLst/>
          </a:prstGeom>
        </p:spPr>
        <p:txBody>
          <a:bodyPr/>
          <a:lstStyle>
            <a:lvl1pPr marL="0" indent="0" algn="l">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527354" y="1570125"/>
            <a:ext cx="5245544" cy="4593303"/>
          </a:xfrm>
          <a:prstGeom prst="rect">
            <a:avLst/>
          </a:prstGeom>
        </p:spPr>
        <p:txBody>
          <a:bodyPr/>
          <a:lstStyle>
            <a:lvl1pPr marL="0" indent="0" algn="l">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3" name="Rectangle 2">
            <a:extLst>
              <a:ext uri="{FF2B5EF4-FFF2-40B4-BE49-F238E27FC236}">
                <a16:creationId xmlns:a16="http://schemas.microsoft.com/office/drawing/2014/main" id="{7F99B59A-2A58-7BA0-09EC-91DA88BDD7CB}"/>
              </a:ext>
            </a:extLst>
          </p:cNvPr>
          <p:cNvSpPr/>
          <p:nvPr userDrawn="1"/>
        </p:nvSpPr>
        <p:spPr>
          <a:xfrm>
            <a:off x="6373091" y="0"/>
            <a:ext cx="5818909" cy="685800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AC72351E-2C49-812C-FED4-EE67D641FE84}"/>
              </a:ext>
            </a:extLst>
          </p:cNvPr>
          <p:cNvSpPr>
            <a:spLocks noGrp="1"/>
          </p:cNvSpPr>
          <p:nvPr>
            <p:ph type="pic" sz="quarter" idx="10"/>
          </p:nvPr>
        </p:nvSpPr>
        <p:spPr>
          <a:xfrm>
            <a:off x="6973283" y="588432"/>
            <a:ext cx="4618524" cy="5763489"/>
          </a:xfrm>
          <a:prstGeom prst="rect">
            <a:avLst/>
          </a:prstGeom>
        </p:spPr>
        <p:txBody>
          <a:bodyPr/>
          <a:lstStyle/>
          <a:p>
            <a:endParaRPr lang="en-US"/>
          </a:p>
        </p:txBody>
      </p:sp>
      <p:sp>
        <p:nvSpPr>
          <p:cNvPr id="24" name="Rectangle 23">
            <a:extLst>
              <a:ext uri="{FF2B5EF4-FFF2-40B4-BE49-F238E27FC236}">
                <a16:creationId xmlns:a16="http://schemas.microsoft.com/office/drawing/2014/main" id="{EAF0BD20-2796-909B-F911-804F1C6509D9}"/>
              </a:ext>
            </a:extLst>
          </p:cNvPr>
          <p:cNvSpPr/>
          <p:nvPr userDrawn="1"/>
        </p:nvSpPr>
        <p:spPr>
          <a:xfrm>
            <a:off x="6134598" y="515501"/>
            <a:ext cx="512619"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6" name="Picture 4">
            <a:extLst>
              <a:ext uri="{FF2B5EF4-FFF2-40B4-BE49-F238E27FC236}">
                <a16:creationId xmlns:a16="http://schemas.microsoft.com/office/drawing/2014/main" id="{A33F5B86-ED3B-631F-0145-E63479EB486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37410" y="6474933"/>
            <a:ext cx="1149441" cy="247433"/>
          </a:xfrm>
          <a:prstGeom prst="rect">
            <a:avLst/>
          </a:prstGeom>
        </p:spPr>
      </p:pic>
    </p:spTree>
    <p:extLst>
      <p:ext uri="{BB962C8B-B14F-4D97-AF65-F5344CB8AC3E}">
        <p14:creationId xmlns:p14="http://schemas.microsoft.com/office/powerpoint/2010/main" val="1488567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Boxes Slide">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D232D6F8-7D69-0622-4124-A078F23EEEBC}"/>
              </a:ext>
            </a:extLst>
          </p:cNvPr>
          <p:cNvSpPr/>
          <p:nvPr userDrawn="1"/>
        </p:nvSpPr>
        <p:spPr>
          <a:xfrm>
            <a:off x="595769" y="2035533"/>
            <a:ext cx="3437008"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Round Single Corner Rectangle 6">
            <a:extLst>
              <a:ext uri="{FF2B5EF4-FFF2-40B4-BE49-F238E27FC236}">
                <a16:creationId xmlns:a16="http://schemas.microsoft.com/office/drawing/2014/main" id="{A9D9E4DB-1988-55D6-38BF-4C6AEA299505}"/>
              </a:ext>
            </a:extLst>
          </p:cNvPr>
          <p:cNvSpPr/>
          <p:nvPr userDrawn="1"/>
        </p:nvSpPr>
        <p:spPr>
          <a:xfrm>
            <a:off x="4381729" y="2035533"/>
            <a:ext cx="3446027"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8194300" y="2040891"/>
            <a:ext cx="3446027"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6" name="Text Placeholder 60">
            <a:extLst>
              <a:ext uri="{FF2B5EF4-FFF2-40B4-BE49-F238E27FC236}">
                <a16:creationId xmlns:a16="http://schemas.microsoft.com/office/drawing/2014/main" id="{FE9DED47-EA35-840D-83F0-63FDC63FC6CF}"/>
              </a:ext>
            </a:extLst>
          </p:cNvPr>
          <p:cNvSpPr>
            <a:spLocks noGrp="1"/>
          </p:cNvSpPr>
          <p:nvPr>
            <p:ph type="body" sz="quarter" idx="11" hasCustomPrompt="1"/>
          </p:nvPr>
        </p:nvSpPr>
        <p:spPr>
          <a:xfrm>
            <a:off x="918640" y="3175540"/>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28" name="Text Placeholder 60">
            <a:extLst>
              <a:ext uri="{FF2B5EF4-FFF2-40B4-BE49-F238E27FC236}">
                <a16:creationId xmlns:a16="http://schemas.microsoft.com/office/drawing/2014/main" id="{A2F11879-9669-5EED-DDB3-F6CD5F76B074}"/>
              </a:ext>
            </a:extLst>
          </p:cNvPr>
          <p:cNvSpPr>
            <a:spLocks noGrp="1"/>
          </p:cNvSpPr>
          <p:nvPr>
            <p:ph type="body" sz="quarter" idx="13" hasCustomPrompt="1"/>
          </p:nvPr>
        </p:nvSpPr>
        <p:spPr>
          <a:xfrm>
            <a:off x="4720187" y="3194223"/>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8541500" y="3237226"/>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30" name="Text Placeholder 60">
            <a:extLst>
              <a:ext uri="{FF2B5EF4-FFF2-40B4-BE49-F238E27FC236}">
                <a16:creationId xmlns:a16="http://schemas.microsoft.com/office/drawing/2014/main" id="{37FF097C-E1EC-19A5-650D-AF6C3384D56E}"/>
              </a:ext>
            </a:extLst>
          </p:cNvPr>
          <p:cNvSpPr>
            <a:spLocks noGrp="1"/>
          </p:cNvSpPr>
          <p:nvPr>
            <p:ph type="body" sz="quarter" idx="15" hasCustomPrompt="1"/>
          </p:nvPr>
        </p:nvSpPr>
        <p:spPr>
          <a:xfrm>
            <a:off x="889612" y="2236573"/>
            <a:ext cx="2780653"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31" name="Text Placeholder 60">
            <a:extLst>
              <a:ext uri="{FF2B5EF4-FFF2-40B4-BE49-F238E27FC236}">
                <a16:creationId xmlns:a16="http://schemas.microsoft.com/office/drawing/2014/main" id="{02128630-FE4F-6247-B631-1389D52F54D1}"/>
              </a:ext>
            </a:extLst>
          </p:cNvPr>
          <p:cNvSpPr>
            <a:spLocks noGrp="1"/>
          </p:cNvSpPr>
          <p:nvPr>
            <p:ph type="body" sz="quarter" idx="16" hasCustomPrompt="1"/>
          </p:nvPr>
        </p:nvSpPr>
        <p:spPr>
          <a:xfrm>
            <a:off x="4720187" y="2225179"/>
            <a:ext cx="2751625"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32" name="Text Placeholder 60">
            <a:extLst>
              <a:ext uri="{FF2B5EF4-FFF2-40B4-BE49-F238E27FC236}">
                <a16:creationId xmlns:a16="http://schemas.microsoft.com/office/drawing/2014/main" id="{73BEDCE2-7DF8-00BA-C355-91AC759829D7}"/>
              </a:ext>
            </a:extLst>
          </p:cNvPr>
          <p:cNvSpPr>
            <a:spLocks noGrp="1"/>
          </p:cNvSpPr>
          <p:nvPr>
            <p:ph type="body" sz="quarter" idx="17" hasCustomPrompt="1"/>
          </p:nvPr>
        </p:nvSpPr>
        <p:spPr>
          <a:xfrm>
            <a:off x="8514996" y="2225179"/>
            <a:ext cx="2780653"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6" name="Rectangle 5">
            <a:extLst>
              <a:ext uri="{FF2B5EF4-FFF2-40B4-BE49-F238E27FC236}">
                <a16:creationId xmlns:a16="http://schemas.microsoft.com/office/drawing/2014/main" id="{99454E7F-4AD9-3A14-3D90-57381CE222FA}"/>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2" name="Picture 4">
            <a:extLst>
              <a:ext uri="{FF2B5EF4-FFF2-40B4-BE49-F238E27FC236}">
                <a16:creationId xmlns:a16="http://schemas.microsoft.com/office/drawing/2014/main" id="{B7C18632-2D38-AC81-D676-61F10913C50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3998030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B3F2DAA-2331-7947-16F3-99D994390037}"/>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72FEA23E-4AD8-7961-3FC1-8525149DA187}"/>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440EF8FB-460D-A13D-B944-4F70B761AFED}"/>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9651952B-7D65-51DB-CE59-E0CB4FD245F0}"/>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449347EC-ACE1-8E52-8C3E-05AB6181329A}"/>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7AA18BCB-8D67-E64E-6020-39CCACB57EE4}"/>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563EFFE9-1BE4-F9C5-BD48-3B388A2D267A}"/>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5A001D16-5EE8-3438-D500-15E534D54DD4}"/>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3D14AF13-6F13-DBA4-2320-B257D338914C}"/>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14424886-C176-B198-4926-0D7420F97B5A}"/>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E14BC28D-E364-CB37-248F-19A60A390978}"/>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88223C5-6236-86DE-2715-E8670BA938FC}"/>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B85D684E-539B-9266-58D3-F6DD0B139524}"/>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5681E8AF-C1B5-F4FF-F0E8-97F5BA098075}"/>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24414AE0-E866-0396-3148-2C1AA39A6FAE}"/>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12D29709-34BF-B514-8F18-0248D9EC1A6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BE7AA5A7-11C8-82B3-D6A4-F86598E52BFC}"/>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7FBB3ADE-2744-6E1D-A9C6-092FDB0A2253}"/>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0A7B6AE1-8D73-E082-2442-17EF37336AB1}"/>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A9AF1C41-6978-5C22-8114-41ED5954265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39DFB0A-A3D8-80FC-EE18-BC6D84032288}"/>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99342AF2-22E2-0DE0-8BB1-5717143F5D41}"/>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DD75B7F3-7C6E-DBF4-D4C7-D2AA17634CE3}"/>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028288E2-4B6D-4E6A-694B-6D3A6AA146AB}"/>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F702A8BF-3ABF-212D-B8AC-111D71588795}"/>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4B8DE702-BE04-0F02-E43D-C08332483608}"/>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A024C77F-9E39-0874-E2CC-CDA931B59CF5}"/>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1597F533-D529-7AB0-8A45-F810F4ECE1C1}"/>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F5D6EF0B-2125-85D7-E8F9-4DE25887BF14}"/>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240AD3FF-2178-78D9-0EB2-760E39FD89EA}"/>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A4EF5C89-880F-C486-2F48-D0890E661F60}"/>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993D144F-361E-571C-424C-477044DDDE4C}"/>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4A092B6B-1229-D819-A493-8985CC6E6DA2}"/>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6C1E85A1-068F-9BC4-3CE5-981C0DEC0652}"/>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6070A372-CA7D-0EEA-21D3-9359226F1D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B2070F5C-2EF0-5A6E-7CD0-A4A097F54709}"/>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3A7947BF-E992-440F-B2B8-65D0CA4F0812}"/>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4A67033-0FBA-9F2F-54AA-7BEE2D024F39}"/>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185729D5-23A0-717E-73A2-349F86859F24}"/>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746A62EF-356C-3AEF-1978-9C44556AEED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087DE5E-D845-FB8B-39FE-7F0C5F4A15B9}"/>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644EF10A-3EDE-C574-89CB-9D1DC60BFAFB}"/>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0227BE48-3132-4179-930A-DA718091DB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EC705AA0-9805-5267-854D-3D0E8C733DE3}"/>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171B5A5E-FEA1-1A13-1178-5CA8CCDF3701}"/>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E3AE20E9-B0F6-FD13-E0AF-7BD2614C2035}"/>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057C99BD-5ECE-EAA6-FBA0-A0CEDC19D14C}"/>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E2EF631C-9B50-5FF7-53C1-53DA872F40E5}"/>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76D4F3EB-FB0E-2883-CC35-DD272E9E27E5}"/>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pic>
        <p:nvPicPr>
          <p:cNvPr id="4" name="Graphic 3">
            <a:extLst>
              <a:ext uri="{FF2B5EF4-FFF2-40B4-BE49-F238E27FC236}">
                <a16:creationId xmlns:a16="http://schemas.microsoft.com/office/drawing/2014/main" id="{B05BE5FC-4608-7DB1-FE9F-9301948F935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729719" y="274562"/>
            <a:ext cx="2031415" cy="437290"/>
          </a:xfrm>
          <a:prstGeom prst="rect">
            <a:avLst/>
          </a:prstGeom>
        </p:spPr>
      </p:pic>
      <p:grpSp>
        <p:nvGrpSpPr>
          <p:cNvPr id="54" name="Group 53">
            <a:extLst>
              <a:ext uri="{FF2B5EF4-FFF2-40B4-BE49-F238E27FC236}">
                <a16:creationId xmlns:a16="http://schemas.microsoft.com/office/drawing/2014/main" id="{C281870D-B354-CF68-2DED-700776BE6DCA}"/>
              </a:ext>
            </a:extLst>
          </p:cNvPr>
          <p:cNvGrpSpPr/>
          <p:nvPr userDrawn="1"/>
        </p:nvGrpSpPr>
        <p:grpSpPr>
          <a:xfrm>
            <a:off x="958311" y="3100278"/>
            <a:ext cx="5085694" cy="902939"/>
            <a:chOff x="702617" y="4639518"/>
            <a:chExt cx="5085694" cy="902939"/>
          </a:xfrm>
        </p:grpSpPr>
        <p:pic>
          <p:nvPicPr>
            <p:cNvPr id="55" name="Graphic 54">
              <a:extLst>
                <a:ext uri="{FF2B5EF4-FFF2-40B4-BE49-F238E27FC236}">
                  <a16:creationId xmlns:a16="http://schemas.microsoft.com/office/drawing/2014/main" id="{2DEEEE8D-CDC4-CA82-0D98-E03DABD7D40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623362" y="5072610"/>
              <a:ext cx="164949" cy="235256"/>
            </a:xfrm>
            <a:prstGeom prst="rect">
              <a:avLst/>
            </a:prstGeom>
          </p:spPr>
        </p:pic>
        <p:sp>
          <p:nvSpPr>
            <p:cNvPr id="56" name="TextBox 55">
              <a:extLst>
                <a:ext uri="{FF2B5EF4-FFF2-40B4-BE49-F238E27FC236}">
                  <a16:creationId xmlns:a16="http://schemas.microsoft.com/office/drawing/2014/main" id="{8E340286-746C-5363-CF7D-E4F6CA4419AD}"/>
                </a:ext>
              </a:extLst>
            </p:cNvPr>
            <p:cNvSpPr txBox="1"/>
            <p:nvPr userDrawn="1"/>
          </p:nvSpPr>
          <p:spPr>
            <a:xfrm>
              <a:off x="702617" y="4639518"/>
              <a:ext cx="4974283" cy="902939"/>
            </a:xfrm>
            <a:prstGeom prst="rect">
              <a:avLst/>
            </a:prstGeom>
            <a:noFill/>
          </p:spPr>
          <p:txBody>
            <a:bodyPr wrap="square" rtlCol="0">
              <a:spAutoFit/>
            </a:bodyPr>
            <a:lstStyle/>
            <a:p>
              <a:pPr>
                <a:lnSpc>
                  <a:spcPts val="6000"/>
                </a:lnSpc>
              </a:pPr>
              <a:r>
                <a:rPr lang="en-US" sz="8000" b="1" spc="-300">
                  <a:solidFill>
                    <a:srgbClr val="1B1B37"/>
                  </a:solidFill>
                  <a:latin typeface="Helvetica" pitchFamily="2" charset="0"/>
                  <a:cs typeface="Sora" pitchFamily="2" charset="0"/>
                </a:rPr>
                <a:t>Thank you</a:t>
              </a:r>
            </a:p>
          </p:txBody>
        </p:sp>
      </p:grpSp>
    </p:spTree>
    <p:extLst>
      <p:ext uri="{BB962C8B-B14F-4D97-AF65-F5344CB8AC3E}">
        <p14:creationId xmlns:p14="http://schemas.microsoft.com/office/powerpoint/2010/main" val="2061601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Slide with Car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78C8FAD-0AE5-F807-D38A-CD5F0622FD59}"/>
              </a:ext>
            </a:extLst>
          </p:cNvPr>
          <p:cNvSpPr/>
          <p:nvPr userDrawn="1"/>
        </p:nvSpPr>
        <p:spPr>
          <a:xfrm>
            <a:off x="2030921" y="3464549"/>
            <a:ext cx="5202078" cy="2600793"/>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1" name="Picture Placeholder 11">
            <a:extLst>
              <a:ext uri="{FF2B5EF4-FFF2-40B4-BE49-F238E27FC236}">
                <a16:creationId xmlns:a16="http://schemas.microsoft.com/office/drawing/2014/main" id="{651CE1AF-5F24-4FBC-CF28-5B321BB11F34}"/>
              </a:ext>
            </a:extLst>
          </p:cNvPr>
          <p:cNvSpPr>
            <a:spLocks noGrp="1"/>
          </p:cNvSpPr>
          <p:nvPr>
            <p:ph type="pic" sz="quarter" idx="10"/>
          </p:nvPr>
        </p:nvSpPr>
        <p:spPr>
          <a:xfrm>
            <a:off x="1173307" y="3772298"/>
            <a:ext cx="1985826" cy="1985826"/>
          </a:xfrm>
          <a:prstGeom prst="rect">
            <a:avLst/>
          </a:prstGeom>
          <a:solidFill>
            <a:srgbClr val="1C1D3B"/>
          </a:solidFill>
        </p:spPr>
        <p:txBody>
          <a:bodyPr/>
          <a:lstStyle/>
          <a:p>
            <a:endParaRPr lang="en-US"/>
          </a:p>
        </p:txBody>
      </p:sp>
      <p:grpSp>
        <p:nvGrpSpPr>
          <p:cNvPr id="5" name="Group 4">
            <a:extLst>
              <a:ext uri="{FF2B5EF4-FFF2-40B4-BE49-F238E27FC236}">
                <a16:creationId xmlns:a16="http://schemas.microsoft.com/office/drawing/2014/main" id="{BB3F2DAA-2331-7947-16F3-99D994390037}"/>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72FEA23E-4AD8-7961-3FC1-8525149DA187}"/>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440EF8FB-460D-A13D-B944-4F70B761AFED}"/>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9651952B-7D65-51DB-CE59-E0CB4FD245F0}"/>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449347EC-ACE1-8E52-8C3E-05AB6181329A}"/>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7AA18BCB-8D67-E64E-6020-39CCACB57EE4}"/>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563EFFE9-1BE4-F9C5-BD48-3B388A2D267A}"/>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5A001D16-5EE8-3438-D500-15E534D54DD4}"/>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3D14AF13-6F13-DBA4-2320-B257D338914C}"/>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14424886-C176-B198-4926-0D7420F97B5A}"/>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E14BC28D-E364-CB37-248F-19A60A390978}"/>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88223C5-6236-86DE-2715-E8670BA938FC}"/>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B85D684E-539B-9266-58D3-F6DD0B139524}"/>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5681E8AF-C1B5-F4FF-F0E8-97F5BA098075}"/>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24414AE0-E866-0396-3148-2C1AA39A6FAE}"/>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12D29709-34BF-B514-8F18-0248D9EC1A6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BE7AA5A7-11C8-82B3-D6A4-F86598E52BFC}"/>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7FBB3ADE-2744-6E1D-A9C6-092FDB0A2253}"/>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0A7B6AE1-8D73-E082-2442-17EF37336AB1}"/>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A9AF1C41-6978-5C22-8114-41ED5954265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39DFB0A-A3D8-80FC-EE18-BC6D84032288}"/>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99342AF2-22E2-0DE0-8BB1-5717143F5D41}"/>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DD75B7F3-7C6E-DBF4-D4C7-D2AA17634CE3}"/>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028288E2-4B6D-4E6A-694B-6D3A6AA146AB}"/>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F702A8BF-3ABF-212D-B8AC-111D71588795}"/>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4B8DE702-BE04-0F02-E43D-C08332483608}"/>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A024C77F-9E39-0874-E2CC-CDA931B59CF5}"/>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1597F533-D529-7AB0-8A45-F810F4ECE1C1}"/>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F5D6EF0B-2125-85D7-E8F9-4DE25887BF14}"/>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240AD3FF-2178-78D9-0EB2-760E39FD89EA}"/>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A4EF5C89-880F-C486-2F48-D0890E661F60}"/>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993D144F-361E-571C-424C-477044DDDE4C}"/>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4A092B6B-1229-D819-A493-8985CC6E6DA2}"/>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6C1E85A1-068F-9BC4-3CE5-981C0DEC0652}"/>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6070A372-CA7D-0EEA-21D3-9359226F1D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B2070F5C-2EF0-5A6E-7CD0-A4A097F54709}"/>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3A7947BF-E992-440F-B2B8-65D0CA4F0812}"/>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4A67033-0FBA-9F2F-54AA-7BEE2D024F39}"/>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185729D5-23A0-717E-73A2-349F86859F24}"/>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746A62EF-356C-3AEF-1978-9C44556AEED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087DE5E-D845-FB8B-39FE-7F0C5F4A15B9}"/>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644EF10A-3EDE-C574-89CB-9D1DC60BFAFB}"/>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0227BE48-3132-4179-930A-DA718091DB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EC705AA0-9805-5267-854D-3D0E8C733DE3}"/>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171B5A5E-FEA1-1A13-1178-5CA8CCDF3701}"/>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E3AE20E9-B0F6-FD13-E0AF-7BD2614C2035}"/>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057C99BD-5ECE-EAA6-FBA0-A0CEDC19D14C}"/>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E2EF631C-9B50-5FF7-53C1-53DA872F40E5}"/>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76D4F3EB-FB0E-2883-CC35-DD272E9E27E5}"/>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sp>
        <p:nvSpPr>
          <p:cNvPr id="59" name="Text Placeholder 60">
            <a:extLst>
              <a:ext uri="{FF2B5EF4-FFF2-40B4-BE49-F238E27FC236}">
                <a16:creationId xmlns:a16="http://schemas.microsoft.com/office/drawing/2014/main" id="{A12F0801-B6B2-47A7-21D4-BBECF44855CF}"/>
              </a:ext>
            </a:extLst>
          </p:cNvPr>
          <p:cNvSpPr>
            <a:spLocks noGrp="1"/>
          </p:cNvSpPr>
          <p:nvPr>
            <p:ph type="body" sz="quarter" idx="11" hasCustomPrompt="1"/>
          </p:nvPr>
        </p:nvSpPr>
        <p:spPr>
          <a:xfrm>
            <a:off x="3607740" y="4124261"/>
            <a:ext cx="3228489" cy="1365274"/>
          </a:xfrm>
          <a:prstGeom prst="rect">
            <a:avLst/>
          </a:prstGeom>
        </p:spPr>
        <p:txBody>
          <a:bodyPr/>
          <a:lstStyle>
            <a:lvl1pPr marL="0" indent="0">
              <a:lnSpc>
                <a:spcPct val="100000"/>
              </a:lnSpc>
              <a:spcBef>
                <a:spcPts val="400"/>
              </a:spcBef>
              <a:buClr>
                <a:schemeClr val="accent2"/>
              </a:buClr>
              <a:buFont typeface="Arial" panose="020B0604020202020204" pitchFamily="34" charset="0"/>
              <a:buNone/>
              <a:defRPr sz="1600" b="0">
                <a:solidFill>
                  <a:schemeClr val="accent6"/>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First &amp; Last Name</a:t>
            </a:r>
          </a:p>
          <a:p>
            <a:pPr lvl="0"/>
            <a:r>
              <a:rPr lang="en-US"/>
              <a:t>Title</a:t>
            </a:r>
          </a:p>
          <a:p>
            <a:pPr lvl="0"/>
            <a:r>
              <a:rPr lang="en-US"/>
              <a:t>P xxx-xxx-xxx</a:t>
            </a:r>
          </a:p>
          <a:p>
            <a:pPr lvl="0"/>
            <a:r>
              <a:rPr lang="en-US"/>
              <a:t>E </a:t>
            </a:r>
            <a:r>
              <a:rPr lang="en-US" err="1"/>
              <a:t>xxx@auritas.com</a:t>
            </a:r>
            <a:endParaRPr lang="en-US"/>
          </a:p>
          <a:p>
            <a:pPr lvl="0"/>
            <a:endParaRPr lang="en-US"/>
          </a:p>
        </p:txBody>
      </p:sp>
      <p:grpSp>
        <p:nvGrpSpPr>
          <p:cNvPr id="56" name="Group 55">
            <a:extLst>
              <a:ext uri="{FF2B5EF4-FFF2-40B4-BE49-F238E27FC236}">
                <a16:creationId xmlns:a16="http://schemas.microsoft.com/office/drawing/2014/main" id="{18F893CA-3DD1-7C30-9EEC-B8E02114C2BA}"/>
              </a:ext>
            </a:extLst>
          </p:cNvPr>
          <p:cNvGrpSpPr/>
          <p:nvPr userDrawn="1"/>
        </p:nvGrpSpPr>
        <p:grpSpPr>
          <a:xfrm>
            <a:off x="1173307" y="1555684"/>
            <a:ext cx="5085694" cy="902939"/>
            <a:chOff x="702617" y="4639518"/>
            <a:chExt cx="5085694" cy="902939"/>
          </a:xfrm>
        </p:grpSpPr>
        <p:pic>
          <p:nvPicPr>
            <p:cNvPr id="57" name="Graphic 56">
              <a:extLst>
                <a:ext uri="{FF2B5EF4-FFF2-40B4-BE49-F238E27FC236}">
                  <a16:creationId xmlns:a16="http://schemas.microsoft.com/office/drawing/2014/main" id="{9A4C15E0-6782-8362-5565-7BFCBE13BDF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623362" y="5072610"/>
              <a:ext cx="164949" cy="235256"/>
            </a:xfrm>
            <a:prstGeom prst="rect">
              <a:avLst/>
            </a:prstGeom>
          </p:spPr>
        </p:pic>
        <p:sp>
          <p:nvSpPr>
            <p:cNvPr id="58" name="TextBox 57">
              <a:extLst>
                <a:ext uri="{FF2B5EF4-FFF2-40B4-BE49-F238E27FC236}">
                  <a16:creationId xmlns:a16="http://schemas.microsoft.com/office/drawing/2014/main" id="{ABD96FC3-2A4E-2510-CEC2-CB2DA8BCFDCE}"/>
                </a:ext>
              </a:extLst>
            </p:cNvPr>
            <p:cNvSpPr txBox="1"/>
            <p:nvPr userDrawn="1"/>
          </p:nvSpPr>
          <p:spPr>
            <a:xfrm>
              <a:off x="702617" y="4639518"/>
              <a:ext cx="4974283" cy="902939"/>
            </a:xfrm>
            <a:prstGeom prst="rect">
              <a:avLst/>
            </a:prstGeom>
            <a:noFill/>
          </p:spPr>
          <p:txBody>
            <a:bodyPr wrap="square" rtlCol="0">
              <a:spAutoFit/>
            </a:bodyPr>
            <a:lstStyle/>
            <a:p>
              <a:pPr>
                <a:lnSpc>
                  <a:spcPts val="6000"/>
                </a:lnSpc>
              </a:pPr>
              <a:r>
                <a:rPr lang="en-US" sz="8000" b="1" spc="-300">
                  <a:solidFill>
                    <a:srgbClr val="1B1B37"/>
                  </a:solidFill>
                  <a:latin typeface="Helvetica" pitchFamily="2" charset="0"/>
                  <a:cs typeface="Sora" pitchFamily="2" charset="0"/>
                </a:rPr>
                <a:t>Thank you</a:t>
              </a:r>
            </a:p>
          </p:txBody>
        </p:sp>
      </p:grpSp>
      <p:pic>
        <p:nvPicPr>
          <p:cNvPr id="60" name="Graphic 59">
            <a:extLst>
              <a:ext uri="{FF2B5EF4-FFF2-40B4-BE49-F238E27FC236}">
                <a16:creationId xmlns:a16="http://schemas.microsoft.com/office/drawing/2014/main" id="{FE8CAF5D-979E-7939-D8B1-ACB715864FB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729719" y="274562"/>
            <a:ext cx="2031415" cy="437290"/>
          </a:xfrm>
          <a:prstGeom prst="rect">
            <a:avLst/>
          </a:prstGeom>
        </p:spPr>
      </p:pic>
    </p:spTree>
    <p:extLst>
      <p:ext uri="{BB962C8B-B14F-4D97-AF65-F5344CB8AC3E}">
        <p14:creationId xmlns:p14="http://schemas.microsoft.com/office/powerpoint/2010/main" val="313296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E966E8CA-202D-0A7D-EAD0-759D3A2C898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94504" y="6411096"/>
            <a:ext cx="1289218" cy="277522"/>
          </a:xfrm>
          <a:prstGeom prst="rect">
            <a:avLst/>
          </a:prstGeom>
        </p:spPr>
      </p:pic>
    </p:spTree>
    <p:extLst>
      <p:ext uri="{BB962C8B-B14F-4D97-AF65-F5344CB8AC3E}">
        <p14:creationId xmlns:p14="http://schemas.microsoft.com/office/powerpoint/2010/main" val="214551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9" name="Text Placeholder 60">
            <a:extLst>
              <a:ext uri="{FF2B5EF4-FFF2-40B4-BE49-F238E27FC236}">
                <a16:creationId xmlns:a16="http://schemas.microsoft.com/office/drawing/2014/main" id="{876CDDFE-434F-6A26-DB23-E7A842365836}"/>
              </a:ext>
            </a:extLst>
          </p:cNvPr>
          <p:cNvSpPr>
            <a:spLocks noGrp="1"/>
          </p:cNvSpPr>
          <p:nvPr>
            <p:ph type="body" sz="quarter" idx="11" hasCustomPrompt="1"/>
          </p:nvPr>
        </p:nvSpPr>
        <p:spPr>
          <a:xfrm>
            <a:off x="916637" y="2217469"/>
            <a:ext cx="10331934" cy="3776931"/>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4" name="Text Placeholder 60">
            <a:extLst>
              <a:ext uri="{FF2B5EF4-FFF2-40B4-BE49-F238E27FC236}">
                <a16:creationId xmlns:a16="http://schemas.microsoft.com/office/drawing/2014/main" id="{0E3C9BB4-652E-3DBD-B7E9-747D500FFCE9}"/>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5" name="Rectangle 4">
            <a:extLst>
              <a:ext uri="{FF2B5EF4-FFF2-40B4-BE49-F238E27FC236}">
                <a16:creationId xmlns:a16="http://schemas.microsoft.com/office/drawing/2014/main" id="{48E63002-E9D8-425B-27E6-F1F69B371021}"/>
              </a:ext>
            </a:extLst>
          </p:cNvPr>
          <p:cNvSpPr/>
          <p:nvPr userDrawn="1"/>
        </p:nvSpPr>
        <p:spPr>
          <a:xfrm>
            <a:off x="-10886" y="549327"/>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Tree>
    <p:extLst>
      <p:ext uri="{BB962C8B-B14F-4D97-AF65-F5344CB8AC3E}">
        <p14:creationId xmlns:p14="http://schemas.microsoft.com/office/powerpoint/2010/main" val="2751581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82FCDD-1B0D-B8F4-C148-009B89EF524D}"/>
              </a:ext>
            </a:extLst>
          </p:cNvPr>
          <p:cNvSpPr/>
          <p:nvPr userDrawn="1"/>
        </p:nvSpPr>
        <p:spPr>
          <a:xfrm>
            <a:off x="6561666" y="0"/>
            <a:ext cx="5630333" cy="6858000"/>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 name="TextBox 2">
            <a:extLst>
              <a:ext uri="{FF2B5EF4-FFF2-40B4-BE49-F238E27FC236}">
                <a16:creationId xmlns:a16="http://schemas.microsoft.com/office/drawing/2014/main" id="{2C06FF1E-3398-5B30-8C22-7AD6BFF8E245}"/>
              </a:ext>
            </a:extLst>
          </p:cNvPr>
          <p:cNvSpPr txBox="1"/>
          <p:nvPr userDrawn="1"/>
        </p:nvSpPr>
        <p:spPr>
          <a:xfrm>
            <a:off x="930041" y="694590"/>
            <a:ext cx="2254143" cy="769441"/>
          </a:xfrm>
          <a:prstGeom prst="rect">
            <a:avLst/>
          </a:prstGeom>
          <a:noFill/>
        </p:spPr>
        <p:txBody>
          <a:bodyPr wrap="none" rtlCol="0">
            <a:spAutoFit/>
          </a:bodyPr>
          <a:lstStyle/>
          <a:p>
            <a:r>
              <a:rPr lang="en-US" sz="4400" b="1">
                <a:latin typeface="Helvetica" pitchFamily="2" charset="0"/>
                <a:cs typeface="Sora" pitchFamily="2" charset="0"/>
              </a:rPr>
              <a:t>Agenda</a:t>
            </a:r>
          </a:p>
        </p:txBody>
      </p:sp>
      <p:sp>
        <p:nvSpPr>
          <p:cNvPr id="6" name="Rectangle 5">
            <a:extLst>
              <a:ext uri="{FF2B5EF4-FFF2-40B4-BE49-F238E27FC236}">
                <a16:creationId xmlns:a16="http://schemas.microsoft.com/office/drawing/2014/main" id="{B73EA784-004F-3055-4320-BFEDCF18B956}"/>
              </a:ext>
            </a:extLst>
          </p:cNvPr>
          <p:cNvSpPr/>
          <p:nvPr userDrawn="1"/>
        </p:nvSpPr>
        <p:spPr>
          <a:xfrm>
            <a:off x="8675980" y="1879562"/>
            <a:ext cx="1755057" cy="1676400"/>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Picture Placeholder 11">
            <a:extLst>
              <a:ext uri="{FF2B5EF4-FFF2-40B4-BE49-F238E27FC236}">
                <a16:creationId xmlns:a16="http://schemas.microsoft.com/office/drawing/2014/main" id="{ABEA7740-9D11-0810-9EC3-D2819BB84F60}"/>
              </a:ext>
            </a:extLst>
          </p:cNvPr>
          <p:cNvSpPr>
            <a:spLocks noGrp="1"/>
          </p:cNvSpPr>
          <p:nvPr>
            <p:ph type="pic" sz="quarter" idx="10"/>
          </p:nvPr>
        </p:nvSpPr>
        <p:spPr>
          <a:xfrm>
            <a:off x="6562899" y="2065292"/>
            <a:ext cx="3674534" cy="4795837"/>
          </a:xfrm>
          <a:prstGeom prst="rect">
            <a:avLst/>
          </a:prstGeom>
        </p:spPr>
        <p:txBody>
          <a:bodyPr/>
          <a:lstStyle/>
          <a:p>
            <a:endParaRPr lang="en-US"/>
          </a:p>
        </p:txBody>
      </p:sp>
      <p:sp>
        <p:nvSpPr>
          <p:cNvPr id="13" name="Text Placeholder 60">
            <a:extLst>
              <a:ext uri="{FF2B5EF4-FFF2-40B4-BE49-F238E27FC236}">
                <a16:creationId xmlns:a16="http://schemas.microsoft.com/office/drawing/2014/main" id="{2DE85165-8D42-272D-C2BA-45611E5692F0}"/>
              </a:ext>
            </a:extLst>
          </p:cNvPr>
          <p:cNvSpPr>
            <a:spLocks noGrp="1"/>
          </p:cNvSpPr>
          <p:nvPr>
            <p:ph type="body" sz="quarter" idx="11" hasCustomPrompt="1"/>
          </p:nvPr>
        </p:nvSpPr>
        <p:spPr>
          <a:xfrm>
            <a:off x="916637" y="2217469"/>
            <a:ext cx="4535094" cy="4077005"/>
          </a:xfrm>
          <a:prstGeom prst="rect">
            <a:avLst/>
          </a:prstGeom>
        </p:spPr>
        <p:txBody>
          <a:bodyPr/>
          <a:lstStyle>
            <a:lvl1pPr marL="285750" indent="-285750">
              <a:lnSpc>
                <a:spcPct val="150000"/>
              </a:lnSpc>
              <a:buClr>
                <a:schemeClr val="accent2"/>
              </a:buClr>
              <a:buFont typeface="Arial" panose="020B0604020202020204" pitchFamily="34" charset="0"/>
              <a:buChar char="•"/>
              <a:defRPr sz="18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lvl="0"/>
            <a:endParaRPr lang="en-US"/>
          </a:p>
        </p:txBody>
      </p:sp>
      <p:sp>
        <p:nvSpPr>
          <p:cNvPr id="5" name="Rectangle 4">
            <a:extLst>
              <a:ext uri="{FF2B5EF4-FFF2-40B4-BE49-F238E27FC236}">
                <a16:creationId xmlns:a16="http://schemas.microsoft.com/office/drawing/2014/main" id="{BF603D84-C260-5E07-85E8-6CDF8F65DD05}"/>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7" name="Picture 6" descr="A black background with white text&#10;&#10;AI-generated content may be incorrect.">
            <a:extLst>
              <a:ext uri="{FF2B5EF4-FFF2-40B4-BE49-F238E27FC236}">
                <a16:creationId xmlns:a16="http://schemas.microsoft.com/office/drawing/2014/main" id="{A33B93AE-F507-80D8-99F5-0FDE8D1D63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736" y="70639"/>
            <a:ext cx="1349268" cy="433186"/>
          </a:xfrm>
          <a:prstGeom prst="rect">
            <a:avLst/>
          </a:prstGeom>
        </p:spPr>
      </p:pic>
    </p:spTree>
    <p:extLst>
      <p:ext uri="{BB962C8B-B14F-4D97-AF65-F5344CB8AC3E}">
        <p14:creationId xmlns:p14="http://schemas.microsoft.com/office/powerpoint/2010/main" val="403166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Text Slide">
    <p:spTree>
      <p:nvGrpSpPr>
        <p:cNvPr id="1" name=""/>
        <p:cNvGrpSpPr/>
        <p:nvPr/>
      </p:nvGrpSpPr>
      <p:grpSpPr>
        <a:xfrm>
          <a:off x="0" y="0"/>
          <a:ext cx="0" cy="0"/>
          <a:chOff x="0" y="0"/>
          <a:chExt cx="0" cy="0"/>
        </a:xfrm>
      </p:grpSpPr>
      <p:sp>
        <p:nvSpPr>
          <p:cNvPr id="19" name="Text Placeholder 60">
            <a:extLst>
              <a:ext uri="{FF2B5EF4-FFF2-40B4-BE49-F238E27FC236}">
                <a16:creationId xmlns:a16="http://schemas.microsoft.com/office/drawing/2014/main" id="{876CDDFE-434F-6A26-DB23-E7A842365836}"/>
              </a:ext>
            </a:extLst>
          </p:cNvPr>
          <p:cNvSpPr>
            <a:spLocks noGrp="1"/>
          </p:cNvSpPr>
          <p:nvPr>
            <p:ph type="body" sz="quarter" idx="11" hasCustomPrompt="1"/>
          </p:nvPr>
        </p:nvSpPr>
        <p:spPr>
          <a:xfrm>
            <a:off x="916637" y="2217469"/>
            <a:ext cx="10331934" cy="3776931"/>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4" name="Text Placeholder 60">
            <a:extLst>
              <a:ext uri="{FF2B5EF4-FFF2-40B4-BE49-F238E27FC236}">
                <a16:creationId xmlns:a16="http://schemas.microsoft.com/office/drawing/2014/main" id="{0E3C9BB4-652E-3DBD-B7E9-747D500FFCE9}"/>
              </a:ext>
            </a:extLst>
          </p:cNvPr>
          <p:cNvSpPr>
            <a:spLocks noGrp="1"/>
          </p:cNvSpPr>
          <p:nvPr>
            <p:ph type="body" sz="quarter" idx="12" hasCustomPrompt="1"/>
          </p:nvPr>
        </p:nvSpPr>
        <p:spPr>
          <a:xfrm>
            <a:off x="889612" y="602428"/>
            <a:ext cx="8965588" cy="913121"/>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3" name="Rectangle 2">
            <a:extLst>
              <a:ext uri="{FF2B5EF4-FFF2-40B4-BE49-F238E27FC236}">
                <a16:creationId xmlns:a16="http://schemas.microsoft.com/office/drawing/2014/main" id="{141E6997-A5EB-ADF8-98B0-A7242126C2F4}"/>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7" name="Picture 4">
            <a:extLst>
              <a:ext uri="{FF2B5EF4-FFF2-40B4-BE49-F238E27FC236}">
                <a16:creationId xmlns:a16="http://schemas.microsoft.com/office/drawing/2014/main" id="{2E3A2459-DFF2-E390-94F1-AAB0A940DFE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397452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ust Title Slide">
    <p:spTree>
      <p:nvGrpSpPr>
        <p:cNvPr id="1" name=""/>
        <p:cNvGrpSpPr/>
        <p:nvPr/>
      </p:nvGrpSpPr>
      <p:grpSpPr>
        <a:xfrm>
          <a:off x="0" y="0"/>
          <a:ext cx="0" cy="0"/>
          <a:chOff x="0" y="0"/>
          <a:chExt cx="0" cy="0"/>
        </a:xfrm>
      </p:grpSpPr>
      <p:sp>
        <p:nvSpPr>
          <p:cNvPr id="4" name="Text Placeholder 60">
            <a:extLst>
              <a:ext uri="{FF2B5EF4-FFF2-40B4-BE49-F238E27FC236}">
                <a16:creationId xmlns:a16="http://schemas.microsoft.com/office/drawing/2014/main" id="{0E3C9BB4-652E-3DBD-B7E9-747D500FFCE9}"/>
              </a:ext>
            </a:extLst>
          </p:cNvPr>
          <p:cNvSpPr>
            <a:spLocks noGrp="1"/>
          </p:cNvSpPr>
          <p:nvPr>
            <p:ph type="body" sz="quarter" idx="12" hasCustomPrompt="1"/>
          </p:nvPr>
        </p:nvSpPr>
        <p:spPr>
          <a:xfrm>
            <a:off x="889612" y="548640"/>
            <a:ext cx="8965588" cy="966909"/>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5" name="Rectangle 4">
            <a:extLst>
              <a:ext uri="{FF2B5EF4-FFF2-40B4-BE49-F238E27FC236}">
                <a16:creationId xmlns:a16="http://schemas.microsoft.com/office/drawing/2014/main" id="{DC5F3193-B37F-9AB6-1009-CE3170B8C931}"/>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3" name="Picture 4">
            <a:extLst>
              <a:ext uri="{FF2B5EF4-FFF2-40B4-BE49-F238E27FC236}">
                <a16:creationId xmlns:a16="http://schemas.microsoft.com/office/drawing/2014/main" id="{4790CC93-49A1-4D61-3216-668E1B17A38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143926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Just Title Slide">
    <p:spTree>
      <p:nvGrpSpPr>
        <p:cNvPr id="1" name=""/>
        <p:cNvGrpSpPr/>
        <p:nvPr/>
      </p:nvGrpSpPr>
      <p:grpSpPr>
        <a:xfrm>
          <a:off x="0" y="0"/>
          <a:ext cx="0" cy="0"/>
          <a:chOff x="0" y="0"/>
          <a:chExt cx="0" cy="0"/>
        </a:xfrm>
      </p:grpSpPr>
      <p:sp>
        <p:nvSpPr>
          <p:cNvPr id="4" name="Text Placeholder 60">
            <a:extLst>
              <a:ext uri="{FF2B5EF4-FFF2-40B4-BE49-F238E27FC236}">
                <a16:creationId xmlns:a16="http://schemas.microsoft.com/office/drawing/2014/main" id="{0E3C9BB4-652E-3DBD-B7E9-747D500FFCE9}"/>
              </a:ext>
            </a:extLst>
          </p:cNvPr>
          <p:cNvSpPr>
            <a:spLocks noGrp="1"/>
          </p:cNvSpPr>
          <p:nvPr>
            <p:ph type="body" sz="quarter" idx="12" hasCustomPrompt="1"/>
          </p:nvPr>
        </p:nvSpPr>
        <p:spPr>
          <a:xfrm>
            <a:off x="410109" y="460926"/>
            <a:ext cx="8354750" cy="643046"/>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 name="Rectangle 1">
            <a:extLst>
              <a:ext uri="{FF2B5EF4-FFF2-40B4-BE49-F238E27FC236}">
                <a16:creationId xmlns:a16="http://schemas.microsoft.com/office/drawing/2014/main" id="{D09F29C3-1628-ED86-1FBA-A95A6777ECD2}"/>
              </a:ext>
            </a:extLst>
          </p:cNvPr>
          <p:cNvSpPr/>
          <p:nvPr userDrawn="1"/>
        </p:nvSpPr>
        <p:spPr>
          <a:xfrm>
            <a:off x="9601201" y="0"/>
            <a:ext cx="25908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white text&#10;&#10;AI-generated content may be incorrect.">
            <a:extLst>
              <a:ext uri="{FF2B5EF4-FFF2-40B4-BE49-F238E27FC236}">
                <a16:creationId xmlns:a16="http://schemas.microsoft.com/office/drawing/2014/main" id="{115EA5A9-C80A-0345-2221-24EF38779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06614" y="6469429"/>
            <a:ext cx="959005" cy="307891"/>
          </a:xfrm>
          <a:prstGeom prst="rect">
            <a:avLst/>
          </a:prstGeom>
        </p:spPr>
      </p:pic>
    </p:spTree>
    <p:extLst>
      <p:ext uri="{BB962C8B-B14F-4D97-AF65-F5344CB8AC3E}">
        <p14:creationId xmlns:p14="http://schemas.microsoft.com/office/powerpoint/2010/main" val="359411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w Section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339273-83A9-BCC6-AB5E-3FDD0E633CAB}"/>
              </a:ext>
            </a:extLst>
          </p:cNvPr>
          <p:cNvSpPr/>
          <p:nvPr userDrawn="1"/>
        </p:nvSpPr>
        <p:spPr>
          <a:xfrm>
            <a:off x="1031132" y="1417342"/>
            <a:ext cx="166297"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 name="Picture Placeholder 11">
            <a:extLst>
              <a:ext uri="{FF2B5EF4-FFF2-40B4-BE49-F238E27FC236}">
                <a16:creationId xmlns:a16="http://schemas.microsoft.com/office/drawing/2014/main" id="{E6FF7232-FE38-2566-3C86-5B6F71184712}"/>
              </a:ext>
            </a:extLst>
          </p:cNvPr>
          <p:cNvSpPr>
            <a:spLocks noGrp="1"/>
          </p:cNvSpPr>
          <p:nvPr>
            <p:ph type="pic" sz="quarter" idx="10"/>
          </p:nvPr>
        </p:nvSpPr>
        <p:spPr>
          <a:xfrm>
            <a:off x="0" y="3643086"/>
            <a:ext cx="12192000" cy="3214914"/>
          </a:xfrm>
          <a:prstGeom prst="rect">
            <a:avLst/>
          </a:prstGeom>
        </p:spPr>
        <p:txBody>
          <a:bodyPr/>
          <a:lstStyle/>
          <a:p>
            <a:endParaRPr lang="en-US"/>
          </a:p>
        </p:txBody>
      </p:sp>
      <p:sp>
        <p:nvSpPr>
          <p:cNvPr id="7" name="Text Placeholder 60">
            <a:extLst>
              <a:ext uri="{FF2B5EF4-FFF2-40B4-BE49-F238E27FC236}">
                <a16:creationId xmlns:a16="http://schemas.microsoft.com/office/drawing/2014/main" id="{59F923A2-ADBB-5715-9951-21709BA8CB6F}"/>
              </a:ext>
            </a:extLst>
          </p:cNvPr>
          <p:cNvSpPr>
            <a:spLocks noGrp="1"/>
          </p:cNvSpPr>
          <p:nvPr>
            <p:ph type="body" sz="quarter" idx="12" hasCustomPrompt="1"/>
          </p:nvPr>
        </p:nvSpPr>
        <p:spPr>
          <a:xfrm>
            <a:off x="1794241" y="1609560"/>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New Section Title Comes Here</a:t>
            </a:r>
          </a:p>
        </p:txBody>
      </p:sp>
      <p:pic>
        <p:nvPicPr>
          <p:cNvPr id="4" name="Picture 4">
            <a:extLst>
              <a:ext uri="{FF2B5EF4-FFF2-40B4-BE49-F238E27FC236}">
                <a16:creationId xmlns:a16="http://schemas.microsoft.com/office/drawing/2014/main" id="{D68075DA-77D7-74C6-27F9-877002742F5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2284440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Box Gray Slide">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6807200" y="1640115"/>
            <a:ext cx="4833128" cy="4595294"/>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7199086" y="2032001"/>
            <a:ext cx="4094039" cy="3860800"/>
          </a:xfrm>
          <a:prstGeom prst="rect">
            <a:avLst/>
          </a:prstGeom>
        </p:spPr>
        <p:txBody>
          <a:bodyPr/>
          <a:lstStyle>
            <a:lvl1pPr marL="0" indent="0">
              <a:lnSpc>
                <a:spcPct val="100000"/>
              </a:lnSpc>
              <a:spcBef>
                <a:spcPts val="600"/>
              </a:spcBef>
              <a:buClr>
                <a:schemeClr val="accent2"/>
              </a:buClr>
              <a:buFont typeface="Arial" panose="020B0604020202020204" pitchFamily="34" charset="0"/>
              <a:buNone/>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for highlighted box comes here.</a:t>
            </a:r>
          </a:p>
          <a:p>
            <a:pPr lvl="0"/>
            <a:endParaRPr lang="en-US"/>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916637" y="2032001"/>
            <a:ext cx="5389819" cy="4063999"/>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5" name="Rectangle 4">
            <a:extLst>
              <a:ext uri="{FF2B5EF4-FFF2-40B4-BE49-F238E27FC236}">
                <a16:creationId xmlns:a16="http://schemas.microsoft.com/office/drawing/2014/main" id="{69D37B55-2F48-0E42-D8B7-A0F63B0CFF3A}"/>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4" name="Picture 4">
            <a:extLst>
              <a:ext uri="{FF2B5EF4-FFF2-40B4-BE49-F238E27FC236}">
                <a16:creationId xmlns:a16="http://schemas.microsoft.com/office/drawing/2014/main" id="{72BDFDDF-289D-0F1F-3F3B-BE422057B24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10042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Box Dark Slide">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6807200" y="1640115"/>
            <a:ext cx="4833128" cy="4595294"/>
          </a:xfrm>
          <a:prstGeom prst="round1Rect">
            <a:avLst>
              <a:gd name="adj" fmla="val 5579"/>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7199086" y="2032001"/>
            <a:ext cx="4094039" cy="3860800"/>
          </a:xfrm>
          <a:prstGeom prst="rect">
            <a:avLst/>
          </a:prstGeom>
        </p:spPr>
        <p:txBody>
          <a:bodyPr/>
          <a:lstStyle>
            <a:lvl1pPr marL="285750" indent="-285750">
              <a:lnSpc>
                <a:spcPct val="100000"/>
              </a:lnSpc>
              <a:spcBef>
                <a:spcPts val="600"/>
              </a:spcBef>
              <a:buClr>
                <a:schemeClr val="bg1"/>
              </a:buClr>
              <a:buFont typeface="Arial" panose="020B0604020202020204" pitchFamily="34" charset="0"/>
              <a:buChar char="•"/>
              <a:defRPr sz="1400" b="0">
                <a:solidFill>
                  <a:schemeClr val="accent6"/>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for highlighted box comes here.</a:t>
            </a:r>
          </a:p>
          <a:p>
            <a:pPr lvl="0"/>
            <a:endParaRPr lang="en-US"/>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916637" y="2032001"/>
            <a:ext cx="5389819" cy="4063999"/>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5" name="Rectangle 4">
            <a:extLst>
              <a:ext uri="{FF2B5EF4-FFF2-40B4-BE49-F238E27FC236}">
                <a16:creationId xmlns:a16="http://schemas.microsoft.com/office/drawing/2014/main" id="{DF8C9214-F3D9-0CAB-A24D-6838DC4F3548}"/>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4" name="Picture 4">
            <a:extLst>
              <a:ext uri="{FF2B5EF4-FFF2-40B4-BE49-F238E27FC236}">
                <a16:creationId xmlns:a16="http://schemas.microsoft.com/office/drawing/2014/main" id="{3331D0DF-496A-8F3F-49EF-F9E4029E226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130808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Image &amp; Text Slide">
    <p:spTree>
      <p:nvGrpSpPr>
        <p:cNvPr id="1" name=""/>
        <p:cNvGrpSpPr/>
        <p:nvPr/>
      </p:nvGrpSpPr>
      <p:grpSpPr>
        <a:xfrm>
          <a:off x="0" y="0"/>
          <a:ext cx="0" cy="0"/>
          <a:chOff x="0" y="0"/>
          <a:chExt cx="0" cy="0"/>
        </a:xfrm>
      </p:grpSpPr>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6396522" y="798094"/>
            <a:ext cx="5356077"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6423547" y="1779787"/>
            <a:ext cx="5356077" cy="4593303"/>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3" name="Rectangle 2">
            <a:extLst>
              <a:ext uri="{FF2B5EF4-FFF2-40B4-BE49-F238E27FC236}">
                <a16:creationId xmlns:a16="http://schemas.microsoft.com/office/drawing/2014/main" id="{7F99B59A-2A58-7BA0-09EC-91DA88BDD7CB}"/>
              </a:ext>
            </a:extLst>
          </p:cNvPr>
          <p:cNvSpPr/>
          <p:nvPr userDrawn="1"/>
        </p:nvSpPr>
        <p:spPr>
          <a:xfrm>
            <a:off x="0" y="0"/>
            <a:ext cx="5818909" cy="685800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AC72351E-2C49-812C-FED4-EE67D641FE84}"/>
              </a:ext>
            </a:extLst>
          </p:cNvPr>
          <p:cNvSpPr>
            <a:spLocks noGrp="1"/>
          </p:cNvSpPr>
          <p:nvPr>
            <p:ph type="pic" sz="quarter" idx="10"/>
          </p:nvPr>
        </p:nvSpPr>
        <p:spPr>
          <a:xfrm>
            <a:off x="604639" y="609601"/>
            <a:ext cx="4618524" cy="5763489"/>
          </a:xfrm>
          <a:prstGeom prst="rect">
            <a:avLst/>
          </a:prstGeom>
        </p:spPr>
        <p:txBody>
          <a:bodyPr/>
          <a:lstStyle/>
          <a:p>
            <a:endParaRPr lang="en-US"/>
          </a:p>
        </p:txBody>
      </p:sp>
      <p:sp>
        <p:nvSpPr>
          <p:cNvPr id="24" name="Rectangle 23">
            <a:extLst>
              <a:ext uri="{FF2B5EF4-FFF2-40B4-BE49-F238E27FC236}">
                <a16:creationId xmlns:a16="http://schemas.microsoft.com/office/drawing/2014/main" id="{EAF0BD20-2796-909B-F911-804F1C6509D9}"/>
              </a:ext>
            </a:extLst>
          </p:cNvPr>
          <p:cNvSpPr/>
          <p:nvPr userDrawn="1"/>
        </p:nvSpPr>
        <p:spPr>
          <a:xfrm>
            <a:off x="5583381" y="581891"/>
            <a:ext cx="512619"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6" name="Picture 4">
            <a:extLst>
              <a:ext uri="{FF2B5EF4-FFF2-40B4-BE49-F238E27FC236}">
                <a16:creationId xmlns:a16="http://schemas.microsoft.com/office/drawing/2014/main" id="{F17EF76B-AE5C-40E9-AF64-DCFD884422F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29198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74349-5971-14CC-B491-5EA13FDA5787}"/>
              </a:ext>
            </a:extLst>
          </p:cNvPr>
          <p:cNvSpPr txBox="1"/>
          <p:nvPr userDrawn="1"/>
        </p:nvSpPr>
        <p:spPr>
          <a:xfrm>
            <a:off x="154512" y="6555184"/>
            <a:ext cx="6151944" cy="184666"/>
          </a:xfrm>
          <a:prstGeom prst="rect">
            <a:avLst/>
          </a:prstGeom>
          <a:noFill/>
        </p:spPr>
        <p:txBody>
          <a:bodyPr wrap="square">
            <a:spAutoFit/>
          </a:bodyPr>
          <a:lstStyle/>
          <a:p>
            <a:pPr algn="l" fontAlgn="auto">
              <a:spcBef>
                <a:spcPts val="0"/>
              </a:spcBef>
              <a:spcAft>
                <a:spcPts val="0"/>
              </a:spcAft>
              <a:defRPr/>
            </a:pPr>
            <a:r>
              <a:rPr lang="en-US" sz="600" b="0">
                <a:solidFill>
                  <a:srgbClr val="7F7F7F"/>
                </a:solidFill>
                <a:latin typeface="Helvetica" pitchFamily="2" charset="0"/>
                <a:cs typeface="Segoe UI" panose="020B0502040204020203" pitchFamily="34" charset="0"/>
              </a:rPr>
              <a:t>© 2025 Auritas LLC.  All rights reserved.</a:t>
            </a:r>
          </a:p>
        </p:txBody>
      </p:sp>
      <p:sp>
        <p:nvSpPr>
          <p:cNvPr id="4" name="Title Placeholder 3">
            <a:extLst>
              <a:ext uri="{FF2B5EF4-FFF2-40B4-BE49-F238E27FC236}">
                <a16:creationId xmlns:a16="http://schemas.microsoft.com/office/drawing/2014/main" id="{77D7AF59-9BCA-B93D-EB39-6F6D3B1BE9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8A3F2D51-0203-3B60-1AEC-46B21B0E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72472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69"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8" r:id="rId15"/>
  </p:sldLayoutIdLst>
  <p:txStyles>
    <p:titleStyle>
      <a:lvl1pPr algn="l" defTabSz="914400" rtl="0" eaLnBrk="1" latinLnBrk="0" hangingPunct="1">
        <a:lnSpc>
          <a:spcPct val="100000"/>
        </a:lnSpc>
        <a:spcBef>
          <a:spcPct val="0"/>
        </a:spcBef>
        <a:buNone/>
        <a:defRPr sz="4400" b="1"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1.svg"/><Relationship Id="rId4" Type="http://schemas.openxmlformats.org/officeDocument/2006/relationships/image" Target="../media/image60.sv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svg"/><Relationship Id="rId1" Type="http://schemas.openxmlformats.org/officeDocument/2006/relationships/slideLayout" Target="../slideLayouts/slideLayout14.xml"/><Relationship Id="rId5" Type="http://schemas.openxmlformats.org/officeDocument/2006/relationships/image" Target="../media/image80.svg"/><Relationship Id="rId4" Type="http://schemas.openxmlformats.org/officeDocument/2006/relationships/image" Target="../media/image79.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sv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svg"/><Relationship Id="rId21" Type="http://schemas.openxmlformats.org/officeDocument/2006/relationships/image" Target="../media/image37.png"/><Relationship Id="rId7" Type="http://schemas.openxmlformats.org/officeDocument/2006/relationships/image" Target="../media/image23.sv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image" Target="../media/image18.sv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22.svg"/><Relationship Id="rId11" Type="http://schemas.openxmlformats.org/officeDocument/2006/relationships/image" Target="../media/image27.svg"/><Relationship Id="rId24" Type="http://schemas.openxmlformats.org/officeDocument/2006/relationships/image" Target="../media/image40.png"/><Relationship Id="rId5" Type="http://schemas.openxmlformats.org/officeDocument/2006/relationships/image" Target="../media/image21.sv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50.svg"/><Relationship Id="rId5" Type="http://schemas.openxmlformats.org/officeDocument/2006/relationships/image" Target="../media/image49.svg"/><Relationship Id="rId4" Type="http://schemas.openxmlformats.org/officeDocument/2006/relationships/image" Target="../media/image48.svg"/></Relationships>
</file>

<file path=ppt/slides/_rels/slide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4.svg"/><Relationship Id="rId5" Type="http://schemas.openxmlformats.org/officeDocument/2006/relationships/image" Target="../media/image53.svg"/><Relationship Id="rId4" Type="http://schemas.openxmlformats.org/officeDocument/2006/relationships/image" Target="../media/image52.sv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55AB8C-0D8F-A9B3-1C08-211AD098918D}"/>
              </a:ext>
            </a:extLst>
          </p:cNvPr>
          <p:cNvSpPr>
            <a:spLocks noGrp="1"/>
          </p:cNvSpPr>
          <p:nvPr>
            <p:ph type="body" sz="quarter" idx="12"/>
          </p:nvPr>
        </p:nvSpPr>
        <p:spPr>
          <a:xfrm>
            <a:off x="4387648" y="2877074"/>
            <a:ext cx="7188803" cy="2516199"/>
          </a:xfrm>
        </p:spPr>
        <p:txBody>
          <a:bodyPr>
            <a:normAutofit fontScale="92500"/>
          </a:bodyPr>
          <a:lstStyle/>
          <a:p>
            <a:r>
              <a:rPr lang="en-US" sz="4800">
                <a:cs typeface="+mn-cs"/>
              </a:rPr>
              <a:t>Solution for Data Volume Management and Storage Management</a:t>
            </a:r>
            <a:endParaRPr lang="en-US" sz="4800"/>
          </a:p>
          <a:p>
            <a:endParaRPr lang="en-US"/>
          </a:p>
        </p:txBody>
      </p:sp>
      <p:pic>
        <p:nvPicPr>
          <p:cNvPr id="9" name="Picture 8" descr="Blue text on a black background&#10;&#10;AI-generated content may be incorrect.">
            <a:extLst>
              <a:ext uri="{FF2B5EF4-FFF2-40B4-BE49-F238E27FC236}">
                <a16:creationId xmlns:a16="http://schemas.microsoft.com/office/drawing/2014/main" id="{ACDEEBA9-AAA6-9FA7-8A19-1ACCFC0EC5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87648" y="1890174"/>
            <a:ext cx="2449689" cy="832653"/>
          </a:xfrm>
          <a:prstGeom prst="rect">
            <a:avLst/>
          </a:prstGeom>
        </p:spPr>
      </p:pic>
    </p:spTree>
    <p:extLst>
      <p:ext uri="{BB962C8B-B14F-4D97-AF65-F5344CB8AC3E}">
        <p14:creationId xmlns:p14="http://schemas.microsoft.com/office/powerpoint/2010/main" val="4029629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DD945-E0FA-D22A-B786-0B0142C7634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4B92A4D-E74D-6F0A-3576-4EF340716B9A}"/>
              </a:ext>
            </a:extLst>
          </p:cNvPr>
          <p:cNvSpPr/>
          <p:nvPr/>
        </p:nvSpPr>
        <p:spPr>
          <a:xfrm>
            <a:off x="0" y="2294965"/>
            <a:ext cx="12192000" cy="4563035"/>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5D62CF-05C3-15E7-0782-701A95CC8852}"/>
              </a:ext>
            </a:extLst>
          </p:cNvPr>
          <p:cNvSpPr txBox="1"/>
          <p:nvPr/>
        </p:nvSpPr>
        <p:spPr>
          <a:xfrm>
            <a:off x="597778" y="2822441"/>
            <a:ext cx="9076111" cy="584775"/>
          </a:xfrm>
          <a:prstGeom prst="rect">
            <a:avLst/>
          </a:prstGeom>
          <a:noFill/>
        </p:spPr>
        <p:txBody>
          <a:bodyPr wrap="square">
            <a:spAutoFit/>
          </a:bodyPr>
          <a:lstStyle/>
          <a:p>
            <a:r>
              <a:rPr lang="en-US" sz="1600">
                <a:solidFill>
                  <a:srgbClr val="F9F9FA"/>
                </a:solidFill>
                <a:latin typeface="Helvetica" pitchFamily="2" charset="0"/>
              </a:rPr>
              <a:t>The </a:t>
            </a:r>
            <a:r>
              <a:rPr lang="en-US" sz="1600" err="1">
                <a:solidFill>
                  <a:srgbClr val="F9F9FA"/>
                </a:solidFill>
                <a:latin typeface="Helvetica" pitchFamily="2" charset="0"/>
              </a:rPr>
              <a:t>Archivability</a:t>
            </a:r>
            <a:r>
              <a:rPr lang="en-US" sz="1600">
                <a:solidFill>
                  <a:srgbClr val="F9F9FA"/>
                </a:solidFill>
                <a:latin typeface="Helvetica" pitchFamily="2" charset="0"/>
              </a:rPr>
              <a:t> feature scans your system data to pinpoint archivable records, giving you instant insights into eligibility and closure requirements.</a:t>
            </a:r>
          </a:p>
        </p:txBody>
      </p:sp>
      <p:sp>
        <p:nvSpPr>
          <p:cNvPr id="7" name="TextBox 6">
            <a:extLst>
              <a:ext uri="{FF2B5EF4-FFF2-40B4-BE49-F238E27FC236}">
                <a16:creationId xmlns:a16="http://schemas.microsoft.com/office/drawing/2014/main" id="{BEA642D3-3795-D24A-A7AC-13C894985EF0}"/>
              </a:ext>
            </a:extLst>
          </p:cNvPr>
          <p:cNvSpPr txBox="1"/>
          <p:nvPr/>
        </p:nvSpPr>
        <p:spPr>
          <a:xfrm>
            <a:off x="597778" y="5963985"/>
            <a:ext cx="9996985" cy="369332"/>
          </a:xfrm>
          <a:prstGeom prst="rect">
            <a:avLst/>
          </a:prstGeom>
          <a:noFill/>
        </p:spPr>
        <p:txBody>
          <a:bodyPr wrap="square">
            <a:spAutoFit/>
          </a:bodyPr>
          <a:lstStyle/>
          <a:p>
            <a:r>
              <a:rPr lang="en-US" sz="1800" b="1">
                <a:solidFill>
                  <a:schemeClr val="accent2"/>
                </a:solidFill>
                <a:latin typeface="Helvetica" pitchFamily="2" charset="0"/>
              </a:rPr>
              <a:t>Identifying what’s ready to be archived and what’s holding you back</a:t>
            </a:r>
            <a:r>
              <a:rPr lang="en-US" sz="1800">
                <a:solidFill>
                  <a:schemeClr val="accent2"/>
                </a:solidFill>
                <a:latin typeface="Helvetica" pitchFamily="2" charset="0"/>
              </a:rPr>
              <a:t>. </a:t>
            </a:r>
            <a:endParaRPr lang="en-US">
              <a:solidFill>
                <a:schemeClr val="accent2"/>
              </a:solidFill>
              <a:latin typeface="Helvetica" pitchFamily="2" charset="0"/>
            </a:endParaRPr>
          </a:p>
        </p:txBody>
      </p:sp>
      <p:sp>
        <p:nvSpPr>
          <p:cNvPr id="15" name="TextBox 14">
            <a:extLst>
              <a:ext uri="{FF2B5EF4-FFF2-40B4-BE49-F238E27FC236}">
                <a16:creationId xmlns:a16="http://schemas.microsoft.com/office/drawing/2014/main" id="{C2E6330E-8688-5D9A-DE80-7F6A15C23122}"/>
              </a:ext>
            </a:extLst>
          </p:cNvPr>
          <p:cNvSpPr txBox="1"/>
          <p:nvPr/>
        </p:nvSpPr>
        <p:spPr>
          <a:xfrm>
            <a:off x="8229272" y="4660125"/>
            <a:ext cx="3161885" cy="954107"/>
          </a:xfrm>
          <a:prstGeom prst="rect">
            <a:avLst/>
          </a:prstGeom>
          <a:noFill/>
        </p:spPr>
        <p:txBody>
          <a:bodyPr wrap="square">
            <a:spAutoFit/>
          </a:bodyPr>
          <a:lstStyle/>
          <a:p>
            <a:r>
              <a:rPr lang="en-US" sz="1400" b="1">
                <a:solidFill>
                  <a:srgbClr val="F9F9FA"/>
                </a:solidFill>
                <a:latin typeface="Helvetica" pitchFamily="2" charset="0"/>
              </a:rPr>
              <a:t>Optimize Your Workflow</a:t>
            </a:r>
            <a:r>
              <a:rPr lang="en-US" sz="1400">
                <a:solidFill>
                  <a:srgbClr val="F9F9FA"/>
                </a:solidFill>
                <a:latin typeface="Helvetica" pitchFamily="2" charset="0"/>
              </a:rPr>
              <a:t>: Simplify retention management, reduce system clutter, and enhance compliance with minimal effort.</a:t>
            </a:r>
          </a:p>
        </p:txBody>
      </p:sp>
      <p:pic>
        <p:nvPicPr>
          <p:cNvPr id="9" name="Graphic 8" descr="Workflow outline">
            <a:extLst>
              <a:ext uri="{FF2B5EF4-FFF2-40B4-BE49-F238E27FC236}">
                <a16:creationId xmlns:a16="http://schemas.microsoft.com/office/drawing/2014/main" id="{B04A9214-B78D-7C25-6F8A-2B5CF9119FA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29272" y="3652787"/>
            <a:ext cx="914400" cy="914400"/>
          </a:xfrm>
          <a:prstGeom prst="rect">
            <a:avLst/>
          </a:prstGeom>
        </p:spPr>
      </p:pic>
      <p:sp>
        <p:nvSpPr>
          <p:cNvPr id="13" name="TextBox 12">
            <a:extLst>
              <a:ext uri="{FF2B5EF4-FFF2-40B4-BE49-F238E27FC236}">
                <a16:creationId xmlns:a16="http://schemas.microsoft.com/office/drawing/2014/main" id="{1C9E5224-5579-95A0-CE55-6E598D4936C6}"/>
              </a:ext>
            </a:extLst>
          </p:cNvPr>
          <p:cNvSpPr txBox="1"/>
          <p:nvPr/>
        </p:nvSpPr>
        <p:spPr>
          <a:xfrm>
            <a:off x="4410539" y="4660125"/>
            <a:ext cx="3014378" cy="954107"/>
          </a:xfrm>
          <a:prstGeom prst="rect">
            <a:avLst/>
          </a:prstGeom>
          <a:noFill/>
        </p:spPr>
        <p:txBody>
          <a:bodyPr wrap="square">
            <a:spAutoFit/>
          </a:bodyPr>
          <a:lstStyle/>
          <a:p>
            <a:r>
              <a:rPr lang="en-US" sz="1400" b="1">
                <a:solidFill>
                  <a:srgbClr val="F9F9FA"/>
                </a:solidFill>
                <a:latin typeface="Helvetica" pitchFamily="2" charset="0"/>
              </a:rPr>
              <a:t>Identify Gaps</a:t>
            </a:r>
            <a:r>
              <a:rPr lang="en-US" sz="1400">
                <a:solidFill>
                  <a:srgbClr val="F9F9FA"/>
                </a:solidFill>
                <a:latin typeface="Helvetica" pitchFamily="2" charset="0"/>
              </a:rPr>
              <a:t>: Get actionable recommendations on open dependencies and steps needed to close records for archiving.</a:t>
            </a:r>
          </a:p>
        </p:txBody>
      </p:sp>
      <p:pic>
        <p:nvPicPr>
          <p:cNvPr id="11" name="Graphic 10" descr="Magnifying glass outline">
            <a:extLst>
              <a:ext uri="{FF2B5EF4-FFF2-40B4-BE49-F238E27FC236}">
                <a16:creationId xmlns:a16="http://schemas.microsoft.com/office/drawing/2014/main" id="{1D92C369-7699-0378-48C0-993AD23E8F3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410538" y="3761600"/>
            <a:ext cx="805587" cy="805587"/>
          </a:xfrm>
          <a:prstGeom prst="rect">
            <a:avLst/>
          </a:prstGeom>
        </p:spPr>
      </p:pic>
      <p:sp>
        <p:nvSpPr>
          <p:cNvPr id="16" name="TextBox 15">
            <a:extLst>
              <a:ext uri="{FF2B5EF4-FFF2-40B4-BE49-F238E27FC236}">
                <a16:creationId xmlns:a16="http://schemas.microsoft.com/office/drawing/2014/main" id="{7B39FD42-70DF-C641-471D-0A48DF2FF7FD}"/>
              </a:ext>
            </a:extLst>
          </p:cNvPr>
          <p:cNvSpPr txBox="1"/>
          <p:nvPr/>
        </p:nvSpPr>
        <p:spPr>
          <a:xfrm>
            <a:off x="591805" y="4660125"/>
            <a:ext cx="3014378" cy="954107"/>
          </a:xfrm>
          <a:prstGeom prst="rect">
            <a:avLst/>
          </a:prstGeom>
          <a:noFill/>
        </p:spPr>
        <p:txBody>
          <a:bodyPr wrap="square">
            <a:spAutoFit/>
          </a:bodyPr>
          <a:lstStyle/>
          <a:p>
            <a:r>
              <a:rPr lang="en-US" sz="1400" b="1">
                <a:solidFill>
                  <a:srgbClr val="F9F9FA"/>
                </a:solidFill>
                <a:latin typeface="Helvetica" pitchFamily="2" charset="0"/>
              </a:rPr>
              <a:t>Know What’s Ready</a:t>
            </a:r>
            <a:r>
              <a:rPr lang="en-US" sz="1400">
                <a:solidFill>
                  <a:srgbClr val="F9F9FA"/>
                </a:solidFill>
                <a:latin typeface="Helvetica" pitchFamily="2" charset="0"/>
              </a:rPr>
              <a:t>: Instantly discover which records meet archiving criteria and can be moved to long-term storage.</a:t>
            </a:r>
          </a:p>
        </p:txBody>
      </p:sp>
      <p:pic>
        <p:nvPicPr>
          <p:cNvPr id="17" name="Graphic 16" descr="Box outline">
            <a:extLst>
              <a:ext uri="{FF2B5EF4-FFF2-40B4-BE49-F238E27FC236}">
                <a16:creationId xmlns:a16="http://schemas.microsoft.com/office/drawing/2014/main" id="{92535AC8-77C6-8747-99DA-668E3C8059E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1805" y="3652787"/>
            <a:ext cx="914400" cy="914400"/>
          </a:xfrm>
          <a:prstGeom prst="rect">
            <a:avLst/>
          </a:prstGeom>
        </p:spPr>
      </p:pic>
      <p:sp>
        <p:nvSpPr>
          <p:cNvPr id="8" name="Text Placeholder 7">
            <a:extLst>
              <a:ext uri="{FF2B5EF4-FFF2-40B4-BE49-F238E27FC236}">
                <a16:creationId xmlns:a16="http://schemas.microsoft.com/office/drawing/2014/main" id="{7E5B9017-BD5B-5E9E-A1B6-C33A96403533}"/>
              </a:ext>
            </a:extLst>
          </p:cNvPr>
          <p:cNvSpPr>
            <a:spLocks noGrp="1"/>
          </p:cNvSpPr>
          <p:nvPr>
            <p:ph type="body" sz="quarter" idx="12"/>
          </p:nvPr>
        </p:nvSpPr>
        <p:spPr>
          <a:xfrm>
            <a:off x="996255" y="548640"/>
            <a:ext cx="8439739" cy="1030033"/>
          </a:xfrm>
        </p:spPr>
        <p:txBody>
          <a:bodyPr>
            <a:normAutofit lnSpcReduction="10000"/>
          </a:bodyPr>
          <a:lstStyle/>
          <a:p>
            <a:r>
              <a:rPr lang="en-US" sz="3200" err="1"/>
              <a:t>Archivability</a:t>
            </a:r>
            <a:r>
              <a:rPr lang="en-US" sz="3200"/>
              <a:t> Discover Archiving Potential and Eliminate Barrier</a:t>
            </a:r>
          </a:p>
        </p:txBody>
      </p:sp>
    </p:spTree>
    <p:extLst>
      <p:ext uri="{BB962C8B-B14F-4D97-AF65-F5344CB8AC3E}">
        <p14:creationId xmlns:p14="http://schemas.microsoft.com/office/powerpoint/2010/main" val="3347772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1558B1-D57A-7449-9C01-E274BD5FC313}"/>
              </a:ext>
            </a:extLst>
          </p:cNvPr>
          <p:cNvSpPr/>
          <p:nvPr/>
        </p:nvSpPr>
        <p:spPr>
          <a:xfrm>
            <a:off x="0" y="0"/>
            <a:ext cx="12192000" cy="6250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ue text on a black background&#10;&#10;Description automatically generated">
            <a:extLst>
              <a:ext uri="{FF2B5EF4-FFF2-40B4-BE49-F238E27FC236}">
                <a16:creationId xmlns:a16="http://schemas.microsoft.com/office/drawing/2014/main" id="{98C13342-04F4-456A-6389-0F14413C01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429" y="288872"/>
            <a:ext cx="1770743" cy="601878"/>
          </a:xfrm>
          <a:prstGeom prst="rect">
            <a:avLst/>
          </a:prstGeom>
        </p:spPr>
      </p:pic>
      <p:pic>
        <p:nvPicPr>
          <p:cNvPr id="1026" name="Picture 2">
            <a:extLst>
              <a:ext uri="{FF2B5EF4-FFF2-40B4-BE49-F238E27FC236}">
                <a16:creationId xmlns:a16="http://schemas.microsoft.com/office/drawing/2014/main" id="{7AA91746-182F-4929-86C6-73584151B45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176069" y="288872"/>
            <a:ext cx="8959348" cy="586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017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30307D-E4B7-4DD4-090F-B11276500B95}"/>
              </a:ext>
            </a:extLst>
          </p:cNvPr>
          <p:cNvPicPr>
            <a:picLocks noGrp="1" noChangeAspect="1"/>
          </p:cNvPicPr>
          <p:nvPr>
            <p:ph idx="4294967295"/>
          </p:nvPr>
        </p:nvPicPr>
        <p:blipFill>
          <a:blip r:embed="rId2"/>
          <a:srcRect l="766" t="11099" r="624" b="17933"/>
          <a:stretch/>
        </p:blipFill>
        <p:spPr>
          <a:xfrm>
            <a:off x="979692" y="2334806"/>
            <a:ext cx="9608023" cy="3084638"/>
          </a:xfrm>
          <a:prstGeom prst="rect">
            <a:avLst/>
          </a:prstGeom>
        </p:spPr>
      </p:pic>
      <p:sp>
        <p:nvSpPr>
          <p:cNvPr id="2" name="Content Placeholder 1">
            <a:extLst>
              <a:ext uri="{FF2B5EF4-FFF2-40B4-BE49-F238E27FC236}">
                <a16:creationId xmlns:a16="http://schemas.microsoft.com/office/drawing/2014/main" id="{D9B71D67-0D67-7B5E-F027-9AF27CD47FC0}"/>
              </a:ext>
            </a:extLst>
          </p:cNvPr>
          <p:cNvSpPr txBox="1">
            <a:spLocks/>
          </p:cNvSpPr>
          <p:nvPr/>
        </p:nvSpPr>
        <p:spPr>
          <a:xfrm>
            <a:off x="1224417" y="5605502"/>
            <a:ext cx="4559287" cy="5622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ct val="50000"/>
              </a:spcBef>
              <a:spcAft>
                <a:spcPct val="0"/>
              </a:spcAft>
              <a:buClr>
                <a:srgbClr val="0D4BD4"/>
              </a:buClr>
              <a:buSzPct val="80000"/>
              <a:buNone/>
            </a:pPr>
            <a:r>
              <a:rPr lang="en-US" sz="898" kern="0">
                <a:solidFill>
                  <a:srgbClr val="1B1D3B"/>
                </a:solidFill>
                <a:latin typeface="Helvetica" pitchFamily="2" charset="0"/>
                <a:ea typeface="Arial Unicode MS" pitchFamily="34" charset="-128"/>
                <a:cs typeface="Arial Unicode MS" pitchFamily="34" charset="-128"/>
              </a:rPr>
              <a:t>*</a:t>
            </a:r>
            <a:r>
              <a:rPr lang="en-US" sz="898" kern="0" err="1">
                <a:solidFill>
                  <a:srgbClr val="1B1D3B"/>
                </a:solidFill>
                <a:latin typeface="Helvetica" pitchFamily="2" charset="0"/>
                <a:ea typeface="Arial Unicode MS" pitchFamily="34" charset="-128"/>
                <a:cs typeface="Arial Unicode MS" pitchFamily="34" charset="-128"/>
              </a:rPr>
              <a:t>WorkZone</a:t>
            </a:r>
            <a:r>
              <a:rPr lang="en-US" sz="898" kern="0">
                <a:solidFill>
                  <a:srgbClr val="1B1D3B"/>
                </a:solidFill>
                <a:latin typeface="Helvetica" pitchFamily="2" charset="0"/>
                <a:ea typeface="Arial Unicode MS" pitchFamily="34" charset="-128"/>
                <a:cs typeface="Arial Unicode MS" pitchFamily="34" charset="-128"/>
              </a:rPr>
              <a:t> is licensed per subaccount.</a:t>
            </a:r>
          </a:p>
          <a:p>
            <a:pPr marL="0" indent="0" fontAlgn="base">
              <a:spcBef>
                <a:spcPct val="50000"/>
              </a:spcBef>
              <a:spcAft>
                <a:spcPct val="0"/>
              </a:spcAft>
              <a:buClr>
                <a:srgbClr val="0D4BD4"/>
              </a:buClr>
              <a:buSzPct val="80000"/>
              <a:buNone/>
            </a:pPr>
            <a:r>
              <a:rPr lang="en-US" sz="898" kern="0">
                <a:solidFill>
                  <a:srgbClr val="1B1D3B"/>
                </a:solidFill>
                <a:latin typeface="Helvetica" pitchFamily="2" charset="0"/>
                <a:ea typeface="Arial Unicode MS" pitchFamily="34" charset="-128"/>
                <a:cs typeface="Arial Unicode MS" pitchFamily="34" charset="-128"/>
              </a:rPr>
              <a:t>*All the services above need to be on the same subaccount.</a:t>
            </a:r>
          </a:p>
        </p:txBody>
      </p:sp>
      <p:sp>
        <p:nvSpPr>
          <p:cNvPr id="5" name="TextBox 4">
            <a:extLst>
              <a:ext uri="{FF2B5EF4-FFF2-40B4-BE49-F238E27FC236}">
                <a16:creationId xmlns:a16="http://schemas.microsoft.com/office/drawing/2014/main" id="{96B1B17F-539C-4097-259D-7863011B8A63}"/>
              </a:ext>
            </a:extLst>
          </p:cNvPr>
          <p:cNvSpPr txBox="1"/>
          <p:nvPr/>
        </p:nvSpPr>
        <p:spPr>
          <a:xfrm>
            <a:off x="1224417" y="1933816"/>
            <a:ext cx="4459567" cy="219985"/>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397" b="1" kern="0">
                <a:solidFill>
                  <a:srgbClr val="1B1D3B"/>
                </a:solidFill>
                <a:latin typeface="Helvetica" pitchFamily="2" charset="0"/>
                <a:ea typeface="Arial Unicode MS" pitchFamily="34" charset="-128"/>
                <a:cs typeface="Arial Unicode MS" pitchFamily="34" charset="-128"/>
              </a:rPr>
              <a:t>SAP BTP </a:t>
            </a:r>
            <a:r>
              <a:rPr lang="en-US" sz="1397" b="1" kern="0">
                <a:solidFill>
                  <a:schemeClr val="accent2"/>
                </a:solidFill>
                <a:latin typeface="Helvetica" pitchFamily="2" charset="0"/>
                <a:ea typeface="Arial Unicode MS" pitchFamily="34" charset="-128"/>
                <a:cs typeface="Arial Unicode MS" pitchFamily="34" charset="-128"/>
              </a:rPr>
              <a:t>pre-requisite</a:t>
            </a:r>
            <a:r>
              <a:rPr lang="en-US" sz="1397" b="1" kern="0">
                <a:solidFill>
                  <a:srgbClr val="1B1D3B"/>
                </a:solidFill>
                <a:latin typeface="Helvetica" pitchFamily="2" charset="0"/>
                <a:ea typeface="Arial Unicode MS" pitchFamily="34" charset="-128"/>
                <a:cs typeface="Arial Unicode MS" pitchFamily="34" charset="-128"/>
              </a:rPr>
              <a:t> services (yearly estimation):</a:t>
            </a:r>
          </a:p>
        </p:txBody>
      </p:sp>
      <p:pic>
        <p:nvPicPr>
          <p:cNvPr id="8" name="Picture 7" descr="Blue text on a black background&#10;&#10;AI-generated content may be incorrect.">
            <a:extLst>
              <a:ext uri="{FF2B5EF4-FFF2-40B4-BE49-F238E27FC236}">
                <a16:creationId xmlns:a16="http://schemas.microsoft.com/office/drawing/2014/main" id="{604ECF5A-CB0F-A916-86E7-BC73BDADFE8C}"/>
              </a:ext>
            </a:extLst>
          </p:cNvPr>
          <p:cNvPicPr>
            <a:picLocks noChangeAspect="1"/>
          </p:cNvPicPr>
          <p:nvPr/>
        </p:nvPicPr>
        <p:blipFill>
          <a:blip r:embed="rId3"/>
          <a:stretch>
            <a:fillRect/>
          </a:stretch>
        </p:blipFill>
        <p:spPr>
          <a:xfrm>
            <a:off x="10881665" y="733684"/>
            <a:ext cx="1011843" cy="343926"/>
          </a:xfrm>
          <a:prstGeom prst="rect">
            <a:avLst/>
          </a:prstGeom>
        </p:spPr>
      </p:pic>
      <p:sp>
        <p:nvSpPr>
          <p:cNvPr id="11" name="Text Placeholder 2">
            <a:extLst>
              <a:ext uri="{FF2B5EF4-FFF2-40B4-BE49-F238E27FC236}">
                <a16:creationId xmlns:a16="http://schemas.microsoft.com/office/drawing/2014/main" id="{9B55FA32-3BA3-31EE-8EB0-D55094651392}"/>
              </a:ext>
            </a:extLst>
          </p:cNvPr>
          <p:cNvSpPr txBox="1">
            <a:spLocks/>
          </p:cNvSpPr>
          <p:nvPr/>
        </p:nvSpPr>
        <p:spPr>
          <a:xfrm>
            <a:off x="901944" y="733685"/>
            <a:ext cx="8944352" cy="668600"/>
          </a:xfrm>
          <a:prstGeom prst="rect">
            <a:avLst/>
          </a:prstGeom>
        </p:spPr>
        <p:txBody>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3600" b="1" kern="1200">
                <a:solidFill>
                  <a:srgbClr val="1B1D3B"/>
                </a:solidFill>
                <a:latin typeface="Helvetica"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91"/>
              <a:t>Data ASSIST by Auritas </a:t>
            </a:r>
          </a:p>
        </p:txBody>
      </p:sp>
    </p:spTree>
    <p:extLst>
      <p:ext uri="{BB962C8B-B14F-4D97-AF65-F5344CB8AC3E}">
        <p14:creationId xmlns:p14="http://schemas.microsoft.com/office/powerpoint/2010/main" val="4221466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92E2307-BABE-6938-9B39-F24B659CBC0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27" b="27"/>
          <a:stretch/>
        </p:blipFill>
        <p:spPr/>
      </p:pic>
      <p:sp>
        <p:nvSpPr>
          <p:cNvPr id="6" name="Text Placeholder 5">
            <a:extLst>
              <a:ext uri="{FF2B5EF4-FFF2-40B4-BE49-F238E27FC236}">
                <a16:creationId xmlns:a16="http://schemas.microsoft.com/office/drawing/2014/main" id="{F7B61400-18E6-13E8-B57F-34B33D5B713E}"/>
              </a:ext>
            </a:extLst>
          </p:cNvPr>
          <p:cNvSpPr>
            <a:spLocks noGrp="1"/>
          </p:cNvSpPr>
          <p:nvPr>
            <p:ph type="body" sz="quarter" idx="12"/>
          </p:nvPr>
        </p:nvSpPr>
        <p:spPr/>
        <p:txBody>
          <a:bodyPr/>
          <a:lstStyle/>
          <a:p>
            <a:r>
              <a:rPr lang="en-US"/>
              <a:t>Demo</a:t>
            </a:r>
          </a:p>
        </p:txBody>
      </p:sp>
    </p:spTree>
    <p:extLst>
      <p:ext uri="{BB962C8B-B14F-4D97-AF65-F5344CB8AC3E}">
        <p14:creationId xmlns:p14="http://schemas.microsoft.com/office/powerpoint/2010/main" val="2134326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98AC51-84B3-485E-B8DD-8112C6744529}"/>
              </a:ext>
            </a:extLst>
          </p:cNvPr>
          <p:cNvSpPr>
            <a:spLocks noGrp="1"/>
          </p:cNvSpPr>
          <p:nvPr>
            <p:ph type="body" sz="quarter" idx="12"/>
          </p:nvPr>
        </p:nvSpPr>
        <p:spPr>
          <a:xfrm>
            <a:off x="527199" y="568109"/>
            <a:ext cx="3943202" cy="673669"/>
          </a:xfrm>
        </p:spPr>
        <p:txBody>
          <a:bodyPr>
            <a:normAutofit lnSpcReduction="10000"/>
          </a:bodyPr>
          <a:lstStyle/>
          <a:p>
            <a:r>
              <a:rPr lang="en-US" sz="4000"/>
              <a:t>ROI Analysis</a:t>
            </a:r>
          </a:p>
        </p:txBody>
      </p:sp>
      <p:pic>
        <p:nvPicPr>
          <p:cNvPr id="3" name="Picture 2">
            <a:extLst>
              <a:ext uri="{FF2B5EF4-FFF2-40B4-BE49-F238E27FC236}">
                <a16:creationId xmlns:a16="http://schemas.microsoft.com/office/drawing/2014/main" id="{0B668859-6F2E-BD80-ABAD-D656621C8B68}"/>
              </a:ext>
            </a:extLst>
          </p:cNvPr>
          <p:cNvPicPr>
            <a:picLocks noChangeAspect="1"/>
          </p:cNvPicPr>
          <p:nvPr/>
        </p:nvPicPr>
        <p:blipFill>
          <a:blip r:embed="rId2"/>
          <a:stretch>
            <a:fillRect/>
          </a:stretch>
        </p:blipFill>
        <p:spPr>
          <a:xfrm>
            <a:off x="200789" y="1567543"/>
            <a:ext cx="9772539" cy="4538593"/>
          </a:xfrm>
          <a:prstGeom prst="rect">
            <a:avLst/>
          </a:prstGeom>
        </p:spPr>
      </p:pic>
      <p:sp>
        <p:nvSpPr>
          <p:cNvPr id="4" name="Rounded Rectangle 3">
            <a:extLst>
              <a:ext uri="{FF2B5EF4-FFF2-40B4-BE49-F238E27FC236}">
                <a16:creationId xmlns:a16="http://schemas.microsoft.com/office/drawing/2014/main" id="{8688968E-B650-FE72-DBD0-EAB4F0F689D5}"/>
              </a:ext>
            </a:extLst>
          </p:cNvPr>
          <p:cNvSpPr/>
          <p:nvPr/>
        </p:nvSpPr>
        <p:spPr>
          <a:xfrm>
            <a:off x="1336361" y="3489133"/>
            <a:ext cx="970042" cy="220161"/>
          </a:xfrm>
          <a:prstGeom prst="roundRect">
            <a:avLst>
              <a:gd name="adj" fmla="val 6290"/>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5" name="Rounded Rectangle 4">
            <a:extLst>
              <a:ext uri="{FF2B5EF4-FFF2-40B4-BE49-F238E27FC236}">
                <a16:creationId xmlns:a16="http://schemas.microsoft.com/office/drawing/2014/main" id="{CCA1EEAB-FAED-5092-CEF6-1F5F64517FCA}"/>
              </a:ext>
            </a:extLst>
          </p:cNvPr>
          <p:cNvSpPr/>
          <p:nvPr/>
        </p:nvSpPr>
        <p:spPr>
          <a:xfrm>
            <a:off x="7542653" y="4533125"/>
            <a:ext cx="1056936" cy="1435242"/>
          </a:xfrm>
          <a:prstGeom prst="roundRect">
            <a:avLst>
              <a:gd name="adj" fmla="val 6290"/>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6" name="Rectangle 5">
            <a:extLst>
              <a:ext uri="{FF2B5EF4-FFF2-40B4-BE49-F238E27FC236}">
                <a16:creationId xmlns:a16="http://schemas.microsoft.com/office/drawing/2014/main" id="{F894758D-713C-AE3C-EB4D-3255D2F7B520}"/>
              </a:ext>
            </a:extLst>
          </p:cNvPr>
          <p:cNvSpPr/>
          <p:nvPr/>
        </p:nvSpPr>
        <p:spPr>
          <a:xfrm>
            <a:off x="1" y="418011"/>
            <a:ext cx="125506" cy="8237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4AF86E05-5B7B-A589-DF6A-C1455C88BB01}"/>
              </a:ext>
            </a:extLst>
          </p:cNvPr>
          <p:cNvSpPr txBox="1">
            <a:spLocks/>
          </p:cNvSpPr>
          <p:nvPr/>
        </p:nvSpPr>
        <p:spPr>
          <a:xfrm>
            <a:off x="10170005" y="2256262"/>
            <a:ext cx="1848810" cy="328107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spcAft>
                <a:spcPts val="600"/>
              </a:spcAft>
              <a:buClr>
                <a:schemeClr val="accent2"/>
              </a:buClr>
              <a:buFont typeface="Arial" panose="020B0604020202020204" pitchFamily="34" charset="0"/>
              <a:buNone/>
              <a:defRPr sz="3600" b="1" kern="1200">
                <a:solidFill>
                  <a:srgbClr val="1C1D3B"/>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sz="1400">
                <a:solidFill>
                  <a:schemeClr val="accent1"/>
                </a:solidFill>
              </a:rPr>
              <a:t>1. </a:t>
            </a:r>
            <a:r>
              <a:rPr lang="en-US" sz="1400" b="0">
                <a:solidFill>
                  <a:schemeClr val="bg1"/>
                </a:solidFill>
              </a:rPr>
              <a:t>Get quick insights into the ROI of your initiative for the next 5 years.</a:t>
            </a:r>
          </a:p>
          <a:p>
            <a:pPr>
              <a:lnSpc>
                <a:spcPct val="170000"/>
              </a:lnSpc>
            </a:pPr>
            <a:r>
              <a:rPr lang="en-US" sz="1400">
                <a:solidFill>
                  <a:schemeClr val="accent1"/>
                </a:solidFill>
              </a:rPr>
              <a:t>2. </a:t>
            </a:r>
            <a:r>
              <a:rPr lang="en-US" sz="1400" b="0">
                <a:solidFill>
                  <a:schemeClr val="bg1"/>
                </a:solidFill>
              </a:rPr>
              <a:t>Compare your database size with and without archiving and view ROI.</a:t>
            </a:r>
          </a:p>
        </p:txBody>
      </p:sp>
      <p:sp>
        <p:nvSpPr>
          <p:cNvPr id="8" name="Oval 7">
            <a:extLst>
              <a:ext uri="{FF2B5EF4-FFF2-40B4-BE49-F238E27FC236}">
                <a16:creationId xmlns:a16="http://schemas.microsoft.com/office/drawing/2014/main" id="{A6D1169D-14EB-A499-7AFA-BD1BC6BBB642}"/>
              </a:ext>
            </a:extLst>
          </p:cNvPr>
          <p:cNvSpPr/>
          <p:nvPr/>
        </p:nvSpPr>
        <p:spPr>
          <a:xfrm>
            <a:off x="1065308" y="3444149"/>
            <a:ext cx="310128" cy="31012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Helvetica" pitchFamily="2" charset="0"/>
              </a:rPr>
              <a:t>1</a:t>
            </a:r>
          </a:p>
        </p:txBody>
      </p:sp>
      <p:sp>
        <p:nvSpPr>
          <p:cNvPr id="9" name="Oval 8">
            <a:extLst>
              <a:ext uri="{FF2B5EF4-FFF2-40B4-BE49-F238E27FC236}">
                <a16:creationId xmlns:a16="http://schemas.microsoft.com/office/drawing/2014/main" id="{53CEA025-E58D-80C5-38AE-0425E782CBC0}"/>
              </a:ext>
            </a:extLst>
          </p:cNvPr>
          <p:cNvSpPr/>
          <p:nvPr/>
        </p:nvSpPr>
        <p:spPr>
          <a:xfrm>
            <a:off x="7301006" y="4342508"/>
            <a:ext cx="310128" cy="31012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Helvetica" pitchFamily="2" charset="0"/>
              </a:rPr>
              <a:t>2</a:t>
            </a:r>
          </a:p>
        </p:txBody>
      </p:sp>
    </p:spTree>
    <p:extLst>
      <p:ext uri="{BB962C8B-B14F-4D97-AF65-F5344CB8AC3E}">
        <p14:creationId xmlns:p14="http://schemas.microsoft.com/office/powerpoint/2010/main" val="3047436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A3A62-0933-CE23-23E5-FA86DBD9906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D94E656-BDFD-32E8-FC3F-53107437AA6F}"/>
              </a:ext>
            </a:extLst>
          </p:cNvPr>
          <p:cNvPicPr>
            <a:picLocks noChangeAspect="1"/>
          </p:cNvPicPr>
          <p:nvPr/>
        </p:nvPicPr>
        <p:blipFill>
          <a:blip r:embed="rId2"/>
          <a:srcRect t="1141"/>
          <a:stretch>
            <a:fillRect/>
          </a:stretch>
        </p:blipFill>
        <p:spPr>
          <a:xfrm>
            <a:off x="320373" y="1701805"/>
            <a:ext cx="9153411" cy="4846447"/>
          </a:xfrm>
          <a:prstGeom prst="rect">
            <a:avLst/>
          </a:prstGeom>
        </p:spPr>
      </p:pic>
      <p:sp>
        <p:nvSpPr>
          <p:cNvPr id="2" name="Text Placeholder 1">
            <a:extLst>
              <a:ext uri="{FF2B5EF4-FFF2-40B4-BE49-F238E27FC236}">
                <a16:creationId xmlns:a16="http://schemas.microsoft.com/office/drawing/2014/main" id="{F408EA10-E382-FF5A-D27B-312BFDD352CA}"/>
              </a:ext>
            </a:extLst>
          </p:cNvPr>
          <p:cNvSpPr>
            <a:spLocks noGrp="1"/>
          </p:cNvSpPr>
          <p:nvPr>
            <p:ph type="body" sz="quarter" idx="12"/>
          </p:nvPr>
        </p:nvSpPr>
        <p:spPr>
          <a:xfrm>
            <a:off x="527198" y="568109"/>
            <a:ext cx="7083935" cy="673670"/>
          </a:xfrm>
        </p:spPr>
        <p:txBody>
          <a:bodyPr>
            <a:normAutofit lnSpcReduction="10000"/>
          </a:bodyPr>
          <a:lstStyle/>
          <a:p>
            <a:r>
              <a:rPr lang="en-US" sz="4000"/>
              <a:t>Visual Insights Into Your DB</a:t>
            </a:r>
          </a:p>
        </p:txBody>
      </p:sp>
      <p:sp>
        <p:nvSpPr>
          <p:cNvPr id="5" name="Rounded Rectangle 4">
            <a:extLst>
              <a:ext uri="{FF2B5EF4-FFF2-40B4-BE49-F238E27FC236}">
                <a16:creationId xmlns:a16="http://schemas.microsoft.com/office/drawing/2014/main" id="{4E1EDFF8-271A-D4DD-ABD6-23439C1F1C13}"/>
              </a:ext>
            </a:extLst>
          </p:cNvPr>
          <p:cNvSpPr/>
          <p:nvPr/>
        </p:nvSpPr>
        <p:spPr>
          <a:xfrm>
            <a:off x="6390606" y="4767662"/>
            <a:ext cx="2589803" cy="177420"/>
          </a:xfrm>
          <a:prstGeom prst="roundRect">
            <a:avLst>
              <a:gd name="adj" fmla="val 6290"/>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6" name="Rectangle 5">
            <a:extLst>
              <a:ext uri="{FF2B5EF4-FFF2-40B4-BE49-F238E27FC236}">
                <a16:creationId xmlns:a16="http://schemas.microsoft.com/office/drawing/2014/main" id="{8CA352A4-C76C-B5C2-A9FF-D249783576B9}"/>
              </a:ext>
            </a:extLst>
          </p:cNvPr>
          <p:cNvSpPr/>
          <p:nvPr/>
        </p:nvSpPr>
        <p:spPr>
          <a:xfrm>
            <a:off x="1" y="418011"/>
            <a:ext cx="125506" cy="8237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248CF1ED-3612-88B3-86A5-B4A938F4BCE5}"/>
              </a:ext>
            </a:extLst>
          </p:cNvPr>
          <p:cNvSpPr txBox="1">
            <a:spLocks/>
          </p:cNvSpPr>
          <p:nvPr/>
        </p:nvSpPr>
        <p:spPr>
          <a:xfrm>
            <a:off x="9880270" y="1943527"/>
            <a:ext cx="2091044" cy="3281073"/>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600"/>
              </a:spcBef>
              <a:spcAft>
                <a:spcPts val="600"/>
              </a:spcAft>
              <a:buClr>
                <a:schemeClr val="accent2"/>
              </a:buClr>
              <a:buFont typeface="Arial" panose="020B0604020202020204" pitchFamily="34" charset="0"/>
              <a:buNone/>
              <a:defRPr sz="3600" b="1" kern="1200">
                <a:solidFill>
                  <a:srgbClr val="1C1D3B"/>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sz="1400">
                <a:solidFill>
                  <a:schemeClr val="accent1"/>
                </a:solidFill>
              </a:rPr>
              <a:t>1. </a:t>
            </a:r>
            <a:r>
              <a:rPr lang="en-US" sz="1400" b="0">
                <a:solidFill>
                  <a:schemeClr val="bg1"/>
                </a:solidFill>
              </a:rPr>
              <a:t>Compare the size of your largest tables before and after archiving.</a:t>
            </a:r>
          </a:p>
          <a:p>
            <a:pPr>
              <a:lnSpc>
                <a:spcPct val="170000"/>
              </a:lnSpc>
            </a:pPr>
            <a:r>
              <a:rPr lang="en-US" sz="1400">
                <a:solidFill>
                  <a:schemeClr val="accent1"/>
                </a:solidFill>
              </a:rPr>
              <a:t>2. </a:t>
            </a:r>
            <a:r>
              <a:rPr lang="en-US" sz="1400" b="0">
                <a:solidFill>
                  <a:schemeClr val="bg1"/>
                </a:solidFill>
              </a:rPr>
              <a:t>View the size of your DB before and after implementing the recommended archive objects.</a:t>
            </a:r>
          </a:p>
        </p:txBody>
      </p:sp>
      <p:sp>
        <p:nvSpPr>
          <p:cNvPr id="8" name="Oval 7">
            <a:extLst>
              <a:ext uri="{FF2B5EF4-FFF2-40B4-BE49-F238E27FC236}">
                <a16:creationId xmlns:a16="http://schemas.microsoft.com/office/drawing/2014/main" id="{44885012-D1A2-3DF9-D126-AD2B7ACFF67B}"/>
              </a:ext>
            </a:extLst>
          </p:cNvPr>
          <p:cNvSpPr/>
          <p:nvPr/>
        </p:nvSpPr>
        <p:spPr>
          <a:xfrm>
            <a:off x="1033880" y="3273936"/>
            <a:ext cx="310128" cy="31012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Helvetica" pitchFamily="2" charset="0"/>
              </a:rPr>
              <a:t>1</a:t>
            </a:r>
          </a:p>
        </p:txBody>
      </p:sp>
      <p:sp>
        <p:nvSpPr>
          <p:cNvPr id="9" name="Oval 8">
            <a:extLst>
              <a:ext uri="{FF2B5EF4-FFF2-40B4-BE49-F238E27FC236}">
                <a16:creationId xmlns:a16="http://schemas.microsoft.com/office/drawing/2014/main" id="{A2DA1251-A3FD-D22E-6CB3-C084D60686EE}"/>
              </a:ext>
            </a:extLst>
          </p:cNvPr>
          <p:cNvSpPr/>
          <p:nvPr/>
        </p:nvSpPr>
        <p:spPr>
          <a:xfrm>
            <a:off x="6142551" y="4701308"/>
            <a:ext cx="310128" cy="31012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Helvetica" pitchFamily="2" charset="0"/>
              </a:rPr>
              <a:t>2</a:t>
            </a:r>
          </a:p>
        </p:txBody>
      </p:sp>
    </p:spTree>
    <p:extLst>
      <p:ext uri="{BB962C8B-B14F-4D97-AF65-F5344CB8AC3E}">
        <p14:creationId xmlns:p14="http://schemas.microsoft.com/office/powerpoint/2010/main" val="2094104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2B85E-A709-59D4-D5AE-F818E5CA910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FF4937-E428-5ED6-2641-CB2B4934BA96}"/>
              </a:ext>
            </a:extLst>
          </p:cNvPr>
          <p:cNvPicPr>
            <a:picLocks noChangeAspect="1"/>
          </p:cNvPicPr>
          <p:nvPr/>
        </p:nvPicPr>
        <p:blipFill>
          <a:blip r:embed="rId2"/>
          <a:stretch>
            <a:fillRect/>
          </a:stretch>
        </p:blipFill>
        <p:spPr>
          <a:xfrm>
            <a:off x="946933" y="1277056"/>
            <a:ext cx="8004173" cy="5239484"/>
          </a:xfrm>
          <a:prstGeom prst="rect">
            <a:avLst/>
          </a:prstGeom>
        </p:spPr>
      </p:pic>
      <p:sp>
        <p:nvSpPr>
          <p:cNvPr id="2" name="Text Placeholder 1">
            <a:extLst>
              <a:ext uri="{FF2B5EF4-FFF2-40B4-BE49-F238E27FC236}">
                <a16:creationId xmlns:a16="http://schemas.microsoft.com/office/drawing/2014/main" id="{79249F34-687A-6969-C02E-E5D1FE745EF5}"/>
              </a:ext>
            </a:extLst>
          </p:cNvPr>
          <p:cNvSpPr>
            <a:spLocks noGrp="1"/>
          </p:cNvSpPr>
          <p:nvPr>
            <p:ph type="body" sz="quarter" idx="12"/>
          </p:nvPr>
        </p:nvSpPr>
        <p:spPr>
          <a:xfrm>
            <a:off x="527198" y="568109"/>
            <a:ext cx="7083935" cy="673670"/>
          </a:xfrm>
        </p:spPr>
        <p:txBody>
          <a:bodyPr>
            <a:normAutofit lnSpcReduction="10000"/>
          </a:bodyPr>
          <a:lstStyle/>
          <a:p>
            <a:r>
              <a:rPr lang="en-US" sz="4000"/>
              <a:t>Simulate Residence Period</a:t>
            </a:r>
          </a:p>
        </p:txBody>
      </p:sp>
      <p:sp>
        <p:nvSpPr>
          <p:cNvPr id="6" name="Rectangle 5">
            <a:extLst>
              <a:ext uri="{FF2B5EF4-FFF2-40B4-BE49-F238E27FC236}">
                <a16:creationId xmlns:a16="http://schemas.microsoft.com/office/drawing/2014/main" id="{C4346D3C-A475-0C5E-80ED-BCBC319AB426}"/>
              </a:ext>
            </a:extLst>
          </p:cNvPr>
          <p:cNvSpPr/>
          <p:nvPr/>
        </p:nvSpPr>
        <p:spPr>
          <a:xfrm>
            <a:off x="1" y="418011"/>
            <a:ext cx="125506" cy="8237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9F113003-8D3D-F945-F0A8-5903E4E11F8C}"/>
              </a:ext>
            </a:extLst>
          </p:cNvPr>
          <p:cNvSpPr txBox="1">
            <a:spLocks/>
          </p:cNvSpPr>
          <p:nvPr/>
        </p:nvSpPr>
        <p:spPr>
          <a:xfrm>
            <a:off x="9957859" y="2280012"/>
            <a:ext cx="1960415" cy="328107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spcAft>
                <a:spcPts val="600"/>
              </a:spcAft>
              <a:buClr>
                <a:schemeClr val="accent2"/>
              </a:buClr>
              <a:buFont typeface="Arial" panose="020B0604020202020204" pitchFamily="34" charset="0"/>
              <a:buNone/>
              <a:defRPr sz="3600" b="1" kern="1200">
                <a:solidFill>
                  <a:srgbClr val="1C1D3B"/>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sz="1200">
                <a:solidFill>
                  <a:schemeClr val="accent1"/>
                </a:solidFill>
              </a:rPr>
              <a:t>1. </a:t>
            </a:r>
            <a:r>
              <a:rPr lang="en-US" sz="1200" b="0">
                <a:solidFill>
                  <a:schemeClr val="bg1"/>
                </a:solidFill>
              </a:rPr>
              <a:t>Simulate the residency period for each object based on best practices or company policy.</a:t>
            </a:r>
          </a:p>
          <a:p>
            <a:pPr>
              <a:lnSpc>
                <a:spcPct val="170000"/>
              </a:lnSpc>
            </a:pPr>
            <a:r>
              <a:rPr lang="en-US" sz="1200">
                <a:solidFill>
                  <a:schemeClr val="accent1"/>
                </a:solidFill>
              </a:rPr>
              <a:t>2. </a:t>
            </a:r>
            <a:r>
              <a:rPr lang="en-US" sz="1200" b="0">
                <a:solidFill>
                  <a:schemeClr val="accent6"/>
                </a:solidFill>
              </a:rPr>
              <a:t>View the results in real time!</a:t>
            </a:r>
          </a:p>
          <a:p>
            <a:pPr>
              <a:lnSpc>
                <a:spcPct val="170000"/>
              </a:lnSpc>
            </a:pPr>
            <a:endParaRPr lang="en-US" sz="1200" b="0">
              <a:solidFill>
                <a:schemeClr val="bg1"/>
              </a:solidFill>
            </a:endParaRPr>
          </a:p>
        </p:txBody>
      </p:sp>
      <p:sp>
        <p:nvSpPr>
          <p:cNvPr id="8" name="Oval 7">
            <a:extLst>
              <a:ext uri="{FF2B5EF4-FFF2-40B4-BE49-F238E27FC236}">
                <a16:creationId xmlns:a16="http://schemas.microsoft.com/office/drawing/2014/main" id="{27279078-328A-58BB-FA78-6D78BFA86FD2}"/>
              </a:ext>
            </a:extLst>
          </p:cNvPr>
          <p:cNvSpPr/>
          <p:nvPr/>
        </p:nvSpPr>
        <p:spPr>
          <a:xfrm>
            <a:off x="3914101" y="2668295"/>
            <a:ext cx="310128" cy="31012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Helvetica" pitchFamily="2" charset="0"/>
              </a:rPr>
              <a:t>1</a:t>
            </a:r>
          </a:p>
        </p:txBody>
      </p:sp>
    </p:spTree>
    <p:extLst>
      <p:ext uri="{BB962C8B-B14F-4D97-AF65-F5344CB8AC3E}">
        <p14:creationId xmlns:p14="http://schemas.microsoft.com/office/powerpoint/2010/main" val="1197981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62A14-1A5B-0D61-A4C1-61388C0CCDF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6164B54-8418-9EE5-E033-ADF6DBB1E8E1}"/>
              </a:ext>
            </a:extLst>
          </p:cNvPr>
          <p:cNvPicPr>
            <a:picLocks noChangeAspect="1"/>
          </p:cNvPicPr>
          <p:nvPr/>
        </p:nvPicPr>
        <p:blipFill>
          <a:blip r:embed="rId2"/>
          <a:stretch>
            <a:fillRect/>
          </a:stretch>
        </p:blipFill>
        <p:spPr>
          <a:xfrm>
            <a:off x="625810" y="2722255"/>
            <a:ext cx="10560745" cy="3567636"/>
          </a:xfrm>
          <a:prstGeom prst="rect">
            <a:avLst/>
          </a:prstGeom>
        </p:spPr>
      </p:pic>
      <p:sp>
        <p:nvSpPr>
          <p:cNvPr id="2" name="Text Placeholder 1">
            <a:extLst>
              <a:ext uri="{FF2B5EF4-FFF2-40B4-BE49-F238E27FC236}">
                <a16:creationId xmlns:a16="http://schemas.microsoft.com/office/drawing/2014/main" id="{F2FF33EC-7FE5-63C3-4B57-53F055C7C1DF}"/>
              </a:ext>
            </a:extLst>
          </p:cNvPr>
          <p:cNvSpPr>
            <a:spLocks noGrp="1"/>
          </p:cNvSpPr>
          <p:nvPr>
            <p:ph type="body" sz="quarter" idx="12"/>
          </p:nvPr>
        </p:nvSpPr>
        <p:spPr>
          <a:xfrm>
            <a:off x="527198" y="568109"/>
            <a:ext cx="7083935" cy="673670"/>
          </a:xfrm>
        </p:spPr>
        <p:txBody>
          <a:bodyPr>
            <a:normAutofit lnSpcReduction="10000"/>
          </a:bodyPr>
          <a:lstStyle/>
          <a:p>
            <a:r>
              <a:rPr lang="en-US" sz="4000"/>
              <a:t>Archive Schedule Manager</a:t>
            </a:r>
          </a:p>
        </p:txBody>
      </p:sp>
      <p:sp>
        <p:nvSpPr>
          <p:cNvPr id="6" name="Rectangle 5">
            <a:extLst>
              <a:ext uri="{FF2B5EF4-FFF2-40B4-BE49-F238E27FC236}">
                <a16:creationId xmlns:a16="http://schemas.microsoft.com/office/drawing/2014/main" id="{C6324C1F-1A1D-D570-9992-3B7387B81656}"/>
              </a:ext>
            </a:extLst>
          </p:cNvPr>
          <p:cNvSpPr/>
          <p:nvPr/>
        </p:nvSpPr>
        <p:spPr>
          <a:xfrm>
            <a:off x="1" y="418011"/>
            <a:ext cx="125506" cy="8237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69A88C0C-13E1-789A-1166-4E2FBA763D74}"/>
              </a:ext>
            </a:extLst>
          </p:cNvPr>
          <p:cNvSpPr txBox="1">
            <a:spLocks/>
          </p:cNvSpPr>
          <p:nvPr/>
        </p:nvSpPr>
        <p:spPr>
          <a:xfrm>
            <a:off x="9857563" y="418012"/>
            <a:ext cx="2083721" cy="21233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spcAft>
                <a:spcPts val="600"/>
              </a:spcAft>
              <a:buClr>
                <a:schemeClr val="accent2"/>
              </a:buClr>
              <a:buFont typeface="Arial" panose="020B0604020202020204" pitchFamily="34" charset="0"/>
              <a:buNone/>
              <a:defRPr sz="3600" b="1" kern="1200">
                <a:solidFill>
                  <a:srgbClr val="1C1D3B"/>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sz="1200">
                <a:solidFill>
                  <a:schemeClr val="accent1"/>
                </a:solidFill>
              </a:rPr>
              <a:t>1. </a:t>
            </a:r>
            <a:r>
              <a:rPr lang="en-US" sz="1200" b="0">
                <a:solidFill>
                  <a:schemeClr val="bg1"/>
                </a:solidFill>
              </a:rPr>
              <a:t>Create new variants , reducing the manual efforts required. Automate the variant creation process and create multiple variants in a few seconds.</a:t>
            </a:r>
          </a:p>
        </p:txBody>
      </p:sp>
      <p:sp>
        <p:nvSpPr>
          <p:cNvPr id="8" name="Oval 7">
            <a:extLst>
              <a:ext uri="{FF2B5EF4-FFF2-40B4-BE49-F238E27FC236}">
                <a16:creationId xmlns:a16="http://schemas.microsoft.com/office/drawing/2014/main" id="{05233C72-55D0-F82F-697E-82EE3E6A9337}"/>
              </a:ext>
            </a:extLst>
          </p:cNvPr>
          <p:cNvSpPr/>
          <p:nvPr/>
        </p:nvSpPr>
        <p:spPr>
          <a:xfrm>
            <a:off x="4021665" y="2999433"/>
            <a:ext cx="310128" cy="31012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Helvetica" pitchFamily="2" charset="0"/>
              </a:rPr>
              <a:t>1</a:t>
            </a:r>
          </a:p>
        </p:txBody>
      </p:sp>
      <p:sp>
        <p:nvSpPr>
          <p:cNvPr id="5" name="Rounded Rectangle 4">
            <a:extLst>
              <a:ext uri="{FF2B5EF4-FFF2-40B4-BE49-F238E27FC236}">
                <a16:creationId xmlns:a16="http://schemas.microsoft.com/office/drawing/2014/main" id="{52650A72-20BA-670B-6D17-AA53A1C449A2}"/>
              </a:ext>
            </a:extLst>
          </p:cNvPr>
          <p:cNvSpPr/>
          <p:nvPr/>
        </p:nvSpPr>
        <p:spPr>
          <a:xfrm>
            <a:off x="4235533" y="2999433"/>
            <a:ext cx="3614056" cy="310128"/>
          </a:xfrm>
          <a:prstGeom prst="roundRect">
            <a:avLst>
              <a:gd name="adj" fmla="val 6290"/>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10" name="TextBox 9">
            <a:extLst>
              <a:ext uri="{FF2B5EF4-FFF2-40B4-BE49-F238E27FC236}">
                <a16:creationId xmlns:a16="http://schemas.microsoft.com/office/drawing/2014/main" id="{BA69D15A-E986-1F1C-0FC7-4419D116DE95}"/>
              </a:ext>
            </a:extLst>
          </p:cNvPr>
          <p:cNvSpPr txBox="1"/>
          <p:nvPr/>
        </p:nvSpPr>
        <p:spPr>
          <a:xfrm>
            <a:off x="527198" y="1241779"/>
            <a:ext cx="6097978" cy="369332"/>
          </a:xfrm>
          <a:prstGeom prst="rect">
            <a:avLst/>
          </a:prstGeom>
          <a:noFill/>
        </p:spPr>
        <p:txBody>
          <a:bodyPr wrap="square">
            <a:spAutoFit/>
          </a:bodyPr>
          <a:lstStyle/>
          <a:p>
            <a:r>
              <a:rPr lang="en-US" sz="1800">
                <a:latin typeface="Helvetica" pitchFamily="2" charset="0"/>
              </a:rPr>
              <a:t>Simplify variant creation and managing jobs scheduling.</a:t>
            </a:r>
          </a:p>
        </p:txBody>
      </p:sp>
    </p:spTree>
    <p:extLst>
      <p:ext uri="{BB962C8B-B14F-4D97-AF65-F5344CB8AC3E}">
        <p14:creationId xmlns:p14="http://schemas.microsoft.com/office/powerpoint/2010/main" val="1589248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8860A-DE78-7ED9-CCFD-8EB872B033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5780E18-6567-044A-8C83-EC842D04E938}"/>
              </a:ext>
            </a:extLst>
          </p:cNvPr>
          <p:cNvSpPr>
            <a:spLocks noGrp="1"/>
          </p:cNvSpPr>
          <p:nvPr>
            <p:ph type="body" sz="quarter" idx="12"/>
          </p:nvPr>
        </p:nvSpPr>
        <p:spPr>
          <a:xfrm>
            <a:off x="527198" y="568109"/>
            <a:ext cx="8557425" cy="673670"/>
          </a:xfrm>
        </p:spPr>
        <p:txBody>
          <a:bodyPr>
            <a:normAutofit lnSpcReduction="10000"/>
          </a:bodyPr>
          <a:lstStyle/>
          <a:p>
            <a:r>
              <a:rPr lang="en-US" sz="4000"/>
              <a:t>Scheduling Archive Objects Jobs</a:t>
            </a:r>
          </a:p>
        </p:txBody>
      </p:sp>
      <p:sp>
        <p:nvSpPr>
          <p:cNvPr id="6" name="Rectangle 5">
            <a:extLst>
              <a:ext uri="{FF2B5EF4-FFF2-40B4-BE49-F238E27FC236}">
                <a16:creationId xmlns:a16="http://schemas.microsoft.com/office/drawing/2014/main" id="{B6C09F37-ABAF-2D1B-92DC-5E1B520E08E8}"/>
              </a:ext>
            </a:extLst>
          </p:cNvPr>
          <p:cNvSpPr/>
          <p:nvPr/>
        </p:nvSpPr>
        <p:spPr>
          <a:xfrm>
            <a:off x="1" y="418011"/>
            <a:ext cx="125506" cy="8237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B5A92CD4-866F-7BB5-2548-20D8558A91DD}"/>
              </a:ext>
            </a:extLst>
          </p:cNvPr>
          <p:cNvSpPr txBox="1">
            <a:spLocks/>
          </p:cNvSpPr>
          <p:nvPr/>
        </p:nvSpPr>
        <p:spPr>
          <a:xfrm>
            <a:off x="9957859" y="2280012"/>
            <a:ext cx="1960415" cy="328107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spcAft>
                <a:spcPts val="600"/>
              </a:spcAft>
              <a:buClr>
                <a:schemeClr val="accent2"/>
              </a:buClr>
              <a:buFont typeface="Arial" panose="020B0604020202020204" pitchFamily="34" charset="0"/>
              <a:buNone/>
              <a:defRPr sz="3600" b="1" kern="1200">
                <a:solidFill>
                  <a:srgbClr val="1C1D3B"/>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sz="1200">
                <a:solidFill>
                  <a:schemeClr val="accent1"/>
                </a:solidFill>
              </a:rPr>
              <a:t>1. </a:t>
            </a:r>
            <a:r>
              <a:rPr lang="en-US" sz="1200" b="0">
                <a:solidFill>
                  <a:schemeClr val="bg1"/>
                </a:solidFill>
              </a:rPr>
              <a:t>Allows creation of multiple jobs for existing variants or new variants simultaneously with a simple visual tool.</a:t>
            </a:r>
          </a:p>
          <a:p>
            <a:pPr>
              <a:lnSpc>
                <a:spcPct val="170000"/>
              </a:lnSpc>
            </a:pPr>
            <a:r>
              <a:rPr lang="en-US" sz="1200">
                <a:solidFill>
                  <a:schemeClr val="accent1"/>
                </a:solidFill>
              </a:rPr>
              <a:t>2. </a:t>
            </a:r>
            <a:r>
              <a:rPr lang="en-US" sz="1200" b="0">
                <a:solidFill>
                  <a:schemeClr val="accent6"/>
                </a:solidFill>
              </a:rPr>
              <a:t>Reduces complexity in job scheduling, automating repetitive tasks.</a:t>
            </a:r>
          </a:p>
        </p:txBody>
      </p:sp>
      <p:pic>
        <p:nvPicPr>
          <p:cNvPr id="4" name="Picture 3">
            <a:extLst>
              <a:ext uri="{FF2B5EF4-FFF2-40B4-BE49-F238E27FC236}">
                <a16:creationId xmlns:a16="http://schemas.microsoft.com/office/drawing/2014/main" id="{1D458A75-34C2-F17D-635D-5F864BF8C7DD}"/>
              </a:ext>
            </a:extLst>
          </p:cNvPr>
          <p:cNvPicPr>
            <a:picLocks noChangeAspect="1"/>
          </p:cNvPicPr>
          <p:nvPr/>
        </p:nvPicPr>
        <p:blipFill>
          <a:blip r:embed="rId2"/>
          <a:srcRect r="45125"/>
          <a:stretch>
            <a:fillRect/>
          </a:stretch>
        </p:blipFill>
        <p:spPr>
          <a:xfrm>
            <a:off x="1295004" y="1450553"/>
            <a:ext cx="6198326" cy="4701571"/>
          </a:xfrm>
          <a:prstGeom prst="rect">
            <a:avLst/>
          </a:prstGeom>
        </p:spPr>
      </p:pic>
      <p:sp>
        <p:nvSpPr>
          <p:cNvPr id="5" name="Oval 4">
            <a:extLst>
              <a:ext uri="{FF2B5EF4-FFF2-40B4-BE49-F238E27FC236}">
                <a16:creationId xmlns:a16="http://schemas.microsoft.com/office/drawing/2014/main" id="{6293DB41-65B7-4E3F-9436-7514A1D494CF}"/>
              </a:ext>
            </a:extLst>
          </p:cNvPr>
          <p:cNvSpPr/>
          <p:nvPr/>
        </p:nvSpPr>
        <p:spPr>
          <a:xfrm>
            <a:off x="4706601" y="2961702"/>
            <a:ext cx="310128" cy="31012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Helvetica" pitchFamily="2" charset="0"/>
              </a:rPr>
              <a:t>1</a:t>
            </a:r>
          </a:p>
        </p:txBody>
      </p:sp>
      <p:sp>
        <p:nvSpPr>
          <p:cNvPr id="3" name="Rounded Rectangle 2">
            <a:extLst>
              <a:ext uri="{FF2B5EF4-FFF2-40B4-BE49-F238E27FC236}">
                <a16:creationId xmlns:a16="http://schemas.microsoft.com/office/drawing/2014/main" id="{E5C324E6-FDB6-8B6E-1D6D-13D86FFE7743}"/>
              </a:ext>
            </a:extLst>
          </p:cNvPr>
          <p:cNvSpPr/>
          <p:nvPr/>
        </p:nvSpPr>
        <p:spPr>
          <a:xfrm>
            <a:off x="4960974" y="2039495"/>
            <a:ext cx="2214299" cy="1546675"/>
          </a:xfrm>
          <a:prstGeom prst="roundRect">
            <a:avLst>
              <a:gd name="adj" fmla="val 6290"/>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8" name="Rounded Rectangle 7">
            <a:extLst>
              <a:ext uri="{FF2B5EF4-FFF2-40B4-BE49-F238E27FC236}">
                <a16:creationId xmlns:a16="http://schemas.microsoft.com/office/drawing/2014/main" id="{42AB95C8-340B-5376-B329-8E2F1DBFA3F1}"/>
              </a:ext>
            </a:extLst>
          </p:cNvPr>
          <p:cNvSpPr/>
          <p:nvPr/>
        </p:nvSpPr>
        <p:spPr>
          <a:xfrm>
            <a:off x="5013672" y="4995745"/>
            <a:ext cx="2164655" cy="565339"/>
          </a:xfrm>
          <a:prstGeom prst="roundRect">
            <a:avLst>
              <a:gd name="adj" fmla="val 6290"/>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Tree>
    <p:extLst>
      <p:ext uri="{BB962C8B-B14F-4D97-AF65-F5344CB8AC3E}">
        <p14:creationId xmlns:p14="http://schemas.microsoft.com/office/powerpoint/2010/main" val="3280807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31459-4B70-A65D-C102-432D7E5CB37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1159BCD-3527-5441-C6B6-ECF639D58DBB}"/>
              </a:ext>
            </a:extLst>
          </p:cNvPr>
          <p:cNvSpPr>
            <a:spLocks noGrp="1"/>
          </p:cNvSpPr>
          <p:nvPr>
            <p:ph type="body" sz="quarter" idx="12"/>
          </p:nvPr>
        </p:nvSpPr>
        <p:spPr>
          <a:xfrm>
            <a:off x="527198" y="568109"/>
            <a:ext cx="8557425" cy="673670"/>
          </a:xfrm>
        </p:spPr>
        <p:txBody>
          <a:bodyPr>
            <a:normAutofit lnSpcReduction="10000"/>
          </a:bodyPr>
          <a:lstStyle/>
          <a:p>
            <a:r>
              <a:rPr lang="en-US" sz="4000"/>
              <a:t>Scheduling Archive Objects Jobs</a:t>
            </a:r>
          </a:p>
        </p:txBody>
      </p:sp>
      <p:sp>
        <p:nvSpPr>
          <p:cNvPr id="6" name="Rectangle 5">
            <a:extLst>
              <a:ext uri="{FF2B5EF4-FFF2-40B4-BE49-F238E27FC236}">
                <a16:creationId xmlns:a16="http://schemas.microsoft.com/office/drawing/2014/main" id="{BDCC13FB-0D88-D4E3-3CE1-31631149CEB2}"/>
              </a:ext>
            </a:extLst>
          </p:cNvPr>
          <p:cNvSpPr/>
          <p:nvPr/>
        </p:nvSpPr>
        <p:spPr>
          <a:xfrm>
            <a:off x="1" y="418011"/>
            <a:ext cx="125506" cy="8237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8AF079ED-620D-418D-54FA-9ABAEE0D629C}"/>
              </a:ext>
            </a:extLst>
          </p:cNvPr>
          <p:cNvSpPr txBox="1">
            <a:spLocks/>
          </p:cNvSpPr>
          <p:nvPr/>
        </p:nvSpPr>
        <p:spPr>
          <a:xfrm>
            <a:off x="9957859" y="2280012"/>
            <a:ext cx="1960415" cy="328107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spcAft>
                <a:spcPts val="600"/>
              </a:spcAft>
              <a:buClr>
                <a:schemeClr val="accent2"/>
              </a:buClr>
              <a:buFont typeface="Arial" panose="020B0604020202020204" pitchFamily="34" charset="0"/>
              <a:buNone/>
              <a:defRPr sz="3600" b="1" kern="1200">
                <a:solidFill>
                  <a:srgbClr val="1C1D3B"/>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sz="1200">
                <a:solidFill>
                  <a:schemeClr val="accent1"/>
                </a:solidFill>
              </a:rPr>
              <a:t>1. </a:t>
            </a:r>
            <a:r>
              <a:rPr lang="en-US" sz="1200" b="0">
                <a:solidFill>
                  <a:schemeClr val="accent6"/>
                </a:solidFill>
              </a:rPr>
              <a:t>Real-time visualization of job and variant execution.</a:t>
            </a:r>
          </a:p>
          <a:p>
            <a:pPr>
              <a:lnSpc>
                <a:spcPct val="170000"/>
              </a:lnSpc>
            </a:pPr>
            <a:r>
              <a:rPr lang="en-US" sz="1200">
                <a:solidFill>
                  <a:schemeClr val="accent1"/>
                </a:solidFill>
              </a:rPr>
              <a:t>2. </a:t>
            </a:r>
            <a:r>
              <a:rPr lang="en-US" sz="1200" b="0">
                <a:solidFill>
                  <a:schemeClr val="accent6"/>
                </a:solidFill>
              </a:rPr>
              <a:t>Provides transparency and control, unlike manual methods that lack real-time insights.</a:t>
            </a:r>
          </a:p>
        </p:txBody>
      </p:sp>
      <p:pic>
        <p:nvPicPr>
          <p:cNvPr id="4" name="Picture 3">
            <a:extLst>
              <a:ext uri="{FF2B5EF4-FFF2-40B4-BE49-F238E27FC236}">
                <a16:creationId xmlns:a16="http://schemas.microsoft.com/office/drawing/2014/main" id="{170AEECD-100D-2B6F-ABB1-A49D3680B80C}"/>
              </a:ext>
            </a:extLst>
          </p:cNvPr>
          <p:cNvPicPr>
            <a:picLocks noChangeAspect="1"/>
          </p:cNvPicPr>
          <p:nvPr/>
        </p:nvPicPr>
        <p:blipFill>
          <a:blip r:embed="rId2"/>
          <a:srcRect l="31083" r="-339"/>
          <a:stretch>
            <a:fillRect/>
          </a:stretch>
        </p:blipFill>
        <p:spPr>
          <a:xfrm>
            <a:off x="1049627" y="1685331"/>
            <a:ext cx="7822694" cy="4701571"/>
          </a:xfrm>
          <a:prstGeom prst="rect">
            <a:avLst/>
          </a:prstGeom>
        </p:spPr>
      </p:pic>
      <p:sp>
        <p:nvSpPr>
          <p:cNvPr id="3" name="Rounded Rectangle 2">
            <a:extLst>
              <a:ext uri="{FF2B5EF4-FFF2-40B4-BE49-F238E27FC236}">
                <a16:creationId xmlns:a16="http://schemas.microsoft.com/office/drawing/2014/main" id="{0EC40E28-B6BD-BFE8-220F-D1DD25D3B738}"/>
              </a:ext>
            </a:extLst>
          </p:cNvPr>
          <p:cNvSpPr/>
          <p:nvPr/>
        </p:nvSpPr>
        <p:spPr>
          <a:xfrm>
            <a:off x="8028894" y="3880279"/>
            <a:ext cx="540513" cy="565123"/>
          </a:xfrm>
          <a:prstGeom prst="roundRect">
            <a:avLst>
              <a:gd name="adj" fmla="val 6290"/>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9" name="Oval 8">
            <a:extLst>
              <a:ext uri="{FF2B5EF4-FFF2-40B4-BE49-F238E27FC236}">
                <a16:creationId xmlns:a16="http://schemas.microsoft.com/office/drawing/2014/main" id="{3BA8956D-2434-4E88-B84B-9E08C3A961F5}"/>
              </a:ext>
            </a:extLst>
          </p:cNvPr>
          <p:cNvSpPr/>
          <p:nvPr/>
        </p:nvSpPr>
        <p:spPr>
          <a:xfrm>
            <a:off x="7776780" y="3694735"/>
            <a:ext cx="310128" cy="31012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Helvetica" pitchFamily="2" charset="0"/>
              </a:rPr>
              <a:t>1</a:t>
            </a:r>
          </a:p>
        </p:txBody>
      </p:sp>
    </p:spTree>
    <p:extLst>
      <p:ext uri="{BB962C8B-B14F-4D97-AF65-F5344CB8AC3E}">
        <p14:creationId xmlns:p14="http://schemas.microsoft.com/office/powerpoint/2010/main" val="3674324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059A6-6B15-C409-A85F-2C1A80061619}"/>
            </a:ext>
          </a:extLst>
        </p:cNvPr>
        <p:cNvGrpSpPr/>
        <p:nvPr/>
      </p:nvGrpSpPr>
      <p:grpSpPr>
        <a:xfrm>
          <a:off x="0" y="0"/>
          <a:ext cx="0" cy="0"/>
          <a:chOff x="0" y="0"/>
          <a:chExt cx="0" cy="0"/>
        </a:xfrm>
      </p:grpSpPr>
      <p:sp>
        <p:nvSpPr>
          <p:cNvPr id="19" name="TextBox 27">
            <a:extLst>
              <a:ext uri="{FF2B5EF4-FFF2-40B4-BE49-F238E27FC236}">
                <a16:creationId xmlns:a16="http://schemas.microsoft.com/office/drawing/2014/main" id="{4115D017-6184-E50B-EFCF-42C9D7C46457}"/>
              </a:ext>
            </a:extLst>
          </p:cNvPr>
          <p:cNvSpPr txBox="1"/>
          <p:nvPr/>
        </p:nvSpPr>
        <p:spPr>
          <a:xfrm>
            <a:off x="578188" y="2461462"/>
            <a:ext cx="1757718" cy="438716"/>
          </a:xfrm>
          <a:prstGeom prst="rect">
            <a:avLst/>
          </a:prstGeom>
        </p:spPr>
        <p:txBody>
          <a:bodyPr lIns="0" tIns="0" rIns="0" bIns="0" rtlCol="0" anchor="t">
            <a:noAutofit/>
          </a:bodyPr>
          <a:lstStyle/>
          <a:p>
            <a:pPr algn="just">
              <a:lnSpc>
                <a:spcPts val="1773"/>
              </a:lnSpc>
            </a:pPr>
            <a:r>
              <a:rPr lang="en-US" b="1">
                <a:solidFill>
                  <a:srgbClr val="1C1D3B"/>
                </a:solidFill>
                <a:latin typeface="Helvetica" pitchFamily="2" charset="0"/>
                <a:ea typeface="Verdana" panose="020B0604030504040204" pitchFamily="34" charset="0"/>
              </a:rPr>
              <a:t>Data Management</a:t>
            </a:r>
          </a:p>
        </p:txBody>
      </p:sp>
      <p:sp>
        <p:nvSpPr>
          <p:cNvPr id="20" name="TextBox 28">
            <a:extLst>
              <a:ext uri="{FF2B5EF4-FFF2-40B4-BE49-F238E27FC236}">
                <a16:creationId xmlns:a16="http://schemas.microsoft.com/office/drawing/2014/main" id="{CA87C3A3-D4E1-7001-88B4-1E96C72364D1}"/>
              </a:ext>
            </a:extLst>
          </p:cNvPr>
          <p:cNvSpPr txBox="1"/>
          <p:nvPr/>
        </p:nvSpPr>
        <p:spPr>
          <a:xfrm>
            <a:off x="3243206" y="2461462"/>
            <a:ext cx="1918193" cy="438716"/>
          </a:xfrm>
          <a:prstGeom prst="rect">
            <a:avLst/>
          </a:prstGeom>
        </p:spPr>
        <p:txBody>
          <a:bodyPr wrap="square" lIns="0" tIns="0" rIns="0" bIns="0" rtlCol="0" anchor="t">
            <a:noAutofit/>
          </a:bodyPr>
          <a:lstStyle/>
          <a:p>
            <a:pPr>
              <a:lnSpc>
                <a:spcPts val="1773"/>
              </a:lnSpc>
            </a:pPr>
            <a:r>
              <a:rPr lang="en-US" b="1">
                <a:solidFill>
                  <a:srgbClr val="1C1D3B"/>
                </a:solidFill>
                <a:latin typeface="Helvetica" pitchFamily="2" charset="0"/>
                <a:ea typeface="Verdana" panose="020B0604030504040204" pitchFamily="34" charset="0"/>
              </a:rPr>
              <a:t>Solution </a:t>
            </a:r>
            <a:br>
              <a:rPr lang="en-US" b="1">
                <a:solidFill>
                  <a:srgbClr val="1C1D3B"/>
                </a:solidFill>
                <a:latin typeface="Helvetica" pitchFamily="2" charset="0"/>
                <a:ea typeface="Verdana" panose="020B0604030504040204" pitchFamily="34" charset="0"/>
              </a:rPr>
            </a:br>
            <a:r>
              <a:rPr lang="en-US" b="1">
                <a:solidFill>
                  <a:srgbClr val="1C1D3B"/>
                </a:solidFill>
                <a:latin typeface="Helvetica" pitchFamily="2" charset="0"/>
                <a:ea typeface="Verdana" panose="020B0604030504040204" pitchFamily="34" charset="0"/>
              </a:rPr>
              <a:t>implementation</a:t>
            </a:r>
          </a:p>
        </p:txBody>
      </p:sp>
      <p:sp>
        <p:nvSpPr>
          <p:cNvPr id="21" name="TextBox 29">
            <a:extLst>
              <a:ext uri="{FF2B5EF4-FFF2-40B4-BE49-F238E27FC236}">
                <a16:creationId xmlns:a16="http://schemas.microsoft.com/office/drawing/2014/main" id="{0E82BA6F-211C-A17C-584D-C40377D18181}"/>
              </a:ext>
            </a:extLst>
          </p:cNvPr>
          <p:cNvSpPr txBox="1"/>
          <p:nvPr/>
        </p:nvSpPr>
        <p:spPr>
          <a:xfrm>
            <a:off x="6559133" y="2461462"/>
            <a:ext cx="2400466" cy="438716"/>
          </a:xfrm>
          <a:prstGeom prst="rect">
            <a:avLst/>
          </a:prstGeom>
        </p:spPr>
        <p:txBody>
          <a:bodyPr wrap="square" lIns="0" tIns="0" rIns="0" bIns="0" rtlCol="0" anchor="t">
            <a:noAutofit/>
          </a:bodyPr>
          <a:lstStyle/>
          <a:p>
            <a:pPr>
              <a:lnSpc>
                <a:spcPts val="1773"/>
              </a:lnSpc>
            </a:pPr>
            <a:r>
              <a:rPr lang="en-US" b="1">
                <a:solidFill>
                  <a:srgbClr val="1C1D3B"/>
                </a:solidFill>
                <a:latin typeface="Helvetica" pitchFamily="2" charset="0"/>
                <a:ea typeface="Verdana" panose="020B0604030504040204" pitchFamily="34" charset="0"/>
              </a:rPr>
              <a:t>Product </a:t>
            </a:r>
            <a:br>
              <a:rPr lang="en-US" b="1">
                <a:solidFill>
                  <a:srgbClr val="1C1D3B"/>
                </a:solidFill>
                <a:latin typeface="Helvetica" pitchFamily="2" charset="0"/>
                <a:ea typeface="Verdana" panose="020B0604030504040204" pitchFamily="34" charset="0"/>
              </a:rPr>
            </a:br>
            <a:r>
              <a:rPr lang="en-US" b="1">
                <a:solidFill>
                  <a:srgbClr val="1C1D3B"/>
                </a:solidFill>
                <a:latin typeface="Helvetica" pitchFamily="2" charset="0"/>
                <a:ea typeface="Verdana" panose="020B0604030504040204" pitchFamily="34" charset="0"/>
              </a:rPr>
              <a:t>&amp; Innovations</a:t>
            </a:r>
          </a:p>
        </p:txBody>
      </p:sp>
      <p:sp>
        <p:nvSpPr>
          <p:cNvPr id="22" name="TextBox 30">
            <a:extLst>
              <a:ext uri="{FF2B5EF4-FFF2-40B4-BE49-F238E27FC236}">
                <a16:creationId xmlns:a16="http://schemas.microsoft.com/office/drawing/2014/main" id="{19047A6C-F0FD-5BA6-E70B-AA3BC042EA59}"/>
              </a:ext>
            </a:extLst>
          </p:cNvPr>
          <p:cNvSpPr txBox="1"/>
          <p:nvPr/>
        </p:nvSpPr>
        <p:spPr>
          <a:xfrm>
            <a:off x="9371067" y="2461462"/>
            <a:ext cx="1757717" cy="438716"/>
          </a:xfrm>
          <a:prstGeom prst="rect">
            <a:avLst/>
          </a:prstGeom>
        </p:spPr>
        <p:txBody>
          <a:bodyPr lIns="0" tIns="0" rIns="0" bIns="0" rtlCol="0" anchor="t">
            <a:noAutofit/>
          </a:bodyPr>
          <a:lstStyle/>
          <a:p>
            <a:pPr>
              <a:lnSpc>
                <a:spcPts val="1773"/>
              </a:lnSpc>
            </a:pPr>
            <a:r>
              <a:rPr lang="en-US" b="1">
                <a:solidFill>
                  <a:srgbClr val="1C1D3B"/>
                </a:solidFill>
                <a:latin typeface="Helvetica" pitchFamily="2" charset="0"/>
                <a:ea typeface="Verdana" panose="020B0604030504040204" pitchFamily="34" charset="0"/>
              </a:rPr>
              <a:t>Strategic </a:t>
            </a:r>
            <a:br>
              <a:rPr lang="en-US" b="1">
                <a:solidFill>
                  <a:srgbClr val="1C1D3B"/>
                </a:solidFill>
                <a:latin typeface="Helvetica" pitchFamily="2" charset="0"/>
                <a:ea typeface="Verdana" panose="020B0604030504040204" pitchFamily="34" charset="0"/>
              </a:rPr>
            </a:br>
            <a:r>
              <a:rPr lang="en-US" b="1">
                <a:solidFill>
                  <a:srgbClr val="1C1D3B"/>
                </a:solidFill>
                <a:latin typeface="Helvetica" pitchFamily="2" charset="0"/>
                <a:ea typeface="Verdana" panose="020B0604030504040204" pitchFamily="34" charset="0"/>
              </a:rPr>
              <a:t>Partnerships</a:t>
            </a:r>
          </a:p>
        </p:txBody>
      </p:sp>
      <p:sp>
        <p:nvSpPr>
          <p:cNvPr id="23" name="TextBox 34">
            <a:extLst>
              <a:ext uri="{FF2B5EF4-FFF2-40B4-BE49-F238E27FC236}">
                <a16:creationId xmlns:a16="http://schemas.microsoft.com/office/drawing/2014/main" id="{D0501E87-A9A3-E436-3EEA-E32B63A73EDB}"/>
              </a:ext>
            </a:extLst>
          </p:cNvPr>
          <p:cNvSpPr txBox="1"/>
          <p:nvPr/>
        </p:nvSpPr>
        <p:spPr>
          <a:xfrm>
            <a:off x="3243206" y="3096658"/>
            <a:ext cx="2653093" cy="3297121"/>
          </a:xfrm>
          <a:prstGeom prst="rect">
            <a:avLst/>
          </a:prstGeom>
        </p:spPr>
        <p:txBody>
          <a:bodyPr wrap="square" lIns="0" tIns="0" rIns="0" bIns="0" rtlCol="0" anchor="t">
            <a:spAutoFit/>
          </a:bodyPr>
          <a:lstStyle/>
          <a:p>
            <a:pPr marL="171450" indent="-171450">
              <a:lnSpc>
                <a:spcPct val="150000"/>
              </a:lnSpc>
              <a:buFont typeface="Arial" panose="020B0604020202020204" pitchFamily="34" charset="0"/>
              <a:buChar char="•"/>
            </a:pPr>
            <a:r>
              <a:rPr lang="en-US" sz="1200">
                <a:solidFill>
                  <a:srgbClr val="1C1D3B"/>
                </a:solidFill>
                <a:latin typeface="Helvetica" pitchFamily="2" charset="0"/>
              </a:rPr>
              <a:t>SAP S/4HANA &amp; RISE</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SAP BTP Deployment</a:t>
            </a:r>
          </a:p>
          <a:p>
            <a:pPr marL="628650" lvl="1" indent="-171450">
              <a:lnSpc>
                <a:spcPct val="150000"/>
              </a:lnSpc>
              <a:buFont typeface="Arial" panose="020B0604020202020204" pitchFamily="34" charset="0"/>
              <a:buChar char="•"/>
            </a:pPr>
            <a:r>
              <a:rPr lang="en-US" sz="1200">
                <a:solidFill>
                  <a:srgbClr val="1C1D3B"/>
                </a:solidFill>
                <a:latin typeface="Helvetica" pitchFamily="2" charset="0"/>
              </a:rPr>
              <a:t>SAP Integration Suite</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AI Implementation</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SAP OpenText</a:t>
            </a:r>
          </a:p>
          <a:p>
            <a:pPr marL="628650" lvl="1" indent="-171450">
              <a:lnSpc>
                <a:spcPct val="150000"/>
              </a:lnSpc>
              <a:buFont typeface="Arial" panose="020B0604020202020204" pitchFamily="34" charset="0"/>
              <a:buChar char="•"/>
            </a:pPr>
            <a:r>
              <a:rPr lang="en-US" sz="1200">
                <a:solidFill>
                  <a:srgbClr val="1C1D3B"/>
                </a:solidFill>
                <a:latin typeface="Helvetica" pitchFamily="2" charset="0"/>
              </a:rPr>
              <a:t>Extended ECM (xECM)</a:t>
            </a:r>
          </a:p>
          <a:p>
            <a:pPr marL="628650" lvl="1" indent="-171450">
              <a:lnSpc>
                <a:spcPct val="150000"/>
              </a:lnSpc>
              <a:buFont typeface="Arial" panose="020B0604020202020204" pitchFamily="34" charset="0"/>
              <a:buChar char="•"/>
            </a:pPr>
            <a:r>
              <a:rPr lang="en-US" sz="1200">
                <a:solidFill>
                  <a:srgbClr val="1C1D3B"/>
                </a:solidFill>
                <a:latin typeface="Helvetica" pitchFamily="2" charset="0"/>
              </a:rPr>
              <a:t>Vendor Invoice Management</a:t>
            </a:r>
          </a:p>
          <a:p>
            <a:pPr marL="628650" lvl="1" indent="-171450">
              <a:lnSpc>
                <a:spcPct val="150000"/>
              </a:lnSpc>
              <a:buFont typeface="Arial" panose="020B0604020202020204" pitchFamily="34" charset="0"/>
              <a:buChar char="•"/>
            </a:pPr>
            <a:r>
              <a:rPr lang="en-US" sz="1200">
                <a:solidFill>
                  <a:srgbClr val="1C1D3B"/>
                </a:solidFill>
                <a:latin typeface="Helvetica" pitchFamily="2" charset="0"/>
              </a:rPr>
              <a:t>Document Presentment</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SAP Ariba</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SAP Vertex</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SAP Vistex</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Geospatial Intelligence (GIS)</a:t>
            </a:r>
          </a:p>
        </p:txBody>
      </p:sp>
      <p:sp>
        <p:nvSpPr>
          <p:cNvPr id="24" name="TextBox 34">
            <a:extLst>
              <a:ext uri="{FF2B5EF4-FFF2-40B4-BE49-F238E27FC236}">
                <a16:creationId xmlns:a16="http://schemas.microsoft.com/office/drawing/2014/main" id="{8C05A3B9-D5F2-B7E6-F235-5ECDFE541E9D}"/>
              </a:ext>
            </a:extLst>
          </p:cNvPr>
          <p:cNvSpPr txBox="1"/>
          <p:nvPr/>
        </p:nvSpPr>
        <p:spPr>
          <a:xfrm>
            <a:off x="9371067" y="3096658"/>
            <a:ext cx="2520575" cy="804131"/>
          </a:xfrm>
          <a:prstGeom prst="rect">
            <a:avLst/>
          </a:prstGeom>
        </p:spPr>
        <p:txBody>
          <a:bodyPr wrap="square" lIns="0" tIns="0" rIns="0" bIns="0" rtlCol="0" anchor="t">
            <a:spAutoFit/>
          </a:bodyPr>
          <a:lstStyle/>
          <a:p>
            <a:pPr marL="171450" indent="-171450">
              <a:lnSpc>
                <a:spcPct val="150000"/>
              </a:lnSpc>
              <a:buFont typeface="Arial" panose="020B0604020202020204" pitchFamily="34" charset="0"/>
              <a:buChar char="•"/>
            </a:pPr>
            <a:r>
              <a:rPr lang="en-US" sz="1200">
                <a:solidFill>
                  <a:srgbClr val="1C1D3B"/>
                </a:solidFill>
                <a:latin typeface="Helvetica" pitchFamily="2" charset="0"/>
              </a:rPr>
              <a:t>SAP Gold Partner</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SAP </a:t>
            </a:r>
            <a:r>
              <a:rPr lang="en-US" sz="1200" err="1">
                <a:solidFill>
                  <a:srgbClr val="1C1D3B"/>
                </a:solidFill>
                <a:latin typeface="Helvetica" pitchFamily="2" charset="0"/>
              </a:rPr>
              <a:t>PartnerEdge</a:t>
            </a:r>
            <a:r>
              <a:rPr lang="en-US" sz="1200">
                <a:solidFill>
                  <a:srgbClr val="1C1D3B"/>
                </a:solidFill>
                <a:latin typeface="Helvetica" pitchFamily="2" charset="0"/>
              </a:rPr>
              <a:t>, Sell</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CCFlex – Cloud Choice Flex</a:t>
            </a:r>
          </a:p>
        </p:txBody>
      </p:sp>
      <p:sp>
        <p:nvSpPr>
          <p:cNvPr id="25" name="TextBox 34">
            <a:extLst>
              <a:ext uri="{FF2B5EF4-FFF2-40B4-BE49-F238E27FC236}">
                <a16:creationId xmlns:a16="http://schemas.microsoft.com/office/drawing/2014/main" id="{8ACD8691-6714-34AC-75BB-D04CDFEDEBFC}"/>
              </a:ext>
            </a:extLst>
          </p:cNvPr>
          <p:cNvSpPr txBox="1"/>
          <p:nvPr/>
        </p:nvSpPr>
        <p:spPr>
          <a:xfrm>
            <a:off x="578189" y="3096658"/>
            <a:ext cx="2205726" cy="3297121"/>
          </a:xfrm>
          <a:prstGeom prst="rect">
            <a:avLst/>
          </a:prstGeom>
        </p:spPr>
        <p:txBody>
          <a:bodyPr wrap="square" lIns="0" tIns="0" rIns="0" bIns="0" rtlCol="0" anchor="t">
            <a:spAutoFit/>
          </a:bodyPr>
          <a:lstStyle/>
          <a:p>
            <a:pPr marL="171450" lvl="1" indent="-171450">
              <a:lnSpc>
                <a:spcPct val="150000"/>
              </a:lnSpc>
              <a:buFont typeface="Arial" panose="020B0604020202020204" pitchFamily="34" charset="0"/>
              <a:buChar char="•"/>
            </a:pPr>
            <a:r>
              <a:rPr lang="en-US" sz="1200">
                <a:solidFill>
                  <a:srgbClr val="1C1D3B"/>
                </a:solidFill>
                <a:latin typeface="Helvetica" pitchFamily="2" charset="0"/>
              </a:rPr>
              <a:t>Data Archiving &amp; ILM</a:t>
            </a:r>
          </a:p>
          <a:p>
            <a:pPr marL="171450" lvl="1" indent="-171450">
              <a:lnSpc>
                <a:spcPct val="150000"/>
              </a:lnSpc>
              <a:buFont typeface="Arial" panose="020B0604020202020204" pitchFamily="34" charset="0"/>
              <a:buChar char="•"/>
            </a:pPr>
            <a:r>
              <a:rPr lang="en-US" sz="1200">
                <a:solidFill>
                  <a:srgbClr val="1C1D3B"/>
                </a:solidFill>
                <a:latin typeface="Helvetica" pitchFamily="2" charset="0"/>
              </a:rPr>
              <a:t>Retention Management</a:t>
            </a:r>
          </a:p>
          <a:p>
            <a:pPr marL="171450" lvl="1" indent="-171450">
              <a:lnSpc>
                <a:spcPct val="150000"/>
              </a:lnSpc>
              <a:buFont typeface="Arial" panose="020B0604020202020204" pitchFamily="34" charset="0"/>
              <a:buChar char="•"/>
            </a:pPr>
            <a:r>
              <a:rPr lang="en-US" sz="1200">
                <a:solidFill>
                  <a:srgbClr val="1C1D3B"/>
                </a:solidFill>
                <a:latin typeface="Helvetica" pitchFamily="2" charset="0"/>
              </a:rPr>
              <a:t>HANA Memory Optimization (NSE)</a:t>
            </a:r>
          </a:p>
          <a:p>
            <a:pPr marL="171450" lvl="1" indent="-171450">
              <a:lnSpc>
                <a:spcPct val="150000"/>
              </a:lnSpc>
              <a:buFont typeface="Arial" panose="020B0604020202020204" pitchFamily="34" charset="0"/>
              <a:buChar char="•"/>
            </a:pPr>
            <a:r>
              <a:rPr lang="en-US" sz="1200">
                <a:solidFill>
                  <a:srgbClr val="1C1D3B"/>
                </a:solidFill>
                <a:latin typeface="Helvetica" pitchFamily="2" charset="0"/>
              </a:rPr>
              <a:t>Data Governance</a:t>
            </a:r>
          </a:p>
          <a:p>
            <a:pPr marL="171450" lvl="1" indent="-171450">
              <a:lnSpc>
                <a:spcPct val="150000"/>
              </a:lnSpc>
              <a:buFont typeface="Arial" panose="020B0604020202020204" pitchFamily="34" charset="0"/>
              <a:buChar char="•"/>
            </a:pPr>
            <a:r>
              <a:rPr lang="en-US" sz="1200">
                <a:solidFill>
                  <a:srgbClr val="1C1D3B"/>
                </a:solidFill>
                <a:latin typeface="Helvetica" pitchFamily="2" charset="0"/>
              </a:rPr>
              <a:t>Data Migration</a:t>
            </a:r>
          </a:p>
          <a:p>
            <a:pPr marL="171450" lvl="1" indent="-171450">
              <a:lnSpc>
                <a:spcPct val="150000"/>
              </a:lnSpc>
              <a:buFont typeface="Arial" panose="020B0604020202020204" pitchFamily="34" charset="0"/>
              <a:buChar char="•"/>
            </a:pPr>
            <a:r>
              <a:rPr lang="en-US" sz="1200">
                <a:solidFill>
                  <a:srgbClr val="1C1D3B"/>
                </a:solidFill>
                <a:latin typeface="Helvetica" pitchFamily="2" charset="0"/>
              </a:rPr>
              <a:t>Cloud Migrations</a:t>
            </a:r>
          </a:p>
          <a:p>
            <a:pPr marL="171450" lvl="1" indent="-171450">
              <a:lnSpc>
                <a:spcPct val="150000"/>
              </a:lnSpc>
              <a:buFont typeface="Arial" panose="020B0604020202020204" pitchFamily="34" charset="0"/>
              <a:buChar char="•"/>
            </a:pPr>
            <a:r>
              <a:rPr lang="en-US" sz="1200">
                <a:solidFill>
                  <a:srgbClr val="1C1D3B"/>
                </a:solidFill>
                <a:latin typeface="Helvetica" pitchFamily="2" charset="0"/>
              </a:rPr>
              <a:t>Data Privacy and Security</a:t>
            </a:r>
          </a:p>
          <a:p>
            <a:pPr marL="171450" lvl="1" indent="-171450">
              <a:lnSpc>
                <a:spcPct val="150000"/>
              </a:lnSpc>
              <a:buFont typeface="Arial" panose="020B0604020202020204" pitchFamily="34" charset="0"/>
              <a:buChar char="•"/>
            </a:pPr>
            <a:r>
              <a:rPr lang="en-US" sz="1200">
                <a:solidFill>
                  <a:srgbClr val="1C1D3B"/>
                </a:solidFill>
                <a:latin typeface="Helvetica" pitchFamily="2" charset="0"/>
              </a:rPr>
              <a:t>Legacy Decommissioning</a:t>
            </a:r>
          </a:p>
          <a:p>
            <a:pPr marL="171450" lvl="1" indent="-171450">
              <a:lnSpc>
                <a:spcPct val="150000"/>
              </a:lnSpc>
              <a:buFont typeface="Arial" panose="020B0604020202020204" pitchFamily="34" charset="0"/>
              <a:buChar char="•"/>
            </a:pPr>
            <a:r>
              <a:rPr lang="en-US" sz="1200">
                <a:solidFill>
                  <a:srgbClr val="1C1D3B"/>
                </a:solidFill>
                <a:latin typeface="Helvetica" pitchFamily="2" charset="0"/>
              </a:rPr>
              <a:t>Data Volume Assessment</a:t>
            </a:r>
          </a:p>
          <a:p>
            <a:pPr marL="171450" lvl="1" indent="-171450">
              <a:lnSpc>
                <a:spcPct val="150000"/>
              </a:lnSpc>
              <a:buFont typeface="Arial" panose="020B0604020202020204" pitchFamily="34" charset="0"/>
              <a:buChar char="•"/>
            </a:pPr>
            <a:r>
              <a:rPr lang="en-US" sz="1200">
                <a:solidFill>
                  <a:srgbClr val="1C1D3B"/>
                </a:solidFill>
                <a:latin typeface="Helvetica" pitchFamily="2" charset="0"/>
              </a:rPr>
              <a:t>Data Quality Assessment</a:t>
            </a:r>
          </a:p>
          <a:p>
            <a:pPr marL="171450" indent="-171450">
              <a:lnSpc>
                <a:spcPct val="150000"/>
              </a:lnSpc>
              <a:buFont typeface="Arial" panose="020B0604020202020204" pitchFamily="34" charset="0"/>
              <a:buChar char="•"/>
            </a:pPr>
            <a:endParaRPr lang="en-US" sz="1200">
              <a:solidFill>
                <a:srgbClr val="1C1D3B"/>
              </a:solidFill>
              <a:latin typeface="Helvetica" pitchFamily="2" charset="0"/>
            </a:endParaRPr>
          </a:p>
        </p:txBody>
      </p:sp>
      <p:sp>
        <p:nvSpPr>
          <p:cNvPr id="26" name="TextBox 34">
            <a:extLst>
              <a:ext uri="{FF2B5EF4-FFF2-40B4-BE49-F238E27FC236}">
                <a16:creationId xmlns:a16="http://schemas.microsoft.com/office/drawing/2014/main" id="{54D8ED6E-E54A-2F41-AE52-DF43938163D6}"/>
              </a:ext>
            </a:extLst>
          </p:cNvPr>
          <p:cNvSpPr txBox="1"/>
          <p:nvPr/>
        </p:nvSpPr>
        <p:spPr>
          <a:xfrm>
            <a:off x="6504258" y="3096658"/>
            <a:ext cx="2520575" cy="2054088"/>
          </a:xfrm>
          <a:prstGeom prst="rect">
            <a:avLst/>
          </a:prstGeom>
        </p:spPr>
        <p:txBody>
          <a:bodyPr wrap="square" lIns="0" tIns="0" rIns="0" bIns="0" rtlCol="0" anchor="t">
            <a:spAutoFit/>
          </a:bodyPr>
          <a:lstStyle/>
          <a:p>
            <a:pPr marL="171450" lvl="1" indent="-171450">
              <a:lnSpc>
                <a:spcPct val="150000"/>
              </a:lnSpc>
              <a:buFont typeface="Arial" panose="020B0604020202020204" pitchFamily="34" charset="0"/>
              <a:buChar char="•"/>
            </a:pPr>
            <a:r>
              <a:rPr lang="en-US" sz="1200">
                <a:solidFill>
                  <a:srgbClr val="1C1D3B"/>
                </a:solidFill>
                <a:latin typeface="Helvetica" pitchFamily="2" charset="0"/>
              </a:rPr>
              <a:t>Data ASSIST by Auritas</a:t>
            </a:r>
          </a:p>
          <a:p>
            <a:pPr marL="0" lvl="1">
              <a:lnSpc>
                <a:spcPct val="150000"/>
              </a:lnSpc>
            </a:pPr>
            <a:r>
              <a:rPr lang="en-US" sz="1050" i="1">
                <a:solidFill>
                  <a:srgbClr val="1C1D3B"/>
                </a:solidFill>
                <a:latin typeface="Helvetica" pitchFamily="2" charset="0"/>
              </a:rPr>
              <a:t>    (Data Archiving Automation)</a:t>
            </a:r>
          </a:p>
          <a:p>
            <a:pPr marL="171450" lvl="1" indent="-171450">
              <a:lnSpc>
                <a:spcPct val="150000"/>
              </a:lnSpc>
              <a:buFont typeface="Arial" panose="020B0604020202020204" pitchFamily="34" charset="0"/>
              <a:buChar char="•"/>
            </a:pPr>
            <a:r>
              <a:rPr lang="en-US" sz="1200">
                <a:solidFill>
                  <a:srgbClr val="1C1D3B"/>
                </a:solidFill>
                <a:latin typeface="Helvetica" pitchFamily="2" charset="0"/>
              </a:rPr>
              <a:t>Data GUARD by Auritas</a:t>
            </a:r>
          </a:p>
          <a:p>
            <a:pPr marL="0" lvl="1">
              <a:lnSpc>
                <a:spcPct val="150000"/>
              </a:lnSpc>
            </a:pPr>
            <a:r>
              <a:rPr lang="en-US" sz="1050" i="1">
                <a:solidFill>
                  <a:srgbClr val="1C1D3B"/>
                </a:solidFill>
                <a:latin typeface="Helvetica" pitchFamily="2" charset="0"/>
              </a:rPr>
              <a:t>    (Legacy Decommissioning)</a:t>
            </a:r>
          </a:p>
          <a:p>
            <a:pPr marL="171450" lvl="1" indent="-171450">
              <a:lnSpc>
                <a:spcPct val="150000"/>
              </a:lnSpc>
              <a:buFont typeface="Arial" panose="020B0604020202020204" pitchFamily="34" charset="0"/>
              <a:buChar char="•"/>
            </a:pPr>
            <a:r>
              <a:rPr lang="en-US" sz="1200">
                <a:solidFill>
                  <a:srgbClr val="1C1D3B"/>
                </a:solidFill>
                <a:latin typeface="Helvetica" pitchFamily="2" charset="0"/>
              </a:rPr>
              <a:t>Auritas Intelligent Accrual</a:t>
            </a:r>
          </a:p>
          <a:p>
            <a:pPr marL="0" lvl="1">
              <a:lnSpc>
                <a:spcPct val="150000"/>
              </a:lnSpc>
            </a:pPr>
            <a:r>
              <a:rPr lang="en-US" sz="1050" i="1">
                <a:solidFill>
                  <a:srgbClr val="1C1D3B"/>
                </a:solidFill>
                <a:latin typeface="Helvetica" pitchFamily="2" charset="0"/>
              </a:rPr>
              <a:t>    (Financial Automation)</a:t>
            </a:r>
            <a:endParaRPr lang="en-US" sz="900" i="1">
              <a:solidFill>
                <a:srgbClr val="1C1D3B"/>
              </a:solidFill>
              <a:latin typeface="Helvetica" pitchFamily="2" charset="0"/>
            </a:endParaRPr>
          </a:p>
          <a:p>
            <a:pPr marL="171450" lvl="1" indent="-171450">
              <a:lnSpc>
                <a:spcPct val="150000"/>
              </a:lnSpc>
              <a:buFont typeface="Arial" panose="020B0604020202020204" pitchFamily="34" charset="0"/>
              <a:buChar char="•"/>
            </a:pPr>
            <a:r>
              <a:rPr lang="en-US" sz="1200">
                <a:solidFill>
                  <a:srgbClr val="1C1D3B"/>
                </a:solidFill>
                <a:latin typeface="Helvetica" pitchFamily="2" charset="0"/>
              </a:rPr>
              <a:t>DMS+ by Auritas</a:t>
            </a:r>
          </a:p>
          <a:p>
            <a:pPr marL="0" lvl="1">
              <a:lnSpc>
                <a:spcPct val="150000"/>
              </a:lnSpc>
            </a:pPr>
            <a:r>
              <a:rPr lang="en-US" sz="1050" i="1">
                <a:solidFill>
                  <a:srgbClr val="1C1D3B"/>
                </a:solidFill>
                <a:latin typeface="Helvetica" pitchFamily="2" charset="0"/>
              </a:rPr>
              <a:t>    (Enhanced Document Storage)</a:t>
            </a:r>
          </a:p>
        </p:txBody>
      </p:sp>
      <p:cxnSp>
        <p:nvCxnSpPr>
          <p:cNvPr id="27" name="Straight Connector 26">
            <a:extLst>
              <a:ext uri="{FF2B5EF4-FFF2-40B4-BE49-F238E27FC236}">
                <a16:creationId xmlns:a16="http://schemas.microsoft.com/office/drawing/2014/main" id="{4A44C674-8C21-EED6-604F-B0D45F889B41}"/>
              </a:ext>
            </a:extLst>
          </p:cNvPr>
          <p:cNvCxnSpPr>
            <a:cxnSpLocks/>
          </p:cNvCxnSpPr>
          <p:nvPr/>
        </p:nvCxnSpPr>
        <p:spPr>
          <a:xfrm>
            <a:off x="2872051"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0BDD9BE-75DF-3A4C-AB3B-8254D7EA2F71}"/>
              </a:ext>
            </a:extLst>
          </p:cNvPr>
          <p:cNvCxnSpPr>
            <a:cxnSpLocks/>
          </p:cNvCxnSpPr>
          <p:nvPr/>
        </p:nvCxnSpPr>
        <p:spPr>
          <a:xfrm>
            <a:off x="6198983"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926F73CD-8EC2-5D06-A252-D59B923CEB33}"/>
              </a:ext>
            </a:extLst>
          </p:cNvPr>
          <p:cNvCxnSpPr>
            <a:cxnSpLocks/>
          </p:cNvCxnSpPr>
          <p:nvPr/>
        </p:nvCxnSpPr>
        <p:spPr>
          <a:xfrm>
            <a:off x="9029674"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32" name="Picture 31">
            <a:extLst>
              <a:ext uri="{FF2B5EF4-FFF2-40B4-BE49-F238E27FC236}">
                <a16:creationId xmlns:a16="http://schemas.microsoft.com/office/drawing/2014/main" id="{82C3B97F-E530-76D6-31A1-1AE5C888E7F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62291" y="5374964"/>
            <a:ext cx="1046734" cy="315770"/>
          </a:xfrm>
          <a:prstGeom prst="rect">
            <a:avLst/>
          </a:prstGeom>
        </p:spPr>
      </p:pic>
      <p:sp>
        <p:nvSpPr>
          <p:cNvPr id="35" name="TextBox 34">
            <a:extLst>
              <a:ext uri="{FF2B5EF4-FFF2-40B4-BE49-F238E27FC236}">
                <a16:creationId xmlns:a16="http://schemas.microsoft.com/office/drawing/2014/main" id="{FB76C508-99A4-F703-4773-2CDE5C8DEDE0}"/>
              </a:ext>
            </a:extLst>
          </p:cNvPr>
          <p:cNvSpPr txBox="1"/>
          <p:nvPr/>
        </p:nvSpPr>
        <p:spPr>
          <a:xfrm>
            <a:off x="6710972" y="5687562"/>
            <a:ext cx="2520575" cy="218971"/>
          </a:xfrm>
          <a:prstGeom prst="rect">
            <a:avLst/>
          </a:prstGeom>
        </p:spPr>
        <p:txBody>
          <a:bodyPr wrap="square" lIns="0" tIns="0" rIns="0" bIns="0" rtlCol="0" anchor="t">
            <a:spAutoFit/>
          </a:bodyPr>
          <a:lstStyle/>
          <a:p>
            <a:pPr marL="0" lvl="1">
              <a:lnSpc>
                <a:spcPct val="150000"/>
              </a:lnSpc>
            </a:pPr>
            <a:r>
              <a:rPr lang="en-US" sz="1050" i="1">
                <a:solidFill>
                  <a:srgbClr val="1C1D3B"/>
                </a:solidFill>
                <a:latin typeface="Helvetica" pitchFamily="2" charset="0"/>
              </a:rPr>
              <a:t>(AMS + Hypercare)</a:t>
            </a:r>
          </a:p>
        </p:txBody>
      </p:sp>
      <p:pic>
        <p:nvPicPr>
          <p:cNvPr id="36" name="Picture 35" descr="Microsoft Azure Logo et symbole, sens, histoire, PNG, marque">
            <a:extLst>
              <a:ext uri="{FF2B5EF4-FFF2-40B4-BE49-F238E27FC236}">
                <a16:creationId xmlns:a16="http://schemas.microsoft.com/office/drawing/2014/main" id="{328BD453-A621-84A8-FE0F-F3D987F4767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539568" y="4420489"/>
            <a:ext cx="871255" cy="2596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Accusoft | Home">
            <a:extLst>
              <a:ext uri="{FF2B5EF4-FFF2-40B4-BE49-F238E27FC236}">
                <a16:creationId xmlns:a16="http://schemas.microsoft.com/office/drawing/2014/main" id="{252AEC57-D13A-18C9-0DB4-EC0E97D3F661}"/>
              </a:ext>
            </a:extLst>
          </p:cNvPr>
          <p:cNvPicPr>
            <a:picLocks noChangeAspect="1" noChangeArrowheads="1"/>
          </p:cNvPicPr>
          <p:nvPr/>
        </p:nvPicPr>
        <p:blipFill>
          <a:blip r:embed="rId5" cstate="email">
            <a:biLevel thresh="75000"/>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0527993" y="4106792"/>
            <a:ext cx="971400" cy="2331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omepage - Schoolupdate">
            <a:extLst>
              <a:ext uri="{FF2B5EF4-FFF2-40B4-BE49-F238E27FC236}">
                <a16:creationId xmlns:a16="http://schemas.microsoft.com/office/drawing/2014/main" id="{7175300E-CCF5-1087-BFD6-D9B956756A2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42167" y="5322797"/>
            <a:ext cx="915662" cy="23730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2">
            <a:extLst>
              <a:ext uri="{FF2B5EF4-FFF2-40B4-BE49-F238E27FC236}">
                <a16:creationId xmlns:a16="http://schemas.microsoft.com/office/drawing/2014/main" id="{EE6BEDE4-46A5-1B91-3506-A67DCE461C93}"/>
              </a:ext>
            </a:extLst>
          </p:cNvPr>
          <p:cNvGrpSpPr/>
          <p:nvPr/>
        </p:nvGrpSpPr>
        <p:grpSpPr>
          <a:xfrm>
            <a:off x="9483724" y="4171279"/>
            <a:ext cx="668083" cy="384782"/>
            <a:chOff x="0" y="0"/>
            <a:chExt cx="1515902" cy="873083"/>
          </a:xfrm>
        </p:grpSpPr>
        <p:grpSp>
          <p:nvGrpSpPr>
            <p:cNvPr id="40" name="Group 13">
              <a:extLst>
                <a:ext uri="{FF2B5EF4-FFF2-40B4-BE49-F238E27FC236}">
                  <a16:creationId xmlns:a16="http://schemas.microsoft.com/office/drawing/2014/main" id="{B29A23F9-9E9A-196C-3237-B7C92922C4A2}"/>
                </a:ext>
              </a:extLst>
            </p:cNvPr>
            <p:cNvGrpSpPr/>
            <p:nvPr/>
          </p:nvGrpSpPr>
          <p:grpSpPr>
            <a:xfrm>
              <a:off x="11897" y="28282"/>
              <a:ext cx="812816" cy="435871"/>
              <a:chOff x="0" y="0"/>
              <a:chExt cx="514173" cy="275724"/>
            </a:xfrm>
          </p:grpSpPr>
          <p:sp>
            <p:nvSpPr>
              <p:cNvPr id="45" name="Freeform 14">
                <a:extLst>
                  <a:ext uri="{FF2B5EF4-FFF2-40B4-BE49-F238E27FC236}">
                    <a16:creationId xmlns:a16="http://schemas.microsoft.com/office/drawing/2014/main" id="{112537DB-B07D-F357-F5DB-5C4F0E800650}"/>
                  </a:ext>
                </a:extLst>
              </p:cNvPr>
              <p:cNvSpPr/>
              <p:nvPr/>
            </p:nvSpPr>
            <p:spPr>
              <a:xfrm>
                <a:off x="0" y="0"/>
                <a:ext cx="514173" cy="275724"/>
              </a:xfrm>
              <a:custGeom>
                <a:avLst/>
                <a:gdLst/>
                <a:ahLst/>
                <a:cxnLst/>
                <a:rect l="l" t="t" r="r" b="b"/>
                <a:pathLst>
                  <a:path w="514173" h="275724">
                    <a:moveTo>
                      <a:pt x="0" y="0"/>
                    </a:moveTo>
                    <a:lnTo>
                      <a:pt x="514173" y="0"/>
                    </a:lnTo>
                    <a:lnTo>
                      <a:pt x="514173" y="275724"/>
                    </a:lnTo>
                    <a:lnTo>
                      <a:pt x="0" y="275724"/>
                    </a:lnTo>
                    <a:close/>
                  </a:path>
                </a:pathLst>
              </a:custGeom>
              <a:solidFill>
                <a:srgbClr val="FFFFFF"/>
              </a:solidFill>
            </p:spPr>
            <p:txBody>
              <a:bodyPr/>
              <a:lstStyle/>
              <a:p>
                <a:endParaRPr lang="en-US" sz="1200">
                  <a:latin typeface="Helvetica" pitchFamily="2" charset="0"/>
                </a:endParaRPr>
              </a:p>
            </p:txBody>
          </p:sp>
          <p:sp>
            <p:nvSpPr>
              <p:cNvPr id="46" name="TextBox 15">
                <a:extLst>
                  <a:ext uri="{FF2B5EF4-FFF2-40B4-BE49-F238E27FC236}">
                    <a16:creationId xmlns:a16="http://schemas.microsoft.com/office/drawing/2014/main" id="{0150F7B6-5AE7-2CFB-DAC3-8492DA6BBC3D}"/>
                  </a:ext>
                </a:extLst>
              </p:cNvPr>
              <p:cNvSpPr txBox="1"/>
              <p:nvPr/>
            </p:nvSpPr>
            <p:spPr>
              <a:xfrm>
                <a:off x="0" y="47625"/>
                <a:ext cx="812800" cy="765175"/>
              </a:xfrm>
              <a:prstGeom prst="rect">
                <a:avLst/>
              </a:prstGeom>
            </p:spPr>
            <p:txBody>
              <a:bodyPr lIns="50800" tIns="50800" rIns="50800" bIns="50800" rtlCol="0" anchor="ctr"/>
              <a:lstStyle/>
              <a:p>
                <a:pPr algn="ctr">
                  <a:lnSpc>
                    <a:spcPts val="1379"/>
                  </a:lnSpc>
                </a:pPr>
                <a:endParaRPr sz="1200">
                  <a:latin typeface="Helvetica" pitchFamily="2" charset="0"/>
                </a:endParaRPr>
              </a:p>
            </p:txBody>
          </p:sp>
        </p:grpSp>
        <p:grpSp>
          <p:nvGrpSpPr>
            <p:cNvPr id="41" name="Group 16">
              <a:extLst>
                <a:ext uri="{FF2B5EF4-FFF2-40B4-BE49-F238E27FC236}">
                  <a16:creationId xmlns:a16="http://schemas.microsoft.com/office/drawing/2014/main" id="{4A6E2C02-EB3D-464E-8555-DEF266688A30}"/>
                </a:ext>
              </a:extLst>
            </p:cNvPr>
            <p:cNvGrpSpPr/>
            <p:nvPr/>
          </p:nvGrpSpPr>
          <p:grpSpPr>
            <a:xfrm>
              <a:off x="670767" y="404144"/>
              <a:ext cx="812816" cy="435871"/>
              <a:chOff x="0" y="0"/>
              <a:chExt cx="514173" cy="275724"/>
            </a:xfrm>
          </p:grpSpPr>
          <p:sp>
            <p:nvSpPr>
              <p:cNvPr id="43" name="Freeform 17">
                <a:extLst>
                  <a:ext uri="{FF2B5EF4-FFF2-40B4-BE49-F238E27FC236}">
                    <a16:creationId xmlns:a16="http://schemas.microsoft.com/office/drawing/2014/main" id="{09AEC157-70AA-BC1F-B853-503E98EA8BDE}"/>
                  </a:ext>
                </a:extLst>
              </p:cNvPr>
              <p:cNvSpPr/>
              <p:nvPr/>
            </p:nvSpPr>
            <p:spPr>
              <a:xfrm>
                <a:off x="0" y="0"/>
                <a:ext cx="514173" cy="275724"/>
              </a:xfrm>
              <a:custGeom>
                <a:avLst/>
                <a:gdLst/>
                <a:ahLst/>
                <a:cxnLst/>
                <a:rect l="l" t="t" r="r" b="b"/>
                <a:pathLst>
                  <a:path w="514173" h="275724">
                    <a:moveTo>
                      <a:pt x="0" y="0"/>
                    </a:moveTo>
                    <a:lnTo>
                      <a:pt x="514173" y="0"/>
                    </a:lnTo>
                    <a:lnTo>
                      <a:pt x="514173" y="275724"/>
                    </a:lnTo>
                    <a:lnTo>
                      <a:pt x="0" y="275724"/>
                    </a:lnTo>
                    <a:close/>
                  </a:path>
                </a:pathLst>
              </a:custGeom>
              <a:solidFill>
                <a:srgbClr val="FFFFFF"/>
              </a:solidFill>
            </p:spPr>
            <p:txBody>
              <a:bodyPr/>
              <a:lstStyle/>
              <a:p>
                <a:endParaRPr lang="en-US" sz="1200">
                  <a:latin typeface="Helvetica" pitchFamily="2" charset="0"/>
                </a:endParaRPr>
              </a:p>
            </p:txBody>
          </p:sp>
          <p:sp>
            <p:nvSpPr>
              <p:cNvPr id="44" name="TextBox 18">
                <a:extLst>
                  <a:ext uri="{FF2B5EF4-FFF2-40B4-BE49-F238E27FC236}">
                    <a16:creationId xmlns:a16="http://schemas.microsoft.com/office/drawing/2014/main" id="{C0B9F33D-47D7-463D-C081-0A67178B3A17}"/>
                  </a:ext>
                </a:extLst>
              </p:cNvPr>
              <p:cNvSpPr txBox="1"/>
              <p:nvPr/>
            </p:nvSpPr>
            <p:spPr>
              <a:xfrm>
                <a:off x="0" y="47625"/>
                <a:ext cx="812800" cy="765175"/>
              </a:xfrm>
              <a:prstGeom prst="rect">
                <a:avLst/>
              </a:prstGeom>
            </p:spPr>
            <p:txBody>
              <a:bodyPr lIns="50800" tIns="50800" rIns="50800" bIns="50800" rtlCol="0" anchor="ctr"/>
              <a:lstStyle/>
              <a:p>
                <a:pPr algn="ctr">
                  <a:lnSpc>
                    <a:spcPts val="1379"/>
                  </a:lnSpc>
                </a:pPr>
                <a:endParaRPr sz="1200">
                  <a:latin typeface="Helvetica" pitchFamily="2" charset="0"/>
                </a:endParaRPr>
              </a:p>
            </p:txBody>
          </p:sp>
        </p:grpSp>
        <p:sp>
          <p:nvSpPr>
            <p:cNvPr id="42" name="Freeform 19">
              <a:extLst>
                <a:ext uri="{FF2B5EF4-FFF2-40B4-BE49-F238E27FC236}">
                  <a16:creationId xmlns:a16="http://schemas.microsoft.com/office/drawing/2014/main" id="{D79261A2-4BE7-FC96-F69D-2ACDF76AA356}"/>
                </a:ext>
              </a:extLst>
            </p:cNvPr>
            <p:cNvSpPr/>
            <p:nvPr/>
          </p:nvSpPr>
          <p:spPr>
            <a:xfrm>
              <a:off x="0" y="0"/>
              <a:ext cx="1515902" cy="873083"/>
            </a:xfrm>
            <a:custGeom>
              <a:avLst/>
              <a:gdLst/>
              <a:ahLst/>
              <a:cxnLst/>
              <a:rect l="l" t="t" r="r" b="b"/>
              <a:pathLst>
                <a:path w="1515902" h="873083">
                  <a:moveTo>
                    <a:pt x="0" y="0"/>
                  </a:moveTo>
                  <a:lnTo>
                    <a:pt x="1515902" y="0"/>
                  </a:lnTo>
                  <a:lnTo>
                    <a:pt x="1515902" y="873083"/>
                  </a:lnTo>
                  <a:lnTo>
                    <a:pt x="0" y="873083"/>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sz="1200">
                <a:latin typeface="Helvetica" pitchFamily="2" charset="0"/>
              </a:endParaRPr>
            </a:p>
          </p:txBody>
        </p:sp>
      </p:grpSp>
      <p:pic>
        <p:nvPicPr>
          <p:cNvPr id="47" name="Picture 2">
            <a:extLst>
              <a:ext uri="{FF2B5EF4-FFF2-40B4-BE49-F238E27FC236}">
                <a16:creationId xmlns:a16="http://schemas.microsoft.com/office/drawing/2014/main" id="{6F997E36-05D4-0BCE-3E38-A259067F80D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538107" y="4873422"/>
            <a:ext cx="463183" cy="277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1CA149-1856-AF46-D6FD-6A4789ECFC9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16855" y="5539647"/>
            <a:ext cx="488776" cy="2419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4">
            <a:extLst>
              <a:ext uri="{FF2B5EF4-FFF2-40B4-BE49-F238E27FC236}">
                <a16:creationId xmlns:a16="http://schemas.microsoft.com/office/drawing/2014/main" id="{09143D79-F5F6-AB01-ACF1-5A8EDE17C57E}"/>
              </a:ext>
            </a:extLst>
          </p:cNvPr>
          <p:cNvSpPr txBox="1"/>
          <p:nvPr/>
        </p:nvSpPr>
        <p:spPr>
          <a:xfrm>
            <a:off x="9521227" y="5755650"/>
            <a:ext cx="782554" cy="218906"/>
          </a:xfrm>
          <a:prstGeom prst="rect">
            <a:avLst/>
          </a:prstGeom>
        </p:spPr>
        <p:txBody>
          <a:bodyPr wrap="square" lIns="0" tIns="0" rIns="0" bIns="0" rtlCol="0" anchor="t">
            <a:spAutoFit/>
          </a:bodyPr>
          <a:lstStyle/>
          <a:p>
            <a:pPr>
              <a:lnSpc>
                <a:spcPct val="150000"/>
              </a:lnSpc>
            </a:pPr>
            <a:r>
              <a:rPr lang="en-US" sz="1050" b="1" i="1">
                <a:solidFill>
                  <a:srgbClr val="00A3E9"/>
                </a:solidFill>
                <a:latin typeface="Helvetica" pitchFamily="2" charset="0"/>
              </a:rPr>
              <a:t>CC</a:t>
            </a:r>
            <a:r>
              <a:rPr lang="en-US" sz="1050" i="1">
                <a:solidFill>
                  <a:srgbClr val="00A3E9"/>
                </a:solidFill>
                <a:latin typeface="Helvetica" pitchFamily="2" charset="0"/>
              </a:rPr>
              <a:t>Flex</a:t>
            </a:r>
          </a:p>
        </p:txBody>
      </p:sp>
      <p:grpSp>
        <p:nvGrpSpPr>
          <p:cNvPr id="9" name="Group 8">
            <a:extLst>
              <a:ext uri="{FF2B5EF4-FFF2-40B4-BE49-F238E27FC236}">
                <a16:creationId xmlns:a16="http://schemas.microsoft.com/office/drawing/2014/main" id="{18054771-D316-DAEF-16E7-6B9C40D48050}"/>
              </a:ext>
            </a:extLst>
          </p:cNvPr>
          <p:cNvGrpSpPr/>
          <p:nvPr/>
        </p:nvGrpSpPr>
        <p:grpSpPr>
          <a:xfrm>
            <a:off x="-1013" y="-13277"/>
            <a:ext cx="12202988" cy="1890595"/>
            <a:chOff x="-10988" y="-29259"/>
            <a:chExt cx="12202988" cy="1890595"/>
          </a:xfrm>
        </p:grpSpPr>
        <p:grpSp>
          <p:nvGrpSpPr>
            <p:cNvPr id="4" name="Group 3">
              <a:extLst>
                <a:ext uri="{FF2B5EF4-FFF2-40B4-BE49-F238E27FC236}">
                  <a16:creationId xmlns:a16="http://schemas.microsoft.com/office/drawing/2014/main" id="{08158CA3-6989-09D2-BE6D-110918E0F8DC}"/>
                </a:ext>
              </a:extLst>
            </p:cNvPr>
            <p:cNvGrpSpPr/>
            <p:nvPr/>
          </p:nvGrpSpPr>
          <p:grpSpPr>
            <a:xfrm>
              <a:off x="-10988" y="-29259"/>
              <a:ext cx="12202988" cy="1890595"/>
              <a:chOff x="4196" y="-1528005"/>
              <a:chExt cx="12202988" cy="1890595"/>
            </a:xfrm>
          </p:grpSpPr>
          <p:grpSp>
            <p:nvGrpSpPr>
              <p:cNvPr id="14" name="Group 13">
                <a:extLst>
                  <a:ext uri="{FF2B5EF4-FFF2-40B4-BE49-F238E27FC236}">
                    <a16:creationId xmlns:a16="http://schemas.microsoft.com/office/drawing/2014/main" id="{E4155829-7A1C-948B-C73F-FCB2C59A86EC}"/>
                  </a:ext>
                </a:extLst>
              </p:cNvPr>
              <p:cNvGrpSpPr/>
              <p:nvPr/>
            </p:nvGrpSpPr>
            <p:grpSpPr>
              <a:xfrm>
                <a:off x="4196" y="-1528005"/>
                <a:ext cx="12202988" cy="1890595"/>
                <a:chOff x="4196" y="-1393095"/>
                <a:chExt cx="12202988" cy="1890595"/>
              </a:xfrm>
            </p:grpSpPr>
            <p:sp>
              <p:nvSpPr>
                <p:cNvPr id="8" name="Rectangle 7">
                  <a:extLst>
                    <a:ext uri="{FF2B5EF4-FFF2-40B4-BE49-F238E27FC236}">
                      <a16:creationId xmlns:a16="http://schemas.microsoft.com/office/drawing/2014/main" id="{D45B459C-B50E-4805-824B-449016EDFC72}"/>
                    </a:ext>
                  </a:extLst>
                </p:cNvPr>
                <p:cNvSpPr/>
                <p:nvPr/>
              </p:nvSpPr>
              <p:spPr>
                <a:xfrm flipV="1">
                  <a:off x="5209" y="-11346"/>
                  <a:ext cx="12201037" cy="508846"/>
                </a:xfrm>
                <a:prstGeom prst="rect">
                  <a:avLst/>
                </a:prstGeom>
                <a:solidFill>
                  <a:srgbClr val="D406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3BF50D-D563-82EB-E8EF-B622DD7F4C11}"/>
                    </a:ext>
                  </a:extLst>
                </p:cNvPr>
                <p:cNvSpPr/>
                <p:nvPr/>
              </p:nvSpPr>
              <p:spPr>
                <a:xfrm rot="21540000">
                  <a:off x="4196" y="187624"/>
                  <a:ext cx="12202988" cy="128691"/>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356585-C682-601C-A3A9-65960FC26F6B}"/>
                    </a:ext>
                  </a:extLst>
                </p:cNvPr>
                <p:cNvSpPr/>
                <p:nvPr/>
              </p:nvSpPr>
              <p:spPr>
                <a:xfrm>
                  <a:off x="5208" y="-1393095"/>
                  <a:ext cx="12201975" cy="151985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B914EFF1-0CF1-6927-FEDC-CC606DE4D0F0}"/>
                  </a:ext>
                </a:extLst>
              </p:cNvPr>
              <p:cNvSpPr/>
              <p:nvPr/>
            </p:nvSpPr>
            <p:spPr>
              <a:xfrm>
                <a:off x="5209" y="-60369"/>
                <a:ext cx="9842132" cy="120054"/>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120DDB1F-ADB9-728A-462F-A423F5760FF1}"/>
                </a:ext>
              </a:extLst>
            </p:cNvPr>
            <p:cNvSpPr/>
            <p:nvPr/>
          </p:nvSpPr>
          <p:spPr>
            <a:xfrm>
              <a:off x="-9975" y="1522899"/>
              <a:ext cx="5824386" cy="137796"/>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4">
            <a:extLst>
              <a:ext uri="{FF2B5EF4-FFF2-40B4-BE49-F238E27FC236}">
                <a16:creationId xmlns:a16="http://schemas.microsoft.com/office/drawing/2014/main" id="{3C2124A4-0D5B-B306-91C7-002B4C183A7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19421" y="4887684"/>
            <a:ext cx="488776" cy="2419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4">
            <a:extLst>
              <a:ext uri="{FF2B5EF4-FFF2-40B4-BE49-F238E27FC236}">
                <a16:creationId xmlns:a16="http://schemas.microsoft.com/office/drawing/2014/main" id="{1E9B1C9C-FECA-7DA0-1245-5C1EB3B22FB4}"/>
              </a:ext>
            </a:extLst>
          </p:cNvPr>
          <p:cNvSpPr txBox="1"/>
          <p:nvPr/>
        </p:nvSpPr>
        <p:spPr>
          <a:xfrm>
            <a:off x="9516855" y="5114017"/>
            <a:ext cx="668962" cy="145937"/>
          </a:xfrm>
          <a:prstGeom prst="rect">
            <a:avLst/>
          </a:prstGeom>
        </p:spPr>
        <p:txBody>
          <a:bodyPr wrap="square" lIns="0" tIns="0" rIns="0" bIns="0" rtlCol="0" anchor="t">
            <a:spAutoFit/>
          </a:bodyPr>
          <a:lstStyle/>
          <a:p>
            <a:pPr>
              <a:lnSpc>
                <a:spcPct val="150000"/>
              </a:lnSpc>
            </a:pPr>
            <a:r>
              <a:rPr lang="en-US" sz="700" b="1" err="1">
                <a:solidFill>
                  <a:srgbClr val="00A3E9"/>
                </a:solidFill>
                <a:latin typeface="Helvetica" pitchFamily="2" charset="0"/>
              </a:rPr>
              <a:t>Partner</a:t>
            </a:r>
            <a:r>
              <a:rPr lang="en-US" sz="700" err="1">
                <a:solidFill>
                  <a:srgbClr val="00A3E9"/>
                </a:solidFill>
                <a:latin typeface="Helvetica" pitchFamily="2" charset="0"/>
              </a:rPr>
              <a:t>Edge</a:t>
            </a:r>
            <a:r>
              <a:rPr lang="en-US" sz="700" baseline="30000">
                <a:solidFill>
                  <a:srgbClr val="00A3E9"/>
                </a:solidFill>
                <a:latin typeface="Helvetica" pitchFamily="2" charset="0"/>
              </a:rPr>
              <a:t>®</a:t>
            </a:r>
            <a:r>
              <a:rPr lang="en-US" sz="700">
                <a:solidFill>
                  <a:srgbClr val="00A3E9"/>
                </a:solidFill>
                <a:latin typeface="Helvetica" pitchFamily="2" charset="0"/>
              </a:rPr>
              <a:t> </a:t>
            </a:r>
          </a:p>
        </p:txBody>
      </p:sp>
      <p:cxnSp>
        <p:nvCxnSpPr>
          <p:cNvPr id="49" name="Straight Connector 48">
            <a:extLst>
              <a:ext uri="{FF2B5EF4-FFF2-40B4-BE49-F238E27FC236}">
                <a16:creationId xmlns:a16="http://schemas.microsoft.com/office/drawing/2014/main" id="{F191830C-20B4-8851-E27B-3D16CF6998DA}"/>
              </a:ext>
            </a:extLst>
          </p:cNvPr>
          <p:cNvCxnSpPr>
            <a:cxnSpLocks/>
          </p:cNvCxnSpPr>
          <p:nvPr/>
        </p:nvCxnSpPr>
        <p:spPr>
          <a:xfrm>
            <a:off x="4200437" y="407633"/>
            <a:ext cx="0" cy="952949"/>
          </a:xfrm>
          <a:prstGeom prst="line">
            <a:avLst/>
          </a:prstGeom>
          <a:ln w="9525">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0" name="TextBox 28">
            <a:extLst>
              <a:ext uri="{FF2B5EF4-FFF2-40B4-BE49-F238E27FC236}">
                <a16:creationId xmlns:a16="http://schemas.microsoft.com/office/drawing/2014/main" id="{8E84CC91-6BEA-A52F-09E0-BB52498BDE89}"/>
              </a:ext>
            </a:extLst>
          </p:cNvPr>
          <p:cNvSpPr txBox="1"/>
          <p:nvPr/>
        </p:nvSpPr>
        <p:spPr>
          <a:xfrm>
            <a:off x="4695776" y="584135"/>
            <a:ext cx="1124303" cy="398528"/>
          </a:xfrm>
          <a:prstGeom prst="rect">
            <a:avLst/>
          </a:prstGeom>
        </p:spPr>
        <p:txBody>
          <a:bodyPr wrap="square" lIns="0" tIns="0" rIns="0" bIns="0" rtlCol="0" anchor="ctr">
            <a:noAutofit/>
          </a:bodyPr>
          <a:lstStyle/>
          <a:p>
            <a:pPr algn="ctr">
              <a:lnSpc>
                <a:spcPts val="1773"/>
              </a:lnSpc>
            </a:pPr>
            <a:r>
              <a:rPr lang="en-US" sz="2800" b="1">
                <a:solidFill>
                  <a:schemeClr val="bg1"/>
                </a:solidFill>
                <a:latin typeface="Helvetica" pitchFamily="2" charset="0"/>
                <a:ea typeface="Verdana" panose="020B0604030504040204" pitchFamily="34" charset="0"/>
              </a:rPr>
              <a:t>1,500</a:t>
            </a:r>
          </a:p>
        </p:txBody>
      </p:sp>
      <p:sp>
        <p:nvSpPr>
          <p:cNvPr id="51" name="TextBox 28">
            <a:extLst>
              <a:ext uri="{FF2B5EF4-FFF2-40B4-BE49-F238E27FC236}">
                <a16:creationId xmlns:a16="http://schemas.microsoft.com/office/drawing/2014/main" id="{7AF39576-4C98-B0E1-730F-503B35C47EFA}"/>
              </a:ext>
            </a:extLst>
          </p:cNvPr>
          <p:cNvSpPr txBox="1"/>
          <p:nvPr/>
        </p:nvSpPr>
        <p:spPr>
          <a:xfrm>
            <a:off x="4725421" y="898227"/>
            <a:ext cx="1065012" cy="398528"/>
          </a:xfrm>
          <a:prstGeom prst="rect">
            <a:avLst/>
          </a:prstGeom>
        </p:spPr>
        <p:txBody>
          <a:bodyPr wrap="square" lIns="0" tIns="0" rIns="0" bIns="0" rtlCol="0" anchor="ctr">
            <a:noAutofit/>
          </a:bodyPr>
          <a:lstStyle/>
          <a:p>
            <a:pPr algn="ctr"/>
            <a:r>
              <a:rPr lang="en-US" sz="1200">
                <a:solidFill>
                  <a:schemeClr val="bg1"/>
                </a:solidFill>
                <a:latin typeface="Helvetica" pitchFamily="2" charset="0"/>
                <a:ea typeface="Verdana" panose="020B0604030504040204" pitchFamily="34" charset="0"/>
              </a:rPr>
              <a:t>Successful Projects</a:t>
            </a:r>
          </a:p>
        </p:txBody>
      </p:sp>
      <p:sp>
        <p:nvSpPr>
          <p:cNvPr id="52" name="TextBox 28">
            <a:extLst>
              <a:ext uri="{FF2B5EF4-FFF2-40B4-BE49-F238E27FC236}">
                <a16:creationId xmlns:a16="http://schemas.microsoft.com/office/drawing/2014/main" id="{CDD348BE-BE24-CD46-34C6-129076B19D1E}"/>
              </a:ext>
            </a:extLst>
          </p:cNvPr>
          <p:cNvSpPr txBox="1"/>
          <p:nvPr/>
        </p:nvSpPr>
        <p:spPr>
          <a:xfrm>
            <a:off x="6527825" y="584135"/>
            <a:ext cx="1326950" cy="398528"/>
          </a:xfrm>
          <a:prstGeom prst="rect">
            <a:avLst/>
          </a:prstGeom>
        </p:spPr>
        <p:txBody>
          <a:bodyPr wrap="square" lIns="0" tIns="0" rIns="0" bIns="0" rtlCol="0" anchor="ctr">
            <a:noAutofit/>
          </a:bodyPr>
          <a:lstStyle/>
          <a:p>
            <a:pPr algn="ctr">
              <a:lnSpc>
                <a:spcPts val="1773"/>
              </a:lnSpc>
            </a:pPr>
            <a:r>
              <a:rPr lang="en-US" sz="2800" b="1">
                <a:solidFill>
                  <a:schemeClr val="bg1"/>
                </a:solidFill>
                <a:latin typeface="Helvetica" pitchFamily="2" charset="0"/>
                <a:ea typeface="Verdana" panose="020B0604030504040204" pitchFamily="34" charset="0"/>
              </a:rPr>
              <a:t>10,500+</a:t>
            </a:r>
          </a:p>
        </p:txBody>
      </p:sp>
      <p:sp>
        <p:nvSpPr>
          <p:cNvPr id="53" name="TextBox 28">
            <a:extLst>
              <a:ext uri="{FF2B5EF4-FFF2-40B4-BE49-F238E27FC236}">
                <a16:creationId xmlns:a16="http://schemas.microsoft.com/office/drawing/2014/main" id="{715B2C91-EEAC-DA95-27E9-BFA4817DDD48}"/>
              </a:ext>
            </a:extLst>
          </p:cNvPr>
          <p:cNvSpPr txBox="1"/>
          <p:nvPr/>
        </p:nvSpPr>
        <p:spPr>
          <a:xfrm>
            <a:off x="6658794" y="898227"/>
            <a:ext cx="1065012" cy="398528"/>
          </a:xfrm>
          <a:prstGeom prst="rect">
            <a:avLst/>
          </a:prstGeom>
        </p:spPr>
        <p:txBody>
          <a:bodyPr wrap="square" lIns="0" tIns="0" rIns="0" bIns="0" rtlCol="0" anchor="ctr">
            <a:noAutofit/>
          </a:bodyPr>
          <a:lstStyle/>
          <a:p>
            <a:pPr algn="ctr"/>
            <a:r>
              <a:rPr lang="en-US" sz="1200">
                <a:solidFill>
                  <a:schemeClr val="bg1"/>
                </a:solidFill>
                <a:latin typeface="Helvetica" pitchFamily="2" charset="0"/>
                <a:ea typeface="Verdana" panose="020B0604030504040204" pitchFamily="34" charset="0"/>
              </a:rPr>
              <a:t>TB of Data</a:t>
            </a:r>
          </a:p>
          <a:p>
            <a:pPr algn="ctr"/>
            <a:r>
              <a:rPr lang="en-US" sz="1200">
                <a:solidFill>
                  <a:schemeClr val="bg1"/>
                </a:solidFill>
                <a:latin typeface="Helvetica" pitchFamily="2" charset="0"/>
                <a:ea typeface="Verdana" panose="020B0604030504040204" pitchFamily="34" charset="0"/>
              </a:rPr>
              <a:t>Managed</a:t>
            </a:r>
          </a:p>
        </p:txBody>
      </p:sp>
      <p:sp>
        <p:nvSpPr>
          <p:cNvPr id="54" name="TextBox 28">
            <a:extLst>
              <a:ext uri="{FF2B5EF4-FFF2-40B4-BE49-F238E27FC236}">
                <a16:creationId xmlns:a16="http://schemas.microsoft.com/office/drawing/2014/main" id="{77469667-7105-3FC0-DCAC-2E64D6F51D62}"/>
              </a:ext>
            </a:extLst>
          </p:cNvPr>
          <p:cNvSpPr txBox="1"/>
          <p:nvPr/>
        </p:nvSpPr>
        <p:spPr>
          <a:xfrm>
            <a:off x="8491431" y="584135"/>
            <a:ext cx="1124303" cy="398528"/>
          </a:xfrm>
          <a:prstGeom prst="rect">
            <a:avLst/>
          </a:prstGeom>
        </p:spPr>
        <p:txBody>
          <a:bodyPr wrap="square" lIns="0" tIns="0" rIns="0" bIns="0" rtlCol="0" anchor="ctr">
            <a:noAutofit/>
          </a:bodyPr>
          <a:lstStyle/>
          <a:p>
            <a:pPr algn="ctr">
              <a:lnSpc>
                <a:spcPts val="1773"/>
              </a:lnSpc>
            </a:pPr>
            <a:r>
              <a:rPr lang="en-US" sz="2800" b="1">
                <a:solidFill>
                  <a:schemeClr val="bg1"/>
                </a:solidFill>
                <a:latin typeface="Helvetica" pitchFamily="2" charset="0"/>
                <a:ea typeface="Verdana" panose="020B0604030504040204" pitchFamily="34" charset="0"/>
              </a:rPr>
              <a:t>22+</a:t>
            </a:r>
          </a:p>
        </p:txBody>
      </p:sp>
      <p:sp>
        <p:nvSpPr>
          <p:cNvPr id="55" name="TextBox 28">
            <a:extLst>
              <a:ext uri="{FF2B5EF4-FFF2-40B4-BE49-F238E27FC236}">
                <a16:creationId xmlns:a16="http://schemas.microsoft.com/office/drawing/2014/main" id="{49D5AC29-0843-CFBE-C0E2-557F4E7C7112}"/>
              </a:ext>
            </a:extLst>
          </p:cNvPr>
          <p:cNvSpPr txBox="1"/>
          <p:nvPr/>
        </p:nvSpPr>
        <p:spPr>
          <a:xfrm>
            <a:off x="8428988" y="898227"/>
            <a:ext cx="1249189" cy="398528"/>
          </a:xfrm>
          <a:prstGeom prst="rect">
            <a:avLst/>
          </a:prstGeom>
        </p:spPr>
        <p:txBody>
          <a:bodyPr wrap="square" lIns="0" tIns="0" rIns="0" bIns="0" rtlCol="0" anchor="ctr">
            <a:noAutofit/>
          </a:bodyPr>
          <a:lstStyle/>
          <a:p>
            <a:pPr algn="ctr"/>
            <a:r>
              <a:rPr lang="en-US" sz="1200">
                <a:solidFill>
                  <a:schemeClr val="bg1"/>
                </a:solidFill>
                <a:latin typeface="Helvetica" pitchFamily="2" charset="0"/>
                <a:ea typeface="Verdana" panose="020B0604030504040204" pitchFamily="34" charset="0"/>
              </a:rPr>
              <a:t>Years Evolving Companies</a:t>
            </a:r>
          </a:p>
        </p:txBody>
      </p:sp>
      <p:sp>
        <p:nvSpPr>
          <p:cNvPr id="56" name="TextBox 28">
            <a:extLst>
              <a:ext uri="{FF2B5EF4-FFF2-40B4-BE49-F238E27FC236}">
                <a16:creationId xmlns:a16="http://schemas.microsoft.com/office/drawing/2014/main" id="{F539917A-14A0-E079-A2AA-D11E2A89CF78}"/>
              </a:ext>
            </a:extLst>
          </p:cNvPr>
          <p:cNvSpPr txBox="1"/>
          <p:nvPr/>
        </p:nvSpPr>
        <p:spPr>
          <a:xfrm>
            <a:off x="10317983" y="584135"/>
            <a:ext cx="1124303" cy="398528"/>
          </a:xfrm>
          <a:prstGeom prst="rect">
            <a:avLst/>
          </a:prstGeom>
        </p:spPr>
        <p:txBody>
          <a:bodyPr wrap="square" lIns="0" tIns="0" rIns="0" bIns="0" rtlCol="0" anchor="ctr">
            <a:noAutofit/>
          </a:bodyPr>
          <a:lstStyle/>
          <a:p>
            <a:pPr algn="ctr">
              <a:lnSpc>
                <a:spcPts val="1773"/>
              </a:lnSpc>
            </a:pPr>
            <a:r>
              <a:rPr lang="en-US" sz="2800" b="1">
                <a:solidFill>
                  <a:schemeClr val="bg1"/>
                </a:solidFill>
                <a:latin typeface="Helvetica" pitchFamily="2" charset="0"/>
                <a:ea typeface="Verdana" panose="020B0604030504040204" pitchFamily="34" charset="0"/>
              </a:rPr>
              <a:t>$1,5B</a:t>
            </a:r>
          </a:p>
        </p:txBody>
      </p:sp>
      <p:sp>
        <p:nvSpPr>
          <p:cNvPr id="57" name="TextBox 28">
            <a:extLst>
              <a:ext uri="{FF2B5EF4-FFF2-40B4-BE49-F238E27FC236}">
                <a16:creationId xmlns:a16="http://schemas.microsoft.com/office/drawing/2014/main" id="{0A27A29B-4099-8319-F910-4C1AE37447E4}"/>
              </a:ext>
            </a:extLst>
          </p:cNvPr>
          <p:cNvSpPr txBox="1"/>
          <p:nvPr/>
        </p:nvSpPr>
        <p:spPr>
          <a:xfrm>
            <a:off x="10237232" y="898227"/>
            <a:ext cx="1285804" cy="398528"/>
          </a:xfrm>
          <a:prstGeom prst="rect">
            <a:avLst/>
          </a:prstGeom>
        </p:spPr>
        <p:txBody>
          <a:bodyPr wrap="square" lIns="0" tIns="0" rIns="0" bIns="0" rtlCol="0" anchor="ctr">
            <a:noAutofit/>
          </a:bodyPr>
          <a:lstStyle/>
          <a:p>
            <a:pPr algn="ctr"/>
            <a:r>
              <a:rPr lang="en-US" sz="1200">
                <a:solidFill>
                  <a:schemeClr val="bg1"/>
                </a:solidFill>
                <a:latin typeface="Helvetica" pitchFamily="2" charset="0"/>
                <a:ea typeface="Verdana" panose="020B0604030504040204" pitchFamily="34" charset="0"/>
              </a:rPr>
              <a:t>Total Customer Savings</a:t>
            </a:r>
          </a:p>
        </p:txBody>
      </p:sp>
      <p:sp>
        <p:nvSpPr>
          <p:cNvPr id="63" name="TextBox 62">
            <a:extLst>
              <a:ext uri="{FF2B5EF4-FFF2-40B4-BE49-F238E27FC236}">
                <a16:creationId xmlns:a16="http://schemas.microsoft.com/office/drawing/2014/main" id="{032842D7-02A6-BAA6-9920-20683967DBFC}"/>
              </a:ext>
            </a:extLst>
          </p:cNvPr>
          <p:cNvSpPr txBox="1"/>
          <p:nvPr/>
        </p:nvSpPr>
        <p:spPr>
          <a:xfrm>
            <a:off x="271312" y="1237686"/>
            <a:ext cx="3501614" cy="253916"/>
          </a:xfrm>
          <a:prstGeom prst="rect">
            <a:avLst/>
          </a:prstGeom>
          <a:noFill/>
        </p:spPr>
        <p:txBody>
          <a:bodyPr wrap="square">
            <a:spAutoFit/>
          </a:bodyPr>
          <a:lstStyle/>
          <a:p>
            <a:pPr algn="ctr"/>
            <a:r>
              <a:rPr lang="en-US" sz="1050" b="1" i="0" u="none" strike="noStrike">
                <a:solidFill>
                  <a:schemeClr val="accent6"/>
                </a:solidFill>
                <a:effectLst/>
                <a:latin typeface="Helvetica" pitchFamily="2" charset="0"/>
              </a:rPr>
              <a:t>Driving Innovation, Empowering Transformations.</a:t>
            </a:r>
            <a:endParaRPr lang="en-US" sz="1050" b="1">
              <a:solidFill>
                <a:schemeClr val="accent6"/>
              </a:solidFill>
              <a:latin typeface="Helvetica" pitchFamily="2" charset="0"/>
            </a:endParaRPr>
          </a:p>
        </p:txBody>
      </p:sp>
      <p:pic>
        <p:nvPicPr>
          <p:cNvPr id="17" name="Picture 16" descr="A black background with white text&#10;&#10;AI-generated content may be incorrect.">
            <a:extLst>
              <a:ext uri="{FF2B5EF4-FFF2-40B4-BE49-F238E27FC236}">
                <a16:creationId xmlns:a16="http://schemas.microsoft.com/office/drawing/2014/main" id="{5C9871A9-5B03-4C42-C913-FD6644477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4502" y="193513"/>
            <a:ext cx="3609393" cy="1158805"/>
          </a:xfrm>
          <a:prstGeom prst="rect">
            <a:avLst/>
          </a:prstGeom>
        </p:spPr>
      </p:pic>
      <p:pic>
        <p:nvPicPr>
          <p:cNvPr id="10" name="Picture 9" descr="A blue text on a black background&#10;&#10;AI-generated content may be incorrect.">
            <a:extLst>
              <a:ext uri="{FF2B5EF4-FFF2-40B4-BE49-F238E27FC236}">
                <a16:creationId xmlns:a16="http://schemas.microsoft.com/office/drawing/2014/main" id="{0913D9F6-8B62-DB76-D243-8DBDF92019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15867" y="5652941"/>
            <a:ext cx="1263099" cy="423648"/>
          </a:xfrm>
          <a:prstGeom prst="rect">
            <a:avLst/>
          </a:prstGeom>
        </p:spPr>
      </p:pic>
      <p:pic>
        <p:nvPicPr>
          <p:cNvPr id="12" name="Picture 11" descr="A black background with blue and green text&#10;&#10;AI-generated content may be incorrect.">
            <a:extLst>
              <a:ext uri="{FF2B5EF4-FFF2-40B4-BE49-F238E27FC236}">
                <a16:creationId xmlns:a16="http://schemas.microsoft.com/office/drawing/2014/main" id="{BF22C739-5B39-687F-8CE9-2EE7D6BFC0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06042" y="4721112"/>
            <a:ext cx="508846" cy="508846"/>
          </a:xfrm>
          <a:prstGeom prst="rect">
            <a:avLst/>
          </a:prstGeom>
        </p:spPr>
      </p:pic>
    </p:spTree>
    <p:extLst>
      <p:ext uri="{BB962C8B-B14F-4D97-AF65-F5344CB8AC3E}">
        <p14:creationId xmlns:p14="http://schemas.microsoft.com/office/powerpoint/2010/main" val="1493820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92E2307-BABE-6938-9B39-F24B659CBC09}"/>
              </a:ext>
            </a:extLst>
          </p:cNvPr>
          <p:cNvPicPr>
            <a:picLocks noGrp="1" noChangeAspect="1"/>
          </p:cNvPicPr>
          <p:nvPr>
            <p:ph type="pic" sz="quarter" idx="10"/>
          </p:nvPr>
        </p:nvPicPr>
        <p:blipFill>
          <a:blip r:embed="rId2"/>
          <a:srcRect t="26560" b="26560"/>
          <a:stretch/>
        </p:blipFill>
        <p:spPr/>
      </p:pic>
      <p:sp>
        <p:nvSpPr>
          <p:cNvPr id="2" name="Text Placeholder 1">
            <a:extLst>
              <a:ext uri="{FF2B5EF4-FFF2-40B4-BE49-F238E27FC236}">
                <a16:creationId xmlns:a16="http://schemas.microsoft.com/office/drawing/2014/main" id="{6C2132A3-CC98-DA6A-0747-775F992C6E3C}"/>
              </a:ext>
            </a:extLst>
          </p:cNvPr>
          <p:cNvSpPr>
            <a:spLocks noGrp="1"/>
          </p:cNvSpPr>
          <p:nvPr>
            <p:ph type="body" sz="quarter" idx="12"/>
          </p:nvPr>
        </p:nvSpPr>
        <p:spPr/>
        <p:txBody>
          <a:bodyPr/>
          <a:lstStyle/>
          <a:p>
            <a:r>
              <a:rPr lang="en-US"/>
              <a:t>Use Cases &amp; Success Stories</a:t>
            </a:r>
          </a:p>
        </p:txBody>
      </p:sp>
    </p:spTree>
    <p:extLst>
      <p:ext uri="{BB962C8B-B14F-4D97-AF65-F5344CB8AC3E}">
        <p14:creationId xmlns:p14="http://schemas.microsoft.com/office/powerpoint/2010/main" val="3256655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2C2B6-CCDB-69ED-4315-2FE417FFF047}"/>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FA248BC9-F5CC-2760-713A-6C8CCDDDE487}"/>
              </a:ext>
            </a:extLst>
          </p:cNvPr>
          <p:cNvSpPr/>
          <p:nvPr/>
        </p:nvSpPr>
        <p:spPr>
          <a:xfrm>
            <a:off x="7716983" y="0"/>
            <a:ext cx="4475017" cy="6858000"/>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TextBox 14">
            <a:extLst>
              <a:ext uri="{FF2B5EF4-FFF2-40B4-BE49-F238E27FC236}">
                <a16:creationId xmlns:a16="http://schemas.microsoft.com/office/drawing/2014/main" id="{55F19E50-EF80-8938-4702-C00639A1F138}"/>
              </a:ext>
            </a:extLst>
          </p:cNvPr>
          <p:cNvSpPr txBox="1"/>
          <p:nvPr/>
        </p:nvSpPr>
        <p:spPr>
          <a:xfrm>
            <a:off x="568711" y="5002825"/>
            <a:ext cx="6939724" cy="1538434"/>
          </a:xfrm>
          <a:prstGeom prst="rect">
            <a:avLst/>
          </a:prstGeom>
        </p:spPr>
        <p:txBody>
          <a:bodyPr wrap="square" lIns="0" tIns="0" rIns="0" bIns="0" rtlCol="0" anchor="t">
            <a:spAutoFit/>
          </a:bodyPr>
          <a:lstStyle/>
          <a:p>
            <a:pPr>
              <a:spcBef>
                <a:spcPts val="200"/>
              </a:spcBef>
            </a:pPr>
            <a:r>
              <a:rPr lang="en-US" sz="1333" b="1">
                <a:solidFill>
                  <a:srgbClr val="0D4BD3"/>
                </a:solidFill>
                <a:latin typeface="Helvetica" pitchFamily="2" charset="0"/>
                <a:ea typeface="Open Sans Extrabold" panose="020B0606030504020204" pitchFamily="34" charset="0"/>
                <a:cs typeface="Open Sans Extrabold" panose="020B0606030504020204" pitchFamily="34" charset="0"/>
              </a:rPr>
              <a:t>Results &amp; ROI:</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Projected cumulative savings surpassed $5M</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55% size reduction across SAP landscape, including ECC, GTS, BW, APO systems</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Prepared landscape to move to SAP RISE, ensuring project stayed on schedule and achieved targeted budget</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Data ASSIST provided ongoing growth control, ensuring costs stayed low even in the new environment while providing insights into their database</a:t>
            </a:r>
          </a:p>
        </p:txBody>
      </p:sp>
      <p:sp>
        <p:nvSpPr>
          <p:cNvPr id="23" name="Rectangle 22">
            <a:extLst>
              <a:ext uri="{FF2B5EF4-FFF2-40B4-BE49-F238E27FC236}">
                <a16:creationId xmlns:a16="http://schemas.microsoft.com/office/drawing/2014/main" id="{8069A020-AEC4-822A-BABC-79EC5A37E8E3}"/>
              </a:ext>
            </a:extLst>
          </p:cNvPr>
          <p:cNvSpPr/>
          <p:nvPr/>
        </p:nvSpPr>
        <p:spPr>
          <a:xfrm>
            <a:off x="9499600" y="1549401"/>
            <a:ext cx="1755057" cy="1676400"/>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 name="Text Placeholder 6">
            <a:extLst>
              <a:ext uri="{FF2B5EF4-FFF2-40B4-BE49-F238E27FC236}">
                <a16:creationId xmlns:a16="http://schemas.microsoft.com/office/drawing/2014/main" id="{DF557498-6C20-E8E5-319F-B585D768B47D}"/>
              </a:ext>
            </a:extLst>
          </p:cNvPr>
          <p:cNvSpPr txBox="1">
            <a:spLocks/>
          </p:cNvSpPr>
          <p:nvPr/>
        </p:nvSpPr>
        <p:spPr>
          <a:xfrm>
            <a:off x="568712" y="374632"/>
            <a:ext cx="6267692" cy="2027194"/>
          </a:xfrm>
          <a:prstGeom prst="rect">
            <a:avLst/>
          </a:prstGeom>
        </p:spPr>
        <p:txBody>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3600" b="1" kern="1200">
                <a:solidFill>
                  <a:srgbClr val="1C1D3B"/>
                </a:solidFill>
                <a:latin typeface="Helvetica"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en-US" sz="3000">
                <a:solidFill>
                  <a:srgbClr val="0D4BD4"/>
                </a:solidFill>
              </a:rPr>
              <a:t>Success Story:</a:t>
            </a:r>
          </a:p>
          <a:p>
            <a:pPr>
              <a:spcBef>
                <a:spcPts val="300"/>
              </a:spcBef>
            </a:pPr>
            <a:r>
              <a:rPr lang="en-US" sz="3000"/>
              <a:t>55% Size Reduction &amp; $5M</a:t>
            </a:r>
            <a:br>
              <a:rPr lang="en-US" sz="3000"/>
            </a:br>
            <a:r>
              <a:rPr lang="en-US" sz="3000"/>
              <a:t>In Savings with SAP Data Volume</a:t>
            </a:r>
            <a:br>
              <a:rPr lang="en-US" sz="3000"/>
            </a:br>
            <a:r>
              <a:rPr lang="en-US" sz="3000"/>
              <a:t>Management and Data ASSIST</a:t>
            </a:r>
          </a:p>
        </p:txBody>
      </p:sp>
      <p:sp>
        <p:nvSpPr>
          <p:cNvPr id="4" name="TextBox 13">
            <a:extLst>
              <a:ext uri="{FF2B5EF4-FFF2-40B4-BE49-F238E27FC236}">
                <a16:creationId xmlns:a16="http://schemas.microsoft.com/office/drawing/2014/main" id="{BE28DA6E-7C6E-E8CF-F8A5-54D6155C4EC4}"/>
              </a:ext>
            </a:extLst>
          </p:cNvPr>
          <p:cNvSpPr txBox="1"/>
          <p:nvPr/>
        </p:nvSpPr>
        <p:spPr>
          <a:xfrm>
            <a:off x="577792" y="2399119"/>
            <a:ext cx="6989747" cy="1102546"/>
          </a:xfrm>
          <a:prstGeom prst="rect">
            <a:avLst/>
          </a:prstGeom>
        </p:spPr>
        <p:txBody>
          <a:bodyPr wrap="square" lIns="0" tIns="0" rIns="0" bIns="0" rtlCol="0" anchor="t">
            <a:spAutoFit/>
          </a:bodyPr>
          <a:lstStyle/>
          <a:p>
            <a:pPr>
              <a:spcBef>
                <a:spcPts val="200"/>
              </a:spcBef>
            </a:pPr>
            <a:r>
              <a:rPr lang="en-US" sz="1333" b="1">
                <a:solidFill>
                  <a:srgbClr val="0D4BD3"/>
                </a:solidFill>
                <a:latin typeface="Helvetica" pitchFamily="2" charset="0"/>
                <a:ea typeface="Open Sans Extrabold" panose="020B0606030504020204" pitchFamily="34" charset="0"/>
                <a:cs typeface="Open Sans Extrabold" panose="020B0606030504020204" pitchFamily="34" charset="0"/>
              </a:rPr>
              <a:t>Background &amp; Pain Points:</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Waters aimed to move to SAP RISE but high cost was a major hurdle to getting approval</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A financial analysis showed that the project would only be viable if the system size was reduced by 40% before migration</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Achieving such a significant reduction posed a complex optimization challenge</a:t>
            </a:r>
          </a:p>
        </p:txBody>
      </p:sp>
      <p:sp>
        <p:nvSpPr>
          <p:cNvPr id="6" name="TextBox 13">
            <a:extLst>
              <a:ext uri="{FF2B5EF4-FFF2-40B4-BE49-F238E27FC236}">
                <a16:creationId xmlns:a16="http://schemas.microsoft.com/office/drawing/2014/main" id="{85334E89-70E1-49B7-F587-0EEC036EFB7A}"/>
              </a:ext>
            </a:extLst>
          </p:cNvPr>
          <p:cNvSpPr txBox="1"/>
          <p:nvPr/>
        </p:nvSpPr>
        <p:spPr>
          <a:xfrm>
            <a:off x="568711" y="3588285"/>
            <a:ext cx="6267692" cy="1333314"/>
          </a:xfrm>
          <a:prstGeom prst="rect">
            <a:avLst/>
          </a:prstGeom>
        </p:spPr>
        <p:txBody>
          <a:bodyPr wrap="square" lIns="0" tIns="0" rIns="0" bIns="0" rtlCol="0" anchor="t">
            <a:spAutoFit/>
          </a:bodyPr>
          <a:lstStyle/>
          <a:p>
            <a:pPr>
              <a:spcBef>
                <a:spcPts val="200"/>
              </a:spcBef>
            </a:pPr>
            <a:r>
              <a:rPr lang="en-US" sz="1333" b="1">
                <a:solidFill>
                  <a:srgbClr val="0D4BD3"/>
                </a:solidFill>
                <a:latin typeface="Helvetica" pitchFamily="2" charset="0"/>
                <a:ea typeface="Open Sans Extrabold" panose="020B0606030504020204" pitchFamily="34" charset="0"/>
                <a:cs typeface="Open Sans Extrabold" panose="020B0606030504020204" pitchFamily="34" charset="0"/>
              </a:rPr>
              <a:t>Solution:</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Data Volume Assessment (DB02) identified archiving opportunities</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Phased approach to minimize risk and accelerate progress</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9 distinct archiving objects were implemented across 4 SAP system</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implementing Data ASSIST for long-term cost savings and performance optimizations in SAP RISE</a:t>
            </a:r>
          </a:p>
        </p:txBody>
      </p:sp>
      <p:sp>
        <p:nvSpPr>
          <p:cNvPr id="7" name="Text Placeholder 6">
            <a:extLst>
              <a:ext uri="{FF2B5EF4-FFF2-40B4-BE49-F238E27FC236}">
                <a16:creationId xmlns:a16="http://schemas.microsoft.com/office/drawing/2014/main" id="{22E6FA72-DEED-F777-038F-E463906909A4}"/>
              </a:ext>
            </a:extLst>
          </p:cNvPr>
          <p:cNvSpPr txBox="1">
            <a:spLocks/>
          </p:cNvSpPr>
          <p:nvPr/>
        </p:nvSpPr>
        <p:spPr>
          <a:xfrm>
            <a:off x="10916356" y="139528"/>
            <a:ext cx="1135809" cy="235104"/>
          </a:xfrm>
          <a:prstGeom prst="rect">
            <a:avLst/>
          </a:prstGeom>
          <a:solidFill>
            <a:srgbClr val="D8011A"/>
          </a:solidFill>
        </p:spPr>
        <p:txBody>
          <a:bodyPr anchor="ct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3600" b="1" kern="1200">
                <a:solidFill>
                  <a:srgbClr val="1C1D3B"/>
                </a:solidFill>
                <a:latin typeface="Helvetica"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en-US" sz="1000">
                <a:solidFill>
                  <a:schemeClr val="bg1"/>
                </a:solidFill>
              </a:rPr>
              <a:t>Manufacturing</a:t>
            </a:r>
          </a:p>
        </p:txBody>
      </p:sp>
      <p:pic>
        <p:nvPicPr>
          <p:cNvPr id="1026" name="Picture 2" descr="Waters Corporation logo in transparent PNG and vectorized SVG formats">
            <a:extLst>
              <a:ext uri="{FF2B5EF4-FFF2-40B4-BE49-F238E27FC236}">
                <a16:creationId xmlns:a16="http://schemas.microsoft.com/office/drawing/2014/main" id="{F266D7D4-3340-C365-4E41-33A2D6EE0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3344" y="178822"/>
            <a:ext cx="1610329" cy="4053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areers | Waters">
            <a:extLst>
              <a:ext uri="{FF2B5EF4-FFF2-40B4-BE49-F238E27FC236}">
                <a16:creationId xmlns:a16="http://schemas.microsoft.com/office/drawing/2014/main" id="{E45EF462-790B-CB4E-5132-38F94227F5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92" t="323" r="27272" b="-323"/>
          <a:stretch/>
        </p:blipFill>
        <p:spPr bwMode="auto">
          <a:xfrm>
            <a:off x="7716982" y="1735668"/>
            <a:ext cx="3354365" cy="51223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D2FACCA-9C5D-D388-B3C9-00435FE08EB4}"/>
              </a:ext>
            </a:extLst>
          </p:cNvPr>
          <p:cNvSpPr/>
          <p:nvPr/>
        </p:nvSpPr>
        <p:spPr>
          <a:xfrm>
            <a:off x="7716982" y="1735668"/>
            <a:ext cx="3354365" cy="5122333"/>
          </a:xfrm>
          <a:prstGeom prst="rect">
            <a:avLst/>
          </a:prstGeom>
          <a:solidFill>
            <a:srgbClr val="1C1D3B">
              <a:alpha val="389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Tree>
    <p:extLst>
      <p:ext uri="{BB962C8B-B14F-4D97-AF65-F5344CB8AC3E}">
        <p14:creationId xmlns:p14="http://schemas.microsoft.com/office/powerpoint/2010/main" val="1441355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496EE-92D0-D667-9FB9-100240091627}"/>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25CCC9B0-F1C8-45FA-86E9-78C3DFF7E8E1}"/>
              </a:ext>
            </a:extLst>
          </p:cNvPr>
          <p:cNvSpPr/>
          <p:nvPr/>
        </p:nvSpPr>
        <p:spPr>
          <a:xfrm>
            <a:off x="7716982" y="0"/>
            <a:ext cx="4475017" cy="6858000"/>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TextBox 14">
            <a:extLst>
              <a:ext uri="{FF2B5EF4-FFF2-40B4-BE49-F238E27FC236}">
                <a16:creationId xmlns:a16="http://schemas.microsoft.com/office/drawing/2014/main" id="{2DA24E1E-4E64-E879-3ED9-93407FEE5C5B}"/>
              </a:ext>
            </a:extLst>
          </p:cNvPr>
          <p:cNvSpPr txBox="1"/>
          <p:nvPr/>
        </p:nvSpPr>
        <p:spPr>
          <a:xfrm>
            <a:off x="568713" y="4866118"/>
            <a:ext cx="6473915" cy="1589731"/>
          </a:xfrm>
          <a:prstGeom prst="rect">
            <a:avLst/>
          </a:prstGeom>
        </p:spPr>
        <p:txBody>
          <a:bodyPr lIns="0" tIns="0" rIns="0" bIns="0" rtlCol="0" anchor="t">
            <a:spAutoFit/>
          </a:bodyPr>
          <a:lstStyle/>
          <a:p>
            <a:pPr>
              <a:spcBef>
                <a:spcPts val="200"/>
              </a:spcBef>
            </a:pPr>
            <a:r>
              <a:rPr lang="en-US" sz="1333" b="1">
                <a:solidFill>
                  <a:srgbClr val="0D4BD3"/>
                </a:solidFill>
                <a:latin typeface="Helvetica" pitchFamily="2" charset="0"/>
                <a:ea typeface="Open Sans Extrabold" panose="020B0606030504020204" pitchFamily="34" charset="0"/>
                <a:cs typeface="Open Sans Extrabold" panose="020B0606030504020204" pitchFamily="34" charset="0"/>
              </a:rPr>
              <a:t>Results &amp; ROI:</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Database size reduction by 60%</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Real-time, custom-query reporting.</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Database performance increased by 19%.</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Improved user experience, enhanced system efficiency.</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BTP provided a scalable framework.</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Archived content was securely stored yet easily retrievable.</a:t>
            </a:r>
          </a:p>
        </p:txBody>
      </p:sp>
      <p:sp>
        <p:nvSpPr>
          <p:cNvPr id="23" name="Rectangle 22">
            <a:extLst>
              <a:ext uri="{FF2B5EF4-FFF2-40B4-BE49-F238E27FC236}">
                <a16:creationId xmlns:a16="http://schemas.microsoft.com/office/drawing/2014/main" id="{5F737395-2ABB-120E-DDB9-5D5790878A6B}"/>
              </a:ext>
            </a:extLst>
          </p:cNvPr>
          <p:cNvSpPr/>
          <p:nvPr/>
        </p:nvSpPr>
        <p:spPr>
          <a:xfrm>
            <a:off x="9499600" y="1549400"/>
            <a:ext cx="1755057" cy="1676400"/>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 name="Freeform 3">
            <a:extLst>
              <a:ext uri="{FF2B5EF4-FFF2-40B4-BE49-F238E27FC236}">
                <a16:creationId xmlns:a16="http://schemas.microsoft.com/office/drawing/2014/main" id="{AF12337E-2003-9A30-FE16-77B786DCBF73}"/>
              </a:ext>
            </a:extLst>
          </p:cNvPr>
          <p:cNvSpPr/>
          <p:nvPr/>
        </p:nvSpPr>
        <p:spPr>
          <a:xfrm>
            <a:off x="7716982" y="1757875"/>
            <a:ext cx="3354367" cy="5100125"/>
          </a:xfrm>
          <a:custGeom>
            <a:avLst/>
            <a:gdLst/>
            <a:ahLst/>
            <a:cxnLst/>
            <a:rect l="l" t="t" r="r" b="b"/>
            <a:pathLst>
              <a:path w="8076546" h="10531601">
                <a:moveTo>
                  <a:pt x="0" y="0"/>
                </a:moveTo>
                <a:lnTo>
                  <a:pt x="8076546" y="0"/>
                </a:lnTo>
                <a:lnTo>
                  <a:pt x="8076546" y="10531601"/>
                </a:lnTo>
                <a:lnTo>
                  <a:pt x="0" y="1053160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 name="Text Placeholder 6">
            <a:extLst>
              <a:ext uri="{FF2B5EF4-FFF2-40B4-BE49-F238E27FC236}">
                <a16:creationId xmlns:a16="http://schemas.microsoft.com/office/drawing/2014/main" id="{C7D74115-F491-DFB9-4BAC-43F0822DB1D7}"/>
              </a:ext>
            </a:extLst>
          </p:cNvPr>
          <p:cNvSpPr txBox="1">
            <a:spLocks/>
          </p:cNvSpPr>
          <p:nvPr/>
        </p:nvSpPr>
        <p:spPr>
          <a:xfrm>
            <a:off x="568712" y="442507"/>
            <a:ext cx="6267692" cy="1359347"/>
          </a:xfrm>
          <a:prstGeom prst="rect">
            <a:avLst/>
          </a:prstGeom>
        </p:spPr>
        <p:txBody>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3600" b="1" kern="1200">
                <a:solidFill>
                  <a:srgbClr val="1C1D3B"/>
                </a:solidFill>
                <a:latin typeface="Helvetica"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en-US" sz="3000">
                <a:solidFill>
                  <a:srgbClr val="0D4BD4"/>
                </a:solidFill>
              </a:rPr>
              <a:t>Success Story:</a:t>
            </a:r>
          </a:p>
          <a:p>
            <a:pPr>
              <a:spcBef>
                <a:spcPts val="300"/>
              </a:spcBef>
            </a:pPr>
            <a:r>
              <a:rPr lang="en-US" sz="3000"/>
              <a:t>Enterprise Database Reduction by 60% with Data Archiving</a:t>
            </a:r>
          </a:p>
        </p:txBody>
      </p:sp>
      <p:sp>
        <p:nvSpPr>
          <p:cNvPr id="8" name="Rectangle 7">
            <a:extLst>
              <a:ext uri="{FF2B5EF4-FFF2-40B4-BE49-F238E27FC236}">
                <a16:creationId xmlns:a16="http://schemas.microsoft.com/office/drawing/2014/main" id="{F2ADE3E6-03F7-1902-264C-F971FEC3B2C5}"/>
              </a:ext>
            </a:extLst>
          </p:cNvPr>
          <p:cNvSpPr/>
          <p:nvPr/>
        </p:nvSpPr>
        <p:spPr>
          <a:xfrm>
            <a:off x="7716982" y="1757875"/>
            <a:ext cx="3354366" cy="5100125"/>
          </a:xfrm>
          <a:prstGeom prst="rect">
            <a:avLst/>
          </a:prstGeom>
          <a:solidFill>
            <a:srgbClr val="1C1D3B">
              <a:alpha val="389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 name="Freeform 14">
            <a:extLst>
              <a:ext uri="{FF2B5EF4-FFF2-40B4-BE49-F238E27FC236}">
                <a16:creationId xmlns:a16="http://schemas.microsoft.com/office/drawing/2014/main" id="{FB670C98-73BB-0AAC-ABEA-3C69C27AA503}"/>
              </a:ext>
            </a:extLst>
          </p:cNvPr>
          <p:cNvSpPr/>
          <p:nvPr/>
        </p:nvSpPr>
        <p:spPr>
          <a:xfrm>
            <a:off x="6527247" y="139527"/>
            <a:ext cx="981189" cy="899423"/>
          </a:xfrm>
          <a:custGeom>
            <a:avLst/>
            <a:gdLst/>
            <a:ahLst/>
            <a:cxnLst/>
            <a:rect l="l" t="t" r="r" b="b"/>
            <a:pathLst>
              <a:path w="2193773" h="2010958">
                <a:moveTo>
                  <a:pt x="0" y="0"/>
                </a:moveTo>
                <a:lnTo>
                  <a:pt x="2193773" y="0"/>
                </a:lnTo>
                <a:lnTo>
                  <a:pt x="2193773" y="2010958"/>
                </a:lnTo>
                <a:lnTo>
                  <a:pt x="0" y="2010958"/>
                </a:lnTo>
                <a:lnTo>
                  <a:pt x="0" y="0"/>
                </a:lnTo>
                <a:close/>
              </a:path>
            </a:pathLst>
          </a:custGeom>
          <a:blipFill>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a:blipFill>
        </p:spPr>
        <p:txBody>
          <a:bodyPr/>
          <a:lstStyle/>
          <a:p>
            <a:endParaRPr lang="en-US" sz="1200"/>
          </a:p>
        </p:txBody>
      </p:sp>
      <p:sp>
        <p:nvSpPr>
          <p:cNvPr id="4" name="TextBox 13">
            <a:extLst>
              <a:ext uri="{FF2B5EF4-FFF2-40B4-BE49-F238E27FC236}">
                <a16:creationId xmlns:a16="http://schemas.microsoft.com/office/drawing/2014/main" id="{CA197822-9CCC-63E7-75BA-7D6AD1D503DE}"/>
              </a:ext>
            </a:extLst>
          </p:cNvPr>
          <p:cNvSpPr txBox="1"/>
          <p:nvPr/>
        </p:nvSpPr>
        <p:spPr>
          <a:xfrm>
            <a:off x="543926" y="2217256"/>
            <a:ext cx="6267692" cy="1128194"/>
          </a:xfrm>
          <a:prstGeom prst="rect">
            <a:avLst/>
          </a:prstGeom>
        </p:spPr>
        <p:txBody>
          <a:bodyPr wrap="square" lIns="0" tIns="0" rIns="0" bIns="0" rtlCol="0" anchor="t">
            <a:spAutoFit/>
          </a:bodyPr>
          <a:lstStyle/>
          <a:p>
            <a:pPr>
              <a:spcBef>
                <a:spcPts val="200"/>
              </a:spcBef>
            </a:pPr>
            <a:r>
              <a:rPr lang="en-US" sz="1333" b="1">
                <a:solidFill>
                  <a:srgbClr val="0D4BD3"/>
                </a:solidFill>
                <a:latin typeface="Helvetica" pitchFamily="2" charset="0"/>
                <a:ea typeface="Open Sans Extrabold" panose="020B0606030504020204" pitchFamily="34" charset="0"/>
                <a:cs typeface="Open Sans Extrabold" panose="020B0606030504020204" pitchFamily="34" charset="0"/>
              </a:rPr>
              <a:t>Background &amp; Pain Points:</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System performance challenges and disruption risks. </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Business users unhappy with functionality issues. </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Challenges keeping up with manual processes. </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Hardware and Cloud hosting/backup costs continued to rise. </a:t>
            </a:r>
          </a:p>
        </p:txBody>
      </p:sp>
      <p:sp>
        <p:nvSpPr>
          <p:cNvPr id="6" name="TextBox 13">
            <a:extLst>
              <a:ext uri="{FF2B5EF4-FFF2-40B4-BE49-F238E27FC236}">
                <a16:creationId xmlns:a16="http://schemas.microsoft.com/office/drawing/2014/main" id="{08D6575E-04C1-6F73-59F8-17D8D883FD55}"/>
              </a:ext>
            </a:extLst>
          </p:cNvPr>
          <p:cNvSpPr txBox="1"/>
          <p:nvPr/>
        </p:nvSpPr>
        <p:spPr>
          <a:xfrm>
            <a:off x="568712" y="3429000"/>
            <a:ext cx="6267692" cy="1358962"/>
          </a:xfrm>
          <a:prstGeom prst="rect">
            <a:avLst/>
          </a:prstGeom>
        </p:spPr>
        <p:txBody>
          <a:bodyPr wrap="square" lIns="0" tIns="0" rIns="0" bIns="0" rtlCol="0" anchor="t">
            <a:spAutoFit/>
          </a:bodyPr>
          <a:lstStyle/>
          <a:p>
            <a:pPr>
              <a:spcBef>
                <a:spcPts val="200"/>
              </a:spcBef>
            </a:pPr>
            <a:r>
              <a:rPr lang="en-US" sz="1333" b="1">
                <a:solidFill>
                  <a:srgbClr val="0D4BD3"/>
                </a:solidFill>
                <a:latin typeface="Helvetica" pitchFamily="2" charset="0"/>
                <a:ea typeface="Open Sans Extrabold" panose="020B0606030504020204" pitchFamily="34" charset="0"/>
                <a:cs typeface="Open Sans Extrabold" panose="020B0606030504020204" pitchFamily="34" charset="0"/>
              </a:rPr>
              <a:t>Solution:</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Analyzed the current data footprint.</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Data ASSIST:</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Facilitated identification reductions through itemized archiving objects. </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Automated the archival process of historical data with dynamic scheduling.</a:t>
            </a:r>
          </a:p>
          <a:p>
            <a:pPr marL="258441" lvl="1" indent="-129220">
              <a:spcBef>
                <a:spcPts val="200"/>
              </a:spcBef>
              <a:buFont typeface="Arial"/>
              <a:buChar char="•"/>
            </a:pPr>
            <a:r>
              <a:rPr lang="en-US" sz="1333">
                <a:solidFill>
                  <a:srgbClr val="1C1D3B"/>
                </a:solidFill>
                <a:latin typeface="Helvetica" pitchFamily="2" charset="0"/>
                <a:ea typeface="Open Sans" panose="020B0606030504020204" pitchFamily="34" charset="0"/>
                <a:cs typeface="Open Sans" panose="020B0606030504020204" pitchFamily="34" charset="0"/>
              </a:rPr>
              <a:t>Defined retention requirements and implementing a compliance strategy.</a:t>
            </a:r>
          </a:p>
        </p:txBody>
      </p:sp>
      <p:sp>
        <p:nvSpPr>
          <p:cNvPr id="7" name="Text Placeholder 6">
            <a:extLst>
              <a:ext uri="{FF2B5EF4-FFF2-40B4-BE49-F238E27FC236}">
                <a16:creationId xmlns:a16="http://schemas.microsoft.com/office/drawing/2014/main" id="{9594D998-6361-E07F-C138-FF05841F478D}"/>
              </a:ext>
            </a:extLst>
          </p:cNvPr>
          <p:cNvSpPr txBox="1">
            <a:spLocks/>
          </p:cNvSpPr>
          <p:nvPr/>
        </p:nvSpPr>
        <p:spPr>
          <a:xfrm>
            <a:off x="9866489" y="139527"/>
            <a:ext cx="2185677" cy="210429"/>
          </a:xfrm>
          <a:prstGeom prst="rect">
            <a:avLst/>
          </a:prstGeom>
          <a:solidFill>
            <a:srgbClr val="D8011A"/>
          </a:solidFill>
        </p:spPr>
        <p:txBody>
          <a:bodyPr anchor="ct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3600" b="1" kern="1200">
                <a:solidFill>
                  <a:srgbClr val="1C1D3B"/>
                </a:solidFill>
                <a:latin typeface="Helvetica"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en-US" sz="1000">
                <a:solidFill>
                  <a:schemeClr val="bg1"/>
                </a:solidFill>
              </a:rPr>
              <a:t>Industrial Goods and Machinery</a:t>
            </a:r>
          </a:p>
        </p:txBody>
      </p:sp>
    </p:spTree>
    <p:extLst>
      <p:ext uri="{BB962C8B-B14F-4D97-AF65-F5344CB8AC3E}">
        <p14:creationId xmlns:p14="http://schemas.microsoft.com/office/powerpoint/2010/main" val="887668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7438-40C3-52DC-6795-9B117951FFD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F9D2CDA8-BB81-8764-4EB6-C0DCCC14D686}"/>
              </a:ext>
            </a:extLst>
          </p:cNvPr>
          <p:cNvSpPr/>
          <p:nvPr/>
        </p:nvSpPr>
        <p:spPr>
          <a:xfrm>
            <a:off x="7703133" y="0"/>
            <a:ext cx="4488868" cy="6858000"/>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Rectangle 22">
            <a:extLst>
              <a:ext uri="{FF2B5EF4-FFF2-40B4-BE49-F238E27FC236}">
                <a16:creationId xmlns:a16="http://schemas.microsoft.com/office/drawing/2014/main" id="{10458B99-D7E4-C757-C35E-B7B4F7971D4F}"/>
              </a:ext>
            </a:extLst>
          </p:cNvPr>
          <p:cNvSpPr/>
          <p:nvPr/>
        </p:nvSpPr>
        <p:spPr>
          <a:xfrm>
            <a:off x="9924742" y="1604591"/>
            <a:ext cx="1755057" cy="1676400"/>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11" name="Picture 4" descr="Woman in clothes store">
            <a:extLst>
              <a:ext uri="{FF2B5EF4-FFF2-40B4-BE49-F238E27FC236}">
                <a16:creationId xmlns:a16="http://schemas.microsoft.com/office/drawing/2014/main" id="{B507B26D-1F9B-CEA7-F084-6A1BE844783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97136" y="1757874"/>
            <a:ext cx="3809287" cy="509319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2DD49E3E-33B7-D870-ACCE-F2EFE9B40A5B}"/>
              </a:ext>
            </a:extLst>
          </p:cNvPr>
          <p:cNvSpPr>
            <a:spLocks noGrp="1"/>
          </p:cNvSpPr>
          <p:nvPr>
            <p:ph type="body" sz="quarter" idx="11"/>
          </p:nvPr>
        </p:nvSpPr>
        <p:spPr>
          <a:xfrm>
            <a:off x="547134" y="907933"/>
            <a:ext cx="7150002" cy="1171633"/>
          </a:xfrm>
        </p:spPr>
        <p:txBody>
          <a:bodyPr>
            <a:normAutofit fontScale="92500"/>
          </a:bodyPr>
          <a:lstStyle/>
          <a:p>
            <a:pPr>
              <a:lnSpc>
                <a:spcPct val="100000"/>
              </a:lnSpc>
            </a:pPr>
            <a:r>
              <a:rPr lang="en-US" sz="3200" b="1">
                <a:solidFill>
                  <a:srgbClr val="000000"/>
                </a:solidFill>
                <a:ea typeface="Verdana" panose="020B0604030504040204" pitchFamily="34" charset="0"/>
                <a:cs typeface="Verdana" panose="020B0604030504040204" pitchFamily="34" charset="0"/>
              </a:rPr>
              <a:t>Data Archiving for Improved System Performance and Cost Savings</a:t>
            </a:r>
          </a:p>
        </p:txBody>
      </p:sp>
      <p:sp>
        <p:nvSpPr>
          <p:cNvPr id="4" name="TextBox 13">
            <a:extLst>
              <a:ext uri="{FF2B5EF4-FFF2-40B4-BE49-F238E27FC236}">
                <a16:creationId xmlns:a16="http://schemas.microsoft.com/office/drawing/2014/main" id="{30195B53-5B92-6AFC-480D-CBBF091882BB}"/>
              </a:ext>
            </a:extLst>
          </p:cNvPr>
          <p:cNvSpPr txBox="1"/>
          <p:nvPr/>
        </p:nvSpPr>
        <p:spPr>
          <a:xfrm>
            <a:off x="647321" y="628865"/>
            <a:ext cx="6473915" cy="224677"/>
          </a:xfrm>
          <a:prstGeom prst="rect">
            <a:avLst/>
          </a:prstGeom>
        </p:spPr>
        <p:txBody>
          <a:bodyPr lIns="0" tIns="0" rIns="0" bIns="0" rtlCol="0" anchor="t">
            <a:spAutoFit/>
          </a:bodyPr>
          <a:lstStyle/>
          <a:p>
            <a:pPr>
              <a:lnSpc>
                <a:spcPts val="1555"/>
              </a:lnSpc>
            </a:pPr>
            <a:r>
              <a:rPr lang="en-US" sz="2000" b="1" i="1">
                <a:solidFill>
                  <a:srgbClr val="0D4BD3"/>
                </a:solidFill>
                <a:latin typeface="Helvetica" pitchFamily="2" charset="0"/>
                <a:ea typeface="Verdana" panose="020B0604030504040204" pitchFamily="34" charset="0"/>
                <a:cs typeface="Verdana" panose="020B0604030504040204" pitchFamily="34" charset="0"/>
              </a:rPr>
              <a:t>Global Consumer Product</a:t>
            </a:r>
          </a:p>
        </p:txBody>
      </p:sp>
      <p:sp>
        <p:nvSpPr>
          <p:cNvPr id="6" name="TextBox 12">
            <a:extLst>
              <a:ext uri="{FF2B5EF4-FFF2-40B4-BE49-F238E27FC236}">
                <a16:creationId xmlns:a16="http://schemas.microsoft.com/office/drawing/2014/main" id="{D5F09DFE-9904-2FD8-FF36-8D2045A25EAF}"/>
              </a:ext>
            </a:extLst>
          </p:cNvPr>
          <p:cNvSpPr txBox="1"/>
          <p:nvPr/>
        </p:nvSpPr>
        <p:spPr>
          <a:xfrm>
            <a:off x="512201" y="2268525"/>
            <a:ext cx="6739048" cy="1424621"/>
          </a:xfrm>
          <a:prstGeom prst="rect">
            <a:avLst/>
          </a:prstGeom>
        </p:spPr>
        <p:txBody>
          <a:bodyPr wrap="square" lIns="0" tIns="0" rIns="0" bIns="0" rtlCol="0" anchor="t">
            <a:spAutoFit/>
          </a:bodyPr>
          <a:lstStyle/>
          <a:p>
            <a:pPr>
              <a:lnSpc>
                <a:spcPts val="1555"/>
              </a:lnSpc>
            </a:pPr>
            <a:r>
              <a:rPr lang="en-US" sz="1300" b="1">
                <a:solidFill>
                  <a:srgbClr val="0D4BD3"/>
                </a:solidFill>
                <a:latin typeface="Helvetica" pitchFamily="2" charset="0"/>
                <a:ea typeface="Open Sans Extrabold" panose="020B0606030504020204" pitchFamily="34" charset="0"/>
                <a:cs typeface="Open Sans Extrabold" panose="020B0606030504020204" pitchFamily="34" charset="0"/>
              </a:rPr>
              <a:t>Background &amp; Pain Points:</a:t>
            </a:r>
          </a:p>
          <a:p>
            <a:pPr marL="258428" lvl="1"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Continuously growing table sizes and overall data volume in the primary DB.</a:t>
            </a:r>
          </a:p>
          <a:p>
            <a:pPr marL="563243" lvl="2"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Database size has grown to over 230%, with a current growth of approximately 15% per month.</a:t>
            </a:r>
          </a:p>
          <a:p>
            <a:pPr marL="258428" lvl="1"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No data volume management or archiving strategy in place.</a:t>
            </a:r>
          </a:p>
          <a:p>
            <a:pPr marL="258428" lvl="1"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Growing costs associated with growing volume.</a:t>
            </a:r>
          </a:p>
          <a:p>
            <a:pPr marL="258428" lvl="1"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Recurrent need to reallocate resources to address any issues with memory.</a:t>
            </a:r>
          </a:p>
        </p:txBody>
      </p:sp>
      <p:sp>
        <p:nvSpPr>
          <p:cNvPr id="8" name="TextBox 13">
            <a:extLst>
              <a:ext uri="{FF2B5EF4-FFF2-40B4-BE49-F238E27FC236}">
                <a16:creationId xmlns:a16="http://schemas.microsoft.com/office/drawing/2014/main" id="{061DB3B7-E8F2-BBE3-7305-D1796222C598}"/>
              </a:ext>
            </a:extLst>
          </p:cNvPr>
          <p:cNvSpPr txBox="1"/>
          <p:nvPr/>
        </p:nvSpPr>
        <p:spPr>
          <a:xfrm>
            <a:off x="512201" y="4778434"/>
            <a:ext cx="6745665" cy="1636154"/>
          </a:xfrm>
          <a:prstGeom prst="rect">
            <a:avLst/>
          </a:prstGeom>
        </p:spPr>
        <p:txBody>
          <a:bodyPr wrap="square" lIns="0" tIns="0" rIns="0" bIns="0" rtlCol="0" anchor="t">
            <a:spAutoFit/>
          </a:bodyPr>
          <a:lstStyle/>
          <a:p>
            <a:pPr>
              <a:lnSpc>
                <a:spcPts val="1555"/>
              </a:lnSpc>
            </a:pPr>
            <a:r>
              <a:rPr lang="en-US" sz="1300" b="1">
                <a:solidFill>
                  <a:srgbClr val="0D4BD3"/>
                </a:solidFill>
                <a:latin typeface="Helvetica" pitchFamily="2" charset="0"/>
                <a:ea typeface="Open Sans Extrabold" panose="020B0606030504020204" pitchFamily="34" charset="0"/>
                <a:cs typeface="Open Sans Extrabold" panose="020B0606030504020204" pitchFamily="34" charset="0"/>
              </a:rPr>
              <a:t>Results:</a:t>
            </a:r>
          </a:p>
          <a:p>
            <a:pPr marL="258428" lvl="1"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Reduced storage needs, with cumulative cost savings for the first three years surpassing $200k.</a:t>
            </a:r>
          </a:p>
          <a:p>
            <a:pPr marL="258428" lvl="1"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Reduced migration time periods.</a:t>
            </a:r>
          </a:p>
          <a:p>
            <a:pPr marL="258428" lvl="1"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Improved system performance and speed to access information.</a:t>
            </a:r>
          </a:p>
          <a:p>
            <a:pPr marL="258428" lvl="1"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Maintaining the new database size and growth with automated scheduling</a:t>
            </a:r>
          </a:p>
          <a:p>
            <a:pPr marL="258428" lvl="1"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Implementation of retention policies for compliance.</a:t>
            </a:r>
          </a:p>
          <a:p>
            <a:pPr marL="258428" lvl="1"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Database size reduction by estimated 40%.</a:t>
            </a:r>
          </a:p>
        </p:txBody>
      </p:sp>
      <p:sp>
        <p:nvSpPr>
          <p:cNvPr id="9" name="TextBox 14">
            <a:extLst>
              <a:ext uri="{FF2B5EF4-FFF2-40B4-BE49-F238E27FC236}">
                <a16:creationId xmlns:a16="http://schemas.microsoft.com/office/drawing/2014/main" id="{DE960F57-E5F7-7A5C-F834-341E8B54124A}"/>
              </a:ext>
            </a:extLst>
          </p:cNvPr>
          <p:cNvSpPr txBox="1"/>
          <p:nvPr/>
        </p:nvSpPr>
        <p:spPr>
          <a:xfrm>
            <a:off x="512201" y="3838427"/>
            <a:ext cx="6745665" cy="809965"/>
          </a:xfrm>
          <a:prstGeom prst="rect">
            <a:avLst/>
          </a:prstGeom>
        </p:spPr>
        <p:txBody>
          <a:bodyPr wrap="square" lIns="0" tIns="0" rIns="0" bIns="0" rtlCol="0" anchor="t">
            <a:spAutoFit/>
          </a:bodyPr>
          <a:lstStyle/>
          <a:p>
            <a:pPr>
              <a:lnSpc>
                <a:spcPts val="1555"/>
              </a:lnSpc>
            </a:pPr>
            <a:r>
              <a:rPr lang="en-US" sz="1300" b="1">
                <a:solidFill>
                  <a:srgbClr val="0D4BD3"/>
                </a:solidFill>
                <a:latin typeface="Helvetica" pitchFamily="2" charset="0"/>
                <a:ea typeface="Open Sans Extrabold" panose="020B0606030504020204" pitchFamily="34" charset="0"/>
                <a:cs typeface="Open Sans Extrabold" panose="020B0606030504020204" pitchFamily="34" charset="0"/>
              </a:rPr>
              <a:t>Solution:</a:t>
            </a:r>
          </a:p>
          <a:p>
            <a:pPr marL="258428" lvl="1"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Deploy Data ASSIST by Auritas, comprehensive data archiving tool.</a:t>
            </a:r>
          </a:p>
          <a:p>
            <a:pPr marL="258428" lvl="1"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Implemented 2 functional objects, 3 technical objects</a:t>
            </a:r>
          </a:p>
          <a:p>
            <a:pPr marL="258428" lvl="1" indent="-129214">
              <a:lnSpc>
                <a:spcPts val="1555"/>
              </a:lnSpc>
              <a:buFont typeface="Arial"/>
              <a:buChar char="•"/>
            </a:pPr>
            <a:r>
              <a:rPr lang="en-US" sz="1300">
                <a:solidFill>
                  <a:srgbClr val="1C1D3B"/>
                </a:solidFill>
                <a:latin typeface="Helvetica" pitchFamily="2" charset="0"/>
                <a:ea typeface="Open Sans" panose="020B0606030504020204" pitchFamily="34" charset="0"/>
                <a:cs typeface="Open Sans" panose="020B0606030504020204" pitchFamily="34" charset="0"/>
              </a:rPr>
              <a:t>Complete a thorough cleanup of their database.</a:t>
            </a:r>
          </a:p>
        </p:txBody>
      </p:sp>
    </p:spTree>
    <p:extLst>
      <p:ext uri="{BB962C8B-B14F-4D97-AF65-F5344CB8AC3E}">
        <p14:creationId xmlns:p14="http://schemas.microsoft.com/office/powerpoint/2010/main" val="3549571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0F5651-C9E1-21C5-336C-818087AEE4C9}"/>
              </a:ext>
            </a:extLst>
          </p:cNvPr>
          <p:cNvSpPr/>
          <p:nvPr/>
        </p:nvSpPr>
        <p:spPr>
          <a:xfrm>
            <a:off x="6561666" y="0"/>
            <a:ext cx="5630333" cy="6858000"/>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 name="Rectangle 3">
            <a:extLst>
              <a:ext uri="{FF2B5EF4-FFF2-40B4-BE49-F238E27FC236}">
                <a16:creationId xmlns:a16="http://schemas.microsoft.com/office/drawing/2014/main" id="{03CE543D-990B-0CD5-3F3B-6187120D8763}"/>
              </a:ext>
            </a:extLst>
          </p:cNvPr>
          <p:cNvSpPr/>
          <p:nvPr/>
        </p:nvSpPr>
        <p:spPr>
          <a:xfrm>
            <a:off x="8675980" y="1879562"/>
            <a:ext cx="1755057" cy="1676400"/>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 name="Rectangle 5">
            <a:extLst>
              <a:ext uri="{FF2B5EF4-FFF2-40B4-BE49-F238E27FC236}">
                <a16:creationId xmlns:a16="http://schemas.microsoft.com/office/drawing/2014/main" id="{6A67D89A-CA1F-73CB-5677-7B06FAFD7FFE}"/>
              </a:ext>
            </a:extLst>
          </p:cNvPr>
          <p:cNvSpPr/>
          <p:nvPr/>
        </p:nvSpPr>
        <p:spPr>
          <a:xfrm>
            <a:off x="-10886" y="549327"/>
            <a:ext cx="174171" cy="1054624"/>
          </a:xfrm>
          <a:prstGeom prst="rect">
            <a:avLst/>
          </a:prstGeom>
          <a:solidFill>
            <a:srgbClr val="0D4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8" name="Graphic 7" descr="Open quotation mark with solid fill">
            <a:extLst>
              <a:ext uri="{FF2B5EF4-FFF2-40B4-BE49-F238E27FC236}">
                <a16:creationId xmlns:a16="http://schemas.microsoft.com/office/drawing/2014/main" id="{436DA072-EEF6-3B49-E9EF-D39CB604908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80163" y="-1029543"/>
            <a:ext cx="3920346" cy="3920346"/>
          </a:xfrm>
          <a:prstGeom prst="rect">
            <a:avLst/>
          </a:prstGeom>
        </p:spPr>
      </p:pic>
      <p:sp>
        <p:nvSpPr>
          <p:cNvPr id="9" name="Text Placeholder 1">
            <a:extLst>
              <a:ext uri="{FF2B5EF4-FFF2-40B4-BE49-F238E27FC236}">
                <a16:creationId xmlns:a16="http://schemas.microsoft.com/office/drawing/2014/main" id="{A5ECB491-5BEB-0D5E-8D74-F017D3B9F46E}"/>
              </a:ext>
            </a:extLst>
          </p:cNvPr>
          <p:cNvSpPr txBox="1">
            <a:spLocks/>
          </p:cNvSpPr>
          <p:nvPr/>
        </p:nvSpPr>
        <p:spPr>
          <a:xfrm>
            <a:off x="886950" y="2271354"/>
            <a:ext cx="4611327" cy="27701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latin typeface="Helvetica" pitchFamily="2" charset="0"/>
              </a:rPr>
              <a:t>Data reduction of 1/3 of the system size!</a:t>
            </a:r>
            <a:br>
              <a:rPr lang="en-US" sz="1800">
                <a:latin typeface="Helvetica" pitchFamily="2" charset="0"/>
              </a:rPr>
            </a:br>
            <a:br>
              <a:rPr lang="en-US" sz="1800">
                <a:latin typeface="Helvetica" pitchFamily="2" charset="0"/>
              </a:rPr>
            </a:br>
            <a:r>
              <a:rPr lang="en-US" sz="1800">
                <a:latin typeface="Helvetica" pitchFamily="2" charset="0"/>
              </a:rPr>
              <a:t>We knew we needed to do some major data archiving so partnered with Auritas to help us with this project. Their team taught us about the SAP archiving process and brought us </a:t>
            </a:r>
            <a:r>
              <a:rPr lang="en-US" sz="1800" b="1">
                <a:latin typeface="Helvetica" pitchFamily="2" charset="0"/>
              </a:rPr>
              <a:t>Data ASSIST by Auritas to help us with the heavy lifting for archiving the initial data as well as the ongoing maintenance</a:t>
            </a:r>
            <a:r>
              <a:rPr lang="en-US" sz="1800">
                <a:latin typeface="Helvetica" pitchFamily="2" charset="0"/>
              </a:rPr>
              <a:t>. </a:t>
            </a:r>
            <a:br>
              <a:rPr lang="en-US" sz="1800">
                <a:latin typeface="Helvetica" pitchFamily="2" charset="0"/>
              </a:rPr>
            </a:br>
            <a:endParaRPr lang="en-US" sz="1800">
              <a:latin typeface="Helvetica" pitchFamily="2" charset="0"/>
            </a:endParaRPr>
          </a:p>
        </p:txBody>
      </p:sp>
      <p:sp>
        <p:nvSpPr>
          <p:cNvPr id="10" name="Title 2">
            <a:extLst>
              <a:ext uri="{FF2B5EF4-FFF2-40B4-BE49-F238E27FC236}">
                <a16:creationId xmlns:a16="http://schemas.microsoft.com/office/drawing/2014/main" id="{A9E9E289-D5B4-D97D-AF3C-F1FA172C9E45}"/>
              </a:ext>
            </a:extLst>
          </p:cNvPr>
          <p:cNvSpPr txBox="1">
            <a:spLocks/>
          </p:cNvSpPr>
          <p:nvPr/>
        </p:nvSpPr>
        <p:spPr>
          <a:xfrm>
            <a:off x="1773380" y="5084359"/>
            <a:ext cx="3583389" cy="396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600" i="1">
                <a:solidFill>
                  <a:srgbClr val="1C1D3B"/>
                </a:solidFill>
                <a:latin typeface="Helvetica" pitchFamily="2" charset="0"/>
              </a:rPr>
              <a:t>- Troy Bohanon</a:t>
            </a:r>
            <a:br>
              <a:rPr lang="en-US" sz="1600" i="1">
                <a:solidFill>
                  <a:srgbClr val="1C1D3B"/>
                </a:solidFill>
                <a:latin typeface="Helvetica" pitchFamily="2" charset="0"/>
              </a:rPr>
            </a:br>
            <a:r>
              <a:rPr lang="en-US" sz="1200" i="1">
                <a:solidFill>
                  <a:srgbClr val="1C1D3B"/>
                </a:solidFill>
                <a:latin typeface="Helvetica" pitchFamily="2" charset="0"/>
              </a:rPr>
              <a:t>Vice President, IT Architecture</a:t>
            </a:r>
            <a:endParaRPr lang="en-US" sz="1600" i="1">
              <a:solidFill>
                <a:srgbClr val="1C1D3B"/>
              </a:solidFill>
              <a:latin typeface="Helvetica" pitchFamily="2" charset="0"/>
            </a:endParaRPr>
          </a:p>
        </p:txBody>
      </p:sp>
      <p:pic>
        <p:nvPicPr>
          <p:cNvPr id="11" name="Picture 4">
            <a:extLst>
              <a:ext uri="{FF2B5EF4-FFF2-40B4-BE49-F238E27FC236}">
                <a16:creationId xmlns:a16="http://schemas.microsoft.com/office/drawing/2014/main" id="{135B29D4-9C5A-6114-5780-A4BAD2127C2A}"/>
              </a:ext>
            </a:extLst>
          </p:cNvPr>
          <p:cNvPicPr>
            <a:picLocks noChangeAspect="1" noChangeArrowheads="1"/>
          </p:cNvPicPr>
          <p:nvPr/>
        </p:nvPicPr>
        <p:blipFill rotWithShape="1">
          <a:blip r:embed="rId3"/>
          <a:srcRect l="52079" t="8914" r="2369" b="2368"/>
          <a:stretch/>
        </p:blipFill>
        <p:spPr bwMode="auto">
          <a:xfrm>
            <a:off x="6555434" y="2034988"/>
            <a:ext cx="3691524" cy="482301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4">
            <a:extLst>
              <a:ext uri="{FF2B5EF4-FFF2-40B4-BE49-F238E27FC236}">
                <a16:creationId xmlns:a16="http://schemas.microsoft.com/office/drawing/2014/main" id="{87A3F10C-D43B-238B-7BEB-CEEF8F38AE15}"/>
              </a:ext>
            </a:extLst>
          </p:cNvPr>
          <p:cNvSpPr/>
          <p:nvPr/>
        </p:nvSpPr>
        <p:spPr>
          <a:xfrm>
            <a:off x="6555434" y="3144982"/>
            <a:ext cx="3714294" cy="3713018"/>
          </a:xfrm>
          <a:custGeom>
            <a:avLst/>
            <a:gdLst/>
            <a:ahLst/>
            <a:cxnLst/>
            <a:rect l="l" t="t" r="r" b="b"/>
            <a:pathLst>
              <a:path w="8118822" h="10400932">
                <a:moveTo>
                  <a:pt x="0" y="0"/>
                </a:moveTo>
                <a:lnTo>
                  <a:pt x="8118821" y="0"/>
                </a:lnTo>
                <a:lnTo>
                  <a:pt x="8118821" y="10400932"/>
                </a:lnTo>
                <a:lnTo>
                  <a:pt x="0" y="10400932"/>
                </a:lnTo>
                <a:lnTo>
                  <a:pt x="0" y="0"/>
                </a:lnTo>
                <a:close/>
              </a:path>
            </a:pathLst>
          </a:custGeom>
          <a:blipFill>
            <a:blip>
              <a:extLst>
                <a:ext uri="{96DAC541-7B7A-43D3-8B79-37D633B846F1}">
                  <asvg:svgBlip xmlns:asvg="http://schemas.microsoft.com/office/drawing/2016/SVG/main" r:embed="rId4"/>
                </a:ext>
              </a:extLst>
            </a:blip>
            <a:stretch>
              <a:fillRect l="-91290" t="-141020" r="-393548" b="-16436"/>
            </a:stretch>
          </a:blipFill>
        </p:spPr>
        <p:txBody>
          <a:bodyPr/>
          <a:lstStyle/>
          <a:p>
            <a:endParaRPr lang="en-US" sz="1200"/>
          </a:p>
        </p:txBody>
      </p:sp>
      <p:sp>
        <p:nvSpPr>
          <p:cNvPr id="13" name="Freeform 15">
            <a:extLst>
              <a:ext uri="{FF2B5EF4-FFF2-40B4-BE49-F238E27FC236}">
                <a16:creationId xmlns:a16="http://schemas.microsoft.com/office/drawing/2014/main" id="{94F200FB-C49F-DAEB-62FD-BD30B1462980}"/>
              </a:ext>
            </a:extLst>
          </p:cNvPr>
          <p:cNvSpPr/>
          <p:nvPr/>
        </p:nvSpPr>
        <p:spPr>
          <a:xfrm>
            <a:off x="7044210" y="5520303"/>
            <a:ext cx="2861790" cy="970864"/>
          </a:xfrm>
          <a:custGeom>
            <a:avLst/>
            <a:gdLst/>
            <a:ahLst/>
            <a:cxnLst/>
            <a:rect l="l" t="t" r="r" b="b"/>
            <a:pathLst>
              <a:path w="5664914" h="1921825">
                <a:moveTo>
                  <a:pt x="0" y="0"/>
                </a:moveTo>
                <a:lnTo>
                  <a:pt x="5664914" y="0"/>
                </a:lnTo>
                <a:lnTo>
                  <a:pt x="5664914" y="1921825"/>
                </a:lnTo>
                <a:lnTo>
                  <a:pt x="0" y="192182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200"/>
          </a:p>
        </p:txBody>
      </p:sp>
    </p:spTree>
    <p:extLst>
      <p:ext uri="{BB962C8B-B14F-4D97-AF65-F5344CB8AC3E}">
        <p14:creationId xmlns:p14="http://schemas.microsoft.com/office/powerpoint/2010/main" val="194883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480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4764309"/>
            <a:ext cx="12192000" cy="2093691"/>
            <a:chOff x="0" y="0"/>
            <a:chExt cx="23943576" cy="4308448"/>
          </a:xfrm>
        </p:grpSpPr>
        <p:sp>
          <p:nvSpPr>
            <p:cNvPr id="4" name="Freeform 4"/>
            <p:cNvSpPr/>
            <p:nvPr/>
          </p:nvSpPr>
          <p:spPr>
            <a:xfrm>
              <a:off x="0" y="0"/>
              <a:ext cx="23943576" cy="4308448"/>
            </a:xfrm>
            <a:custGeom>
              <a:avLst/>
              <a:gdLst/>
              <a:ahLst/>
              <a:cxnLst/>
              <a:rect l="l" t="t" r="r" b="b"/>
              <a:pathLst>
                <a:path w="23943576" h="4308448">
                  <a:moveTo>
                    <a:pt x="0" y="0"/>
                  </a:moveTo>
                  <a:lnTo>
                    <a:pt x="23943576" y="0"/>
                  </a:lnTo>
                  <a:lnTo>
                    <a:pt x="23943576" y="4308448"/>
                  </a:lnTo>
                  <a:lnTo>
                    <a:pt x="0" y="4308448"/>
                  </a:lnTo>
                  <a:close/>
                </a:path>
              </a:pathLst>
            </a:custGeom>
            <a:solidFill>
              <a:srgbClr val="1C1D3B"/>
            </a:solidFill>
          </p:spPr>
          <p:txBody>
            <a:bodyPr/>
            <a:lstStyle/>
            <a:p>
              <a:endParaRPr lang="en-US" sz="1200"/>
            </a:p>
          </p:txBody>
        </p:sp>
        <p:sp>
          <p:nvSpPr>
            <p:cNvPr id="5" name="TextBox 5"/>
            <p:cNvSpPr txBox="1"/>
            <p:nvPr/>
          </p:nvSpPr>
          <p:spPr>
            <a:xfrm>
              <a:off x="0" y="-19050"/>
              <a:ext cx="23943576" cy="4327498"/>
            </a:xfrm>
            <a:prstGeom prst="rect">
              <a:avLst/>
            </a:prstGeom>
          </p:spPr>
          <p:txBody>
            <a:bodyPr lIns="5304" tIns="5304" rIns="5304" bIns="5304" rtlCol="0" anchor="ctr"/>
            <a:lstStyle/>
            <a:p>
              <a:pPr algn="ctr">
                <a:lnSpc>
                  <a:spcPts val="760"/>
                </a:lnSpc>
              </a:pPr>
              <a:endParaRPr sz="1200"/>
            </a:p>
          </p:txBody>
        </p:sp>
      </p:grpSp>
      <p:sp>
        <p:nvSpPr>
          <p:cNvPr id="6" name="Freeform 6"/>
          <p:cNvSpPr/>
          <p:nvPr/>
        </p:nvSpPr>
        <p:spPr>
          <a:xfrm>
            <a:off x="11364127" y="5561182"/>
            <a:ext cx="367901" cy="368571"/>
          </a:xfrm>
          <a:custGeom>
            <a:avLst/>
            <a:gdLst/>
            <a:ahLst/>
            <a:cxnLst/>
            <a:rect l="l" t="t" r="r" b="b"/>
            <a:pathLst>
              <a:path w="551852" h="552857">
                <a:moveTo>
                  <a:pt x="0" y="0"/>
                </a:moveTo>
                <a:lnTo>
                  <a:pt x="551852" y="0"/>
                </a:lnTo>
                <a:lnTo>
                  <a:pt x="551852" y="552857"/>
                </a:lnTo>
                <a:lnTo>
                  <a:pt x="0" y="552857"/>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sz="1200"/>
          </a:p>
        </p:txBody>
      </p:sp>
      <p:sp>
        <p:nvSpPr>
          <p:cNvPr id="7" name="Freeform 7"/>
          <p:cNvSpPr/>
          <p:nvPr/>
        </p:nvSpPr>
        <p:spPr>
          <a:xfrm>
            <a:off x="10389002" y="5589242"/>
            <a:ext cx="416601" cy="312451"/>
          </a:xfrm>
          <a:custGeom>
            <a:avLst/>
            <a:gdLst/>
            <a:ahLst/>
            <a:cxnLst/>
            <a:rect l="l" t="t" r="r" b="b"/>
            <a:pathLst>
              <a:path w="624901" h="468676">
                <a:moveTo>
                  <a:pt x="0" y="0"/>
                </a:moveTo>
                <a:lnTo>
                  <a:pt x="624902" y="0"/>
                </a:lnTo>
                <a:lnTo>
                  <a:pt x="624902" y="468676"/>
                </a:lnTo>
                <a:lnTo>
                  <a:pt x="0" y="46867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Freeform 8"/>
          <p:cNvSpPr/>
          <p:nvPr/>
        </p:nvSpPr>
        <p:spPr>
          <a:xfrm>
            <a:off x="7344225" y="5571500"/>
            <a:ext cx="237899" cy="347934"/>
          </a:xfrm>
          <a:custGeom>
            <a:avLst/>
            <a:gdLst/>
            <a:ahLst/>
            <a:cxnLst/>
            <a:rect l="l" t="t" r="r" b="b"/>
            <a:pathLst>
              <a:path w="356849" h="521901">
                <a:moveTo>
                  <a:pt x="0" y="0"/>
                </a:moveTo>
                <a:lnTo>
                  <a:pt x="356850" y="0"/>
                </a:lnTo>
                <a:lnTo>
                  <a:pt x="356850" y="521901"/>
                </a:lnTo>
                <a:lnTo>
                  <a:pt x="0" y="52190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9" name="Freeform 9"/>
          <p:cNvSpPr/>
          <p:nvPr/>
        </p:nvSpPr>
        <p:spPr>
          <a:xfrm>
            <a:off x="2400760" y="5576439"/>
            <a:ext cx="305519" cy="338057"/>
          </a:xfrm>
          <a:custGeom>
            <a:avLst/>
            <a:gdLst/>
            <a:ahLst/>
            <a:cxnLst/>
            <a:rect l="l" t="t" r="r" b="b"/>
            <a:pathLst>
              <a:path w="458278" h="507085">
                <a:moveTo>
                  <a:pt x="0" y="0"/>
                </a:moveTo>
                <a:lnTo>
                  <a:pt x="458279" y="0"/>
                </a:lnTo>
                <a:lnTo>
                  <a:pt x="458279" y="507085"/>
                </a:lnTo>
                <a:lnTo>
                  <a:pt x="0" y="50708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0" name="Freeform 10"/>
          <p:cNvSpPr/>
          <p:nvPr/>
        </p:nvSpPr>
        <p:spPr>
          <a:xfrm>
            <a:off x="3366575" y="5542582"/>
            <a:ext cx="209479" cy="405770"/>
          </a:xfrm>
          <a:custGeom>
            <a:avLst/>
            <a:gdLst/>
            <a:ahLst/>
            <a:cxnLst/>
            <a:rect l="l" t="t" r="r" b="b"/>
            <a:pathLst>
              <a:path w="314218" h="608655">
                <a:moveTo>
                  <a:pt x="0" y="0"/>
                </a:moveTo>
                <a:lnTo>
                  <a:pt x="314218" y="0"/>
                </a:lnTo>
                <a:lnTo>
                  <a:pt x="314218" y="608655"/>
                </a:lnTo>
                <a:lnTo>
                  <a:pt x="0" y="60865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1" name="Freeform 11"/>
          <p:cNvSpPr/>
          <p:nvPr/>
        </p:nvSpPr>
        <p:spPr>
          <a:xfrm>
            <a:off x="8325075" y="5562848"/>
            <a:ext cx="389587" cy="365237"/>
          </a:xfrm>
          <a:custGeom>
            <a:avLst/>
            <a:gdLst/>
            <a:ahLst/>
            <a:cxnLst/>
            <a:rect l="l" t="t" r="r" b="b"/>
            <a:pathLst>
              <a:path w="584380" h="547856">
                <a:moveTo>
                  <a:pt x="0" y="0"/>
                </a:moveTo>
                <a:lnTo>
                  <a:pt x="584380" y="0"/>
                </a:lnTo>
                <a:lnTo>
                  <a:pt x="584380" y="547857"/>
                </a:lnTo>
                <a:lnTo>
                  <a:pt x="0" y="54785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2" name="Freeform 12"/>
          <p:cNvSpPr/>
          <p:nvPr/>
        </p:nvSpPr>
        <p:spPr>
          <a:xfrm>
            <a:off x="508747" y="5597904"/>
            <a:ext cx="424736" cy="295127"/>
          </a:xfrm>
          <a:custGeom>
            <a:avLst/>
            <a:gdLst/>
            <a:ahLst/>
            <a:cxnLst/>
            <a:rect l="l" t="t" r="r" b="b"/>
            <a:pathLst>
              <a:path w="637104" h="442691">
                <a:moveTo>
                  <a:pt x="0" y="0"/>
                </a:moveTo>
                <a:lnTo>
                  <a:pt x="637104" y="0"/>
                </a:lnTo>
                <a:lnTo>
                  <a:pt x="637104" y="442691"/>
                </a:lnTo>
                <a:lnTo>
                  <a:pt x="0" y="442691"/>
                </a:lnTo>
                <a:lnTo>
                  <a:pt x="0" y="0"/>
                </a:lnTo>
                <a:close/>
              </a:path>
            </a:pathLst>
          </a:custGeom>
          <a:blipFill>
            <a:blip>
              <a:extLst>
                <a:ext uri="{96DAC541-7B7A-43D3-8B79-37D633B846F1}">
                  <asvg:svgBlip xmlns:asvg="http://schemas.microsoft.com/office/drawing/2016/SVG/main" r:embed="rId8"/>
                </a:ext>
              </a:extLst>
            </a:blip>
            <a:stretch>
              <a:fillRect l="-30530" t="-66341" r="-30050" b="-64759"/>
            </a:stretch>
          </a:blipFill>
        </p:spPr>
        <p:txBody>
          <a:bodyPr/>
          <a:lstStyle/>
          <a:p>
            <a:endParaRPr lang="en-US" sz="1200"/>
          </a:p>
        </p:txBody>
      </p:sp>
      <p:sp>
        <p:nvSpPr>
          <p:cNvPr id="13" name="Freeform 13"/>
          <p:cNvSpPr/>
          <p:nvPr/>
        </p:nvSpPr>
        <p:spPr>
          <a:xfrm>
            <a:off x="1543015" y="5585444"/>
            <a:ext cx="311646" cy="320047"/>
          </a:xfrm>
          <a:custGeom>
            <a:avLst/>
            <a:gdLst/>
            <a:ahLst/>
            <a:cxnLst/>
            <a:rect l="l" t="t" r="r" b="b"/>
            <a:pathLst>
              <a:path w="467469" h="480071">
                <a:moveTo>
                  <a:pt x="0" y="0"/>
                </a:moveTo>
                <a:lnTo>
                  <a:pt x="467468" y="0"/>
                </a:lnTo>
                <a:lnTo>
                  <a:pt x="467468" y="480071"/>
                </a:lnTo>
                <a:lnTo>
                  <a:pt x="0" y="48007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4" name="Freeform 14"/>
          <p:cNvSpPr/>
          <p:nvPr/>
        </p:nvSpPr>
        <p:spPr>
          <a:xfrm>
            <a:off x="4255418" y="5567174"/>
            <a:ext cx="309905" cy="356585"/>
          </a:xfrm>
          <a:custGeom>
            <a:avLst/>
            <a:gdLst/>
            <a:ahLst/>
            <a:cxnLst/>
            <a:rect l="l" t="t" r="r" b="b"/>
            <a:pathLst>
              <a:path w="464858" h="534878">
                <a:moveTo>
                  <a:pt x="0" y="0"/>
                </a:moveTo>
                <a:lnTo>
                  <a:pt x="464858" y="0"/>
                </a:lnTo>
                <a:lnTo>
                  <a:pt x="464858" y="534879"/>
                </a:lnTo>
                <a:lnTo>
                  <a:pt x="0" y="534879"/>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5" name="Freeform 15"/>
          <p:cNvSpPr/>
          <p:nvPr/>
        </p:nvSpPr>
        <p:spPr>
          <a:xfrm>
            <a:off x="6206702" y="5558903"/>
            <a:ext cx="369398" cy="373129"/>
          </a:xfrm>
          <a:custGeom>
            <a:avLst/>
            <a:gdLst/>
            <a:ahLst/>
            <a:cxnLst/>
            <a:rect l="l" t="t" r="r" b="b"/>
            <a:pathLst>
              <a:path w="554097" h="559694">
                <a:moveTo>
                  <a:pt x="0" y="0"/>
                </a:moveTo>
                <a:lnTo>
                  <a:pt x="554096" y="0"/>
                </a:lnTo>
                <a:lnTo>
                  <a:pt x="554096" y="559693"/>
                </a:lnTo>
                <a:lnTo>
                  <a:pt x="0" y="559693"/>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6" name="Freeform 16"/>
          <p:cNvSpPr/>
          <p:nvPr/>
        </p:nvSpPr>
        <p:spPr>
          <a:xfrm>
            <a:off x="9349661" y="5565790"/>
            <a:ext cx="410691" cy="359355"/>
          </a:xfrm>
          <a:custGeom>
            <a:avLst/>
            <a:gdLst/>
            <a:ahLst/>
            <a:cxnLst/>
            <a:rect l="l" t="t" r="r" b="b"/>
            <a:pathLst>
              <a:path w="616036" h="539032">
                <a:moveTo>
                  <a:pt x="0" y="0"/>
                </a:moveTo>
                <a:lnTo>
                  <a:pt x="616036" y="0"/>
                </a:lnTo>
                <a:lnTo>
                  <a:pt x="616036" y="539031"/>
                </a:lnTo>
                <a:lnTo>
                  <a:pt x="0" y="539031"/>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17" name="Freeform 17"/>
          <p:cNvSpPr/>
          <p:nvPr/>
        </p:nvSpPr>
        <p:spPr>
          <a:xfrm>
            <a:off x="5200323" y="5572478"/>
            <a:ext cx="345979" cy="345979"/>
          </a:xfrm>
          <a:custGeom>
            <a:avLst/>
            <a:gdLst/>
            <a:ahLst/>
            <a:cxnLst/>
            <a:rect l="l" t="t" r="r" b="b"/>
            <a:pathLst>
              <a:path w="518968" h="518968">
                <a:moveTo>
                  <a:pt x="0" y="0"/>
                </a:moveTo>
                <a:lnTo>
                  <a:pt x="518968" y="0"/>
                </a:lnTo>
                <a:lnTo>
                  <a:pt x="518968" y="518968"/>
                </a:lnTo>
                <a:lnTo>
                  <a:pt x="0" y="518968"/>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18" name="Freeform 18"/>
          <p:cNvSpPr/>
          <p:nvPr/>
        </p:nvSpPr>
        <p:spPr>
          <a:xfrm>
            <a:off x="305616" y="6062780"/>
            <a:ext cx="11666093" cy="403453"/>
          </a:xfrm>
          <a:custGeom>
            <a:avLst/>
            <a:gdLst/>
            <a:ahLst/>
            <a:cxnLst/>
            <a:rect l="l" t="t" r="r" b="b"/>
            <a:pathLst>
              <a:path w="17499140" h="605179">
                <a:moveTo>
                  <a:pt x="0" y="0"/>
                </a:moveTo>
                <a:lnTo>
                  <a:pt x="17499140" y="0"/>
                </a:lnTo>
                <a:lnTo>
                  <a:pt x="17499140" y="605178"/>
                </a:lnTo>
                <a:lnTo>
                  <a:pt x="0" y="605178"/>
                </a:lnTo>
                <a:lnTo>
                  <a:pt x="0" y="0"/>
                </a:lnTo>
                <a:close/>
              </a:path>
            </a:pathLst>
          </a:custGeom>
          <a:blipFill>
            <a:blip r:embed="rId14"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20" name="TextBox 20"/>
          <p:cNvSpPr txBox="1"/>
          <p:nvPr/>
        </p:nvSpPr>
        <p:spPr>
          <a:xfrm>
            <a:off x="4019931" y="4997875"/>
            <a:ext cx="4152139" cy="192360"/>
          </a:xfrm>
          <a:prstGeom prst="rect">
            <a:avLst/>
          </a:prstGeom>
        </p:spPr>
        <p:txBody>
          <a:bodyPr lIns="0" tIns="0" rIns="0" bIns="0" rtlCol="0" anchor="t">
            <a:spAutoFit/>
          </a:bodyPr>
          <a:lstStyle/>
          <a:p>
            <a:pPr algn="ctr">
              <a:lnSpc>
                <a:spcPts val="1549"/>
              </a:lnSpc>
            </a:pPr>
            <a:r>
              <a:rPr lang="en-US" sz="1324" spc="-13">
                <a:solidFill>
                  <a:srgbClr val="FFFFFF"/>
                </a:solidFill>
                <a:latin typeface="Helvetica"/>
                <a:ea typeface="Helvetica"/>
                <a:cs typeface="Helvetica"/>
                <a:sym typeface="Helvetica"/>
              </a:rPr>
              <a:t>Services Across Multiple Industries – Verticals:</a:t>
            </a:r>
          </a:p>
        </p:txBody>
      </p:sp>
      <p:grpSp>
        <p:nvGrpSpPr>
          <p:cNvPr id="24" name="Group 24"/>
          <p:cNvGrpSpPr/>
          <p:nvPr/>
        </p:nvGrpSpPr>
        <p:grpSpPr>
          <a:xfrm rot="-5400000">
            <a:off x="6067388" y="-1335547"/>
            <a:ext cx="57225" cy="12192000"/>
            <a:chOff x="0" y="0"/>
            <a:chExt cx="22608" cy="4816593"/>
          </a:xfrm>
        </p:grpSpPr>
        <p:sp>
          <p:nvSpPr>
            <p:cNvPr id="25" name="Freeform 25"/>
            <p:cNvSpPr/>
            <p:nvPr/>
          </p:nvSpPr>
          <p:spPr>
            <a:xfrm>
              <a:off x="0" y="0"/>
              <a:ext cx="22608" cy="4816592"/>
            </a:xfrm>
            <a:custGeom>
              <a:avLst/>
              <a:gdLst/>
              <a:ahLst/>
              <a:cxnLst/>
              <a:rect l="l" t="t" r="r" b="b"/>
              <a:pathLst>
                <a:path w="22608" h="4816592">
                  <a:moveTo>
                    <a:pt x="0" y="0"/>
                  </a:moveTo>
                  <a:lnTo>
                    <a:pt x="22608" y="0"/>
                  </a:lnTo>
                  <a:lnTo>
                    <a:pt x="22608" y="4816592"/>
                  </a:lnTo>
                  <a:lnTo>
                    <a:pt x="0" y="4816592"/>
                  </a:lnTo>
                  <a:close/>
                </a:path>
              </a:pathLst>
            </a:custGeom>
            <a:solidFill>
              <a:srgbClr val="D40B0B"/>
            </a:solidFill>
          </p:spPr>
          <p:txBody>
            <a:bodyPr/>
            <a:lstStyle/>
            <a:p>
              <a:endParaRPr lang="en-US" sz="1200"/>
            </a:p>
          </p:txBody>
        </p:sp>
        <p:sp>
          <p:nvSpPr>
            <p:cNvPr id="26" name="TextBox 26"/>
            <p:cNvSpPr txBox="1"/>
            <p:nvPr/>
          </p:nvSpPr>
          <p:spPr>
            <a:xfrm>
              <a:off x="0" y="47625"/>
              <a:ext cx="22608" cy="4768968"/>
            </a:xfrm>
            <a:prstGeom prst="rect">
              <a:avLst/>
            </a:prstGeom>
          </p:spPr>
          <p:txBody>
            <a:bodyPr lIns="33867" tIns="33867" rIns="33867" bIns="33867" rtlCol="0" anchor="ctr"/>
            <a:lstStyle/>
            <a:p>
              <a:pPr algn="ctr">
                <a:lnSpc>
                  <a:spcPts val="1379"/>
                </a:lnSpc>
              </a:pPr>
              <a:endParaRPr sz="1200"/>
            </a:p>
          </p:txBody>
        </p:sp>
      </p:grpSp>
      <p:grpSp>
        <p:nvGrpSpPr>
          <p:cNvPr id="27" name="Group 27"/>
          <p:cNvGrpSpPr/>
          <p:nvPr/>
        </p:nvGrpSpPr>
        <p:grpSpPr>
          <a:xfrm>
            <a:off x="827872" y="1523534"/>
            <a:ext cx="10536253" cy="3000233"/>
            <a:chOff x="0" y="0"/>
            <a:chExt cx="21072507" cy="6000466"/>
          </a:xfrm>
        </p:grpSpPr>
        <p:sp>
          <p:nvSpPr>
            <p:cNvPr id="28" name="Freeform 28"/>
            <p:cNvSpPr/>
            <p:nvPr/>
          </p:nvSpPr>
          <p:spPr>
            <a:xfrm>
              <a:off x="283107" y="167199"/>
              <a:ext cx="2862667" cy="1668897"/>
            </a:xfrm>
            <a:custGeom>
              <a:avLst/>
              <a:gdLst/>
              <a:ahLst/>
              <a:cxnLst/>
              <a:rect l="l" t="t" r="r" b="b"/>
              <a:pathLst>
                <a:path w="2862667" h="1668897">
                  <a:moveTo>
                    <a:pt x="0" y="0"/>
                  </a:moveTo>
                  <a:lnTo>
                    <a:pt x="2862667" y="0"/>
                  </a:lnTo>
                  <a:lnTo>
                    <a:pt x="2862667" y="1668897"/>
                  </a:lnTo>
                  <a:lnTo>
                    <a:pt x="0" y="1668897"/>
                  </a:lnTo>
                  <a:lnTo>
                    <a:pt x="0" y="0"/>
                  </a:lnTo>
                  <a:close/>
                </a:path>
              </a:pathLst>
            </a:custGeom>
            <a:blipFill>
              <a:blip r:embed="rId15"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29" name="Freeform 29"/>
            <p:cNvSpPr/>
            <p:nvPr/>
          </p:nvSpPr>
          <p:spPr>
            <a:xfrm>
              <a:off x="17851494" y="0"/>
              <a:ext cx="2977952" cy="1931649"/>
            </a:xfrm>
            <a:custGeom>
              <a:avLst/>
              <a:gdLst/>
              <a:ahLst/>
              <a:cxnLst/>
              <a:rect l="l" t="t" r="r" b="b"/>
              <a:pathLst>
                <a:path w="2977952" h="1931649">
                  <a:moveTo>
                    <a:pt x="0" y="0"/>
                  </a:moveTo>
                  <a:lnTo>
                    <a:pt x="2977952" y="0"/>
                  </a:lnTo>
                  <a:lnTo>
                    <a:pt x="2977952" y="1931649"/>
                  </a:lnTo>
                  <a:lnTo>
                    <a:pt x="0" y="1931649"/>
                  </a:lnTo>
                  <a:lnTo>
                    <a:pt x="0" y="0"/>
                  </a:lnTo>
                  <a:close/>
                </a:path>
              </a:pathLst>
            </a:custGeom>
            <a:blipFill>
              <a:blip r:embed="rId16"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0" name="Freeform 30"/>
            <p:cNvSpPr/>
            <p:nvPr/>
          </p:nvSpPr>
          <p:spPr>
            <a:xfrm>
              <a:off x="18137181" y="1664265"/>
              <a:ext cx="2510293" cy="2365142"/>
            </a:xfrm>
            <a:custGeom>
              <a:avLst/>
              <a:gdLst/>
              <a:ahLst/>
              <a:cxnLst/>
              <a:rect l="l" t="t" r="r" b="b"/>
              <a:pathLst>
                <a:path w="2510293" h="2365142">
                  <a:moveTo>
                    <a:pt x="0" y="0"/>
                  </a:moveTo>
                  <a:lnTo>
                    <a:pt x="2510293" y="0"/>
                  </a:lnTo>
                  <a:lnTo>
                    <a:pt x="2510293" y="2365142"/>
                  </a:lnTo>
                  <a:lnTo>
                    <a:pt x="0" y="2365142"/>
                  </a:lnTo>
                  <a:lnTo>
                    <a:pt x="0" y="0"/>
                  </a:lnTo>
                  <a:close/>
                </a:path>
              </a:pathLst>
            </a:custGeom>
            <a:blipFill>
              <a:blip r:embed="rId17"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1" name="Freeform 31"/>
            <p:cNvSpPr/>
            <p:nvPr/>
          </p:nvSpPr>
          <p:spPr>
            <a:xfrm>
              <a:off x="17760467" y="4094230"/>
              <a:ext cx="3312040" cy="1855826"/>
            </a:xfrm>
            <a:custGeom>
              <a:avLst/>
              <a:gdLst/>
              <a:ahLst/>
              <a:cxnLst/>
              <a:rect l="l" t="t" r="r" b="b"/>
              <a:pathLst>
                <a:path w="3312040" h="1855826">
                  <a:moveTo>
                    <a:pt x="0" y="0"/>
                  </a:moveTo>
                  <a:lnTo>
                    <a:pt x="3312040" y="0"/>
                  </a:lnTo>
                  <a:lnTo>
                    <a:pt x="3312040" y="1855826"/>
                  </a:lnTo>
                  <a:lnTo>
                    <a:pt x="0" y="1855826"/>
                  </a:lnTo>
                  <a:lnTo>
                    <a:pt x="0" y="0"/>
                  </a:lnTo>
                  <a:close/>
                </a:path>
              </a:pathLst>
            </a:custGeom>
            <a:blipFill>
              <a:blip r:embed="rId18"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2" name="Freeform 32"/>
            <p:cNvSpPr/>
            <p:nvPr/>
          </p:nvSpPr>
          <p:spPr>
            <a:xfrm>
              <a:off x="3855642" y="232974"/>
              <a:ext cx="1934217" cy="1424873"/>
            </a:xfrm>
            <a:custGeom>
              <a:avLst/>
              <a:gdLst/>
              <a:ahLst/>
              <a:cxnLst/>
              <a:rect l="l" t="t" r="r" b="b"/>
              <a:pathLst>
                <a:path w="1934217" h="1424873">
                  <a:moveTo>
                    <a:pt x="0" y="0"/>
                  </a:moveTo>
                  <a:lnTo>
                    <a:pt x="1934217" y="0"/>
                  </a:lnTo>
                  <a:lnTo>
                    <a:pt x="1934217" y="1424873"/>
                  </a:lnTo>
                  <a:lnTo>
                    <a:pt x="0" y="1424873"/>
                  </a:lnTo>
                  <a:lnTo>
                    <a:pt x="0" y="0"/>
                  </a:lnTo>
                  <a:close/>
                </a:path>
              </a:pathLst>
            </a:custGeom>
            <a:blipFill>
              <a:blip r:embed="rId19"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3" name="Freeform 33"/>
            <p:cNvSpPr/>
            <p:nvPr/>
          </p:nvSpPr>
          <p:spPr>
            <a:xfrm>
              <a:off x="0" y="2664663"/>
              <a:ext cx="3078301" cy="714422"/>
            </a:xfrm>
            <a:custGeom>
              <a:avLst/>
              <a:gdLst/>
              <a:ahLst/>
              <a:cxnLst/>
              <a:rect l="l" t="t" r="r" b="b"/>
              <a:pathLst>
                <a:path w="3078301" h="714422">
                  <a:moveTo>
                    <a:pt x="0" y="0"/>
                  </a:moveTo>
                  <a:lnTo>
                    <a:pt x="3078301" y="0"/>
                  </a:lnTo>
                  <a:lnTo>
                    <a:pt x="3078301" y="714422"/>
                  </a:lnTo>
                  <a:lnTo>
                    <a:pt x="0" y="714422"/>
                  </a:lnTo>
                  <a:lnTo>
                    <a:pt x="0" y="0"/>
                  </a:lnTo>
                  <a:close/>
                </a:path>
              </a:pathLst>
            </a:custGeom>
            <a:blipFill>
              <a:blip r:embed="rId20"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4" name="Freeform 34"/>
            <p:cNvSpPr/>
            <p:nvPr/>
          </p:nvSpPr>
          <p:spPr>
            <a:xfrm>
              <a:off x="2962983" y="4691452"/>
              <a:ext cx="2658334" cy="1033427"/>
            </a:xfrm>
            <a:custGeom>
              <a:avLst/>
              <a:gdLst/>
              <a:ahLst/>
              <a:cxnLst/>
              <a:rect l="l" t="t" r="r" b="b"/>
              <a:pathLst>
                <a:path w="2658334" h="1033427">
                  <a:moveTo>
                    <a:pt x="0" y="0"/>
                  </a:moveTo>
                  <a:lnTo>
                    <a:pt x="2658334" y="0"/>
                  </a:lnTo>
                  <a:lnTo>
                    <a:pt x="2658334" y="1033428"/>
                  </a:lnTo>
                  <a:lnTo>
                    <a:pt x="0" y="1033428"/>
                  </a:lnTo>
                  <a:lnTo>
                    <a:pt x="0" y="0"/>
                  </a:lnTo>
                  <a:close/>
                </a:path>
              </a:pathLst>
            </a:custGeom>
            <a:blipFill>
              <a:blip r:embed="rId21"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5" name="Freeform 35"/>
            <p:cNvSpPr/>
            <p:nvPr/>
          </p:nvSpPr>
          <p:spPr>
            <a:xfrm>
              <a:off x="15599703" y="2526564"/>
              <a:ext cx="2321765" cy="495310"/>
            </a:xfrm>
            <a:custGeom>
              <a:avLst/>
              <a:gdLst/>
              <a:ahLst/>
              <a:cxnLst/>
              <a:rect l="l" t="t" r="r" b="b"/>
              <a:pathLst>
                <a:path w="2321765" h="495310">
                  <a:moveTo>
                    <a:pt x="0" y="0"/>
                  </a:moveTo>
                  <a:lnTo>
                    <a:pt x="2321765" y="0"/>
                  </a:lnTo>
                  <a:lnTo>
                    <a:pt x="2321765" y="495310"/>
                  </a:lnTo>
                  <a:lnTo>
                    <a:pt x="0" y="495310"/>
                  </a:lnTo>
                  <a:lnTo>
                    <a:pt x="0" y="0"/>
                  </a:lnTo>
                  <a:close/>
                </a:path>
              </a:pathLst>
            </a:custGeom>
            <a:blipFill>
              <a:blip r:embed="rId22"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6" name="Freeform 36"/>
            <p:cNvSpPr/>
            <p:nvPr/>
          </p:nvSpPr>
          <p:spPr>
            <a:xfrm>
              <a:off x="15383989" y="167199"/>
              <a:ext cx="2480969" cy="1583875"/>
            </a:xfrm>
            <a:custGeom>
              <a:avLst/>
              <a:gdLst/>
              <a:ahLst/>
              <a:cxnLst/>
              <a:rect l="l" t="t" r="r" b="b"/>
              <a:pathLst>
                <a:path w="2480969" h="1583875">
                  <a:moveTo>
                    <a:pt x="0" y="0"/>
                  </a:moveTo>
                  <a:lnTo>
                    <a:pt x="2480969" y="0"/>
                  </a:lnTo>
                  <a:lnTo>
                    <a:pt x="2480969" y="1583876"/>
                  </a:lnTo>
                  <a:lnTo>
                    <a:pt x="0" y="1583876"/>
                  </a:lnTo>
                  <a:lnTo>
                    <a:pt x="0" y="0"/>
                  </a:lnTo>
                  <a:close/>
                </a:path>
              </a:pathLst>
            </a:custGeom>
            <a:blipFill>
              <a:blip r:embed="rId23"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7" name="Freeform 37"/>
            <p:cNvSpPr/>
            <p:nvPr/>
          </p:nvSpPr>
          <p:spPr>
            <a:xfrm>
              <a:off x="15283299" y="3846197"/>
              <a:ext cx="2567416" cy="1977206"/>
            </a:xfrm>
            <a:custGeom>
              <a:avLst/>
              <a:gdLst/>
              <a:ahLst/>
              <a:cxnLst/>
              <a:rect l="l" t="t" r="r" b="b"/>
              <a:pathLst>
                <a:path w="2567416" h="1977206">
                  <a:moveTo>
                    <a:pt x="0" y="0"/>
                  </a:moveTo>
                  <a:lnTo>
                    <a:pt x="2567417" y="0"/>
                  </a:lnTo>
                  <a:lnTo>
                    <a:pt x="2567417" y="1977206"/>
                  </a:lnTo>
                  <a:lnTo>
                    <a:pt x="0" y="1977206"/>
                  </a:lnTo>
                  <a:lnTo>
                    <a:pt x="0" y="0"/>
                  </a:lnTo>
                  <a:close/>
                </a:path>
              </a:pathLst>
            </a:custGeom>
            <a:blipFill>
              <a:blip r:embed="rId24"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8" name="Freeform 38"/>
            <p:cNvSpPr/>
            <p:nvPr/>
          </p:nvSpPr>
          <p:spPr>
            <a:xfrm>
              <a:off x="283107" y="4288855"/>
              <a:ext cx="2310663" cy="1711611"/>
            </a:xfrm>
            <a:custGeom>
              <a:avLst/>
              <a:gdLst/>
              <a:ahLst/>
              <a:cxnLst/>
              <a:rect l="l" t="t" r="r" b="b"/>
              <a:pathLst>
                <a:path w="2310663" h="1711611">
                  <a:moveTo>
                    <a:pt x="0" y="0"/>
                  </a:moveTo>
                  <a:lnTo>
                    <a:pt x="2310663" y="0"/>
                  </a:lnTo>
                  <a:lnTo>
                    <a:pt x="2310663" y="1711611"/>
                  </a:lnTo>
                  <a:lnTo>
                    <a:pt x="0" y="1711611"/>
                  </a:lnTo>
                  <a:lnTo>
                    <a:pt x="0" y="0"/>
                  </a:lnTo>
                  <a:close/>
                </a:path>
              </a:pathLst>
            </a:custGeom>
            <a:blipFill>
              <a:blip r:embed="rId25"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9" name="Freeform 39"/>
            <p:cNvSpPr/>
            <p:nvPr/>
          </p:nvSpPr>
          <p:spPr>
            <a:xfrm>
              <a:off x="5980359" y="1931649"/>
              <a:ext cx="9273430" cy="3862243"/>
            </a:xfrm>
            <a:custGeom>
              <a:avLst/>
              <a:gdLst/>
              <a:ahLst/>
              <a:cxnLst/>
              <a:rect l="l" t="t" r="r" b="b"/>
              <a:pathLst>
                <a:path w="9273430" h="3862243">
                  <a:moveTo>
                    <a:pt x="0" y="0"/>
                  </a:moveTo>
                  <a:lnTo>
                    <a:pt x="9273430" y="0"/>
                  </a:lnTo>
                  <a:lnTo>
                    <a:pt x="9273430" y="3862243"/>
                  </a:lnTo>
                  <a:lnTo>
                    <a:pt x="0" y="3862243"/>
                  </a:lnTo>
                  <a:lnTo>
                    <a:pt x="0" y="0"/>
                  </a:lnTo>
                  <a:close/>
                </a:path>
              </a:pathLst>
            </a:custGeom>
            <a:blipFill>
              <a:blip r:embed="rId26"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40" name="Freeform 40"/>
            <p:cNvSpPr/>
            <p:nvPr/>
          </p:nvSpPr>
          <p:spPr>
            <a:xfrm>
              <a:off x="3272512" y="2164097"/>
              <a:ext cx="2183779" cy="1859164"/>
            </a:xfrm>
            <a:custGeom>
              <a:avLst/>
              <a:gdLst/>
              <a:ahLst/>
              <a:cxnLst/>
              <a:rect l="l" t="t" r="r" b="b"/>
              <a:pathLst>
                <a:path w="2183779" h="1859164">
                  <a:moveTo>
                    <a:pt x="0" y="0"/>
                  </a:moveTo>
                  <a:lnTo>
                    <a:pt x="2183780" y="0"/>
                  </a:lnTo>
                  <a:lnTo>
                    <a:pt x="2183780" y="1859163"/>
                  </a:lnTo>
                  <a:lnTo>
                    <a:pt x="0" y="1859163"/>
                  </a:lnTo>
                  <a:lnTo>
                    <a:pt x="0" y="0"/>
                  </a:lnTo>
                  <a:close/>
                </a:path>
              </a:pathLst>
            </a:custGeom>
            <a:blipFill>
              <a:blip r:embed="rId27"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41" name="Freeform 41"/>
            <p:cNvSpPr/>
            <p:nvPr/>
          </p:nvSpPr>
          <p:spPr>
            <a:xfrm>
              <a:off x="6218104" y="232974"/>
              <a:ext cx="8899185" cy="1860623"/>
            </a:xfrm>
            <a:custGeom>
              <a:avLst/>
              <a:gdLst/>
              <a:ahLst/>
              <a:cxnLst/>
              <a:rect l="l" t="t" r="r" b="b"/>
              <a:pathLst>
                <a:path w="8899185" h="1860623">
                  <a:moveTo>
                    <a:pt x="0" y="0"/>
                  </a:moveTo>
                  <a:lnTo>
                    <a:pt x="8899185" y="0"/>
                  </a:lnTo>
                  <a:lnTo>
                    <a:pt x="8899185" y="1860623"/>
                  </a:lnTo>
                  <a:lnTo>
                    <a:pt x="0" y="1860623"/>
                  </a:lnTo>
                  <a:lnTo>
                    <a:pt x="0" y="0"/>
                  </a:lnTo>
                  <a:close/>
                </a:path>
              </a:pathLst>
            </a:custGeom>
            <a:blipFill>
              <a:blip r:embed="rId28" cstate="email">
                <a:extLst>
                  <a:ext uri="{28A0092B-C50C-407E-A947-70E740481C1C}">
                    <a14:useLocalDpi xmlns:a14="http://schemas.microsoft.com/office/drawing/2010/main"/>
                  </a:ext>
                </a:extLst>
              </a:blip>
              <a:stretch>
                <a:fillRect/>
              </a:stretch>
            </a:blipFill>
          </p:spPr>
          <p:txBody>
            <a:bodyPr/>
            <a:lstStyle/>
            <a:p>
              <a:endParaRPr lang="en-US" sz="1200"/>
            </a:p>
          </p:txBody>
        </p:sp>
      </p:grpSp>
      <p:sp>
        <p:nvSpPr>
          <p:cNvPr id="45" name="Text Placeholder 44">
            <a:extLst>
              <a:ext uri="{FF2B5EF4-FFF2-40B4-BE49-F238E27FC236}">
                <a16:creationId xmlns:a16="http://schemas.microsoft.com/office/drawing/2014/main" id="{8B0A5965-7EAB-EB71-070D-EDDC7AAF1392}"/>
              </a:ext>
            </a:extLst>
          </p:cNvPr>
          <p:cNvSpPr>
            <a:spLocks noGrp="1"/>
          </p:cNvSpPr>
          <p:nvPr>
            <p:ph type="body" sz="quarter" idx="12"/>
          </p:nvPr>
        </p:nvSpPr>
        <p:spPr/>
        <p:txBody>
          <a:bodyPr>
            <a:normAutofit/>
          </a:bodyPr>
          <a:lstStyle/>
          <a:p>
            <a:r>
              <a:rPr lang="en-US" sz="3600">
                <a:solidFill>
                  <a:srgbClr val="011B3D"/>
                </a:solidFill>
                <a:latin typeface="Helvetica"/>
                <a:ea typeface="Helvetica"/>
                <a:cs typeface="Helvetica"/>
                <a:sym typeface="Helvetica"/>
              </a:rPr>
              <a:t>Customer</a:t>
            </a:r>
            <a:r>
              <a:rPr lang="en-US" sz="3600" b="1">
                <a:solidFill>
                  <a:srgbClr val="011B3D"/>
                </a:solidFill>
                <a:latin typeface="Helvetica Bold"/>
                <a:ea typeface="Helvetica Bold"/>
                <a:cs typeface="Helvetica Bold"/>
                <a:sym typeface="Helvetica Bold"/>
              </a:rPr>
              <a:t> Success</a:t>
            </a:r>
          </a:p>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13768F-DE63-A751-B259-512E0F5C8503}"/>
              </a:ext>
            </a:extLst>
          </p:cNvPr>
          <p:cNvSpPr/>
          <p:nvPr/>
        </p:nvSpPr>
        <p:spPr>
          <a:xfrm>
            <a:off x="0" y="604434"/>
            <a:ext cx="12192000" cy="536298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66F2955-A937-4B04-8665-EE827EF098C4}"/>
              </a:ext>
            </a:extLst>
          </p:cNvPr>
          <p:cNvSpPr>
            <a:spLocks noGrp="1"/>
          </p:cNvSpPr>
          <p:nvPr>
            <p:ph type="body" sz="quarter" idx="4294967295"/>
          </p:nvPr>
        </p:nvSpPr>
        <p:spPr>
          <a:xfrm>
            <a:off x="4278313" y="1107555"/>
            <a:ext cx="7267924" cy="4473046"/>
          </a:xfrm>
          <a:prstGeom prst="rect">
            <a:avLst/>
          </a:prstGeom>
        </p:spPr>
        <p:txBody>
          <a:bodyPr>
            <a:normAutofit fontScale="85000" lnSpcReduction="20000"/>
          </a:bodyPr>
          <a:lstStyle/>
          <a:p>
            <a:pPr marL="551847" lvl="1" indent="-285750">
              <a:lnSpc>
                <a:spcPct val="120000"/>
              </a:lnSpc>
              <a:spcBef>
                <a:spcPts val="1200"/>
              </a:spcBef>
              <a:buClr>
                <a:srgbClr val="C00000"/>
              </a:buClr>
            </a:pPr>
            <a:r>
              <a:rPr lang="en-US" sz="1800">
                <a:latin typeface="Helvetica" pitchFamily="2" charset="0"/>
              </a:rPr>
              <a:t>Growing </a:t>
            </a:r>
            <a:r>
              <a:rPr lang="en-US" sz="1800" b="1">
                <a:latin typeface="Helvetica" pitchFamily="2" charset="0"/>
              </a:rPr>
              <a:t>cost</a:t>
            </a:r>
            <a:r>
              <a:rPr lang="en-US" sz="1800">
                <a:latin typeface="Helvetica" pitchFamily="2" charset="0"/>
              </a:rPr>
              <a:t> and expense of database storage.</a:t>
            </a:r>
          </a:p>
          <a:p>
            <a:pPr marL="551847" lvl="1" indent="-285750">
              <a:lnSpc>
                <a:spcPct val="120000"/>
              </a:lnSpc>
              <a:spcBef>
                <a:spcPts val="1200"/>
              </a:spcBef>
              <a:buClr>
                <a:srgbClr val="C00000"/>
              </a:buClr>
            </a:pPr>
            <a:r>
              <a:rPr lang="en-US" sz="1800" b="1">
                <a:latin typeface="Helvetica" pitchFamily="2" charset="0"/>
              </a:rPr>
              <a:t>Excessive</a:t>
            </a:r>
            <a:r>
              <a:rPr lang="en-US" sz="1800">
                <a:latin typeface="Helvetica" pitchFamily="2" charset="0"/>
              </a:rPr>
              <a:t> database memory usage.</a:t>
            </a:r>
          </a:p>
          <a:p>
            <a:pPr marL="551847" lvl="1" indent="-285750">
              <a:lnSpc>
                <a:spcPct val="120000"/>
              </a:lnSpc>
              <a:spcBef>
                <a:spcPts val="1200"/>
              </a:spcBef>
              <a:buClr>
                <a:srgbClr val="C00000"/>
              </a:buClr>
            </a:pPr>
            <a:r>
              <a:rPr lang="en-US" sz="1800">
                <a:latin typeface="Helvetica" pitchFamily="2" charset="0"/>
              </a:rPr>
              <a:t>Extended backup durations impacting data </a:t>
            </a:r>
            <a:r>
              <a:rPr lang="en-US" sz="1800" b="1">
                <a:latin typeface="Helvetica" pitchFamily="2" charset="0"/>
              </a:rPr>
              <a:t>recovery times</a:t>
            </a:r>
            <a:r>
              <a:rPr lang="en-US" sz="1800">
                <a:latin typeface="Helvetica" pitchFamily="2" charset="0"/>
              </a:rPr>
              <a:t>.</a:t>
            </a:r>
          </a:p>
          <a:p>
            <a:pPr marL="551847" lvl="1" indent="-285750">
              <a:lnSpc>
                <a:spcPct val="120000"/>
              </a:lnSpc>
              <a:spcBef>
                <a:spcPts val="1200"/>
              </a:spcBef>
              <a:buClr>
                <a:srgbClr val="C00000"/>
              </a:buClr>
            </a:pPr>
            <a:r>
              <a:rPr lang="en-US" sz="1800">
                <a:latin typeface="Helvetica" pitchFamily="2" charset="0"/>
              </a:rPr>
              <a:t>More frequent need for system </a:t>
            </a:r>
            <a:r>
              <a:rPr lang="en-US" sz="1800" b="1">
                <a:latin typeface="Helvetica" pitchFamily="2" charset="0"/>
              </a:rPr>
              <a:t>maintenance</a:t>
            </a:r>
            <a:r>
              <a:rPr lang="en-US" sz="1800">
                <a:latin typeface="Helvetica" pitchFamily="2" charset="0"/>
              </a:rPr>
              <a:t>.</a:t>
            </a:r>
          </a:p>
          <a:p>
            <a:pPr marL="551847" lvl="1" indent="-285750">
              <a:lnSpc>
                <a:spcPct val="120000"/>
              </a:lnSpc>
              <a:spcBef>
                <a:spcPts val="1200"/>
              </a:spcBef>
              <a:buClr>
                <a:srgbClr val="C00000"/>
              </a:buClr>
            </a:pPr>
            <a:r>
              <a:rPr lang="en-US" sz="1800">
                <a:latin typeface="Helvetica" pitchFamily="2" charset="0"/>
              </a:rPr>
              <a:t>Legal </a:t>
            </a:r>
            <a:r>
              <a:rPr lang="en-US" sz="1800" b="1">
                <a:latin typeface="Helvetica" pitchFamily="2" charset="0"/>
              </a:rPr>
              <a:t>retention</a:t>
            </a:r>
            <a:r>
              <a:rPr lang="en-US" sz="1800">
                <a:latin typeface="Helvetica" pitchFamily="2" charset="0"/>
              </a:rPr>
              <a:t> &amp; </a:t>
            </a:r>
            <a:r>
              <a:rPr lang="en-US" sz="1800" b="1">
                <a:latin typeface="Helvetica" pitchFamily="2" charset="0"/>
              </a:rPr>
              <a:t>compliance</a:t>
            </a:r>
            <a:r>
              <a:rPr lang="en-US" sz="1800">
                <a:latin typeface="Helvetica" pitchFamily="2" charset="0"/>
              </a:rPr>
              <a:t> issues due to increasing regulations.</a:t>
            </a:r>
          </a:p>
          <a:p>
            <a:pPr marL="551847" lvl="1" indent="-285750">
              <a:lnSpc>
                <a:spcPct val="120000"/>
              </a:lnSpc>
              <a:spcBef>
                <a:spcPts val="1200"/>
              </a:spcBef>
              <a:buClr>
                <a:srgbClr val="C00000"/>
              </a:buClr>
            </a:pPr>
            <a:r>
              <a:rPr lang="en-US" sz="1800">
                <a:latin typeface="Helvetica" pitchFamily="2" charset="0"/>
              </a:rPr>
              <a:t>Highly </a:t>
            </a:r>
            <a:r>
              <a:rPr lang="en-US" sz="1800" b="1">
                <a:latin typeface="Helvetica" pitchFamily="2" charset="0"/>
              </a:rPr>
              <a:t>complex &amp; costly </a:t>
            </a:r>
            <a:r>
              <a:rPr lang="en-US" sz="1800">
                <a:latin typeface="Helvetica" pitchFamily="2" charset="0"/>
              </a:rPr>
              <a:t>journey to S/4HANA.</a:t>
            </a:r>
          </a:p>
          <a:p>
            <a:pPr marL="551847" lvl="1" indent="-285750">
              <a:lnSpc>
                <a:spcPct val="120000"/>
              </a:lnSpc>
              <a:spcBef>
                <a:spcPts val="1200"/>
              </a:spcBef>
              <a:buClr>
                <a:srgbClr val="C00000"/>
              </a:buClr>
            </a:pPr>
            <a:r>
              <a:rPr lang="en-US" sz="1800">
                <a:latin typeface="Helvetica" pitchFamily="2" charset="0"/>
              </a:rPr>
              <a:t>Human </a:t>
            </a:r>
            <a:r>
              <a:rPr lang="en-US" sz="1800" b="1">
                <a:latin typeface="Helvetica" pitchFamily="2" charset="0"/>
              </a:rPr>
              <a:t>errors</a:t>
            </a:r>
            <a:r>
              <a:rPr lang="en-US" sz="1800">
                <a:latin typeface="Helvetica" pitchFamily="2" charset="0"/>
              </a:rPr>
              <a:t> when archiving due to manual activities, such as incomplete archiving due to incorrect job sequences.</a:t>
            </a:r>
          </a:p>
          <a:p>
            <a:pPr marL="551847" lvl="1" indent="-285750">
              <a:lnSpc>
                <a:spcPct val="120000"/>
              </a:lnSpc>
              <a:spcBef>
                <a:spcPts val="1200"/>
              </a:spcBef>
              <a:buClr>
                <a:srgbClr val="C00000"/>
              </a:buClr>
            </a:pPr>
            <a:r>
              <a:rPr lang="en-US" sz="1800">
                <a:latin typeface="Helvetica" pitchFamily="2" charset="0"/>
              </a:rPr>
              <a:t>Challenges in retaining skilled archiving </a:t>
            </a:r>
            <a:r>
              <a:rPr lang="en-US" sz="1800" b="1">
                <a:latin typeface="Helvetica" pitchFamily="2" charset="0"/>
              </a:rPr>
              <a:t>staff</a:t>
            </a:r>
            <a:r>
              <a:rPr lang="en-US" sz="1800">
                <a:latin typeface="Helvetica" pitchFamily="2" charset="0"/>
              </a:rPr>
              <a:t>.</a:t>
            </a:r>
          </a:p>
          <a:p>
            <a:pPr marL="551847" lvl="1" indent="-285750">
              <a:lnSpc>
                <a:spcPct val="120000"/>
              </a:lnSpc>
              <a:spcBef>
                <a:spcPts val="1200"/>
              </a:spcBef>
              <a:buClr>
                <a:srgbClr val="C00000"/>
              </a:buClr>
            </a:pPr>
            <a:r>
              <a:rPr lang="en-US" sz="1800">
                <a:latin typeface="Helvetica" pitchFamily="2" charset="0"/>
              </a:rPr>
              <a:t>Complex </a:t>
            </a:r>
            <a:r>
              <a:rPr lang="en-US" sz="1800" b="1">
                <a:latin typeface="Helvetica" pitchFamily="2" charset="0"/>
              </a:rPr>
              <a:t>post-archiving maintenance </a:t>
            </a:r>
            <a:r>
              <a:rPr lang="en-US" sz="1800">
                <a:latin typeface="Helvetica" pitchFamily="2" charset="0"/>
              </a:rPr>
              <a:t>requirements creating additional overhead for IT teams.</a:t>
            </a:r>
          </a:p>
        </p:txBody>
      </p:sp>
      <p:sp>
        <p:nvSpPr>
          <p:cNvPr id="3" name="Text Placeholder 2">
            <a:extLst>
              <a:ext uri="{FF2B5EF4-FFF2-40B4-BE49-F238E27FC236}">
                <a16:creationId xmlns:a16="http://schemas.microsoft.com/office/drawing/2014/main" id="{CFAEDD7D-9D48-45BB-A549-AB5FC30AA26C}"/>
              </a:ext>
            </a:extLst>
          </p:cNvPr>
          <p:cNvSpPr>
            <a:spLocks noGrp="1"/>
          </p:cNvSpPr>
          <p:nvPr>
            <p:ph type="body" sz="quarter" idx="4294967295"/>
          </p:nvPr>
        </p:nvSpPr>
        <p:spPr>
          <a:xfrm>
            <a:off x="406400" y="2710058"/>
            <a:ext cx="3465513" cy="1203325"/>
          </a:xfrm>
          <a:prstGeom prst="rect">
            <a:avLst/>
          </a:prstGeom>
        </p:spPr>
        <p:txBody>
          <a:bodyPr/>
          <a:lstStyle/>
          <a:p>
            <a:pPr marL="0" indent="0">
              <a:buNone/>
            </a:pPr>
            <a:r>
              <a:rPr lang="en-US" sz="3600" b="1">
                <a:latin typeface="Helvetica" pitchFamily="2" charset="0"/>
              </a:rPr>
              <a:t>Common </a:t>
            </a:r>
            <a:r>
              <a:rPr lang="en-US" sz="3600" b="1">
                <a:solidFill>
                  <a:srgbClr val="D8011B"/>
                </a:solidFill>
                <a:latin typeface="Helvetica" pitchFamily="2" charset="0"/>
              </a:rPr>
              <a:t>Challenges</a:t>
            </a:r>
            <a:r>
              <a:rPr lang="en-US" sz="3600" b="1">
                <a:latin typeface="Helvetica" pitchFamily="2" charset="0"/>
              </a:rPr>
              <a:t>:</a:t>
            </a:r>
          </a:p>
        </p:txBody>
      </p:sp>
      <p:sp>
        <p:nvSpPr>
          <p:cNvPr id="4" name="Rectangle 3">
            <a:extLst>
              <a:ext uri="{FF2B5EF4-FFF2-40B4-BE49-F238E27FC236}">
                <a16:creationId xmlns:a16="http://schemas.microsoft.com/office/drawing/2014/main" id="{95F70DA0-E75C-389B-DA8A-B956BBB07735}"/>
              </a:ext>
            </a:extLst>
          </p:cNvPr>
          <p:cNvSpPr/>
          <p:nvPr/>
        </p:nvSpPr>
        <p:spPr>
          <a:xfrm>
            <a:off x="0" y="5974167"/>
            <a:ext cx="12192000" cy="186267"/>
          </a:xfrm>
          <a:prstGeom prst="rect">
            <a:avLst/>
          </a:prstGeom>
          <a:solidFill>
            <a:srgbClr val="D8011B"/>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accent6"/>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65601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ouple working in the office">
            <a:extLst>
              <a:ext uri="{FF2B5EF4-FFF2-40B4-BE49-F238E27FC236}">
                <a16:creationId xmlns:a16="http://schemas.microsoft.com/office/drawing/2014/main" id="{8E0B6E88-78C7-B679-CC90-57839065ED6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04639" y="607296"/>
            <a:ext cx="4618524" cy="5763489"/>
          </a:xfrm>
          <a:prstGeom prst="rect">
            <a:avLst/>
          </a:prstGeom>
        </p:spPr>
      </p:pic>
      <p:sp>
        <p:nvSpPr>
          <p:cNvPr id="22" name="Rectangle 21">
            <a:extLst>
              <a:ext uri="{FF2B5EF4-FFF2-40B4-BE49-F238E27FC236}">
                <a16:creationId xmlns:a16="http://schemas.microsoft.com/office/drawing/2014/main" id="{FDF1E275-E012-CC91-4D24-B35EBA1BD4BF}"/>
              </a:ext>
            </a:extLst>
          </p:cNvPr>
          <p:cNvSpPr/>
          <p:nvPr/>
        </p:nvSpPr>
        <p:spPr>
          <a:xfrm>
            <a:off x="6636280" y="2555967"/>
            <a:ext cx="4739486" cy="1281908"/>
          </a:xfrm>
          <a:prstGeom prst="rect">
            <a:avLst/>
          </a:prstGeom>
          <a:solidFill>
            <a:schemeClr val="accent2"/>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accent6"/>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Rectangle 4">
            <a:extLst>
              <a:ext uri="{FF2B5EF4-FFF2-40B4-BE49-F238E27FC236}">
                <a16:creationId xmlns:a16="http://schemas.microsoft.com/office/drawing/2014/main" id="{E87D410C-974D-0802-3565-275E19B36959}"/>
              </a:ext>
            </a:extLst>
          </p:cNvPr>
          <p:cNvSpPr/>
          <p:nvPr/>
        </p:nvSpPr>
        <p:spPr>
          <a:xfrm>
            <a:off x="6632809" y="4294097"/>
            <a:ext cx="2142060" cy="1045548"/>
          </a:xfrm>
          <a:prstGeom prst="rect">
            <a:avLst/>
          </a:prstGeom>
          <a:solidFill>
            <a:srgbClr val="1C1D3B"/>
          </a:solidFill>
          <a:ln>
            <a:solidFill>
              <a:schemeClr val="accent3">
                <a:lumMod val="90000"/>
                <a:lumOff val="1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kern="100">
                <a:solidFill>
                  <a:schemeClr val="accent6"/>
                </a:solidFill>
                <a:effectLst/>
                <a:latin typeface="Helvetica" pitchFamily="2" charset="0"/>
                <a:ea typeface="Open Sans Extrabold" panose="020B0606030504020204" pitchFamily="34" charset="0"/>
                <a:cs typeface="Open Sans Extrabold" panose="020B0606030504020204" pitchFamily="34" charset="0"/>
              </a:rPr>
              <a:t>Data Identification </a:t>
            </a:r>
          </a:p>
          <a:p>
            <a:pPr algn="ctr"/>
            <a:r>
              <a:rPr lang="en-US" sz="1600" b="1" kern="100">
                <a:solidFill>
                  <a:schemeClr val="accent6"/>
                </a:solidFill>
                <a:effectLst/>
                <a:latin typeface="Helvetica" pitchFamily="2" charset="0"/>
                <a:ea typeface="Open Sans Extrabold" panose="020B0606030504020204" pitchFamily="34" charset="0"/>
                <a:cs typeface="Open Sans Extrabold" panose="020B0606030504020204" pitchFamily="34" charset="0"/>
              </a:rPr>
              <a:t>&amp; Analysis</a:t>
            </a:r>
          </a:p>
        </p:txBody>
      </p:sp>
      <p:sp>
        <p:nvSpPr>
          <p:cNvPr id="6" name="Rectangle 5">
            <a:extLst>
              <a:ext uri="{FF2B5EF4-FFF2-40B4-BE49-F238E27FC236}">
                <a16:creationId xmlns:a16="http://schemas.microsoft.com/office/drawing/2014/main" id="{FDC2A768-E58E-D50B-7F8B-D0CCE70F71B8}"/>
              </a:ext>
            </a:extLst>
          </p:cNvPr>
          <p:cNvSpPr/>
          <p:nvPr/>
        </p:nvSpPr>
        <p:spPr>
          <a:xfrm>
            <a:off x="9233706" y="4294097"/>
            <a:ext cx="2142060" cy="1045548"/>
          </a:xfrm>
          <a:prstGeom prst="rect">
            <a:avLst/>
          </a:prstGeom>
          <a:solidFill>
            <a:srgbClr val="1C1D3B"/>
          </a:solidFill>
          <a:ln>
            <a:solidFill>
              <a:schemeClr val="accent3">
                <a:lumMod val="90000"/>
                <a:lumOff val="1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6"/>
                </a:solidFill>
                <a:latin typeface="Helvetica" pitchFamily="2" charset="0"/>
                <a:ea typeface="Open Sans Extrabold" panose="020B0606030504020204" pitchFamily="34" charset="0"/>
                <a:cs typeface="Open Sans Extrabold" panose="020B0606030504020204" pitchFamily="34" charset="0"/>
              </a:rPr>
              <a:t>Archive Scheduling Manager</a:t>
            </a:r>
          </a:p>
        </p:txBody>
      </p:sp>
      <p:cxnSp>
        <p:nvCxnSpPr>
          <p:cNvPr id="26" name="Straight Connector 25">
            <a:extLst>
              <a:ext uri="{FF2B5EF4-FFF2-40B4-BE49-F238E27FC236}">
                <a16:creationId xmlns:a16="http://schemas.microsoft.com/office/drawing/2014/main" id="{8CEFE6CA-7214-938E-3954-EDDDE1C8E917}"/>
              </a:ext>
            </a:extLst>
          </p:cNvPr>
          <p:cNvCxnSpPr>
            <a:cxnSpLocks/>
          </p:cNvCxnSpPr>
          <p:nvPr/>
        </p:nvCxnSpPr>
        <p:spPr>
          <a:xfrm>
            <a:off x="8997566" y="3837875"/>
            <a:ext cx="0" cy="226616"/>
          </a:xfrm>
          <a:prstGeom prst="line">
            <a:avLst/>
          </a:prstGeom>
          <a:ln w="12700">
            <a:solidFill>
              <a:schemeClr val="accent3">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C256B00-A7C8-BF64-A75D-286A8F8EB8CE}"/>
              </a:ext>
            </a:extLst>
          </p:cNvPr>
          <p:cNvCxnSpPr>
            <a:cxnSpLocks/>
            <a:endCxn id="6" idx="0"/>
          </p:cNvCxnSpPr>
          <p:nvPr/>
        </p:nvCxnSpPr>
        <p:spPr>
          <a:xfrm>
            <a:off x="10304736" y="4064491"/>
            <a:ext cx="0" cy="229606"/>
          </a:xfrm>
          <a:prstGeom prst="line">
            <a:avLst/>
          </a:prstGeom>
          <a:ln w="12700">
            <a:solidFill>
              <a:schemeClr val="accent3">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0FE736-BB86-A692-06F5-77D16BDECBBA}"/>
              </a:ext>
            </a:extLst>
          </p:cNvPr>
          <p:cNvCxnSpPr>
            <a:cxnSpLocks/>
            <a:endCxn id="5" idx="0"/>
          </p:cNvCxnSpPr>
          <p:nvPr/>
        </p:nvCxnSpPr>
        <p:spPr>
          <a:xfrm>
            <a:off x="7703839" y="4064491"/>
            <a:ext cx="0" cy="229606"/>
          </a:xfrm>
          <a:prstGeom prst="line">
            <a:avLst/>
          </a:prstGeom>
          <a:ln w="12700">
            <a:solidFill>
              <a:schemeClr val="accent3">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658000D-3463-07B2-8956-F71A96841664}"/>
              </a:ext>
            </a:extLst>
          </p:cNvPr>
          <p:cNvCxnSpPr>
            <a:cxnSpLocks/>
          </p:cNvCxnSpPr>
          <p:nvPr/>
        </p:nvCxnSpPr>
        <p:spPr>
          <a:xfrm>
            <a:off x="7703839" y="4070242"/>
            <a:ext cx="2600897" cy="0"/>
          </a:xfrm>
          <a:prstGeom prst="line">
            <a:avLst/>
          </a:prstGeom>
          <a:ln w="12700">
            <a:solidFill>
              <a:schemeClr val="accent3">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D354B5B-4503-9564-8F10-745B4243FF48}"/>
              </a:ext>
            </a:extLst>
          </p:cNvPr>
          <p:cNvSpPr>
            <a:spLocks noGrp="1"/>
          </p:cNvSpPr>
          <p:nvPr>
            <p:ph type="body" sz="quarter" idx="12"/>
          </p:nvPr>
        </p:nvSpPr>
        <p:spPr>
          <a:xfrm>
            <a:off x="6536723" y="798093"/>
            <a:ext cx="5050637" cy="1281908"/>
          </a:xfrm>
        </p:spPr>
        <p:txBody>
          <a:bodyPr>
            <a:normAutofit/>
          </a:bodyPr>
          <a:lstStyle/>
          <a:p>
            <a:r>
              <a:rPr lang="en-US" sz="2000"/>
              <a:t>Data ASSIST brings in comprehensive data analysis and implementation of automated archive scheduling.</a:t>
            </a:r>
          </a:p>
          <a:p>
            <a:endParaRPr lang="en-US" sz="2000"/>
          </a:p>
        </p:txBody>
      </p:sp>
      <p:sp>
        <p:nvSpPr>
          <p:cNvPr id="10" name="Picture Placeholder 9">
            <a:extLst>
              <a:ext uri="{FF2B5EF4-FFF2-40B4-BE49-F238E27FC236}">
                <a16:creationId xmlns:a16="http://schemas.microsoft.com/office/drawing/2014/main" id="{1F5EA77D-90A6-E666-4C85-CDC58265BE03}"/>
              </a:ext>
            </a:extLst>
          </p:cNvPr>
          <p:cNvSpPr>
            <a:spLocks noGrp="1"/>
          </p:cNvSpPr>
          <p:nvPr>
            <p:ph type="pic" sz="quarter" idx="10"/>
          </p:nvPr>
        </p:nvSpPr>
        <p:spPr/>
        <p:txBody>
          <a:bodyPr/>
          <a:lstStyle/>
          <a:p>
            <a:endParaRPr lang="en-US"/>
          </a:p>
        </p:txBody>
      </p:sp>
      <p:pic>
        <p:nvPicPr>
          <p:cNvPr id="18" name="Graphic 17">
            <a:extLst>
              <a:ext uri="{FF2B5EF4-FFF2-40B4-BE49-F238E27FC236}">
                <a16:creationId xmlns:a16="http://schemas.microsoft.com/office/drawing/2014/main" id="{E6DB12A2-7625-573F-29C8-EC2B3D05790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706145" y="2745153"/>
            <a:ext cx="2661581" cy="903537"/>
          </a:xfrm>
          <a:prstGeom prst="rect">
            <a:avLst/>
          </a:prstGeom>
        </p:spPr>
      </p:pic>
    </p:spTree>
    <p:extLst>
      <p:ext uri="{BB962C8B-B14F-4D97-AF65-F5344CB8AC3E}">
        <p14:creationId xmlns:p14="http://schemas.microsoft.com/office/powerpoint/2010/main" val="106637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46D1E-B728-EAA5-5063-5FC2B4CC4FE2}"/>
            </a:ext>
          </a:extLst>
        </p:cNvPr>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297072C4-950C-6277-F13C-7A7336240146}"/>
              </a:ext>
            </a:extLst>
          </p:cNvPr>
          <p:cNvSpPr/>
          <p:nvPr/>
        </p:nvSpPr>
        <p:spPr>
          <a:xfrm>
            <a:off x="542365" y="3216013"/>
            <a:ext cx="3649962" cy="2778613"/>
          </a:xfrm>
          <a:prstGeom prst="round1Rect">
            <a:avLst>
              <a:gd name="adj" fmla="val 9169"/>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587103FD-9363-03D0-CC54-815EE16D44DB}"/>
              </a:ext>
            </a:extLst>
          </p:cNvPr>
          <p:cNvSpPr/>
          <p:nvPr/>
        </p:nvSpPr>
        <p:spPr>
          <a:xfrm>
            <a:off x="4287452" y="3217704"/>
            <a:ext cx="3649962" cy="2778613"/>
          </a:xfrm>
          <a:prstGeom prst="round1Rect">
            <a:avLst>
              <a:gd name="adj" fmla="val 9169"/>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ingle Corner Rectangle 12">
            <a:extLst>
              <a:ext uri="{FF2B5EF4-FFF2-40B4-BE49-F238E27FC236}">
                <a16:creationId xmlns:a16="http://schemas.microsoft.com/office/drawing/2014/main" id="{7FB4AA1C-7B4A-51BD-7F73-1385482B0F85}"/>
              </a:ext>
            </a:extLst>
          </p:cNvPr>
          <p:cNvSpPr/>
          <p:nvPr/>
        </p:nvSpPr>
        <p:spPr>
          <a:xfrm>
            <a:off x="8032540" y="3226028"/>
            <a:ext cx="3649962" cy="2778613"/>
          </a:xfrm>
          <a:prstGeom prst="round1Rect">
            <a:avLst>
              <a:gd name="adj" fmla="val 9169"/>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73D67-E301-6752-D706-609966E68FC4}"/>
              </a:ext>
            </a:extLst>
          </p:cNvPr>
          <p:cNvSpPr>
            <a:spLocks noGrp="1"/>
          </p:cNvSpPr>
          <p:nvPr>
            <p:ph type="body" sz="quarter" idx="4294967295"/>
          </p:nvPr>
        </p:nvSpPr>
        <p:spPr>
          <a:xfrm>
            <a:off x="6519652" y="700031"/>
            <a:ext cx="5162847" cy="1624012"/>
          </a:xfrm>
          <a:prstGeom prst="rect">
            <a:avLst/>
          </a:prstGeom>
        </p:spPr>
        <p:txBody>
          <a:bodyPr vert="horz" lIns="91440" tIns="45720" rIns="91440" bIns="45720" rtlCol="0" anchor="t">
            <a:noAutofit/>
          </a:bodyPr>
          <a:lstStyle/>
          <a:p>
            <a:pPr marL="0" indent="0">
              <a:buNone/>
            </a:pPr>
            <a:r>
              <a:rPr lang="en-US" sz="1600" b="1">
                <a:latin typeface="Helvetica" pitchFamily="2" charset="0"/>
                <a:cs typeface="Segoe UI"/>
              </a:rPr>
              <a:t>Data ASSIST by Auritas </a:t>
            </a:r>
            <a:r>
              <a:rPr lang="en-US" sz="1600">
                <a:latin typeface="Helvetica" pitchFamily="2" charset="0"/>
                <a:cs typeface="Segoe UI"/>
              </a:rPr>
              <a:t>helps organizations efficiently optimize their SAP data volume management  by automating the data archiving process. It simplifies identifying and archiving redundant or non-essential data, </a:t>
            </a:r>
            <a:r>
              <a:rPr lang="en-US" sz="1600">
                <a:latin typeface="Helvetica" pitchFamily="2" charset="0"/>
                <a:ea typeface="Open Sans"/>
                <a:cs typeface="Open Sans"/>
              </a:rPr>
              <a:t>reducing database size, lowering storage costs, and improving overall SAP efficiency. </a:t>
            </a:r>
          </a:p>
        </p:txBody>
      </p:sp>
      <p:pic>
        <p:nvPicPr>
          <p:cNvPr id="15" name="Picture 14" descr="Blue text on a black background&#10;&#10;Description automatically generated">
            <a:extLst>
              <a:ext uri="{FF2B5EF4-FFF2-40B4-BE49-F238E27FC236}">
                <a16:creationId xmlns:a16="http://schemas.microsoft.com/office/drawing/2014/main" id="{1BED72CF-F8C3-184B-2D45-5F592B5834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389" y="670674"/>
            <a:ext cx="4789714" cy="1628031"/>
          </a:xfrm>
          <a:prstGeom prst="rect">
            <a:avLst/>
          </a:prstGeom>
        </p:spPr>
      </p:pic>
      <p:sp>
        <p:nvSpPr>
          <p:cNvPr id="22" name="TextBox 21">
            <a:extLst>
              <a:ext uri="{FF2B5EF4-FFF2-40B4-BE49-F238E27FC236}">
                <a16:creationId xmlns:a16="http://schemas.microsoft.com/office/drawing/2014/main" id="{E522DB5D-E3B2-DB59-58B0-0FF280A8999E}"/>
              </a:ext>
            </a:extLst>
          </p:cNvPr>
          <p:cNvSpPr txBox="1"/>
          <p:nvPr/>
        </p:nvSpPr>
        <p:spPr>
          <a:xfrm>
            <a:off x="771654" y="4264114"/>
            <a:ext cx="3210037" cy="1261884"/>
          </a:xfrm>
          <a:prstGeom prst="rect">
            <a:avLst/>
          </a:prstGeom>
          <a:noFill/>
        </p:spPr>
        <p:txBody>
          <a:bodyPr wrap="square" lIns="91440" tIns="45720" rIns="91440" bIns="45720" anchor="t">
            <a:spAutoFit/>
          </a:bodyPr>
          <a:lstStyle/>
          <a:p>
            <a:r>
              <a:rPr lang="en-US" sz="1400" b="1" i="0">
                <a:solidFill>
                  <a:schemeClr val="accent6"/>
                </a:solidFill>
                <a:effectLst/>
                <a:latin typeface="Helvetica" pitchFamily="2" charset="0"/>
                <a:ea typeface="Open Sans Extrabold" panose="020B0606030504020204" pitchFamily="34" charset="0"/>
                <a:cs typeface="Open Sans Extrabold" panose="020B0606030504020204" pitchFamily="34" charset="0"/>
              </a:rPr>
              <a:t>Visual Analysis, Insights Real-Time</a:t>
            </a:r>
          </a:p>
          <a:p>
            <a:r>
              <a:rPr lang="en-US" sz="1400" b="1" i="0">
                <a:solidFill>
                  <a:schemeClr val="accent6"/>
                </a:solidFill>
                <a:effectLst/>
                <a:latin typeface="Helvetica" pitchFamily="2" charset="0"/>
                <a:ea typeface="Open Sans Extrabold" panose="020B0606030504020204" pitchFamily="34" charset="0"/>
                <a:cs typeface="Open Sans Extrabold" panose="020B0606030504020204" pitchFamily="34" charset="0"/>
              </a:rPr>
              <a:t>&amp; ROI Projections</a:t>
            </a:r>
            <a:r>
              <a:rPr lang="en-US" sz="1400" i="0">
                <a:solidFill>
                  <a:schemeClr val="accent6"/>
                </a:solidFill>
                <a:effectLst/>
                <a:latin typeface="Helvetica" pitchFamily="2" charset="0"/>
                <a:ea typeface="Open Sans" panose="020B0606030504020204" pitchFamily="34" charset="0"/>
                <a:cs typeface="Open Sans" panose="020B0606030504020204" pitchFamily="34" charset="0"/>
              </a:rPr>
              <a:t>: </a:t>
            </a:r>
          </a:p>
          <a:p>
            <a:r>
              <a:rPr lang="en-US" sz="1200">
                <a:solidFill>
                  <a:schemeClr val="accent6"/>
                </a:solidFill>
                <a:latin typeface="Helvetica" pitchFamily="2" charset="0"/>
              </a:rPr>
              <a:t>Analyze your data using customizable visual charts and graphs, allowing you to perform "what-if" analysis to help identify which items to archive for optimal ROI.</a:t>
            </a:r>
            <a:endParaRPr lang="en-US" sz="1200">
              <a:solidFill>
                <a:schemeClr val="accent6"/>
              </a:solidFill>
              <a:effectLst/>
              <a:latin typeface="Helvetica"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233B572D-55FD-B688-E4C1-1E4C18C07164}"/>
              </a:ext>
            </a:extLst>
          </p:cNvPr>
          <p:cNvSpPr txBox="1"/>
          <p:nvPr/>
        </p:nvSpPr>
        <p:spPr>
          <a:xfrm>
            <a:off x="4553428" y="4264114"/>
            <a:ext cx="3097438" cy="1261884"/>
          </a:xfrm>
          <a:prstGeom prst="rect">
            <a:avLst/>
          </a:prstGeom>
          <a:noFill/>
        </p:spPr>
        <p:txBody>
          <a:bodyPr wrap="square">
            <a:spAutoFit/>
          </a:bodyPr>
          <a:lstStyle/>
          <a:p>
            <a:r>
              <a:rPr lang="en-US" sz="1400" b="1">
                <a:solidFill>
                  <a:schemeClr val="accent6"/>
                </a:solidFill>
                <a:effectLst/>
                <a:latin typeface="Helvetica" pitchFamily="2" charset="0"/>
                <a:ea typeface="Open Sans Extrabold" panose="020B0606030504020204" pitchFamily="34" charset="0"/>
                <a:cs typeface="Open Sans Extrabold" panose="020B0606030504020204" pitchFamily="34" charset="0"/>
              </a:rPr>
              <a:t>Automate Scheduling, </a:t>
            </a:r>
          </a:p>
          <a:p>
            <a:r>
              <a:rPr lang="en-US" sz="1400" b="1">
                <a:solidFill>
                  <a:schemeClr val="accent6"/>
                </a:solidFill>
                <a:effectLst/>
                <a:latin typeface="Helvetica" pitchFamily="2" charset="0"/>
                <a:ea typeface="Open Sans Extrabold" panose="020B0606030504020204" pitchFamily="34" charset="0"/>
                <a:cs typeface="Open Sans Extrabold" panose="020B0606030504020204" pitchFamily="34" charset="0"/>
              </a:rPr>
              <a:t>Eliminate Manual Errors: </a:t>
            </a:r>
          </a:p>
          <a:p>
            <a:r>
              <a:rPr lang="en-US" sz="1200">
                <a:solidFill>
                  <a:schemeClr val="accent6"/>
                </a:solidFill>
                <a:latin typeface="Helvetica" pitchFamily="2" charset="0"/>
                <a:ea typeface="Open Sans" panose="020B0606030504020204" pitchFamily="34" charset="0"/>
                <a:cs typeface="Open Sans" panose="020B0606030504020204" pitchFamily="34" charset="0"/>
              </a:rPr>
              <a:t>E</a:t>
            </a:r>
            <a:r>
              <a:rPr lang="en-US" sz="1200">
                <a:solidFill>
                  <a:schemeClr val="accent6"/>
                </a:solidFill>
                <a:effectLst/>
                <a:latin typeface="Helvetica" pitchFamily="2" charset="0"/>
                <a:ea typeface="Open Sans" panose="020B0606030504020204" pitchFamily="34" charset="0"/>
                <a:cs typeface="Open Sans" panose="020B0606030504020204" pitchFamily="34" charset="0"/>
              </a:rPr>
              <a:t>liminate the need for manual intervention, and avoid the risks associated with employee turnover, forgetfulness, or human error. </a:t>
            </a:r>
          </a:p>
        </p:txBody>
      </p:sp>
      <p:sp>
        <p:nvSpPr>
          <p:cNvPr id="9" name="TextBox 8">
            <a:extLst>
              <a:ext uri="{FF2B5EF4-FFF2-40B4-BE49-F238E27FC236}">
                <a16:creationId xmlns:a16="http://schemas.microsoft.com/office/drawing/2014/main" id="{9B80D912-9BC2-18E9-8D7C-8E6DE89DD431}"/>
              </a:ext>
            </a:extLst>
          </p:cNvPr>
          <p:cNvSpPr txBox="1"/>
          <p:nvPr/>
        </p:nvSpPr>
        <p:spPr>
          <a:xfrm>
            <a:off x="8295988" y="4268745"/>
            <a:ext cx="3216956" cy="1077218"/>
          </a:xfrm>
          <a:prstGeom prst="rect">
            <a:avLst/>
          </a:prstGeom>
          <a:noFill/>
        </p:spPr>
        <p:txBody>
          <a:bodyPr wrap="square">
            <a:spAutoFit/>
          </a:bodyPr>
          <a:lstStyle/>
          <a:p>
            <a:pPr marL="0" marR="0">
              <a:spcBef>
                <a:spcPts val="0"/>
              </a:spcBef>
            </a:pPr>
            <a:r>
              <a:rPr lang="en-US" sz="1400" b="1">
                <a:solidFill>
                  <a:schemeClr val="accent6"/>
                </a:solidFill>
                <a:effectLst/>
                <a:latin typeface="Helvetica" pitchFamily="2" charset="0"/>
                <a:ea typeface="Open Sans Extrabold" panose="020B0606030504020204" pitchFamily="34" charset="0"/>
                <a:cs typeface="Open Sans Extrabold" panose="020B0606030504020204" pitchFamily="34" charset="0"/>
              </a:rPr>
              <a:t>Manage All Job Schedules from One Screen: </a:t>
            </a:r>
          </a:p>
          <a:p>
            <a:pPr marL="0" marR="0">
              <a:spcBef>
                <a:spcPts val="0"/>
              </a:spcBef>
            </a:pPr>
            <a:r>
              <a:rPr lang="en-US" sz="1200">
                <a:solidFill>
                  <a:schemeClr val="accent6"/>
                </a:solidFill>
                <a:effectLst/>
                <a:latin typeface="Helvetica" pitchFamily="2" charset="0"/>
                <a:ea typeface="Open Sans" panose="020B0606030504020204" pitchFamily="34" charset="0"/>
                <a:cs typeface="Open Sans" panose="020B0606030504020204" pitchFamily="34" charset="0"/>
              </a:rPr>
              <a:t>Save time by managing, configuring, and maintaining job schedules from a single, centralized screen. </a:t>
            </a:r>
          </a:p>
        </p:txBody>
      </p:sp>
      <p:cxnSp>
        <p:nvCxnSpPr>
          <p:cNvPr id="7" name="Straight Connector 6">
            <a:extLst>
              <a:ext uri="{FF2B5EF4-FFF2-40B4-BE49-F238E27FC236}">
                <a16:creationId xmlns:a16="http://schemas.microsoft.com/office/drawing/2014/main" id="{DEB6921D-74A4-7F31-5604-F030B5585D6B}"/>
              </a:ext>
            </a:extLst>
          </p:cNvPr>
          <p:cNvCxnSpPr/>
          <p:nvPr/>
        </p:nvCxnSpPr>
        <p:spPr>
          <a:xfrm>
            <a:off x="5966377" y="670674"/>
            <a:ext cx="0" cy="16280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Graphic 4" descr="Projector screen with solid fill">
            <a:extLst>
              <a:ext uri="{FF2B5EF4-FFF2-40B4-BE49-F238E27FC236}">
                <a16:creationId xmlns:a16="http://schemas.microsoft.com/office/drawing/2014/main" id="{3420F21A-B3CA-FCD8-F288-8FDEB4C4844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65189" y="3427295"/>
            <a:ext cx="817549" cy="817549"/>
          </a:xfrm>
          <a:prstGeom prst="rect">
            <a:avLst/>
          </a:prstGeom>
        </p:spPr>
      </p:pic>
      <p:pic>
        <p:nvPicPr>
          <p:cNvPr id="10" name="Graphic 9" descr="Monthly calendar with solid fill">
            <a:extLst>
              <a:ext uri="{FF2B5EF4-FFF2-40B4-BE49-F238E27FC236}">
                <a16:creationId xmlns:a16="http://schemas.microsoft.com/office/drawing/2014/main" id="{81B158F8-6AE4-1991-C110-4C2AB07BEF4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58124" y="3427295"/>
            <a:ext cx="802093" cy="802093"/>
          </a:xfrm>
          <a:prstGeom prst="rect">
            <a:avLst/>
          </a:prstGeom>
        </p:spPr>
      </p:pic>
      <p:pic>
        <p:nvPicPr>
          <p:cNvPr id="12" name="Graphic 11" descr="Bar graph with upward trend with solid fill">
            <a:extLst>
              <a:ext uri="{FF2B5EF4-FFF2-40B4-BE49-F238E27FC236}">
                <a16:creationId xmlns:a16="http://schemas.microsoft.com/office/drawing/2014/main" id="{18CFE2D7-136D-27E5-A4E1-EE56E7FA745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1654" y="3427296"/>
            <a:ext cx="802093" cy="802093"/>
          </a:xfrm>
          <a:prstGeom prst="rect">
            <a:avLst/>
          </a:prstGeom>
        </p:spPr>
      </p:pic>
    </p:spTree>
    <p:extLst>
      <p:ext uri="{BB962C8B-B14F-4D97-AF65-F5344CB8AC3E}">
        <p14:creationId xmlns:p14="http://schemas.microsoft.com/office/powerpoint/2010/main" val="1468298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2CD6B-EC6D-BD15-1BAF-599EE6CC9D98}"/>
            </a:ext>
          </a:extLst>
        </p:cNvPr>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F2ABF6BD-926B-26BD-1039-E7F491AD9CBC}"/>
              </a:ext>
            </a:extLst>
          </p:cNvPr>
          <p:cNvSpPr/>
          <p:nvPr/>
        </p:nvSpPr>
        <p:spPr>
          <a:xfrm>
            <a:off x="4304775" y="2035616"/>
            <a:ext cx="3582450" cy="2006144"/>
          </a:xfrm>
          <a:prstGeom prst="round1Rect">
            <a:avLst>
              <a:gd name="adj" fmla="val 916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C1D3B"/>
              </a:solidFill>
              <a:latin typeface="Helvetica" pitchFamily="2" charset="0"/>
            </a:endParaRPr>
          </a:p>
        </p:txBody>
      </p:sp>
      <p:sp>
        <p:nvSpPr>
          <p:cNvPr id="4" name="Round Single Corner Rectangle 3">
            <a:extLst>
              <a:ext uri="{FF2B5EF4-FFF2-40B4-BE49-F238E27FC236}">
                <a16:creationId xmlns:a16="http://schemas.microsoft.com/office/drawing/2014/main" id="{C651EC28-6D19-E65D-E4BC-789503B38A90}"/>
              </a:ext>
            </a:extLst>
          </p:cNvPr>
          <p:cNvSpPr/>
          <p:nvPr/>
        </p:nvSpPr>
        <p:spPr>
          <a:xfrm>
            <a:off x="8166704" y="2035616"/>
            <a:ext cx="3582450" cy="2006144"/>
          </a:xfrm>
          <a:prstGeom prst="round1Rect">
            <a:avLst>
              <a:gd name="adj" fmla="val 916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C1D3B"/>
              </a:solidFill>
              <a:latin typeface="Helvetica" pitchFamily="2" charset="0"/>
            </a:endParaRPr>
          </a:p>
        </p:txBody>
      </p:sp>
      <p:sp>
        <p:nvSpPr>
          <p:cNvPr id="5" name="Round Single Corner Rectangle 4">
            <a:extLst>
              <a:ext uri="{FF2B5EF4-FFF2-40B4-BE49-F238E27FC236}">
                <a16:creationId xmlns:a16="http://schemas.microsoft.com/office/drawing/2014/main" id="{91C9FED4-7604-E77A-29A8-80F4F075B78B}"/>
              </a:ext>
            </a:extLst>
          </p:cNvPr>
          <p:cNvSpPr/>
          <p:nvPr/>
        </p:nvSpPr>
        <p:spPr>
          <a:xfrm>
            <a:off x="453682" y="4236116"/>
            <a:ext cx="3582450" cy="2006144"/>
          </a:xfrm>
          <a:prstGeom prst="round1Rect">
            <a:avLst>
              <a:gd name="adj" fmla="val 916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C1D3B"/>
              </a:solidFill>
              <a:latin typeface="Helvetica" pitchFamily="2" charset="0"/>
            </a:endParaRPr>
          </a:p>
        </p:txBody>
      </p:sp>
      <p:sp>
        <p:nvSpPr>
          <p:cNvPr id="6" name="Round Single Corner Rectangle 5">
            <a:extLst>
              <a:ext uri="{FF2B5EF4-FFF2-40B4-BE49-F238E27FC236}">
                <a16:creationId xmlns:a16="http://schemas.microsoft.com/office/drawing/2014/main" id="{5D7D18E1-424D-DB63-53D1-844946C10A2E}"/>
              </a:ext>
            </a:extLst>
          </p:cNvPr>
          <p:cNvSpPr/>
          <p:nvPr/>
        </p:nvSpPr>
        <p:spPr>
          <a:xfrm>
            <a:off x="4315611" y="4236116"/>
            <a:ext cx="3582450" cy="2006144"/>
          </a:xfrm>
          <a:prstGeom prst="round1Rect">
            <a:avLst>
              <a:gd name="adj" fmla="val 916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C1D3B"/>
              </a:solidFill>
              <a:latin typeface="Helvetica" pitchFamily="2" charset="0"/>
            </a:endParaRPr>
          </a:p>
        </p:txBody>
      </p:sp>
      <p:sp>
        <p:nvSpPr>
          <p:cNvPr id="7" name="Round Single Corner Rectangle 6">
            <a:extLst>
              <a:ext uri="{FF2B5EF4-FFF2-40B4-BE49-F238E27FC236}">
                <a16:creationId xmlns:a16="http://schemas.microsoft.com/office/drawing/2014/main" id="{0749F442-1606-02D7-BA42-AC5E1F10686F}"/>
              </a:ext>
            </a:extLst>
          </p:cNvPr>
          <p:cNvSpPr/>
          <p:nvPr/>
        </p:nvSpPr>
        <p:spPr>
          <a:xfrm>
            <a:off x="8177540" y="4236116"/>
            <a:ext cx="3582450" cy="2006144"/>
          </a:xfrm>
          <a:prstGeom prst="round1Rect">
            <a:avLst>
              <a:gd name="adj" fmla="val 916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C1D3B"/>
              </a:solidFill>
              <a:latin typeface="Helvetica" pitchFamily="2" charset="0"/>
            </a:endParaRPr>
          </a:p>
        </p:txBody>
      </p:sp>
      <p:sp>
        <p:nvSpPr>
          <p:cNvPr id="2" name="Round Single Corner Rectangle 1">
            <a:extLst>
              <a:ext uri="{FF2B5EF4-FFF2-40B4-BE49-F238E27FC236}">
                <a16:creationId xmlns:a16="http://schemas.microsoft.com/office/drawing/2014/main" id="{DCCDE503-0CAF-3539-C17F-82BDFB8C6610}"/>
              </a:ext>
            </a:extLst>
          </p:cNvPr>
          <p:cNvSpPr/>
          <p:nvPr/>
        </p:nvSpPr>
        <p:spPr>
          <a:xfrm>
            <a:off x="442846" y="2035616"/>
            <a:ext cx="3582450" cy="2006144"/>
          </a:xfrm>
          <a:prstGeom prst="round1Rect">
            <a:avLst>
              <a:gd name="adj" fmla="val 916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C1D3B"/>
              </a:solidFill>
              <a:latin typeface="Helvetica" pitchFamily="2" charset="0"/>
            </a:endParaRPr>
          </a:p>
        </p:txBody>
      </p:sp>
      <p:sp>
        <p:nvSpPr>
          <p:cNvPr id="14" name="TextBox 13">
            <a:extLst>
              <a:ext uri="{FF2B5EF4-FFF2-40B4-BE49-F238E27FC236}">
                <a16:creationId xmlns:a16="http://schemas.microsoft.com/office/drawing/2014/main" id="{B202D692-44EA-43B6-34BC-467FCE3AC92F}"/>
              </a:ext>
            </a:extLst>
          </p:cNvPr>
          <p:cNvSpPr txBox="1"/>
          <p:nvPr/>
        </p:nvSpPr>
        <p:spPr>
          <a:xfrm>
            <a:off x="585580" y="3014100"/>
            <a:ext cx="3309386" cy="772647"/>
          </a:xfrm>
          <a:prstGeom prst="rect">
            <a:avLst/>
          </a:prstGeom>
          <a:noFill/>
        </p:spPr>
        <p:txBody>
          <a:bodyPr wrap="square" lIns="91440" tIns="45720" rIns="91440" bIns="45720" anchor="t">
            <a:spAutoFit/>
          </a:bodyPr>
          <a:lstStyle/>
          <a:p>
            <a:pPr>
              <a:lnSpc>
                <a:spcPct val="107000"/>
              </a:lnSpc>
              <a:spcAft>
                <a:spcPts val="600"/>
              </a:spcAft>
            </a:pPr>
            <a:r>
              <a:rPr lang="en-US" sz="1400" b="1">
                <a:solidFill>
                  <a:srgbClr val="1C1D3B"/>
                </a:solidFill>
                <a:latin typeface="Helvetica" pitchFamily="2" charset="0"/>
                <a:ea typeface="+mn-lt"/>
                <a:cs typeface="+mn-lt"/>
              </a:rPr>
              <a:t>Automated scheduling </a:t>
            </a:r>
            <a:r>
              <a:rPr lang="en-US" sz="1400">
                <a:solidFill>
                  <a:srgbClr val="1C1D3B"/>
                </a:solidFill>
                <a:latin typeface="Helvetica" pitchFamily="2" charset="0"/>
                <a:ea typeface="+mn-lt"/>
                <a:cs typeface="+mn-lt"/>
              </a:rPr>
              <a:t>helps </a:t>
            </a:r>
            <a:r>
              <a:rPr lang="en-US" sz="1400">
                <a:solidFill>
                  <a:srgbClr val="1C1D3B"/>
                </a:solidFill>
                <a:effectLst/>
                <a:latin typeface="Helvetica" pitchFamily="2" charset="0"/>
                <a:ea typeface="Open Sans"/>
                <a:cs typeface="Open Sans"/>
              </a:rPr>
              <a:t>avoid </a:t>
            </a:r>
            <a:r>
              <a:rPr lang="en-US" sz="1400">
                <a:solidFill>
                  <a:srgbClr val="1C1D3B"/>
                </a:solidFill>
                <a:latin typeface="Helvetica" pitchFamily="2" charset="0"/>
                <a:ea typeface="+mn-lt"/>
                <a:cs typeface="+mn-lt"/>
              </a:rPr>
              <a:t>human error leading to cost savings and accurate DB reporting.</a:t>
            </a:r>
            <a:endParaRPr lang="en-US">
              <a:solidFill>
                <a:srgbClr val="1C1D3B"/>
              </a:solidFill>
              <a:latin typeface="Helvetica" pitchFamily="2" charset="0"/>
              <a:ea typeface="Open Sans"/>
              <a:cs typeface="Open Sans"/>
            </a:endParaRPr>
          </a:p>
        </p:txBody>
      </p:sp>
      <p:sp>
        <p:nvSpPr>
          <p:cNvPr id="20" name="TextBox 19">
            <a:extLst>
              <a:ext uri="{FF2B5EF4-FFF2-40B4-BE49-F238E27FC236}">
                <a16:creationId xmlns:a16="http://schemas.microsoft.com/office/drawing/2014/main" id="{4ABA6CAD-C0B8-7E7D-A893-ABEC88158A15}"/>
              </a:ext>
            </a:extLst>
          </p:cNvPr>
          <p:cNvSpPr txBox="1"/>
          <p:nvPr/>
        </p:nvSpPr>
        <p:spPr>
          <a:xfrm>
            <a:off x="4515431" y="3014100"/>
            <a:ext cx="3242639" cy="772647"/>
          </a:xfrm>
          <a:prstGeom prst="rect">
            <a:avLst/>
          </a:prstGeom>
          <a:noFill/>
        </p:spPr>
        <p:txBody>
          <a:bodyPr wrap="square" lIns="91440" tIns="45720" rIns="91440" bIns="45720" anchor="t">
            <a:spAutoFit/>
          </a:bodyPr>
          <a:lstStyle/>
          <a:p>
            <a:pPr marL="0" marR="0">
              <a:lnSpc>
                <a:spcPct val="107000"/>
              </a:lnSpc>
              <a:spcBef>
                <a:spcPts val="0"/>
              </a:spcBef>
              <a:spcAft>
                <a:spcPts val="600"/>
              </a:spcAft>
            </a:pPr>
            <a:r>
              <a:rPr lang="en-US" sz="1400" b="1">
                <a:solidFill>
                  <a:srgbClr val="1C1D3B"/>
                </a:solidFill>
                <a:effectLst/>
                <a:latin typeface="Helvetica" pitchFamily="2" charset="0"/>
                <a:ea typeface="Open Sans Extrabold" panose="020B0606030504020204" pitchFamily="34" charset="0"/>
                <a:cs typeface="Open Sans Extrabold" panose="020B0606030504020204" pitchFamily="34" charset="0"/>
              </a:rPr>
              <a:t>Intuitive data insights </a:t>
            </a:r>
            <a:r>
              <a:rPr lang="en-US" sz="1400">
                <a:solidFill>
                  <a:srgbClr val="1C1D3B"/>
                </a:solidFill>
                <a:effectLst/>
                <a:latin typeface="Helvetica" pitchFamily="2" charset="0"/>
                <a:ea typeface="Open Sans" panose="020B0606030504020204" pitchFamily="34" charset="0"/>
                <a:cs typeface="Open Sans" panose="020B0606030504020204" pitchFamily="34" charset="0"/>
              </a:rPr>
              <a:t>allow for </a:t>
            </a:r>
            <a:r>
              <a:rPr lang="en-US" sz="1400">
                <a:solidFill>
                  <a:srgbClr val="1C1D3B"/>
                </a:solidFill>
                <a:latin typeface="Helvetica" pitchFamily="2" charset="0"/>
                <a:ea typeface="+mn-lt"/>
                <a:cs typeface="+mn-lt"/>
              </a:rPr>
              <a:t>quick understanding of the scope &amp; impact of data management activities.</a:t>
            </a:r>
            <a:endParaRPr lang="en-US" sz="1200">
              <a:solidFill>
                <a:srgbClr val="1C1D3B"/>
              </a:solidFill>
              <a:effectLst/>
              <a:latin typeface="Helvetica" pitchFamily="2" charset="0"/>
              <a:ea typeface="+mn-lt"/>
              <a:cs typeface="+mn-lt"/>
            </a:endParaRPr>
          </a:p>
        </p:txBody>
      </p:sp>
      <p:sp>
        <p:nvSpPr>
          <p:cNvPr id="21" name="TextBox 20">
            <a:extLst>
              <a:ext uri="{FF2B5EF4-FFF2-40B4-BE49-F238E27FC236}">
                <a16:creationId xmlns:a16="http://schemas.microsoft.com/office/drawing/2014/main" id="{506EBB69-88B2-82D7-9D0C-BE0239638455}"/>
              </a:ext>
            </a:extLst>
          </p:cNvPr>
          <p:cNvSpPr txBox="1"/>
          <p:nvPr/>
        </p:nvSpPr>
        <p:spPr>
          <a:xfrm>
            <a:off x="8317176" y="3014100"/>
            <a:ext cx="3324141" cy="775790"/>
          </a:xfrm>
          <a:prstGeom prst="rect">
            <a:avLst/>
          </a:prstGeom>
          <a:noFill/>
        </p:spPr>
        <p:txBody>
          <a:bodyPr wrap="square">
            <a:spAutoFit/>
          </a:bodyPr>
          <a:lstStyle/>
          <a:p>
            <a:pPr>
              <a:lnSpc>
                <a:spcPct val="107000"/>
              </a:lnSpc>
              <a:spcAft>
                <a:spcPts val="600"/>
              </a:spcAft>
            </a:pPr>
            <a:r>
              <a:rPr lang="en-US" sz="1400" b="1">
                <a:solidFill>
                  <a:srgbClr val="1C1D3B"/>
                </a:solidFill>
                <a:effectLst/>
                <a:latin typeface="Helvetica" pitchFamily="2" charset="0"/>
                <a:ea typeface="Open Sans Extrabold" panose="020B0606030504020204" pitchFamily="34" charset="0"/>
                <a:cs typeface="Open Sans Extrabold" panose="020B0606030504020204" pitchFamily="34" charset="0"/>
              </a:rPr>
              <a:t>Central management </a:t>
            </a:r>
            <a:r>
              <a:rPr lang="en-US" sz="1400">
                <a:solidFill>
                  <a:srgbClr val="1C1D3B"/>
                </a:solidFill>
                <a:latin typeface="Helvetica" pitchFamily="2" charset="0"/>
                <a:ea typeface="Open Sans" panose="020B0606030504020204" pitchFamily="34" charset="0"/>
                <a:cs typeface="Open Sans" panose="020B0606030504020204" pitchFamily="34" charset="0"/>
              </a:rPr>
              <a:t>ensures to </a:t>
            </a:r>
            <a:r>
              <a:rPr lang="en-US" sz="1400">
                <a:solidFill>
                  <a:srgbClr val="1C1D3B"/>
                </a:solidFill>
                <a:effectLst/>
                <a:latin typeface="Helvetica" pitchFamily="2" charset="0"/>
                <a:ea typeface="Open Sans" panose="020B0606030504020204" pitchFamily="34" charset="0"/>
                <a:cs typeface="Open Sans" panose="020B0606030504020204" pitchFamily="34" charset="0"/>
              </a:rPr>
              <a:t>view of all scheduled jobs from a single platform, simplifyin</a:t>
            </a:r>
            <a:r>
              <a:rPr lang="en-US" sz="1400">
                <a:solidFill>
                  <a:srgbClr val="1C1D3B"/>
                </a:solidFill>
                <a:latin typeface="Helvetica" pitchFamily="2" charset="0"/>
                <a:ea typeface="Open Sans" panose="020B0606030504020204" pitchFamily="34" charset="0"/>
                <a:cs typeface="Open Sans" panose="020B0606030504020204" pitchFamily="34" charset="0"/>
              </a:rPr>
              <a:t>g </a:t>
            </a:r>
            <a:r>
              <a:rPr lang="en-US" sz="1400">
                <a:solidFill>
                  <a:srgbClr val="1C1D3B"/>
                </a:solidFill>
                <a:effectLst/>
                <a:latin typeface="Helvetica" pitchFamily="2" charset="0"/>
                <a:ea typeface="Open Sans" panose="020B0606030504020204" pitchFamily="34" charset="0"/>
                <a:cs typeface="Open Sans" panose="020B0606030504020204" pitchFamily="34" charset="0"/>
              </a:rPr>
              <a:t>operations.</a:t>
            </a:r>
            <a:endParaRPr lang="en-US" sz="1200">
              <a:solidFill>
                <a:srgbClr val="1C1D3B"/>
              </a:solidFill>
              <a:effectLst/>
              <a:latin typeface="Helvetica" pitchFamily="2"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7202074D-1638-87F6-BEC6-E71F7B876D9F}"/>
              </a:ext>
            </a:extLst>
          </p:cNvPr>
          <p:cNvSpPr txBox="1"/>
          <p:nvPr/>
        </p:nvSpPr>
        <p:spPr>
          <a:xfrm>
            <a:off x="4518574" y="5124867"/>
            <a:ext cx="3250332" cy="1003160"/>
          </a:xfrm>
          <a:prstGeom prst="rect">
            <a:avLst/>
          </a:prstGeom>
          <a:noFill/>
        </p:spPr>
        <p:txBody>
          <a:bodyPr wrap="square">
            <a:spAutoFit/>
          </a:bodyPr>
          <a:lstStyle/>
          <a:p>
            <a:pPr>
              <a:lnSpc>
                <a:spcPct val="107000"/>
              </a:lnSpc>
              <a:spcAft>
                <a:spcPts val="600"/>
              </a:spcAft>
            </a:pPr>
            <a:r>
              <a:rPr lang="en-US" sz="1400" b="1">
                <a:solidFill>
                  <a:srgbClr val="1C1D3B"/>
                </a:solidFill>
                <a:effectLst/>
                <a:latin typeface="Helvetica" pitchFamily="2" charset="0"/>
                <a:ea typeface="Open Sans Extrabold" panose="020B0606030504020204" pitchFamily="34" charset="0"/>
                <a:cs typeface="Open Sans Extrabold" panose="020B0606030504020204" pitchFamily="34" charset="0"/>
              </a:rPr>
              <a:t>Improved communication </a:t>
            </a:r>
            <a:r>
              <a:rPr lang="en-US" sz="1400">
                <a:solidFill>
                  <a:srgbClr val="1C1D3B"/>
                </a:solidFill>
                <a:effectLst/>
                <a:latin typeface="Helvetica" pitchFamily="2" charset="0"/>
                <a:ea typeface="Open Sans" panose="020B0606030504020204" pitchFamily="34" charset="0"/>
                <a:cs typeface="Open Sans" panose="020B0606030504020204" pitchFamily="34" charset="0"/>
              </a:rPr>
              <a:t>provides visual reports that allow sharing with stakeholders or management the value of archiving.</a:t>
            </a:r>
            <a:endParaRPr lang="en-US" sz="1200">
              <a:solidFill>
                <a:srgbClr val="1C1D3B"/>
              </a:solidFill>
              <a:effectLst/>
              <a:latin typeface="Helvetica"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89E419F0-CC70-84AD-1402-98789E83E38C}"/>
              </a:ext>
            </a:extLst>
          </p:cNvPr>
          <p:cNvSpPr txBox="1"/>
          <p:nvPr/>
        </p:nvSpPr>
        <p:spPr>
          <a:xfrm>
            <a:off x="8328751" y="5124867"/>
            <a:ext cx="3324141" cy="1003160"/>
          </a:xfrm>
          <a:prstGeom prst="rect">
            <a:avLst/>
          </a:prstGeom>
          <a:noFill/>
        </p:spPr>
        <p:txBody>
          <a:bodyPr wrap="square">
            <a:spAutoFit/>
          </a:bodyPr>
          <a:lstStyle/>
          <a:p>
            <a:pPr marL="0" marR="0">
              <a:lnSpc>
                <a:spcPct val="107000"/>
              </a:lnSpc>
              <a:spcBef>
                <a:spcPts val="0"/>
              </a:spcBef>
              <a:spcAft>
                <a:spcPts val="600"/>
              </a:spcAft>
            </a:pPr>
            <a:r>
              <a:rPr lang="en-US" sz="1400" b="1">
                <a:solidFill>
                  <a:srgbClr val="1C1D3B"/>
                </a:solidFill>
                <a:effectLst/>
                <a:latin typeface="Helvetica" pitchFamily="2" charset="0"/>
                <a:ea typeface="Open Sans Extrabold" panose="020B0606030504020204" pitchFamily="34" charset="0"/>
                <a:cs typeface="Open Sans Extrabold" panose="020B0606030504020204" pitchFamily="34" charset="0"/>
              </a:rPr>
              <a:t>Customizable dashboards </a:t>
            </a:r>
            <a:r>
              <a:rPr lang="en-US" sz="1400">
                <a:solidFill>
                  <a:srgbClr val="1C1D3B"/>
                </a:solidFill>
                <a:effectLst/>
                <a:latin typeface="Helvetica" pitchFamily="2" charset="0"/>
                <a:ea typeface="Open Sans" panose="020B0606030504020204" pitchFamily="34" charset="0"/>
                <a:cs typeface="Open Sans" panose="020B0606030504020204" pitchFamily="34" charset="0"/>
              </a:rPr>
              <a:t>tailors the visual analysis dashboards to focus on key metrics to easily address business needs.</a:t>
            </a:r>
            <a:endParaRPr lang="en-US" sz="1400" b="1">
              <a:solidFill>
                <a:srgbClr val="1C1D3B"/>
              </a:solidFill>
              <a:effectLst/>
              <a:latin typeface="Helvetica" pitchFamily="2" charset="0"/>
              <a:ea typeface="Open Sans Extrabold" panose="020B0606030504020204" pitchFamily="34" charset="0"/>
              <a:cs typeface="Open Sans Extrabold" panose="020B0606030504020204" pitchFamily="34" charset="0"/>
            </a:endParaRPr>
          </a:p>
        </p:txBody>
      </p:sp>
      <p:sp>
        <p:nvSpPr>
          <p:cNvPr id="16" name="TextBox 15">
            <a:extLst>
              <a:ext uri="{FF2B5EF4-FFF2-40B4-BE49-F238E27FC236}">
                <a16:creationId xmlns:a16="http://schemas.microsoft.com/office/drawing/2014/main" id="{708F9C14-111B-31CA-C16A-F747418CD9C4}"/>
              </a:ext>
            </a:extLst>
          </p:cNvPr>
          <p:cNvSpPr txBox="1"/>
          <p:nvPr/>
        </p:nvSpPr>
        <p:spPr>
          <a:xfrm>
            <a:off x="597155" y="5124867"/>
            <a:ext cx="3145348" cy="1003160"/>
          </a:xfrm>
          <a:prstGeom prst="rect">
            <a:avLst/>
          </a:prstGeom>
          <a:noFill/>
        </p:spPr>
        <p:txBody>
          <a:bodyPr wrap="square">
            <a:spAutoFit/>
          </a:bodyPr>
          <a:lstStyle/>
          <a:p>
            <a:pPr marL="0" marR="0">
              <a:lnSpc>
                <a:spcPct val="107000"/>
              </a:lnSpc>
              <a:spcBef>
                <a:spcPts val="0"/>
              </a:spcBef>
              <a:spcAft>
                <a:spcPts val="600"/>
              </a:spcAft>
            </a:pPr>
            <a:r>
              <a:rPr lang="en-US" sz="1400" b="1">
                <a:solidFill>
                  <a:srgbClr val="1C1D3B"/>
                </a:solidFill>
                <a:effectLst/>
                <a:latin typeface="Helvetica" pitchFamily="2" charset="0"/>
                <a:ea typeface="Open Sans Extrabold" panose="020B0606030504020204" pitchFamily="34" charset="0"/>
                <a:cs typeface="Open Sans Extrabold" panose="020B0606030504020204" pitchFamily="34" charset="0"/>
              </a:rPr>
              <a:t>Data health monitoring </a:t>
            </a:r>
            <a:r>
              <a:rPr lang="en-US" sz="1400">
                <a:solidFill>
                  <a:srgbClr val="1C1D3B"/>
                </a:solidFill>
                <a:effectLst/>
                <a:latin typeface="Helvetica" pitchFamily="2" charset="0"/>
                <a:ea typeface="Open Sans" panose="020B0606030504020204" pitchFamily="34" charset="0"/>
                <a:cs typeface="Open Sans" panose="020B0606030504020204" pitchFamily="34" charset="0"/>
              </a:rPr>
              <a:t>offers a real-time view into DB and reporting on size reduction and performance improvements.</a:t>
            </a:r>
          </a:p>
        </p:txBody>
      </p:sp>
      <p:pic>
        <p:nvPicPr>
          <p:cNvPr id="18" name="Graphic 17" descr="Robot Hand with solid fill">
            <a:extLst>
              <a:ext uri="{FF2B5EF4-FFF2-40B4-BE49-F238E27FC236}">
                <a16:creationId xmlns:a16="http://schemas.microsoft.com/office/drawing/2014/main" id="{B2A93387-B9EF-A6A5-AF4C-2C6902C0A2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9054" y="2147762"/>
            <a:ext cx="808231" cy="808231"/>
          </a:xfrm>
          <a:prstGeom prst="rect">
            <a:avLst/>
          </a:prstGeom>
        </p:spPr>
      </p:pic>
      <p:pic>
        <p:nvPicPr>
          <p:cNvPr id="19" name="Graphic 18" descr="Magnifying glass with solid fill">
            <a:extLst>
              <a:ext uri="{FF2B5EF4-FFF2-40B4-BE49-F238E27FC236}">
                <a16:creationId xmlns:a16="http://schemas.microsoft.com/office/drawing/2014/main" id="{F7630D0B-26A9-C8DE-04B4-993E1310B4D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15432" y="2239650"/>
            <a:ext cx="716343" cy="716343"/>
          </a:xfrm>
          <a:prstGeom prst="rect">
            <a:avLst/>
          </a:prstGeom>
        </p:spPr>
      </p:pic>
      <p:pic>
        <p:nvPicPr>
          <p:cNvPr id="22" name="Graphic 21" descr="Checklist with solid fill">
            <a:extLst>
              <a:ext uri="{FF2B5EF4-FFF2-40B4-BE49-F238E27FC236}">
                <a16:creationId xmlns:a16="http://schemas.microsoft.com/office/drawing/2014/main" id="{F6C66C75-B2E9-D59C-302C-D1E9CD1EC82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317176" y="2172787"/>
            <a:ext cx="767835" cy="767835"/>
          </a:xfrm>
          <a:prstGeom prst="rect">
            <a:avLst/>
          </a:prstGeom>
        </p:spPr>
      </p:pic>
      <p:pic>
        <p:nvPicPr>
          <p:cNvPr id="23" name="Graphic 22" descr="Marketing with solid fill">
            <a:extLst>
              <a:ext uri="{FF2B5EF4-FFF2-40B4-BE49-F238E27FC236}">
                <a16:creationId xmlns:a16="http://schemas.microsoft.com/office/drawing/2014/main" id="{33854CDC-2315-84A2-D727-37DF10C2E90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518574" y="4366937"/>
            <a:ext cx="713201" cy="713201"/>
          </a:xfrm>
          <a:prstGeom prst="rect">
            <a:avLst/>
          </a:prstGeom>
        </p:spPr>
      </p:pic>
      <p:pic>
        <p:nvPicPr>
          <p:cNvPr id="24" name="Graphic 23" descr="Presentation with pie chart with solid fill">
            <a:extLst>
              <a:ext uri="{FF2B5EF4-FFF2-40B4-BE49-F238E27FC236}">
                <a16:creationId xmlns:a16="http://schemas.microsoft.com/office/drawing/2014/main" id="{F6CBC160-B61C-CA6F-094D-7DE070B764A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17176" y="4339619"/>
            <a:ext cx="767835" cy="767835"/>
          </a:xfrm>
          <a:prstGeom prst="rect">
            <a:avLst/>
          </a:prstGeom>
        </p:spPr>
      </p:pic>
      <p:pic>
        <p:nvPicPr>
          <p:cNvPr id="25" name="Graphic 24" descr="Medical with solid fill">
            <a:extLst>
              <a:ext uri="{FF2B5EF4-FFF2-40B4-BE49-F238E27FC236}">
                <a16:creationId xmlns:a16="http://schemas.microsoft.com/office/drawing/2014/main" id="{09C450D5-7583-C0FA-02DA-A0C25A305CD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83941" y="4359568"/>
            <a:ext cx="767275" cy="767275"/>
          </a:xfrm>
          <a:prstGeom prst="rect">
            <a:avLst/>
          </a:prstGeom>
        </p:spPr>
      </p:pic>
      <p:sp>
        <p:nvSpPr>
          <p:cNvPr id="8" name="Rectangle 7">
            <a:extLst>
              <a:ext uri="{FF2B5EF4-FFF2-40B4-BE49-F238E27FC236}">
                <a16:creationId xmlns:a16="http://schemas.microsoft.com/office/drawing/2014/main" id="{D1AA424F-6113-707F-CCD4-99BB15AE7C3E}"/>
              </a:ext>
            </a:extLst>
          </p:cNvPr>
          <p:cNvSpPr/>
          <p:nvPr/>
        </p:nvSpPr>
        <p:spPr>
          <a:xfrm>
            <a:off x="-10886" y="549327"/>
            <a:ext cx="174171" cy="1054624"/>
          </a:xfrm>
          <a:prstGeom prst="rect">
            <a:avLst/>
          </a:prstGeom>
          <a:solidFill>
            <a:srgbClr val="0D4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Text Placeholder 8">
            <a:extLst>
              <a:ext uri="{FF2B5EF4-FFF2-40B4-BE49-F238E27FC236}">
                <a16:creationId xmlns:a16="http://schemas.microsoft.com/office/drawing/2014/main" id="{566ED8BC-D7B1-D0FC-B4DB-0DED734DFBD6}"/>
              </a:ext>
            </a:extLst>
          </p:cNvPr>
          <p:cNvSpPr>
            <a:spLocks noGrp="1"/>
          </p:cNvSpPr>
          <p:nvPr>
            <p:ph type="body" sz="quarter" idx="12"/>
          </p:nvPr>
        </p:nvSpPr>
        <p:spPr/>
        <p:txBody>
          <a:bodyPr>
            <a:normAutofit fontScale="92500" lnSpcReduction="20000"/>
          </a:bodyPr>
          <a:lstStyle/>
          <a:p>
            <a:pPr marL="0" marR="0">
              <a:spcBef>
                <a:spcPts val="0"/>
              </a:spcBef>
            </a:pPr>
            <a:r>
              <a:rPr lang="en-US" sz="3200" b="1">
                <a:solidFill>
                  <a:srgbClr val="1C1D3B"/>
                </a:solidFill>
                <a:effectLst/>
                <a:latin typeface="Helvetica" pitchFamily="2" charset="0"/>
                <a:ea typeface="Verdana" panose="020B0604030504040204" pitchFamily="34" charset="0"/>
                <a:cs typeface="Verdana" panose="020B0604030504040204" pitchFamily="34" charset="0"/>
              </a:rPr>
              <a:t>Maximizing Archiving Success: </a:t>
            </a:r>
          </a:p>
          <a:p>
            <a:pPr marL="0" marR="0">
              <a:spcBef>
                <a:spcPts val="0"/>
              </a:spcBef>
            </a:pPr>
            <a:r>
              <a:rPr lang="en-US" sz="3200" b="1">
                <a:solidFill>
                  <a:srgbClr val="1C1D3B"/>
                </a:solidFill>
                <a:effectLst/>
                <a:latin typeface="Helvetica" pitchFamily="2" charset="0"/>
                <a:ea typeface="Verdana" panose="020B0604030504040204" pitchFamily="34" charset="0"/>
                <a:cs typeface="Verdana" panose="020B0604030504040204" pitchFamily="34" charset="0"/>
              </a:rPr>
              <a:t>The Power of Data ASSIST Automation</a:t>
            </a:r>
          </a:p>
        </p:txBody>
      </p:sp>
    </p:spTree>
    <p:extLst>
      <p:ext uri="{BB962C8B-B14F-4D97-AF65-F5344CB8AC3E}">
        <p14:creationId xmlns:p14="http://schemas.microsoft.com/office/powerpoint/2010/main" val="3255872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6D8A3-34BA-F5AF-6652-71CA22C479E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D2A1E75-4F7C-8575-DCE9-7D29D3F9B69B}"/>
              </a:ext>
            </a:extLst>
          </p:cNvPr>
          <p:cNvSpPr>
            <a:spLocks noGrp="1"/>
          </p:cNvSpPr>
          <p:nvPr>
            <p:ph type="body" sz="quarter" idx="12"/>
          </p:nvPr>
        </p:nvSpPr>
        <p:spPr>
          <a:xfrm>
            <a:off x="6396522" y="798093"/>
            <a:ext cx="4786343" cy="981693"/>
          </a:xfrm>
        </p:spPr>
        <p:txBody>
          <a:bodyPr>
            <a:normAutofit/>
          </a:bodyPr>
          <a:lstStyle/>
          <a:p>
            <a:pPr>
              <a:spcBef>
                <a:spcPts val="0"/>
              </a:spcBef>
            </a:pPr>
            <a:r>
              <a:rPr lang="en-US" sz="2800"/>
              <a:t>Data Identification &amp; Analysis Benefits</a:t>
            </a:r>
          </a:p>
        </p:txBody>
      </p:sp>
      <p:sp>
        <p:nvSpPr>
          <p:cNvPr id="2" name="Text Placeholder 1">
            <a:extLst>
              <a:ext uri="{FF2B5EF4-FFF2-40B4-BE49-F238E27FC236}">
                <a16:creationId xmlns:a16="http://schemas.microsoft.com/office/drawing/2014/main" id="{0ECDB453-C30B-2DDF-130A-FD0B118AB403}"/>
              </a:ext>
            </a:extLst>
          </p:cNvPr>
          <p:cNvSpPr>
            <a:spLocks noGrp="1"/>
          </p:cNvSpPr>
          <p:nvPr>
            <p:ph type="body" sz="quarter" idx="11"/>
          </p:nvPr>
        </p:nvSpPr>
        <p:spPr>
          <a:xfrm>
            <a:off x="6396522" y="1928068"/>
            <a:ext cx="5356077" cy="4593303"/>
          </a:xfrm>
        </p:spPr>
        <p:txBody>
          <a:bodyPr/>
          <a:lstStyle/>
          <a:p>
            <a:pPr rtl="0">
              <a:lnSpc>
                <a:spcPct val="100000"/>
              </a:lnSpc>
              <a:spcBef>
                <a:spcPts val="0"/>
              </a:spcBef>
              <a:spcAft>
                <a:spcPts val="600"/>
              </a:spcAft>
            </a:pPr>
            <a:r>
              <a:rPr lang="en-US" sz="1400" b="1"/>
              <a:t>Intuitive Data Insights</a:t>
            </a:r>
            <a:endParaRPr lang="en-US" sz="1400"/>
          </a:p>
          <a:p>
            <a:pPr marL="171450" indent="-171450" rtl="0">
              <a:lnSpc>
                <a:spcPct val="100000"/>
              </a:lnSpc>
              <a:spcBef>
                <a:spcPts val="0"/>
              </a:spcBef>
              <a:spcAft>
                <a:spcPts val="600"/>
              </a:spcAft>
              <a:buFont typeface="Arial" panose="020B0604020202020204" pitchFamily="34" charset="0"/>
              <a:buChar char="•"/>
            </a:pPr>
            <a:r>
              <a:rPr lang="en-US" sz="1100"/>
              <a:t>Visualizations of data help users quickly understand the scope and impact of their data management activities.</a:t>
            </a:r>
          </a:p>
          <a:p>
            <a:pPr rtl="0">
              <a:lnSpc>
                <a:spcPct val="100000"/>
              </a:lnSpc>
              <a:spcBef>
                <a:spcPts val="0"/>
              </a:spcBef>
              <a:spcAft>
                <a:spcPts val="600"/>
              </a:spcAft>
            </a:pPr>
            <a:r>
              <a:rPr lang="en-US" sz="1400" b="1"/>
              <a:t>Data Health Monitoring</a:t>
            </a:r>
            <a:endParaRPr lang="en-US" sz="1400"/>
          </a:p>
          <a:p>
            <a:pPr marL="171450" indent="-171450" rtl="0">
              <a:lnSpc>
                <a:spcPct val="100000"/>
              </a:lnSpc>
              <a:spcBef>
                <a:spcPts val="0"/>
              </a:spcBef>
              <a:spcAft>
                <a:spcPts val="600"/>
              </a:spcAft>
              <a:buFont typeface="Arial" panose="020B0604020202020204" pitchFamily="34" charset="0"/>
              <a:buChar char="•"/>
            </a:pPr>
            <a:r>
              <a:rPr lang="en-US" sz="1100"/>
              <a:t>Visual representations help identify areas where data archiving can reduce database size and improve system performance.</a:t>
            </a:r>
          </a:p>
          <a:p>
            <a:pPr rtl="0">
              <a:lnSpc>
                <a:spcPct val="100000"/>
              </a:lnSpc>
              <a:spcBef>
                <a:spcPts val="0"/>
              </a:spcBef>
              <a:spcAft>
                <a:spcPts val="600"/>
              </a:spcAft>
            </a:pPr>
            <a:r>
              <a:rPr lang="en-US" sz="1400" b="1"/>
              <a:t>Actionable Insights for Optimization</a:t>
            </a:r>
            <a:endParaRPr lang="en-US" sz="1400"/>
          </a:p>
          <a:p>
            <a:pPr marL="171450" indent="-171450" rtl="0">
              <a:lnSpc>
                <a:spcPct val="100000"/>
              </a:lnSpc>
              <a:spcBef>
                <a:spcPts val="0"/>
              </a:spcBef>
              <a:spcAft>
                <a:spcPts val="600"/>
              </a:spcAft>
              <a:buFont typeface="Arial" panose="020B0604020202020204" pitchFamily="34" charset="0"/>
              <a:buChar char="•"/>
            </a:pPr>
            <a:r>
              <a:rPr lang="en-US" sz="1100"/>
              <a:t>Users can identify inefficiencies and proactively optimize storage and data management strategies.</a:t>
            </a:r>
          </a:p>
          <a:p>
            <a:pPr rtl="0">
              <a:lnSpc>
                <a:spcPct val="100000"/>
              </a:lnSpc>
              <a:spcBef>
                <a:spcPts val="0"/>
              </a:spcBef>
              <a:spcAft>
                <a:spcPts val="600"/>
              </a:spcAft>
            </a:pPr>
            <a:r>
              <a:rPr lang="en-US" sz="1400" b="1"/>
              <a:t>Customizable Dashboards</a:t>
            </a:r>
            <a:endParaRPr lang="en-US" sz="1400"/>
          </a:p>
          <a:p>
            <a:pPr marL="171450" indent="-171450" rtl="0">
              <a:lnSpc>
                <a:spcPct val="100000"/>
              </a:lnSpc>
              <a:spcBef>
                <a:spcPts val="0"/>
              </a:spcBef>
              <a:spcAft>
                <a:spcPts val="600"/>
              </a:spcAft>
              <a:buFont typeface="Arial" panose="020B0604020202020204" pitchFamily="34" charset="0"/>
              <a:buChar char="•"/>
            </a:pPr>
            <a:r>
              <a:rPr lang="en-US" sz="1100"/>
              <a:t>Users can tailor the visual analysis dashboards to focus on key metrics that are most relevant to their organization.</a:t>
            </a:r>
          </a:p>
          <a:p>
            <a:pPr rtl="0">
              <a:lnSpc>
                <a:spcPct val="100000"/>
              </a:lnSpc>
              <a:spcBef>
                <a:spcPts val="0"/>
              </a:spcBef>
              <a:spcAft>
                <a:spcPts val="600"/>
              </a:spcAft>
            </a:pPr>
            <a:r>
              <a:rPr lang="en-US" sz="1400" b="1"/>
              <a:t>Improved Communication and Reporting</a:t>
            </a:r>
          </a:p>
          <a:p>
            <a:pPr marL="171450" indent="-171450" rtl="0">
              <a:lnSpc>
                <a:spcPct val="100000"/>
              </a:lnSpc>
              <a:spcBef>
                <a:spcPts val="0"/>
              </a:spcBef>
              <a:spcAft>
                <a:spcPts val="600"/>
              </a:spcAft>
              <a:buFont typeface="Arial" panose="020B0604020202020204" pitchFamily="34" charset="0"/>
              <a:buChar char="•"/>
            </a:pPr>
            <a:r>
              <a:rPr lang="en-US" sz="1100"/>
              <a:t>Share reports with stakeholders or management, making it easier to communicate the value of data.</a:t>
            </a:r>
          </a:p>
          <a:p>
            <a:pPr rtl="0">
              <a:lnSpc>
                <a:spcPct val="100000"/>
              </a:lnSpc>
              <a:spcBef>
                <a:spcPts val="0"/>
              </a:spcBef>
              <a:spcAft>
                <a:spcPts val="600"/>
              </a:spcAft>
            </a:pPr>
            <a:r>
              <a:rPr lang="en-US" sz="1400" b="1"/>
              <a:t>Enhanced User Engagement</a:t>
            </a:r>
            <a:endParaRPr lang="en-US" sz="1400"/>
          </a:p>
          <a:p>
            <a:pPr marL="171450" indent="-171450" rtl="0">
              <a:lnSpc>
                <a:spcPct val="100000"/>
              </a:lnSpc>
              <a:spcBef>
                <a:spcPts val="0"/>
              </a:spcBef>
              <a:spcAft>
                <a:spcPts val="600"/>
              </a:spcAft>
              <a:buFont typeface="Arial" panose="020B0604020202020204" pitchFamily="34" charset="0"/>
              <a:buChar char="•"/>
            </a:pPr>
            <a:r>
              <a:rPr lang="en-US" sz="1100"/>
              <a:t>The graphical nature of the visual analysis encourages engagement, even from non-technical users.</a:t>
            </a:r>
          </a:p>
        </p:txBody>
      </p:sp>
      <p:sp>
        <p:nvSpPr>
          <p:cNvPr id="3" name="Picture Placeholder 2">
            <a:extLst>
              <a:ext uri="{FF2B5EF4-FFF2-40B4-BE49-F238E27FC236}">
                <a16:creationId xmlns:a16="http://schemas.microsoft.com/office/drawing/2014/main" id="{3C9A9EE2-A120-66DC-3134-0191652CE8F1}"/>
              </a:ext>
            </a:extLst>
          </p:cNvPr>
          <p:cNvSpPr>
            <a:spLocks noGrp="1"/>
          </p:cNvSpPr>
          <p:nvPr>
            <p:ph type="pic" sz="quarter" idx="10"/>
          </p:nvPr>
        </p:nvSpPr>
        <p:spPr/>
        <p:txBody>
          <a:bodyPr/>
          <a:lstStyle/>
          <a:p>
            <a:endParaRPr lang="en-US"/>
          </a:p>
        </p:txBody>
      </p:sp>
      <p:pic>
        <p:nvPicPr>
          <p:cNvPr id="8" name="Picture 7" descr="Angled shot of pen on a graph">
            <a:extLst>
              <a:ext uri="{FF2B5EF4-FFF2-40B4-BE49-F238E27FC236}">
                <a16:creationId xmlns:a16="http://schemas.microsoft.com/office/drawing/2014/main" id="{C519FA04-845E-3DA6-7380-07462B62CDC5}"/>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53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00213" y="581793"/>
            <a:ext cx="4631544" cy="5791297"/>
          </a:xfrm>
          <a:prstGeom prst="rect">
            <a:avLst/>
          </a:prstGeom>
        </p:spPr>
      </p:pic>
    </p:spTree>
    <p:extLst>
      <p:ext uri="{BB962C8B-B14F-4D97-AF65-F5344CB8AC3E}">
        <p14:creationId xmlns:p14="http://schemas.microsoft.com/office/powerpoint/2010/main" val="3037859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7FB26-AFAE-0B11-D95E-2D49F47A77D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F6834D3-9FCA-54E6-A3F1-E52FBB622A54}"/>
              </a:ext>
            </a:extLst>
          </p:cNvPr>
          <p:cNvSpPr>
            <a:spLocks noGrp="1"/>
          </p:cNvSpPr>
          <p:nvPr>
            <p:ph type="body" sz="quarter" idx="12"/>
          </p:nvPr>
        </p:nvSpPr>
        <p:spPr/>
        <p:txBody>
          <a:bodyPr>
            <a:noAutofit/>
          </a:bodyPr>
          <a:lstStyle/>
          <a:p>
            <a:pPr>
              <a:lnSpc>
                <a:spcPct val="90000"/>
              </a:lnSpc>
              <a:spcBef>
                <a:spcPts val="0"/>
              </a:spcBef>
              <a:spcAft>
                <a:spcPts val="600"/>
              </a:spcAft>
            </a:pPr>
            <a:r>
              <a:rPr lang="en-US" sz="2800" b="1"/>
              <a:t>Automated Archive Scheduling</a:t>
            </a:r>
            <a:r>
              <a:rPr lang="en-US" sz="2800" b="1" kern="100">
                <a:effectLst/>
              </a:rPr>
              <a:t> Benefits</a:t>
            </a:r>
            <a:endParaRPr lang="en-US" sz="2800"/>
          </a:p>
        </p:txBody>
      </p:sp>
      <p:sp>
        <p:nvSpPr>
          <p:cNvPr id="9" name="Text Placeholder 1">
            <a:extLst>
              <a:ext uri="{FF2B5EF4-FFF2-40B4-BE49-F238E27FC236}">
                <a16:creationId xmlns:a16="http://schemas.microsoft.com/office/drawing/2014/main" id="{48AEBD66-3EA2-4547-5A31-A0CA616A3BE9}"/>
              </a:ext>
            </a:extLst>
          </p:cNvPr>
          <p:cNvSpPr>
            <a:spLocks noGrp="1"/>
          </p:cNvSpPr>
          <p:nvPr>
            <p:ph type="body" sz="quarter" idx="11"/>
          </p:nvPr>
        </p:nvSpPr>
        <p:spPr/>
        <p:txBody>
          <a:bodyPr>
            <a:normAutofit/>
          </a:bodyPr>
          <a:lstStyle/>
          <a:p>
            <a:pPr>
              <a:lnSpc>
                <a:spcPct val="100000"/>
              </a:lnSpc>
              <a:spcBef>
                <a:spcPts val="0"/>
              </a:spcBef>
              <a:spcAft>
                <a:spcPts val="600"/>
              </a:spcAft>
            </a:pPr>
            <a:r>
              <a:rPr lang="en-US" sz="1400" b="1"/>
              <a:t>Consistency</a:t>
            </a:r>
          </a:p>
          <a:p>
            <a:pPr marL="171450" indent="-171450">
              <a:lnSpc>
                <a:spcPct val="100000"/>
              </a:lnSpc>
              <a:spcBef>
                <a:spcPts val="0"/>
              </a:spcBef>
              <a:spcAft>
                <a:spcPts val="600"/>
              </a:spcAft>
              <a:buFont typeface="Arial" panose="020B0604020202020204" pitchFamily="34" charset="0"/>
              <a:buChar char="•"/>
            </a:pPr>
            <a:r>
              <a:rPr lang="en-US" sz="1200"/>
              <a:t>Scheduled jobs run at predefined intervals, ensuring tasks are executed consistently and on time, reducing the risk of human error.</a:t>
            </a:r>
          </a:p>
          <a:p>
            <a:pPr>
              <a:lnSpc>
                <a:spcPct val="100000"/>
              </a:lnSpc>
              <a:spcBef>
                <a:spcPts val="0"/>
              </a:spcBef>
              <a:spcAft>
                <a:spcPts val="600"/>
              </a:spcAft>
            </a:pPr>
            <a:r>
              <a:rPr lang="en-US" sz="1400" b="1"/>
              <a:t>Reduced Manual Effort</a:t>
            </a:r>
          </a:p>
          <a:p>
            <a:pPr marL="171450" indent="-171450">
              <a:lnSpc>
                <a:spcPct val="100000"/>
              </a:lnSpc>
              <a:spcBef>
                <a:spcPts val="0"/>
              </a:spcBef>
              <a:spcAft>
                <a:spcPts val="600"/>
              </a:spcAft>
              <a:buFont typeface="Arial" panose="020B0604020202020204" pitchFamily="34" charset="0"/>
              <a:buChar char="•"/>
            </a:pPr>
            <a:r>
              <a:rPr lang="en-US" sz="1200"/>
              <a:t>Data ASSIST automates scheduling process, significantly cutting down on manual effort. </a:t>
            </a:r>
          </a:p>
          <a:p>
            <a:pPr>
              <a:lnSpc>
                <a:spcPct val="100000"/>
              </a:lnSpc>
              <a:spcBef>
                <a:spcPts val="0"/>
              </a:spcBef>
              <a:spcAft>
                <a:spcPts val="600"/>
              </a:spcAft>
            </a:pPr>
            <a:r>
              <a:rPr lang="en-US" sz="1400" b="1"/>
              <a:t>Resource Optimization</a:t>
            </a:r>
          </a:p>
          <a:p>
            <a:pPr marL="171450" indent="-171450">
              <a:lnSpc>
                <a:spcPct val="100000"/>
              </a:lnSpc>
              <a:spcBef>
                <a:spcPts val="0"/>
              </a:spcBef>
              <a:spcAft>
                <a:spcPts val="600"/>
              </a:spcAft>
              <a:buFont typeface="Arial" panose="020B0604020202020204" pitchFamily="34" charset="0"/>
              <a:buChar char="•"/>
            </a:pPr>
            <a:r>
              <a:rPr lang="en-US" sz="1200"/>
              <a:t>By scheduling jobs during off-peak hours or optimizing job execution, reducing system downtime and operational disruptions.</a:t>
            </a:r>
          </a:p>
          <a:p>
            <a:pPr>
              <a:lnSpc>
                <a:spcPct val="100000"/>
              </a:lnSpc>
              <a:spcBef>
                <a:spcPts val="0"/>
              </a:spcBef>
              <a:spcAft>
                <a:spcPts val="600"/>
              </a:spcAft>
            </a:pPr>
            <a:r>
              <a:rPr lang="en-US" sz="1400" b="1"/>
              <a:t>Job Monitoring and Alerts</a:t>
            </a:r>
          </a:p>
          <a:p>
            <a:pPr marL="171450" indent="-171450">
              <a:lnSpc>
                <a:spcPct val="100000"/>
              </a:lnSpc>
              <a:spcBef>
                <a:spcPts val="0"/>
              </a:spcBef>
              <a:spcAft>
                <a:spcPts val="600"/>
              </a:spcAft>
              <a:buFont typeface="Arial" panose="020B0604020202020204" pitchFamily="34" charset="0"/>
              <a:buChar char="•"/>
            </a:pPr>
            <a:r>
              <a:rPr lang="en-US" sz="1200"/>
              <a:t>Monitoring tools that alert users to any issues or failures in scheduled jobs, allowing for quick resolution.</a:t>
            </a:r>
          </a:p>
          <a:p>
            <a:pPr>
              <a:lnSpc>
                <a:spcPct val="100000"/>
              </a:lnSpc>
              <a:spcBef>
                <a:spcPts val="0"/>
              </a:spcBef>
              <a:spcAft>
                <a:spcPts val="600"/>
              </a:spcAft>
            </a:pPr>
            <a:r>
              <a:rPr lang="en-US" sz="1400" b="1"/>
              <a:t>Compliance for Auditing</a:t>
            </a:r>
          </a:p>
          <a:p>
            <a:pPr marL="171450" indent="-171450">
              <a:lnSpc>
                <a:spcPct val="100000"/>
              </a:lnSpc>
              <a:spcBef>
                <a:spcPts val="0"/>
              </a:spcBef>
              <a:spcAft>
                <a:spcPts val="600"/>
              </a:spcAft>
              <a:buFont typeface="Arial" panose="020B0604020202020204" pitchFamily="34" charset="0"/>
              <a:buChar char="•"/>
            </a:pPr>
            <a:r>
              <a:rPr lang="en-US" sz="1200"/>
              <a:t>Consistent execution and provides detailed logging, which is beneficial for compliance and auditing purposes.</a:t>
            </a:r>
          </a:p>
          <a:p>
            <a:pPr>
              <a:lnSpc>
                <a:spcPct val="100000"/>
              </a:lnSpc>
              <a:spcBef>
                <a:spcPts val="0"/>
              </a:spcBef>
              <a:spcAft>
                <a:spcPts val="600"/>
              </a:spcAft>
            </a:pPr>
            <a:r>
              <a:rPr lang="en-US" sz="1400" b="1"/>
              <a:t>Centralized Management</a:t>
            </a:r>
          </a:p>
          <a:p>
            <a:pPr marL="171450" indent="-171450">
              <a:lnSpc>
                <a:spcPct val="100000"/>
              </a:lnSpc>
              <a:spcBef>
                <a:spcPts val="0"/>
              </a:spcBef>
              <a:spcAft>
                <a:spcPts val="600"/>
              </a:spcAft>
              <a:buFont typeface="Arial" panose="020B0604020202020204" pitchFamily="34" charset="0"/>
              <a:buChar char="•"/>
            </a:pPr>
            <a:r>
              <a:rPr lang="en-US" sz="1200"/>
              <a:t>Manage and monitor all scheduled jobs from a single interface.</a:t>
            </a:r>
          </a:p>
        </p:txBody>
      </p:sp>
      <p:sp>
        <p:nvSpPr>
          <p:cNvPr id="2" name="Picture Placeholder 1">
            <a:extLst>
              <a:ext uri="{FF2B5EF4-FFF2-40B4-BE49-F238E27FC236}">
                <a16:creationId xmlns:a16="http://schemas.microsoft.com/office/drawing/2014/main" id="{A50EA801-B652-0342-92EB-2F42A022C6C3}"/>
              </a:ext>
            </a:extLst>
          </p:cNvPr>
          <p:cNvSpPr>
            <a:spLocks noGrp="1"/>
          </p:cNvSpPr>
          <p:nvPr>
            <p:ph type="pic" sz="quarter" idx="10"/>
          </p:nvPr>
        </p:nvSpPr>
        <p:spPr/>
        <p:txBody>
          <a:bodyPr/>
          <a:lstStyle/>
          <a:p>
            <a:endParaRPr lang="en-US"/>
          </a:p>
        </p:txBody>
      </p:sp>
      <p:pic>
        <p:nvPicPr>
          <p:cNvPr id="3" name="Picture 2" descr="Side view of a white calendar">
            <a:extLst>
              <a:ext uri="{FF2B5EF4-FFF2-40B4-BE49-F238E27FC236}">
                <a16:creationId xmlns:a16="http://schemas.microsoft.com/office/drawing/2014/main" id="{D23868A6-3708-B5FB-E69F-A9F48C558B0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973283" y="588432"/>
            <a:ext cx="4618524" cy="5763489"/>
          </a:xfrm>
          <a:prstGeom prst="rect">
            <a:avLst/>
          </a:prstGeom>
          <a:noFill/>
        </p:spPr>
      </p:pic>
    </p:spTree>
    <p:extLst>
      <p:ext uri="{BB962C8B-B14F-4D97-AF65-F5344CB8AC3E}">
        <p14:creationId xmlns:p14="http://schemas.microsoft.com/office/powerpoint/2010/main" val="4148237975"/>
      </p:ext>
    </p:extLst>
  </p:cSld>
  <p:clrMapOvr>
    <a:masterClrMapping/>
  </p:clrMapOvr>
</p:sld>
</file>

<file path=ppt/theme/theme1.xml><?xml version="1.0" encoding="utf-8"?>
<a:theme xmlns:a="http://schemas.openxmlformats.org/drawingml/2006/main" name="1_Office Theme">
  <a:themeElements>
    <a:clrScheme name="2478FF 1">
      <a:dk1>
        <a:srgbClr val="000000"/>
      </a:dk1>
      <a:lt1>
        <a:srgbClr val="FFFFFF"/>
      </a:lt1>
      <a:dk2>
        <a:srgbClr val="323232"/>
      </a:dk2>
      <a:lt2>
        <a:srgbClr val="FFFFFF"/>
      </a:lt2>
      <a:accent1>
        <a:srgbClr val="D30B0B"/>
      </a:accent1>
      <a:accent2>
        <a:srgbClr val="2478FF"/>
      </a:accent2>
      <a:accent3>
        <a:srgbClr val="1C1D3B"/>
      </a:accent3>
      <a:accent4>
        <a:srgbClr val="FFC000"/>
      </a:accent4>
      <a:accent5>
        <a:srgbClr val="000000"/>
      </a:accent5>
      <a:accent6>
        <a:srgbClr val="FFFFFF"/>
      </a:accent6>
      <a:hlink>
        <a:srgbClr val="2478FF"/>
      </a:hlink>
      <a:folHlink>
        <a:srgbClr val="6D1E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202CF24D878540B67162F0A9899BF8" ma:contentTypeVersion="18" ma:contentTypeDescription="Create a new document." ma:contentTypeScope="" ma:versionID="20c767da5aa3318d69369c50629d4adc">
  <xsd:schema xmlns:xsd="http://www.w3.org/2001/XMLSchema" xmlns:xs="http://www.w3.org/2001/XMLSchema" xmlns:p="http://schemas.microsoft.com/office/2006/metadata/properties" xmlns:ns2="3e2b107d-4663-4092-8c4b-a903872f3367" xmlns:ns3="bfee7331-4438-4be7-adff-9c56a95784c7" targetNamespace="http://schemas.microsoft.com/office/2006/metadata/properties" ma:root="true" ma:fieldsID="167f832a1ee4ea73e247ae5588413be6" ns2:_="" ns3:_="">
    <xsd:import namespace="3e2b107d-4663-4092-8c4b-a903872f3367"/>
    <xsd:import namespace="bfee7331-4438-4be7-adff-9c56a95784c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2b107d-4663-4092-8c4b-a903872f33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895ba9d-5846-42da-98e4-e22e845eb1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ee7331-4438-4be7-adff-9c56a95784c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b448dd1-bc4a-4e97-8375-8dcc336b145e}" ma:internalName="TaxCatchAll" ma:showField="CatchAllData" ma:web="bfee7331-4438-4be7-adff-9c56a95784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e2b107d-4663-4092-8c4b-a903872f3367">
      <Terms xmlns="http://schemas.microsoft.com/office/infopath/2007/PartnerControls"/>
    </lcf76f155ced4ddcb4097134ff3c332f>
    <TaxCatchAll xmlns="bfee7331-4438-4be7-adff-9c56a95784c7" xsi:nil="true"/>
    <SharedWithUsers xmlns="bfee7331-4438-4be7-adff-9c56a95784c7">
      <UserInfo>
        <DisplayName>Ryan McCammond</DisplayName>
        <AccountId>869</AccountId>
        <AccountType/>
      </UserInfo>
      <UserInfo>
        <DisplayName>Mateo Castillo</DisplayName>
        <AccountId>22</AccountId>
        <AccountType/>
      </UserInfo>
      <UserInfo>
        <DisplayName>Julia Amorim</DisplayName>
        <AccountId>508</AccountId>
        <AccountType/>
      </UserInfo>
    </SharedWithUsers>
  </documentManagement>
</p:properties>
</file>

<file path=customXml/itemProps1.xml><?xml version="1.0" encoding="utf-8"?>
<ds:datastoreItem xmlns:ds="http://schemas.openxmlformats.org/officeDocument/2006/customXml" ds:itemID="{EE700769-5F0E-4A1F-9505-48EDECBA81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2b107d-4663-4092-8c4b-a903872f3367"/>
    <ds:schemaRef ds:uri="bfee7331-4438-4be7-adff-9c56a95784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DD39FF-4A2B-4A21-808E-2D79675D1256}">
  <ds:schemaRefs>
    <ds:schemaRef ds:uri="http://schemas.microsoft.com/sharepoint/v3/contenttype/forms"/>
  </ds:schemaRefs>
</ds:datastoreItem>
</file>

<file path=customXml/itemProps3.xml><?xml version="1.0" encoding="utf-8"?>
<ds:datastoreItem xmlns:ds="http://schemas.openxmlformats.org/officeDocument/2006/customXml" ds:itemID="{B1A5E082-B25B-49D5-A687-B43D6CBABE69}">
  <ds:schemaRefs>
    <ds:schemaRef ds:uri="http://purl.org/dc/terms/"/>
    <ds:schemaRef ds:uri="http://purl.org/dc/elements/1.1/"/>
    <ds:schemaRef ds:uri="http://schemas.openxmlformats.org/package/2006/metadata/core-properties"/>
    <ds:schemaRef ds:uri="bfee7331-4438-4be7-adff-9c56a95784c7"/>
    <ds:schemaRef ds:uri="http://schemas.microsoft.com/office/2006/documentManagement/types"/>
    <ds:schemaRef ds:uri="http://schemas.microsoft.com/office/infopath/2007/PartnerControls"/>
    <ds:schemaRef ds:uri="3e2b107d-4663-4092-8c4b-a903872f3367"/>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Sales Enablement Auritas - Solutions for Data Volume Management and Storage Management</Template>
  <TotalTime>0</TotalTime>
  <Words>1791</Words>
  <Application>Microsoft Macintosh PowerPoint</Application>
  <PresentationFormat>Widescreen</PresentationFormat>
  <Paragraphs>228</Paragraphs>
  <Slides>25</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Helvetica</vt:lpstr>
      <vt:lpstr>Helvetica Bold</vt:lpstr>
      <vt:lpstr>Open Sans</vt:lpstr>
      <vt:lpstr>Open Sans Extrabold</vt:lpstr>
      <vt:lpstr>Verdana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Auritas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Solutions for Data Volume Management and Storage Management</dc:title>
  <dc:creator>Mateo Castillo</dc:creator>
  <cp:lastModifiedBy>Julia Amorim</cp:lastModifiedBy>
  <cp:revision>1</cp:revision>
  <dcterms:created xsi:type="dcterms:W3CDTF">2022-02-10T18:33:54Z</dcterms:created>
  <dcterms:modified xsi:type="dcterms:W3CDTF">2026-03-13T19:03:07Z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0x01010066202CF24D878540B67162F0A9899BF8</vt:lpwstr>
  </property>
  <property fmtid="{D5CDD505-2E9C-101B-9397-08002B2CF9AE}" pid="3" name="MediaServiceImageTags">
    <vt:lpwstr/>
  </property>
</Properties>
</file>