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4"/>
  </p:sldMasterIdLst>
  <p:notesMasterIdLst>
    <p:notesMasterId r:id="rId37"/>
  </p:notesMasterIdLst>
  <p:handoutMasterIdLst>
    <p:handoutMasterId r:id="rId38"/>
  </p:handoutMasterIdLst>
  <p:sldIdLst>
    <p:sldId id="2147374344" r:id="rId5"/>
    <p:sldId id="2147479282" r:id="rId6"/>
    <p:sldId id="256" r:id="rId7"/>
    <p:sldId id="2147469044" r:id="rId8"/>
    <p:sldId id="2147479101" r:id="rId9"/>
    <p:sldId id="2147479115" r:id="rId10"/>
    <p:sldId id="2147479100" r:id="rId11"/>
    <p:sldId id="2147479125" r:id="rId12"/>
    <p:sldId id="2147479327" r:id="rId13"/>
    <p:sldId id="2147479325" r:id="rId14"/>
    <p:sldId id="2147479326" r:id="rId15"/>
    <p:sldId id="2147479126" r:id="rId16"/>
    <p:sldId id="2147479161" r:id="rId17"/>
    <p:sldId id="2147479162" r:id="rId18"/>
    <p:sldId id="2147469043" r:id="rId19"/>
    <p:sldId id="2147479138" r:id="rId20"/>
    <p:sldId id="2147479312" r:id="rId21"/>
    <p:sldId id="2147479313" r:id="rId22"/>
    <p:sldId id="2147479314" r:id="rId23"/>
    <p:sldId id="2147479315" r:id="rId24"/>
    <p:sldId id="2147479316" r:id="rId25"/>
    <p:sldId id="2147479317" r:id="rId26"/>
    <p:sldId id="2147479318" r:id="rId27"/>
    <p:sldId id="2147479319" r:id="rId28"/>
    <p:sldId id="2147479320" r:id="rId29"/>
    <p:sldId id="2147479321" r:id="rId30"/>
    <p:sldId id="2147479322" r:id="rId31"/>
    <p:sldId id="2147479323" r:id="rId32"/>
    <p:sldId id="2147479311" r:id="rId33"/>
    <p:sldId id="2147479132" r:id="rId34"/>
    <p:sldId id="2147479130" r:id="rId35"/>
    <p:sldId id="2147479131" r:id="rId3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ta GUARD - L0" id="{B9604B75-EF35-4469-A5CE-BA6EF3C1CDB0}">
          <p14:sldIdLst>
            <p14:sldId id="2147374344"/>
            <p14:sldId id="2147479282"/>
            <p14:sldId id="256"/>
            <p14:sldId id="2147469044"/>
            <p14:sldId id="2147479101"/>
            <p14:sldId id="2147479115"/>
            <p14:sldId id="2147479100"/>
            <p14:sldId id="2147479125"/>
            <p14:sldId id="2147479327"/>
            <p14:sldId id="2147479325"/>
            <p14:sldId id="2147479326"/>
            <p14:sldId id="2147479126"/>
            <p14:sldId id="2147479161"/>
            <p14:sldId id="2147479162"/>
            <p14:sldId id="2147469043"/>
            <p14:sldId id="2147479138"/>
            <p14:sldId id="2147479312"/>
            <p14:sldId id="2147479313"/>
            <p14:sldId id="2147479314"/>
            <p14:sldId id="2147479315"/>
            <p14:sldId id="2147479316"/>
            <p14:sldId id="2147479317"/>
            <p14:sldId id="2147479318"/>
            <p14:sldId id="2147479319"/>
            <p14:sldId id="2147479320"/>
            <p14:sldId id="2147479321"/>
            <p14:sldId id="2147479322"/>
            <p14:sldId id="2147479323"/>
            <p14:sldId id="2147479311"/>
            <p14:sldId id="2147479132"/>
            <p14:sldId id="2147479130"/>
            <p14:sldId id="21474791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F82594-EF2A-BFD0-175F-1812934D18B4}" name="Mateo Castillo" initials="MC" userId="S::mcastillo@auritas.com::6b0d1317-8da0-4f4f-91ab-56f677c894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o Castillo" initials="MC" lastIdx="7" clrIdx="0">
    <p:extLst>
      <p:ext uri="{19B8F6BF-5375-455C-9EA6-DF929625EA0E}">
        <p15:presenceInfo xmlns:p15="http://schemas.microsoft.com/office/powerpoint/2012/main" userId="S::mcastillo@auritas.com::6b0d1317-8da0-4f4f-91ab-56f677c89426" providerId="AD"/>
      </p:ext>
    </p:extLst>
  </p:cmAuthor>
  <p:cmAuthor id="2" name="Donald Graham" initials="DG" lastIdx="6" clrIdx="1">
    <p:extLst>
      <p:ext uri="{19B8F6BF-5375-455C-9EA6-DF929625EA0E}">
        <p15:presenceInfo xmlns:p15="http://schemas.microsoft.com/office/powerpoint/2012/main" userId="S::dgraham@auritas.com::7a611cd1-8d19-42aa-ada7-edc6d68a36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7F9"/>
    <a:srgbClr val="0D4BD3"/>
    <a:srgbClr val="1C1D3B"/>
    <a:srgbClr val="D70218"/>
    <a:srgbClr val="F0AB00"/>
    <a:srgbClr val="018CC9"/>
    <a:srgbClr val="FFC000"/>
    <a:srgbClr val="C92F36"/>
    <a:srgbClr val="0C4DA2"/>
    <a:srgbClr val="56A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ACBF3-A024-A247-ADD6-0A0CE9CCBC42}" v="1" dt="2026-04-03T02:45:57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5"/>
    <p:restoredTop sz="96012"/>
  </p:normalViewPr>
  <p:slideViewPr>
    <p:cSldViewPr snapToGrid="0">
      <p:cViewPr varScale="1">
        <p:scale>
          <a:sx n="112" d="100"/>
          <a:sy n="112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undo custSel addSld delSld modSld sldOrd modSection">
      <pc:chgData name="Julia Amorim" userId="1a2a34cf-f6eb-4dd8-86b7-3335b97f07d5" providerId="ADAL" clId="{FF6581B4-D95E-507C-BCCC-8278391A8E71}" dt="2026-04-03T02:45:57.125" v="8737"/>
      <pc:docMkLst>
        <pc:docMk/>
      </pc:docMkLst>
      <pc:sldChg chg="modSp add">
        <pc:chgData name="Julia Amorim" userId="1a2a34cf-f6eb-4dd8-86b7-3335b97f07d5" providerId="ADAL" clId="{FF6581B4-D95E-507C-BCCC-8278391A8E71}" dt="2026-04-03T02:45:57.125" v="8737"/>
        <pc:sldMkLst>
          <pc:docMk/>
          <pc:sldMk cId="2308032402" sldId="2147479161"/>
        </pc:sldMkLst>
        <pc:graphicFrameChg chg="mod">
          <ac:chgData name="Julia Amorim" userId="1a2a34cf-f6eb-4dd8-86b7-3335b97f07d5" providerId="ADAL" clId="{FF6581B4-D95E-507C-BCCC-8278391A8E71}" dt="2026-04-03T02:45:57.125" v="8737"/>
          <ac:graphicFrameMkLst>
            <pc:docMk/>
            <pc:sldMk cId="2308032402" sldId="2147479161"/>
            <ac:graphicFrameMk id="6" creationId="{BA3A5B97-9A1A-B6D6-B361-9E3663A2DD80}"/>
          </ac:graphicFrameMkLst>
        </pc:graphicFrameChg>
      </pc:sldChg>
      <pc:sldChg chg="add">
        <pc:chgData name="Julia Amorim" userId="1a2a34cf-f6eb-4dd8-86b7-3335b97f07d5" providerId="ADAL" clId="{FF6581B4-D95E-507C-BCCC-8278391A8E71}" dt="2026-04-03T02:45:57.125" v="8737"/>
        <pc:sldMkLst>
          <pc:docMk/>
          <pc:sldMk cId="2721415663" sldId="214747916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svg"/><Relationship Id="rId1" Type="http://schemas.openxmlformats.org/officeDocument/2006/relationships/image" Target="../media/image62.sv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svg"/><Relationship Id="rId1" Type="http://schemas.openxmlformats.org/officeDocument/2006/relationships/image" Target="../media/image62.sv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3D16E-0C32-CC48-9978-3EF57F602FC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984BB2E-71BA-DA46-BE6A-FF4399ABC0FB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 dirty="0">
              <a:solidFill>
                <a:schemeClr val="accent6"/>
              </a:solidFill>
              <a:latin typeface="Helvetica" pitchFamily="2" charset="0"/>
            </a:rPr>
            <a:t>Extract</a:t>
          </a:r>
        </a:p>
      </dgm:t>
    </dgm:pt>
    <dgm:pt modelId="{09C1A714-FFF2-E44A-932E-5123D903D93F}" type="parTrans" cxnId="{49B9E886-16A9-B545-A6DA-BEB268BB4DBE}">
      <dgm:prSet/>
      <dgm:spPr/>
      <dgm:t>
        <a:bodyPr/>
        <a:lstStyle/>
        <a:p>
          <a:endParaRPr lang="en-US"/>
        </a:p>
      </dgm:t>
    </dgm:pt>
    <dgm:pt modelId="{BAA646B1-15F1-A640-AFAD-9A64AF6654AD}" type="sibTrans" cxnId="{49B9E886-16A9-B545-A6DA-BEB268BB4DBE}">
      <dgm:prSet/>
      <dgm:spPr/>
      <dgm:t>
        <a:bodyPr/>
        <a:lstStyle/>
        <a:p>
          <a:endParaRPr lang="en-US"/>
        </a:p>
      </dgm:t>
    </dgm:pt>
    <dgm:pt modelId="{830E8B13-7533-AC4A-A605-7759F7FD9C3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6"/>
              </a:solidFill>
              <a:latin typeface="Helvetica" pitchFamily="2" charset="0"/>
            </a:rPr>
            <a:t>Database</a:t>
          </a:r>
        </a:p>
      </dgm:t>
    </dgm:pt>
    <dgm:pt modelId="{ED9A280C-55F6-C646-BD8D-DAFAD820462D}" type="parTrans" cxnId="{2C076ABF-3B9C-8E49-9DCA-E2CD86EC3FE0}">
      <dgm:prSet/>
      <dgm:spPr/>
      <dgm:t>
        <a:bodyPr/>
        <a:lstStyle/>
        <a:p>
          <a:endParaRPr lang="en-US"/>
        </a:p>
      </dgm:t>
    </dgm:pt>
    <dgm:pt modelId="{A4D42BEC-3657-0E41-B680-A86D96268414}" type="sibTrans" cxnId="{2C076ABF-3B9C-8E49-9DCA-E2CD86EC3FE0}">
      <dgm:prSet/>
      <dgm:spPr/>
      <dgm:t>
        <a:bodyPr/>
        <a:lstStyle/>
        <a:p>
          <a:endParaRPr lang="en-US"/>
        </a:p>
      </dgm:t>
    </dgm:pt>
    <dgm:pt modelId="{1B2C920C-BE2C-A249-9D15-DB140F0F2BF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6"/>
              </a:solidFill>
              <a:latin typeface="Helvetica" pitchFamily="2" charset="0"/>
            </a:rPr>
            <a:t>File System</a:t>
          </a:r>
        </a:p>
      </dgm:t>
    </dgm:pt>
    <dgm:pt modelId="{93DA0974-8DA0-D148-BD0A-CC3B1009101A}" type="parTrans" cxnId="{87084169-F51C-AD45-96E3-034D53FA5295}">
      <dgm:prSet/>
      <dgm:spPr/>
      <dgm:t>
        <a:bodyPr/>
        <a:lstStyle/>
        <a:p>
          <a:endParaRPr lang="en-US"/>
        </a:p>
      </dgm:t>
    </dgm:pt>
    <dgm:pt modelId="{ECC39166-7249-8640-897F-CFE95F8C1005}" type="sibTrans" cxnId="{87084169-F51C-AD45-96E3-034D53FA5295}">
      <dgm:prSet/>
      <dgm:spPr/>
      <dgm:t>
        <a:bodyPr/>
        <a:lstStyle/>
        <a:p>
          <a:endParaRPr lang="en-US"/>
        </a:p>
      </dgm:t>
    </dgm:pt>
    <dgm:pt modelId="{22A5D9C0-A12B-DE41-8AB6-5E988814B38D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>
              <a:solidFill>
                <a:schemeClr val="accent6"/>
              </a:solidFill>
              <a:latin typeface="Helvetica" pitchFamily="2" charset="0"/>
            </a:rPr>
            <a:t>Transform</a:t>
          </a:r>
        </a:p>
      </dgm:t>
    </dgm:pt>
    <dgm:pt modelId="{998FD719-3DF7-5143-B40A-CB1C48213A43}" type="parTrans" cxnId="{81B2F9FB-E6E5-3B42-8549-ED6BCDA1EF2E}">
      <dgm:prSet/>
      <dgm:spPr/>
      <dgm:t>
        <a:bodyPr/>
        <a:lstStyle/>
        <a:p>
          <a:endParaRPr lang="en-US"/>
        </a:p>
      </dgm:t>
    </dgm:pt>
    <dgm:pt modelId="{59E6DE25-5C27-2443-9B3B-DEE37A4A6145}" type="sibTrans" cxnId="{81B2F9FB-E6E5-3B42-8549-ED6BCDA1EF2E}">
      <dgm:prSet/>
      <dgm:spPr/>
      <dgm:t>
        <a:bodyPr/>
        <a:lstStyle/>
        <a:p>
          <a:endParaRPr lang="en-US"/>
        </a:p>
      </dgm:t>
    </dgm:pt>
    <dgm:pt modelId="{00DD1CC1-6811-5948-8F5B-3AD0D935581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>
              <a:solidFill>
                <a:schemeClr val="accent6"/>
              </a:solidFill>
              <a:latin typeface="Helvetica" pitchFamily="2" charset="0"/>
            </a:rPr>
            <a:t>Table conversions</a:t>
          </a:r>
        </a:p>
      </dgm:t>
    </dgm:pt>
    <dgm:pt modelId="{029BA233-46AB-3F42-BB2F-ECD276E28A62}" type="parTrans" cxnId="{4CE1C6D2-1257-AB43-9CF2-0B42BA6CB5DF}">
      <dgm:prSet/>
      <dgm:spPr/>
      <dgm:t>
        <a:bodyPr/>
        <a:lstStyle/>
        <a:p>
          <a:endParaRPr lang="en-US"/>
        </a:p>
      </dgm:t>
    </dgm:pt>
    <dgm:pt modelId="{73532829-3622-BC43-9821-5348B89609F9}" type="sibTrans" cxnId="{4CE1C6D2-1257-AB43-9CF2-0B42BA6CB5DF}">
      <dgm:prSet/>
      <dgm:spPr/>
      <dgm:t>
        <a:bodyPr/>
        <a:lstStyle/>
        <a:p>
          <a:endParaRPr lang="en-US"/>
        </a:p>
      </dgm:t>
    </dgm:pt>
    <dgm:pt modelId="{2523487C-D4A6-2F43-843B-8812C4FFE479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>
              <a:solidFill>
                <a:schemeClr val="accent6"/>
              </a:solidFill>
              <a:latin typeface="Helvetica" pitchFamily="2" charset="0"/>
            </a:rPr>
            <a:t>Store</a:t>
          </a:r>
        </a:p>
      </dgm:t>
    </dgm:pt>
    <dgm:pt modelId="{650EFD52-92CD-4D47-ACAC-103E83E60A96}" type="parTrans" cxnId="{00151B64-512C-814D-AA3F-BD7A873B69AB}">
      <dgm:prSet/>
      <dgm:spPr/>
      <dgm:t>
        <a:bodyPr/>
        <a:lstStyle/>
        <a:p>
          <a:endParaRPr lang="en-US"/>
        </a:p>
      </dgm:t>
    </dgm:pt>
    <dgm:pt modelId="{6109D259-57D0-164A-B05D-BADFD547F606}" type="sibTrans" cxnId="{00151B64-512C-814D-AA3F-BD7A873B69AB}">
      <dgm:prSet/>
      <dgm:spPr/>
      <dgm:t>
        <a:bodyPr/>
        <a:lstStyle/>
        <a:p>
          <a:endParaRPr lang="en-US"/>
        </a:p>
      </dgm:t>
    </dgm:pt>
    <dgm:pt modelId="{BB95F404-DF4F-A84C-BCF4-D3F8AC746650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>
              <a:solidFill>
                <a:schemeClr val="accent6"/>
              </a:solidFill>
              <a:latin typeface="Helvetica" pitchFamily="2" charset="0"/>
            </a:rPr>
            <a:t>Report</a:t>
          </a:r>
        </a:p>
      </dgm:t>
    </dgm:pt>
    <dgm:pt modelId="{4DF1DA7A-AEBA-0043-B543-3C1EF2E3E4EA}" type="parTrans" cxnId="{7A07812B-C9A9-9643-B8A1-A3C071C7E45B}">
      <dgm:prSet/>
      <dgm:spPr/>
      <dgm:t>
        <a:bodyPr/>
        <a:lstStyle/>
        <a:p>
          <a:endParaRPr lang="en-US"/>
        </a:p>
      </dgm:t>
    </dgm:pt>
    <dgm:pt modelId="{B92DEF2A-977C-F74C-98FC-FF140299F7D3}" type="sibTrans" cxnId="{7A07812B-C9A9-9643-B8A1-A3C071C7E45B}">
      <dgm:prSet/>
      <dgm:spPr/>
      <dgm:t>
        <a:bodyPr/>
        <a:lstStyle/>
        <a:p>
          <a:endParaRPr lang="en-US"/>
        </a:p>
      </dgm:t>
    </dgm:pt>
    <dgm:pt modelId="{4C8E67E5-840F-FD45-9CB9-B9869A9E6D5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>
              <a:solidFill>
                <a:schemeClr val="accent6"/>
              </a:solidFill>
              <a:latin typeface="Helvetica" pitchFamily="2" charset="0"/>
            </a:rPr>
            <a:t>Business Objects</a:t>
          </a:r>
        </a:p>
      </dgm:t>
    </dgm:pt>
    <dgm:pt modelId="{00AF82F2-A39B-4741-B68D-6519BA4D690C}" type="parTrans" cxnId="{158B6115-E783-7D43-B58F-01D0029559AF}">
      <dgm:prSet/>
      <dgm:spPr/>
      <dgm:t>
        <a:bodyPr/>
        <a:lstStyle/>
        <a:p>
          <a:endParaRPr lang="en-US"/>
        </a:p>
      </dgm:t>
    </dgm:pt>
    <dgm:pt modelId="{388C99BD-E761-8549-A223-9B29F331F35A}" type="sibTrans" cxnId="{158B6115-E783-7D43-B58F-01D0029559AF}">
      <dgm:prSet/>
      <dgm:spPr/>
      <dgm:t>
        <a:bodyPr/>
        <a:lstStyle/>
        <a:p>
          <a:endParaRPr lang="en-US"/>
        </a:p>
      </dgm:t>
    </dgm:pt>
    <dgm:pt modelId="{64809C71-03CA-1241-9780-F98AAA42366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6"/>
              </a:solidFill>
              <a:latin typeface="Helvetica" pitchFamily="2" charset="0"/>
            </a:rPr>
            <a:t>Document Viewer</a:t>
          </a:r>
          <a:endParaRPr lang="en-US" sz="1700" dirty="0">
            <a:solidFill>
              <a:schemeClr val="accent6"/>
            </a:solidFill>
            <a:latin typeface="Helvetica" pitchFamily="2" charset="0"/>
          </a:endParaRPr>
        </a:p>
      </dgm:t>
    </dgm:pt>
    <dgm:pt modelId="{0EF52FC4-181D-B342-898C-633823C24C12}" type="parTrans" cxnId="{1F01B258-749C-4E45-BF69-C6934AFE2F7D}">
      <dgm:prSet/>
      <dgm:spPr/>
      <dgm:t>
        <a:bodyPr/>
        <a:lstStyle/>
        <a:p>
          <a:endParaRPr lang="en-US"/>
        </a:p>
      </dgm:t>
    </dgm:pt>
    <dgm:pt modelId="{D18E3C23-1ADB-0049-BA74-81DB3B1039BF}" type="sibTrans" cxnId="{1F01B258-749C-4E45-BF69-C6934AFE2F7D}">
      <dgm:prSet/>
      <dgm:spPr/>
      <dgm:t>
        <a:bodyPr/>
        <a:lstStyle/>
        <a:p>
          <a:endParaRPr lang="en-US"/>
        </a:p>
      </dgm:t>
    </dgm:pt>
    <dgm:pt modelId="{E00EE5E0-9F53-7A4C-9E14-C0EDEE8D96E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>
              <a:solidFill>
                <a:schemeClr val="accent6"/>
              </a:solidFill>
              <a:latin typeface="Helvetica" pitchFamily="2" charset="0"/>
            </a:rPr>
            <a:t>Main Frames</a:t>
          </a:r>
        </a:p>
      </dgm:t>
    </dgm:pt>
    <dgm:pt modelId="{5AAE962A-ADC2-8249-863A-86175AF98170}" type="parTrans" cxnId="{A621A2A5-A2DF-434D-B62E-9C8A5ED359DD}">
      <dgm:prSet/>
      <dgm:spPr/>
      <dgm:t>
        <a:bodyPr/>
        <a:lstStyle/>
        <a:p>
          <a:endParaRPr lang="en-US"/>
        </a:p>
      </dgm:t>
    </dgm:pt>
    <dgm:pt modelId="{494FF331-C1BA-894E-B761-FFDD32F3FF20}" type="sibTrans" cxnId="{A621A2A5-A2DF-434D-B62E-9C8A5ED359DD}">
      <dgm:prSet/>
      <dgm:spPr/>
      <dgm:t>
        <a:bodyPr/>
        <a:lstStyle/>
        <a:p>
          <a:endParaRPr lang="en-US"/>
        </a:p>
      </dgm:t>
    </dgm:pt>
    <dgm:pt modelId="{0098BF9D-B827-AD4E-A751-296E3ADC959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>
              <a:solidFill>
                <a:schemeClr val="accent6"/>
              </a:solidFill>
              <a:latin typeface="Helvetica" pitchFamily="2" charset="0"/>
            </a:rPr>
            <a:t>BLOB</a:t>
          </a:r>
        </a:p>
      </dgm:t>
    </dgm:pt>
    <dgm:pt modelId="{93648A97-475A-D64A-BFBC-E6D9D0B3C2A4}" type="parTrans" cxnId="{47B87BD9-1E17-F24F-B0FE-C3AC8F824E38}">
      <dgm:prSet/>
      <dgm:spPr/>
      <dgm:t>
        <a:bodyPr/>
        <a:lstStyle/>
        <a:p>
          <a:endParaRPr lang="en-US"/>
        </a:p>
      </dgm:t>
    </dgm:pt>
    <dgm:pt modelId="{B10388D2-F85A-7D4A-9017-424D8F393017}" type="sibTrans" cxnId="{47B87BD9-1E17-F24F-B0FE-C3AC8F824E38}">
      <dgm:prSet/>
      <dgm:spPr/>
      <dgm:t>
        <a:bodyPr/>
        <a:lstStyle/>
        <a:p>
          <a:endParaRPr lang="en-US"/>
        </a:p>
      </dgm:t>
    </dgm:pt>
    <dgm:pt modelId="{DB225B4E-E386-DE43-8209-BE963DD4A12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>
              <a:solidFill>
                <a:schemeClr val="accent6"/>
              </a:solidFill>
              <a:latin typeface="Helvetica" pitchFamily="2" charset="0"/>
            </a:rPr>
            <a:t>Formats</a:t>
          </a:r>
        </a:p>
      </dgm:t>
    </dgm:pt>
    <dgm:pt modelId="{B2AAC928-1AC6-9544-8528-0A830CC9B64C}" type="parTrans" cxnId="{706A4CD0-DB45-DC4D-B75B-67C0DD7F8ED4}">
      <dgm:prSet/>
      <dgm:spPr/>
      <dgm:t>
        <a:bodyPr/>
        <a:lstStyle/>
        <a:p>
          <a:endParaRPr lang="en-US"/>
        </a:p>
      </dgm:t>
    </dgm:pt>
    <dgm:pt modelId="{EB26C342-0FEC-AA4E-B16E-E919CBDF3C07}" type="sibTrans" cxnId="{706A4CD0-DB45-DC4D-B75B-67C0DD7F8ED4}">
      <dgm:prSet/>
      <dgm:spPr/>
      <dgm:t>
        <a:bodyPr/>
        <a:lstStyle/>
        <a:p>
          <a:endParaRPr lang="en-US"/>
        </a:p>
      </dgm:t>
    </dgm:pt>
    <dgm:pt modelId="{D2144A0D-B7B5-1C43-B2B2-65E83FAC3F75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3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solidFill>
                <a:schemeClr val="accent6"/>
              </a:solidFill>
              <a:latin typeface="Helvetica" pitchFamily="2" charset="0"/>
            </a:rPr>
            <a:t>SAP BTP Cloud</a:t>
          </a:r>
        </a:p>
        <a:p>
          <a:pPr marL="0" lvl="0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dirty="0">
              <a:solidFill>
                <a:schemeClr val="accent6"/>
              </a:solidFill>
              <a:latin typeface="Helvetica" pitchFamily="2" charset="0"/>
            </a:rPr>
            <a:t>DB (Prop., </a:t>
          </a:r>
          <a:r>
            <a:rPr lang="en-US" sz="1200" dirty="0" err="1">
              <a:solidFill>
                <a:schemeClr val="accent6"/>
              </a:solidFill>
              <a:latin typeface="Helvetica" pitchFamily="2" charset="0"/>
            </a:rPr>
            <a:t>OpenSource</a:t>
          </a:r>
          <a:r>
            <a:rPr lang="en-US" sz="1200" dirty="0">
              <a:solidFill>
                <a:schemeClr val="accent6"/>
              </a:solidFill>
              <a:latin typeface="Helvetica" pitchFamily="2" charset="0"/>
            </a:rPr>
            <a:t>)</a:t>
          </a:r>
        </a:p>
      </dgm:t>
    </dgm:pt>
    <dgm:pt modelId="{75A4124E-13CD-F343-BA11-FEC99B237495}" type="parTrans" cxnId="{158B0AC7-644D-7B41-BB9A-266B28DD6C1D}">
      <dgm:prSet/>
      <dgm:spPr/>
      <dgm:t>
        <a:bodyPr/>
        <a:lstStyle/>
        <a:p>
          <a:endParaRPr lang="en-US"/>
        </a:p>
      </dgm:t>
    </dgm:pt>
    <dgm:pt modelId="{44351460-2B32-8044-A8F6-FB1F829ED3EA}" type="sibTrans" cxnId="{158B0AC7-644D-7B41-BB9A-266B28DD6C1D}">
      <dgm:prSet/>
      <dgm:spPr/>
      <dgm:t>
        <a:bodyPr/>
        <a:lstStyle/>
        <a:p>
          <a:endParaRPr lang="en-US"/>
        </a:p>
      </dgm:t>
    </dgm:pt>
    <dgm:pt modelId="{7284C4A0-DA4B-B34E-AD04-5BFACABAB922}">
      <dgm:prSet phldrT="[Text]" custT="1"/>
      <dgm:spPr/>
      <dgm:t>
        <a:bodyPr/>
        <a:lstStyle/>
        <a:p>
          <a:pPr marL="0" lvl="0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>
              <a:solidFill>
                <a:schemeClr val="accent6"/>
              </a:solidFill>
              <a:latin typeface="Helvetica" pitchFamily="2" charset="0"/>
            </a:rPr>
            <a:t>Cloud (AWS, Azure)</a:t>
          </a:r>
        </a:p>
      </dgm:t>
    </dgm:pt>
    <dgm:pt modelId="{AFB5ACA0-4FDD-7646-8DA2-B687845A2E25}" type="parTrans" cxnId="{448DA188-3202-8848-B7FD-05218F77384F}">
      <dgm:prSet/>
      <dgm:spPr/>
      <dgm:t>
        <a:bodyPr/>
        <a:lstStyle/>
        <a:p>
          <a:endParaRPr lang="en-US"/>
        </a:p>
      </dgm:t>
    </dgm:pt>
    <dgm:pt modelId="{CC18DDF3-516D-644C-9727-76EF8562E97E}" type="sibTrans" cxnId="{448DA188-3202-8848-B7FD-05218F77384F}">
      <dgm:prSet/>
      <dgm:spPr/>
      <dgm:t>
        <a:bodyPr/>
        <a:lstStyle/>
        <a:p>
          <a:endParaRPr lang="en-US"/>
        </a:p>
      </dgm:t>
    </dgm:pt>
    <dgm:pt modelId="{8F27D517-0DEE-CE42-9445-340D570AA4B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6"/>
              </a:solidFill>
              <a:latin typeface="Helvetica" pitchFamily="2" charset="0"/>
            </a:rPr>
            <a:t>Tableau</a:t>
          </a:r>
        </a:p>
      </dgm:t>
    </dgm:pt>
    <dgm:pt modelId="{1BE72BAE-86B9-4944-A2A7-C8C8650ED280}" type="parTrans" cxnId="{EA717BAD-AF95-3749-9105-BB062FDBEE3D}">
      <dgm:prSet/>
      <dgm:spPr/>
      <dgm:t>
        <a:bodyPr/>
        <a:lstStyle/>
        <a:p>
          <a:endParaRPr lang="en-US"/>
        </a:p>
      </dgm:t>
    </dgm:pt>
    <dgm:pt modelId="{707AD884-508A-9C42-A736-425D734CE984}" type="sibTrans" cxnId="{EA717BAD-AF95-3749-9105-BB062FDBEE3D}">
      <dgm:prSet/>
      <dgm:spPr/>
      <dgm:t>
        <a:bodyPr/>
        <a:lstStyle/>
        <a:p>
          <a:endParaRPr lang="en-US"/>
        </a:p>
      </dgm:t>
    </dgm:pt>
    <dgm:pt modelId="{3AE2BAB7-47C1-DB4E-B379-68B48D8958B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>
              <a:solidFill>
                <a:schemeClr val="accent6"/>
              </a:solidFill>
              <a:latin typeface="Helvetica" pitchFamily="2" charset="0"/>
            </a:rPr>
            <a:t>Excel</a:t>
          </a:r>
        </a:p>
      </dgm:t>
    </dgm:pt>
    <dgm:pt modelId="{A55A9BE8-0B42-0A48-9FA2-884CA220A4AD}" type="parTrans" cxnId="{170543F0-B265-6E42-BE60-806C6EA87C28}">
      <dgm:prSet/>
      <dgm:spPr/>
      <dgm:t>
        <a:bodyPr/>
        <a:lstStyle/>
        <a:p>
          <a:endParaRPr lang="en-US"/>
        </a:p>
      </dgm:t>
    </dgm:pt>
    <dgm:pt modelId="{2483BDE8-B365-FA43-A644-4265F583B897}" type="sibTrans" cxnId="{170543F0-B265-6E42-BE60-806C6EA87C28}">
      <dgm:prSet/>
      <dgm:spPr/>
      <dgm:t>
        <a:bodyPr/>
        <a:lstStyle/>
        <a:p>
          <a:endParaRPr lang="en-US"/>
        </a:p>
      </dgm:t>
    </dgm:pt>
    <dgm:pt modelId="{7D9B94DA-0C1D-4B20-AB0C-B5C13814C83A}" type="pres">
      <dgm:prSet presAssocID="{A933D16E-0C32-CC48-9978-3EF57F602FC9}" presName="root" presStyleCnt="0">
        <dgm:presLayoutVars>
          <dgm:dir/>
          <dgm:resizeHandles val="exact"/>
        </dgm:presLayoutVars>
      </dgm:prSet>
      <dgm:spPr/>
    </dgm:pt>
    <dgm:pt modelId="{CAB13975-01C9-4DAE-8630-9CE4D21C5C67}" type="pres">
      <dgm:prSet presAssocID="{9984BB2E-71BA-DA46-BE6A-FF4399ABC0FB}" presName="compNode" presStyleCnt="0"/>
      <dgm:spPr/>
    </dgm:pt>
    <dgm:pt modelId="{D6CB8D6A-9E83-48B7-B29A-108A4EE3C2C8}" type="pres">
      <dgm:prSet presAssocID="{9984BB2E-71BA-DA46-BE6A-FF4399ABC0F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88A806F-79B1-4889-84B8-198397220D50}" type="pres">
      <dgm:prSet presAssocID="{9984BB2E-71BA-DA46-BE6A-FF4399ABC0FB}" presName="iconSpace" presStyleCnt="0"/>
      <dgm:spPr/>
    </dgm:pt>
    <dgm:pt modelId="{4F383E12-474A-4FAA-BEE2-68D1AE600A6D}" type="pres">
      <dgm:prSet presAssocID="{9984BB2E-71BA-DA46-BE6A-FF4399ABC0FB}" presName="parTx" presStyleLbl="revTx" presStyleIdx="0" presStyleCnt="8">
        <dgm:presLayoutVars>
          <dgm:chMax val="0"/>
          <dgm:chPref val="0"/>
        </dgm:presLayoutVars>
      </dgm:prSet>
      <dgm:spPr/>
    </dgm:pt>
    <dgm:pt modelId="{AEA397CB-BEDD-4F26-AE53-5B6E05F5F3C7}" type="pres">
      <dgm:prSet presAssocID="{9984BB2E-71BA-DA46-BE6A-FF4399ABC0FB}" presName="txSpace" presStyleCnt="0"/>
      <dgm:spPr/>
    </dgm:pt>
    <dgm:pt modelId="{A9E42BD8-5145-4259-B65E-E8CB8FD61789}" type="pres">
      <dgm:prSet presAssocID="{9984BB2E-71BA-DA46-BE6A-FF4399ABC0FB}" presName="desTx" presStyleLbl="revTx" presStyleIdx="1" presStyleCnt="8">
        <dgm:presLayoutVars/>
      </dgm:prSet>
      <dgm:spPr/>
    </dgm:pt>
    <dgm:pt modelId="{7A4DEAEE-5903-41A1-AC86-FAEBB90481A2}" type="pres">
      <dgm:prSet presAssocID="{BAA646B1-15F1-A640-AFAD-9A64AF6654AD}" presName="sibTrans" presStyleCnt="0"/>
      <dgm:spPr/>
    </dgm:pt>
    <dgm:pt modelId="{0CAA0ACE-85F1-494B-8E07-17D5DC50AD6E}" type="pres">
      <dgm:prSet presAssocID="{22A5D9C0-A12B-DE41-8AB6-5E988814B38D}" presName="compNode" presStyleCnt="0"/>
      <dgm:spPr/>
    </dgm:pt>
    <dgm:pt modelId="{216FBDD1-9D14-47B9-9EFD-87CD3A8368CD}" type="pres">
      <dgm:prSet presAssocID="{22A5D9C0-A12B-DE41-8AB6-5E988814B38D}" presName="iconRect" presStyleLbl="node1" presStyleIdx="1" presStyleCnt="4" custFlipHor="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 with solid fill"/>
        </a:ext>
      </dgm:extLst>
    </dgm:pt>
    <dgm:pt modelId="{84281FB1-9CE5-419F-B856-BF5472E88C1C}" type="pres">
      <dgm:prSet presAssocID="{22A5D9C0-A12B-DE41-8AB6-5E988814B38D}" presName="iconSpace" presStyleCnt="0"/>
      <dgm:spPr/>
    </dgm:pt>
    <dgm:pt modelId="{2CEB7313-1803-439B-A7A0-E5AA9BF80DF4}" type="pres">
      <dgm:prSet presAssocID="{22A5D9C0-A12B-DE41-8AB6-5E988814B38D}" presName="parTx" presStyleLbl="revTx" presStyleIdx="2" presStyleCnt="8">
        <dgm:presLayoutVars>
          <dgm:chMax val="0"/>
          <dgm:chPref val="0"/>
        </dgm:presLayoutVars>
      </dgm:prSet>
      <dgm:spPr/>
    </dgm:pt>
    <dgm:pt modelId="{395327A2-7B8F-41BE-9400-0BE3A1A7CECF}" type="pres">
      <dgm:prSet presAssocID="{22A5D9C0-A12B-DE41-8AB6-5E988814B38D}" presName="txSpace" presStyleCnt="0"/>
      <dgm:spPr/>
    </dgm:pt>
    <dgm:pt modelId="{B9823B9A-DAC9-4BDF-B97E-4FF14675DB61}" type="pres">
      <dgm:prSet presAssocID="{22A5D9C0-A12B-DE41-8AB6-5E988814B38D}" presName="desTx" presStyleLbl="revTx" presStyleIdx="3" presStyleCnt="8">
        <dgm:presLayoutVars/>
      </dgm:prSet>
      <dgm:spPr/>
    </dgm:pt>
    <dgm:pt modelId="{59662AC1-4E88-4FDE-8328-53FFA011F762}" type="pres">
      <dgm:prSet presAssocID="{59E6DE25-5C27-2443-9B3B-DEE37A4A6145}" presName="sibTrans" presStyleCnt="0"/>
      <dgm:spPr/>
    </dgm:pt>
    <dgm:pt modelId="{25B0867B-AE1A-46F1-899C-5C3EB15B2994}" type="pres">
      <dgm:prSet presAssocID="{2523487C-D4A6-2F43-843B-8812C4FFE479}" presName="compNode" presStyleCnt="0"/>
      <dgm:spPr/>
    </dgm:pt>
    <dgm:pt modelId="{C7EA6BEF-4D25-4B0E-8CF7-2644C4D58932}" type="pres">
      <dgm:prSet presAssocID="{2523487C-D4A6-2F43-843B-8812C4FFE479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5A45AE75-96BC-42B1-B965-396B2FE9456E}" type="pres">
      <dgm:prSet presAssocID="{2523487C-D4A6-2F43-843B-8812C4FFE479}" presName="iconSpace" presStyleCnt="0"/>
      <dgm:spPr/>
    </dgm:pt>
    <dgm:pt modelId="{A7D6B7DF-97DF-47D8-B9FD-003EE731230E}" type="pres">
      <dgm:prSet presAssocID="{2523487C-D4A6-2F43-843B-8812C4FFE479}" presName="parTx" presStyleLbl="revTx" presStyleIdx="4" presStyleCnt="8">
        <dgm:presLayoutVars>
          <dgm:chMax val="0"/>
          <dgm:chPref val="0"/>
        </dgm:presLayoutVars>
      </dgm:prSet>
      <dgm:spPr/>
    </dgm:pt>
    <dgm:pt modelId="{4D2A5FEE-5954-4C58-B6D6-BCEA211666EE}" type="pres">
      <dgm:prSet presAssocID="{2523487C-D4A6-2F43-843B-8812C4FFE479}" presName="txSpace" presStyleCnt="0"/>
      <dgm:spPr/>
    </dgm:pt>
    <dgm:pt modelId="{27D7EA4D-642F-4B90-8C85-0A85A4AB3AB5}" type="pres">
      <dgm:prSet presAssocID="{2523487C-D4A6-2F43-843B-8812C4FFE479}" presName="desTx" presStyleLbl="revTx" presStyleIdx="5" presStyleCnt="8">
        <dgm:presLayoutVars/>
      </dgm:prSet>
      <dgm:spPr/>
    </dgm:pt>
    <dgm:pt modelId="{E39A072B-0421-479E-8499-DAFB8A9373AA}" type="pres">
      <dgm:prSet presAssocID="{6109D259-57D0-164A-B05D-BADFD547F606}" presName="sibTrans" presStyleCnt="0"/>
      <dgm:spPr/>
    </dgm:pt>
    <dgm:pt modelId="{2C13A3D4-2654-4258-AA7D-35B64CE91D39}" type="pres">
      <dgm:prSet presAssocID="{BB95F404-DF4F-A84C-BCF4-D3F8AC746650}" presName="compNode" presStyleCnt="0"/>
      <dgm:spPr/>
    </dgm:pt>
    <dgm:pt modelId="{43AABCBA-BA0F-4BB4-A365-873C95C6C7FB}" type="pres">
      <dgm:prSet presAssocID="{BB95F404-DF4F-A84C-BCF4-D3F8AC746650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5C0B8B28-DF18-4D64-9B89-45CDA466464E}" type="pres">
      <dgm:prSet presAssocID="{BB95F404-DF4F-A84C-BCF4-D3F8AC746650}" presName="iconSpace" presStyleCnt="0"/>
      <dgm:spPr/>
    </dgm:pt>
    <dgm:pt modelId="{B4DC48EE-8520-45CE-9CE7-E3E920B3FCFA}" type="pres">
      <dgm:prSet presAssocID="{BB95F404-DF4F-A84C-BCF4-D3F8AC746650}" presName="parTx" presStyleLbl="revTx" presStyleIdx="6" presStyleCnt="8">
        <dgm:presLayoutVars>
          <dgm:chMax val="0"/>
          <dgm:chPref val="0"/>
        </dgm:presLayoutVars>
      </dgm:prSet>
      <dgm:spPr/>
    </dgm:pt>
    <dgm:pt modelId="{7D206B52-142D-4417-BDB9-6887DEFA58C2}" type="pres">
      <dgm:prSet presAssocID="{BB95F404-DF4F-A84C-BCF4-D3F8AC746650}" presName="txSpace" presStyleCnt="0"/>
      <dgm:spPr/>
    </dgm:pt>
    <dgm:pt modelId="{934D8044-237D-4E00-9E9C-F183C6DB5E19}" type="pres">
      <dgm:prSet presAssocID="{BB95F404-DF4F-A84C-BCF4-D3F8AC746650}" presName="desTx" presStyleLbl="revTx" presStyleIdx="7" presStyleCnt="8">
        <dgm:presLayoutVars/>
      </dgm:prSet>
      <dgm:spPr/>
    </dgm:pt>
  </dgm:ptLst>
  <dgm:cxnLst>
    <dgm:cxn modelId="{7215B901-4EE6-4FB7-B7D4-42EB101A32E3}" type="presOf" srcId="{E00EE5E0-9F53-7A4C-9E14-C0EDEE8D96E3}" destId="{A9E42BD8-5145-4259-B65E-E8CB8FD61789}" srcOrd="0" destOrd="2" presId="urn:microsoft.com/office/officeart/2018/5/layout/CenteredIconLabelDescriptionList"/>
    <dgm:cxn modelId="{85EAB005-BD89-4AB1-A7CD-E1353E58D207}" type="presOf" srcId="{A933D16E-0C32-CC48-9978-3EF57F602FC9}" destId="{7D9B94DA-0C1D-4B20-AB0C-B5C13814C83A}" srcOrd="0" destOrd="0" presId="urn:microsoft.com/office/officeart/2018/5/layout/CenteredIconLabelDescriptionList"/>
    <dgm:cxn modelId="{4D55D908-C5BF-45DF-8379-B1C0848592FA}" type="presOf" srcId="{0098BF9D-B827-AD4E-A751-296E3ADC959A}" destId="{B9823B9A-DAC9-4BDF-B97E-4FF14675DB61}" srcOrd="0" destOrd="1" presId="urn:microsoft.com/office/officeart/2018/5/layout/CenteredIconLabelDescriptionList"/>
    <dgm:cxn modelId="{95F64B0D-948A-4318-8ACE-F9A1D91BE061}" type="presOf" srcId="{DB225B4E-E386-DE43-8209-BE963DD4A121}" destId="{B9823B9A-DAC9-4BDF-B97E-4FF14675DB61}" srcOrd="0" destOrd="2" presId="urn:microsoft.com/office/officeart/2018/5/layout/CenteredIconLabelDescriptionList"/>
    <dgm:cxn modelId="{158B6115-E783-7D43-B58F-01D0029559AF}" srcId="{BB95F404-DF4F-A84C-BCF4-D3F8AC746650}" destId="{4C8E67E5-840F-FD45-9CB9-B9869A9E6D5C}" srcOrd="0" destOrd="0" parTransId="{00AF82F2-A39B-4741-B68D-6519BA4D690C}" sibTransId="{388C99BD-E761-8549-A223-9B29F331F35A}"/>
    <dgm:cxn modelId="{5084251E-BA6D-418E-9BF1-84BEC3B00815}" type="presOf" srcId="{7284C4A0-DA4B-B34E-AD04-5BFACABAB922}" destId="{27D7EA4D-642F-4B90-8C85-0A85A4AB3AB5}" srcOrd="0" destOrd="1" presId="urn:microsoft.com/office/officeart/2018/5/layout/CenteredIconLabelDescriptionList"/>
    <dgm:cxn modelId="{E4543223-AD2E-410B-8A04-A9308D6B7070}" type="presOf" srcId="{64809C71-03CA-1241-9780-F98AAA423667}" destId="{934D8044-237D-4E00-9E9C-F183C6DB5E19}" srcOrd="0" destOrd="3" presId="urn:microsoft.com/office/officeart/2018/5/layout/CenteredIconLabelDescriptionList"/>
    <dgm:cxn modelId="{8D6BD423-9927-4C24-850C-EBB04EC034AA}" type="presOf" srcId="{9984BB2E-71BA-DA46-BE6A-FF4399ABC0FB}" destId="{4F383E12-474A-4FAA-BEE2-68D1AE600A6D}" srcOrd="0" destOrd="0" presId="urn:microsoft.com/office/officeart/2018/5/layout/CenteredIconLabelDescriptionList"/>
    <dgm:cxn modelId="{C722E123-B4E1-4427-B8BF-0C27FC4C1617}" type="presOf" srcId="{22A5D9C0-A12B-DE41-8AB6-5E988814B38D}" destId="{2CEB7313-1803-439B-A7A0-E5AA9BF80DF4}" srcOrd="0" destOrd="0" presId="urn:microsoft.com/office/officeart/2018/5/layout/CenteredIconLabelDescriptionList"/>
    <dgm:cxn modelId="{7A07812B-C9A9-9643-B8A1-A3C071C7E45B}" srcId="{A933D16E-0C32-CC48-9978-3EF57F602FC9}" destId="{BB95F404-DF4F-A84C-BCF4-D3F8AC746650}" srcOrd="3" destOrd="0" parTransId="{4DF1DA7A-AEBA-0043-B543-3C1EF2E3E4EA}" sibTransId="{B92DEF2A-977C-F74C-98FC-FF140299F7D3}"/>
    <dgm:cxn modelId="{897CB82F-4651-4558-8EE6-AF70B4A9A68A}" type="presOf" srcId="{D2144A0D-B7B5-1C43-B2B2-65E83FAC3F75}" destId="{27D7EA4D-642F-4B90-8C85-0A85A4AB3AB5}" srcOrd="0" destOrd="0" presId="urn:microsoft.com/office/officeart/2018/5/layout/CenteredIconLabelDescriptionList"/>
    <dgm:cxn modelId="{6DE17836-B9CC-48D0-8B2F-70AFAB5EF449}" type="presOf" srcId="{8F27D517-0DEE-CE42-9445-340D570AA4BC}" destId="{934D8044-237D-4E00-9E9C-F183C6DB5E19}" srcOrd="0" destOrd="1" presId="urn:microsoft.com/office/officeart/2018/5/layout/CenteredIconLabelDescriptionList"/>
    <dgm:cxn modelId="{37F1C148-4B05-4BD7-A719-EFC45DB4D73A}" type="presOf" srcId="{3AE2BAB7-47C1-DB4E-B379-68B48D8958B7}" destId="{934D8044-237D-4E00-9E9C-F183C6DB5E19}" srcOrd="0" destOrd="2" presId="urn:microsoft.com/office/officeart/2018/5/layout/CenteredIconLabelDescriptionList"/>
    <dgm:cxn modelId="{1F01B258-749C-4E45-BF69-C6934AFE2F7D}" srcId="{BB95F404-DF4F-A84C-BCF4-D3F8AC746650}" destId="{64809C71-03CA-1241-9780-F98AAA423667}" srcOrd="3" destOrd="0" parTransId="{0EF52FC4-181D-B342-898C-633823C24C12}" sibTransId="{D18E3C23-1ADB-0049-BA74-81DB3B1039BF}"/>
    <dgm:cxn modelId="{2E340A5A-5506-4CF2-BAFE-706DC3EAF50A}" type="presOf" srcId="{2523487C-D4A6-2F43-843B-8812C4FFE479}" destId="{A7D6B7DF-97DF-47D8-B9FD-003EE731230E}" srcOrd="0" destOrd="0" presId="urn:microsoft.com/office/officeart/2018/5/layout/CenteredIconLabelDescriptionList"/>
    <dgm:cxn modelId="{6D5F5163-7E75-48B5-B3C5-A7DC8F7DB8C1}" type="presOf" srcId="{4C8E67E5-840F-FD45-9CB9-B9869A9E6D5C}" destId="{934D8044-237D-4E00-9E9C-F183C6DB5E19}" srcOrd="0" destOrd="0" presId="urn:microsoft.com/office/officeart/2018/5/layout/CenteredIconLabelDescriptionList"/>
    <dgm:cxn modelId="{00151B64-512C-814D-AA3F-BD7A873B69AB}" srcId="{A933D16E-0C32-CC48-9978-3EF57F602FC9}" destId="{2523487C-D4A6-2F43-843B-8812C4FFE479}" srcOrd="2" destOrd="0" parTransId="{650EFD52-92CD-4D47-ACAC-103E83E60A96}" sibTransId="{6109D259-57D0-164A-B05D-BADFD547F606}"/>
    <dgm:cxn modelId="{87084169-F51C-AD45-96E3-034D53FA5295}" srcId="{9984BB2E-71BA-DA46-BE6A-FF4399ABC0FB}" destId="{1B2C920C-BE2C-A249-9D15-DB140F0F2BF3}" srcOrd="1" destOrd="0" parTransId="{93DA0974-8DA0-D148-BD0A-CC3B1009101A}" sibTransId="{ECC39166-7249-8640-897F-CFE95F8C1005}"/>
    <dgm:cxn modelId="{EBC39477-D714-406D-8B83-2EF72E2529EF}" type="presOf" srcId="{00DD1CC1-6811-5948-8F5B-3AD0D9355818}" destId="{B9823B9A-DAC9-4BDF-B97E-4FF14675DB61}" srcOrd="0" destOrd="0" presId="urn:microsoft.com/office/officeart/2018/5/layout/CenteredIconLabelDescriptionList"/>
    <dgm:cxn modelId="{49B9E886-16A9-B545-A6DA-BEB268BB4DBE}" srcId="{A933D16E-0C32-CC48-9978-3EF57F602FC9}" destId="{9984BB2E-71BA-DA46-BE6A-FF4399ABC0FB}" srcOrd="0" destOrd="0" parTransId="{09C1A714-FFF2-E44A-932E-5123D903D93F}" sibTransId="{BAA646B1-15F1-A640-AFAD-9A64AF6654AD}"/>
    <dgm:cxn modelId="{448DA188-3202-8848-B7FD-05218F77384F}" srcId="{2523487C-D4A6-2F43-843B-8812C4FFE479}" destId="{7284C4A0-DA4B-B34E-AD04-5BFACABAB922}" srcOrd="1" destOrd="0" parTransId="{AFB5ACA0-4FDD-7646-8DA2-B687845A2E25}" sibTransId="{CC18DDF3-516D-644C-9727-76EF8562E97E}"/>
    <dgm:cxn modelId="{B8606B95-7214-4765-AD63-4E82639DB482}" type="presOf" srcId="{830E8B13-7533-AC4A-A605-7759F7FD9C34}" destId="{A9E42BD8-5145-4259-B65E-E8CB8FD61789}" srcOrd="0" destOrd="0" presId="urn:microsoft.com/office/officeart/2018/5/layout/CenteredIconLabelDescriptionList"/>
    <dgm:cxn modelId="{A621A2A5-A2DF-434D-B62E-9C8A5ED359DD}" srcId="{9984BB2E-71BA-DA46-BE6A-FF4399ABC0FB}" destId="{E00EE5E0-9F53-7A4C-9E14-C0EDEE8D96E3}" srcOrd="2" destOrd="0" parTransId="{5AAE962A-ADC2-8249-863A-86175AF98170}" sibTransId="{494FF331-C1BA-894E-B761-FFDD32F3FF20}"/>
    <dgm:cxn modelId="{EA717BAD-AF95-3749-9105-BB062FDBEE3D}" srcId="{BB95F404-DF4F-A84C-BCF4-D3F8AC746650}" destId="{8F27D517-0DEE-CE42-9445-340D570AA4BC}" srcOrd="1" destOrd="0" parTransId="{1BE72BAE-86B9-4944-A2A7-C8C8650ED280}" sibTransId="{707AD884-508A-9C42-A736-425D734CE984}"/>
    <dgm:cxn modelId="{D5A48FB8-AA37-4CC3-B13A-740E3FD19F9B}" type="presOf" srcId="{1B2C920C-BE2C-A249-9D15-DB140F0F2BF3}" destId="{A9E42BD8-5145-4259-B65E-E8CB8FD61789}" srcOrd="0" destOrd="1" presId="urn:microsoft.com/office/officeart/2018/5/layout/CenteredIconLabelDescriptionList"/>
    <dgm:cxn modelId="{2C076ABF-3B9C-8E49-9DCA-E2CD86EC3FE0}" srcId="{9984BB2E-71BA-DA46-BE6A-FF4399ABC0FB}" destId="{830E8B13-7533-AC4A-A605-7759F7FD9C34}" srcOrd="0" destOrd="0" parTransId="{ED9A280C-55F6-C646-BD8D-DAFAD820462D}" sibTransId="{A4D42BEC-3657-0E41-B680-A86D96268414}"/>
    <dgm:cxn modelId="{158B0AC7-644D-7B41-BB9A-266B28DD6C1D}" srcId="{2523487C-D4A6-2F43-843B-8812C4FFE479}" destId="{D2144A0D-B7B5-1C43-B2B2-65E83FAC3F75}" srcOrd="0" destOrd="0" parTransId="{75A4124E-13CD-F343-BA11-FEC99B237495}" sibTransId="{44351460-2B32-8044-A8F6-FB1F829ED3EA}"/>
    <dgm:cxn modelId="{706A4CD0-DB45-DC4D-B75B-67C0DD7F8ED4}" srcId="{22A5D9C0-A12B-DE41-8AB6-5E988814B38D}" destId="{DB225B4E-E386-DE43-8209-BE963DD4A121}" srcOrd="2" destOrd="0" parTransId="{B2AAC928-1AC6-9544-8528-0A830CC9B64C}" sibTransId="{EB26C342-0FEC-AA4E-B16E-E919CBDF3C07}"/>
    <dgm:cxn modelId="{4CE1C6D2-1257-AB43-9CF2-0B42BA6CB5DF}" srcId="{22A5D9C0-A12B-DE41-8AB6-5E988814B38D}" destId="{00DD1CC1-6811-5948-8F5B-3AD0D9355818}" srcOrd="0" destOrd="0" parTransId="{029BA233-46AB-3F42-BB2F-ECD276E28A62}" sibTransId="{73532829-3622-BC43-9821-5348B89609F9}"/>
    <dgm:cxn modelId="{47B87BD9-1E17-F24F-B0FE-C3AC8F824E38}" srcId="{22A5D9C0-A12B-DE41-8AB6-5E988814B38D}" destId="{0098BF9D-B827-AD4E-A751-296E3ADC959A}" srcOrd="1" destOrd="0" parTransId="{93648A97-475A-D64A-BFBC-E6D9D0B3C2A4}" sibTransId="{B10388D2-F85A-7D4A-9017-424D8F393017}"/>
    <dgm:cxn modelId="{170543F0-B265-6E42-BE60-806C6EA87C28}" srcId="{BB95F404-DF4F-A84C-BCF4-D3F8AC746650}" destId="{3AE2BAB7-47C1-DB4E-B379-68B48D8958B7}" srcOrd="2" destOrd="0" parTransId="{A55A9BE8-0B42-0A48-9FA2-884CA220A4AD}" sibTransId="{2483BDE8-B365-FA43-A644-4265F583B897}"/>
    <dgm:cxn modelId="{2014A0FB-5D4E-4322-AF13-B9D3FC1379D3}" type="presOf" srcId="{BB95F404-DF4F-A84C-BCF4-D3F8AC746650}" destId="{B4DC48EE-8520-45CE-9CE7-E3E920B3FCFA}" srcOrd="0" destOrd="0" presId="urn:microsoft.com/office/officeart/2018/5/layout/CenteredIconLabelDescriptionList"/>
    <dgm:cxn modelId="{81B2F9FB-E6E5-3B42-8549-ED6BCDA1EF2E}" srcId="{A933D16E-0C32-CC48-9978-3EF57F602FC9}" destId="{22A5D9C0-A12B-DE41-8AB6-5E988814B38D}" srcOrd="1" destOrd="0" parTransId="{998FD719-3DF7-5143-B40A-CB1C48213A43}" sibTransId="{59E6DE25-5C27-2443-9B3B-DEE37A4A6145}"/>
    <dgm:cxn modelId="{80B9C23A-BBDB-4C1B-92F8-644B11BFFD0C}" type="presParOf" srcId="{7D9B94DA-0C1D-4B20-AB0C-B5C13814C83A}" destId="{CAB13975-01C9-4DAE-8630-9CE4D21C5C67}" srcOrd="0" destOrd="0" presId="urn:microsoft.com/office/officeart/2018/5/layout/CenteredIconLabelDescriptionList"/>
    <dgm:cxn modelId="{B769502D-9482-44FF-9EE7-9F6F82677E81}" type="presParOf" srcId="{CAB13975-01C9-4DAE-8630-9CE4D21C5C67}" destId="{D6CB8D6A-9E83-48B7-B29A-108A4EE3C2C8}" srcOrd="0" destOrd="0" presId="urn:microsoft.com/office/officeart/2018/5/layout/CenteredIconLabelDescriptionList"/>
    <dgm:cxn modelId="{05C83DD7-7615-4C3C-BC17-32C1536E7D06}" type="presParOf" srcId="{CAB13975-01C9-4DAE-8630-9CE4D21C5C67}" destId="{288A806F-79B1-4889-84B8-198397220D50}" srcOrd="1" destOrd="0" presId="urn:microsoft.com/office/officeart/2018/5/layout/CenteredIconLabelDescriptionList"/>
    <dgm:cxn modelId="{78E71715-B239-4316-A92F-4BB53DB2A25F}" type="presParOf" srcId="{CAB13975-01C9-4DAE-8630-9CE4D21C5C67}" destId="{4F383E12-474A-4FAA-BEE2-68D1AE600A6D}" srcOrd="2" destOrd="0" presId="urn:microsoft.com/office/officeart/2018/5/layout/CenteredIconLabelDescriptionList"/>
    <dgm:cxn modelId="{8E42EDDA-C6AF-431C-87AD-58A787225D1F}" type="presParOf" srcId="{CAB13975-01C9-4DAE-8630-9CE4D21C5C67}" destId="{AEA397CB-BEDD-4F26-AE53-5B6E05F5F3C7}" srcOrd="3" destOrd="0" presId="urn:microsoft.com/office/officeart/2018/5/layout/CenteredIconLabelDescriptionList"/>
    <dgm:cxn modelId="{6AD69E82-98E9-42B2-B67C-E44EA0BB2837}" type="presParOf" srcId="{CAB13975-01C9-4DAE-8630-9CE4D21C5C67}" destId="{A9E42BD8-5145-4259-B65E-E8CB8FD61789}" srcOrd="4" destOrd="0" presId="urn:microsoft.com/office/officeart/2018/5/layout/CenteredIconLabelDescriptionList"/>
    <dgm:cxn modelId="{B94D9F01-2A59-41F4-B73D-B8C3A33B23B4}" type="presParOf" srcId="{7D9B94DA-0C1D-4B20-AB0C-B5C13814C83A}" destId="{7A4DEAEE-5903-41A1-AC86-FAEBB90481A2}" srcOrd="1" destOrd="0" presId="urn:microsoft.com/office/officeart/2018/5/layout/CenteredIconLabelDescriptionList"/>
    <dgm:cxn modelId="{AD6337EB-F1E6-41D3-82E8-BE5F6902141C}" type="presParOf" srcId="{7D9B94DA-0C1D-4B20-AB0C-B5C13814C83A}" destId="{0CAA0ACE-85F1-494B-8E07-17D5DC50AD6E}" srcOrd="2" destOrd="0" presId="urn:microsoft.com/office/officeart/2018/5/layout/CenteredIconLabelDescriptionList"/>
    <dgm:cxn modelId="{C7CE6D01-6433-4E7F-9880-E1E632996A02}" type="presParOf" srcId="{0CAA0ACE-85F1-494B-8E07-17D5DC50AD6E}" destId="{216FBDD1-9D14-47B9-9EFD-87CD3A8368CD}" srcOrd="0" destOrd="0" presId="urn:microsoft.com/office/officeart/2018/5/layout/CenteredIconLabelDescriptionList"/>
    <dgm:cxn modelId="{F1DF0F02-76EE-4D02-9B8B-5028F20A2103}" type="presParOf" srcId="{0CAA0ACE-85F1-494B-8E07-17D5DC50AD6E}" destId="{84281FB1-9CE5-419F-B856-BF5472E88C1C}" srcOrd="1" destOrd="0" presId="urn:microsoft.com/office/officeart/2018/5/layout/CenteredIconLabelDescriptionList"/>
    <dgm:cxn modelId="{1CC7D2DF-87C1-46E1-9851-BA75D05C84E3}" type="presParOf" srcId="{0CAA0ACE-85F1-494B-8E07-17D5DC50AD6E}" destId="{2CEB7313-1803-439B-A7A0-E5AA9BF80DF4}" srcOrd="2" destOrd="0" presId="urn:microsoft.com/office/officeart/2018/5/layout/CenteredIconLabelDescriptionList"/>
    <dgm:cxn modelId="{49E3B3D8-3FDA-4C72-87AC-A2F9C0BB05EA}" type="presParOf" srcId="{0CAA0ACE-85F1-494B-8E07-17D5DC50AD6E}" destId="{395327A2-7B8F-41BE-9400-0BE3A1A7CECF}" srcOrd="3" destOrd="0" presId="urn:microsoft.com/office/officeart/2018/5/layout/CenteredIconLabelDescriptionList"/>
    <dgm:cxn modelId="{0E7BAFF1-36CD-4514-B80E-BBF7347B6BE0}" type="presParOf" srcId="{0CAA0ACE-85F1-494B-8E07-17D5DC50AD6E}" destId="{B9823B9A-DAC9-4BDF-B97E-4FF14675DB61}" srcOrd="4" destOrd="0" presId="urn:microsoft.com/office/officeart/2018/5/layout/CenteredIconLabelDescriptionList"/>
    <dgm:cxn modelId="{0EB9AF26-0B73-4F8D-B8DD-ED5C5C89D4E3}" type="presParOf" srcId="{7D9B94DA-0C1D-4B20-AB0C-B5C13814C83A}" destId="{59662AC1-4E88-4FDE-8328-53FFA011F762}" srcOrd="3" destOrd="0" presId="urn:microsoft.com/office/officeart/2018/5/layout/CenteredIconLabelDescriptionList"/>
    <dgm:cxn modelId="{28414D4B-5C14-4A47-AF1D-63B873C1AD3A}" type="presParOf" srcId="{7D9B94DA-0C1D-4B20-AB0C-B5C13814C83A}" destId="{25B0867B-AE1A-46F1-899C-5C3EB15B2994}" srcOrd="4" destOrd="0" presId="urn:microsoft.com/office/officeart/2018/5/layout/CenteredIconLabelDescriptionList"/>
    <dgm:cxn modelId="{BD444FD6-3D95-4DEC-8441-8168A67F6E16}" type="presParOf" srcId="{25B0867B-AE1A-46F1-899C-5C3EB15B2994}" destId="{C7EA6BEF-4D25-4B0E-8CF7-2644C4D58932}" srcOrd="0" destOrd="0" presId="urn:microsoft.com/office/officeart/2018/5/layout/CenteredIconLabelDescriptionList"/>
    <dgm:cxn modelId="{C3C29F0D-2404-4AB7-B9B2-C230B77A830B}" type="presParOf" srcId="{25B0867B-AE1A-46F1-899C-5C3EB15B2994}" destId="{5A45AE75-96BC-42B1-B965-396B2FE9456E}" srcOrd="1" destOrd="0" presId="urn:microsoft.com/office/officeart/2018/5/layout/CenteredIconLabelDescriptionList"/>
    <dgm:cxn modelId="{1AB95094-5E94-48DF-BF29-220C278B846E}" type="presParOf" srcId="{25B0867B-AE1A-46F1-899C-5C3EB15B2994}" destId="{A7D6B7DF-97DF-47D8-B9FD-003EE731230E}" srcOrd="2" destOrd="0" presId="urn:microsoft.com/office/officeart/2018/5/layout/CenteredIconLabelDescriptionList"/>
    <dgm:cxn modelId="{3F565A1C-105D-4E3A-8FFB-F1D53C58842D}" type="presParOf" srcId="{25B0867B-AE1A-46F1-899C-5C3EB15B2994}" destId="{4D2A5FEE-5954-4C58-B6D6-BCEA211666EE}" srcOrd="3" destOrd="0" presId="urn:microsoft.com/office/officeart/2018/5/layout/CenteredIconLabelDescriptionList"/>
    <dgm:cxn modelId="{CDD455BD-D345-4621-9B36-0906207D5F0A}" type="presParOf" srcId="{25B0867B-AE1A-46F1-899C-5C3EB15B2994}" destId="{27D7EA4D-642F-4B90-8C85-0A85A4AB3AB5}" srcOrd="4" destOrd="0" presId="urn:microsoft.com/office/officeart/2018/5/layout/CenteredIconLabelDescriptionList"/>
    <dgm:cxn modelId="{1EE84DB2-EDA6-4B9C-8049-FC82DA0BB631}" type="presParOf" srcId="{7D9B94DA-0C1D-4B20-AB0C-B5C13814C83A}" destId="{E39A072B-0421-479E-8499-DAFB8A9373AA}" srcOrd="5" destOrd="0" presId="urn:microsoft.com/office/officeart/2018/5/layout/CenteredIconLabelDescriptionList"/>
    <dgm:cxn modelId="{69961058-6AAF-4DA9-B269-DF4F18EB084B}" type="presParOf" srcId="{7D9B94DA-0C1D-4B20-AB0C-B5C13814C83A}" destId="{2C13A3D4-2654-4258-AA7D-35B64CE91D39}" srcOrd="6" destOrd="0" presId="urn:microsoft.com/office/officeart/2018/5/layout/CenteredIconLabelDescriptionList"/>
    <dgm:cxn modelId="{3CC6DDE4-2DB7-40D0-978A-EE1957C33C07}" type="presParOf" srcId="{2C13A3D4-2654-4258-AA7D-35B64CE91D39}" destId="{43AABCBA-BA0F-4BB4-A365-873C95C6C7FB}" srcOrd="0" destOrd="0" presId="urn:microsoft.com/office/officeart/2018/5/layout/CenteredIconLabelDescriptionList"/>
    <dgm:cxn modelId="{414E617A-86C1-40D0-8A02-70F1FE548DE6}" type="presParOf" srcId="{2C13A3D4-2654-4258-AA7D-35B64CE91D39}" destId="{5C0B8B28-DF18-4D64-9B89-45CDA466464E}" srcOrd="1" destOrd="0" presId="urn:microsoft.com/office/officeart/2018/5/layout/CenteredIconLabelDescriptionList"/>
    <dgm:cxn modelId="{B36D8AE0-065A-40D1-B480-1709EA82823F}" type="presParOf" srcId="{2C13A3D4-2654-4258-AA7D-35B64CE91D39}" destId="{B4DC48EE-8520-45CE-9CE7-E3E920B3FCFA}" srcOrd="2" destOrd="0" presId="urn:microsoft.com/office/officeart/2018/5/layout/CenteredIconLabelDescriptionList"/>
    <dgm:cxn modelId="{854700C7-3D53-4074-9E49-57098AAF19B7}" type="presParOf" srcId="{2C13A3D4-2654-4258-AA7D-35B64CE91D39}" destId="{7D206B52-142D-4417-BDB9-6887DEFA58C2}" srcOrd="3" destOrd="0" presId="urn:microsoft.com/office/officeart/2018/5/layout/CenteredIconLabelDescriptionList"/>
    <dgm:cxn modelId="{20F58556-DAF8-4F37-98A5-814C79EB7EAF}" type="presParOf" srcId="{2C13A3D4-2654-4258-AA7D-35B64CE91D39}" destId="{934D8044-237D-4E00-9E9C-F183C6DB5E1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B8D6A-9E83-48B7-B29A-108A4EE3C2C8}">
      <dsp:nvSpPr>
        <dsp:cNvPr id="0" name=""/>
        <dsp:cNvSpPr/>
      </dsp:nvSpPr>
      <dsp:spPr>
        <a:xfrm>
          <a:off x="762194" y="1140207"/>
          <a:ext cx="812109" cy="81210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83E12-474A-4FAA-BEE2-68D1AE600A6D}">
      <dsp:nvSpPr>
        <dsp:cNvPr id="0" name=""/>
        <dsp:cNvSpPr/>
      </dsp:nvSpPr>
      <dsp:spPr>
        <a:xfrm>
          <a:off x="8092" y="204136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 dirty="0">
              <a:solidFill>
                <a:schemeClr val="accent6"/>
              </a:solidFill>
              <a:latin typeface="Helvetica" pitchFamily="2" charset="0"/>
            </a:rPr>
            <a:t>Extract</a:t>
          </a:r>
        </a:p>
      </dsp:txBody>
      <dsp:txXfrm>
        <a:off x="8092" y="2041366"/>
        <a:ext cx="2320312" cy="348046"/>
      </dsp:txXfrm>
    </dsp:sp>
    <dsp:sp modelId="{A9E42BD8-5145-4259-B65E-E8CB8FD61789}">
      <dsp:nvSpPr>
        <dsp:cNvPr id="0" name=""/>
        <dsp:cNvSpPr/>
      </dsp:nvSpPr>
      <dsp:spPr>
        <a:xfrm>
          <a:off x="8092" y="2430832"/>
          <a:ext cx="2320312" cy="78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/>
              </a:solidFill>
              <a:latin typeface="Helvetica" pitchFamily="2" charset="0"/>
            </a:rPr>
            <a:t>Database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/>
              </a:solidFill>
              <a:latin typeface="Helvetica" pitchFamily="2" charset="0"/>
            </a:rPr>
            <a:t>File System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6"/>
              </a:solidFill>
              <a:latin typeface="Helvetica" pitchFamily="2" charset="0"/>
            </a:rPr>
            <a:t>Main Frames</a:t>
          </a:r>
        </a:p>
      </dsp:txBody>
      <dsp:txXfrm>
        <a:off x="8092" y="2430832"/>
        <a:ext cx="2320312" cy="780298"/>
      </dsp:txXfrm>
    </dsp:sp>
    <dsp:sp modelId="{216FBDD1-9D14-47B9-9EFD-87CD3A8368CD}">
      <dsp:nvSpPr>
        <dsp:cNvPr id="0" name=""/>
        <dsp:cNvSpPr/>
      </dsp:nvSpPr>
      <dsp:spPr>
        <a:xfrm flipH="1">
          <a:off x="3488561" y="1140207"/>
          <a:ext cx="812109" cy="812109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B7313-1803-439B-A7A0-E5AA9BF80DF4}">
      <dsp:nvSpPr>
        <dsp:cNvPr id="0" name=""/>
        <dsp:cNvSpPr/>
      </dsp:nvSpPr>
      <dsp:spPr>
        <a:xfrm>
          <a:off x="2734460" y="204136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solidFill>
                <a:schemeClr val="accent6"/>
              </a:solidFill>
              <a:latin typeface="Helvetica" pitchFamily="2" charset="0"/>
            </a:rPr>
            <a:t>Transform</a:t>
          </a:r>
        </a:p>
      </dsp:txBody>
      <dsp:txXfrm>
        <a:off x="2734460" y="2041366"/>
        <a:ext cx="2320312" cy="348046"/>
      </dsp:txXfrm>
    </dsp:sp>
    <dsp:sp modelId="{B9823B9A-DAC9-4BDF-B97E-4FF14675DB61}">
      <dsp:nvSpPr>
        <dsp:cNvPr id="0" name=""/>
        <dsp:cNvSpPr/>
      </dsp:nvSpPr>
      <dsp:spPr>
        <a:xfrm>
          <a:off x="2734460" y="2430832"/>
          <a:ext cx="2320312" cy="78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6"/>
              </a:solidFill>
              <a:latin typeface="Helvetica" pitchFamily="2" charset="0"/>
            </a:rPr>
            <a:t>Table conversions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6"/>
              </a:solidFill>
              <a:latin typeface="Helvetica" pitchFamily="2" charset="0"/>
            </a:rPr>
            <a:t>BLOB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6"/>
              </a:solidFill>
              <a:latin typeface="Helvetica" pitchFamily="2" charset="0"/>
            </a:rPr>
            <a:t>Formats</a:t>
          </a:r>
        </a:p>
      </dsp:txBody>
      <dsp:txXfrm>
        <a:off x="2734460" y="2430832"/>
        <a:ext cx="2320312" cy="780298"/>
      </dsp:txXfrm>
    </dsp:sp>
    <dsp:sp modelId="{C7EA6BEF-4D25-4B0E-8CF7-2644C4D58932}">
      <dsp:nvSpPr>
        <dsp:cNvPr id="0" name=""/>
        <dsp:cNvSpPr/>
      </dsp:nvSpPr>
      <dsp:spPr>
        <a:xfrm>
          <a:off x="6214928" y="1140207"/>
          <a:ext cx="812109" cy="81210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6B7DF-97DF-47D8-B9FD-003EE731230E}">
      <dsp:nvSpPr>
        <dsp:cNvPr id="0" name=""/>
        <dsp:cNvSpPr/>
      </dsp:nvSpPr>
      <dsp:spPr>
        <a:xfrm>
          <a:off x="5460827" y="204136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solidFill>
                <a:schemeClr val="accent6"/>
              </a:solidFill>
              <a:latin typeface="Helvetica" pitchFamily="2" charset="0"/>
            </a:rPr>
            <a:t>Store</a:t>
          </a:r>
        </a:p>
      </dsp:txBody>
      <dsp:txXfrm>
        <a:off x="5460827" y="2041366"/>
        <a:ext cx="2320312" cy="348046"/>
      </dsp:txXfrm>
    </dsp:sp>
    <dsp:sp modelId="{27D7EA4D-642F-4B90-8C85-0A85A4AB3AB5}">
      <dsp:nvSpPr>
        <dsp:cNvPr id="0" name=""/>
        <dsp:cNvSpPr/>
      </dsp:nvSpPr>
      <dsp:spPr>
        <a:xfrm>
          <a:off x="5460827" y="2430832"/>
          <a:ext cx="2320312" cy="78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30"/>
            </a:spcAft>
            <a:buClrTx/>
            <a:buSzTx/>
            <a:buFontTx/>
            <a:buNone/>
            <a:tabLst/>
            <a:defRPr/>
          </a:pPr>
          <a:r>
            <a:rPr lang="en-US" sz="1200" kern="1200" dirty="0">
              <a:solidFill>
                <a:schemeClr val="accent6"/>
              </a:solidFill>
              <a:latin typeface="Helvetica" pitchFamily="2" charset="0"/>
            </a:rPr>
            <a:t>SAP BTP Cloud</a:t>
          </a:r>
        </a:p>
        <a:p>
          <a:pPr marL="0"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/>
              </a:solidFill>
              <a:latin typeface="Helvetica" pitchFamily="2" charset="0"/>
            </a:rPr>
            <a:t>DB (Prop., </a:t>
          </a:r>
          <a:r>
            <a:rPr lang="en-US" sz="1200" kern="1200" dirty="0" err="1">
              <a:solidFill>
                <a:schemeClr val="accent6"/>
              </a:solidFill>
              <a:latin typeface="Helvetica" pitchFamily="2" charset="0"/>
            </a:rPr>
            <a:t>OpenSource</a:t>
          </a:r>
          <a:r>
            <a:rPr lang="en-US" sz="1200" kern="1200" dirty="0">
              <a:solidFill>
                <a:schemeClr val="accent6"/>
              </a:solidFill>
              <a:latin typeface="Helvetica" pitchFamily="2" charset="0"/>
            </a:rPr>
            <a:t>)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6"/>
              </a:solidFill>
              <a:latin typeface="Helvetica" pitchFamily="2" charset="0"/>
            </a:rPr>
            <a:t>Cloud (AWS, Azure)</a:t>
          </a:r>
        </a:p>
      </dsp:txBody>
      <dsp:txXfrm>
        <a:off x="5460827" y="2430832"/>
        <a:ext cx="2320312" cy="780298"/>
      </dsp:txXfrm>
    </dsp:sp>
    <dsp:sp modelId="{43AABCBA-BA0F-4BB4-A365-873C95C6C7FB}">
      <dsp:nvSpPr>
        <dsp:cNvPr id="0" name=""/>
        <dsp:cNvSpPr/>
      </dsp:nvSpPr>
      <dsp:spPr>
        <a:xfrm>
          <a:off x="8941296" y="1140207"/>
          <a:ext cx="812109" cy="81210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C48EE-8520-45CE-9CE7-E3E920B3FCFA}">
      <dsp:nvSpPr>
        <dsp:cNvPr id="0" name=""/>
        <dsp:cNvSpPr/>
      </dsp:nvSpPr>
      <dsp:spPr>
        <a:xfrm>
          <a:off x="8187194" y="204136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solidFill>
                <a:schemeClr val="accent6"/>
              </a:solidFill>
              <a:latin typeface="Helvetica" pitchFamily="2" charset="0"/>
            </a:rPr>
            <a:t>Report</a:t>
          </a:r>
        </a:p>
      </dsp:txBody>
      <dsp:txXfrm>
        <a:off x="8187194" y="2041366"/>
        <a:ext cx="2320312" cy="348046"/>
      </dsp:txXfrm>
    </dsp:sp>
    <dsp:sp modelId="{934D8044-237D-4E00-9E9C-F183C6DB5E19}">
      <dsp:nvSpPr>
        <dsp:cNvPr id="0" name=""/>
        <dsp:cNvSpPr/>
      </dsp:nvSpPr>
      <dsp:spPr>
        <a:xfrm>
          <a:off x="8187194" y="2430832"/>
          <a:ext cx="2320312" cy="78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6"/>
              </a:solidFill>
              <a:latin typeface="Helvetica" pitchFamily="2" charset="0"/>
            </a:rPr>
            <a:t>Business Objects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/>
              </a:solidFill>
              <a:latin typeface="Helvetica" pitchFamily="2" charset="0"/>
            </a:rPr>
            <a:t>Tableau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6"/>
              </a:solidFill>
              <a:latin typeface="Helvetica" pitchFamily="2" charset="0"/>
            </a:rPr>
            <a:t>Excel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6"/>
              </a:solidFill>
              <a:latin typeface="Helvetica" pitchFamily="2" charset="0"/>
            </a:rPr>
            <a:t>Document Viewer</a:t>
          </a:r>
          <a:endParaRPr lang="en-US" sz="1700" kern="1200" dirty="0">
            <a:solidFill>
              <a:schemeClr val="accent6"/>
            </a:solidFill>
            <a:latin typeface="Helvetica" pitchFamily="2" charset="0"/>
          </a:endParaRPr>
        </a:p>
      </dsp:txBody>
      <dsp:txXfrm>
        <a:off x="8187194" y="2430832"/>
        <a:ext cx="2320312" cy="78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C30344-7C21-4EC0-BE92-06C80B4C3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699A4-4F68-4F80-84F7-2F78FACB09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4DB3C-F0F7-4F0A-B97A-44D952A0B80B}" type="datetimeFigureOut">
              <a:rPr lang="en-US" smtClean="0">
                <a:latin typeface="Open Sans" panose="020B0606030504020204" pitchFamily="34" charset="0"/>
              </a:rPr>
              <a:t>4/2/26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E5EEE-E407-4E76-B8DE-BF9C237CCD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A44EE-D15E-4C34-A756-BA5CEA3430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2E4A4-B9C4-4911-A9F2-F314DADFF8AC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8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018C2F64-FB95-43AD-B9FA-73FF93BEB9D7}" type="datetimeFigureOut">
              <a:rPr lang="en-US" smtClean="0"/>
              <a:pPr/>
              <a:t>4/2/26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F6748D67-2A12-4317-91B0-57D0E3C91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0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Get Deepak and David’s input here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For the messaging/title for each feature:</a:t>
            </a:r>
          </a:p>
          <a:p>
            <a:pPr marL="685800" lvl="1" indent="-228600">
              <a:buAutoNum type="arabicPeriod"/>
            </a:pPr>
            <a:r>
              <a:rPr lang="en-US" dirty="0"/>
              <a:t>What feature are we talking about? (automated scheduling) – Advantage – What benefit/outcome it drives to the customers?</a:t>
            </a:r>
          </a:p>
          <a:p>
            <a:pPr marL="228600" indent="-228600">
              <a:buAutoNum type="arabicPeriod"/>
            </a:pPr>
            <a:r>
              <a:rPr lang="en-US" dirty="0"/>
              <a:t>Visual rework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7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66C4-A516-2197-6161-0544F6C3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A0589-1002-1763-FB75-06BE76DF0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35EE4-097A-2644-6235-DFB9E067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We can add screenshots here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b="1" dirty="0"/>
              <a:t>-- Rework the visual of slide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EEA5A-02DB-4DA6-FD8A-D410BAAD4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1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3A593-2B36-2870-0337-A9CB615F6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01C6C-3D8C-D526-154F-649618CD6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CEDB8-4BDD-A609-A890-A17F9C2F2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For the messaging/title for each feature:</a:t>
            </a:r>
          </a:p>
          <a:p>
            <a:pPr marL="685800" lvl="1" indent="-228600">
              <a:buAutoNum type="arabicPeriod"/>
            </a:pPr>
            <a:r>
              <a:rPr lang="en-US" dirty="0"/>
              <a:t>What feature are we talking about? (automated scheduling) – Advantage – What benefit/outcome it drives to the customers?</a:t>
            </a:r>
          </a:p>
          <a:p>
            <a:pPr marL="228600" indent="-228600">
              <a:buAutoNum type="arabicPeriod"/>
            </a:pPr>
            <a:r>
              <a:rPr lang="en-US" dirty="0"/>
              <a:t>Visual rework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30F0F-0D84-6324-9FA4-5E3BBF80F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FD36A-A1F5-A4BE-1A26-E58A6C6B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311CF-AD55-BABF-2852-A93E61D41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8DC7B-ECE7-BD19-205A-14C0A0603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For the messaging/title for each feature:</a:t>
            </a:r>
          </a:p>
          <a:p>
            <a:pPr marL="685800" lvl="1" indent="-228600">
              <a:buAutoNum type="arabicPeriod"/>
            </a:pPr>
            <a:r>
              <a:rPr lang="en-US" dirty="0"/>
              <a:t>What feature are we talking about? (automated scheduling) – Advantage – What benefit/outcome it drives to the customers?</a:t>
            </a:r>
          </a:p>
          <a:p>
            <a:pPr marL="228600" indent="-228600">
              <a:buAutoNum type="arabicPeriod"/>
            </a:pPr>
            <a:r>
              <a:rPr lang="en-US" dirty="0"/>
              <a:t>Visual rework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CFB6-D2A7-C18F-BCA8-E604F50E7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3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1" y="2824427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7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-1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1" y="2251715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9491" y="408273"/>
            <a:ext cx="1660538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7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769" y="2035533"/>
            <a:ext cx="3437008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1729" y="2035533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4300" y="2040891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640" y="3175540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0187" y="3194223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500" y="3237226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2" y="2236573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187" y="2225179"/>
            <a:ext cx="2751625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996" y="2225179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5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311" y="3100278"/>
            <a:ext cx="5085694" cy="902939"/>
            <a:chOff x="702617" y="4639518"/>
            <a:chExt cx="5085694" cy="902939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295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1" y="3464549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7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0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 xxx-xxx-xxx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xxx@auritas.com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307" y="1555684"/>
            <a:ext cx="5085694" cy="902939"/>
            <a:chOff x="702617" y="4639518"/>
            <a:chExt cx="5085694" cy="902939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 dirty="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966E8CA-202D-0A7D-EAD0-759D3A2C89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94504" y="6411096"/>
            <a:ext cx="1289218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-10886" y="549327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9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6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1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0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899" y="2065292"/>
            <a:ext cx="3674534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4535094" cy="407700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6" y="70639"/>
            <a:ext cx="1349268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2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02428"/>
            <a:ext cx="8965588" cy="913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548640"/>
            <a:ext cx="8965588" cy="966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84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2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7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5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8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522" y="798094"/>
            <a:ext cx="5356077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3547" y="1779787"/>
            <a:ext cx="5356077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1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10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5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1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2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8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37410" y="647493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8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1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svg"/><Relationship Id="rId21" Type="http://schemas.openxmlformats.org/officeDocument/2006/relationships/image" Target="../media/image36.pn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sv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24" Type="http://schemas.openxmlformats.org/officeDocument/2006/relationships/image" Target="../media/image39.pn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svg"/><Relationship Id="rId5" Type="http://schemas.openxmlformats.org/officeDocument/2006/relationships/image" Target="../media/image47.svg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svg"/><Relationship Id="rId5" Type="http://schemas.openxmlformats.org/officeDocument/2006/relationships/image" Target="../media/image52.svg"/><Relationship Id="rId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4A3C2-4294-44C2-9DB3-9B04A7E777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0181" y="2951749"/>
            <a:ext cx="6802279" cy="25161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/>
                </a:solidFill>
                <a:cs typeface="+mn-cs"/>
              </a:rPr>
              <a:t>Multi-system Decommissioning &amp; Retention Tool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11" name="Picture 10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C87CE1C-416A-237E-D33A-B7FD5935D8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181" y="1889395"/>
            <a:ext cx="2531870" cy="8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290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7DE3-32BF-53DA-2739-F4E594EC5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C5F579-BC6F-209E-A957-A2BA6D2B50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Data GUARD:</a:t>
            </a: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Reporting Capabilities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DE3D06-3695-75D2-C985-E807CEFA2F05}"/>
              </a:ext>
            </a:extLst>
          </p:cNvPr>
          <p:cNvSpPr txBox="1">
            <a:spLocks/>
          </p:cNvSpPr>
          <p:nvPr/>
        </p:nvSpPr>
        <p:spPr>
          <a:xfrm>
            <a:off x="889612" y="1949271"/>
            <a:ext cx="5680521" cy="37516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C1D3B"/>
                </a:solidFill>
              </a:rPr>
              <a:t>Data GUARD</a:t>
            </a:r>
            <a:r>
              <a:rPr lang="en-US" sz="1600" dirty="0">
                <a:solidFill>
                  <a:srgbClr val="1C1D3B"/>
                </a:solidFill>
              </a:rPr>
              <a:t>’s capabilities for reporting on the data, documents, and tables stored in the tool allow for organizations to get access and insights into all the information decommissioned systems.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1C1D3B"/>
                </a:solidFill>
              </a:rPr>
              <a:t>Users can customize their reports, providing different layouts, views and filters tailored to the organization’s needs.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1C1D3B"/>
                </a:solidFill>
              </a:rPr>
              <a:t>Data GUARD’ reporting methods:</a:t>
            </a:r>
          </a:p>
          <a:p>
            <a:r>
              <a:rPr lang="en-US" sz="1600" dirty="0">
                <a:solidFill>
                  <a:srgbClr val="1C1D3B"/>
                </a:solidFill>
              </a:rPr>
              <a:t>Report Viewer</a:t>
            </a:r>
          </a:p>
          <a:p>
            <a:r>
              <a:rPr lang="en-US" sz="1600" dirty="0">
                <a:solidFill>
                  <a:srgbClr val="1C1D3B"/>
                </a:solidFill>
              </a:rPr>
              <a:t>Document Viewer</a:t>
            </a:r>
          </a:p>
          <a:p>
            <a:r>
              <a:rPr lang="en-US" sz="1600" dirty="0">
                <a:solidFill>
                  <a:srgbClr val="1C1D3B"/>
                </a:solidFill>
              </a:rPr>
              <a:t>Data Filter Viewer (Table View)</a:t>
            </a:r>
          </a:p>
          <a:p>
            <a:r>
              <a:rPr lang="en-US" sz="1600" dirty="0">
                <a:solidFill>
                  <a:srgbClr val="1C1D3B"/>
                </a:solidFill>
              </a:rPr>
              <a:t>SQL Viewer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1C1D3B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125245-2A5A-096C-E090-42FBB90D5CCB}"/>
              </a:ext>
            </a:extLst>
          </p:cNvPr>
          <p:cNvSpPr/>
          <p:nvPr/>
        </p:nvSpPr>
        <p:spPr>
          <a:xfrm>
            <a:off x="7069055" y="1258711"/>
            <a:ext cx="4233333" cy="4921955"/>
          </a:xfrm>
          <a:prstGeom prst="roundRect">
            <a:avLst>
              <a:gd name="adj" fmla="val 30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omputer screen with a screen on&#10;&#10;AI-generated content may be incorrect.">
            <a:extLst>
              <a:ext uri="{FF2B5EF4-FFF2-40B4-BE49-F238E27FC236}">
                <a16:creationId xmlns:a16="http://schemas.microsoft.com/office/drawing/2014/main" id="{80C2EDF9-CBE5-543A-CD36-CCC27D467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r="12418"/>
          <a:stretch>
            <a:fillRect/>
          </a:stretch>
        </p:blipFill>
        <p:spPr>
          <a:xfrm>
            <a:off x="6570133" y="1281288"/>
            <a:ext cx="49950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36AC7-DB3C-0912-703F-25A55E7E7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C8EDDF-C1E3-F743-7DC0-29626CE73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3546" y="707643"/>
            <a:ext cx="5356077" cy="104199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Data GUARD:</a:t>
            </a:r>
          </a:p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Compliance &amp; Control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7FCD78-EA2D-E607-9B70-F276FE9F1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524" y="2065867"/>
            <a:ext cx="4878841" cy="4307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indent="-36576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Apply </a:t>
            </a:r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b="1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etention compliance </a:t>
            </a:r>
            <a:r>
              <a:rPr lang="en-US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for retired data </a:t>
            </a:r>
          </a:p>
          <a:p>
            <a:pPr marL="457200" marR="0" indent="-36576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Audit logs </a:t>
            </a:r>
            <a:r>
              <a:rPr lang="en-US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for overview on historical changes made to reports, access groups, documents, system, retention and more</a:t>
            </a:r>
          </a:p>
          <a:p>
            <a:pPr marL="457200" marR="0" indent="-36576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Legal hold </a:t>
            </a:r>
            <a:r>
              <a:rPr lang="en-US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capability</a:t>
            </a:r>
          </a:p>
          <a:p>
            <a:pPr marL="457200" marR="0" indent="-36576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Data GUARD allows for </a:t>
            </a:r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data disposition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ensuring compliance and security</a:t>
            </a:r>
            <a:endParaRPr lang="en-US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indent="-36576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Access control </a:t>
            </a:r>
            <a:r>
              <a:rPr lang="en-US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for data security. Create user groups and define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visibility </a:t>
            </a:r>
            <a:r>
              <a:rPr lang="en-US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limits. </a:t>
            </a:r>
          </a:p>
          <a:p>
            <a:pPr marL="1143000" lvl="1" indent="-365760"/>
            <a:r>
              <a:rPr lang="en-US" sz="1600" b="1" dirty="0">
                <a:solidFill>
                  <a:srgbClr val="1C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Audit-ready</a:t>
            </a:r>
            <a:r>
              <a:rPr lang="en-US" sz="1600" dirty="0">
                <a:solidFill>
                  <a:srgbClr val="1C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reports while ensuring security &amp; privacy compliance</a:t>
            </a:r>
            <a:endParaRPr lang="en-US" sz="1600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-365760">
              <a:lnSpc>
                <a:spcPct val="100000"/>
              </a:lnSpc>
              <a:buNone/>
            </a:pP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5AB24D-EF1A-D6CE-6233-95E59871D1B3}"/>
              </a:ext>
            </a:extLst>
          </p:cNvPr>
          <p:cNvSpPr txBox="1">
            <a:spLocks/>
          </p:cNvSpPr>
          <p:nvPr/>
        </p:nvSpPr>
        <p:spPr>
          <a:xfrm>
            <a:off x="889612" y="2265360"/>
            <a:ext cx="6030477" cy="37516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1C1D3B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FD85C-0498-BD05-CD20-D45C90944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12167"/>
          <a:stretch>
            <a:fillRect/>
          </a:stretch>
        </p:blipFill>
        <p:spPr>
          <a:xfrm>
            <a:off x="195072" y="1049175"/>
            <a:ext cx="5462016" cy="53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73702-53AF-BD5F-69F4-C7B30C3B479E}"/>
              </a:ext>
            </a:extLst>
          </p:cNvPr>
          <p:cNvSpPr/>
          <p:nvPr/>
        </p:nvSpPr>
        <p:spPr>
          <a:xfrm>
            <a:off x="0" y="0"/>
            <a:ext cx="12192000" cy="6204030"/>
          </a:xfrm>
          <a:prstGeom prst="rect">
            <a:avLst/>
          </a:prstGeom>
          <a:solidFill>
            <a:srgbClr val="1C1D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F954CAB-E80F-652D-280F-156486E6A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676487"/>
              </p:ext>
            </p:extLst>
          </p:nvPr>
        </p:nvGraphicFramePr>
        <p:xfrm>
          <a:off x="715819" y="178729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14">
            <a:extLst>
              <a:ext uri="{FF2B5EF4-FFF2-40B4-BE49-F238E27FC236}">
                <a16:creationId xmlns:a16="http://schemas.microsoft.com/office/drawing/2014/main" id="{398F651F-DE27-46AC-8C46-6EE7AAF71E71}"/>
              </a:ext>
            </a:extLst>
          </p:cNvPr>
          <p:cNvSpPr/>
          <p:nvPr/>
        </p:nvSpPr>
        <p:spPr>
          <a:xfrm>
            <a:off x="2869124" y="3280917"/>
            <a:ext cx="510683" cy="29616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Arrow: Right 15">
            <a:extLst>
              <a:ext uri="{FF2B5EF4-FFF2-40B4-BE49-F238E27FC236}">
                <a16:creationId xmlns:a16="http://schemas.microsoft.com/office/drawing/2014/main" id="{C8CE5BF8-1BA7-DA1C-0AEC-72BD59860F25}"/>
              </a:ext>
            </a:extLst>
          </p:cNvPr>
          <p:cNvSpPr/>
          <p:nvPr/>
        </p:nvSpPr>
        <p:spPr>
          <a:xfrm>
            <a:off x="5865200" y="3280917"/>
            <a:ext cx="510683" cy="29616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Arrow: Right 16">
            <a:extLst>
              <a:ext uri="{FF2B5EF4-FFF2-40B4-BE49-F238E27FC236}">
                <a16:creationId xmlns:a16="http://schemas.microsoft.com/office/drawing/2014/main" id="{4DC7A7AB-3048-AD2E-D444-8F2BEC047DEF}"/>
              </a:ext>
            </a:extLst>
          </p:cNvPr>
          <p:cNvSpPr/>
          <p:nvPr/>
        </p:nvSpPr>
        <p:spPr>
          <a:xfrm>
            <a:off x="8558499" y="3280917"/>
            <a:ext cx="510683" cy="29616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3C065-1CC3-30E4-04E2-D9A21430FF0A}"/>
              </a:ext>
            </a:extLst>
          </p:cNvPr>
          <p:cNvSpPr txBox="1"/>
          <p:nvPr/>
        </p:nvSpPr>
        <p:spPr>
          <a:xfrm>
            <a:off x="5330617" y="663992"/>
            <a:ext cx="5504751" cy="98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Segoe UI" panose="020B0502040204020203" pitchFamily="34" charset="0"/>
              </a:rPr>
              <a:t>Auritas Legacy System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Segoe UI" panose="020B0502040204020203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Segoe UI" panose="020B0502040204020203" pitchFamily="34" charset="0"/>
              </a:rPr>
              <a:t>Retirement Tools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066FC-1F57-906D-A311-1B4289472EE4}"/>
              </a:ext>
            </a:extLst>
          </p:cNvPr>
          <p:cNvCxnSpPr>
            <a:cxnSpLocks/>
          </p:cNvCxnSpPr>
          <p:nvPr/>
        </p:nvCxnSpPr>
        <p:spPr>
          <a:xfrm>
            <a:off x="4896851" y="565463"/>
            <a:ext cx="0" cy="110464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FC429B-5CE5-D81F-ECB4-894867DAC8B0}"/>
              </a:ext>
            </a:extLst>
          </p:cNvPr>
          <p:cNvGrpSpPr/>
          <p:nvPr/>
        </p:nvGrpSpPr>
        <p:grpSpPr>
          <a:xfrm>
            <a:off x="1254063" y="550538"/>
            <a:ext cx="3230121" cy="1119567"/>
            <a:chOff x="336695" y="2423359"/>
            <a:chExt cx="5935097" cy="2057118"/>
          </a:xfrm>
          <a:solidFill>
            <a:schemeClr val="accent6"/>
          </a:solidFill>
          <a:effectLst/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FB58C10-EA0A-92FC-FA42-E820DAABB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68567"/>
            <a:stretch/>
          </p:blipFill>
          <p:spPr>
            <a:xfrm>
              <a:off x="336695" y="2423359"/>
              <a:ext cx="1863564" cy="201127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B8E0C3A-18F6-66D0-20DD-7B3A1CFB8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1324"/>
            <a:stretch/>
          </p:blipFill>
          <p:spPr>
            <a:xfrm>
              <a:off x="2200259" y="2469198"/>
              <a:ext cx="4071533" cy="2011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64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7B93F-F9D2-FBCB-63B6-D1C8B693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6518-A148-5B2D-9F04-70A560C768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Data </a:t>
            </a:r>
            <a:r>
              <a:rPr lang="en-US"/>
              <a:t>GUARD</a:t>
            </a:r>
            <a:r>
              <a:rPr lang="en-US" b="1"/>
              <a:t> by Auritas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AC35E-9F1F-F404-3A32-F53FB972701B}"/>
              </a:ext>
            </a:extLst>
          </p:cNvPr>
          <p:cNvSpPr txBox="1"/>
          <p:nvPr/>
        </p:nvSpPr>
        <p:spPr>
          <a:xfrm>
            <a:off x="1224417" y="1933816"/>
            <a:ext cx="4459567" cy="219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97" b="1" kern="0">
                <a:solidFill>
                  <a:srgbClr val="1B1D3B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SAP BTP </a:t>
            </a:r>
            <a:r>
              <a:rPr lang="en-US" sz="1397" b="1" kern="0">
                <a:solidFill>
                  <a:schemeClr val="accent2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pre-requisite</a:t>
            </a:r>
            <a:r>
              <a:rPr lang="en-US" sz="1397" b="1" kern="0">
                <a:solidFill>
                  <a:srgbClr val="1B1D3B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 services: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3A5B97-9A1A-B6D6-B361-9E3663A2DD80}"/>
              </a:ext>
            </a:extLst>
          </p:cNvPr>
          <p:cNvGraphicFramePr>
            <a:graphicFrameLocks noGrp="1"/>
          </p:cNvGraphicFramePr>
          <p:nvPr/>
        </p:nvGraphicFramePr>
        <p:xfrm>
          <a:off x="563154" y="2332171"/>
          <a:ext cx="11065693" cy="3858123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791448">
                  <a:extLst>
                    <a:ext uri="{9D8B030D-6E8A-4147-A177-3AD203B41FA5}">
                      <a16:colId xmlns:a16="http://schemas.microsoft.com/office/drawing/2014/main" val="874741738"/>
                    </a:ext>
                  </a:extLst>
                </a:gridCol>
                <a:gridCol w="3716300">
                  <a:extLst>
                    <a:ext uri="{9D8B030D-6E8A-4147-A177-3AD203B41FA5}">
                      <a16:colId xmlns:a16="http://schemas.microsoft.com/office/drawing/2014/main" val="2136246274"/>
                    </a:ext>
                  </a:extLst>
                </a:gridCol>
                <a:gridCol w="1488719">
                  <a:extLst>
                    <a:ext uri="{9D8B030D-6E8A-4147-A177-3AD203B41FA5}">
                      <a16:colId xmlns:a16="http://schemas.microsoft.com/office/drawing/2014/main" val="60674209"/>
                    </a:ext>
                  </a:extLst>
                </a:gridCol>
                <a:gridCol w="1054519">
                  <a:extLst>
                    <a:ext uri="{9D8B030D-6E8A-4147-A177-3AD203B41FA5}">
                      <a16:colId xmlns:a16="http://schemas.microsoft.com/office/drawing/2014/main" val="2298732722"/>
                    </a:ext>
                  </a:extLst>
                </a:gridCol>
                <a:gridCol w="819953">
                  <a:extLst>
                    <a:ext uri="{9D8B030D-6E8A-4147-A177-3AD203B41FA5}">
                      <a16:colId xmlns:a16="http://schemas.microsoft.com/office/drawing/2014/main" val="97787257"/>
                    </a:ext>
                  </a:extLst>
                </a:gridCol>
                <a:gridCol w="708774">
                  <a:extLst>
                    <a:ext uri="{9D8B030D-6E8A-4147-A177-3AD203B41FA5}">
                      <a16:colId xmlns:a16="http://schemas.microsoft.com/office/drawing/2014/main" val="2365545692"/>
                    </a:ext>
                  </a:extLst>
                </a:gridCol>
                <a:gridCol w="736567">
                  <a:extLst>
                    <a:ext uri="{9D8B030D-6E8A-4147-A177-3AD203B41FA5}">
                      <a16:colId xmlns:a16="http://schemas.microsoft.com/office/drawing/2014/main" val="2784725079"/>
                    </a:ext>
                  </a:extLst>
                </a:gridCol>
                <a:gridCol w="749413">
                  <a:extLst>
                    <a:ext uri="{9D8B030D-6E8A-4147-A177-3AD203B41FA5}">
                      <a16:colId xmlns:a16="http://schemas.microsoft.com/office/drawing/2014/main" val="309560848"/>
                    </a:ext>
                  </a:extLst>
                </a:gridCol>
              </a:tblGrid>
              <a:tr h="434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Service Name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Role / Functionality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Plan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Metric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Small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Medium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Large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Extra Large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76798"/>
                  </a:ext>
                </a:extLst>
              </a:tr>
              <a:tr h="312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17549"/>
                  </a:ext>
                </a:extLst>
              </a:tr>
              <a:tr h="3367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HANA Cloud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Data GUARD Application Database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HANA Service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CU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500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1,000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1,500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2,000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24670"/>
                  </a:ext>
                </a:extLst>
              </a:tr>
              <a:tr h="558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Work Zone Standard Edition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Pre-requisite for BTP application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Users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Up to 100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Up to 100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Up to 500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Up to 500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146210"/>
                  </a:ext>
                </a:extLst>
              </a:tr>
              <a:tr h="435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Job Scheduling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Pre-requisite for retention compliance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Block   of 10K jobs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5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25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50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80908"/>
                  </a:ext>
                </a:extLst>
              </a:tr>
              <a:tr h="5929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Integration Suite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Required for migration of data from the source legacy system to the Data GUARD.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Tenant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16650"/>
                  </a:ext>
                </a:extLst>
              </a:tr>
              <a:tr h="425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Cloud Foundry Runtime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Pre-requisite for BTP application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GB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5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15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57073"/>
                  </a:ext>
                </a:extLst>
              </a:tr>
              <a:tr h="425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Application Logging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Pre-requisite for BTP application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Tenant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4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856034"/>
                  </a:ext>
                </a:extLst>
              </a:tr>
              <a:tr h="3367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>
                        <a:solidFill>
                          <a:srgbClr val="1B1D3B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>
                        <a:solidFill>
                          <a:srgbClr val="1B1D3B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>
                        <a:solidFill>
                          <a:srgbClr val="1B1D3B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>
                        <a:solidFill>
                          <a:srgbClr val="1B1D3B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u="none" strike="noStrike" dirty="0">
                        <a:solidFill>
                          <a:srgbClr val="1B1D3B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u="none" strike="noStrike" dirty="0">
                        <a:solidFill>
                          <a:srgbClr val="1B1D3B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u="none" strike="noStrike" dirty="0">
                        <a:solidFill>
                          <a:srgbClr val="1B1D3B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8604"/>
                  </a:ext>
                </a:extLst>
              </a:tr>
            </a:tbl>
          </a:graphicData>
        </a:graphic>
      </p:graphicFrame>
      <p:pic>
        <p:nvPicPr>
          <p:cNvPr id="2" name="Picture 1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2F25FE46-E546-025F-2CA3-5C4393926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135" y="771893"/>
            <a:ext cx="1011843" cy="3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3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519E9-0572-4764-7EE4-7BCC915C4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3791E-76EF-4699-8E44-FB9AB6533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Data </a:t>
            </a:r>
            <a:r>
              <a:rPr lang="en-US"/>
              <a:t>GUARD</a:t>
            </a:r>
            <a:r>
              <a:rPr lang="en-US" b="1"/>
              <a:t> by Auritas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D26D3-9494-E105-A38A-E36CDC8348F1}"/>
              </a:ext>
            </a:extLst>
          </p:cNvPr>
          <p:cNvSpPr txBox="1"/>
          <p:nvPr/>
        </p:nvSpPr>
        <p:spPr>
          <a:xfrm>
            <a:off x="1224417" y="1933816"/>
            <a:ext cx="4459567" cy="219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97" b="1" kern="0">
                <a:solidFill>
                  <a:srgbClr val="1B1D3B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SAP BTP optional services: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656AAD-13CA-EEB6-0829-07BF2131C3C8}"/>
              </a:ext>
            </a:extLst>
          </p:cNvPr>
          <p:cNvGraphicFramePr>
            <a:graphicFrameLocks noGrp="1"/>
          </p:cNvGraphicFramePr>
          <p:nvPr/>
        </p:nvGraphicFramePr>
        <p:xfrm>
          <a:off x="586260" y="2386384"/>
          <a:ext cx="11019480" cy="32581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8695">
                  <a:extLst>
                    <a:ext uri="{9D8B030D-6E8A-4147-A177-3AD203B41FA5}">
                      <a16:colId xmlns:a16="http://schemas.microsoft.com/office/drawing/2014/main" val="1136576067"/>
                    </a:ext>
                  </a:extLst>
                </a:gridCol>
                <a:gridCol w="2370151">
                  <a:extLst>
                    <a:ext uri="{9D8B030D-6E8A-4147-A177-3AD203B41FA5}">
                      <a16:colId xmlns:a16="http://schemas.microsoft.com/office/drawing/2014/main" val="2842077564"/>
                    </a:ext>
                  </a:extLst>
                </a:gridCol>
                <a:gridCol w="806440">
                  <a:extLst>
                    <a:ext uri="{9D8B030D-6E8A-4147-A177-3AD203B41FA5}">
                      <a16:colId xmlns:a16="http://schemas.microsoft.com/office/drawing/2014/main" val="1888187954"/>
                    </a:ext>
                  </a:extLst>
                </a:gridCol>
                <a:gridCol w="1003133">
                  <a:extLst>
                    <a:ext uri="{9D8B030D-6E8A-4147-A177-3AD203B41FA5}">
                      <a16:colId xmlns:a16="http://schemas.microsoft.com/office/drawing/2014/main" val="1866522476"/>
                    </a:ext>
                  </a:extLst>
                </a:gridCol>
                <a:gridCol w="609748">
                  <a:extLst>
                    <a:ext uri="{9D8B030D-6E8A-4147-A177-3AD203B41FA5}">
                      <a16:colId xmlns:a16="http://schemas.microsoft.com/office/drawing/2014/main" val="2652427525"/>
                    </a:ext>
                  </a:extLst>
                </a:gridCol>
                <a:gridCol w="619583">
                  <a:extLst>
                    <a:ext uri="{9D8B030D-6E8A-4147-A177-3AD203B41FA5}">
                      <a16:colId xmlns:a16="http://schemas.microsoft.com/office/drawing/2014/main" val="1592875284"/>
                    </a:ext>
                  </a:extLst>
                </a:gridCol>
                <a:gridCol w="531072">
                  <a:extLst>
                    <a:ext uri="{9D8B030D-6E8A-4147-A177-3AD203B41FA5}">
                      <a16:colId xmlns:a16="http://schemas.microsoft.com/office/drawing/2014/main" val="792319370"/>
                    </a:ext>
                  </a:extLst>
                </a:gridCol>
                <a:gridCol w="796607">
                  <a:extLst>
                    <a:ext uri="{9D8B030D-6E8A-4147-A177-3AD203B41FA5}">
                      <a16:colId xmlns:a16="http://schemas.microsoft.com/office/drawing/2014/main" val="3199888707"/>
                    </a:ext>
                  </a:extLst>
                </a:gridCol>
                <a:gridCol w="531072">
                  <a:extLst>
                    <a:ext uri="{9D8B030D-6E8A-4147-A177-3AD203B41FA5}">
                      <a16:colId xmlns:a16="http://schemas.microsoft.com/office/drawing/2014/main" val="1875447119"/>
                    </a:ext>
                  </a:extLst>
                </a:gridCol>
                <a:gridCol w="727763">
                  <a:extLst>
                    <a:ext uri="{9D8B030D-6E8A-4147-A177-3AD203B41FA5}">
                      <a16:colId xmlns:a16="http://schemas.microsoft.com/office/drawing/2014/main" val="1691754462"/>
                    </a:ext>
                  </a:extLst>
                </a:gridCol>
                <a:gridCol w="678591">
                  <a:extLst>
                    <a:ext uri="{9D8B030D-6E8A-4147-A177-3AD203B41FA5}">
                      <a16:colId xmlns:a16="http://schemas.microsoft.com/office/drawing/2014/main" val="3068965773"/>
                    </a:ext>
                  </a:extLst>
                </a:gridCol>
                <a:gridCol w="806625">
                  <a:extLst>
                    <a:ext uri="{9D8B030D-6E8A-4147-A177-3AD203B41FA5}">
                      <a16:colId xmlns:a16="http://schemas.microsoft.com/office/drawing/2014/main" val="2408061911"/>
                    </a:ext>
                  </a:extLst>
                </a:gridCol>
              </a:tblGrid>
              <a:tr h="741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Service Name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Details on the why this is required/optional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Plan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Metric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Small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Medium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Large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Extra Large</a:t>
                      </a:r>
                    </a:p>
                  </a:txBody>
                  <a:tcPr marL="91200" marR="91200" marT="45599" marB="45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928992482"/>
                  </a:ext>
                </a:extLst>
              </a:tr>
              <a:tr h="330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ACV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ACV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ACV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Qty.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ACV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118443"/>
                  </a:ext>
                </a:extLst>
              </a:tr>
              <a:tr h="9488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SAP Document Management service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Required if documents or archive files are to be stored in SAP BTP platform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Block   of 50K API calls, 100 GB Blocks storage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1, 5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$4,428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2, 10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$8,856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4, 20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$17,712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10, 40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$41,280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08523"/>
                  </a:ext>
                </a:extLst>
              </a:tr>
              <a:tr h="460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Data Retention Manager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Required when SAP Document Management Service is used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Tenant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$1,176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$2,352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$3,528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4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$4,704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32801"/>
                  </a:ext>
                </a:extLst>
              </a:tr>
              <a:tr h="7773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Analytics Cloud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Used as a Global reporting tool for all decommissioned systems in the customer Data GUARD instance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Hours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200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$5,976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400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$11,952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800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$23,904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1,200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solidFill>
                            <a:srgbClr val="1B1D3B"/>
                          </a:solidFill>
                          <a:effectLst/>
                          <a:latin typeface="Helvetica" pitchFamily="2" charset="0"/>
                        </a:rPr>
                        <a:t>$35,856 </a:t>
                      </a:r>
                    </a:p>
                  </a:txBody>
                  <a:tcPr marL="91200" marR="91200" marT="45599" marB="455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0857"/>
                  </a:ext>
                </a:extLst>
              </a:tr>
            </a:tbl>
          </a:graphicData>
        </a:graphic>
      </p:graphicFrame>
      <p:pic>
        <p:nvPicPr>
          <p:cNvPr id="10" name="Picture 9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97A63F28-6A74-B3D7-901B-11F411F7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135" y="771893"/>
            <a:ext cx="1011843" cy="3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1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2E2307-BABE-6938-9B39-F24B659CBC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783860-9776-723E-1F80-50AC745AE6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13432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2C2DF-CCC1-5E9F-FF5D-4FA0045D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A3C4E-0D0F-8354-554A-DFFD0F98F5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D77F01-88A8-F8D5-53EF-576E84366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System Selection​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SQL Analysis​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Report Manager​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Data Filter​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Data Filter Viewer​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File Systems​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Document Viewer​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Security &amp; Governance​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ECE938-05D5-6A22-92C3-7AF2C052D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C5B6133-0A28-1598-2604-06832D72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0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58FA7-2386-65BE-B470-7123499CE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2ABE7E-E1D5-8338-34E1-4C1851DF7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7" y="1353570"/>
            <a:ext cx="9903734" cy="525448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1B4A1C-85FC-AD85-52B1-843F46D43876}"/>
              </a:ext>
            </a:extLst>
          </p:cNvPr>
          <p:cNvSpPr/>
          <p:nvPr/>
        </p:nvSpPr>
        <p:spPr>
          <a:xfrm>
            <a:off x="3387218" y="3157084"/>
            <a:ext cx="637674" cy="216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CFD97E4-D2E2-98F7-F5C6-E749FCC0E6FB}"/>
              </a:ext>
            </a:extLst>
          </p:cNvPr>
          <p:cNvSpPr/>
          <p:nvPr/>
        </p:nvSpPr>
        <p:spPr>
          <a:xfrm>
            <a:off x="3517245" y="1958698"/>
            <a:ext cx="637674" cy="21656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E36CB9B-0C9D-23F8-C90A-6392EF765EDB}"/>
              </a:ext>
            </a:extLst>
          </p:cNvPr>
          <p:cNvSpPr txBox="1">
            <a:spLocks/>
          </p:cNvSpPr>
          <p:nvPr/>
        </p:nvSpPr>
        <p:spPr>
          <a:xfrm>
            <a:off x="527198" y="568109"/>
            <a:ext cx="5127643" cy="6736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System Selection</a:t>
            </a:r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168D7A7C-D6E7-8F8E-75B8-7421C9954E80}"/>
              </a:ext>
            </a:extLst>
          </p:cNvPr>
          <p:cNvSpPr/>
          <p:nvPr/>
        </p:nvSpPr>
        <p:spPr>
          <a:xfrm>
            <a:off x="1175009" y="2642146"/>
            <a:ext cx="1685435" cy="917722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1B496D-848F-7D70-54A8-40013FE79F56}"/>
              </a:ext>
            </a:extLst>
          </p:cNvPr>
          <p:cNvSpPr txBox="1">
            <a:spLocks/>
          </p:cNvSpPr>
          <p:nvPr/>
        </p:nvSpPr>
        <p:spPr>
          <a:xfrm>
            <a:off x="1271877" y="2718176"/>
            <a:ext cx="1502223" cy="781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1. </a:t>
            </a:r>
            <a:r>
              <a:rPr lang="en-US" sz="1100" b="0" dirty="0">
                <a:solidFill>
                  <a:schemeClr val="bg1"/>
                </a:solidFill>
              </a:rPr>
              <a:t>Gain a comprehensive overview of system details and data sizes.</a:t>
            </a:r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7E68E3E4-EB16-8AF3-7314-92BF892ECB3C}"/>
              </a:ext>
            </a:extLst>
          </p:cNvPr>
          <p:cNvSpPr/>
          <p:nvPr/>
        </p:nvSpPr>
        <p:spPr>
          <a:xfrm>
            <a:off x="9189780" y="5504430"/>
            <a:ext cx="2278467" cy="43793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AFF7DFC-C9B7-A02E-3B15-A7CB0DA12358}"/>
              </a:ext>
            </a:extLst>
          </p:cNvPr>
          <p:cNvSpPr txBox="1">
            <a:spLocks/>
          </p:cNvSpPr>
          <p:nvPr/>
        </p:nvSpPr>
        <p:spPr>
          <a:xfrm>
            <a:off x="9344357" y="5574127"/>
            <a:ext cx="1933243" cy="37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3. </a:t>
            </a:r>
            <a:r>
              <a:rPr lang="en-US" sz="1100" b="0" dirty="0">
                <a:solidFill>
                  <a:schemeClr val="bg1"/>
                </a:solidFill>
              </a:rPr>
              <a:t>Easily add new systems.</a:t>
            </a:r>
          </a:p>
        </p:txBody>
      </p:sp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24520942-60B4-21E2-FA4F-1773AC3674A4}"/>
              </a:ext>
            </a:extLst>
          </p:cNvPr>
          <p:cNvSpPr/>
          <p:nvPr/>
        </p:nvSpPr>
        <p:spPr>
          <a:xfrm>
            <a:off x="9272272" y="3304619"/>
            <a:ext cx="2005328" cy="781960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44E888D-77CF-CCE1-6D0A-C8E9D9845C0B}"/>
              </a:ext>
            </a:extLst>
          </p:cNvPr>
          <p:cNvSpPr txBox="1">
            <a:spLocks/>
          </p:cNvSpPr>
          <p:nvPr/>
        </p:nvSpPr>
        <p:spPr>
          <a:xfrm>
            <a:off x="9380429" y="3369359"/>
            <a:ext cx="1897171" cy="71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2. </a:t>
            </a:r>
            <a:r>
              <a:rPr lang="en-US" sz="1100" b="0" dirty="0">
                <a:solidFill>
                  <a:schemeClr val="bg1"/>
                </a:solidFill>
              </a:rPr>
              <a:t>View all systems decommissioned into your Data GUARD instance. </a:t>
            </a:r>
          </a:p>
        </p:txBody>
      </p:sp>
      <p:pic>
        <p:nvPicPr>
          <p:cNvPr id="18" name="Graphic 17" descr="Arrow: Clockwise curve with solid fill">
            <a:extLst>
              <a:ext uri="{FF2B5EF4-FFF2-40B4-BE49-F238E27FC236}">
                <a16:creationId xmlns:a16="http://schemas.microsoft.com/office/drawing/2014/main" id="{56AF8D61-6359-B875-1A09-823C6BE584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884167" y="303086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5550-C2B2-692F-BB8B-6621B8A72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80DFBD-2D11-FC63-D4D3-96B2AF1FD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10" y="1375410"/>
            <a:ext cx="9756980" cy="517661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079884-E2B8-B4E6-C09E-27BF53634EB7}"/>
              </a:ext>
            </a:extLst>
          </p:cNvPr>
          <p:cNvSpPr/>
          <p:nvPr/>
        </p:nvSpPr>
        <p:spPr>
          <a:xfrm>
            <a:off x="8418408" y="2135569"/>
            <a:ext cx="2105033" cy="1001340"/>
          </a:xfrm>
          <a:prstGeom prst="roundRect">
            <a:avLst>
              <a:gd name="adj" fmla="val 825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B6FCC0A8-8ED0-D65B-7DE5-4375F3546177}"/>
              </a:ext>
            </a:extLst>
          </p:cNvPr>
          <p:cNvSpPr/>
          <p:nvPr/>
        </p:nvSpPr>
        <p:spPr>
          <a:xfrm>
            <a:off x="6844899" y="3288861"/>
            <a:ext cx="2102196" cy="608207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ED7AC68-042E-B2B6-7142-2A6B9C282F74}"/>
              </a:ext>
            </a:extLst>
          </p:cNvPr>
          <p:cNvSpPr txBox="1">
            <a:spLocks/>
          </p:cNvSpPr>
          <p:nvPr/>
        </p:nvSpPr>
        <p:spPr>
          <a:xfrm>
            <a:off x="6941766" y="3364891"/>
            <a:ext cx="2005328" cy="66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1. </a:t>
            </a:r>
            <a:r>
              <a:rPr lang="en-US" sz="1100" b="0" dirty="0">
                <a:solidFill>
                  <a:schemeClr val="bg1"/>
                </a:solidFill>
              </a:rPr>
              <a:t>View detailed information about the selected system.</a:t>
            </a: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F873889-90E8-BB1B-FDF7-52B85DDC2F6C}"/>
              </a:ext>
            </a:extLst>
          </p:cNvPr>
          <p:cNvSpPr/>
          <p:nvPr/>
        </p:nvSpPr>
        <p:spPr>
          <a:xfrm>
            <a:off x="7579459" y="5101762"/>
            <a:ext cx="2005328" cy="608207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C138B47-E2AB-2A29-2B4A-71ADC0973BD6}"/>
              </a:ext>
            </a:extLst>
          </p:cNvPr>
          <p:cNvSpPr txBox="1">
            <a:spLocks/>
          </p:cNvSpPr>
          <p:nvPr/>
        </p:nvSpPr>
        <p:spPr>
          <a:xfrm>
            <a:off x="7687616" y="5166502"/>
            <a:ext cx="1897171" cy="71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2. </a:t>
            </a:r>
            <a:r>
              <a:rPr lang="en-US" sz="1100" b="0" dirty="0">
                <a:solidFill>
                  <a:schemeClr val="bg1"/>
                </a:solidFill>
              </a:rPr>
              <a:t>See insights into tables and their respective sizes.</a:t>
            </a:r>
          </a:p>
        </p:txBody>
      </p:sp>
      <p:pic>
        <p:nvPicPr>
          <p:cNvPr id="13" name="Graphic 12" descr="Arrow: Clockwise curve with solid fill">
            <a:extLst>
              <a:ext uri="{FF2B5EF4-FFF2-40B4-BE49-F238E27FC236}">
                <a16:creationId xmlns:a16="http://schemas.microsoft.com/office/drawing/2014/main" id="{1D89E4B1-8C2D-D960-2022-AC04BE8D1C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944430" y="2840295"/>
            <a:ext cx="457200" cy="45720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90B9766-0F36-59D0-9771-116ED6B0F554}"/>
              </a:ext>
            </a:extLst>
          </p:cNvPr>
          <p:cNvSpPr txBox="1">
            <a:spLocks/>
          </p:cNvSpPr>
          <p:nvPr/>
        </p:nvSpPr>
        <p:spPr>
          <a:xfrm>
            <a:off x="527198" y="568109"/>
            <a:ext cx="5127643" cy="673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System Selection (2)</a:t>
            </a:r>
          </a:p>
        </p:txBody>
      </p:sp>
    </p:spTree>
    <p:extLst>
      <p:ext uri="{BB962C8B-B14F-4D97-AF65-F5344CB8AC3E}">
        <p14:creationId xmlns:p14="http://schemas.microsoft.com/office/powerpoint/2010/main" val="320859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E7964-3A3C-C587-6882-77B6D610E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4D47B8-BA63-50B9-78E5-A1593AA48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SQL Analysis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FB5592A-2CDC-7667-F6AB-BB4BFA161B9B}"/>
              </a:ext>
            </a:extLst>
          </p:cNvPr>
          <p:cNvSpPr txBox="1">
            <a:spLocks/>
          </p:cNvSpPr>
          <p:nvPr/>
        </p:nvSpPr>
        <p:spPr>
          <a:xfrm>
            <a:off x="5159022" y="29885"/>
            <a:ext cx="6344356" cy="1512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400" dirty="0">
                <a:solidFill>
                  <a:schemeClr val="accent1"/>
                </a:solidFill>
              </a:rPr>
              <a:t>1. </a:t>
            </a:r>
            <a:r>
              <a:rPr lang="en-US" sz="1400" b="0" dirty="0">
                <a:solidFill>
                  <a:schemeClr val="accent6"/>
                </a:solidFill>
              </a:rPr>
              <a:t>Create SQL analyses, simple or complex, aligned with SAP standards.</a:t>
            </a:r>
          </a:p>
          <a:p>
            <a:pPr>
              <a:lnSpc>
                <a:spcPct val="170000"/>
              </a:lnSpc>
            </a:pPr>
            <a:r>
              <a:rPr lang="en-US" sz="1400" dirty="0">
                <a:solidFill>
                  <a:schemeClr val="accent1"/>
                </a:solidFill>
              </a:rPr>
              <a:t>2. </a:t>
            </a:r>
            <a:r>
              <a:rPr lang="en-US" sz="1400" b="0" dirty="0">
                <a:solidFill>
                  <a:schemeClr val="accent6"/>
                </a:solidFill>
              </a:rPr>
              <a:t>Download a copy of your analysis.</a:t>
            </a:r>
          </a:p>
          <a:p>
            <a:pPr>
              <a:lnSpc>
                <a:spcPct val="170000"/>
              </a:lnSpc>
            </a:pPr>
            <a:r>
              <a:rPr lang="en-US" sz="1400" dirty="0">
                <a:solidFill>
                  <a:schemeClr val="accent1"/>
                </a:solidFill>
              </a:rPr>
              <a:t>3. </a:t>
            </a:r>
            <a:r>
              <a:rPr lang="en-US" sz="1400" b="0" dirty="0">
                <a:solidFill>
                  <a:schemeClr val="accent6"/>
                </a:solidFill>
              </a:rPr>
              <a:t>Save your queries and results for future use. </a:t>
            </a:r>
          </a:p>
          <a:p>
            <a:pPr>
              <a:lnSpc>
                <a:spcPct val="170000"/>
              </a:lnSpc>
            </a:pP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FE1E23-964E-8133-D630-988D1649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09" y="1542271"/>
            <a:ext cx="9468572" cy="502360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B96BED-9C80-5A69-9DCF-AA946AA8DB44}"/>
              </a:ext>
            </a:extLst>
          </p:cNvPr>
          <p:cNvSpPr/>
          <p:nvPr/>
        </p:nvSpPr>
        <p:spPr>
          <a:xfrm>
            <a:off x="2696563" y="4321292"/>
            <a:ext cx="659441" cy="21827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BF1B65-1BC2-2EF6-B7EE-B89B53E07067}"/>
              </a:ext>
            </a:extLst>
          </p:cNvPr>
          <p:cNvSpPr/>
          <p:nvPr/>
        </p:nvSpPr>
        <p:spPr>
          <a:xfrm>
            <a:off x="10095310" y="2441008"/>
            <a:ext cx="385323" cy="3860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AC958EE-84DB-20F9-1FC5-905A9E6DDAA8}"/>
              </a:ext>
            </a:extLst>
          </p:cNvPr>
          <p:cNvSpPr/>
          <p:nvPr/>
        </p:nvSpPr>
        <p:spPr>
          <a:xfrm>
            <a:off x="1108054" y="2855046"/>
            <a:ext cx="1552500" cy="846365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5E9C009-4CB1-6550-6831-14CE64499245}"/>
              </a:ext>
            </a:extLst>
          </p:cNvPr>
          <p:cNvSpPr txBox="1">
            <a:spLocks/>
          </p:cNvSpPr>
          <p:nvPr/>
        </p:nvSpPr>
        <p:spPr>
          <a:xfrm>
            <a:off x="1133752" y="2909033"/>
            <a:ext cx="1526802" cy="792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1. </a:t>
            </a:r>
            <a:r>
              <a:rPr lang="en-US" sz="1100" b="0" dirty="0">
                <a:solidFill>
                  <a:schemeClr val="bg1"/>
                </a:solidFill>
              </a:rPr>
              <a:t>Create SQL analyses, simple or complex, aligned with SAP standards.</a:t>
            </a:r>
          </a:p>
        </p:txBody>
      </p:sp>
      <p:pic>
        <p:nvPicPr>
          <p:cNvPr id="5" name="Graphic 4" descr="Arrow: Clockwise curve with solid fill">
            <a:extLst>
              <a:ext uri="{FF2B5EF4-FFF2-40B4-BE49-F238E27FC236}">
                <a16:creationId xmlns:a16="http://schemas.microsoft.com/office/drawing/2014/main" id="{EF6A6D73-265F-867C-F30A-CB1DCE48D9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280497" y="2451833"/>
            <a:ext cx="457200" cy="45720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FA5622C5-688C-3779-F6E3-689E9C1941B9}"/>
              </a:ext>
            </a:extLst>
          </p:cNvPr>
          <p:cNvSpPr/>
          <p:nvPr/>
        </p:nvSpPr>
        <p:spPr>
          <a:xfrm>
            <a:off x="3475059" y="3795722"/>
            <a:ext cx="1802783" cy="61988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D5D925B-4469-5E95-A8F0-4FD4EDA323AB}"/>
              </a:ext>
            </a:extLst>
          </p:cNvPr>
          <p:cNvSpPr txBox="1">
            <a:spLocks/>
          </p:cNvSpPr>
          <p:nvPr/>
        </p:nvSpPr>
        <p:spPr>
          <a:xfrm>
            <a:off x="3500757" y="3872287"/>
            <a:ext cx="1777086" cy="47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3. </a:t>
            </a:r>
            <a:r>
              <a:rPr lang="en-US" sz="1100" b="0" dirty="0">
                <a:solidFill>
                  <a:schemeClr val="accent6"/>
                </a:solidFill>
              </a:rPr>
              <a:t>Save your queries and results for future use. </a:t>
            </a:r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534CB051-E213-5E0A-A2F9-43CD51AE8B52}"/>
              </a:ext>
            </a:extLst>
          </p:cNvPr>
          <p:cNvSpPr/>
          <p:nvPr/>
        </p:nvSpPr>
        <p:spPr>
          <a:xfrm>
            <a:off x="8608551" y="2827021"/>
            <a:ext cx="1552500" cy="601979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FF86B64-6830-3A83-8966-BC665B6093D4}"/>
              </a:ext>
            </a:extLst>
          </p:cNvPr>
          <p:cNvSpPr txBox="1">
            <a:spLocks/>
          </p:cNvSpPr>
          <p:nvPr/>
        </p:nvSpPr>
        <p:spPr>
          <a:xfrm>
            <a:off x="8634249" y="2881008"/>
            <a:ext cx="152680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2. </a:t>
            </a:r>
            <a:r>
              <a:rPr lang="en-US" sz="1100" b="0" dirty="0">
                <a:solidFill>
                  <a:schemeClr val="accent6"/>
                </a:solidFill>
              </a:rPr>
              <a:t>Download a copy of your analysis.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Graphic 18" descr="Arrow: Clockwise curve with solid fill">
            <a:extLst>
              <a:ext uri="{FF2B5EF4-FFF2-40B4-BE49-F238E27FC236}">
                <a16:creationId xmlns:a16="http://schemas.microsoft.com/office/drawing/2014/main" id="{2759AB44-F31C-1A06-566B-4741413B5C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454303" y="2423807"/>
            <a:ext cx="457200" cy="457200"/>
          </a:xfrm>
          <a:prstGeom prst="rect">
            <a:avLst/>
          </a:prstGeom>
        </p:spPr>
      </p:pic>
      <p:pic>
        <p:nvPicPr>
          <p:cNvPr id="20" name="Graphic 19" descr="Arrow: Clockwise curve with solid fill">
            <a:extLst>
              <a:ext uri="{FF2B5EF4-FFF2-40B4-BE49-F238E27FC236}">
                <a16:creationId xmlns:a16="http://schemas.microsoft.com/office/drawing/2014/main" id="{D8C2D3AA-15A2-4C00-AC0B-A6E7770A90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3043557" y="385073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4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578188" y="2461462"/>
            <a:ext cx="1757718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3243206" y="2461462"/>
            <a:ext cx="1918193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6559133" y="2461462"/>
            <a:ext cx="2400466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9371067" y="2461462"/>
            <a:ext cx="1757717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3243206" y="3096658"/>
            <a:ext cx="2653093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S/4HANA &amp; RISE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Integration Suite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Extended ECM (xECM)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Vendor Invoice Management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Document Presentment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Ariba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Geospatial Intelligence (GIS)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9371067" y="3096658"/>
            <a:ext cx="2520575" cy="8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578189" y="3096658"/>
            <a:ext cx="2205726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Archiving &amp; ILM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Retention Management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HANA Memory Optimization (NSE)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Governance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Migration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Privacy and Security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Legacy Decommissioning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Volume Assessment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Quality Assessment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6504258" y="3096658"/>
            <a:ext cx="2520575" cy="205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  <a:endParaRPr lang="en-US" sz="900" i="1" dirty="0">
              <a:solidFill>
                <a:srgbClr val="1C1D3B"/>
              </a:solidFill>
              <a:latin typeface="Helvetica" pitchFamily="2" charset="0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DMS+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(Enhanced Document Storage)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2872051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6198983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9029674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291" y="5374964"/>
            <a:ext cx="1046734" cy="315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6710972" y="5687562"/>
            <a:ext cx="2520575" cy="218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9568" y="4420489"/>
            <a:ext cx="871255" cy="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993" y="4106792"/>
            <a:ext cx="971400" cy="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167" y="5322797"/>
            <a:ext cx="915662" cy="2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9483724" y="4171279"/>
            <a:ext cx="668083" cy="384782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107" y="4873422"/>
            <a:ext cx="463183" cy="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855" y="5539647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9521227" y="5755650"/>
            <a:ext cx="782554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050" i="1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013" y="-13277"/>
            <a:ext cx="12202988" cy="1890595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421" y="4887684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9516855" y="5114017"/>
            <a:ext cx="668962" cy="1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70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700" baseline="3000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70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4200437" y="407633"/>
            <a:ext cx="0" cy="95294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4695776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4725421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6527825" y="584135"/>
            <a:ext cx="1326950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6658794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8491431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22+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8428988" y="898227"/>
            <a:ext cx="1249189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Years Evolving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0317983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$1,5B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0237232" y="898227"/>
            <a:ext cx="1285804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271312" y="1237686"/>
            <a:ext cx="3501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u="none" strike="noStrike">
                <a:solidFill>
                  <a:schemeClr val="accent6"/>
                </a:solidFill>
                <a:effectLst/>
                <a:latin typeface="Helvetica" pitchFamily="2" charset="0"/>
              </a:rPr>
              <a:t>Driving Innovation, Empowering Transformations.</a:t>
            </a:r>
            <a:endParaRPr lang="en-US" sz="1050" b="1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2" y="193513"/>
            <a:ext cx="3609393" cy="1158805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7" y="5652941"/>
            <a:ext cx="1263099" cy="423648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22C739-5B39-687F-8CE9-2EE7D6BFC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42" y="4721112"/>
            <a:ext cx="508846" cy="5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19FDF-123A-7869-2710-4B712BBB4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EDA068-1B3D-FFF8-8B11-E97DC34C6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Report Manager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E7742E-44D3-3CA8-C5A0-E3352727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" y="1375521"/>
            <a:ext cx="9803726" cy="519461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07E99E-E6DF-84CB-284A-98EF7B30BB02}"/>
              </a:ext>
            </a:extLst>
          </p:cNvPr>
          <p:cNvSpPr/>
          <p:nvPr/>
        </p:nvSpPr>
        <p:spPr>
          <a:xfrm>
            <a:off x="5221481" y="3634946"/>
            <a:ext cx="1440286" cy="65064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222852EA-772B-DFBA-D3F2-B671C5DD484C}"/>
              </a:ext>
            </a:extLst>
          </p:cNvPr>
          <p:cNvSpPr/>
          <p:nvPr/>
        </p:nvSpPr>
        <p:spPr>
          <a:xfrm>
            <a:off x="3283103" y="3562743"/>
            <a:ext cx="1600953" cy="722844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068525F-2630-6AA5-A0A1-249C4053319F}"/>
              </a:ext>
            </a:extLst>
          </p:cNvPr>
          <p:cNvSpPr txBox="1">
            <a:spLocks/>
          </p:cNvSpPr>
          <p:nvPr/>
        </p:nvSpPr>
        <p:spPr>
          <a:xfrm>
            <a:off x="3331379" y="3616730"/>
            <a:ext cx="1574453" cy="66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1. </a:t>
            </a:r>
            <a:r>
              <a:rPr lang="en-US" sz="1100" b="0" dirty="0">
                <a:solidFill>
                  <a:schemeClr val="accent6"/>
                </a:solidFill>
              </a:rPr>
              <a:t>Build simple or advanced joins across multiple tables.</a:t>
            </a:r>
          </a:p>
        </p:txBody>
      </p:sp>
      <p:pic>
        <p:nvPicPr>
          <p:cNvPr id="9" name="Graphic 8" descr="Arrow: Clockwise curve with solid fill">
            <a:extLst>
              <a:ext uri="{FF2B5EF4-FFF2-40B4-BE49-F238E27FC236}">
                <a16:creationId xmlns:a16="http://schemas.microsoft.com/office/drawing/2014/main" id="{0BC85AEB-71AB-C196-7600-E1E2365A54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492034">
            <a:off x="4830494" y="3250930"/>
            <a:ext cx="471469" cy="471469"/>
          </a:xfrm>
          <a:prstGeom prst="rect">
            <a:avLst/>
          </a:prstGeom>
        </p:spPr>
      </p:pic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87D8969B-3011-F42C-C381-96DE95E46D8C}"/>
              </a:ext>
            </a:extLst>
          </p:cNvPr>
          <p:cNvSpPr/>
          <p:nvPr/>
        </p:nvSpPr>
        <p:spPr>
          <a:xfrm>
            <a:off x="2854593" y="5346818"/>
            <a:ext cx="1965782" cy="715314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27D8EA4-7D5E-7A04-72EC-F9B51E491362}"/>
              </a:ext>
            </a:extLst>
          </p:cNvPr>
          <p:cNvSpPr txBox="1">
            <a:spLocks/>
          </p:cNvSpPr>
          <p:nvPr/>
        </p:nvSpPr>
        <p:spPr>
          <a:xfrm>
            <a:off x="2902869" y="5400805"/>
            <a:ext cx="1933243" cy="661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2. </a:t>
            </a:r>
            <a:r>
              <a:rPr lang="en-US" sz="1100" b="0" dirty="0">
                <a:solidFill>
                  <a:schemeClr val="bg1"/>
                </a:solidFill>
              </a:rPr>
              <a:t>Get started quickly with pre-built reports for SAP and non-SAP systems.</a:t>
            </a:r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A34A09B8-82FE-604F-34A5-D21844DCDE9E}"/>
              </a:ext>
            </a:extLst>
          </p:cNvPr>
          <p:cNvSpPr/>
          <p:nvPr/>
        </p:nvSpPr>
        <p:spPr>
          <a:xfrm>
            <a:off x="9223647" y="5538296"/>
            <a:ext cx="2313598" cy="557703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B8424D6-BDA6-6409-30E4-F1D9386C4B92}"/>
              </a:ext>
            </a:extLst>
          </p:cNvPr>
          <p:cNvSpPr txBox="1">
            <a:spLocks/>
          </p:cNvSpPr>
          <p:nvPr/>
        </p:nvSpPr>
        <p:spPr>
          <a:xfrm>
            <a:off x="9344357" y="5574127"/>
            <a:ext cx="2159021" cy="55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dirty="0">
                <a:solidFill>
                  <a:schemeClr val="accent6"/>
                </a:solidFill>
              </a:rPr>
              <a:t>3. </a:t>
            </a:r>
            <a:r>
              <a:rPr lang="en-US" sz="1100" b="0" dirty="0">
                <a:solidFill>
                  <a:schemeClr val="bg1"/>
                </a:solidFill>
              </a:rPr>
              <a:t>Create new reports or forms with maximum flexibility.</a:t>
            </a:r>
          </a:p>
        </p:txBody>
      </p:sp>
    </p:spTree>
    <p:extLst>
      <p:ext uri="{BB962C8B-B14F-4D97-AF65-F5344CB8AC3E}">
        <p14:creationId xmlns:p14="http://schemas.microsoft.com/office/powerpoint/2010/main" val="292373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F07CC-85F4-D63C-2B54-3907118A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2A6AF6-0E5E-79F7-81E3-24885E2B1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Report Manager (2)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37EB0A-7E5B-AAE5-B397-CDAC5B49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2" y="1412836"/>
            <a:ext cx="10067778" cy="534151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D48BE4-9C28-BB58-3819-DFC77A0FFA34}"/>
              </a:ext>
            </a:extLst>
          </p:cNvPr>
          <p:cNvSpPr/>
          <p:nvPr/>
        </p:nvSpPr>
        <p:spPr>
          <a:xfrm>
            <a:off x="7168452" y="2127396"/>
            <a:ext cx="447592" cy="3089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187A3B-EBF9-CA93-05A2-C4C89895032E}"/>
              </a:ext>
            </a:extLst>
          </p:cNvPr>
          <p:cNvSpPr/>
          <p:nvPr/>
        </p:nvSpPr>
        <p:spPr>
          <a:xfrm>
            <a:off x="5282544" y="3783089"/>
            <a:ext cx="537339" cy="3089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DAAC9D9-21AC-863C-D593-97907F661FA6}"/>
              </a:ext>
            </a:extLst>
          </p:cNvPr>
          <p:cNvSpPr/>
          <p:nvPr/>
        </p:nvSpPr>
        <p:spPr>
          <a:xfrm>
            <a:off x="5361117" y="4349780"/>
            <a:ext cx="5481260" cy="3089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3EC0C23F-82E8-26C8-F38B-24B8E040AAA2}"/>
              </a:ext>
            </a:extLst>
          </p:cNvPr>
          <p:cNvSpPr/>
          <p:nvPr/>
        </p:nvSpPr>
        <p:spPr>
          <a:xfrm>
            <a:off x="3147635" y="3562743"/>
            <a:ext cx="1977665" cy="568002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C6C701F-B0AA-1B19-9FC9-8F6C9B3E7389}"/>
              </a:ext>
            </a:extLst>
          </p:cNvPr>
          <p:cNvSpPr txBox="1">
            <a:spLocks/>
          </p:cNvSpPr>
          <p:nvPr/>
        </p:nvSpPr>
        <p:spPr>
          <a:xfrm>
            <a:off x="3229778" y="3616730"/>
            <a:ext cx="1816354" cy="47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2. </a:t>
            </a:r>
            <a:r>
              <a:rPr lang="en-US" sz="1100" b="0" dirty="0">
                <a:solidFill>
                  <a:schemeClr val="accent6"/>
                </a:solidFill>
              </a:rPr>
              <a:t>View all created reports and explore results. </a:t>
            </a:r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A1D7CE49-0961-D678-D128-CBBE6D576DE6}"/>
              </a:ext>
            </a:extLst>
          </p:cNvPr>
          <p:cNvSpPr/>
          <p:nvPr/>
        </p:nvSpPr>
        <p:spPr>
          <a:xfrm>
            <a:off x="7929037" y="1581063"/>
            <a:ext cx="1993809" cy="88292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3DC1B43-2F4C-6A10-FCE4-19FF483340BF}"/>
              </a:ext>
            </a:extLst>
          </p:cNvPr>
          <p:cNvSpPr txBox="1">
            <a:spLocks/>
          </p:cNvSpPr>
          <p:nvPr/>
        </p:nvSpPr>
        <p:spPr>
          <a:xfrm>
            <a:off x="7977313" y="1635051"/>
            <a:ext cx="1993809" cy="8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1. </a:t>
            </a:r>
            <a:r>
              <a:rPr lang="en-US" sz="1100" b="0" dirty="0">
                <a:solidFill>
                  <a:schemeClr val="accent6"/>
                </a:solidFill>
              </a:rPr>
              <a:t>See the query generated for each scenario and download or save the data for use in future reports.</a:t>
            </a:r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53F2F878-2906-C4E8-8966-DC0F9486596B}"/>
              </a:ext>
            </a:extLst>
          </p:cNvPr>
          <p:cNvSpPr/>
          <p:nvPr/>
        </p:nvSpPr>
        <p:spPr>
          <a:xfrm>
            <a:off x="3472786" y="5009801"/>
            <a:ext cx="1787982" cy="722844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A6E396D-DA9E-00B4-C855-6F3F13BDB4B0}"/>
              </a:ext>
            </a:extLst>
          </p:cNvPr>
          <p:cNvSpPr txBox="1">
            <a:spLocks/>
          </p:cNvSpPr>
          <p:nvPr/>
        </p:nvSpPr>
        <p:spPr>
          <a:xfrm>
            <a:off x="3494563" y="5063788"/>
            <a:ext cx="1787982" cy="66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3. </a:t>
            </a:r>
            <a:r>
              <a:rPr lang="en-US" sz="1100" b="0" dirty="0">
                <a:solidFill>
                  <a:schemeClr val="accent6"/>
                </a:solidFill>
              </a:rPr>
              <a:t>Easily switch column names between technical and functional terms.</a:t>
            </a:r>
          </a:p>
        </p:txBody>
      </p:sp>
      <p:pic>
        <p:nvPicPr>
          <p:cNvPr id="15" name="Graphic 14" descr="Arrow: Clockwise curve with solid fill">
            <a:extLst>
              <a:ext uri="{FF2B5EF4-FFF2-40B4-BE49-F238E27FC236}">
                <a16:creationId xmlns:a16="http://schemas.microsoft.com/office/drawing/2014/main" id="{1D2B0F58-E2B5-F503-FAD5-65718CB0EA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492034">
            <a:off x="5125382" y="3353768"/>
            <a:ext cx="471469" cy="471469"/>
          </a:xfrm>
          <a:prstGeom prst="rect">
            <a:avLst/>
          </a:prstGeom>
        </p:spPr>
      </p:pic>
      <p:pic>
        <p:nvPicPr>
          <p:cNvPr id="16" name="Graphic 15" descr="Arrow: Clockwise curve with solid fill">
            <a:extLst>
              <a:ext uri="{FF2B5EF4-FFF2-40B4-BE49-F238E27FC236}">
                <a16:creationId xmlns:a16="http://schemas.microsoft.com/office/drawing/2014/main" id="{4D378877-91A8-07E3-CE88-56D20D95EE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403216">
            <a:off x="4889566" y="4522859"/>
            <a:ext cx="471469" cy="471469"/>
          </a:xfrm>
          <a:prstGeom prst="rect">
            <a:avLst/>
          </a:prstGeom>
        </p:spPr>
      </p:pic>
      <p:pic>
        <p:nvPicPr>
          <p:cNvPr id="18" name="Graphic 17" descr="Arrow: Clockwise curve with solid fill">
            <a:extLst>
              <a:ext uri="{FF2B5EF4-FFF2-40B4-BE49-F238E27FC236}">
                <a16:creationId xmlns:a16="http://schemas.microsoft.com/office/drawing/2014/main" id="{E008D6C7-04D1-BE96-98DC-AEAEDB7867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243315" flipH="1">
            <a:off x="7470791" y="17288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37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7FF6A-C195-C808-7094-A6D771E8C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5C8B31-7548-542D-6E33-750D11544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Filter Builder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276ACD-E451-D5F4-0FB7-74669F3EB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0" y="1411111"/>
            <a:ext cx="10170910" cy="5184337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32E8A42F-3F19-9336-26CF-04952662FB76}"/>
              </a:ext>
            </a:extLst>
          </p:cNvPr>
          <p:cNvSpPr/>
          <p:nvPr/>
        </p:nvSpPr>
        <p:spPr>
          <a:xfrm>
            <a:off x="1347615" y="3614037"/>
            <a:ext cx="1640820" cy="732185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E7AD494-925D-C797-A8F8-899BB94A22D9}"/>
              </a:ext>
            </a:extLst>
          </p:cNvPr>
          <p:cNvSpPr txBox="1">
            <a:spLocks/>
          </p:cNvSpPr>
          <p:nvPr/>
        </p:nvSpPr>
        <p:spPr>
          <a:xfrm>
            <a:off x="1395892" y="3668025"/>
            <a:ext cx="1640820" cy="8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1. </a:t>
            </a:r>
            <a:r>
              <a:rPr lang="en-US" sz="1100" b="0" dirty="0">
                <a:solidFill>
                  <a:schemeClr val="accent6"/>
                </a:solidFill>
              </a:rPr>
              <a:t>Generate custom filters for reports and forms with ease.</a:t>
            </a: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CF3A07EB-1A45-B822-3FBD-A6A415F29900}"/>
              </a:ext>
            </a:extLst>
          </p:cNvPr>
          <p:cNvSpPr/>
          <p:nvPr/>
        </p:nvSpPr>
        <p:spPr>
          <a:xfrm>
            <a:off x="9436104" y="4739738"/>
            <a:ext cx="2042085" cy="70715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2077E67-1F64-6AAB-EFD9-3C37F299188C}"/>
              </a:ext>
            </a:extLst>
          </p:cNvPr>
          <p:cNvSpPr txBox="1">
            <a:spLocks/>
          </p:cNvSpPr>
          <p:nvPr/>
        </p:nvSpPr>
        <p:spPr>
          <a:xfrm>
            <a:off x="9484380" y="4793726"/>
            <a:ext cx="1993809" cy="6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2. </a:t>
            </a:r>
            <a:r>
              <a:rPr lang="en-US" sz="1100" b="0" dirty="0">
                <a:solidFill>
                  <a:schemeClr val="accent6"/>
                </a:solidFill>
              </a:rPr>
              <a:t>The filter search can be linked to other applications to create new analytics.</a:t>
            </a:r>
          </a:p>
        </p:txBody>
      </p:sp>
    </p:spTree>
    <p:extLst>
      <p:ext uri="{BB962C8B-B14F-4D97-AF65-F5344CB8AC3E}">
        <p14:creationId xmlns:p14="http://schemas.microsoft.com/office/powerpoint/2010/main" val="359443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FF892-D851-D21B-C211-7D4D37E1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6BE04-ECC0-B9C3-9B1F-9F2A59769F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Filter Viewer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22324A-B126-5871-A81C-13C85A73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2" y="1413150"/>
            <a:ext cx="10226640" cy="5155931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36ADA232-4D92-B2B6-3954-7D1871B7CC7E}"/>
              </a:ext>
            </a:extLst>
          </p:cNvPr>
          <p:cNvSpPr/>
          <p:nvPr/>
        </p:nvSpPr>
        <p:spPr>
          <a:xfrm>
            <a:off x="4849739" y="4924974"/>
            <a:ext cx="2242252" cy="80978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15972D5-EBB2-C17E-84E1-004A89814141}"/>
              </a:ext>
            </a:extLst>
          </p:cNvPr>
          <p:cNvSpPr txBox="1">
            <a:spLocks/>
          </p:cNvSpPr>
          <p:nvPr/>
        </p:nvSpPr>
        <p:spPr>
          <a:xfrm>
            <a:off x="4963912" y="5010788"/>
            <a:ext cx="2013906" cy="644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accent6"/>
                </a:solidFill>
              </a:rPr>
              <a:t>Data GUARD includes a set of pre-built filters ready for organizational use.</a:t>
            </a:r>
          </a:p>
        </p:txBody>
      </p:sp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24BCDFB2-E9EE-5147-D711-0F093478B7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6685" flipH="1" flipV="1">
            <a:off x="4412923" y="48218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2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302F0-8CD6-CC77-F387-34840CD2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8486CA-3F60-08EB-2ADC-1A66CC8155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File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F66DC-572D-BB51-49AE-853E2945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2" y="1429394"/>
            <a:ext cx="10309399" cy="52446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400EC0-E91F-B96A-1B8C-2847A0C3DC66}"/>
              </a:ext>
            </a:extLst>
          </p:cNvPr>
          <p:cNvSpPr/>
          <p:nvPr/>
        </p:nvSpPr>
        <p:spPr>
          <a:xfrm>
            <a:off x="2581361" y="2295599"/>
            <a:ext cx="7730504" cy="29171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DA452D42-D144-CDA1-C966-01FE368D3102}"/>
              </a:ext>
            </a:extLst>
          </p:cNvPr>
          <p:cNvSpPr/>
          <p:nvPr/>
        </p:nvSpPr>
        <p:spPr>
          <a:xfrm>
            <a:off x="3704560" y="1370224"/>
            <a:ext cx="2426455" cy="80978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6CE32F-4672-08C7-B6CA-2E02325493A2}"/>
              </a:ext>
            </a:extLst>
          </p:cNvPr>
          <p:cNvSpPr txBox="1">
            <a:spLocks/>
          </p:cNvSpPr>
          <p:nvPr/>
        </p:nvSpPr>
        <p:spPr>
          <a:xfrm>
            <a:off x="3818734" y="1456038"/>
            <a:ext cx="2426456" cy="66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chemeClr val="accent6"/>
                </a:solidFill>
              </a:rPr>
              <a:t>Store and access your data, documents, and reports from decommissioned legacy systems.</a:t>
            </a:r>
          </a:p>
        </p:txBody>
      </p:sp>
      <p:pic>
        <p:nvPicPr>
          <p:cNvPr id="13" name="Graphic 12" descr="Arrow: Clockwise curve with solid fill">
            <a:extLst>
              <a:ext uri="{FF2B5EF4-FFF2-40B4-BE49-F238E27FC236}">
                <a16:creationId xmlns:a16="http://schemas.microsoft.com/office/drawing/2014/main" id="{40739DC9-E098-F2BB-182F-DE0121966A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243315" flipH="1">
            <a:off x="3262755" y="173778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3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52B00-EF85-6E0F-F0A8-0DACB930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54D12-A964-37CC-0D56-4A99C1A28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Document Viewer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511334-1261-9E29-819E-D0C698B2D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>
            <a:fillRect/>
          </a:stretch>
        </p:blipFill>
        <p:spPr>
          <a:xfrm>
            <a:off x="746045" y="1526838"/>
            <a:ext cx="10699909" cy="496225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BFBFC84-3D79-802F-19E2-1A1D056D44E0}"/>
              </a:ext>
            </a:extLst>
          </p:cNvPr>
          <p:cNvSpPr/>
          <p:nvPr/>
        </p:nvSpPr>
        <p:spPr>
          <a:xfrm>
            <a:off x="2310685" y="2047450"/>
            <a:ext cx="5174635" cy="4350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8EFD4AA4-A41F-AA1F-85E9-9354B7F2ECAB}"/>
              </a:ext>
            </a:extLst>
          </p:cNvPr>
          <p:cNvSpPr/>
          <p:nvPr/>
        </p:nvSpPr>
        <p:spPr>
          <a:xfrm>
            <a:off x="5353479" y="2694910"/>
            <a:ext cx="2540630" cy="80978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0B0B19-39D3-B5C0-05DD-EBDF4AEACC4A}"/>
              </a:ext>
            </a:extLst>
          </p:cNvPr>
          <p:cNvSpPr txBox="1">
            <a:spLocks/>
          </p:cNvSpPr>
          <p:nvPr/>
        </p:nvSpPr>
        <p:spPr>
          <a:xfrm>
            <a:off x="5423409" y="2780724"/>
            <a:ext cx="2312281" cy="73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1. </a:t>
            </a:r>
            <a:r>
              <a:rPr lang="en-US" sz="1100" b="0" dirty="0">
                <a:solidFill>
                  <a:schemeClr val="accent6"/>
                </a:solidFill>
              </a:rPr>
              <a:t>Perform a standard search with a hitlist of documents, double-click any item to view full details.</a:t>
            </a:r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3C516AAF-A01C-128E-DC29-75784B021DA4}"/>
              </a:ext>
            </a:extLst>
          </p:cNvPr>
          <p:cNvSpPr/>
          <p:nvPr/>
        </p:nvSpPr>
        <p:spPr>
          <a:xfrm>
            <a:off x="7894109" y="5245347"/>
            <a:ext cx="2426455" cy="969185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45B2D3-C714-9548-E6B9-EC94094E1596}"/>
              </a:ext>
            </a:extLst>
          </p:cNvPr>
          <p:cNvSpPr txBox="1">
            <a:spLocks/>
          </p:cNvSpPr>
          <p:nvPr/>
        </p:nvSpPr>
        <p:spPr>
          <a:xfrm>
            <a:off x="8008283" y="5331161"/>
            <a:ext cx="2426455" cy="82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6"/>
                </a:solidFill>
              </a:rPr>
              <a:t>2. </a:t>
            </a:r>
            <a:r>
              <a:rPr lang="en-US" sz="1100" b="0" dirty="0">
                <a:solidFill>
                  <a:schemeClr val="accent6"/>
                </a:solidFill>
              </a:rPr>
              <a:t>Access documents from decommissioned legacy systems using standard search features as well as linked search criteria.</a:t>
            </a:r>
          </a:p>
        </p:txBody>
      </p:sp>
      <p:pic>
        <p:nvPicPr>
          <p:cNvPr id="12" name="Graphic 11" descr="Arrow: Clockwise curve with solid fill">
            <a:extLst>
              <a:ext uri="{FF2B5EF4-FFF2-40B4-BE49-F238E27FC236}">
                <a16:creationId xmlns:a16="http://schemas.microsoft.com/office/drawing/2014/main" id="{FD431475-2A09-79F8-9DDD-EEBEE55DF3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356685" flipH="1" flipV="1">
            <a:off x="4872420" y="25488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1AD0-15E1-17D0-B9B8-5CDB4578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B463E-3DD4-1885-9D63-32FA05CFBB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Security &amp; Governance: Data Access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FB41E6A-001B-07AA-003D-BB4F452AB939}"/>
              </a:ext>
            </a:extLst>
          </p:cNvPr>
          <p:cNvSpPr txBox="1">
            <a:spLocks/>
          </p:cNvSpPr>
          <p:nvPr/>
        </p:nvSpPr>
        <p:spPr>
          <a:xfrm>
            <a:off x="6411971" y="-1371708"/>
            <a:ext cx="4410534" cy="357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400" dirty="0">
                <a:solidFill>
                  <a:schemeClr val="accent1"/>
                </a:solidFill>
              </a:rPr>
              <a:t>1. </a:t>
            </a:r>
            <a:r>
              <a:rPr lang="en-US" sz="1400" b="0" dirty="0">
                <a:solidFill>
                  <a:schemeClr val="accent6"/>
                </a:solidFill>
              </a:rPr>
              <a:t>Assign different policies to users and owners to control what they can see and how they can interact with the system.</a:t>
            </a:r>
          </a:p>
          <a:p>
            <a:pPr>
              <a:lnSpc>
                <a:spcPct val="170000"/>
              </a:lnSpc>
            </a:pPr>
            <a:r>
              <a:rPr lang="en-US" sz="1400" dirty="0">
                <a:solidFill>
                  <a:schemeClr val="accent1"/>
                </a:solidFill>
              </a:rPr>
              <a:t>- </a:t>
            </a:r>
            <a:r>
              <a:rPr lang="en-US" sz="1400" b="0" dirty="0">
                <a:solidFill>
                  <a:schemeClr val="accent6"/>
                </a:solidFill>
              </a:rPr>
              <a:t>For example, you can restrict access for external auditors, limiting what they can view and modify.</a:t>
            </a:r>
          </a:p>
          <a:p>
            <a:pPr>
              <a:lnSpc>
                <a:spcPct val="170000"/>
              </a:lnSpc>
            </a:pPr>
            <a:endParaRPr lang="en-US" sz="1400" b="0" dirty="0">
              <a:solidFill>
                <a:schemeClr val="accent6"/>
              </a:solidFill>
            </a:endParaRPr>
          </a:p>
          <a:p>
            <a:pPr>
              <a:lnSpc>
                <a:spcPct val="170000"/>
              </a:lnSpc>
            </a:pP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538FB-8B34-D77D-70A0-0F08F8091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4" y="1397562"/>
            <a:ext cx="10510934" cy="5124080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DB5EEE17-0298-961D-7B82-090F629C84E9}"/>
              </a:ext>
            </a:extLst>
          </p:cNvPr>
          <p:cNvSpPr/>
          <p:nvPr/>
        </p:nvSpPr>
        <p:spPr>
          <a:xfrm>
            <a:off x="7894109" y="4669365"/>
            <a:ext cx="2928396" cy="1482866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5DA14C4-1A54-EF88-7118-BF0CDABEEDDA}"/>
              </a:ext>
            </a:extLst>
          </p:cNvPr>
          <p:cNvSpPr txBox="1">
            <a:spLocks/>
          </p:cNvSpPr>
          <p:nvPr/>
        </p:nvSpPr>
        <p:spPr>
          <a:xfrm>
            <a:off x="7992381" y="4769374"/>
            <a:ext cx="2710255" cy="135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100" b="0" dirty="0">
                <a:solidFill>
                  <a:schemeClr val="accent6"/>
                </a:solidFill>
              </a:rPr>
              <a:t>Assign different policies to users and owners to control what they can see and how they can interact with the system.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b="0" i="1" dirty="0">
                <a:solidFill>
                  <a:schemeClr val="accent6"/>
                </a:solidFill>
              </a:rPr>
              <a:t>For example, you can restrict access for external auditors, limiting what they can view and modify.</a:t>
            </a:r>
            <a:endParaRPr lang="en-US" sz="1100" i="1" dirty="0">
              <a:solidFill>
                <a:schemeClr val="accent6"/>
              </a:solidFill>
            </a:endParaRPr>
          </a:p>
          <a:p>
            <a:pPr>
              <a:buClr>
                <a:schemeClr val="bg1"/>
              </a:buClr>
            </a:pPr>
            <a:endParaRPr lang="en-US" sz="11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1EF38-8F20-4E65-5E7F-5F34861F7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B4819-7D11-5B01-BDB2-CDFEE90213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Retention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22D45-7489-FA0A-6513-78B51BB0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2" y="1380119"/>
            <a:ext cx="10412776" cy="520638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530634-6C6C-ADBE-7015-473E54F231C6}"/>
              </a:ext>
            </a:extLst>
          </p:cNvPr>
          <p:cNvSpPr/>
          <p:nvPr/>
        </p:nvSpPr>
        <p:spPr>
          <a:xfrm>
            <a:off x="5354821" y="1817391"/>
            <a:ext cx="2693671" cy="609383"/>
          </a:xfrm>
          <a:prstGeom prst="roundRect">
            <a:avLst>
              <a:gd name="adj" fmla="val 966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46C310E3-0B11-7BB3-EE5B-D0197E424B53}"/>
              </a:ext>
            </a:extLst>
          </p:cNvPr>
          <p:cNvSpPr/>
          <p:nvPr/>
        </p:nvSpPr>
        <p:spPr>
          <a:xfrm>
            <a:off x="8328277" y="2122082"/>
            <a:ext cx="2666353" cy="118198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9BDAEEE-1EA5-1B2F-BA1F-279673070B36}"/>
              </a:ext>
            </a:extLst>
          </p:cNvPr>
          <p:cNvSpPr txBox="1">
            <a:spLocks/>
          </p:cNvSpPr>
          <p:nvPr/>
        </p:nvSpPr>
        <p:spPr>
          <a:xfrm>
            <a:off x="8426549" y="2248595"/>
            <a:ext cx="2568081" cy="108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100" b="0" dirty="0">
                <a:solidFill>
                  <a:schemeClr val="accent6"/>
                </a:solidFill>
              </a:rPr>
              <a:t>Retention management: Implement retention policies and track all past actions, including who performed them, with the ability to reference and address them later.</a:t>
            </a:r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280A0088-463B-4048-B6CE-B15439D2D890}"/>
              </a:ext>
            </a:extLst>
          </p:cNvPr>
          <p:cNvSpPr/>
          <p:nvPr/>
        </p:nvSpPr>
        <p:spPr>
          <a:xfrm>
            <a:off x="2972873" y="5706248"/>
            <a:ext cx="2928396" cy="1011234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AF54799-B1E8-257C-8011-7DDBB5EEB487}"/>
              </a:ext>
            </a:extLst>
          </p:cNvPr>
          <p:cNvSpPr txBox="1">
            <a:spLocks/>
          </p:cNvSpPr>
          <p:nvPr/>
        </p:nvSpPr>
        <p:spPr>
          <a:xfrm>
            <a:off x="3071145" y="5806256"/>
            <a:ext cx="2830124" cy="108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b="0" i="1" dirty="0">
                <a:solidFill>
                  <a:schemeClr val="accent6"/>
                </a:solidFill>
              </a:rPr>
              <a:t>Include e-discovery and any subsequent actions, such as obfuscation or deletion, with all results logged within your environment.</a:t>
            </a:r>
          </a:p>
          <a:p>
            <a:pPr>
              <a:buClr>
                <a:schemeClr val="bg1"/>
              </a:buClr>
            </a:pPr>
            <a:endParaRPr lang="en-US" sz="1100" b="0" dirty="0">
              <a:solidFill>
                <a:schemeClr val="accent6"/>
              </a:solidFill>
            </a:endParaRPr>
          </a:p>
        </p:txBody>
      </p:sp>
      <p:pic>
        <p:nvPicPr>
          <p:cNvPr id="12" name="Graphic 11" descr="Arrow: Clockwise curve with solid fill">
            <a:extLst>
              <a:ext uri="{FF2B5EF4-FFF2-40B4-BE49-F238E27FC236}">
                <a16:creationId xmlns:a16="http://schemas.microsoft.com/office/drawing/2014/main" id="{5258AB49-393F-1D9C-889F-EC143BD8E8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8099677" y="176250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7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3DB0C-43B6-9E9D-F9A4-9B971614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E8EADD-E591-B0BE-932A-87E7789611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Legal Hold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E9053-B812-1DE6-9FC1-BBDB1527C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2" y="1515549"/>
            <a:ext cx="10686320" cy="511583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4C183A6-86FE-9E56-5DB0-A462276C5AEF}"/>
              </a:ext>
            </a:extLst>
          </p:cNvPr>
          <p:cNvSpPr/>
          <p:nvPr/>
        </p:nvSpPr>
        <p:spPr>
          <a:xfrm>
            <a:off x="2251553" y="2624825"/>
            <a:ext cx="2280116" cy="278012"/>
          </a:xfrm>
          <a:prstGeom prst="roundRect">
            <a:avLst>
              <a:gd name="adj" fmla="val 966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6F8618FB-993C-4A8A-D2D2-1F8D111976E8}"/>
              </a:ext>
            </a:extLst>
          </p:cNvPr>
          <p:cNvSpPr/>
          <p:nvPr/>
        </p:nvSpPr>
        <p:spPr>
          <a:xfrm>
            <a:off x="5274134" y="4441213"/>
            <a:ext cx="2796440" cy="713884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0FAF4CE-A7AA-2707-9FB5-493E7620AD0D}"/>
              </a:ext>
            </a:extLst>
          </p:cNvPr>
          <p:cNvSpPr txBox="1">
            <a:spLocks/>
          </p:cNvSpPr>
          <p:nvPr/>
        </p:nvSpPr>
        <p:spPr>
          <a:xfrm>
            <a:off x="5372406" y="4567725"/>
            <a:ext cx="2568081" cy="58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b="0" dirty="0">
                <a:solidFill>
                  <a:schemeClr val="accent6"/>
                </a:solidFill>
              </a:rPr>
              <a:t>Manage legal holds as needed and maintain a detailed log of all actions.</a:t>
            </a:r>
          </a:p>
        </p:txBody>
      </p:sp>
      <p:pic>
        <p:nvPicPr>
          <p:cNvPr id="9" name="Graphic 8" descr="Arrow: Clockwise curve with solid fill">
            <a:extLst>
              <a:ext uri="{FF2B5EF4-FFF2-40B4-BE49-F238E27FC236}">
                <a16:creationId xmlns:a16="http://schemas.microsoft.com/office/drawing/2014/main" id="{39A54481-C2B6-6837-E91A-58355D7973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4816934" y="398401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4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841E9-B39A-250D-C90A-E4C543CED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D9BF6-4515-CA64-EB9D-A5E26DB34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Legal Case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D3308-007D-51DB-7809-4DD30F628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9" y="1515549"/>
            <a:ext cx="9632101" cy="487625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3707F4-8B3D-1215-DDFC-E9B38CBBD22C}"/>
              </a:ext>
            </a:extLst>
          </p:cNvPr>
          <p:cNvSpPr/>
          <p:nvPr/>
        </p:nvSpPr>
        <p:spPr>
          <a:xfrm>
            <a:off x="1099574" y="4727496"/>
            <a:ext cx="1299241" cy="186248"/>
          </a:xfrm>
          <a:prstGeom prst="roundRect">
            <a:avLst>
              <a:gd name="adj" fmla="val 966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72B71148-1200-A190-C9CB-9FAA813A9B6F}"/>
              </a:ext>
            </a:extLst>
          </p:cNvPr>
          <p:cNvSpPr/>
          <p:nvPr/>
        </p:nvSpPr>
        <p:spPr>
          <a:xfrm>
            <a:off x="2667095" y="4806605"/>
            <a:ext cx="2109421" cy="1071691"/>
          </a:xfrm>
          <a:prstGeom prst="round1Rect">
            <a:avLst>
              <a:gd name="adj" fmla="val 8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384EFC1-4143-4B48-6898-57B4D9D31534}"/>
              </a:ext>
            </a:extLst>
          </p:cNvPr>
          <p:cNvSpPr txBox="1">
            <a:spLocks/>
          </p:cNvSpPr>
          <p:nvPr/>
        </p:nvSpPr>
        <p:spPr>
          <a:xfrm>
            <a:off x="2765368" y="4933118"/>
            <a:ext cx="2011148" cy="945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b="0" dirty="0">
                <a:solidFill>
                  <a:schemeClr val="accent6"/>
                </a:solidFill>
              </a:rPr>
              <a:t>Auritas allows you to bring existing policies into your system and activate them easily whenever needed.</a:t>
            </a:r>
          </a:p>
        </p:txBody>
      </p:sp>
      <p:pic>
        <p:nvPicPr>
          <p:cNvPr id="5" name="Graphic 4" descr="Arrow: Clockwise curve with solid fill">
            <a:extLst>
              <a:ext uri="{FF2B5EF4-FFF2-40B4-BE49-F238E27FC236}">
                <a16:creationId xmlns:a16="http://schemas.microsoft.com/office/drawing/2014/main" id="{99C90FD7-87C1-B849-9007-3798A0CE6E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2410690" y="463337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9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764309"/>
            <a:ext cx="12192000" cy="2093691"/>
            <a:chOff x="0" y="0"/>
            <a:chExt cx="23943576" cy="430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43576" cy="4308448"/>
            </a:xfrm>
            <a:custGeom>
              <a:avLst/>
              <a:gdLst/>
              <a:ahLst/>
              <a:cxnLst/>
              <a:rect l="l" t="t" r="r" b="b"/>
              <a:pathLst>
                <a:path w="23943576" h="4308448">
                  <a:moveTo>
                    <a:pt x="0" y="0"/>
                  </a:moveTo>
                  <a:lnTo>
                    <a:pt x="23943576" y="0"/>
                  </a:lnTo>
                  <a:lnTo>
                    <a:pt x="23943576" y="4308448"/>
                  </a:lnTo>
                  <a:lnTo>
                    <a:pt x="0" y="4308448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943576" cy="4327498"/>
            </a:xfrm>
            <a:prstGeom prst="rect">
              <a:avLst/>
            </a:prstGeom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64127" y="5561182"/>
            <a:ext cx="367901" cy="368571"/>
          </a:xfrm>
          <a:custGeom>
            <a:avLst/>
            <a:gdLst/>
            <a:ahLst/>
            <a:cxnLst/>
            <a:rect l="l" t="t" r="r" b="b"/>
            <a:pathLst>
              <a:path w="551852" h="552857">
                <a:moveTo>
                  <a:pt x="0" y="0"/>
                </a:moveTo>
                <a:lnTo>
                  <a:pt x="551852" y="0"/>
                </a:lnTo>
                <a:lnTo>
                  <a:pt x="551852" y="552857"/>
                </a:lnTo>
                <a:lnTo>
                  <a:pt x="0" y="552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0389002" y="5589242"/>
            <a:ext cx="416601" cy="312451"/>
          </a:xfrm>
          <a:custGeom>
            <a:avLst/>
            <a:gdLst/>
            <a:ahLst/>
            <a:cxnLst/>
            <a:rect l="l" t="t" r="r" b="b"/>
            <a:pathLst>
              <a:path w="624901" h="468676">
                <a:moveTo>
                  <a:pt x="0" y="0"/>
                </a:moveTo>
                <a:lnTo>
                  <a:pt x="624902" y="0"/>
                </a:lnTo>
                <a:lnTo>
                  <a:pt x="624902" y="468676"/>
                </a:lnTo>
                <a:lnTo>
                  <a:pt x="0" y="468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7344225" y="5571500"/>
            <a:ext cx="237899" cy="347934"/>
          </a:xfrm>
          <a:custGeom>
            <a:avLst/>
            <a:gdLst/>
            <a:ahLst/>
            <a:cxnLst/>
            <a:rect l="l" t="t" r="r" b="b"/>
            <a:pathLst>
              <a:path w="356849" h="521901">
                <a:moveTo>
                  <a:pt x="0" y="0"/>
                </a:moveTo>
                <a:lnTo>
                  <a:pt x="356850" y="0"/>
                </a:lnTo>
                <a:lnTo>
                  <a:pt x="356850" y="521901"/>
                </a:lnTo>
                <a:lnTo>
                  <a:pt x="0" y="521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400760" y="5576439"/>
            <a:ext cx="305519" cy="338057"/>
          </a:xfrm>
          <a:custGeom>
            <a:avLst/>
            <a:gdLst/>
            <a:ahLst/>
            <a:cxnLst/>
            <a:rect l="l" t="t" r="r" b="b"/>
            <a:pathLst>
              <a:path w="458278" h="507085">
                <a:moveTo>
                  <a:pt x="0" y="0"/>
                </a:moveTo>
                <a:lnTo>
                  <a:pt x="458279" y="0"/>
                </a:lnTo>
                <a:lnTo>
                  <a:pt x="458279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3366575" y="5542582"/>
            <a:ext cx="209479" cy="405770"/>
          </a:xfrm>
          <a:custGeom>
            <a:avLst/>
            <a:gdLst/>
            <a:ahLst/>
            <a:cxnLst/>
            <a:rect l="l" t="t" r="r" b="b"/>
            <a:pathLst>
              <a:path w="314218" h="608655">
                <a:moveTo>
                  <a:pt x="0" y="0"/>
                </a:moveTo>
                <a:lnTo>
                  <a:pt x="314218" y="0"/>
                </a:lnTo>
                <a:lnTo>
                  <a:pt x="314218" y="608655"/>
                </a:lnTo>
                <a:lnTo>
                  <a:pt x="0" y="6086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325075" y="5562848"/>
            <a:ext cx="389587" cy="365237"/>
          </a:xfrm>
          <a:custGeom>
            <a:avLst/>
            <a:gdLst/>
            <a:ahLst/>
            <a:cxnLst/>
            <a:rect l="l" t="t" r="r" b="b"/>
            <a:pathLst>
              <a:path w="584380" h="547856">
                <a:moveTo>
                  <a:pt x="0" y="0"/>
                </a:moveTo>
                <a:lnTo>
                  <a:pt x="584380" y="0"/>
                </a:lnTo>
                <a:lnTo>
                  <a:pt x="584380" y="547857"/>
                </a:lnTo>
                <a:lnTo>
                  <a:pt x="0" y="547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508747" y="5597904"/>
            <a:ext cx="424736" cy="295127"/>
          </a:xfrm>
          <a:custGeom>
            <a:avLst/>
            <a:gdLst/>
            <a:ahLst/>
            <a:cxnLst/>
            <a:rect l="l" t="t" r="r" b="b"/>
            <a:pathLst>
              <a:path w="637104" h="442691">
                <a:moveTo>
                  <a:pt x="0" y="0"/>
                </a:moveTo>
                <a:lnTo>
                  <a:pt x="637104" y="0"/>
                </a:lnTo>
                <a:lnTo>
                  <a:pt x="637104" y="442691"/>
                </a:lnTo>
                <a:lnTo>
                  <a:pt x="0" y="442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0530" t="-66341" r="-30050" b="-6475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543015" y="5585444"/>
            <a:ext cx="311646" cy="320047"/>
          </a:xfrm>
          <a:custGeom>
            <a:avLst/>
            <a:gdLst/>
            <a:ahLst/>
            <a:cxnLst/>
            <a:rect l="l" t="t" r="r" b="b"/>
            <a:pathLst>
              <a:path w="467469" h="480071">
                <a:moveTo>
                  <a:pt x="0" y="0"/>
                </a:moveTo>
                <a:lnTo>
                  <a:pt x="467468" y="0"/>
                </a:lnTo>
                <a:lnTo>
                  <a:pt x="467468" y="480071"/>
                </a:lnTo>
                <a:lnTo>
                  <a:pt x="0" y="480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4255418" y="5567174"/>
            <a:ext cx="309905" cy="356585"/>
          </a:xfrm>
          <a:custGeom>
            <a:avLst/>
            <a:gdLst/>
            <a:ahLst/>
            <a:cxnLst/>
            <a:rect l="l" t="t" r="r" b="b"/>
            <a:pathLst>
              <a:path w="464858" h="534878">
                <a:moveTo>
                  <a:pt x="0" y="0"/>
                </a:moveTo>
                <a:lnTo>
                  <a:pt x="464858" y="0"/>
                </a:lnTo>
                <a:lnTo>
                  <a:pt x="464858" y="534879"/>
                </a:lnTo>
                <a:lnTo>
                  <a:pt x="0" y="53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6206702" y="5558903"/>
            <a:ext cx="369398" cy="373129"/>
          </a:xfrm>
          <a:custGeom>
            <a:avLst/>
            <a:gdLst/>
            <a:ahLst/>
            <a:cxnLst/>
            <a:rect l="l" t="t" r="r" b="b"/>
            <a:pathLst>
              <a:path w="554097" h="559694">
                <a:moveTo>
                  <a:pt x="0" y="0"/>
                </a:moveTo>
                <a:lnTo>
                  <a:pt x="554096" y="0"/>
                </a:lnTo>
                <a:lnTo>
                  <a:pt x="554096" y="559693"/>
                </a:lnTo>
                <a:lnTo>
                  <a:pt x="0" y="559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349661" y="5565790"/>
            <a:ext cx="410691" cy="359355"/>
          </a:xfrm>
          <a:custGeom>
            <a:avLst/>
            <a:gdLst/>
            <a:ahLst/>
            <a:cxnLst/>
            <a:rect l="l" t="t" r="r" b="b"/>
            <a:pathLst>
              <a:path w="616036" h="539032">
                <a:moveTo>
                  <a:pt x="0" y="0"/>
                </a:moveTo>
                <a:lnTo>
                  <a:pt x="616036" y="0"/>
                </a:lnTo>
                <a:lnTo>
                  <a:pt x="616036" y="539031"/>
                </a:lnTo>
                <a:lnTo>
                  <a:pt x="0" y="539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5200323" y="5572478"/>
            <a:ext cx="345979" cy="345979"/>
          </a:xfrm>
          <a:custGeom>
            <a:avLst/>
            <a:gdLst/>
            <a:ahLst/>
            <a:cxnLst/>
            <a:rect l="l" t="t" r="r" b="b"/>
            <a:pathLst>
              <a:path w="518968" h="518968">
                <a:moveTo>
                  <a:pt x="0" y="0"/>
                </a:moveTo>
                <a:lnTo>
                  <a:pt x="518968" y="0"/>
                </a:lnTo>
                <a:lnTo>
                  <a:pt x="518968" y="518968"/>
                </a:lnTo>
                <a:lnTo>
                  <a:pt x="0" y="5189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305616" y="6062780"/>
            <a:ext cx="11666093" cy="403453"/>
          </a:xfrm>
          <a:custGeom>
            <a:avLst/>
            <a:gdLst/>
            <a:ahLst/>
            <a:cxnLst/>
            <a:rect l="l" t="t" r="r" b="b"/>
            <a:pathLst>
              <a:path w="17499140" h="605179">
                <a:moveTo>
                  <a:pt x="0" y="0"/>
                </a:moveTo>
                <a:lnTo>
                  <a:pt x="17499140" y="0"/>
                </a:lnTo>
                <a:lnTo>
                  <a:pt x="17499140" y="605178"/>
                </a:lnTo>
                <a:lnTo>
                  <a:pt x="0" y="605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4019931" y="4997875"/>
            <a:ext cx="415213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1324" spc="-13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Services Across Multiple Industries – Verticals: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6067388" y="-1335547"/>
            <a:ext cx="57225" cy="12192000"/>
            <a:chOff x="0" y="0"/>
            <a:chExt cx="22608" cy="481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608" cy="4816592"/>
            </a:xfrm>
            <a:custGeom>
              <a:avLst/>
              <a:gdLst/>
              <a:ahLst/>
              <a:cxnLst/>
              <a:rect l="l" t="t" r="r" b="b"/>
              <a:pathLst>
                <a:path w="22608" h="4816592">
                  <a:moveTo>
                    <a:pt x="0" y="0"/>
                  </a:moveTo>
                  <a:lnTo>
                    <a:pt x="22608" y="0"/>
                  </a:lnTo>
                  <a:lnTo>
                    <a:pt x="2260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40B0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22608" cy="47689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7872" y="1523534"/>
            <a:ext cx="10536253" cy="3000233"/>
            <a:chOff x="0" y="0"/>
            <a:chExt cx="21072507" cy="6000466"/>
          </a:xfrm>
        </p:grpSpPr>
        <p:sp>
          <p:nvSpPr>
            <p:cNvPr id="28" name="Freeform 28"/>
            <p:cNvSpPr/>
            <p:nvPr/>
          </p:nvSpPr>
          <p:spPr>
            <a:xfrm>
              <a:off x="283107" y="167199"/>
              <a:ext cx="2862667" cy="1668897"/>
            </a:xfrm>
            <a:custGeom>
              <a:avLst/>
              <a:gdLst/>
              <a:ahLst/>
              <a:cxnLst/>
              <a:rect l="l" t="t" r="r" b="b"/>
              <a:pathLst>
                <a:path w="2862667" h="1668897">
                  <a:moveTo>
                    <a:pt x="0" y="0"/>
                  </a:moveTo>
                  <a:lnTo>
                    <a:pt x="2862667" y="0"/>
                  </a:lnTo>
                  <a:lnTo>
                    <a:pt x="2862667" y="1668897"/>
                  </a:lnTo>
                  <a:lnTo>
                    <a:pt x="0" y="166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851494" y="0"/>
              <a:ext cx="2977952" cy="1931649"/>
            </a:xfrm>
            <a:custGeom>
              <a:avLst/>
              <a:gdLst/>
              <a:ahLst/>
              <a:cxnLst/>
              <a:rect l="l" t="t" r="r" b="b"/>
              <a:pathLst>
                <a:path w="2977952" h="1931649">
                  <a:moveTo>
                    <a:pt x="0" y="0"/>
                  </a:moveTo>
                  <a:lnTo>
                    <a:pt x="2977952" y="0"/>
                  </a:lnTo>
                  <a:lnTo>
                    <a:pt x="2977952" y="1931649"/>
                  </a:lnTo>
                  <a:lnTo>
                    <a:pt x="0" y="193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137181" y="1664265"/>
              <a:ext cx="2510293" cy="2365142"/>
            </a:xfrm>
            <a:custGeom>
              <a:avLst/>
              <a:gdLst/>
              <a:ahLst/>
              <a:cxnLst/>
              <a:rect l="l" t="t" r="r" b="b"/>
              <a:pathLst>
                <a:path w="2510293" h="2365142">
                  <a:moveTo>
                    <a:pt x="0" y="0"/>
                  </a:moveTo>
                  <a:lnTo>
                    <a:pt x="2510293" y="0"/>
                  </a:lnTo>
                  <a:lnTo>
                    <a:pt x="2510293" y="2365142"/>
                  </a:lnTo>
                  <a:lnTo>
                    <a:pt x="0" y="236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7760467" y="4094230"/>
              <a:ext cx="3312040" cy="1855826"/>
            </a:xfrm>
            <a:custGeom>
              <a:avLst/>
              <a:gdLst/>
              <a:ahLst/>
              <a:cxnLst/>
              <a:rect l="l" t="t" r="r" b="b"/>
              <a:pathLst>
                <a:path w="3312040" h="1855826">
                  <a:moveTo>
                    <a:pt x="0" y="0"/>
                  </a:moveTo>
                  <a:lnTo>
                    <a:pt x="3312040" y="0"/>
                  </a:lnTo>
                  <a:lnTo>
                    <a:pt x="3312040" y="1855826"/>
                  </a:lnTo>
                  <a:lnTo>
                    <a:pt x="0" y="185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55642" y="232974"/>
              <a:ext cx="1934217" cy="1424873"/>
            </a:xfrm>
            <a:custGeom>
              <a:avLst/>
              <a:gdLst/>
              <a:ahLst/>
              <a:cxnLst/>
              <a:rect l="l" t="t" r="r" b="b"/>
              <a:pathLst>
                <a:path w="1934217" h="1424873">
                  <a:moveTo>
                    <a:pt x="0" y="0"/>
                  </a:moveTo>
                  <a:lnTo>
                    <a:pt x="1934217" y="0"/>
                  </a:lnTo>
                  <a:lnTo>
                    <a:pt x="1934217" y="1424873"/>
                  </a:lnTo>
                  <a:lnTo>
                    <a:pt x="0" y="14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2664663"/>
              <a:ext cx="3078301" cy="714422"/>
            </a:xfrm>
            <a:custGeom>
              <a:avLst/>
              <a:gdLst/>
              <a:ahLst/>
              <a:cxnLst/>
              <a:rect l="l" t="t" r="r" b="b"/>
              <a:pathLst>
                <a:path w="3078301" h="714422">
                  <a:moveTo>
                    <a:pt x="0" y="0"/>
                  </a:moveTo>
                  <a:lnTo>
                    <a:pt x="3078301" y="0"/>
                  </a:lnTo>
                  <a:lnTo>
                    <a:pt x="3078301" y="714422"/>
                  </a:lnTo>
                  <a:lnTo>
                    <a:pt x="0" y="714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62983" y="4691452"/>
              <a:ext cx="2658334" cy="1033427"/>
            </a:xfrm>
            <a:custGeom>
              <a:avLst/>
              <a:gdLst/>
              <a:ahLst/>
              <a:cxnLst/>
              <a:rect l="l" t="t" r="r" b="b"/>
              <a:pathLst>
                <a:path w="2658334" h="1033427">
                  <a:moveTo>
                    <a:pt x="0" y="0"/>
                  </a:moveTo>
                  <a:lnTo>
                    <a:pt x="2658334" y="0"/>
                  </a:lnTo>
                  <a:lnTo>
                    <a:pt x="2658334" y="1033428"/>
                  </a:lnTo>
                  <a:lnTo>
                    <a:pt x="0" y="103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599703" y="2526564"/>
              <a:ext cx="2321765" cy="495310"/>
            </a:xfrm>
            <a:custGeom>
              <a:avLst/>
              <a:gdLst/>
              <a:ahLst/>
              <a:cxnLst/>
              <a:rect l="l" t="t" r="r" b="b"/>
              <a:pathLst>
                <a:path w="2321765" h="495310">
                  <a:moveTo>
                    <a:pt x="0" y="0"/>
                  </a:moveTo>
                  <a:lnTo>
                    <a:pt x="2321765" y="0"/>
                  </a:lnTo>
                  <a:lnTo>
                    <a:pt x="2321765" y="495310"/>
                  </a:lnTo>
                  <a:lnTo>
                    <a:pt x="0" y="49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383989" y="167199"/>
              <a:ext cx="2480969" cy="1583875"/>
            </a:xfrm>
            <a:custGeom>
              <a:avLst/>
              <a:gdLst/>
              <a:ahLst/>
              <a:cxnLst/>
              <a:rect l="l" t="t" r="r" b="b"/>
              <a:pathLst>
                <a:path w="2480969" h="1583875">
                  <a:moveTo>
                    <a:pt x="0" y="0"/>
                  </a:moveTo>
                  <a:lnTo>
                    <a:pt x="2480969" y="0"/>
                  </a:lnTo>
                  <a:lnTo>
                    <a:pt x="2480969" y="1583876"/>
                  </a:lnTo>
                  <a:lnTo>
                    <a:pt x="0" y="158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283299" y="3846197"/>
              <a:ext cx="2567416" cy="1977206"/>
            </a:xfrm>
            <a:custGeom>
              <a:avLst/>
              <a:gdLst/>
              <a:ahLst/>
              <a:cxnLst/>
              <a:rect l="l" t="t" r="r" b="b"/>
              <a:pathLst>
                <a:path w="2567416" h="1977206">
                  <a:moveTo>
                    <a:pt x="0" y="0"/>
                  </a:moveTo>
                  <a:lnTo>
                    <a:pt x="2567417" y="0"/>
                  </a:lnTo>
                  <a:lnTo>
                    <a:pt x="2567417" y="1977206"/>
                  </a:lnTo>
                  <a:lnTo>
                    <a:pt x="0" y="197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83107" y="4288855"/>
              <a:ext cx="2310663" cy="1711611"/>
            </a:xfrm>
            <a:custGeom>
              <a:avLst/>
              <a:gdLst/>
              <a:ahLst/>
              <a:cxnLst/>
              <a:rect l="l" t="t" r="r" b="b"/>
              <a:pathLst>
                <a:path w="2310663" h="1711611">
                  <a:moveTo>
                    <a:pt x="0" y="0"/>
                  </a:moveTo>
                  <a:lnTo>
                    <a:pt x="2310663" y="0"/>
                  </a:lnTo>
                  <a:lnTo>
                    <a:pt x="2310663" y="1711611"/>
                  </a:lnTo>
                  <a:lnTo>
                    <a:pt x="0" y="17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80359" y="1931649"/>
              <a:ext cx="9273430" cy="3862243"/>
            </a:xfrm>
            <a:custGeom>
              <a:avLst/>
              <a:gdLst/>
              <a:ahLst/>
              <a:cxnLst/>
              <a:rect l="l" t="t" r="r" b="b"/>
              <a:pathLst>
                <a:path w="9273430" h="3862243">
                  <a:moveTo>
                    <a:pt x="0" y="0"/>
                  </a:moveTo>
                  <a:lnTo>
                    <a:pt x="9273430" y="0"/>
                  </a:lnTo>
                  <a:lnTo>
                    <a:pt x="9273430" y="3862243"/>
                  </a:lnTo>
                  <a:lnTo>
                    <a:pt x="0" y="386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72512" y="2164097"/>
              <a:ext cx="2183779" cy="1859164"/>
            </a:xfrm>
            <a:custGeom>
              <a:avLst/>
              <a:gdLst/>
              <a:ahLst/>
              <a:cxnLst/>
              <a:rect l="l" t="t" r="r" b="b"/>
              <a:pathLst>
                <a:path w="2183779" h="1859164">
                  <a:moveTo>
                    <a:pt x="0" y="0"/>
                  </a:moveTo>
                  <a:lnTo>
                    <a:pt x="2183780" y="0"/>
                  </a:lnTo>
                  <a:lnTo>
                    <a:pt x="2183780" y="1859163"/>
                  </a:lnTo>
                  <a:lnTo>
                    <a:pt x="0" y="185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18104" y="232974"/>
              <a:ext cx="8899185" cy="1860623"/>
            </a:xfrm>
            <a:custGeom>
              <a:avLst/>
              <a:gdLst/>
              <a:ahLst/>
              <a:cxnLst/>
              <a:rect l="l" t="t" r="r" b="b"/>
              <a:pathLst>
                <a:path w="8899185" h="1860623">
                  <a:moveTo>
                    <a:pt x="0" y="0"/>
                  </a:moveTo>
                  <a:lnTo>
                    <a:pt x="8899185" y="0"/>
                  </a:lnTo>
                  <a:lnTo>
                    <a:pt x="8899185" y="1860623"/>
                  </a:lnTo>
                  <a:lnTo>
                    <a:pt x="0" y="186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0A5965-7EAB-EB71-070D-EDDC7AAF1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11B3D"/>
                </a:solidFill>
                <a:latin typeface="Helvetica"/>
                <a:ea typeface="Helvetica"/>
                <a:cs typeface="Helvetica"/>
                <a:sym typeface="Helvetica"/>
              </a:rPr>
              <a:t>Customer</a:t>
            </a:r>
            <a:r>
              <a:rPr lang="en-US" sz="3600" b="1" dirty="0">
                <a:solidFill>
                  <a:srgbClr val="011B3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Success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076EF-BE5C-8945-1AD0-D7DB9F98A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B7961DB-5755-3C50-9FEC-0297789128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3086"/>
            <a:ext cx="12192000" cy="3214914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D84B9-B23F-C53A-EB26-E78113C10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417702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C2B6-CCDB-69ED-4315-2FE417FF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A248BC9-F5CC-2760-713A-6C8CCDDDE487}"/>
              </a:ext>
            </a:extLst>
          </p:cNvPr>
          <p:cNvSpPr/>
          <p:nvPr/>
        </p:nvSpPr>
        <p:spPr>
          <a:xfrm>
            <a:off x="7273636" y="0"/>
            <a:ext cx="491836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69A020-AEC4-822A-BABC-79EC5A37E8E3}"/>
              </a:ext>
            </a:extLst>
          </p:cNvPr>
          <p:cNvSpPr/>
          <p:nvPr/>
        </p:nvSpPr>
        <p:spPr>
          <a:xfrm>
            <a:off x="9522542" y="1604591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E98FC3-4BB3-2F7B-0082-39FAF3A116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7910" y="1482682"/>
            <a:ext cx="6075792" cy="11683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3000" dirty="0">
                <a:latin typeface="Helvetica" pitchFamily="2" charset="0"/>
              </a:rPr>
              <a:t>Legacy System Retirement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Helvetica" pitchFamily="2" charset="0"/>
              </a:rPr>
              <a:t>&amp; Retention Management</a:t>
            </a:r>
          </a:p>
          <a:p>
            <a:pPr>
              <a:spcBef>
                <a:spcPts val="300"/>
              </a:spcBef>
            </a:pPr>
            <a:endParaRPr lang="en-US" sz="3000" dirty="0">
              <a:latin typeface="Helvetica" pitchFamily="2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8D370FD-7863-03E2-D661-33B75BFF1FEB}"/>
              </a:ext>
            </a:extLst>
          </p:cNvPr>
          <p:cNvSpPr/>
          <p:nvPr/>
        </p:nvSpPr>
        <p:spPr>
          <a:xfrm>
            <a:off x="7273636" y="1807072"/>
            <a:ext cx="3809287" cy="5050928"/>
          </a:xfrm>
          <a:custGeom>
            <a:avLst/>
            <a:gdLst/>
            <a:ahLst/>
            <a:cxnLst/>
            <a:rect l="l" t="t" r="r" b="b"/>
            <a:pathLst>
              <a:path w="8093613" h="10287000">
                <a:moveTo>
                  <a:pt x="0" y="0"/>
                </a:moveTo>
                <a:lnTo>
                  <a:pt x="8093613" y="0"/>
                </a:lnTo>
                <a:lnTo>
                  <a:pt x="80936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838E36D-0E15-E77B-7BEB-7BF88939AE45}"/>
              </a:ext>
            </a:extLst>
          </p:cNvPr>
          <p:cNvSpPr/>
          <p:nvPr/>
        </p:nvSpPr>
        <p:spPr>
          <a:xfrm>
            <a:off x="543926" y="405073"/>
            <a:ext cx="2570725" cy="885829"/>
          </a:xfrm>
          <a:custGeom>
            <a:avLst/>
            <a:gdLst/>
            <a:ahLst/>
            <a:cxnLst/>
            <a:rect l="l" t="t" r="r" b="b"/>
            <a:pathLst>
              <a:path w="3856088" h="1328744">
                <a:moveTo>
                  <a:pt x="0" y="0"/>
                </a:moveTo>
                <a:lnTo>
                  <a:pt x="3856088" y="0"/>
                </a:lnTo>
                <a:lnTo>
                  <a:pt x="3856088" y="1328743"/>
                </a:lnTo>
                <a:lnTo>
                  <a:pt x="0" y="132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35F00B2-6B08-505E-9597-CD27968D816B}"/>
              </a:ext>
            </a:extLst>
          </p:cNvPr>
          <p:cNvSpPr txBox="1"/>
          <p:nvPr/>
        </p:nvSpPr>
        <p:spPr>
          <a:xfrm>
            <a:off x="437910" y="2663683"/>
            <a:ext cx="6677837" cy="1020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5"/>
              </a:lnSpc>
            </a:pPr>
            <a:r>
              <a:rPr lang="en-US" sz="1300" b="1" dirty="0">
                <a:solidFill>
                  <a:srgbClr val="0C57F9"/>
                </a:solidFill>
                <a:latin typeface="Helvetica" pitchFamily="2" charset="0"/>
              </a:rPr>
              <a:t>Pain Points: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Over 200 legacy applications needed decommissioning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Had diverse set of legacy systems, including both SAP and non-SAP systems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Extracted data needed to be retrieved in a cost-effective manner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Data within these legacy applications had to remain readily available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A87D64C-6206-5047-BFCB-5F8FA6AF2148}"/>
              </a:ext>
            </a:extLst>
          </p:cNvPr>
          <p:cNvSpPr txBox="1"/>
          <p:nvPr/>
        </p:nvSpPr>
        <p:spPr>
          <a:xfrm>
            <a:off x="437910" y="3779886"/>
            <a:ext cx="6473915" cy="121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</a:pPr>
            <a:r>
              <a:rPr lang="en-US" sz="1300" b="1" dirty="0">
                <a:solidFill>
                  <a:srgbClr val="0C57F9"/>
                </a:solidFill>
                <a:latin typeface="Helvetica" pitchFamily="2" charset="0"/>
              </a:rPr>
              <a:t>Benefits: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Successfully decommissioned legacy SAP and Non-SAP Applications. 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Easy access to the data held within legacy environments 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Established a Clean Lean and Compliant Data Strategy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Compliance and reduction of operational and legal risk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Secured long-term storage in durable, tamperproof form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601EB11-A930-342F-421F-D7AE909E5149}"/>
              </a:ext>
            </a:extLst>
          </p:cNvPr>
          <p:cNvSpPr txBox="1"/>
          <p:nvPr/>
        </p:nvSpPr>
        <p:spPr>
          <a:xfrm>
            <a:off x="437910" y="5081804"/>
            <a:ext cx="6473915" cy="12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</a:pPr>
            <a:r>
              <a:rPr lang="en-US" sz="1300" b="1" dirty="0">
                <a:solidFill>
                  <a:srgbClr val="0C57F9"/>
                </a:solidFill>
                <a:latin typeface="Helvetica" pitchFamily="2" charset="0"/>
              </a:rPr>
              <a:t>ROI: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Millions in savings from decommissioned systems' licensing/infrastructure costs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Lower TCO of IT landscape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Reduced administration &amp; resource consumption of legacy applications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Increased process efficiency to access SAP data &amp; documents </a:t>
            </a:r>
          </a:p>
          <a:p>
            <a:pPr marL="258428" lvl="1" indent="-129214">
              <a:lnSpc>
                <a:spcPts val="1555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Helvetica" pitchFamily="2" charset="0"/>
              </a:rPr>
              <a:t>Leverage storage lifecycle for lower costs</a:t>
            </a:r>
          </a:p>
        </p:txBody>
      </p:sp>
    </p:spTree>
    <p:extLst>
      <p:ext uri="{BB962C8B-B14F-4D97-AF65-F5344CB8AC3E}">
        <p14:creationId xmlns:p14="http://schemas.microsoft.com/office/powerpoint/2010/main" val="3368530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1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2E2307-BABE-6938-9B39-F24B659CBC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023AC-CB8E-8A51-C819-F655EF8FF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Legacy System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373788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13768F-DE63-A751-B259-512E0F5C8503}"/>
              </a:ext>
            </a:extLst>
          </p:cNvPr>
          <p:cNvSpPr/>
          <p:nvPr/>
        </p:nvSpPr>
        <p:spPr>
          <a:xfrm>
            <a:off x="0" y="1145894"/>
            <a:ext cx="12192000" cy="4377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F2955-A937-4B04-8665-EE827EF098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8313" y="1839913"/>
            <a:ext cx="7913687" cy="32972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Growing maintenance and hardware costs</a:t>
            </a:r>
          </a:p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Security risks on outdated systems</a:t>
            </a:r>
          </a:p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Limited data access due to technology constraints</a:t>
            </a:r>
          </a:p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Compliance for data retention and preservation</a:t>
            </a:r>
          </a:p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Inefficient data management causing silos</a:t>
            </a:r>
          </a:p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Lack of skilled personnel for legacy maintenance</a:t>
            </a:r>
          </a:p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Incompatible with modern technologies and apps</a:t>
            </a:r>
          </a:p>
          <a:p>
            <a:pPr marL="974757" lvl="1" indent="-342900">
              <a:spcBef>
                <a:spcPts val="1200"/>
              </a:spcBef>
            </a:pPr>
            <a:r>
              <a:rPr lang="en-US" sz="1800" dirty="0">
                <a:latin typeface="Helvetica" pitchFamily="2" charset="0"/>
              </a:rPr>
              <a:t>High energy use and carbon footprint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EDD7D-9D48-45BB-A549-AB5FC30AA2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0276" y="2779411"/>
            <a:ext cx="3358818" cy="124857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D8011B"/>
                </a:solidFill>
                <a:latin typeface="Helvetica" pitchFamily="2" charset="0"/>
              </a:rPr>
              <a:t>Challenges </a:t>
            </a:r>
            <a:r>
              <a:rPr lang="en-US" sz="3600" b="1" dirty="0">
                <a:solidFill>
                  <a:srgbClr val="1C1D3B"/>
                </a:solidFill>
                <a:latin typeface="Helvetica" pitchFamily="2" charset="0"/>
              </a:rPr>
              <a:t>of Aging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F70DA0-E75C-389B-DA8A-B956BBB07735}"/>
              </a:ext>
            </a:extLst>
          </p:cNvPr>
          <p:cNvSpPr/>
          <p:nvPr/>
        </p:nvSpPr>
        <p:spPr>
          <a:xfrm>
            <a:off x="0" y="5530014"/>
            <a:ext cx="12192000" cy="186267"/>
          </a:xfrm>
          <a:prstGeom prst="rect">
            <a:avLst/>
          </a:prstGeom>
          <a:solidFill>
            <a:srgbClr val="D8011B"/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2CD6B-EC6D-BD15-1BAF-599EE6CC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2ABF6BD-926B-26BD-1039-E7F491AD9CBC}"/>
              </a:ext>
            </a:extLst>
          </p:cNvPr>
          <p:cNvSpPr/>
          <p:nvPr/>
        </p:nvSpPr>
        <p:spPr>
          <a:xfrm>
            <a:off x="4304775" y="2035616"/>
            <a:ext cx="3582450" cy="200614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C651EC28-6D19-E65D-E4BC-789503B38A90}"/>
              </a:ext>
            </a:extLst>
          </p:cNvPr>
          <p:cNvSpPr/>
          <p:nvPr/>
        </p:nvSpPr>
        <p:spPr>
          <a:xfrm>
            <a:off x="8166704" y="2035616"/>
            <a:ext cx="3582450" cy="200614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5D7D18E1-424D-DB63-53D1-844946C10A2E}"/>
              </a:ext>
            </a:extLst>
          </p:cNvPr>
          <p:cNvSpPr/>
          <p:nvPr/>
        </p:nvSpPr>
        <p:spPr>
          <a:xfrm>
            <a:off x="1640749" y="4268581"/>
            <a:ext cx="4300173" cy="1955576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0749F442-1606-02D7-BA42-AC5E1F10686F}"/>
              </a:ext>
            </a:extLst>
          </p:cNvPr>
          <p:cNvSpPr/>
          <p:nvPr/>
        </p:nvSpPr>
        <p:spPr>
          <a:xfrm>
            <a:off x="6143886" y="4268581"/>
            <a:ext cx="4300173" cy="1955576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DCCDE503-0CAF-3539-C17F-82BDFB8C6610}"/>
              </a:ext>
            </a:extLst>
          </p:cNvPr>
          <p:cNvSpPr/>
          <p:nvPr/>
        </p:nvSpPr>
        <p:spPr>
          <a:xfrm>
            <a:off x="442846" y="2035616"/>
            <a:ext cx="3582450" cy="200614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6ED8BC-D7B1-D0FC-B4DB-0DED734DF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Solution:</a:t>
            </a: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1C1D3B"/>
                </a:solidFill>
                <a:effectLst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Power of </a:t>
            </a:r>
            <a:r>
              <a:rPr lang="en-US" sz="3200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Decommissioning</a:t>
            </a: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CE19E-022A-6C86-CD0E-78C07A1643EC}"/>
              </a:ext>
            </a:extLst>
          </p:cNvPr>
          <p:cNvSpPr txBox="1"/>
          <p:nvPr/>
        </p:nvSpPr>
        <p:spPr>
          <a:xfrm>
            <a:off x="681518" y="3038308"/>
            <a:ext cx="3109318" cy="89743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Helvetica" pitchFamily="2" charset="0"/>
              </a:rPr>
              <a:t>One Source of Truth to Legacy Data</a:t>
            </a:r>
          </a:p>
          <a:p>
            <a:r>
              <a:rPr lang="en-US" sz="1400" dirty="0">
                <a:latin typeface="Helvetica" pitchFamily="2" charset="0"/>
              </a:rPr>
              <a:t>50% reduction in costs related to legacy data retrieval and delivery.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E5C8A-6A9F-A7D5-67CE-FAB2A073C7B7}"/>
              </a:ext>
            </a:extLst>
          </p:cNvPr>
          <p:cNvSpPr txBox="1"/>
          <p:nvPr/>
        </p:nvSpPr>
        <p:spPr>
          <a:xfrm>
            <a:off x="4587514" y="3019767"/>
            <a:ext cx="3007526" cy="81311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>
                <a:latin typeface="Helvetica" pitchFamily="2" charset="0"/>
              </a:rPr>
              <a:t>Audit/Legal/Regulatory Readiness</a:t>
            </a:r>
            <a:r>
              <a:rPr lang="en-US" sz="1400" b="1" i="1" dirty="0">
                <a:latin typeface="Helvetica" pitchFamily="2" charset="0"/>
              </a:rPr>
              <a:t> </a:t>
            </a:r>
            <a:r>
              <a:rPr lang="en-US" sz="1400" i="1" dirty="0">
                <a:latin typeface="Helvetica" pitchFamily="2" charset="0"/>
              </a:rPr>
              <a:t>32% reduction in storage costs, 20% faster handling inquiries.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9AB60-0252-EFC9-0742-21200AFD1B38}"/>
              </a:ext>
            </a:extLst>
          </p:cNvPr>
          <p:cNvSpPr txBox="1"/>
          <p:nvPr/>
        </p:nvSpPr>
        <p:spPr>
          <a:xfrm>
            <a:off x="1945186" y="5380111"/>
            <a:ext cx="3764911" cy="6893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dirty="0">
                <a:latin typeface="Helvetica" pitchFamily="2" charset="0"/>
              </a:rPr>
              <a:t>Meet Sustainability Goals</a:t>
            </a:r>
          </a:p>
          <a:p>
            <a:r>
              <a:rPr lang="en-US" sz="1400" i="1" dirty="0">
                <a:latin typeface="Helvetica" pitchFamily="2" charset="0"/>
              </a:rPr>
              <a:t>Cloud migration can lower energy consumption by 65% &amp; carbon emissions by 84%.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4192B-1A30-4DA9-3F33-6E8ECC5C3A66}"/>
              </a:ext>
            </a:extLst>
          </p:cNvPr>
          <p:cNvSpPr txBox="1"/>
          <p:nvPr/>
        </p:nvSpPr>
        <p:spPr>
          <a:xfrm>
            <a:off x="8424714" y="3010859"/>
            <a:ext cx="2633627" cy="65109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>
                <a:latin typeface="Helvetica" pitchFamily="2" charset="0"/>
              </a:rPr>
              <a:t>Cloud Architecture Flexibility </a:t>
            </a:r>
            <a:r>
              <a:rPr lang="en-US" sz="1400" i="1" dirty="0">
                <a:latin typeface="Helvetica" pitchFamily="2" charset="0"/>
              </a:rPr>
              <a:t>70% efficiency gain in shared services center.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6CD57-0DB4-598D-9E1D-47D77B527DA6}"/>
              </a:ext>
            </a:extLst>
          </p:cNvPr>
          <p:cNvSpPr txBox="1"/>
          <p:nvPr/>
        </p:nvSpPr>
        <p:spPr>
          <a:xfrm>
            <a:off x="6489165" y="5351880"/>
            <a:ext cx="3582450" cy="6893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Lower TCO for Hardware &amp; Infrastructure</a:t>
            </a:r>
          </a:p>
          <a:p>
            <a:r>
              <a:rPr lang="en-US" sz="1400" i="1" dirty="0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edirect financial resources saved from </a:t>
            </a:r>
            <a:r>
              <a:rPr lang="en-US" sz="1400" i="1" dirty="0">
                <a:solidFill>
                  <a:srgbClr val="000000"/>
                </a:solidFill>
                <a:latin typeface="Helvetica" pitchFamily="2" charset="0"/>
              </a:rPr>
              <a:t>decommissioning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to more strategic areas.</a:t>
            </a:r>
            <a:endParaRPr lang="en-US" sz="1400" i="1" dirty="0">
              <a:latin typeface="Helvetica" pitchFamily="2" charset="0"/>
            </a:endParaRPr>
          </a:p>
          <a:p>
            <a:endParaRPr lang="en-US" sz="1400" kern="0" dirty="0">
              <a:latin typeface="Helvetica" pitchFamily="2" charset="0"/>
              <a:cs typeface="Open Sans" panose="020B0606030504020204" pitchFamily="34" charset="0"/>
            </a:endParaRPr>
          </a:p>
        </p:txBody>
      </p:sp>
      <p:pic>
        <p:nvPicPr>
          <p:cNvPr id="29" name="Graphic 28" descr="Touchscreen with solid fill">
            <a:extLst>
              <a:ext uri="{FF2B5EF4-FFF2-40B4-BE49-F238E27FC236}">
                <a16:creationId xmlns:a16="http://schemas.microsoft.com/office/drawing/2014/main" id="{F798A7F4-2644-B963-254F-624EA1ACFC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628" y="2262437"/>
            <a:ext cx="659895" cy="659895"/>
          </a:xfrm>
          <a:prstGeom prst="rect">
            <a:avLst/>
          </a:prstGeom>
        </p:spPr>
      </p:pic>
      <p:pic>
        <p:nvPicPr>
          <p:cNvPr id="31" name="Graphic 30" descr="Gavel with solid fill">
            <a:extLst>
              <a:ext uri="{FF2B5EF4-FFF2-40B4-BE49-F238E27FC236}">
                <a16:creationId xmlns:a16="http://schemas.microsoft.com/office/drawing/2014/main" id="{301EABF5-9B38-9F7B-C29C-BADD21D2E5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697" y="2262437"/>
            <a:ext cx="659895" cy="659895"/>
          </a:xfrm>
          <a:prstGeom prst="rect">
            <a:avLst/>
          </a:prstGeom>
        </p:spPr>
      </p:pic>
      <p:pic>
        <p:nvPicPr>
          <p:cNvPr id="33" name="Graphic 32" descr="Open hand with plant with solid fill">
            <a:extLst>
              <a:ext uri="{FF2B5EF4-FFF2-40B4-BE49-F238E27FC236}">
                <a16:creationId xmlns:a16="http://schemas.microsoft.com/office/drawing/2014/main" id="{3DFE0679-8679-FDB7-96E5-77382EDFA6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5186" y="4549663"/>
            <a:ext cx="659895" cy="659895"/>
          </a:xfrm>
          <a:prstGeom prst="rect">
            <a:avLst/>
          </a:prstGeom>
        </p:spPr>
      </p:pic>
      <p:pic>
        <p:nvPicPr>
          <p:cNvPr id="35" name="Graphic 34" descr="Cloud with solid fill">
            <a:extLst>
              <a:ext uri="{FF2B5EF4-FFF2-40B4-BE49-F238E27FC236}">
                <a16:creationId xmlns:a16="http://schemas.microsoft.com/office/drawing/2014/main" id="{801C7E0A-6362-2597-2B3B-C77A72AC5E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4714" y="2262437"/>
            <a:ext cx="659895" cy="659895"/>
          </a:xfrm>
          <a:prstGeom prst="rect">
            <a:avLst/>
          </a:prstGeom>
        </p:spPr>
      </p:pic>
      <p:pic>
        <p:nvPicPr>
          <p:cNvPr id="37" name="Graphic 36" descr="Coins with solid fill">
            <a:extLst>
              <a:ext uri="{FF2B5EF4-FFF2-40B4-BE49-F238E27FC236}">
                <a16:creationId xmlns:a16="http://schemas.microsoft.com/office/drawing/2014/main" id="{AE95FCB6-2CBE-E688-D31A-134117813F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5183" y="4549663"/>
            <a:ext cx="659895" cy="6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7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lose-up of several servers&#10;&#10;Description automatically generated">
            <a:extLst>
              <a:ext uri="{FF2B5EF4-FFF2-40B4-BE49-F238E27FC236}">
                <a16:creationId xmlns:a16="http://schemas.microsoft.com/office/drawing/2014/main" id="{13228539-1057-F520-7662-4B246112B6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7DDD-EFD3-0DDD-E68A-5DA9AC70E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GUARD by Auritas</a:t>
            </a:r>
          </a:p>
        </p:txBody>
      </p:sp>
    </p:spTree>
    <p:extLst>
      <p:ext uri="{BB962C8B-B14F-4D97-AF65-F5344CB8AC3E}">
        <p14:creationId xmlns:p14="http://schemas.microsoft.com/office/powerpoint/2010/main" val="377200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6D1E-B728-EAA5-5063-5FC2B4CC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297072C4-950C-6277-F13C-7A7336240146}"/>
              </a:ext>
            </a:extLst>
          </p:cNvPr>
          <p:cNvSpPr/>
          <p:nvPr/>
        </p:nvSpPr>
        <p:spPr>
          <a:xfrm>
            <a:off x="588665" y="3308778"/>
            <a:ext cx="3480404" cy="2442316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587103FD-9363-03D0-CC54-815EE16D44DB}"/>
              </a:ext>
            </a:extLst>
          </p:cNvPr>
          <p:cNvSpPr/>
          <p:nvPr/>
        </p:nvSpPr>
        <p:spPr>
          <a:xfrm>
            <a:off x="4333752" y="3310469"/>
            <a:ext cx="3480404" cy="2442316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7FB4AA1C-7B4A-51BD-7F73-1385482B0F85}"/>
              </a:ext>
            </a:extLst>
          </p:cNvPr>
          <p:cNvSpPr/>
          <p:nvPr/>
        </p:nvSpPr>
        <p:spPr>
          <a:xfrm>
            <a:off x="8078840" y="3318793"/>
            <a:ext cx="3480404" cy="2442316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3D67-E301-6752-D706-609966E68F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49388" y="893414"/>
            <a:ext cx="4670425" cy="1628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C1D3B"/>
                </a:solidFill>
                <a:latin typeface="Helvetica" pitchFamily="2" charset="0"/>
              </a:rPr>
              <a:t>Data GUARD by Auritas </a:t>
            </a: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facilitate organizations </a:t>
            </a:r>
            <a:r>
              <a:rPr lang="en-US" sz="1600" dirty="0">
                <a:solidFill>
                  <a:srgbClr val="1C1D3B"/>
                </a:solidFill>
              </a:rPr>
              <a:t>to decommission legacy SAP and non-SAP systems while </a:t>
            </a: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retaining accessibility to </a:t>
            </a:r>
            <a:r>
              <a:rPr lang="en-US" sz="1600" dirty="0">
                <a:solidFill>
                  <a:srgbClr val="1C1D3B"/>
                </a:solidFill>
              </a:rPr>
              <a:t>the </a:t>
            </a:r>
            <a:r>
              <a:rPr lang="en-US" sz="1600" dirty="0">
                <a:solidFill>
                  <a:srgbClr val="1C1D3B"/>
                </a:solidFill>
                <a:latin typeface="Helvetica" pitchFamily="2" charset="0"/>
              </a:rPr>
              <a:t>data for regulatory, legal, and business purposes. Ensure reporting capability on data and documents retired and stored in Data GUARD.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22DB5D-E3B2-DB59-58B0-0FF280A8999E}"/>
              </a:ext>
            </a:extLst>
          </p:cNvPr>
          <p:cNvSpPr txBox="1"/>
          <p:nvPr/>
        </p:nvSpPr>
        <p:spPr>
          <a:xfrm>
            <a:off x="817955" y="4356878"/>
            <a:ext cx="3013268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effectLst/>
                <a:latin typeface="Helvetica" pitchFamily="2" charset="0"/>
              </a:rPr>
              <a:t>Single View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: </a:t>
            </a:r>
          </a:p>
          <a:p>
            <a:r>
              <a:rPr lang="en-US" sz="1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Provides a single view for managing &amp; retiring SAP and non-SAP legacy systems.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B572D-55FD-B688-E4C1-1E4C18C07164}"/>
              </a:ext>
            </a:extLst>
          </p:cNvPr>
          <p:cNvSpPr txBox="1"/>
          <p:nvPr/>
        </p:nvSpPr>
        <p:spPr>
          <a:xfrm>
            <a:off x="4599728" y="4356878"/>
            <a:ext cx="2952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effectLst/>
                <a:latin typeface="Helvetica" pitchFamily="2" charset="0"/>
              </a:rPr>
              <a:t>Reporting </a:t>
            </a:r>
            <a:r>
              <a:rPr lang="en-US" sz="1400" b="1" dirty="0">
                <a:solidFill>
                  <a:schemeClr val="bg1"/>
                </a:solidFill>
                <a:latin typeface="Helvetica" pitchFamily="2" charset="0"/>
              </a:rPr>
              <a:t>on Legacy Systems:</a:t>
            </a:r>
            <a:endParaRPr lang="en-US" sz="1400" b="0" i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Build customized report with the data, document, tables and all the information decommissioned.</a:t>
            </a:r>
            <a:endParaRPr lang="en-US" sz="1400" b="0" i="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0D912-9BC2-18E9-8D7C-8E6DE89DD431}"/>
              </a:ext>
            </a:extLst>
          </p:cNvPr>
          <p:cNvSpPr txBox="1"/>
          <p:nvPr/>
        </p:nvSpPr>
        <p:spPr>
          <a:xfrm>
            <a:off x="8342288" y="4361509"/>
            <a:ext cx="3216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effectLst/>
                <a:latin typeface="Helvetica" pitchFamily="2" charset="0"/>
              </a:rPr>
              <a:t>Access Historical Data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: </a:t>
            </a:r>
          </a:p>
          <a:p>
            <a:r>
              <a:rPr lang="en-US" sz="1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Run advanced tailored reports on decommissioned data and have a single source of truth.</a:t>
            </a:r>
            <a:endParaRPr lang="en-US" sz="1400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B6921D-74A4-7F31-5604-F030B5585D6B}"/>
              </a:ext>
            </a:extLst>
          </p:cNvPr>
          <p:cNvCxnSpPr>
            <a:cxnSpLocks/>
          </p:cNvCxnSpPr>
          <p:nvPr/>
        </p:nvCxnSpPr>
        <p:spPr>
          <a:xfrm>
            <a:off x="5954802" y="864765"/>
            <a:ext cx="0" cy="1628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7B4929B-0479-4073-7D3D-EE847FC19D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75" y="893414"/>
            <a:ext cx="4621142" cy="1570732"/>
          </a:xfrm>
          <a:prstGeom prst="rect">
            <a:avLst/>
          </a:prstGeom>
        </p:spPr>
      </p:pic>
      <p:pic>
        <p:nvPicPr>
          <p:cNvPr id="17" name="Graphic 16" descr="Exponential Graph with solid fill">
            <a:extLst>
              <a:ext uri="{FF2B5EF4-FFF2-40B4-BE49-F238E27FC236}">
                <a16:creationId xmlns:a16="http://schemas.microsoft.com/office/drawing/2014/main" id="{CCFE49E7-004F-D350-BC92-EFBC8A9276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2980" y="3521504"/>
            <a:ext cx="789904" cy="789904"/>
          </a:xfrm>
          <a:prstGeom prst="rect">
            <a:avLst/>
          </a:prstGeom>
        </p:spPr>
      </p:pic>
      <p:pic>
        <p:nvPicPr>
          <p:cNvPr id="19" name="Graphic 18" descr="Document with solid fill">
            <a:extLst>
              <a:ext uri="{FF2B5EF4-FFF2-40B4-BE49-F238E27FC236}">
                <a16:creationId xmlns:a16="http://schemas.microsoft.com/office/drawing/2014/main" id="{3B03DE3F-B3C8-9E01-E51C-A67DD30024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2288" y="3533240"/>
            <a:ext cx="765552" cy="765552"/>
          </a:xfrm>
          <a:prstGeom prst="rect">
            <a:avLst/>
          </a:prstGeom>
        </p:spPr>
      </p:pic>
      <p:pic>
        <p:nvPicPr>
          <p:cNvPr id="21" name="Graphic 20" descr="Eye with solid fill">
            <a:extLst>
              <a:ext uri="{FF2B5EF4-FFF2-40B4-BE49-F238E27FC236}">
                <a16:creationId xmlns:a16="http://schemas.microsoft.com/office/drawing/2014/main" id="{3A7CF028-047A-0124-8894-AD2223BE1A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955" y="35215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22EBC-CED9-C2BE-05AE-A23253BC9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6637" y="504092"/>
            <a:ext cx="4749188" cy="10902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Data GUARD: </a:t>
            </a:r>
            <a:r>
              <a:rPr lang="en-US" dirty="0"/>
              <a:t>Capabilities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F0718-B24C-8680-138E-F4B66BD70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637" y="2032002"/>
            <a:ext cx="5389819" cy="35932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Decommission and manage </a:t>
            </a:r>
            <a:r>
              <a:rPr lang="en-US" b="1" dirty="0"/>
              <a:t>multiple systems </a:t>
            </a:r>
            <a:r>
              <a:rPr lang="en-US" dirty="0"/>
              <a:t>within your Data GUARD 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Store </a:t>
            </a:r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structured and unstructured data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within Data GUARD for single source of truth.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Migration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capabilities: Convert any kind of source system into </a:t>
            </a:r>
            <a:r>
              <a:rPr lang="en-US" dirty="0"/>
              <a:t>Data GUARD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storage</a:t>
            </a:r>
          </a:p>
          <a:p>
            <a:endParaRPr lang="en-US" dirty="0"/>
          </a:p>
        </p:txBody>
      </p:sp>
      <p:pic>
        <p:nvPicPr>
          <p:cNvPr id="1026" name="Picture 2" descr="mainframe 1 Data GUARD: Legacy System Decommissioning Tool by Auritas">
            <a:extLst>
              <a:ext uri="{FF2B5EF4-FFF2-40B4-BE49-F238E27FC236}">
                <a16:creationId xmlns:a16="http://schemas.microsoft.com/office/drawing/2014/main" id="{C6E23A4C-5C13-0AD5-8907-9C1986A9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94" y="4719814"/>
            <a:ext cx="1471461" cy="3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board 1 1 Data GUARD: Legacy System Decommissioning Tool by Auritas">
            <a:extLst>
              <a:ext uri="{FF2B5EF4-FFF2-40B4-BE49-F238E27FC236}">
                <a16:creationId xmlns:a16="http://schemas.microsoft.com/office/drawing/2014/main" id="{32E080E7-3A2B-D968-E109-815EE029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81" y="3036043"/>
            <a:ext cx="863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board 1 3 Data GUARD: Legacy System Decommissioning Tool by Auritas">
            <a:extLst>
              <a:ext uri="{FF2B5EF4-FFF2-40B4-BE49-F238E27FC236}">
                <a16:creationId xmlns:a16="http://schemas.microsoft.com/office/drawing/2014/main" id="{2FDF161F-67CD-428A-E396-DD125482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97" y="4619292"/>
            <a:ext cx="11049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tboard 1 2 Data GUARD: Legacy System Decommissioning Tool by Auritas">
            <a:extLst>
              <a:ext uri="{FF2B5EF4-FFF2-40B4-BE49-F238E27FC236}">
                <a16:creationId xmlns:a16="http://schemas.microsoft.com/office/drawing/2014/main" id="{B97DCAAD-796B-14E4-7A98-B67E4870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47" y="2984500"/>
            <a:ext cx="9652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board 1 1 Data GUARD: Legacy System Decommissioning Tool by Auritas">
            <a:extLst>
              <a:ext uri="{FF2B5EF4-FFF2-40B4-BE49-F238E27FC236}">
                <a16:creationId xmlns:a16="http://schemas.microsoft.com/office/drawing/2014/main" id="{861C16C3-F7A6-4AAB-2D73-5AFF865D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747" y="3852158"/>
            <a:ext cx="10668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board 5 Data GUARD: Legacy System Decommissioning Tool by Auritas">
            <a:extLst>
              <a:ext uri="{FF2B5EF4-FFF2-40B4-BE49-F238E27FC236}">
                <a16:creationId xmlns:a16="http://schemas.microsoft.com/office/drawing/2014/main" id="{AA150717-AAE4-A526-A10E-56533E26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18" y="3903701"/>
            <a:ext cx="1537362" cy="2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3675174-B2A0-AF9D-BCBB-1E72582E2509}"/>
              </a:ext>
            </a:extLst>
          </p:cNvPr>
          <p:cNvSpPr txBox="1">
            <a:spLocks/>
          </p:cNvSpPr>
          <p:nvPr/>
        </p:nvSpPr>
        <p:spPr>
          <a:xfrm>
            <a:off x="8697013" y="5375601"/>
            <a:ext cx="1208684" cy="559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more…</a:t>
            </a:r>
            <a:endParaRPr lang="en-US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2703FE7-36ED-C123-A4A7-6DDD98CA1251}"/>
              </a:ext>
            </a:extLst>
          </p:cNvPr>
          <p:cNvSpPr txBox="1">
            <a:spLocks/>
          </p:cNvSpPr>
          <p:nvPr/>
        </p:nvSpPr>
        <p:spPr>
          <a:xfrm>
            <a:off x="6817490" y="1975067"/>
            <a:ext cx="4838216" cy="55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3"/>
                </a:solidFill>
              </a:rPr>
              <a:t>Supported ERP Platforms</a:t>
            </a:r>
          </a:p>
        </p:txBody>
      </p:sp>
    </p:spTree>
    <p:extLst>
      <p:ext uri="{BB962C8B-B14F-4D97-AF65-F5344CB8AC3E}">
        <p14:creationId xmlns:p14="http://schemas.microsoft.com/office/powerpoint/2010/main" val="3460773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  <SharedWithUsers xmlns="bfee7331-4438-4be7-adff-9c56a95784c7">
      <UserInfo>
        <DisplayName>Ryan McCammond</DisplayName>
        <AccountId>869</AccountId>
        <AccountType/>
      </UserInfo>
      <UserInfo>
        <DisplayName>Mateo Castillo</DisplayName>
        <AccountId>22</AccountId>
        <AccountType/>
      </UserInfo>
      <UserInfo>
        <DisplayName>Julia Amorim</DisplayName>
        <AccountId>508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E2D6C-FE4C-45CD-A74A-7D3802253ACE}"/>
</file>

<file path=customXml/itemProps2.xml><?xml version="1.0" encoding="utf-8"?>
<ds:datastoreItem xmlns:ds="http://schemas.openxmlformats.org/officeDocument/2006/customXml" ds:itemID="{B1A5E082-B25B-49D5-A687-B43D6CBABE69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3e2b107d-4663-4092-8c4b-a903872f3367"/>
    <ds:schemaRef ds:uri="http://purl.org/dc/dcmitype/"/>
    <ds:schemaRef ds:uri="http://schemas.openxmlformats.org/package/2006/metadata/core-properties"/>
    <ds:schemaRef ds:uri="bfee7331-4438-4be7-adff-9c56a95784c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DD39FF-4A2B-4A21-808E-2D79675D12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Auritas General Template 2023</Template>
  <TotalTime>6375</TotalTime>
  <Words>1711</Words>
  <Application>Microsoft Macintosh PowerPoint</Application>
  <PresentationFormat>Widescreen</PresentationFormat>
  <Paragraphs>332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Helvetica</vt:lpstr>
      <vt:lpstr>Helvetica Bold</vt:lpstr>
      <vt:lpstr>Open Sans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Multi-system Decommissioning &amp; Retention Tool</dc:title>
  <dc:creator>Mateo Castillo</dc:creator>
  <cp:lastModifiedBy>Julia Amorim</cp:lastModifiedBy>
  <cp:revision>4</cp:revision>
  <dcterms:created xsi:type="dcterms:W3CDTF">2023-03-08T20:23:33Z</dcterms:created>
  <dcterms:modified xsi:type="dcterms:W3CDTF">2026-04-03T02:46:02Z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