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303" r:id="rId5"/>
    <p:sldId id="296" r:id="rId6"/>
    <p:sldId id="2147479245" r:id="rId7"/>
    <p:sldId id="2147469060" r:id="rId8"/>
    <p:sldId id="2147479258" r:id="rId9"/>
  </p:sldIdLst>
  <p:sldSz cx="18288000" cy="10287000"/>
  <p:notesSz cx="6858000" cy="9144000"/>
  <p:embeddedFontLst>
    <p:embeddedFont>
      <p:font typeface="Helvetica" pitchFamily="2" charset="0"/>
      <p:regular r:id="rId11"/>
      <p:bold r:id="rId12"/>
      <p:italic r:id="rId13"/>
      <p:boldItalic r:id="rId14"/>
    </p:embeddedFont>
    <p:embeddedFont>
      <p:font typeface="Verdana" panose="020B060403050404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D3B"/>
    <a:srgbClr val="0D4BD3"/>
    <a:srgbClr val="D801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444" autoAdjust="0"/>
  </p:normalViewPr>
  <p:slideViewPr>
    <p:cSldViewPr>
      <p:cViewPr varScale="1">
        <p:scale>
          <a:sx n="69" d="100"/>
          <a:sy n="69" d="100"/>
        </p:scale>
        <p:origin x="102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B0CC2-FF01-45FB-9799-38C7BC7ED4FC}" type="datetimeFigureOut">
              <a:rPr lang="en-US" smtClean="0"/>
              <a:t>5/5/26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22C5-786C-472E-9113-A4BF76392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3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74955" y="3326204"/>
            <a:ext cx="15497901" cy="56653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Text comes here.</a:t>
            </a:r>
          </a:p>
          <a:p>
            <a:pPr lvl="0"/>
            <a:endParaRPr lang="en-US" dirty="0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4418" y="979715"/>
            <a:ext cx="13448382" cy="1005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5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63002-E9D8-425B-27E6-F1F69B371021}"/>
              </a:ext>
            </a:extLst>
          </p:cNvPr>
          <p:cNvSpPr/>
          <p:nvPr userDrawn="1"/>
        </p:nvSpPr>
        <p:spPr>
          <a:xfrm>
            <a:off x="-16328" y="823991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A85A5857-0AD0-944E-B0DF-FA2A95956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3580" y="414011"/>
            <a:ext cx="1330113" cy="40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963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C01BB0-F860-3080-1063-967606D7A67E}"/>
              </a:ext>
            </a:extLst>
          </p:cNvPr>
          <p:cNvSpPr/>
          <p:nvPr userDrawn="1"/>
        </p:nvSpPr>
        <p:spPr>
          <a:xfrm>
            <a:off x="11555990" y="0"/>
            <a:ext cx="6732010" cy="10287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8E1CD-6EC9-F740-28C6-D7280E06C025}"/>
              </a:ext>
            </a:extLst>
          </p:cNvPr>
          <p:cNvSpPr/>
          <p:nvPr userDrawn="1"/>
        </p:nvSpPr>
        <p:spPr>
          <a:xfrm>
            <a:off x="14283815" y="2406887"/>
            <a:ext cx="2632586" cy="25146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latin typeface="Helvetica" pitchFamily="2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466D80-F2AA-F04F-D232-70E3D08EE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55990" y="2630153"/>
            <a:ext cx="5131810" cy="76581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60">
            <a:extLst>
              <a:ext uri="{FF2B5EF4-FFF2-40B4-BE49-F238E27FC236}">
                <a16:creationId xmlns:a16="http://schemas.microsoft.com/office/drawing/2014/main" id="{3CC09356-9433-B752-5F1D-FE96E0C2D6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876300"/>
            <a:ext cx="9790782" cy="1005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4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8E2AF6-3976-E862-2BD0-98FFDF217AD0}"/>
              </a:ext>
            </a:extLst>
          </p:cNvPr>
          <p:cNvSpPr/>
          <p:nvPr userDrawn="1"/>
        </p:nvSpPr>
        <p:spPr>
          <a:xfrm>
            <a:off x="0" y="564914"/>
            <a:ext cx="261257" cy="15819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22" name="Text Placeholder 60">
            <a:extLst>
              <a:ext uri="{FF2B5EF4-FFF2-40B4-BE49-F238E27FC236}">
                <a16:creationId xmlns:a16="http://schemas.microsoft.com/office/drawing/2014/main" id="{08F02AEC-3B11-DB84-2E27-217D8E2F2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30600" y="190500"/>
            <a:ext cx="1905001" cy="374414"/>
          </a:xfrm>
          <a:prstGeom prst="rect">
            <a:avLst/>
          </a:prstGeom>
          <a:solidFill>
            <a:srgbClr val="D8011A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bg1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3000">
                <a:latin typeface="Helvetica" pitchFamily="2" charset="0"/>
              </a:defRPr>
            </a:lvl2pPr>
            <a:lvl3pPr>
              <a:buClr>
                <a:schemeClr val="accent2"/>
              </a:buClr>
              <a:defRPr sz="2700">
                <a:latin typeface="Helvetica" pitchFamily="2" charset="0"/>
              </a:defRPr>
            </a:lvl3pPr>
            <a:lvl4pPr>
              <a:buClr>
                <a:schemeClr val="accent2"/>
              </a:buClr>
              <a:defRPr sz="2400">
                <a:latin typeface="Helvetica" pitchFamily="2" charset="0"/>
              </a:defRPr>
            </a:lvl4pPr>
            <a:lvl5pPr>
              <a:buClr>
                <a:schemeClr val="accent2"/>
              </a:buClr>
              <a:defRPr sz="2400"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Title Comes Here</a:t>
            </a:r>
          </a:p>
        </p:txBody>
      </p:sp>
    </p:spTree>
    <p:extLst>
      <p:ext uri="{BB962C8B-B14F-4D97-AF65-F5344CB8AC3E}">
        <p14:creationId xmlns:p14="http://schemas.microsoft.com/office/powerpoint/2010/main" val="98449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5259E-AE64-7A02-BBCB-21ACF4C6C3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0B8ABA38-568B-E270-7950-573EF7F708A0}"/>
              </a:ext>
            </a:extLst>
          </p:cNvPr>
          <p:cNvSpPr txBox="1"/>
          <p:nvPr/>
        </p:nvSpPr>
        <p:spPr>
          <a:xfrm>
            <a:off x="761999" y="3427899"/>
            <a:ext cx="10338182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footprint increased by 6% annually, leading to a substantial production database size (11.8TB), complicating the migration process.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Migrating vast amounts of data would be costly.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Large database threatened to extend the migration timeline, causing potential delays.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Risk of interrupting daily operations, risking business continuity during transition.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A2C8DA3E-057E-AF1D-9F85-CA5D189275F2}"/>
              </a:ext>
            </a:extLst>
          </p:cNvPr>
          <p:cNvSpPr txBox="1"/>
          <p:nvPr/>
        </p:nvSpPr>
        <p:spPr>
          <a:xfrm>
            <a:off x="771524" y="7829624"/>
            <a:ext cx="10338182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Achieved an 79% size reduction:</a:t>
            </a:r>
          </a:p>
          <a:p>
            <a:pPr marL="844823" lvl="2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Archiving 8.7TB initially and further optimizing data for a total reduction of 9.3TB.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the timeline for migration.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Achieve NetZero database growth, ensure predictable costs for the S/4HANA migration.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Annual savings from the project exceeded $600K. Cumulative savings surpassing $2M.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FFE1DAE-9A82-1FA5-0A7F-F6E90B1985DE}"/>
              </a:ext>
            </a:extLst>
          </p:cNvPr>
          <p:cNvSpPr txBox="1"/>
          <p:nvPr/>
        </p:nvSpPr>
        <p:spPr>
          <a:xfrm>
            <a:off x="761999" y="5609526"/>
            <a:ext cx="10348332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3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lvl="1" indent="-263388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Implemented a phased data archiving approach.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Archiving without any business interruptions.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Leveraged AWS S3 as the archiving repository.</a:t>
            </a:r>
          </a:p>
          <a:p>
            <a:pPr marL="387623" lvl="1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Automation with Data ASSIST</a:t>
            </a:r>
          </a:p>
          <a:p>
            <a:pPr marL="844823" lvl="2" indent="-193811">
              <a:lnSpc>
                <a:spcPts val="2333"/>
              </a:lnSpc>
              <a:spcBef>
                <a:spcPts val="3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Gain insights into the database, identifying patterns &amp; opportunities.</a:t>
            </a:r>
          </a:p>
        </p:txBody>
      </p:sp>
      <p:pic>
        <p:nvPicPr>
          <p:cNvPr id="1026" name="Picture 2" descr="Airgas - Wikipedia">
            <a:extLst>
              <a:ext uri="{FF2B5EF4-FFF2-40B4-BE49-F238E27FC236}">
                <a16:creationId xmlns:a16="http://schemas.microsoft.com/office/drawing/2014/main" id="{B32DBBB5-38BE-DEE3-3F26-27F641EB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77707"/>
            <a:ext cx="185664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Airgas acquires West Michigan distributor of food and beverage gases |  Crain's Grand Rapids Business">
            <a:extLst>
              <a:ext uri="{FF2B5EF4-FFF2-40B4-BE49-F238E27FC236}">
                <a16:creationId xmlns:a16="http://schemas.microsoft.com/office/drawing/2014/main" id="{01A69B0F-B4CA-AB92-4FAB-F59CF3534AD1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3" r="23863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892D8DD-42E8-62E9-FCB3-83092EA57D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731271"/>
            <a:ext cx="9790782" cy="1005282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spcBef>
                <a:spcPts val="450"/>
              </a:spcBef>
            </a:pPr>
            <a:r>
              <a:rPr lang="en-US" sz="4500" dirty="0"/>
              <a:t>Data Archiving for S/4HANA Migration Preparation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A475A9-9768-AC7D-DA4F-AC59E0E610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FFC000"/>
          </a:solidFill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rgbClr val="1B1D3B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85558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14497038" y="9117366"/>
            <a:ext cx="1683364" cy="537465"/>
          </a:xfrm>
          <a:custGeom>
            <a:avLst/>
            <a:gdLst/>
            <a:ahLst/>
            <a:cxnLst/>
            <a:rect l="l" t="t" r="r" b="b"/>
            <a:pathLst>
              <a:path w="1683364" h="537465">
                <a:moveTo>
                  <a:pt x="0" y="0"/>
                </a:moveTo>
                <a:lnTo>
                  <a:pt x="1683364" y="0"/>
                </a:lnTo>
                <a:lnTo>
                  <a:pt x="1683364" y="537465"/>
                </a:lnTo>
                <a:lnTo>
                  <a:pt x="0" y="5374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6540018" y="9075747"/>
            <a:ext cx="0" cy="639753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766760" y="3227049"/>
            <a:ext cx="9701348" cy="175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Background &amp; Pain Points: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Large ECC database​ with high growth rate increases costs associated.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Issues with GDPR compliance bring legal risks for an organization.​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Eminent move to SAP S/4HANA:</a:t>
            </a:r>
          </a:p>
          <a:p>
            <a:pPr marL="844823" lvl="2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Need to prepare the database for the migration.</a:t>
            </a:r>
          </a:p>
          <a:p>
            <a:pPr marL="844823" lvl="2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 database size for cost savings when migrating &amp; operating on S/4.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6760" y="7108032"/>
            <a:ext cx="9710873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Extended life of ECC hardware investments​.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Database size reduction with data archiving.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S/4 HANA implementation costs​.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Retention management implementation for reduced compliance risks.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Better database performance:</a:t>
            </a:r>
          </a:p>
          <a:p>
            <a:pPr marL="844823" lvl="2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Reduction in database search and ​access times.​</a:t>
            </a:r>
          </a:p>
          <a:p>
            <a:pPr marL="844823" lvl="2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Reduction in backup times/increased system availability​.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Streamlined migration journey to SAP S/4HANA.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6760" y="5145627"/>
            <a:ext cx="9710873" cy="1759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 a comprehensive data archiving strategy, starting with database assessment for object recommendations.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Launch a retention policy in accordance with privacy regulations, including GDPR.</a:t>
            </a:r>
          </a:p>
          <a:p>
            <a:pPr marL="387623" lvl="1" indent="-193811">
              <a:lnSpc>
                <a:spcPts val="2333"/>
              </a:lnSpc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 OpenText Document Access/Extended ECM ​for enhanced performance, including search, access and retrieval of data. </a:t>
            </a:r>
          </a:p>
        </p:txBody>
      </p:sp>
      <p:pic>
        <p:nvPicPr>
          <p:cNvPr id="1026" name="Picture 2" descr="Microsoft PNG Images Transparent Free Download | PNGMart.com">
            <a:extLst>
              <a:ext uri="{FF2B5EF4-FFF2-40B4-BE49-F238E27FC236}">
                <a16:creationId xmlns:a16="http://schemas.microsoft.com/office/drawing/2014/main" id="{12A30660-0A41-B9A5-65E4-D3384DEE6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961" y="-14111"/>
            <a:ext cx="3004174" cy="110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icrosoft’s AI can mimic your voice with seconds of training | Cybernews">
            <a:extLst>
              <a:ext uri="{FF2B5EF4-FFF2-40B4-BE49-F238E27FC236}">
                <a16:creationId xmlns:a16="http://schemas.microsoft.com/office/drawing/2014/main" id="{A9AF2DAF-EE95-F1A7-3E96-DC534D8ED0D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 r="3157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3B2F8F8-48E5-270C-FB33-61110AE925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6760" y="791378"/>
            <a:ext cx="9790782" cy="1005282"/>
          </a:xfrm>
        </p:spPr>
        <p:txBody>
          <a:bodyPr>
            <a:noAutofit/>
          </a:bodyPr>
          <a:lstStyle/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spcBef>
                <a:spcPts val="450"/>
              </a:spcBef>
            </a:pPr>
            <a:r>
              <a:rPr lang="en-US" sz="4500" dirty="0"/>
              <a:t>Streamlining Migration to S/4HANA with Database Size Reduction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7FDCF2-AD34-066D-A3DD-E1E7308315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21200" y="190500"/>
            <a:ext cx="914401" cy="374414"/>
          </a:xfrm>
        </p:spPr>
        <p:txBody>
          <a:bodyPr/>
          <a:lstStyle/>
          <a:p>
            <a:pPr algn="ctr"/>
            <a:r>
              <a:rPr lang="en-US" dirty="0"/>
              <a:t>Tech</a:t>
            </a:r>
          </a:p>
        </p:txBody>
      </p:sp>
    </p:spTree>
    <p:extLst>
      <p:ext uri="{BB962C8B-B14F-4D97-AF65-F5344CB8AC3E}">
        <p14:creationId xmlns:p14="http://schemas.microsoft.com/office/powerpoint/2010/main" val="348567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46BE0-4174-41EC-DBBB-9921937D9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9FBAAC4A-8786-4E1D-F1BB-6DF3C7F46AAA}"/>
              </a:ext>
            </a:extLst>
          </p:cNvPr>
          <p:cNvSpPr txBox="1"/>
          <p:nvPr/>
        </p:nvSpPr>
        <p:spPr>
          <a:xfrm>
            <a:off x="802337" y="2907840"/>
            <a:ext cx="9401538" cy="3357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US" sz="21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Background &amp; Pain Points: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Looking to prepare database for transition to S/4HANA.</a:t>
            </a:r>
          </a:p>
          <a:p>
            <a:pPr marL="1073442" lvl="2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Minimize the risk of downtime during the cloud adoption.</a:t>
            </a:r>
          </a:p>
          <a:p>
            <a:pPr marL="1073442" lvl="2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Save costs when transitioning to new system.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Multiple tables over 10 billion rows.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86 application servers required in production environment.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Database was 30 terabytes and growing at .5 terabyte per month.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Challenge is to reduce database space by half through optimizing existing archiving program and doing so quick.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55B0A4B-DACC-EDF6-F143-C57EF5BCDB0A}"/>
              </a:ext>
            </a:extLst>
          </p:cNvPr>
          <p:cNvSpPr txBox="1"/>
          <p:nvPr/>
        </p:nvSpPr>
        <p:spPr>
          <a:xfrm>
            <a:off x="802337" y="6465118"/>
            <a:ext cx="9710873" cy="3034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US" sz="21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 &amp; ROI: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Grainger plans on moving to S/4 within a year.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Avoiding archive index growth.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Converted Clusters and LOB tables to manageable transparent tables.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Growth reduced by 85%.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Approaching NetZero HANA Migration down time.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HANA sizing from estimated 21TB appliance to 7TB appliance.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$1.5M annual savings from hardware costs alone.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F9995D-C866-ADD2-77F1-B73269A36D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876300"/>
            <a:ext cx="9829800" cy="1447800"/>
          </a:xfrm>
        </p:spPr>
        <p:txBody>
          <a:bodyPr>
            <a:normAutofit lnSpcReduction="10000"/>
          </a:bodyPr>
          <a:lstStyle/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spcBef>
                <a:spcPts val="450"/>
              </a:spcBef>
            </a:pPr>
            <a:r>
              <a:rPr lang="en-US" sz="4500" dirty="0"/>
              <a:t>Fast Tracking S/4HANA Adoption</a:t>
            </a:r>
          </a:p>
        </p:txBody>
      </p:sp>
      <p:pic>
        <p:nvPicPr>
          <p:cNvPr id="3" name="Picture 2" descr="Grainger Corporate Office Headquarters - Corporate Office Headquarters">
            <a:extLst>
              <a:ext uri="{FF2B5EF4-FFF2-40B4-BE49-F238E27FC236}">
                <a16:creationId xmlns:a16="http://schemas.microsoft.com/office/drawing/2014/main" id="{1797AFF7-180A-A8DB-65E0-B8C4BCB49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7943" y="182687"/>
            <a:ext cx="2771907" cy="8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0245B7B-4985-BB94-0AA8-54B01E26E712}"/>
              </a:ext>
            </a:extLst>
          </p:cNvPr>
          <p:cNvSpPr txBox="1">
            <a:spLocks/>
          </p:cNvSpPr>
          <p:nvPr/>
        </p:nvSpPr>
        <p:spPr>
          <a:xfrm>
            <a:off x="16764000" y="209290"/>
            <a:ext cx="1314248" cy="362210"/>
          </a:xfrm>
          <a:prstGeom prst="rect">
            <a:avLst/>
          </a:prstGeom>
          <a:solidFill>
            <a:srgbClr val="D8011A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1500" dirty="0">
                <a:solidFill>
                  <a:schemeClr val="bg1"/>
                </a:solidFill>
              </a:rPr>
              <a:t>Distribution</a:t>
            </a:r>
          </a:p>
        </p:txBody>
      </p:sp>
      <p:pic>
        <p:nvPicPr>
          <p:cNvPr id="10" name="Picture 2" descr="Mechanics working on car in service shop">
            <a:extLst>
              <a:ext uri="{FF2B5EF4-FFF2-40B4-BE49-F238E27FC236}">
                <a16:creationId xmlns:a16="http://schemas.microsoft.com/office/drawing/2014/main" id="{66EE56A8-D15E-3210-152D-1D5A3708BB9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" b="1584"/>
          <a:stretch>
            <a:fillRect/>
          </a:stretch>
        </p:blipFill>
        <p:spPr bwMode="auto">
          <a:xfrm>
            <a:off x="11555413" y="2628900"/>
            <a:ext cx="5132387" cy="76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8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C23D2-2525-F3F8-E204-4C35886EA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28DFFD2B-A613-F947-9F32-CDB044DC243B}"/>
              </a:ext>
            </a:extLst>
          </p:cNvPr>
          <p:cNvSpPr txBox="1"/>
          <p:nvPr/>
        </p:nvSpPr>
        <p:spPr>
          <a:xfrm>
            <a:off x="764359" y="3211338"/>
            <a:ext cx="10472215" cy="1949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285750" indent="-285750"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1B1D3B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Economics of the deal didn’t support a move from on-prem to RISE/cloud</a:t>
            </a:r>
          </a:p>
          <a:p>
            <a:pPr marL="742950" lvl="1" indent="-285750"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Current system was 5TB requiring larger infrastructure to support compute and storage</a:t>
            </a:r>
          </a:p>
          <a:p>
            <a:pPr marL="742950" lvl="1" indent="-285750"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Non-prod systems added to cost structure</a:t>
            </a:r>
          </a:p>
          <a:p>
            <a:pPr marL="742950" lvl="1" indent="-285750"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Included growth calculations reduced the value proposition for a cloud migration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F54BD331-A5A3-B86A-75C5-583E7A1E99C3}"/>
              </a:ext>
            </a:extLst>
          </p:cNvPr>
          <p:cNvSpPr txBox="1"/>
          <p:nvPr/>
        </p:nvSpPr>
        <p:spPr>
          <a:xfrm>
            <a:off x="764359" y="7412333"/>
            <a:ext cx="10287000" cy="248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2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Results:</a:t>
            </a:r>
          </a:p>
          <a:p>
            <a:pPr marL="387623" lvl="1" indent="-193811">
              <a:lnSpc>
                <a:spcPts val="2333"/>
              </a:lnSpc>
              <a:spcBef>
                <a:spcPts val="2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Peabody was able to reduce their source system from 5TB to 1TB</a:t>
            </a:r>
          </a:p>
          <a:p>
            <a:pPr marL="844823" lvl="2" indent="-193811">
              <a:lnSpc>
                <a:spcPts val="2333"/>
              </a:lnSpc>
              <a:spcBef>
                <a:spcPts val="2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80% size reduction</a:t>
            </a:r>
          </a:p>
          <a:p>
            <a:pPr marL="387623" lvl="1" indent="-193811">
              <a:lnSpc>
                <a:spcPts val="2333"/>
              </a:lnSpc>
              <a:spcBef>
                <a:spcPts val="2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$1M estimated cumulative savings from reducing data footprint.</a:t>
            </a:r>
          </a:p>
          <a:p>
            <a:pPr marL="387623" lvl="1" indent="-193811">
              <a:lnSpc>
                <a:spcPts val="2333"/>
              </a:lnSpc>
              <a:spcBef>
                <a:spcPts val="2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 smaller infrastructure footprint provided the needed value proposition for RISE</a:t>
            </a:r>
          </a:p>
          <a:p>
            <a:pPr marL="387623" lvl="1" indent="-193811">
              <a:lnSpc>
                <a:spcPts val="2333"/>
              </a:lnSpc>
              <a:spcBef>
                <a:spcPts val="2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Beyond the initial activity, by putting an archiving strategy in place, Peabody can manage their growth and focus investment on new technologies as opposed to infrastructure spend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AA10504B-ED31-6B33-10C9-737DC1A52AC4}"/>
              </a:ext>
            </a:extLst>
          </p:cNvPr>
          <p:cNvSpPr txBox="1"/>
          <p:nvPr/>
        </p:nvSpPr>
        <p:spPr>
          <a:xfrm>
            <a:off x="764359" y="5337484"/>
            <a:ext cx="9710873" cy="189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ts val="200"/>
              </a:spcBef>
            </a:pPr>
            <a:r>
              <a:rPr lang="en-US" sz="2000" b="1" dirty="0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387623" lvl="1" indent="-193811">
              <a:lnSpc>
                <a:spcPts val="2333"/>
              </a:lnSpc>
              <a:spcBef>
                <a:spcPts val="2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 the DB size through an Archiving strategy:</a:t>
            </a:r>
          </a:p>
          <a:p>
            <a:pPr marL="844823" lvl="2" indent="-193811">
              <a:lnSpc>
                <a:spcPts val="2333"/>
              </a:lnSpc>
              <a:spcBef>
                <a:spcPts val="2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Reducing the source DB size results in a smaller target requirement</a:t>
            </a:r>
          </a:p>
          <a:p>
            <a:pPr marL="844823" lvl="2" indent="-193811">
              <a:lnSpc>
                <a:spcPts val="2333"/>
              </a:lnSpc>
              <a:spcBef>
                <a:spcPts val="2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Migration time is reduced with less data to transfer</a:t>
            </a:r>
          </a:p>
          <a:p>
            <a:pPr marL="844823" lvl="2" indent="-193811">
              <a:lnSpc>
                <a:spcPts val="2333"/>
              </a:lnSpc>
              <a:spcBef>
                <a:spcPts val="2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With fewer objects, there is less risk in the overall project</a:t>
            </a:r>
          </a:p>
          <a:p>
            <a:pPr marL="387623" lvl="1" indent="-193811">
              <a:lnSpc>
                <a:spcPts val="2333"/>
              </a:lnSpc>
              <a:spcBef>
                <a:spcPts val="200"/>
              </a:spcBef>
              <a:buFont typeface="Arial"/>
              <a:buChar char="•"/>
            </a:pPr>
            <a:r>
              <a:rPr lang="en-US" sz="20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Infrastructure costs are reduced as well as overall project services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D968D54-39DB-63C2-E514-1B1A54DFD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209" y="232293"/>
            <a:ext cx="2135198" cy="72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Peabody Energy's Financial Death Spiral - Sightline Institute">
            <a:extLst>
              <a:ext uri="{FF2B5EF4-FFF2-40B4-BE49-F238E27FC236}">
                <a16:creationId xmlns:a16="http://schemas.microsoft.com/office/drawing/2014/main" id="{41904AE8-C56B-9D66-13D8-3F7D4B7E4410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2" r="2768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11A7C07-C3BE-38B3-A3EE-B81976F12165}"/>
              </a:ext>
            </a:extLst>
          </p:cNvPr>
          <p:cNvSpPr txBox="1">
            <a:spLocks/>
          </p:cNvSpPr>
          <p:nvPr/>
        </p:nvSpPr>
        <p:spPr>
          <a:xfrm>
            <a:off x="764359" y="647700"/>
            <a:ext cx="9598841" cy="2330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44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</a:pPr>
            <a:r>
              <a:rPr lang="en-US" sz="45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ts val="5445"/>
              </a:lnSpc>
            </a:pPr>
            <a:r>
              <a:rPr lang="en-US" sz="4500" dirty="0">
                <a:solidFill>
                  <a:srgbClr val="1B1D3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Archiving Accelerated Move to RISE with Size Reduction of 80%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0C4782-7F22-89B6-664C-0A5D97904D2C}"/>
              </a:ext>
            </a:extLst>
          </p:cNvPr>
          <p:cNvSpPr/>
          <p:nvPr/>
        </p:nvSpPr>
        <p:spPr>
          <a:xfrm>
            <a:off x="11555990" y="7543171"/>
            <a:ext cx="6732010" cy="2743829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Helvetica" pitchFamily="2" charset="0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E9DFB25-F358-3E22-ABD7-392E0CE090B2}"/>
              </a:ext>
            </a:extLst>
          </p:cNvPr>
          <p:cNvSpPr txBox="1">
            <a:spLocks/>
          </p:cNvSpPr>
          <p:nvPr/>
        </p:nvSpPr>
        <p:spPr>
          <a:xfrm>
            <a:off x="16078218" y="190500"/>
            <a:ext cx="2057384" cy="29686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1B1D3B"/>
                </a:solidFill>
              </a:rPr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27968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61856-E4C2-599C-3A8A-95E85817E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>
            <a:extLst>
              <a:ext uri="{FF2B5EF4-FFF2-40B4-BE49-F238E27FC236}">
                <a16:creationId xmlns:a16="http://schemas.microsoft.com/office/drawing/2014/main" id="{0682EAB6-B1F4-932F-D785-6B705515407C}"/>
              </a:ext>
            </a:extLst>
          </p:cNvPr>
          <p:cNvSpPr txBox="1"/>
          <p:nvPr/>
        </p:nvSpPr>
        <p:spPr>
          <a:xfrm>
            <a:off x="457200" y="3162300"/>
            <a:ext cx="10837106" cy="32932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US" sz="21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Solution</a:t>
            </a:r>
            <a:endParaRPr lang="en-US" sz="2100" dirty="0">
              <a:solidFill>
                <a:srgbClr val="1B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 proprietary PRA archiving mechanism to preserve access to archived PRA transactions while maintaining compliance.</a:t>
            </a:r>
          </a:p>
          <a:p>
            <a:pPr marL="844842" lvl="2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Enabled PRA reversals or entries to be “linked” directly to a specific archived object.</a:t>
            </a:r>
          </a:p>
          <a:p>
            <a:pPr marL="844842" lvl="2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Within the journal entry, the archive link was referenced in the text field, allowing users to retrieve details seamlessly. 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ASSIST:</a:t>
            </a:r>
          </a:p>
          <a:p>
            <a:pPr marL="844842" lvl="2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Automated the archival process of historical data with dynamic scheduling.</a:t>
            </a:r>
          </a:p>
          <a:p>
            <a:pPr marL="844842" lvl="2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Defined retention requirements and implementing a compliance strategy.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413F8E80-0599-11D1-E656-007244167BD9}"/>
              </a:ext>
            </a:extLst>
          </p:cNvPr>
          <p:cNvSpPr txBox="1"/>
          <p:nvPr/>
        </p:nvSpPr>
        <p:spPr>
          <a:xfrm>
            <a:off x="457200" y="6797496"/>
            <a:ext cx="9710873" cy="2841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450"/>
              </a:spcBef>
            </a:pPr>
            <a:r>
              <a:rPr lang="en-US" sz="2100" b="1" dirty="0">
                <a:solidFill>
                  <a:schemeClr val="accent2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 &amp; ROI: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</a:rPr>
              <a:t>81% size reduction across the SAP landscape, achieving the initial requirement for transition.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</a:rPr>
              <a:t>PRA archiving allowed for savings and size reduction while retaining access and ensuring compliance.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</a:rPr>
              <a:t>Monetary savings when migrating a smaller database to SAP S/4HANA.</a:t>
            </a:r>
          </a:p>
          <a:p>
            <a:pPr marL="387642" lvl="1" indent="-193821">
              <a:spcBef>
                <a:spcPts val="450"/>
              </a:spcBef>
              <a:buFont typeface="Arial"/>
              <a:buChar char="•"/>
            </a:pPr>
            <a:r>
              <a:rPr lang="en-US" sz="2100" dirty="0">
                <a:solidFill>
                  <a:srgbClr val="1B1D3B"/>
                </a:solidFill>
                <a:latin typeface="Helvetica" pitchFamily="2" charset="0"/>
              </a:rPr>
              <a:t>Data ASSIST provided ongoing growth control, ensuring costs stayed low even in the new environment while providing insights into their database.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AD5692-FC0E-050C-B523-C4E8174D6E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3401" y="597359"/>
            <a:ext cx="10475263" cy="23104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3600" dirty="0">
                <a:solidFill>
                  <a:schemeClr val="accent2"/>
                </a:solidFill>
              </a:rPr>
              <a:t>Success Story: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3600" dirty="0"/>
              <a:t>80% System Reduction with Accessible &amp; Compliant PRA Archive for SAP S/4HANA Prep</a:t>
            </a:r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9D0CEF60-F9E0-227F-6BA0-FCA3FD85E568}"/>
              </a:ext>
            </a:extLst>
          </p:cNvPr>
          <p:cNvSpPr txBox="1">
            <a:spLocks/>
          </p:cNvSpPr>
          <p:nvPr/>
        </p:nvSpPr>
        <p:spPr>
          <a:xfrm>
            <a:off x="16764000" y="209290"/>
            <a:ext cx="1314248" cy="362210"/>
          </a:xfrm>
          <a:prstGeom prst="rect">
            <a:avLst/>
          </a:prstGeom>
          <a:solidFill>
            <a:srgbClr val="D8011A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sz="1500" dirty="0">
                <a:solidFill>
                  <a:schemeClr val="bg1"/>
                </a:solidFill>
              </a:rPr>
              <a:t>Oil &amp; Gas</a:t>
            </a:r>
          </a:p>
        </p:txBody>
      </p:sp>
      <p:pic>
        <p:nvPicPr>
          <p:cNvPr id="15" name="Picture 14" descr="A yellow and black logo&#10;&#10;AI-generated content may be incorrect.">
            <a:extLst>
              <a:ext uri="{FF2B5EF4-FFF2-40B4-BE49-F238E27FC236}">
                <a16:creationId xmlns:a16="http://schemas.microsoft.com/office/drawing/2014/main" id="{3ABF49E2-54E5-CD90-3965-C0EBB14E8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6" t="35084" r="11274" b="36317"/>
          <a:stretch>
            <a:fillRect/>
          </a:stretch>
        </p:blipFill>
        <p:spPr>
          <a:xfrm>
            <a:off x="9144000" y="209290"/>
            <a:ext cx="2226506" cy="843518"/>
          </a:xfrm>
          <a:prstGeom prst="rect">
            <a:avLst/>
          </a:prstGeom>
        </p:spPr>
      </p:pic>
      <p:pic>
        <p:nvPicPr>
          <p:cNvPr id="22" name="Picture Placeholder 21" descr="A large oil rig in the ocean&#10;&#10;AI-generated content may be incorrect.">
            <a:extLst>
              <a:ext uri="{FF2B5EF4-FFF2-40B4-BE49-F238E27FC236}">
                <a16:creationId xmlns:a16="http://schemas.microsoft.com/office/drawing/2014/main" id="{2DD47236-1853-2D56-52A6-8B655FE341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7" t="16" r="11755" b="-16"/>
          <a:stretch>
            <a:fillRect/>
          </a:stretch>
        </p:blipFill>
        <p:spPr>
          <a:xfrm>
            <a:off x="11555990" y="2630153"/>
            <a:ext cx="5131810" cy="7658100"/>
          </a:xfrm>
        </p:spPr>
      </p:pic>
    </p:spTree>
    <p:extLst>
      <p:ext uri="{BB962C8B-B14F-4D97-AF65-F5344CB8AC3E}">
        <p14:creationId xmlns:p14="http://schemas.microsoft.com/office/powerpoint/2010/main" val="268233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478FF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b107d-4663-4092-8c4b-a903872f3367">
      <Terms xmlns="http://schemas.microsoft.com/office/infopath/2007/PartnerControls"/>
    </lcf76f155ced4ddcb4097134ff3c332f>
    <TaxCatchAll xmlns="bfee7331-4438-4be7-adff-9c56a95784c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2CF24D878540B67162F0A9899BF8" ma:contentTypeVersion="18" ma:contentTypeDescription="Create a new document." ma:contentTypeScope="" ma:versionID="20c767da5aa3318d69369c50629d4adc">
  <xsd:schema xmlns:xsd="http://www.w3.org/2001/XMLSchema" xmlns:xs="http://www.w3.org/2001/XMLSchema" xmlns:p="http://schemas.microsoft.com/office/2006/metadata/properties" xmlns:ns2="3e2b107d-4663-4092-8c4b-a903872f3367" xmlns:ns3="bfee7331-4438-4be7-adff-9c56a95784c7" targetNamespace="http://schemas.microsoft.com/office/2006/metadata/properties" ma:root="true" ma:fieldsID="167f832a1ee4ea73e247ae5588413be6" ns2:_="" ns3:_="">
    <xsd:import namespace="3e2b107d-4663-4092-8c4b-a903872f3367"/>
    <xsd:import namespace="bfee7331-4438-4be7-adff-9c56a9578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107d-4663-4092-8c4b-a903872f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7331-4438-4be7-adff-9c56a957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448dd1-bc4a-4e97-8375-8dcc336b145e}" ma:internalName="TaxCatchAll" ma:showField="CatchAllData" ma:web="bfee7331-4438-4be7-adff-9c56a9578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0606AB-7635-4563-88D5-305E9BEE7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7970B4-0C0D-4256-B79C-C96083E2D18B}">
  <ds:schemaRefs>
    <ds:schemaRef ds:uri="http://purl.org/dc/terms/"/>
    <ds:schemaRef ds:uri="http://schemas.microsoft.com/office/2006/documentManagement/types"/>
    <ds:schemaRef ds:uri="http://purl.org/dc/elements/1.1/"/>
    <ds:schemaRef ds:uri="bfee7331-4438-4be7-adff-9c56a95784c7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3e2b107d-4663-4092-8c4b-a903872f336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59E662E-C3E7-4A49-B854-2960AA5905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b107d-4663-4092-8c4b-a903872f3367"/>
    <ds:schemaRef ds:uri="bfee7331-4438-4be7-adff-9c56a9578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3110</TotalTime>
  <Words>865</Words>
  <Application>Microsoft Macintosh PowerPoint</Application>
  <PresentationFormat>Custom</PresentationFormat>
  <Paragraphs>96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Helvetica</vt:lpstr>
      <vt:lpstr>Aptos</vt:lpstr>
      <vt:lpstr>Calibri</vt:lpstr>
      <vt:lpstr>Arial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Overviews - Case Studies One Pagers</dc:title>
  <cp:lastModifiedBy>Julia Amorim</cp:lastModifiedBy>
  <cp:revision>8</cp:revision>
  <dcterms:created xsi:type="dcterms:W3CDTF">2006-08-16T00:00:00Z</dcterms:created>
  <dcterms:modified xsi:type="dcterms:W3CDTF">2026-05-05T21:22:58Z</dcterms:modified>
  <dc:identifier>DAFrPQ6PK8g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0x01010066202CF24D878540B67162F0A9899BF8</vt:lpwstr>
  </property>
  <property fmtid="{D5CDD505-2E9C-101B-9397-08002B2CF9AE}" pid="3" name="MediaServiceImageTags">
    <vt:lpwstr/>
  </property>
</Properties>
</file>