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4"/>
  </p:sldMasterIdLst>
  <p:notesMasterIdLst>
    <p:notesMasterId r:id="rId27"/>
  </p:notesMasterIdLst>
  <p:handoutMasterIdLst>
    <p:handoutMasterId r:id="rId28"/>
  </p:handoutMasterIdLst>
  <p:sldIdLst>
    <p:sldId id="2147469065" r:id="rId5"/>
    <p:sldId id="2147469066" r:id="rId6"/>
    <p:sldId id="2147479282" r:id="rId7"/>
    <p:sldId id="256" r:id="rId8"/>
    <p:sldId id="2147469057" r:id="rId9"/>
    <p:sldId id="2147469061" r:id="rId10"/>
    <p:sldId id="2147469062" r:id="rId11"/>
    <p:sldId id="2147469063" r:id="rId12"/>
    <p:sldId id="2147469067" r:id="rId13"/>
    <p:sldId id="2147469068" r:id="rId14"/>
    <p:sldId id="2147469069" r:id="rId15"/>
    <p:sldId id="2147469070" r:id="rId16"/>
    <p:sldId id="2147469071" r:id="rId17"/>
    <p:sldId id="2147479248" r:id="rId18"/>
    <p:sldId id="2147479245" r:id="rId19"/>
    <p:sldId id="2147479249" r:id="rId20"/>
    <p:sldId id="259" r:id="rId21"/>
    <p:sldId id="2147479243" r:id="rId22"/>
    <p:sldId id="2147479250" r:id="rId23"/>
    <p:sldId id="2147479251" r:id="rId24"/>
    <p:sldId id="2147479247" r:id="rId25"/>
    <p:sldId id="214747925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74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rous Art" initials="GA" lastIdx="1" clrIdx="0">
    <p:extLst>
      <p:ext uri="{19B8F6BF-5375-455C-9EA6-DF929625EA0E}">
        <p15:presenceInfo xmlns:p15="http://schemas.microsoft.com/office/powerpoint/2012/main" userId="74acd13c187467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A"/>
    <a:srgbClr val="1C1D3B"/>
    <a:srgbClr val="D40606"/>
    <a:srgbClr val="0D4BD4"/>
    <a:srgbClr val="FCFEFE"/>
    <a:srgbClr val="000FFC"/>
    <a:srgbClr val="FFC000"/>
    <a:srgbClr val="F0AB00"/>
    <a:srgbClr val="E4001A"/>
    <a:srgbClr val="D8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DC4C5-7A1C-D343-A868-92C99F2B9264}" v="2" dt="2026-03-23T16:37:50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1355"/>
    <p:restoredTop sz="94379"/>
  </p:normalViewPr>
  <p:slideViewPr>
    <p:cSldViewPr snapToGrid="0">
      <p:cViewPr varScale="1">
        <p:scale>
          <a:sx n="101" d="100"/>
          <a:sy n="101" d="100"/>
        </p:scale>
        <p:origin x="200" y="464"/>
      </p:cViewPr>
      <p:guideLst>
        <p:guide orient="horz" pos="336"/>
        <p:guide pos="336"/>
        <p:guide orient="horz" pos="3984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968" y="13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Amorim" userId="1a2a34cf-f6eb-4dd8-86b7-3335b97f07d5" providerId="ADAL" clId="{FF6581B4-D95E-507C-BCCC-8278391A8E71}"/>
    <pc:docChg chg="addSld delSld modSld modMainMaster">
      <pc:chgData name="Julia Amorim" userId="1a2a34cf-f6eb-4dd8-86b7-3335b97f07d5" providerId="ADAL" clId="{FF6581B4-D95E-507C-BCCC-8278391A8E71}" dt="2026-03-23T16:37:50.638" v="3"/>
      <pc:docMkLst>
        <pc:docMk/>
      </pc:docMkLst>
      <pc:sldMasterChg chg="modSp modSldLayout">
        <pc:chgData name="Julia Amorim" userId="1a2a34cf-f6eb-4dd8-86b7-3335b97f07d5" providerId="ADAL" clId="{FF6581B4-D95E-507C-BCCC-8278391A8E71}" dt="2026-03-23T16:37:50.638" v="3"/>
        <pc:sldMasterMkLst>
          <pc:docMk/>
          <pc:sldMasterMk cId="335041210" sldId="2147483767"/>
        </pc:sldMasterMkLst>
        <pc:spChg chg="mod">
          <ac:chgData name="Julia Amorim" userId="1a2a34cf-f6eb-4dd8-86b7-3335b97f07d5" providerId="ADAL" clId="{FF6581B4-D95E-507C-BCCC-8278391A8E71}" dt="2026-03-23T16:37:50.638" v="3"/>
          <ac:spMkLst>
            <pc:docMk/>
            <pc:sldMasterMk cId="335041210" sldId="2147483767"/>
            <ac:spMk id="3" creationId="{82374349-5971-14CC-B491-5EA13FDA5787}"/>
          </ac:spMkLst>
        </pc:spChg>
        <pc:sldLayoutChg chg="modSp">
          <pc:chgData name="Julia Amorim" userId="1a2a34cf-f6eb-4dd8-86b7-3335b97f07d5" providerId="ADAL" clId="{FF6581B4-D95E-507C-BCCC-8278391A8E71}" dt="2026-03-23T16:37:39.583" v="2"/>
          <pc:sldLayoutMkLst>
            <pc:docMk/>
            <pc:sldMasterMk cId="335041210" sldId="2147483767"/>
            <pc:sldLayoutMk cId="424199154" sldId="2147483768"/>
          </pc:sldLayoutMkLst>
          <pc:spChg chg="mod">
            <ac:chgData name="Julia Amorim" userId="1a2a34cf-f6eb-4dd8-86b7-3335b97f07d5" providerId="ADAL" clId="{FF6581B4-D95E-507C-BCCC-8278391A8E71}" dt="2026-03-23T16:37:39.583" v="2"/>
            <ac:spMkLst>
              <pc:docMk/>
              <pc:sldMasterMk cId="335041210" sldId="2147483767"/>
              <pc:sldLayoutMk cId="424199154" sldId="2147483768"/>
              <ac:spMk id="60" creationId="{DDB2AB9A-54EC-3569-E48D-6F355A3EBFBE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996EEF-566E-7A88-F308-3D4015628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DBD38-A3EA-998C-B5B7-F0D764512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912D-7C6A-43A1-BD4F-844544856533}" type="datetimeFigureOut">
              <a:rPr lang="en-US" smtClean="0">
                <a:latin typeface="Helvetica" pitchFamily="2" charset="0"/>
              </a:rPr>
              <a:t>3/23/26</a:t>
            </a:fld>
            <a:endParaRPr lang="en-US">
              <a:latin typeface="Helvetica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E6501-4663-6A70-ADCD-586B90C8C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7DFDC-48CD-9984-5DE0-373B2C55F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3D9B-926C-4BC4-9140-1F67C9ADB123}" type="slidenum">
              <a:rPr lang="en-US" smtClean="0">
                <a:latin typeface="Helvetica" pitchFamily="2" charset="0"/>
              </a:rPr>
              <a:t>‹#›</a:t>
            </a:fld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22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E219295E-01D2-8A42-BCF5-8A36CE324D4F}" type="datetimeFigureOut">
              <a:rPr lang="en-US" smtClean="0"/>
              <a:pPr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0BC411F4-90E6-5244-AF3B-45150A40F0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8AAD-CD98-56E8-14C2-C4CD76CB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332A4-B401-3217-3A04-927CAC499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66F79-37C3-CE1A-6CD1-D259EFDFD4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B08ED-9400-B344-46FB-1CDAEBAC28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411F4-90E6-5244-AF3B-45150A40F00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90638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200" dirty="0" err="1">
                <a:highlight>
                  <a:srgbClr val="00FFFF"/>
                </a:highlight>
              </a:rPr>
              <a:t>Auritas</a:t>
            </a:r>
            <a:r>
              <a:rPr lang="en-US" sz="1200" dirty="0">
                <a:highlight>
                  <a:srgbClr val="00FFFF"/>
                </a:highlight>
              </a:rPr>
              <a:t>’ </a:t>
            </a:r>
            <a:r>
              <a:rPr lang="en-US" sz="1200" b="1" dirty="0">
                <a:highlight>
                  <a:srgbClr val="00FFFF"/>
                </a:highlight>
              </a:rPr>
              <a:t>design by exception </a:t>
            </a:r>
            <a:r>
              <a:rPr lang="en-US" sz="1200" dirty="0">
                <a:highlight>
                  <a:srgbClr val="00FFFF"/>
                </a:highlight>
              </a:rPr>
              <a:t>allows the design of business processes and workflows for each business function to ensure </a:t>
            </a:r>
            <a:r>
              <a:rPr lang="en-US" sz="1200" i="1" dirty="0">
                <a:highlight>
                  <a:srgbClr val="00FFFF"/>
                </a:highlight>
              </a:rPr>
              <a:t>unique</a:t>
            </a:r>
            <a:r>
              <a:rPr lang="en-US" sz="1200" dirty="0">
                <a:highlight>
                  <a:srgbClr val="00FFFF"/>
                </a:highlight>
              </a:rPr>
              <a:t> company’s needs are being addresses.</a:t>
            </a:r>
          </a:p>
          <a:p>
            <a:pPr marL="1290638" lvl="1" indent="-342900"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highlight>
                  <a:srgbClr val="FFFF00"/>
                </a:highlight>
              </a:rPr>
              <a:t>Solution validation, we provide with the company’s scenarios. We explain sap best practices, if that does not work for the company, we need to make an enhancement/change to the configuration to address that. Go mainly with sap best practices, but change in configuration to reflect companies needs…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0BDDB-D1E1-744A-85A6-C263B937B5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5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Rework how it looks.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0BDDB-D1E1-744A-85A6-C263B937B5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7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0BDDB-D1E1-744A-85A6-C263B937B5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040D2-B9F4-4751-AD78-A34CA16CA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91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Rework!!! the the schedule for meetings on the right side of the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20BDDB-D1E1-744A-85A6-C263B937B5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6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0181" y="2824427"/>
            <a:ext cx="6802279" cy="2516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8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4400" b="1" dirty="0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377" y="390859"/>
            <a:ext cx="648629" cy="37486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1094126" y="338326"/>
            <a:ext cx="0" cy="493456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809997" cy="6858000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3809996" y="-1"/>
            <a:ext cx="134624" cy="6857999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376AA381-E256-7247-89A5-1286D72B8289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0181" y="2251715"/>
            <a:ext cx="6802279" cy="46829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59491" y="408273"/>
            <a:ext cx="1660538" cy="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9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595769" y="2035533"/>
            <a:ext cx="3437008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9D9E4DB-1988-55D6-38BF-4C6AEA299505}"/>
              </a:ext>
            </a:extLst>
          </p:cNvPr>
          <p:cNvSpPr/>
          <p:nvPr userDrawn="1"/>
        </p:nvSpPr>
        <p:spPr>
          <a:xfrm>
            <a:off x="4381729" y="2035533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8194300" y="2040891"/>
            <a:ext cx="3446027" cy="4194517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6" name="Text Placeholder 60">
            <a:extLst>
              <a:ext uri="{FF2B5EF4-FFF2-40B4-BE49-F238E27FC236}">
                <a16:creationId xmlns:a16="http://schemas.microsoft.com/office/drawing/2014/main" id="{FE9DED47-EA35-840D-83F0-63FDC63FC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8640" y="3175540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A2F11879-9669-5EED-DDB3-F6CD5F76B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187" y="3194223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1500" y="3237226"/>
            <a:ext cx="2751625" cy="277531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37FF097C-E1EC-19A5-650D-AF6C3384D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9612" y="2236573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02128630-FE4F-6247-B631-1389D52F5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20187" y="2225179"/>
            <a:ext cx="2751625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60">
            <a:extLst>
              <a:ext uri="{FF2B5EF4-FFF2-40B4-BE49-F238E27FC236}">
                <a16:creationId xmlns:a16="http://schemas.microsoft.com/office/drawing/2014/main" id="{73BEDCE2-7DF8-00BA-C355-91AC75982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4996" y="2225179"/>
            <a:ext cx="2780653" cy="753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20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69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05BE5FC-4608-7DB1-FE9F-9301948F935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870D-B354-CF68-2DED-700776BE6DCA}"/>
              </a:ext>
            </a:extLst>
          </p:cNvPr>
          <p:cNvGrpSpPr/>
          <p:nvPr userDrawn="1"/>
        </p:nvGrpSpPr>
        <p:grpSpPr>
          <a:xfrm>
            <a:off x="958311" y="3100278"/>
            <a:ext cx="5085694" cy="902939"/>
            <a:chOff x="702617" y="4639518"/>
            <a:chExt cx="5085694" cy="90293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DEEEE8D-CDC4-CA82-0D98-E03DABD7D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0286-746C-5363-CF7D-E4F6CA4419AD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54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2030921" y="3464549"/>
            <a:ext cx="5202078" cy="2600793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307" y="3772298"/>
            <a:ext cx="1985826" cy="1985826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569142" y="5611843"/>
            <a:ext cx="1442876" cy="1055415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7740" y="4124261"/>
            <a:ext cx="3228489" cy="13652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P xxx-xxx-xxx</a:t>
            </a:r>
          </a:p>
          <a:p>
            <a:pPr lvl="0"/>
            <a:r>
              <a:rPr lang="en-US" dirty="0"/>
              <a:t>E </a:t>
            </a:r>
            <a:r>
              <a:rPr lang="en-US" dirty="0" err="1"/>
              <a:t>xxx@auritas.com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173307" y="1555684"/>
            <a:ext cx="5085694" cy="902939"/>
            <a:chOff x="702617" y="4639518"/>
            <a:chExt cx="5085694" cy="902939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8000" b="1" spc="-300" dirty="0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9719" y="274562"/>
            <a:ext cx="2031415" cy="4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8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logo&#10;&#10;AI-generated content may be incorrect.">
            <a:extLst>
              <a:ext uri="{FF2B5EF4-FFF2-40B4-BE49-F238E27FC236}">
                <a16:creationId xmlns:a16="http://schemas.microsoft.com/office/drawing/2014/main" id="{57AC40C8-1827-1330-B19E-E0BC956C21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236" y="6440139"/>
            <a:ext cx="886742" cy="2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6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6561666" y="0"/>
            <a:ext cx="5630333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930041" y="694590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8675980" y="1879562"/>
            <a:ext cx="1755057" cy="16764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2899" y="2065292"/>
            <a:ext cx="3674534" cy="47958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217469"/>
            <a:ext cx="4535094" cy="407700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8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03D84-C260-5E07-85E8-6CDF8F65DD05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3B93AE-F507-80D8-99F5-0FDE8D1D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736" y="70639"/>
            <a:ext cx="1349268" cy="4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34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217469"/>
            <a:ext cx="10331934" cy="37769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02428"/>
            <a:ext cx="8965588" cy="913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84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548640"/>
            <a:ext cx="8965588" cy="9669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1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031132" y="1417342"/>
            <a:ext cx="166297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43086"/>
            <a:ext cx="12192000" cy="32149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4241" y="1609560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075DA-77D7-74C6-27F9-877002742F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9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086" y="2032001"/>
            <a:ext cx="4094039" cy="3860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032001"/>
            <a:ext cx="5389819" cy="4063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37B55-2F48-0E42-D8B7-A0F63B0CFF3A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BDFDDF-289D-0F1F-3F3B-BE422057B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05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807200" y="1640115"/>
            <a:ext cx="4833128" cy="4595294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9612" y="653143"/>
            <a:ext cx="8965588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9086" y="2032001"/>
            <a:ext cx="4094039" cy="3860800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40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6637" y="2032001"/>
            <a:ext cx="5389819" cy="4063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0" y="460925"/>
            <a:ext cx="174171" cy="10546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738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6522" y="798094"/>
            <a:ext cx="5356077" cy="67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3547" y="1779787"/>
            <a:ext cx="5356077" cy="4593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Text comes here.</a:t>
            </a:r>
          </a:p>
          <a:p>
            <a:pPr lvl="0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0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639" y="609601"/>
            <a:ext cx="4618524" cy="57634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583381" y="58189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84400" y="213492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406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4184" y="588432"/>
            <a:ext cx="5245544" cy="6701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60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354" y="1570125"/>
            <a:ext cx="5245544" cy="45933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60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2000">
                <a:latin typeface="Helvetica" pitchFamily="2" charset="0"/>
              </a:defRPr>
            </a:lvl2pPr>
            <a:lvl3pPr>
              <a:buClr>
                <a:schemeClr val="accent2"/>
              </a:buClr>
              <a:defRPr sz="1800">
                <a:latin typeface="Helvetica" pitchFamily="2" charset="0"/>
              </a:defRPr>
            </a:lvl3pPr>
            <a:lvl4pPr>
              <a:buClr>
                <a:schemeClr val="accent2"/>
              </a:buClr>
              <a:defRPr sz="1600">
                <a:latin typeface="Helvetica" pitchFamily="2" charset="0"/>
              </a:defRPr>
            </a:lvl4pPr>
            <a:lvl5pPr>
              <a:buClr>
                <a:schemeClr val="accent2"/>
              </a:buCl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6373091" y="0"/>
            <a:ext cx="5818909" cy="6858000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3283" y="588432"/>
            <a:ext cx="4618524" cy="57634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6134598" y="515501"/>
            <a:ext cx="512619" cy="1054624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3F5B86-ED3B-631F-0145-E63479EB48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5037410" y="6474933"/>
            <a:ext cx="1149441" cy="2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154512" y="6555184"/>
            <a:ext cx="615194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</a:t>
            </a:r>
            <a:fld id="{137BFDF6-BAE1-EE49-AABB-1C82E8A1EA42}" type="datetimeyyyy">
              <a:rPr lang="en-US" sz="600" b="0" smtClean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2026</a:t>
            </a:fld>
            <a:r>
              <a:rPr lang="en-US" sz="600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 </a:t>
            </a:r>
            <a:r>
              <a:rPr lang="en-US" sz="600" b="0" dirty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9" r:id="rId11"/>
    <p:sldLayoutId id="2147483780" r:id="rId12"/>
    <p:sldLayoutId id="2147483784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sv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18" Type="http://schemas.openxmlformats.org/officeDocument/2006/relationships/image" Target="../media/image74.svg"/><Relationship Id="rId26" Type="http://schemas.openxmlformats.org/officeDocument/2006/relationships/image" Target="../media/image82.svg"/><Relationship Id="rId3" Type="http://schemas.openxmlformats.org/officeDocument/2006/relationships/image" Target="../media/image59.svg"/><Relationship Id="rId21" Type="http://schemas.openxmlformats.org/officeDocument/2006/relationships/image" Target="../media/image77.sv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17" Type="http://schemas.openxmlformats.org/officeDocument/2006/relationships/image" Target="../media/image73.svg"/><Relationship Id="rId25" Type="http://schemas.openxmlformats.org/officeDocument/2006/relationships/image" Target="../media/image8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24" Type="http://schemas.openxmlformats.org/officeDocument/2006/relationships/image" Target="../media/image80.svg"/><Relationship Id="rId5" Type="http://schemas.openxmlformats.org/officeDocument/2006/relationships/image" Target="../media/image61.png"/><Relationship Id="rId15" Type="http://schemas.openxmlformats.org/officeDocument/2006/relationships/image" Target="../media/image71.sv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14" Type="http://schemas.openxmlformats.org/officeDocument/2006/relationships/image" Target="../media/image70.svg"/><Relationship Id="rId22" Type="http://schemas.openxmlformats.org/officeDocument/2006/relationships/image" Target="../media/image78.svg"/><Relationship Id="rId27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svg"/><Relationship Id="rId21" Type="http://schemas.openxmlformats.org/officeDocument/2006/relationships/image" Target="../media/image37.pn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sv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24" Type="http://schemas.openxmlformats.org/officeDocument/2006/relationships/image" Target="../media/image40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svg"/><Relationship Id="rId19" Type="http://schemas.openxmlformats.org/officeDocument/2006/relationships/image" Target="../media/image35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970BD-FAE9-C7A2-DF72-589C0A3F8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S/4HANA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CFA8-F9C4-DEF0-D831-C1812B5AB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Driving Innovation, Empowering Transformation.</a:t>
            </a:r>
          </a:p>
        </p:txBody>
      </p:sp>
    </p:spTree>
    <p:extLst>
      <p:ext uri="{BB962C8B-B14F-4D97-AF65-F5344CB8AC3E}">
        <p14:creationId xmlns:p14="http://schemas.microsoft.com/office/powerpoint/2010/main" val="161968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B149-F1A7-7D9E-6C47-89235A84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>
            <a:extLst>
              <a:ext uri="{FF2B5EF4-FFF2-40B4-BE49-F238E27FC236}">
                <a16:creationId xmlns:a16="http://schemas.microsoft.com/office/drawing/2014/main" id="{9FE9DC7F-E9A9-8875-781C-82A47A53847C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5AA11779-6405-4ADF-8C50-35E1680C71DC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3365F5E1-FB51-89BC-16A5-5FF64EC5D08F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EEA08880-3E9F-63AC-D89C-1CAA0FC88080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138A18CC-9FF7-AF91-D66E-091424FBD172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6F827-D514-99F4-09F8-1710E53544FE}"/>
              </a:ext>
            </a:extLst>
          </p:cNvPr>
          <p:cNvSpPr txBox="1"/>
          <p:nvPr/>
        </p:nvSpPr>
        <p:spPr>
          <a:xfrm>
            <a:off x="622941" y="1480753"/>
            <a:ext cx="6127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Auritas</a:t>
            </a:r>
            <a:r>
              <a:rPr lang="en-US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configures the SAP system, adjusting business gaps and master data to meet specific requirements, and performing initial testing.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1102E8-BDAF-746A-20A6-E21F62EEFF8B}"/>
              </a:ext>
            </a:extLst>
          </p:cNvPr>
          <p:cNvSpPr txBox="1"/>
          <p:nvPr/>
        </p:nvSpPr>
        <p:spPr>
          <a:xfrm>
            <a:off x="566305" y="2747284"/>
            <a:ext cx="6376363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27" lvl="1" indent="-228611">
              <a:spcBef>
                <a:spcPts val="8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Company’s core team is trained on SAP processes and transactions, enabling them to execute test scripts. </a:t>
            </a:r>
          </a:p>
          <a:p>
            <a:pPr marL="533427" lvl="1" indent="-228611">
              <a:spcBef>
                <a:spcPts val="8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Prepare and execute multiple test cycles, validating the system's readiness for production while tracking issues for fulfillment. </a:t>
            </a:r>
          </a:p>
          <a:p>
            <a:pPr marL="533427" lvl="1" indent="-228611">
              <a:spcBef>
                <a:spcPts val="8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End-user training materials are prepared using pre-built templates to streamline the process.</a:t>
            </a:r>
          </a:p>
          <a:p>
            <a:pPr marL="533427" lvl="1" indent="-228611">
              <a:spcBef>
                <a:spcPts val="8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</p:txBody>
      </p:sp>
      <p:pic>
        <p:nvPicPr>
          <p:cNvPr id="102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8BC414E-AB75-2202-6D8A-D6895154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54" y="1626582"/>
            <a:ext cx="4301067" cy="34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0150D7-B933-56E5-D38B-B704DBA9FD7D}"/>
              </a:ext>
            </a:extLst>
          </p:cNvPr>
          <p:cNvSpPr txBox="1"/>
          <p:nvPr/>
        </p:nvSpPr>
        <p:spPr>
          <a:xfrm>
            <a:off x="7572126" y="5006048"/>
            <a:ext cx="40862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1200" i="1" dirty="0"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*Test cycle execution tracked in Jira.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91FE1-5E7A-F374-D46E-7096C316E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599" y="593953"/>
            <a:ext cx="8965588" cy="913121"/>
          </a:xfrm>
        </p:spPr>
        <p:txBody>
          <a:bodyPr>
            <a:normAutofit/>
          </a:bodyPr>
          <a:lstStyle/>
          <a:p>
            <a:r>
              <a:rPr lang="en-US" dirty="0"/>
              <a:t>SAP Activate Methodology: Realize</a:t>
            </a:r>
          </a:p>
        </p:txBody>
      </p:sp>
    </p:spTree>
    <p:extLst>
      <p:ext uri="{BB962C8B-B14F-4D97-AF65-F5344CB8AC3E}">
        <p14:creationId xmlns:p14="http://schemas.microsoft.com/office/powerpoint/2010/main" val="245208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E197-D569-3A56-D92E-CF27F9C0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3C3690-5084-6753-AD52-5305D3D00334}"/>
              </a:ext>
            </a:extLst>
          </p:cNvPr>
          <p:cNvCxnSpPr>
            <a:cxnSpLocks/>
          </p:cNvCxnSpPr>
          <p:nvPr/>
        </p:nvCxnSpPr>
        <p:spPr>
          <a:xfrm>
            <a:off x="840692" y="1931280"/>
            <a:ext cx="0" cy="3192538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hevron 22">
            <a:extLst>
              <a:ext uri="{FF2B5EF4-FFF2-40B4-BE49-F238E27FC236}">
                <a16:creationId xmlns:a16="http://schemas.microsoft.com/office/drawing/2014/main" id="{80A938D5-EB09-49B6-C24F-F1C807F862E4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09CFAD5E-D9E6-19D4-5D3D-9CFF01AE3795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598249CC-4513-053C-92B3-A113042AC66C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2CF241D7-D461-B762-586D-0CDDAB060B44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7FB91DDA-763A-7BA0-DB25-8E118ADEF612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7DEFB-AF74-1CEE-5BD7-41921F6BEDBB}"/>
              </a:ext>
            </a:extLst>
          </p:cNvPr>
          <p:cNvSpPr txBox="1"/>
          <p:nvPr/>
        </p:nvSpPr>
        <p:spPr>
          <a:xfrm>
            <a:off x="1189166" y="1739332"/>
            <a:ext cx="10698877" cy="365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 err="1">
                <a:latin typeface="Helvetica" pitchFamily="2" charset="0"/>
              </a:rPr>
              <a:t>Auritas</a:t>
            </a:r>
            <a:r>
              <a:rPr lang="en-US" sz="1467" dirty="0">
                <a:latin typeface="Helvetica" pitchFamily="2" charset="0"/>
              </a:rPr>
              <a:t> complete SAP configuration, adjusting business gaps and master data. 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Initial process testing.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The company’s core team receives training on SAP processes, functions, and transactions.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Prepare test scripts covering all business scenarios, leveraging pre-built templates and adjusting for unique needs.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Company’s team executes test scripts with migrated data, resolving issues between cycles, tracking progress and bugs.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A detailed cut-over plan is refined throughout testing to ensure SAP production readiness.</a:t>
            </a:r>
          </a:p>
          <a:p>
            <a:pPr marL="0" lvl="1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End-user training manuals are created from </a:t>
            </a:r>
            <a:r>
              <a:rPr lang="en-US" sz="1467" dirty="0" err="1">
                <a:latin typeface="Helvetica" pitchFamily="2" charset="0"/>
              </a:rPr>
              <a:t>Auritas</a:t>
            </a:r>
            <a:r>
              <a:rPr lang="en-US" sz="1467" dirty="0">
                <a:latin typeface="Helvetica" pitchFamily="2" charset="0"/>
              </a:rPr>
              <a:t>’ pre-built templates as test scripts are validated and signed off.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EE1B47-1600-39F7-6952-2FC88AE23AA5}"/>
              </a:ext>
            </a:extLst>
          </p:cNvPr>
          <p:cNvSpPr txBox="1"/>
          <p:nvPr/>
        </p:nvSpPr>
        <p:spPr>
          <a:xfrm>
            <a:off x="622941" y="1226991"/>
            <a:ext cx="11035414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467" dirty="0">
                <a:latin typeface="Helvetica" pitchFamily="2" charset="0"/>
              </a:rPr>
              <a:t>Step-by-Step Approach: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FF6B30-C037-65E3-59A1-AD9BAB31BD6C}"/>
              </a:ext>
            </a:extLst>
          </p:cNvPr>
          <p:cNvSpPr/>
          <p:nvPr/>
        </p:nvSpPr>
        <p:spPr>
          <a:xfrm>
            <a:off x="697064" y="1817600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BD0A57-6D2B-A688-F4CB-2E63BA9694CB}"/>
              </a:ext>
            </a:extLst>
          </p:cNvPr>
          <p:cNvSpPr/>
          <p:nvPr/>
        </p:nvSpPr>
        <p:spPr>
          <a:xfrm>
            <a:off x="697064" y="5031591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8BA206-6367-5C66-4D4E-4C99AA9D5B1F}"/>
              </a:ext>
            </a:extLst>
          </p:cNvPr>
          <p:cNvSpPr/>
          <p:nvPr/>
        </p:nvSpPr>
        <p:spPr>
          <a:xfrm>
            <a:off x="697064" y="2353265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80EC17-9DF0-BC25-5951-EF70A8977053}"/>
              </a:ext>
            </a:extLst>
          </p:cNvPr>
          <p:cNvSpPr/>
          <p:nvPr/>
        </p:nvSpPr>
        <p:spPr>
          <a:xfrm>
            <a:off x="697064" y="2888930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30B16B-436A-D5C5-5D2E-8A121B645762}"/>
              </a:ext>
            </a:extLst>
          </p:cNvPr>
          <p:cNvSpPr/>
          <p:nvPr/>
        </p:nvSpPr>
        <p:spPr>
          <a:xfrm>
            <a:off x="697064" y="3424596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C870E0-5A23-9834-7083-0D813F4D07F4}"/>
              </a:ext>
            </a:extLst>
          </p:cNvPr>
          <p:cNvSpPr/>
          <p:nvPr/>
        </p:nvSpPr>
        <p:spPr>
          <a:xfrm>
            <a:off x="697064" y="3960261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4C500D-6534-2990-ADF7-247E4224D786}"/>
              </a:ext>
            </a:extLst>
          </p:cNvPr>
          <p:cNvSpPr/>
          <p:nvPr/>
        </p:nvSpPr>
        <p:spPr>
          <a:xfrm>
            <a:off x="697064" y="4495926"/>
            <a:ext cx="287258" cy="2872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8E57124-6859-5FD1-E03B-F7743194B4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064" y="592094"/>
            <a:ext cx="8965588" cy="6348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SAP Activate Methodology: Realize</a:t>
            </a:r>
          </a:p>
        </p:txBody>
      </p:sp>
    </p:spTree>
    <p:extLst>
      <p:ext uri="{BB962C8B-B14F-4D97-AF65-F5344CB8AC3E}">
        <p14:creationId xmlns:p14="http://schemas.microsoft.com/office/powerpoint/2010/main" val="405101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0DD67-5CDA-BCBB-11A5-5B8609ED7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white table with a computer&#10;&#10;Description automatically generated">
            <a:extLst>
              <a:ext uri="{FF2B5EF4-FFF2-40B4-BE49-F238E27FC236}">
                <a16:creationId xmlns:a16="http://schemas.microsoft.com/office/drawing/2014/main" id="{00A596DA-DBDE-AB13-9AEE-70954560D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0" y="0"/>
            <a:ext cx="4521199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D0526-45A5-A256-F6A5-0E655B82671A}"/>
              </a:ext>
            </a:extLst>
          </p:cNvPr>
          <p:cNvSpPr txBox="1">
            <a:spLocks/>
          </p:cNvSpPr>
          <p:nvPr/>
        </p:nvSpPr>
        <p:spPr>
          <a:xfrm>
            <a:off x="5193649" y="645788"/>
            <a:ext cx="5240028" cy="694055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3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SAP Activate Methodology: Deploy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C32734F3-975A-8BCD-C024-3CF330D05130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54134BA9-9301-5124-D32D-5D567CAD4C0B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EDAF8A5E-3B44-1BE6-EAB7-16A994DA47E3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0D8D6B50-6CD3-CEEE-953A-43B67288DEF6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rgbClr val="028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3FF646CA-3123-F373-CB0B-88692647E3A8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0F37A8-A8E7-8251-5ABF-BD0AEF18DEC2}"/>
              </a:ext>
            </a:extLst>
          </p:cNvPr>
          <p:cNvSpPr txBox="1"/>
          <p:nvPr/>
        </p:nvSpPr>
        <p:spPr>
          <a:xfrm>
            <a:off x="5126577" y="2108030"/>
            <a:ext cx="6156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Complete the end-user training* and final testing of system readiness.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3DFC5-6A23-8664-DCA9-69968C606C31}"/>
              </a:ext>
            </a:extLst>
          </p:cNvPr>
          <p:cNvSpPr txBox="1"/>
          <p:nvPr/>
        </p:nvSpPr>
        <p:spPr>
          <a:xfrm>
            <a:off x="5193649" y="3330929"/>
            <a:ext cx="6422809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27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Cut-over plan execution, including configuration transfer, data migration, initial manual settings.</a:t>
            </a:r>
          </a:p>
          <a:p>
            <a:pPr marL="533427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Selected system management and performance testing of the productive SAP system will be performed as a last validation of the SAP system readiness.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1CEBD-1AC7-25E9-5039-F5A040A71B26}"/>
              </a:ext>
            </a:extLst>
          </p:cNvPr>
          <p:cNvSpPr/>
          <p:nvPr/>
        </p:nvSpPr>
        <p:spPr>
          <a:xfrm>
            <a:off x="4263266" y="603839"/>
            <a:ext cx="509479" cy="1039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4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64A52-C035-FF78-EBA7-97EFFC774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998D2A-0BEA-F834-67C7-2DA565052F3D}"/>
              </a:ext>
            </a:extLst>
          </p:cNvPr>
          <p:cNvSpPr/>
          <p:nvPr/>
        </p:nvSpPr>
        <p:spPr>
          <a:xfrm>
            <a:off x="3878729" y="3627390"/>
            <a:ext cx="4434541" cy="1589741"/>
          </a:xfrm>
          <a:prstGeom prst="roundRect">
            <a:avLst/>
          </a:prstGeom>
          <a:solidFill>
            <a:srgbClr val="00A198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BCC4FD0A-92AF-6D71-C844-51625E4DC18E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FCA94831-BCBF-3EEE-0A07-1E694D73579B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33313103-B170-1001-190B-2E9B7EBC78D7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8493667F-7616-43A2-76A7-C685B33677C9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21B8E9A1-C1F6-09A4-6524-87A9354B8903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9F9FC2B8-8F11-E38F-DF00-C71C1EE6400A}"/>
              </a:ext>
            </a:extLst>
          </p:cNvPr>
          <p:cNvGrpSpPr/>
          <p:nvPr/>
        </p:nvGrpSpPr>
        <p:grpSpPr>
          <a:xfrm>
            <a:off x="11178372" y="192016"/>
            <a:ext cx="819205" cy="471821"/>
            <a:chOff x="0" y="0"/>
            <a:chExt cx="1515902" cy="873083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7ED87C1E-A359-599F-E8AF-BB2303432611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1BCBA5FC-321E-5B0D-CBEF-0EDACC23B7F5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3" name="TextBox 15">
                <a:extLst>
                  <a:ext uri="{FF2B5EF4-FFF2-40B4-BE49-F238E27FC236}">
                    <a16:creationId xmlns:a16="http://schemas.microsoft.com/office/drawing/2014/main" id="{3EEED1F1-4B49-17CE-FE81-97D29297B625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9"/>
                  </a:lnSpc>
                </a:pPr>
                <a:endParaRPr sz="1200"/>
              </a:p>
            </p:txBody>
          </p:sp>
        </p:grpSp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79E656D2-CCCC-6977-987F-A33DFCAC7827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A5D07D5-48A6-EB4F-E07D-2BD9FA3BE9F1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49B5C7C0-4EB1-E26A-CFA6-2B932A9FB91D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9"/>
                  </a:lnSpc>
                </a:pPr>
                <a:endParaRPr sz="1200"/>
              </a:p>
            </p:txBody>
          </p:sp>
        </p:grp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84E3096-0A5A-F786-9BE9-F3725F0714D7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1C52630-D85B-9A5E-30CE-8EC2707700E8}"/>
              </a:ext>
            </a:extLst>
          </p:cNvPr>
          <p:cNvSpPr txBox="1"/>
          <p:nvPr/>
        </p:nvSpPr>
        <p:spPr>
          <a:xfrm>
            <a:off x="622941" y="1480753"/>
            <a:ext cx="1103541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Move from a pre-production environment to a live productive operation.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205DCD-72E0-FE07-3277-04E856E05831}"/>
              </a:ext>
            </a:extLst>
          </p:cNvPr>
          <p:cNvSpPr txBox="1"/>
          <p:nvPr/>
        </p:nvSpPr>
        <p:spPr>
          <a:xfrm>
            <a:off x="588639" y="2188574"/>
            <a:ext cx="9822373" cy="1036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27" lvl="1" indent="-228611"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Setting up an internal support and communication structure for the end-users </a:t>
            </a:r>
          </a:p>
          <a:p>
            <a:pPr marL="533427" lvl="1" indent="-228611">
              <a:spcBef>
                <a:spcPts val="800"/>
              </a:spcBef>
              <a:spcAft>
                <a:spcPts val="800"/>
              </a:spcAft>
              <a:buClr>
                <a:srgbClr val="F0AB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Initiating a long-term support infrastructure that will combines company's internal support team and </a:t>
            </a:r>
            <a:r>
              <a:rPr lang="en-US" sz="1600" dirty="0" err="1">
                <a:latin typeface="Helvetica" pitchFamily="2" charset="0"/>
              </a:rPr>
              <a:t>AuriCare</a:t>
            </a:r>
            <a:r>
              <a:rPr lang="en-US" sz="1600" dirty="0">
                <a:latin typeface="Helvetica" pitchFamily="2" charset="0"/>
              </a:rPr>
              <a:t>, the </a:t>
            </a:r>
            <a:r>
              <a:rPr lang="en-US" sz="1600" dirty="0" err="1">
                <a:latin typeface="Helvetica" pitchFamily="2" charset="0"/>
              </a:rPr>
              <a:t>Auritas</a:t>
            </a:r>
            <a:r>
              <a:rPr lang="en-US" sz="1600" dirty="0">
                <a:latin typeface="Helvetica" pitchFamily="2" charset="0"/>
              </a:rPr>
              <a:t> Managed Services team.</a:t>
            </a:r>
          </a:p>
        </p:txBody>
      </p:sp>
      <p:pic>
        <p:nvPicPr>
          <p:cNvPr id="5" name="Picture 4" descr="A blue red and white logo&#10;&#10;Description automatically generated">
            <a:extLst>
              <a:ext uri="{FF2B5EF4-FFF2-40B4-BE49-F238E27FC236}">
                <a16:creationId xmlns:a16="http://schemas.microsoft.com/office/drawing/2014/main" id="{3D720856-2706-8B2D-95C4-BBC90F764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74" y="3902343"/>
            <a:ext cx="3201147" cy="96569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C32256-901A-B656-C225-3F7BF0928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602429"/>
            <a:ext cx="8965588" cy="653682"/>
          </a:xfrm>
        </p:spPr>
        <p:txBody>
          <a:bodyPr/>
          <a:lstStyle/>
          <a:p>
            <a:r>
              <a:rPr lang="en-US" dirty="0"/>
              <a:t>SAP Activate Methodology: Run</a:t>
            </a:r>
          </a:p>
        </p:txBody>
      </p:sp>
    </p:spTree>
    <p:extLst>
      <p:ext uri="{BB962C8B-B14F-4D97-AF65-F5344CB8AC3E}">
        <p14:creationId xmlns:p14="http://schemas.microsoft.com/office/powerpoint/2010/main" val="1885534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172F-A716-5992-4D26-17E5B6C6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DB0D9BE-652A-7A7F-094F-8A1E17DBEB16}"/>
              </a:ext>
            </a:extLst>
          </p:cNvPr>
          <p:cNvSpPr/>
          <p:nvPr/>
        </p:nvSpPr>
        <p:spPr>
          <a:xfrm>
            <a:off x="2341206" y="2353629"/>
            <a:ext cx="3165642" cy="3165642"/>
          </a:xfrm>
          <a:prstGeom prst="ellipse">
            <a:avLst/>
          </a:prstGeom>
          <a:gradFill flip="none" rotWithShape="1">
            <a:gsLst>
              <a:gs pos="0">
                <a:srgbClr val="FFC000">
                  <a:alpha val="84314"/>
                </a:srgbClr>
              </a:gs>
              <a:gs pos="79000">
                <a:srgbClr val="F0AB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 dirty="0">
              <a:solidFill>
                <a:schemeClr val="accent3"/>
              </a:solidFill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F05C71-B30A-855B-08D3-EF73F0D852DE}"/>
              </a:ext>
            </a:extLst>
          </p:cNvPr>
          <p:cNvSpPr/>
          <p:nvPr/>
        </p:nvSpPr>
        <p:spPr>
          <a:xfrm>
            <a:off x="4442721" y="2606543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Finance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4E888-3DF3-89DC-3AF0-DDA387B2FAC6}"/>
              </a:ext>
            </a:extLst>
          </p:cNvPr>
          <p:cNvSpPr/>
          <p:nvPr/>
        </p:nvSpPr>
        <p:spPr>
          <a:xfrm>
            <a:off x="2859900" y="1907328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Asset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63AF3-850F-27BF-368E-3A905DF6E574}"/>
              </a:ext>
            </a:extLst>
          </p:cNvPr>
          <p:cNvSpPr/>
          <p:nvPr/>
        </p:nvSpPr>
        <p:spPr>
          <a:xfrm>
            <a:off x="1250342" y="2606543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Source &amp;Procurement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72F7DA-C75E-1CC6-F51D-D6FB66D8017B}"/>
              </a:ext>
            </a:extLst>
          </p:cNvPr>
          <p:cNvSpPr/>
          <p:nvPr/>
        </p:nvSpPr>
        <p:spPr>
          <a:xfrm>
            <a:off x="4442721" y="4704187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Sales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F32930-E6FF-8704-DD85-CDD9C3CA425E}"/>
              </a:ext>
            </a:extLst>
          </p:cNvPr>
          <p:cNvSpPr/>
          <p:nvPr/>
        </p:nvSpPr>
        <p:spPr>
          <a:xfrm>
            <a:off x="1250342" y="4704187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Local Functions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AB785A-7B5C-6F7E-C143-5768E10AAD01}"/>
              </a:ext>
            </a:extLst>
          </p:cNvPr>
          <p:cNvSpPr/>
          <p:nvPr/>
        </p:nvSpPr>
        <p:spPr>
          <a:xfrm>
            <a:off x="2859900" y="5403402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Human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BA4E83-33CA-EF68-41B3-B73D159F1DB5}"/>
              </a:ext>
            </a:extLst>
          </p:cNvPr>
          <p:cNvSpPr/>
          <p:nvPr/>
        </p:nvSpPr>
        <p:spPr>
          <a:xfrm>
            <a:off x="4891272" y="3305758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Manufacturing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19D64F-A14A-D6C8-96BC-C33BC30E74B9}"/>
              </a:ext>
            </a:extLst>
          </p:cNvPr>
          <p:cNvSpPr/>
          <p:nvPr/>
        </p:nvSpPr>
        <p:spPr>
          <a:xfrm>
            <a:off x="788581" y="3305758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Supply Chain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6D5E60-3018-20DF-5197-A984BC06CE28}"/>
              </a:ext>
            </a:extLst>
          </p:cNvPr>
          <p:cNvSpPr/>
          <p:nvPr/>
        </p:nvSpPr>
        <p:spPr>
          <a:xfrm>
            <a:off x="4891272" y="4004972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Service</a:t>
            </a:r>
          </a:p>
        </p:txBody>
      </p:sp>
      <p:pic>
        <p:nvPicPr>
          <p:cNvPr id="18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D4B948CE-EE83-0466-F90E-ED540B6F4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5" t="25414" r="39009" b="66082"/>
          <a:stretch/>
        </p:blipFill>
        <p:spPr bwMode="auto">
          <a:xfrm>
            <a:off x="4442721" y="2008088"/>
            <a:ext cx="448551" cy="36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D2125F-5DC8-3640-EA9F-4F841F95681F}"/>
              </a:ext>
            </a:extLst>
          </p:cNvPr>
          <p:cNvSpPr/>
          <p:nvPr/>
        </p:nvSpPr>
        <p:spPr>
          <a:xfrm>
            <a:off x="788581" y="4004972"/>
            <a:ext cx="2128253" cy="530417"/>
          </a:xfrm>
          <a:prstGeom prst="rect">
            <a:avLst/>
          </a:prstGeom>
          <a:solidFill>
            <a:schemeClr val="bg1"/>
          </a:solidFill>
          <a:ln w="38100">
            <a:solidFill>
              <a:srgbClr val="F0A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926"/>
            <a:r>
              <a:rPr lang="en-US" sz="1067" dirty="0">
                <a:solidFill>
                  <a:schemeClr val="accent3"/>
                </a:solidFill>
                <a:latin typeface="Helvetica" pitchFamily="2" charset="0"/>
              </a:rPr>
              <a:t>R&amp;D/Engineering</a:t>
            </a:r>
          </a:p>
        </p:txBody>
      </p:sp>
      <p:pic>
        <p:nvPicPr>
          <p:cNvPr id="19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5952220F-7064-BC22-7802-3C02B8063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9" t="51945" r="40070" b="40037"/>
          <a:stretch/>
        </p:blipFill>
        <p:spPr bwMode="auto">
          <a:xfrm>
            <a:off x="2956781" y="2690660"/>
            <a:ext cx="351670" cy="34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AD79ADF1-0DF9-B87D-D278-F265FCEE3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2" t="78145" r="40020" b="12793"/>
          <a:stretch/>
        </p:blipFill>
        <p:spPr bwMode="auto">
          <a:xfrm>
            <a:off x="2422043" y="3389874"/>
            <a:ext cx="340976" cy="3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8612D903-FE76-874A-E5E2-639F50AC4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5" t="51601" r="7157" b="39337"/>
          <a:stretch/>
        </p:blipFill>
        <p:spPr bwMode="auto">
          <a:xfrm>
            <a:off x="2454127" y="4074207"/>
            <a:ext cx="340976" cy="39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E0631B03-7435-B1D3-E32E-F84E28578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9" t="77865" r="7006" b="11473"/>
          <a:stretch/>
        </p:blipFill>
        <p:spPr bwMode="auto">
          <a:xfrm>
            <a:off x="2859899" y="4746965"/>
            <a:ext cx="443204" cy="4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A56C2E24-559C-EB54-91D6-8434FEEA5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4" t="39435" r="40184" b="52329"/>
          <a:stretch/>
        </p:blipFill>
        <p:spPr bwMode="auto">
          <a:xfrm>
            <a:off x="4571686" y="5519271"/>
            <a:ext cx="319585" cy="3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8DA527B0-50C4-9A81-4942-DAC81456B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3" t="65552" r="38959" b="25875"/>
          <a:stretch/>
        </p:blipFill>
        <p:spPr bwMode="auto">
          <a:xfrm>
            <a:off x="6025542" y="4788104"/>
            <a:ext cx="454617" cy="3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8B49CBC2-D259-D72A-D7EA-426737765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18" t="65894" r="7604" b="25533"/>
          <a:stretch/>
        </p:blipFill>
        <p:spPr bwMode="auto">
          <a:xfrm>
            <a:off x="6480159" y="4077435"/>
            <a:ext cx="454617" cy="37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300143DF-7738-FDE3-9AE5-75E5D3233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8" t="38611" r="6925" b="51845"/>
          <a:stretch/>
        </p:blipFill>
        <p:spPr bwMode="auto">
          <a:xfrm>
            <a:off x="6480159" y="3343515"/>
            <a:ext cx="392419" cy="41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8EAC930E-884C-D84C-76D1-1F6A0C0DD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1" t="24664" r="6982" b="66047"/>
          <a:stretch/>
        </p:blipFill>
        <p:spPr bwMode="auto">
          <a:xfrm>
            <a:off x="6032377" y="2690659"/>
            <a:ext cx="452966" cy="4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FD379696-D2BB-71F5-DAA5-4784A42ADC72}"/>
              </a:ext>
            </a:extLst>
          </p:cNvPr>
          <p:cNvSpPr txBox="1">
            <a:spLocks/>
          </p:cNvSpPr>
          <p:nvPr/>
        </p:nvSpPr>
        <p:spPr>
          <a:xfrm>
            <a:off x="3094621" y="3661278"/>
            <a:ext cx="1689765" cy="670189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333" dirty="0">
                <a:solidFill>
                  <a:schemeClr val="accent3"/>
                </a:solidFill>
                <a:latin typeface="Helvetica" pitchFamily="2" charset="0"/>
              </a:rPr>
              <a:t>S/4HANA</a:t>
            </a:r>
          </a:p>
          <a:p>
            <a:pPr algn="ctr"/>
            <a:r>
              <a:rPr lang="en-US" sz="1333" dirty="0">
                <a:solidFill>
                  <a:schemeClr val="accent3"/>
                </a:solidFill>
                <a:latin typeface="Helvetica" pitchFamily="2" charset="0"/>
              </a:rPr>
              <a:t>Digital Core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C859C6-86F3-98F7-47F5-CAEBA3D61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50" y="3450137"/>
            <a:ext cx="581093" cy="2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F6C5E5B-8E52-445A-5BF3-24BC60E59DE7}"/>
              </a:ext>
            </a:extLst>
          </p:cNvPr>
          <p:cNvSpPr/>
          <p:nvPr/>
        </p:nvSpPr>
        <p:spPr>
          <a:xfrm>
            <a:off x="8153795" y="1337200"/>
            <a:ext cx="3835670" cy="46876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pic>
        <p:nvPicPr>
          <p:cNvPr id="31" name="Picture 30" descr="SAP S/4HANA: Definition, Architecture, Modules, Functions - Firnkorn &amp;  Stortz">
            <a:extLst>
              <a:ext uri="{FF2B5EF4-FFF2-40B4-BE49-F238E27FC236}">
                <a16:creationId xmlns:a16="http://schemas.microsoft.com/office/drawing/2014/main" id="{10320A77-C92B-9D85-C978-1D865D4F9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6" b="89865" l="8887" r="44531">
                        <a14:foregroundMark x1="22461" y1="15709" x2="27734" y2="19257"/>
                        <a14:foregroundMark x1="27734" y1="19257" x2="33398" y2="34797"/>
                        <a14:foregroundMark x1="33398" y1="34797" x2="36426" y2="53209"/>
                        <a14:foregroundMark x1="36426" y1="53209" x2="33203" y2="72466"/>
                        <a14:foregroundMark x1="33203" y1="72466" x2="29395" y2="81250"/>
                        <a14:foregroundMark x1="29395" y1="81250" x2="24512" y2="81757"/>
                        <a14:foregroundMark x1="24512" y1="81757" x2="20215" y2="77027"/>
                        <a14:foregroundMark x1="20215" y1="77027" x2="17188" y2="50676"/>
                        <a14:foregroundMark x1="17188" y1="50676" x2="19824" y2="32095"/>
                        <a14:foregroundMark x1="19824" y1="32095" x2="21680" y2="25507"/>
                        <a14:foregroundMark x1="38379" y1="27027" x2="40820" y2="29392"/>
                        <a14:foregroundMark x1="41895" y1="28209" x2="40137" y2="29223"/>
                        <a14:foregroundMark x1="44531" y1="42736" x2="36328" y2="3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r="51432"/>
          <a:stretch/>
        </p:blipFill>
        <p:spPr bwMode="auto">
          <a:xfrm>
            <a:off x="8572760" y="1693143"/>
            <a:ext cx="2997739" cy="39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3F418-9E89-92AD-1E66-3BAAE4971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602428"/>
            <a:ext cx="7896042" cy="932180"/>
          </a:xfrm>
        </p:spPr>
        <p:txBody>
          <a:bodyPr/>
          <a:lstStyle/>
          <a:p>
            <a:r>
              <a:rPr lang="en-US" dirty="0"/>
              <a:t>S/4HANA Digital Core</a:t>
            </a:r>
          </a:p>
        </p:txBody>
      </p:sp>
    </p:spTree>
    <p:extLst>
      <p:ext uri="{BB962C8B-B14F-4D97-AF65-F5344CB8AC3E}">
        <p14:creationId xmlns:p14="http://schemas.microsoft.com/office/powerpoint/2010/main" val="293562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31DB1C6-AE60-3371-4EF8-E3B864C5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41" y="2362200"/>
            <a:ext cx="8391319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04DA036-A943-B980-B6C5-8334284D7AA0}"/>
              </a:ext>
            </a:extLst>
          </p:cNvPr>
          <p:cNvSpPr txBox="1">
            <a:spLocks/>
          </p:cNvSpPr>
          <p:nvPr/>
        </p:nvSpPr>
        <p:spPr>
          <a:xfrm>
            <a:off x="428357" y="1515549"/>
            <a:ext cx="11335285" cy="737658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en-US" sz="1600" dirty="0">
                <a:latin typeface="Helvetica" pitchFamily="2" charset="0"/>
              </a:rPr>
              <a:t>Leverage the BTP Integration Suite to interconnect business processes from different departments and  organizations, arranging for the technical communication between the components and the correct "translation" of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B27EDB-905A-DF50-5C1E-8820A9454F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SAP BTP Integration Suite</a:t>
            </a:r>
          </a:p>
        </p:txBody>
      </p:sp>
    </p:spTree>
    <p:extLst>
      <p:ext uri="{BB962C8B-B14F-4D97-AF65-F5344CB8AC3E}">
        <p14:creationId xmlns:p14="http://schemas.microsoft.com/office/powerpoint/2010/main" val="3765796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en looking at a computer screen&#10;&#10;AI-generated content may be incorrect.">
            <a:extLst>
              <a:ext uri="{FF2B5EF4-FFF2-40B4-BE49-F238E27FC236}">
                <a16:creationId xmlns:a16="http://schemas.microsoft.com/office/drawing/2014/main" id="{83C7DD56-80B7-1A25-7E80-1C46337670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90" b="13960"/>
          <a:stretch/>
        </p:blipFill>
        <p:spPr>
          <a:xfrm>
            <a:off x="0" y="3643086"/>
            <a:ext cx="12192000" cy="321491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35BB-6F51-7E5C-A227-99E46975A6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AMPD Methodology</a:t>
            </a:r>
          </a:p>
        </p:txBody>
      </p:sp>
    </p:spTree>
    <p:extLst>
      <p:ext uri="{BB962C8B-B14F-4D97-AF65-F5344CB8AC3E}">
        <p14:creationId xmlns:p14="http://schemas.microsoft.com/office/powerpoint/2010/main" val="681995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>
            <a:off x="3469700" y="1847256"/>
            <a:ext cx="5225304" cy="1134318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37644-E6CC-0938-9A17-1B058FCE4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44"/>
          <a:stretch/>
        </p:blipFill>
        <p:spPr>
          <a:xfrm>
            <a:off x="6807975" y="3429000"/>
            <a:ext cx="4948134" cy="2575065"/>
          </a:xfrm>
          <a:prstGeom prst="rect">
            <a:avLst/>
          </a:prstGeom>
        </p:spPr>
      </p:pic>
      <p:sp>
        <p:nvSpPr>
          <p:cNvPr id="2" name="TextBox 14">
            <a:extLst>
              <a:ext uri="{FF2B5EF4-FFF2-40B4-BE49-F238E27FC236}">
                <a16:creationId xmlns:a16="http://schemas.microsoft.com/office/drawing/2014/main" id="{79C87648-5F1C-3F30-4CE6-FD87E7C3FD7E}"/>
              </a:ext>
            </a:extLst>
          </p:cNvPr>
          <p:cNvSpPr txBox="1"/>
          <p:nvPr/>
        </p:nvSpPr>
        <p:spPr>
          <a:xfrm>
            <a:off x="557210" y="3429000"/>
            <a:ext cx="577157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Archiving: 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Focuses on managing data volume efficiently, reducing storage costs, and maintaining a streamlined data environment. Data ASSIST by Auritas ensures stored data remains accessible for historical insights while automating with Retention Management for compliance and data integrity.</a:t>
            </a:r>
          </a:p>
          <a:p>
            <a:pPr marL="228611" indent="-228611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Migration: 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SAP Advanced Data Migration and Management: Seamlessly transitions data to an Intelligent Enterprise with accurate tracking and insightful dashboards.</a:t>
            </a:r>
          </a:p>
          <a:p>
            <a:pPr marL="228611" indent="-228611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Performance Testing</a:t>
            </a:r>
            <a:r>
              <a:rPr lang="en-US" sz="1200" dirty="0">
                <a:solidFill>
                  <a:schemeClr val="accent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Utilizes AI-driven, codeless automation to test IT landscapes, enhancing efficiency and reducing risks across SAP and non-SAP systems.</a:t>
            </a:r>
          </a:p>
          <a:p>
            <a:pPr marL="228611" indent="-228611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1200" b="1" dirty="0">
                <a:solidFill>
                  <a:schemeClr val="accent2"/>
                </a:solidFill>
                <a:latin typeface="Helvetica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Decommissioning: 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Addresses outdated systems that hinder efficiency and incur high costs, offering tools like Data GUARD by Auritas to securely retire legacy hardware and preserve data access.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94C7298-6539-48AA-9BE4-9728187CBC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364" y="661642"/>
            <a:ext cx="10937875" cy="73818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solidFill>
                  <a:srgbClr val="1B1D3B"/>
                </a:solidFill>
              </a:rPr>
              <a:t>The Journey to S/4HANA: AMPD Methodology</a:t>
            </a:r>
          </a:p>
        </p:txBody>
      </p:sp>
    </p:spTree>
    <p:extLst>
      <p:ext uri="{BB962C8B-B14F-4D97-AF65-F5344CB8AC3E}">
        <p14:creationId xmlns:p14="http://schemas.microsoft.com/office/powerpoint/2010/main" val="26614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514046-19A7-6893-E892-E5C3797382BF}"/>
              </a:ext>
            </a:extLst>
          </p:cNvPr>
          <p:cNvSpPr/>
          <p:nvPr/>
        </p:nvSpPr>
        <p:spPr bwMode="gray">
          <a:xfrm>
            <a:off x="1480571" y="2493419"/>
            <a:ext cx="7890237" cy="2967267"/>
          </a:xfrm>
          <a:custGeom>
            <a:avLst/>
            <a:gdLst>
              <a:gd name="connsiteX0" fmla="*/ 3066330 w 11835356"/>
              <a:gd name="connsiteY0" fmla="*/ 0 h 4450901"/>
              <a:gd name="connsiteX1" fmla="*/ 5923448 w 11835356"/>
              <a:gd name="connsiteY1" fmla="*/ 0 h 4450901"/>
              <a:gd name="connsiteX2" fmla="*/ 5923448 w 11835356"/>
              <a:gd name="connsiteY2" fmla="*/ 1875339 h 4450901"/>
              <a:gd name="connsiteX3" fmla="*/ 6543316 w 11835356"/>
              <a:gd name="connsiteY3" fmla="*/ 1875339 h 4450901"/>
              <a:gd name="connsiteX4" fmla="*/ 6543316 w 11835356"/>
              <a:gd name="connsiteY4" fmla="*/ 1876798 h 4450901"/>
              <a:gd name="connsiteX5" fmla="*/ 11835356 w 11835356"/>
              <a:gd name="connsiteY5" fmla="*/ 1876798 h 4450901"/>
              <a:gd name="connsiteX6" fmla="*/ 11835356 w 11835356"/>
              <a:gd name="connsiteY6" fmla="*/ 3606609 h 4450901"/>
              <a:gd name="connsiteX7" fmla="*/ 6543316 w 11835356"/>
              <a:gd name="connsiteY7" fmla="*/ 3606609 h 4450901"/>
              <a:gd name="connsiteX8" fmla="*/ 6543316 w 11835356"/>
              <a:gd name="connsiteY8" fmla="*/ 4450901 h 4450901"/>
              <a:gd name="connsiteX9" fmla="*/ 0 w 11835356"/>
              <a:gd name="connsiteY9" fmla="*/ 4450901 h 4450901"/>
              <a:gd name="connsiteX10" fmla="*/ 0 w 11835356"/>
              <a:gd name="connsiteY10" fmla="*/ 2310727 h 4450901"/>
              <a:gd name="connsiteX11" fmla="*/ 3066330 w 11835356"/>
              <a:gd name="connsiteY11" fmla="*/ 2310727 h 445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835356" h="4450901">
                <a:moveTo>
                  <a:pt x="3066330" y="0"/>
                </a:moveTo>
                <a:lnTo>
                  <a:pt x="5923448" y="0"/>
                </a:lnTo>
                <a:lnTo>
                  <a:pt x="5923448" y="1875339"/>
                </a:lnTo>
                <a:lnTo>
                  <a:pt x="6543316" y="1875339"/>
                </a:lnTo>
                <a:lnTo>
                  <a:pt x="6543316" y="1876798"/>
                </a:lnTo>
                <a:lnTo>
                  <a:pt x="11835356" y="1876798"/>
                </a:lnTo>
                <a:lnTo>
                  <a:pt x="11835356" y="3606609"/>
                </a:lnTo>
                <a:lnTo>
                  <a:pt x="6543316" y="3606609"/>
                </a:lnTo>
                <a:lnTo>
                  <a:pt x="6543316" y="4450901"/>
                </a:lnTo>
                <a:lnTo>
                  <a:pt x="0" y="4450901"/>
                </a:lnTo>
                <a:lnTo>
                  <a:pt x="0" y="2310727"/>
                </a:lnTo>
                <a:lnTo>
                  <a:pt x="3066330" y="23107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 lIns="60000" tIns="48000" rIns="60000" bIns="48000" rtlCol="0" anchor="ctr">
            <a:noAutofit/>
          </a:bodyPr>
          <a:lstStyle/>
          <a:p>
            <a:pPr algn="ctr" defTabSz="60966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000" kern="0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9F4A1FA-6180-69A4-5CB9-473F8BA354A2}"/>
              </a:ext>
            </a:extLst>
          </p:cNvPr>
          <p:cNvGrpSpPr/>
          <p:nvPr/>
        </p:nvGrpSpPr>
        <p:grpSpPr>
          <a:xfrm>
            <a:off x="9008147" y="2214600"/>
            <a:ext cx="3018439" cy="2107436"/>
            <a:chOff x="13368915" y="2899631"/>
            <a:chExt cx="4527659" cy="3161154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3AFBF67-9B51-55F9-5287-51C20F24D92D}"/>
                </a:ext>
              </a:extLst>
            </p:cNvPr>
            <p:cNvSpPr/>
            <p:nvPr/>
          </p:nvSpPr>
          <p:spPr>
            <a:xfrm>
              <a:off x="14646020" y="2901963"/>
              <a:ext cx="3186242" cy="3158822"/>
            </a:xfrm>
            <a:custGeom>
              <a:avLst/>
              <a:gdLst/>
              <a:ahLst/>
              <a:cxnLst/>
              <a:rect l="l" t="t" r="r" b="b"/>
              <a:pathLst>
                <a:path w="3186242" h="3281710">
                  <a:moveTo>
                    <a:pt x="0" y="0"/>
                  </a:moveTo>
                  <a:lnTo>
                    <a:pt x="3186242" y="0"/>
                  </a:lnTo>
                  <a:lnTo>
                    <a:pt x="3186242" y="3281710"/>
                  </a:lnTo>
                  <a:lnTo>
                    <a:pt x="0" y="3281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D7E95294-238D-60F1-AA32-09EFE283E8C5}"/>
                </a:ext>
              </a:extLst>
            </p:cNvPr>
            <p:cNvSpPr/>
            <p:nvPr/>
          </p:nvSpPr>
          <p:spPr>
            <a:xfrm>
              <a:off x="13368915" y="2899631"/>
              <a:ext cx="2235788" cy="493444"/>
            </a:xfrm>
            <a:custGeom>
              <a:avLst/>
              <a:gdLst/>
              <a:ahLst/>
              <a:cxnLst/>
              <a:rect l="l" t="t" r="r" b="b"/>
              <a:pathLst>
                <a:path w="1746977" h="385562">
                  <a:moveTo>
                    <a:pt x="0" y="0"/>
                  </a:moveTo>
                  <a:lnTo>
                    <a:pt x="1746978" y="0"/>
                  </a:lnTo>
                  <a:lnTo>
                    <a:pt x="1746978" y="385562"/>
                  </a:lnTo>
                  <a:lnTo>
                    <a:pt x="0" y="38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4EEB0151-CC3E-45E5-DCC3-CAE752709397}"/>
                </a:ext>
              </a:extLst>
            </p:cNvPr>
            <p:cNvSpPr/>
            <p:nvPr/>
          </p:nvSpPr>
          <p:spPr>
            <a:xfrm>
              <a:off x="14626313" y="2950677"/>
              <a:ext cx="3270261" cy="2191898"/>
            </a:xfrm>
            <a:custGeom>
              <a:avLst/>
              <a:gdLst/>
              <a:ahLst/>
              <a:cxnLst/>
              <a:rect l="l" t="t" r="r" b="b"/>
              <a:pathLst>
                <a:path w="3147809" h="2026764">
                  <a:moveTo>
                    <a:pt x="0" y="0"/>
                  </a:moveTo>
                  <a:lnTo>
                    <a:pt x="3147809" y="0"/>
                  </a:lnTo>
                  <a:lnTo>
                    <a:pt x="3147809" y="2026764"/>
                  </a:lnTo>
                  <a:lnTo>
                    <a:pt x="0" y="202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536937-DD97-F212-9BC4-61625B57494E}"/>
              </a:ext>
            </a:extLst>
          </p:cNvPr>
          <p:cNvSpPr/>
          <p:nvPr/>
        </p:nvSpPr>
        <p:spPr bwMode="gray">
          <a:xfrm>
            <a:off x="2544789" y="5582293"/>
            <a:ext cx="4419299" cy="578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algn="ctr">
            <a:solidFill>
              <a:schemeClr val="accent2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 lIns="60000" tIns="48000" rIns="60000" bIns="48000" rtlCol="0" anchor="ctr"/>
          <a:lstStyle/>
          <a:p>
            <a:pPr algn="ctr" defTabSz="60966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000" kern="0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AutoShape 18">
            <a:extLst>
              <a:ext uri="{FF2B5EF4-FFF2-40B4-BE49-F238E27FC236}">
                <a16:creationId xmlns:a16="http://schemas.microsoft.com/office/drawing/2014/main" id="{EA8AD1A5-8497-FC85-DB09-033E5254B9C3}"/>
              </a:ext>
            </a:extLst>
          </p:cNvPr>
          <p:cNvSpPr/>
          <p:nvPr/>
        </p:nvSpPr>
        <p:spPr>
          <a:xfrm>
            <a:off x="7303190" y="2725818"/>
            <a:ext cx="0" cy="13968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224" name="Freeform 17">
            <a:extLst>
              <a:ext uri="{FF2B5EF4-FFF2-40B4-BE49-F238E27FC236}">
                <a16:creationId xmlns:a16="http://schemas.microsoft.com/office/drawing/2014/main" id="{510F5AFA-2CF5-B165-8436-BFD0826D0C7A}"/>
              </a:ext>
            </a:extLst>
          </p:cNvPr>
          <p:cNvSpPr/>
          <p:nvPr/>
        </p:nvSpPr>
        <p:spPr>
          <a:xfrm>
            <a:off x="529759" y="794297"/>
            <a:ext cx="1486205" cy="322628"/>
          </a:xfrm>
          <a:custGeom>
            <a:avLst/>
            <a:gdLst/>
            <a:ahLst/>
            <a:cxnLst/>
            <a:rect l="l" t="t" r="r" b="b"/>
            <a:pathLst>
              <a:path w="6863363" h="1489911">
                <a:moveTo>
                  <a:pt x="0" y="0"/>
                </a:moveTo>
                <a:lnTo>
                  <a:pt x="6863363" y="0"/>
                </a:lnTo>
                <a:lnTo>
                  <a:pt x="6863363" y="1489911"/>
                </a:lnTo>
                <a:lnTo>
                  <a:pt x="0" y="1489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Open Sans" panose="020B0606030504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9FAAA63-655D-3839-F4DF-B13788BD56DF}"/>
              </a:ext>
            </a:extLst>
          </p:cNvPr>
          <p:cNvSpPr/>
          <p:nvPr/>
        </p:nvSpPr>
        <p:spPr>
          <a:xfrm rot="1256684">
            <a:off x="613011" y="1834269"/>
            <a:ext cx="2161383" cy="2236878"/>
          </a:xfrm>
          <a:custGeom>
            <a:avLst/>
            <a:gdLst/>
            <a:ahLst/>
            <a:cxnLst/>
            <a:rect l="l" t="t" r="r" b="b"/>
            <a:pathLst>
              <a:path w="3647999" h="3775420">
                <a:moveTo>
                  <a:pt x="0" y="0"/>
                </a:moveTo>
                <a:lnTo>
                  <a:pt x="3648000" y="0"/>
                </a:lnTo>
                <a:lnTo>
                  <a:pt x="3648000" y="3775420"/>
                </a:lnTo>
                <a:lnTo>
                  <a:pt x="0" y="37754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>
              <a:latin typeface="Verdana" panose="020B0604030504040204" pitchFamily="34" charset="0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D8BA9E8-E147-7082-351D-1806643825F6}"/>
              </a:ext>
            </a:extLst>
          </p:cNvPr>
          <p:cNvSpPr/>
          <p:nvPr/>
        </p:nvSpPr>
        <p:spPr>
          <a:xfrm>
            <a:off x="1241238" y="1956087"/>
            <a:ext cx="813615" cy="284559"/>
          </a:xfrm>
          <a:custGeom>
            <a:avLst/>
            <a:gdLst/>
            <a:ahLst/>
            <a:cxnLst/>
            <a:rect l="l" t="t" r="r" b="b"/>
            <a:pathLst>
              <a:path w="1220422" h="426839">
                <a:moveTo>
                  <a:pt x="0" y="0"/>
                </a:moveTo>
                <a:lnTo>
                  <a:pt x="1220423" y="0"/>
                </a:lnTo>
                <a:lnTo>
                  <a:pt x="1220423" y="426839"/>
                </a:lnTo>
                <a:lnTo>
                  <a:pt x="0" y="42683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D27FD3B-5353-77A2-5AC0-277C555E7BDD}"/>
              </a:ext>
            </a:extLst>
          </p:cNvPr>
          <p:cNvSpPr/>
          <p:nvPr/>
        </p:nvSpPr>
        <p:spPr>
          <a:xfrm flipH="1" flipV="1">
            <a:off x="10648236" y="3709897"/>
            <a:ext cx="0" cy="424559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32" name="AutoShape 19">
            <a:extLst>
              <a:ext uri="{FF2B5EF4-FFF2-40B4-BE49-F238E27FC236}">
                <a16:creationId xmlns:a16="http://schemas.microsoft.com/office/drawing/2014/main" id="{C255C714-F561-58AA-D76C-700D4C9E716E}"/>
              </a:ext>
            </a:extLst>
          </p:cNvPr>
          <p:cNvSpPr/>
          <p:nvPr/>
        </p:nvSpPr>
        <p:spPr>
          <a:xfrm>
            <a:off x="4357123" y="4185134"/>
            <a:ext cx="256256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52" name="AutoShape 50">
            <a:extLst>
              <a:ext uri="{FF2B5EF4-FFF2-40B4-BE49-F238E27FC236}">
                <a16:creationId xmlns:a16="http://schemas.microsoft.com/office/drawing/2014/main" id="{6559E8C5-1CFB-5C77-1B1D-72FD8A9DECBC}"/>
              </a:ext>
            </a:extLst>
          </p:cNvPr>
          <p:cNvSpPr/>
          <p:nvPr/>
        </p:nvSpPr>
        <p:spPr>
          <a:xfrm flipH="1" flipV="1">
            <a:off x="6766423" y="6292892"/>
            <a:ext cx="1901326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grpSp>
        <p:nvGrpSpPr>
          <p:cNvPr id="53" name="Group 51">
            <a:extLst>
              <a:ext uri="{FF2B5EF4-FFF2-40B4-BE49-F238E27FC236}">
                <a16:creationId xmlns:a16="http://schemas.microsoft.com/office/drawing/2014/main" id="{E599D0B3-E212-CCDB-EA9A-BBDE779B04CE}"/>
              </a:ext>
            </a:extLst>
          </p:cNvPr>
          <p:cNvGrpSpPr/>
          <p:nvPr/>
        </p:nvGrpSpPr>
        <p:grpSpPr>
          <a:xfrm>
            <a:off x="2844242" y="5721762"/>
            <a:ext cx="467480" cy="279140"/>
            <a:chOff x="0" y="0"/>
            <a:chExt cx="200264" cy="45200"/>
          </a:xfrm>
          <a:noFill/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3FA8722A-8743-A633-E1AE-0158CBFC531A}"/>
                </a:ext>
              </a:extLst>
            </p:cNvPr>
            <p:cNvSpPr/>
            <p:nvPr/>
          </p:nvSpPr>
          <p:spPr>
            <a:xfrm>
              <a:off x="0" y="0"/>
              <a:ext cx="200264" cy="45200"/>
            </a:xfrm>
            <a:custGeom>
              <a:avLst/>
              <a:gdLst/>
              <a:ahLst/>
              <a:cxnLst/>
              <a:rect l="l" t="t" r="r" b="b"/>
              <a:pathLst>
                <a:path w="200264" h="45200">
                  <a:moveTo>
                    <a:pt x="0" y="0"/>
                  </a:moveTo>
                  <a:lnTo>
                    <a:pt x="200264" y="0"/>
                  </a:lnTo>
                  <a:lnTo>
                    <a:pt x="200264" y="45200"/>
                  </a:lnTo>
                  <a:lnTo>
                    <a:pt x="0" y="452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118C9E98-2530-5CF8-1E8F-B9F17748B67C}"/>
                </a:ext>
              </a:extLst>
            </p:cNvPr>
            <p:cNvSpPr txBox="1"/>
            <p:nvPr/>
          </p:nvSpPr>
          <p:spPr>
            <a:xfrm>
              <a:off x="0" y="0"/>
              <a:ext cx="200264" cy="452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9"/>
                </a:lnSpc>
              </a:pPr>
              <a:endParaRPr sz="1000" dirty="0">
                <a:latin typeface="Helvetica" pitchFamily="2" charset="0"/>
              </a:endParaRPr>
            </a:p>
          </p:txBody>
        </p:sp>
      </p:grpSp>
      <p:sp>
        <p:nvSpPr>
          <p:cNvPr id="62" name="AutoShape 60">
            <a:extLst>
              <a:ext uri="{FF2B5EF4-FFF2-40B4-BE49-F238E27FC236}">
                <a16:creationId xmlns:a16="http://schemas.microsoft.com/office/drawing/2014/main" id="{3A2786C0-C5B8-26AA-FC50-6F77B3AA57B0}"/>
              </a:ext>
            </a:extLst>
          </p:cNvPr>
          <p:cNvSpPr/>
          <p:nvPr/>
        </p:nvSpPr>
        <p:spPr>
          <a:xfrm>
            <a:off x="966755" y="3761969"/>
            <a:ext cx="0" cy="210417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97278CB6-0541-F9D8-F8E6-D44E12919FD6}"/>
              </a:ext>
            </a:extLst>
          </p:cNvPr>
          <p:cNvSpPr/>
          <p:nvPr/>
        </p:nvSpPr>
        <p:spPr>
          <a:xfrm>
            <a:off x="8658226" y="5364694"/>
            <a:ext cx="2391079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3EA3E3D-47B3-09B4-688B-6E0A48FBD168}"/>
              </a:ext>
            </a:extLst>
          </p:cNvPr>
          <p:cNvSpPr/>
          <p:nvPr/>
        </p:nvSpPr>
        <p:spPr>
          <a:xfrm flipH="1">
            <a:off x="8658224" y="5386920"/>
            <a:ext cx="0" cy="915497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A22C9E-10EA-8959-7BD5-CE40E945A8D7}"/>
              </a:ext>
            </a:extLst>
          </p:cNvPr>
          <p:cNvGrpSpPr/>
          <p:nvPr/>
        </p:nvGrpSpPr>
        <p:grpSpPr>
          <a:xfrm>
            <a:off x="6724823" y="2864850"/>
            <a:ext cx="1287487" cy="182841"/>
            <a:chOff x="9943931" y="3875016"/>
            <a:chExt cx="1931230" cy="274261"/>
          </a:xfrm>
        </p:grpSpPr>
        <p:sp>
          <p:nvSpPr>
            <p:cNvPr id="79" name="Freeform 82">
              <a:extLst>
                <a:ext uri="{FF2B5EF4-FFF2-40B4-BE49-F238E27FC236}">
                  <a16:creationId xmlns:a16="http://schemas.microsoft.com/office/drawing/2014/main" id="{1CEA9E72-CB5E-D8D1-34DE-30422314C344}"/>
                </a:ext>
              </a:extLst>
            </p:cNvPr>
            <p:cNvSpPr/>
            <p:nvPr/>
          </p:nvSpPr>
          <p:spPr>
            <a:xfrm>
              <a:off x="9943931" y="3875016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115" name="TextBox 55">
              <a:extLst>
                <a:ext uri="{FF2B5EF4-FFF2-40B4-BE49-F238E27FC236}">
                  <a16:creationId xmlns:a16="http://schemas.microsoft.com/office/drawing/2014/main" id="{F2AC1267-FDA3-6A70-B78C-8EC5A59D0E91}"/>
                </a:ext>
              </a:extLst>
            </p:cNvPr>
            <p:cNvSpPr txBox="1"/>
            <p:nvPr/>
          </p:nvSpPr>
          <p:spPr>
            <a:xfrm>
              <a:off x="10006332" y="3908634"/>
              <a:ext cx="1868829" cy="24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5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Migration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F02D438-61E0-7EAF-C897-DDE06BF1CEF3}"/>
              </a:ext>
            </a:extLst>
          </p:cNvPr>
          <p:cNvGrpSpPr/>
          <p:nvPr/>
        </p:nvGrpSpPr>
        <p:grpSpPr>
          <a:xfrm>
            <a:off x="4551089" y="5694854"/>
            <a:ext cx="688807" cy="207392"/>
            <a:chOff x="6599229" y="8040533"/>
            <a:chExt cx="1117311" cy="336410"/>
          </a:xfrm>
        </p:grpSpPr>
        <p:sp>
          <p:nvSpPr>
            <p:cNvPr id="229" name="Freeform 20">
              <a:extLst>
                <a:ext uri="{FF2B5EF4-FFF2-40B4-BE49-F238E27FC236}">
                  <a16:creationId xmlns:a16="http://schemas.microsoft.com/office/drawing/2014/main" id="{89FD50A1-3A32-BAAE-0099-E9C72026065C}"/>
                </a:ext>
              </a:extLst>
            </p:cNvPr>
            <p:cNvSpPr/>
            <p:nvPr/>
          </p:nvSpPr>
          <p:spPr>
            <a:xfrm>
              <a:off x="6815310" y="8040533"/>
              <a:ext cx="701220" cy="22388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51" name="AutoShape 49">
              <a:extLst>
                <a:ext uri="{FF2B5EF4-FFF2-40B4-BE49-F238E27FC236}">
                  <a16:creationId xmlns:a16="http://schemas.microsoft.com/office/drawing/2014/main" id="{52C4ABFE-A128-0D86-F916-280E154C8FD2}"/>
                </a:ext>
              </a:extLst>
            </p:cNvPr>
            <p:cNvSpPr/>
            <p:nvPr/>
          </p:nvSpPr>
          <p:spPr>
            <a:xfrm>
              <a:off x="6599229" y="8376943"/>
              <a:ext cx="1117311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</p:grpSp>
      <p:sp>
        <p:nvSpPr>
          <p:cNvPr id="81" name="AutoShape 49">
            <a:extLst>
              <a:ext uri="{FF2B5EF4-FFF2-40B4-BE49-F238E27FC236}">
                <a16:creationId xmlns:a16="http://schemas.microsoft.com/office/drawing/2014/main" id="{1B716CF0-CB25-A4DC-BA94-8D2CCC3F5113}"/>
              </a:ext>
            </a:extLst>
          </p:cNvPr>
          <p:cNvSpPr/>
          <p:nvPr/>
        </p:nvSpPr>
        <p:spPr>
          <a:xfrm>
            <a:off x="966756" y="5866142"/>
            <a:ext cx="1825597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142" name="TextBox 50">
            <a:extLst>
              <a:ext uri="{FF2B5EF4-FFF2-40B4-BE49-F238E27FC236}">
                <a16:creationId xmlns:a16="http://schemas.microsoft.com/office/drawing/2014/main" id="{B13F7ABA-07E1-311B-3D15-9561BCF98B7B}"/>
              </a:ext>
            </a:extLst>
          </p:cNvPr>
          <p:cNvSpPr txBox="1"/>
          <p:nvPr/>
        </p:nvSpPr>
        <p:spPr>
          <a:xfrm>
            <a:off x="356487" y="2149905"/>
            <a:ext cx="620345" cy="1604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5"/>
              </a:lnSpc>
            </a:pPr>
            <a:r>
              <a:rPr lang="en-US" sz="1000" b="1" dirty="0">
                <a:solidFill>
                  <a:srgbClr val="000000"/>
                </a:solidFill>
                <a:latin typeface="Helvetica" pitchFamily="2" charset="0"/>
              </a:rPr>
              <a:t>Start</a:t>
            </a:r>
          </a:p>
        </p:txBody>
      </p:sp>
      <p:pic>
        <p:nvPicPr>
          <p:cNvPr id="3" name="Picture 2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FE69FC2B-FE1A-3776-2AD2-98E898BBFA8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86" y="2250204"/>
            <a:ext cx="2051169" cy="149012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28984DA-C23F-F2AF-3618-570EF48C551B}"/>
              </a:ext>
            </a:extLst>
          </p:cNvPr>
          <p:cNvGrpSpPr/>
          <p:nvPr/>
        </p:nvGrpSpPr>
        <p:grpSpPr>
          <a:xfrm>
            <a:off x="2279935" y="4402100"/>
            <a:ext cx="4126618" cy="930577"/>
            <a:chOff x="3276600" y="6180879"/>
            <a:chExt cx="6189927" cy="1395866"/>
          </a:xfrm>
        </p:grpSpPr>
        <p:sp>
          <p:nvSpPr>
            <p:cNvPr id="65" name="AutoShape 63">
              <a:extLst>
                <a:ext uri="{FF2B5EF4-FFF2-40B4-BE49-F238E27FC236}">
                  <a16:creationId xmlns:a16="http://schemas.microsoft.com/office/drawing/2014/main" id="{E0F3EC40-0907-C65A-EBEB-7B043A494547}"/>
                </a:ext>
              </a:extLst>
            </p:cNvPr>
            <p:cNvSpPr/>
            <p:nvPr/>
          </p:nvSpPr>
          <p:spPr>
            <a:xfrm>
              <a:off x="3276600" y="7394793"/>
              <a:ext cx="3015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83" name="TextBox 89">
              <a:extLst>
                <a:ext uri="{FF2B5EF4-FFF2-40B4-BE49-F238E27FC236}">
                  <a16:creationId xmlns:a16="http://schemas.microsoft.com/office/drawing/2014/main" id="{6E9EAC01-81DC-A6EA-6BED-C529D02D0C5D}"/>
                </a:ext>
              </a:extLst>
            </p:cNvPr>
            <p:cNvSpPr txBox="1"/>
            <p:nvPr/>
          </p:nvSpPr>
          <p:spPr>
            <a:xfrm>
              <a:off x="7465605" y="6370764"/>
              <a:ext cx="2000922" cy="3560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21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Trash </a:t>
              </a:r>
              <a:b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</a:b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&amp; Repurpose</a:t>
              </a:r>
            </a:p>
          </p:txBody>
        </p:sp>
        <p:pic>
          <p:nvPicPr>
            <p:cNvPr id="193" name="Picture 192" descr="A green garbage truck with a green recycle sign&#10;&#10;Description automatically generated">
              <a:extLst>
                <a:ext uri="{FF2B5EF4-FFF2-40B4-BE49-F238E27FC236}">
                  <a16:creationId xmlns:a16="http://schemas.microsoft.com/office/drawing/2014/main" id="{0C732889-566F-FA19-E529-D1B5A4D8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2872" y="6180879"/>
              <a:ext cx="1884419" cy="1395866"/>
            </a:xfrm>
            <a:prstGeom prst="rect">
              <a:avLst/>
            </a:prstGeom>
          </p:spPr>
        </p:pic>
      </p:grpSp>
      <p:sp>
        <p:nvSpPr>
          <p:cNvPr id="14" name="AutoShape 6">
            <a:extLst>
              <a:ext uri="{FF2B5EF4-FFF2-40B4-BE49-F238E27FC236}">
                <a16:creationId xmlns:a16="http://schemas.microsoft.com/office/drawing/2014/main" id="{21DFBBA6-0E92-EC2C-FC81-56AA3CB009BA}"/>
              </a:ext>
            </a:extLst>
          </p:cNvPr>
          <p:cNvSpPr/>
          <p:nvPr/>
        </p:nvSpPr>
        <p:spPr>
          <a:xfrm>
            <a:off x="7303190" y="2701680"/>
            <a:ext cx="2680868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36AD196-6B52-15C2-00A5-AEB7C6E0FD33}"/>
              </a:ext>
            </a:extLst>
          </p:cNvPr>
          <p:cNvGrpSpPr/>
          <p:nvPr/>
        </p:nvGrpSpPr>
        <p:grpSpPr>
          <a:xfrm>
            <a:off x="4435387" y="2533735"/>
            <a:ext cx="2977758" cy="245567"/>
            <a:chOff x="6509778" y="3378326"/>
            <a:chExt cx="4466637" cy="368349"/>
          </a:xfrm>
        </p:grpSpPr>
        <p:sp>
          <p:nvSpPr>
            <p:cNvPr id="75" name="AutoShape 6">
              <a:extLst>
                <a:ext uri="{FF2B5EF4-FFF2-40B4-BE49-F238E27FC236}">
                  <a16:creationId xmlns:a16="http://schemas.microsoft.com/office/drawing/2014/main" id="{BC65BBC0-888A-4A8E-CB2F-6D71E5CCDB25}"/>
                </a:ext>
              </a:extLst>
            </p:cNvPr>
            <p:cNvSpPr/>
            <p:nvPr/>
          </p:nvSpPr>
          <p:spPr>
            <a:xfrm>
              <a:off x="6509778" y="3630250"/>
              <a:ext cx="4301704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B266C6A-63B1-1024-924D-96884FD562D0}"/>
                </a:ext>
              </a:extLst>
            </p:cNvPr>
            <p:cNvGrpSpPr/>
            <p:nvPr/>
          </p:nvGrpSpPr>
          <p:grpSpPr>
            <a:xfrm>
              <a:off x="10611403" y="3378326"/>
              <a:ext cx="365012" cy="368349"/>
              <a:chOff x="13765417" y="810070"/>
              <a:chExt cx="365012" cy="368349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4EA62F-8398-3D74-75F7-273E8E18195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" pitchFamily="2" charset="0"/>
                </a:endParaRPr>
              </a:p>
            </p:txBody>
          </p:sp>
          <p:sp>
            <p:nvSpPr>
              <p:cNvPr id="59" name="TextBox 73">
                <a:extLst>
                  <a:ext uri="{FF2B5EF4-FFF2-40B4-BE49-F238E27FC236}">
                    <a16:creationId xmlns:a16="http://schemas.microsoft.com/office/drawing/2014/main" id="{9563ECD9-5358-B92C-FDE4-7323E7E9FA82}"/>
                  </a:ext>
                </a:extLst>
              </p:cNvPr>
              <p:cNvSpPr txBox="1"/>
              <p:nvPr/>
            </p:nvSpPr>
            <p:spPr>
              <a:xfrm>
                <a:off x="13874122" y="856031"/>
                <a:ext cx="217797" cy="2549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352"/>
                  </a:lnSpc>
                </a:pPr>
                <a:r>
                  <a:rPr lang="en-US" sz="1000" spc="279" dirty="0">
                    <a:solidFill>
                      <a:srgbClr val="000000"/>
                    </a:solidFill>
                    <a:latin typeface="Helvetica" pitchFamily="2" charset="0"/>
                  </a:rPr>
                  <a:t>2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2867A5-FF46-6ECC-F3F8-28B54F934914}"/>
              </a:ext>
            </a:extLst>
          </p:cNvPr>
          <p:cNvGrpSpPr/>
          <p:nvPr/>
        </p:nvGrpSpPr>
        <p:grpSpPr>
          <a:xfrm>
            <a:off x="9365338" y="5879525"/>
            <a:ext cx="2052596" cy="801400"/>
            <a:chOff x="14294035" y="8420465"/>
            <a:chExt cx="2689579" cy="1202100"/>
          </a:xfrm>
        </p:grpSpPr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7B80A2FF-7956-8F49-4DC8-6E4A43E210B1}"/>
                </a:ext>
              </a:extLst>
            </p:cNvPr>
            <p:cNvSpPr/>
            <p:nvPr/>
          </p:nvSpPr>
          <p:spPr>
            <a:xfrm>
              <a:off x="14299066" y="8526371"/>
              <a:ext cx="281598" cy="233471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2E4C6EA-5FE6-1E98-5317-6C44A6DB4C3B}"/>
                </a:ext>
              </a:extLst>
            </p:cNvPr>
            <p:cNvGrpSpPr/>
            <p:nvPr/>
          </p:nvGrpSpPr>
          <p:grpSpPr>
            <a:xfrm>
              <a:off x="14294035" y="8420465"/>
              <a:ext cx="2689579" cy="1202100"/>
              <a:chOff x="14294035" y="8420465"/>
              <a:chExt cx="2689579" cy="1202100"/>
            </a:xfrm>
          </p:grpSpPr>
          <p:sp>
            <p:nvSpPr>
              <p:cNvPr id="116" name="TextBox 57">
                <a:extLst>
                  <a:ext uri="{FF2B5EF4-FFF2-40B4-BE49-F238E27FC236}">
                    <a16:creationId xmlns:a16="http://schemas.microsoft.com/office/drawing/2014/main" id="{1935CEA7-BD7D-9A0F-FFBD-1C9612055CBD}"/>
                  </a:ext>
                </a:extLst>
              </p:cNvPr>
              <p:cNvSpPr txBox="1"/>
              <p:nvPr/>
            </p:nvSpPr>
            <p:spPr>
              <a:xfrm>
                <a:off x="14294035" y="8522326"/>
                <a:ext cx="2105599" cy="2406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>
                  <a:lnSpc>
                    <a:spcPts val="1275"/>
                  </a:lnSpc>
                </a:pPr>
                <a:r>
                  <a:rPr lang="en-US" sz="1000" b="1" dirty="0">
                    <a:solidFill>
                      <a:srgbClr val="000000"/>
                    </a:solidFill>
                    <a:latin typeface="Helvetica" pitchFamily="2" charset="0"/>
                  </a:rPr>
                  <a:t>Performance Testing</a:t>
                </a: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7ABC586F-BCDD-CC44-41BF-FF87836FFB9D}"/>
                  </a:ext>
                </a:extLst>
              </p:cNvPr>
              <p:cNvGrpSpPr/>
              <p:nvPr/>
            </p:nvGrpSpPr>
            <p:grpSpPr>
              <a:xfrm>
                <a:off x="16526393" y="8420465"/>
                <a:ext cx="457221" cy="1202100"/>
                <a:chOff x="16526393" y="8420465"/>
                <a:chExt cx="457221" cy="1202100"/>
              </a:xfrm>
            </p:grpSpPr>
            <p:pic>
              <p:nvPicPr>
                <p:cNvPr id="222" name="Graphic 221">
                  <a:extLst>
                    <a:ext uri="{FF2B5EF4-FFF2-40B4-BE49-F238E27FC236}">
                      <a16:creationId xmlns:a16="http://schemas.microsoft.com/office/drawing/2014/main" id="{C9E0FD8D-AE40-3F46-F1FC-DF57FF8CD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20465"/>
                  <a:ext cx="457221" cy="1202100"/>
                </a:xfrm>
                <a:prstGeom prst="rect">
                  <a:avLst/>
                </a:prstGeom>
              </p:spPr>
            </p:pic>
            <p:pic>
              <p:nvPicPr>
                <p:cNvPr id="225" name="Graphic 224" descr="Checkmark with solid fill">
                  <a:extLst>
                    <a:ext uri="{FF2B5EF4-FFF2-40B4-BE49-F238E27FC236}">
                      <a16:creationId xmlns:a16="http://schemas.microsoft.com/office/drawing/2014/main" id="{EE6222FA-9C00-E4DA-2C45-FFD58C3177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526393" y="8454547"/>
                  <a:ext cx="153488" cy="180372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25C2FB63-E878-5B17-D2DF-51BF2DDE9D64}"/>
              </a:ext>
            </a:extLst>
          </p:cNvPr>
          <p:cNvCxnSpPr>
            <a:cxnSpLocks/>
          </p:cNvCxnSpPr>
          <p:nvPr/>
        </p:nvCxnSpPr>
        <p:spPr>
          <a:xfrm>
            <a:off x="6564262" y="6024143"/>
            <a:ext cx="0" cy="323605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259E8A0-B1F3-6726-149A-4406848BACB9}"/>
              </a:ext>
            </a:extLst>
          </p:cNvPr>
          <p:cNvGrpSpPr/>
          <p:nvPr/>
        </p:nvGrpSpPr>
        <p:grpSpPr>
          <a:xfrm>
            <a:off x="5293029" y="5668590"/>
            <a:ext cx="1696025" cy="1223273"/>
            <a:chOff x="7796239" y="8080614"/>
            <a:chExt cx="2544037" cy="1834909"/>
          </a:xfrm>
        </p:grpSpPr>
        <p:sp>
          <p:nvSpPr>
            <p:cNvPr id="85" name="TextBox 95">
              <a:extLst>
                <a:ext uri="{FF2B5EF4-FFF2-40B4-BE49-F238E27FC236}">
                  <a16:creationId xmlns:a16="http://schemas.microsoft.com/office/drawing/2014/main" id="{3DD5D681-E264-5D87-2F77-A0E39A7DE3D9}"/>
                </a:ext>
              </a:extLst>
            </p:cNvPr>
            <p:cNvSpPr txBox="1"/>
            <p:nvPr/>
          </p:nvSpPr>
          <p:spPr>
            <a:xfrm>
              <a:off x="9445282" y="8202000"/>
              <a:ext cx="894994" cy="356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21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Legacy Storage</a:t>
              </a:r>
            </a:p>
          </p:txBody>
        </p:sp>
        <p:pic>
          <p:nvPicPr>
            <p:cNvPr id="230" name="Graphic 229">
              <a:extLst>
                <a:ext uri="{FF2B5EF4-FFF2-40B4-BE49-F238E27FC236}">
                  <a16:creationId xmlns:a16="http://schemas.microsoft.com/office/drawing/2014/main" id="{2FF542E0-99AB-0CA6-27F0-CCBC54B233D7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796239" y="8080614"/>
              <a:ext cx="2033611" cy="183490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B4DD4E-C9CC-0F07-4269-0F8D088E0F4D}"/>
              </a:ext>
            </a:extLst>
          </p:cNvPr>
          <p:cNvGrpSpPr/>
          <p:nvPr/>
        </p:nvGrpSpPr>
        <p:grpSpPr>
          <a:xfrm>
            <a:off x="6973521" y="3829055"/>
            <a:ext cx="1133213" cy="1027735"/>
            <a:chOff x="10316977" y="5321311"/>
            <a:chExt cx="1699820" cy="1541602"/>
          </a:xfrm>
        </p:grpSpPr>
        <p:sp>
          <p:nvSpPr>
            <p:cNvPr id="84" name="TextBox 90">
              <a:extLst>
                <a:ext uri="{FF2B5EF4-FFF2-40B4-BE49-F238E27FC236}">
                  <a16:creationId xmlns:a16="http://schemas.microsoft.com/office/drawing/2014/main" id="{A649E7EA-CF40-DA67-3E45-810D79896C53}"/>
                </a:ext>
              </a:extLst>
            </p:cNvPr>
            <p:cNvSpPr txBox="1"/>
            <p:nvPr/>
          </p:nvSpPr>
          <p:spPr>
            <a:xfrm>
              <a:off x="10330674" y="5321311"/>
              <a:ext cx="1686123" cy="182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1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Present Storage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9E88351E-21DA-D299-E456-09A3ACDD1B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1400" y="5556329"/>
              <a:ext cx="0" cy="485407"/>
            </a:xfrm>
            <a:prstGeom prst="line">
              <a:avLst/>
            </a:prstGeom>
            <a:ln w="952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7" name="Graphic 216">
              <a:extLst>
                <a:ext uri="{FF2B5EF4-FFF2-40B4-BE49-F238E27FC236}">
                  <a16:creationId xmlns:a16="http://schemas.microsoft.com/office/drawing/2014/main" id="{CAD0E3CE-4CDF-F049-B6B2-2F112FF8674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316977" y="5603498"/>
              <a:ext cx="1302842" cy="1259415"/>
            </a:xfrm>
            <a:prstGeom prst="rect">
              <a:avLst/>
            </a:prstGeom>
          </p:spPr>
        </p:pic>
      </p:grpSp>
      <p:pic>
        <p:nvPicPr>
          <p:cNvPr id="247" name="Graphic 246">
            <a:extLst>
              <a:ext uri="{FF2B5EF4-FFF2-40B4-BE49-F238E27FC236}">
                <a16:creationId xmlns:a16="http://schemas.microsoft.com/office/drawing/2014/main" id="{C5A49D87-0260-EB5C-B4B7-1D9A69C6F27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64173" y="5934625"/>
            <a:ext cx="1167917" cy="1922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494DBE-1098-E459-9E7A-0BDE5B5AE8DE}"/>
              </a:ext>
            </a:extLst>
          </p:cNvPr>
          <p:cNvGrpSpPr/>
          <p:nvPr/>
        </p:nvGrpSpPr>
        <p:grpSpPr>
          <a:xfrm>
            <a:off x="3812787" y="1642195"/>
            <a:ext cx="1406550" cy="806771"/>
            <a:chOff x="5575876" y="2041020"/>
            <a:chExt cx="2109825" cy="1210157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DD2F605-B725-C2C4-5659-FFE9F8C9687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575876" y="2041020"/>
              <a:ext cx="768468" cy="886358"/>
            </a:xfrm>
            <a:prstGeom prst="rect">
              <a:avLst/>
            </a:prstGeom>
          </p:spPr>
        </p:pic>
        <p:pic>
          <p:nvPicPr>
            <p:cNvPr id="182" name="Graphic 181">
              <a:extLst>
                <a:ext uri="{FF2B5EF4-FFF2-40B4-BE49-F238E27FC236}">
                  <a16:creationId xmlns:a16="http://schemas.microsoft.com/office/drawing/2014/main" id="{BA2ECCFE-73C3-14B5-8069-302974DD57C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6128573" y="2795477"/>
              <a:ext cx="432053" cy="277544"/>
            </a:xfrm>
            <a:prstGeom prst="rect">
              <a:avLst/>
            </a:prstGeom>
          </p:spPr>
        </p:pic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4A818E4A-15CD-8E4A-7316-E56610F9976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509777" y="2871838"/>
              <a:ext cx="327275" cy="379339"/>
            </a:xfrm>
            <a:prstGeom prst="rect">
              <a:avLst/>
            </a:prstGeom>
          </p:spPr>
        </p:pic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24A4AFA-C0A6-71D2-8B50-45010DC26CA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402365" y="2264828"/>
              <a:ext cx="1283336" cy="42501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A1FE8E-4427-0A6E-1354-AB9D9155D46F}"/>
              </a:ext>
            </a:extLst>
          </p:cNvPr>
          <p:cNvGrpSpPr/>
          <p:nvPr/>
        </p:nvGrpSpPr>
        <p:grpSpPr>
          <a:xfrm>
            <a:off x="3797550" y="2852856"/>
            <a:ext cx="1344364" cy="394240"/>
            <a:chOff x="5553022" y="3857014"/>
            <a:chExt cx="2016546" cy="591360"/>
          </a:xfrm>
        </p:grpSpPr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A9DAABD4-8CA5-2C1B-2ED9-C041B656C95D}"/>
                </a:ext>
              </a:extLst>
            </p:cNvPr>
            <p:cNvSpPr/>
            <p:nvPr/>
          </p:nvSpPr>
          <p:spPr>
            <a:xfrm>
              <a:off x="5553022" y="4227021"/>
              <a:ext cx="603593" cy="192716"/>
            </a:xfrm>
            <a:custGeom>
              <a:avLst/>
              <a:gdLst/>
              <a:ahLst/>
              <a:cxnLst/>
              <a:rect l="l" t="t" r="r" b="b"/>
              <a:pathLst>
                <a:path w="1352842" h="431936">
                  <a:moveTo>
                    <a:pt x="0" y="0"/>
                  </a:moveTo>
                  <a:lnTo>
                    <a:pt x="1352842" y="0"/>
                  </a:lnTo>
                  <a:lnTo>
                    <a:pt x="1352842" y="431936"/>
                  </a:lnTo>
                  <a:lnTo>
                    <a:pt x="0" y="431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348E24-D8CC-7900-475D-642D8592D3A3}"/>
                </a:ext>
              </a:extLst>
            </p:cNvPr>
            <p:cNvGrpSpPr/>
            <p:nvPr/>
          </p:nvGrpSpPr>
          <p:grpSpPr>
            <a:xfrm>
              <a:off x="5553022" y="3857014"/>
              <a:ext cx="1302803" cy="292262"/>
              <a:chOff x="5553022" y="3857014"/>
              <a:chExt cx="1302803" cy="292262"/>
            </a:xfrm>
          </p:grpSpPr>
          <p:sp>
            <p:nvSpPr>
              <p:cNvPr id="78" name="Freeform 81">
                <a:extLst>
                  <a:ext uri="{FF2B5EF4-FFF2-40B4-BE49-F238E27FC236}">
                    <a16:creationId xmlns:a16="http://schemas.microsoft.com/office/drawing/2014/main" id="{5F0CF87E-3624-0573-8032-27E64580D2A4}"/>
                  </a:ext>
                </a:extLst>
              </p:cNvPr>
              <p:cNvSpPr/>
              <p:nvPr/>
            </p:nvSpPr>
            <p:spPr>
              <a:xfrm>
                <a:off x="5553022" y="3857014"/>
                <a:ext cx="342423" cy="233470"/>
              </a:xfrm>
              <a:custGeom>
                <a:avLst/>
                <a:gdLst/>
                <a:ahLst/>
                <a:cxnLst/>
                <a:rect l="l" t="t" r="r" b="b"/>
                <a:pathLst>
                  <a:path w="342423" h="233470">
                    <a:moveTo>
                      <a:pt x="0" y="0"/>
                    </a:moveTo>
                    <a:lnTo>
                      <a:pt x="342423" y="0"/>
                    </a:lnTo>
                    <a:lnTo>
                      <a:pt x="342423" y="233470"/>
                    </a:lnTo>
                    <a:lnTo>
                      <a:pt x="0" y="23347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1000" dirty="0">
                  <a:latin typeface="Helvetica" pitchFamily="2" charset="0"/>
                </a:endParaRPr>
              </a:p>
            </p:txBody>
          </p:sp>
          <p:sp>
            <p:nvSpPr>
              <p:cNvPr id="112" name="TextBox 50">
                <a:extLst>
                  <a:ext uri="{FF2B5EF4-FFF2-40B4-BE49-F238E27FC236}">
                    <a16:creationId xmlns:a16="http://schemas.microsoft.com/office/drawing/2014/main" id="{FA0C8399-BD34-AAF8-11B7-5524CCA4C920}"/>
                  </a:ext>
                </a:extLst>
              </p:cNvPr>
              <p:cNvSpPr txBox="1"/>
              <p:nvPr/>
            </p:nvSpPr>
            <p:spPr>
              <a:xfrm>
                <a:off x="5925309" y="3908633"/>
                <a:ext cx="930516" cy="2406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275"/>
                  </a:lnSpc>
                </a:pPr>
                <a:r>
                  <a:rPr lang="en-US" sz="1000" b="1" dirty="0">
                    <a:solidFill>
                      <a:srgbClr val="000000"/>
                    </a:solidFill>
                    <a:latin typeface="Helvetica" pitchFamily="2" charset="0"/>
                  </a:rPr>
                  <a:t>Archive</a:t>
                </a:r>
              </a:p>
            </p:txBody>
          </p: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ADB62FED-3320-41D3-CDE3-101455E8E3B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272603" y="4164663"/>
              <a:ext cx="1296965" cy="283711"/>
            </a:xfrm>
            <a:prstGeom prst="rect">
              <a:avLst/>
            </a:prstGeom>
          </p:spPr>
        </p:pic>
      </p:grpSp>
      <p:sp>
        <p:nvSpPr>
          <p:cNvPr id="6" name="AutoShape 18">
            <a:extLst>
              <a:ext uri="{FF2B5EF4-FFF2-40B4-BE49-F238E27FC236}">
                <a16:creationId xmlns:a16="http://schemas.microsoft.com/office/drawing/2014/main" id="{D403F82F-101E-430E-B66C-6A54D72ACCDC}"/>
              </a:ext>
            </a:extLst>
          </p:cNvPr>
          <p:cNvSpPr/>
          <p:nvPr/>
        </p:nvSpPr>
        <p:spPr>
          <a:xfrm>
            <a:off x="4357123" y="3349393"/>
            <a:ext cx="0" cy="83621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29" name="AutoShape 18">
            <a:extLst>
              <a:ext uri="{FF2B5EF4-FFF2-40B4-BE49-F238E27FC236}">
                <a16:creationId xmlns:a16="http://schemas.microsoft.com/office/drawing/2014/main" id="{620D4FA2-88A6-BFB2-7BB1-943F28A7D480}"/>
              </a:ext>
            </a:extLst>
          </p:cNvPr>
          <p:cNvSpPr/>
          <p:nvPr/>
        </p:nvSpPr>
        <p:spPr>
          <a:xfrm>
            <a:off x="4357123" y="2779298"/>
            <a:ext cx="0" cy="85561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666DD6-83E3-F5C5-12A8-3CF40D1C17A6}"/>
              </a:ext>
            </a:extLst>
          </p:cNvPr>
          <p:cNvGrpSpPr/>
          <p:nvPr/>
        </p:nvGrpSpPr>
        <p:grpSpPr>
          <a:xfrm>
            <a:off x="2687267" y="2550547"/>
            <a:ext cx="1780490" cy="245566"/>
            <a:chOff x="3887598" y="3403551"/>
            <a:chExt cx="2670735" cy="368349"/>
          </a:xfrm>
        </p:grpSpPr>
        <p:sp>
          <p:nvSpPr>
            <p:cNvPr id="2" name="AutoShape 6">
              <a:extLst>
                <a:ext uri="{FF2B5EF4-FFF2-40B4-BE49-F238E27FC236}">
                  <a16:creationId xmlns:a16="http://schemas.microsoft.com/office/drawing/2014/main" id="{D02F4AB0-8411-029F-D20E-904F0F66EA6D}"/>
                </a:ext>
              </a:extLst>
            </p:cNvPr>
            <p:cNvSpPr/>
            <p:nvPr/>
          </p:nvSpPr>
          <p:spPr>
            <a:xfrm>
              <a:off x="3887598" y="3630250"/>
              <a:ext cx="2514768" cy="0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4F9EC46-5E5C-4FC9-CB65-912F46F909CC}"/>
                </a:ext>
              </a:extLst>
            </p:cNvPr>
            <p:cNvGrpSpPr/>
            <p:nvPr/>
          </p:nvGrpSpPr>
          <p:grpSpPr>
            <a:xfrm>
              <a:off x="6193321" y="3403551"/>
              <a:ext cx="365012" cy="368349"/>
              <a:chOff x="13765417" y="810070"/>
              <a:chExt cx="365012" cy="368349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0F15EA5-D1DC-0818-23F9-03F68DF586A0}"/>
                  </a:ext>
                </a:extLst>
              </p:cNvPr>
              <p:cNvSpPr/>
              <p:nvPr/>
            </p:nvSpPr>
            <p:spPr>
              <a:xfrm>
                <a:off x="13765417" y="810070"/>
                <a:ext cx="365012" cy="368349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Helvetica" pitchFamily="2" charset="0"/>
                </a:endParaRPr>
              </a:p>
            </p:txBody>
          </p:sp>
          <p:sp>
            <p:nvSpPr>
              <p:cNvPr id="91" name="TextBox 73">
                <a:extLst>
                  <a:ext uri="{FF2B5EF4-FFF2-40B4-BE49-F238E27FC236}">
                    <a16:creationId xmlns:a16="http://schemas.microsoft.com/office/drawing/2014/main" id="{26E2D959-148C-9D9D-257A-58A86915E990}"/>
                  </a:ext>
                </a:extLst>
              </p:cNvPr>
              <p:cNvSpPr txBox="1"/>
              <p:nvPr/>
            </p:nvSpPr>
            <p:spPr>
              <a:xfrm>
                <a:off x="13864464" y="865690"/>
                <a:ext cx="217797" cy="2549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352"/>
                  </a:lnSpc>
                </a:pPr>
                <a:r>
                  <a:rPr lang="en-US" sz="1000" spc="279" dirty="0">
                    <a:solidFill>
                      <a:srgbClr val="000000"/>
                    </a:solidFill>
                    <a:latin typeface="Helvetica" pitchFamily="2" charset="0"/>
                  </a:rPr>
                  <a:t>1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3D1CB4-57DF-BFE4-5D6E-7A943D1AAC47}"/>
              </a:ext>
            </a:extLst>
          </p:cNvPr>
          <p:cNvGrpSpPr/>
          <p:nvPr/>
        </p:nvGrpSpPr>
        <p:grpSpPr>
          <a:xfrm>
            <a:off x="1595205" y="4181732"/>
            <a:ext cx="2110487" cy="1029645"/>
            <a:chOff x="2249503" y="5850326"/>
            <a:chExt cx="3165731" cy="1544467"/>
          </a:xfrm>
        </p:grpSpPr>
        <p:sp>
          <p:nvSpPr>
            <p:cNvPr id="8" name="AutoShape 65">
              <a:extLst>
                <a:ext uri="{FF2B5EF4-FFF2-40B4-BE49-F238E27FC236}">
                  <a16:creationId xmlns:a16="http://schemas.microsoft.com/office/drawing/2014/main" id="{02FE789E-5FAB-494C-0128-98C3146E9457}"/>
                </a:ext>
              </a:extLst>
            </p:cNvPr>
            <p:cNvSpPr/>
            <p:nvPr/>
          </p:nvSpPr>
          <p:spPr>
            <a:xfrm flipH="1">
              <a:off x="3276600" y="5850326"/>
              <a:ext cx="0" cy="148296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226D0C7-A50E-79F0-F608-787F98D4FD04}"/>
                </a:ext>
              </a:extLst>
            </p:cNvPr>
            <p:cNvGrpSpPr/>
            <p:nvPr/>
          </p:nvGrpSpPr>
          <p:grpSpPr>
            <a:xfrm>
              <a:off x="2249503" y="6140041"/>
              <a:ext cx="3165731" cy="1254752"/>
              <a:chOff x="2249503" y="6140041"/>
              <a:chExt cx="3165731" cy="1254752"/>
            </a:xfrm>
          </p:grpSpPr>
          <p:sp>
            <p:nvSpPr>
              <p:cNvPr id="124" name="TextBox 82">
                <a:extLst>
                  <a:ext uri="{FF2B5EF4-FFF2-40B4-BE49-F238E27FC236}">
                    <a16:creationId xmlns:a16="http://schemas.microsoft.com/office/drawing/2014/main" id="{ECF373A7-C0EC-C072-27FA-26C96A7531C7}"/>
                  </a:ext>
                </a:extLst>
              </p:cNvPr>
              <p:cNvSpPr txBox="1"/>
              <p:nvPr/>
            </p:nvSpPr>
            <p:spPr>
              <a:xfrm>
                <a:off x="2249503" y="6140041"/>
                <a:ext cx="3165731" cy="211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055"/>
                  </a:lnSpc>
                </a:pPr>
                <a:r>
                  <a:rPr lang="en-US" sz="1000" b="1" dirty="0">
                    <a:solidFill>
                      <a:srgbClr val="000000"/>
                    </a:solidFill>
                    <a:latin typeface="Helvetica" pitchFamily="2" charset="0"/>
                  </a:rPr>
                  <a:t>Retention Management</a:t>
                </a:r>
              </a:p>
            </p:txBody>
          </p:sp>
          <p:sp>
            <p:nvSpPr>
              <p:cNvPr id="35" name="AutoShape 65">
                <a:extLst>
                  <a:ext uri="{FF2B5EF4-FFF2-40B4-BE49-F238E27FC236}">
                    <a16:creationId xmlns:a16="http://schemas.microsoft.com/office/drawing/2014/main" id="{1E53B6C3-055A-2599-DDE2-3E79B6D4B4B8}"/>
                  </a:ext>
                </a:extLst>
              </p:cNvPr>
              <p:cNvSpPr/>
              <p:nvPr/>
            </p:nvSpPr>
            <p:spPr>
              <a:xfrm flipH="1">
                <a:off x="3276600" y="6370764"/>
                <a:ext cx="0" cy="1024029"/>
              </a:xfrm>
              <a:prstGeom prst="line">
                <a:avLst/>
              </a:prstGeom>
              <a:ln w="28575" cap="flat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000" dirty="0">
                  <a:latin typeface="Helvetica" pitchFamily="2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1F4FABB-6AFE-08C5-6573-A0F9FD37122D}"/>
              </a:ext>
            </a:extLst>
          </p:cNvPr>
          <p:cNvGrpSpPr/>
          <p:nvPr/>
        </p:nvGrpSpPr>
        <p:grpSpPr>
          <a:xfrm>
            <a:off x="3007370" y="5777671"/>
            <a:ext cx="1573077" cy="168882"/>
            <a:chOff x="4366573" y="8265410"/>
            <a:chExt cx="2359615" cy="253320"/>
          </a:xfrm>
        </p:grpSpPr>
        <p:sp>
          <p:nvSpPr>
            <p:cNvPr id="118" name="TextBox 69">
              <a:extLst>
                <a:ext uri="{FF2B5EF4-FFF2-40B4-BE49-F238E27FC236}">
                  <a16:creationId xmlns:a16="http://schemas.microsoft.com/office/drawing/2014/main" id="{86F3BA3D-57CF-3D58-5540-ACE9AD7CBF24}"/>
                </a:ext>
              </a:extLst>
            </p:cNvPr>
            <p:cNvSpPr txBox="1"/>
            <p:nvPr/>
          </p:nvSpPr>
          <p:spPr>
            <a:xfrm>
              <a:off x="4655513" y="8278089"/>
              <a:ext cx="2070675" cy="24064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75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Helvetica" pitchFamily="2" charset="0"/>
                </a:rPr>
                <a:t>Decommissioning</a:t>
              </a:r>
            </a:p>
          </p:txBody>
        </p:sp>
        <p:sp>
          <p:nvSpPr>
            <p:cNvPr id="134" name="Freeform 83">
              <a:extLst>
                <a:ext uri="{FF2B5EF4-FFF2-40B4-BE49-F238E27FC236}">
                  <a16:creationId xmlns:a16="http://schemas.microsoft.com/office/drawing/2014/main" id="{F086F0F4-8025-BBB8-091F-D7F24462FE35}"/>
                </a:ext>
              </a:extLst>
            </p:cNvPr>
            <p:cNvSpPr/>
            <p:nvPr/>
          </p:nvSpPr>
          <p:spPr>
            <a:xfrm>
              <a:off x="4366573" y="8265410"/>
              <a:ext cx="311672" cy="233471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2" y="0"/>
                  </a:lnTo>
                  <a:lnTo>
                    <a:pt x="311672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00" dirty="0">
                <a:latin typeface="Helvetica" pitchFamily="2" charset="0"/>
              </a:endParaRPr>
            </a:p>
          </p:txBody>
        </p:sp>
      </p:grpSp>
      <p:sp>
        <p:nvSpPr>
          <p:cNvPr id="74" name="AutoShape 19">
            <a:extLst>
              <a:ext uri="{FF2B5EF4-FFF2-40B4-BE49-F238E27FC236}">
                <a16:creationId xmlns:a16="http://schemas.microsoft.com/office/drawing/2014/main" id="{F85D20FE-CFC2-884A-F727-BC45F2FD5274}"/>
              </a:ext>
            </a:extLst>
          </p:cNvPr>
          <p:cNvSpPr/>
          <p:nvPr/>
        </p:nvSpPr>
        <p:spPr>
          <a:xfrm flipH="1">
            <a:off x="2279934" y="4184795"/>
            <a:ext cx="2083844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B4E6F843-CA67-ACA8-B1F8-5BDFE590CE46}"/>
              </a:ext>
            </a:extLst>
          </p:cNvPr>
          <p:cNvSpPr/>
          <p:nvPr/>
        </p:nvSpPr>
        <p:spPr>
          <a:xfrm flipH="1">
            <a:off x="7918735" y="4147510"/>
            <a:ext cx="2729500" cy="0"/>
          </a:xfrm>
          <a:prstGeom prst="line">
            <a:avLst/>
          </a:prstGeom>
          <a:ln w="28575" cap="flat">
            <a:solidFill>
              <a:srgbClr val="494949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63" name="AutoShape 61">
            <a:extLst>
              <a:ext uri="{FF2B5EF4-FFF2-40B4-BE49-F238E27FC236}">
                <a16:creationId xmlns:a16="http://schemas.microsoft.com/office/drawing/2014/main" id="{A49DB307-5CEF-2F45-213B-7D62E18EB465}"/>
              </a:ext>
            </a:extLst>
          </p:cNvPr>
          <p:cNvSpPr/>
          <p:nvPr/>
        </p:nvSpPr>
        <p:spPr>
          <a:xfrm flipV="1">
            <a:off x="11049304" y="3709897"/>
            <a:ext cx="0" cy="1641743"/>
          </a:xfrm>
          <a:prstGeom prst="line">
            <a:avLst/>
          </a:prstGeom>
          <a:ln w="28575" cap="flat">
            <a:solidFill>
              <a:schemeClr val="tx1"/>
            </a:solidFill>
            <a:prstDash val="sysDash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sp>
        <p:nvSpPr>
          <p:cNvPr id="66" name="AutoShape 64">
            <a:extLst>
              <a:ext uri="{FF2B5EF4-FFF2-40B4-BE49-F238E27FC236}">
                <a16:creationId xmlns:a16="http://schemas.microsoft.com/office/drawing/2014/main" id="{473C7BD3-A923-C96A-17E3-BCC7872205EB}"/>
              </a:ext>
            </a:extLst>
          </p:cNvPr>
          <p:cNvSpPr/>
          <p:nvPr/>
        </p:nvSpPr>
        <p:spPr>
          <a:xfrm flipH="1" flipV="1">
            <a:off x="11417624" y="3726724"/>
            <a:ext cx="0" cy="2031411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 sz="1000" dirty="0"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B80597-74C9-0325-4970-885CCDF99640}"/>
              </a:ext>
            </a:extLst>
          </p:cNvPr>
          <p:cNvGrpSpPr/>
          <p:nvPr/>
        </p:nvGrpSpPr>
        <p:grpSpPr>
          <a:xfrm>
            <a:off x="11294646" y="5631363"/>
            <a:ext cx="243341" cy="245566"/>
            <a:chOff x="13765417" y="810070"/>
            <a:chExt cx="365012" cy="368349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FCA254D3-BF55-3EE8-4015-12DE95ACCBE5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133" name="TextBox 73">
              <a:extLst>
                <a:ext uri="{FF2B5EF4-FFF2-40B4-BE49-F238E27FC236}">
                  <a16:creationId xmlns:a16="http://schemas.microsoft.com/office/drawing/2014/main" id="{B9AB20ED-2655-B671-10CE-E887FD125A70}"/>
                </a:ext>
              </a:extLst>
            </p:cNvPr>
            <p:cNvSpPr txBox="1"/>
            <p:nvPr/>
          </p:nvSpPr>
          <p:spPr>
            <a:xfrm>
              <a:off x="13864464" y="875349"/>
              <a:ext cx="217797" cy="254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52"/>
                </a:lnSpc>
              </a:pPr>
              <a:r>
                <a:rPr lang="en-US" sz="1000" spc="279" dirty="0">
                  <a:solidFill>
                    <a:srgbClr val="000000"/>
                  </a:solidFill>
                  <a:latin typeface="Helvetica" pitchFamily="2" charset="0"/>
                </a:rPr>
                <a:t>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0AF902-8F30-DB5A-55D3-4956DCCE4E78}"/>
              </a:ext>
            </a:extLst>
          </p:cNvPr>
          <p:cNvGrpSpPr/>
          <p:nvPr/>
        </p:nvGrpSpPr>
        <p:grpSpPr>
          <a:xfrm>
            <a:off x="2657201" y="5738381"/>
            <a:ext cx="243341" cy="245566"/>
            <a:chOff x="13765417" y="810070"/>
            <a:chExt cx="365012" cy="36834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2EBB76A-044E-B2B5-854D-31BCD46C5F98}"/>
                </a:ext>
              </a:extLst>
            </p:cNvPr>
            <p:cNvSpPr/>
            <p:nvPr/>
          </p:nvSpPr>
          <p:spPr>
            <a:xfrm>
              <a:off x="13765417" y="810070"/>
              <a:ext cx="365012" cy="368349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Helvetica" pitchFamily="2" charset="0"/>
              </a:endParaRPr>
            </a:p>
          </p:txBody>
        </p:sp>
        <p:sp>
          <p:nvSpPr>
            <p:cNvPr id="44" name="TextBox 73">
              <a:extLst>
                <a:ext uri="{FF2B5EF4-FFF2-40B4-BE49-F238E27FC236}">
                  <a16:creationId xmlns:a16="http://schemas.microsoft.com/office/drawing/2014/main" id="{4286E842-518A-6A69-A590-3A027A148382}"/>
                </a:ext>
              </a:extLst>
            </p:cNvPr>
            <p:cNvSpPr txBox="1"/>
            <p:nvPr/>
          </p:nvSpPr>
          <p:spPr>
            <a:xfrm>
              <a:off x="13864464" y="865690"/>
              <a:ext cx="217797" cy="254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52"/>
                </a:lnSpc>
              </a:pPr>
              <a:r>
                <a:rPr lang="en-US" sz="1000" spc="279" dirty="0">
                  <a:solidFill>
                    <a:srgbClr val="000000"/>
                  </a:solidFill>
                  <a:latin typeface="Helvetica" pitchFamily="2" charset="0"/>
                </a:rPr>
                <a:t>4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F289684-3138-80DC-EB9C-EFBF248F86B0}"/>
              </a:ext>
            </a:extLst>
          </p:cNvPr>
          <p:cNvGrpSpPr/>
          <p:nvPr/>
        </p:nvGrpSpPr>
        <p:grpSpPr>
          <a:xfrm>
            <a:off x="10082113" y="911"/>
            <a:ext cx="2146556" cy="1478172"/>
            <a:chOff x="14574700" y="404792"/>
            <a:chExt cx="3219834" cy="2217258"/>
          </a:xfrm>
        </p:grpSpPr>
        <p:sp>
          <p:nvSpPr>
            <p:cNvPr id="99" name="Freeform 69">
              <a:extLst>
                <a:ext uri="{FF2B5EF4-FFF2-40B4-BE49-F238E27FC236}">
                  <a16:creationId xmlns:a16="http://schemas.microsoft.com/office/drawing/2014/main" id="{4CE80E91-F83C-ADCB-B2F5-5CBD095B4008}"/>
                </a:ext>
              </a:extLst>
            </p:cNvPr>
            <p:cNvSpPr/>
            <p:nvPr/>
          </p:nvSpPr>
          <p:spPr>
            <a:xfrm>
              <a:off x="14574700" y="404792"/>
              <a:ext cx="3162894" cy="2217258"/>
            </a:xfrm>
            <a:custGeom>
              <a:avLst/>
              <a:gdLst/>
              <a:ahLst/>
              <a:cxnLst/>
              <a:rect l="l" t="t" r="r" b="b"/>
              <a:pathLst>
                <a:path w="1186944" h="583969">
                  <a:moveTo>
                    <a:pt x="0" y="0"/>
                  </a:moveTo>
                  <a:lnTo>
                    <a:pt x="1186944" y="0"/>
                  </a:lnTo>
                  <a:lnTo>
                    <a:pt x="1186944" y="583969"/>
                  </a:lnTo>
                  <a:lnTo>
                    <a:pt x="0" y="5839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sz="1200" dirty="0">
                <a:latin typeface="Helvetica" pitchFamily="2" charset="0"/>
              </a:endParaRPr>
            </a:p>
          </p:txBody>
        </p:sp>
        <p:sp>
          <p:nvSpPr>
            <p:cNvPr id="100" name="TextBox 71">
              <a:extLst>
                <a:ext uri="{FF2B5EF4-FFF2-40B4-BE49-F238E27FC236}">
                  <a16:creationId xmlns:a16="http://schemas.microsoft.com/office/drawing/2014/main" id="{C5153578-CB12-5C24-88A5-7514CF937995}"/>
                </a:ext>
              </a:extLst>
            </p:cNvPr>
            <p:cNvSpPr txBox="1"/>
            <p:nvPr/>
          </p:nvSpPr>
          <p:spPr>
            <a:xfrm>
              <a:off x="15312940" y="1627489"/>
              <a:ext cx="2448966" cy="241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1"/>
                </a:lnSpc>
              </a:pPr>
              <a:r>
                <a:rPr lang="en-US" sz="1299" b="1" dirty="0" err="1">
                  <a:solidFill>
                    <a:srgbClr val="000000"/>
                  </a:solidFill>
                  <a:latin typeface="Helvetica" pitchFamily="2" charset="0"/>
                </a:rPr>
                <a:t>erformance</a:t>
              </a:r>
              <a:r>
                <a:rPr lang="en-US" sz="1299" b="1" dirty="0">
                  <a:solidFill>
                    <a:srgbClr val="000000"/>
                  </a:solidFill>
                  <a:latin typeface="Helvetica" pitchFamily="2" charset="0"/>
                </a:rPr>
                <a:t> Test</a:t>
              </a: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1DBF1B68-AF0E-2CF5-6B04-A71DF59EB33A}"/>
                </a:ext>
              </a:extLst>
            </p:cNvPr>
            <p:cNvSpPr/>
            <p:nvPr/>
          </p:nvSpPr>
          <p:spPr>
            <a:xfrm>
              <a:off x="14990868" y="782493"/>
              <a:ext cx="342423" cy="233470"/>
            </a:xfrm>
            <a:custGeom>
              <a:avLst/>
              <a:gdLst/>
              <a:ahLst/>
              <a:cxnLst/>
              <a:rect l="l" t="t" r="r" b="b"/>
              <a:pathLst>
                <a:path w="342423" h="233470">
                  <a:moveTo>
                    <a:pt x="0" y="0"/>
                  </a:moveTo>
                  <a:lnTo>
                    <a:pt x="342423" y="0"/>
                  </a:lnTo>
                  <a:lnTo>
                    <a:pt x="342423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Helvetica" pitchFamily="2" charset="0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FC8B2F0E-CA8D-B0E1-7E5D-9312C2FD6DCF}"/>
                </a:ext>
              </a:extLst>
            </p:cNvPr>
            <p:cNvSpPr/>
            <p:nvPr/>
          </p:nvSpPr>
          <p:spPr>
            <a:xfrm>
              <a:off x="14990868" y="1164848"/>
              <a:ext cx="393892" cy="233470"/>
            </a:xfrm>
            <a:custGeom>
              <a:avLst/>
              <a:gdLst/>
              <a:ahLst/>
              <a:cxnLst/>
              <a:rect l="l" t="t" r="r" b="b"/>
              <a:pathLst>
                <a:path w="393892" h="233470">
                  <a:moveTo>
                    <a:pt x="0" y="0"/>
                  </a:moveTo>
                  <a:lnTo>
                    <a:pt x="393892" y="0"/>
                  </a:lnTo>
                  <a:lnTo>
                    <a:pt x="393892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Helvetica" pitchFamily="2" charset="0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5E68C7B1-FD23-FB75-ACB1-5C265BCCCBD2}"/>
                </a:ext>
              </a:extLst>
            </p:cNvPr>
            <p:cNvSpPr/>
            <p:nvPr/>
          </p:nvSpPr>
          <p:spPr>
            <a:xfrm>
              <a:off x="14990868" y="1597830"/>
              <a:ext cx="281598" cy="233470"/>
            </a:xfrm>
            <a:custGeom>
              <a:avLst/>
              <a:gdLst/>
              <a:ahLst/>
              <a:cxnLst/>
              <a:rect l="l" t="t" r="r" b="b"/>
              <a:pathLst>
                <a:path w="281598" h="233470">
                  <a:moveTo>
                    <a:pt x="0" y="0"/>
                  </a:moveTo>
                  <a:lnTo>
                    <a:pt x="281598" y="0"/>
                  </a:lnTo>
                  <a:lnTo>
                    <a:pt x="281598" y="233471"/>
                  </a:lnTo>
                  <a:lnTo>
                    <a:pt x="0" y="233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Helvetica" pitchFamily="2" charset="0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36D624A6-DB38-F4F7-65B9-D23C155565B8}"/>
                </a:ext>
              </a:extLst>
            </p:cNvPr>
            <p:cNvSpPr/>
            <p:nvPr/>
          </p:nvSpPr>
          <p:spPr>
            <a:xfrm>
              <a:off x="14990868" y="2005717"/>
              <a:ext cx="311672" cy="233471"/>
            </a:xfrm>
            <a:custGeom>
              <a:avLst/>
              <a:gdLst/>
              <a:ahLst/>
              <a:cxnLst/>
              <a:rect l="l" t="t" r="r" b="b"/>
              <a:pathLst>
                <a:path w="311672" h="233470">
                  <a:moveTo>
                    <a:pt x="0" y="0"/>
                  </a:moveTo>
                  <a:lnTo>
                    <a:pt x="311671" y="0"/>
                  </a:lnTo>
                  <a:lnTo>
                    <a:pt x="311671" y="233470"/>
                  </a:lnTo>
                  <a:lnTo>
                    <a:pt x="0" y="2334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>
                <a:latin typeface="Helvetica" pitchFamily="2" charset="0"/>
              </a:endParaRPr>
            </a:p>
          </p:txBody>
        </p:sp>
        <p:sp>
          <p:nvSpPr>
            <p:cNvPr id="105" name="TextBox 79">
              <a:extLst>
                <a:ext uri="{FF2B5EF4-FFF2-40B4-BE49-F238E27FC236}">
                  <a16:creationId xmlns:a16="http://schemas.microsoft.com/office/drawing/2014/main" id="{D241DFDE-8E7C-611D-61AA-1B90A240F448}"/>
                </a:ext>
              </a:extLst>
            </p:cNvPr>
            <p:cNvSpPr txBox="1"/>
            <p:nvPr/>
          </p:nvSpPr>
          <p:spPr>
            <a:xfrm>
              <a:off x="15353104" y="808806"/>
              <a:ext cx="1099182" cy="241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1"/>
                </a:lnSpc>
              </a:pPr>
              <a:r>
                <a:rPr lang="en-US" sz="1299" b="1" dirty="0" err="1">
                  <a:solidFill>
                    <a:srgbClr val="000000"/>
                  </a:solidFill>
                  <a:latin typeface="Helvetica" pitchFamily="2" charset="0"/>
                </a:rPr>
                <a:t>rchive</a:t>
              </a:r>
              <a:endParaRPr lang="en-US" sz="129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06" name="TextBox 103">
              <a:extLst>
                <a:ext uri="{FF2B5EF4-FFF2-40B4-BE49-F238E27FC236}">
                  <a16:creationId xmlns:a16="http://schemas.microsoft.com/office/drawing/2014/main" id="{1EC63E86-D6E0-0BC4-4933-EFBA56BEC8FF}"/>
                </a:ext>
              </a:extLst>
            </p:cNvPr>
            <p:cNvSpPr txBox="1"/>
            <p:nvPr/>
          </p:nvSpPr>
          <p:spPr>
            <a:xfrm>
              <a:off x="15345568" y="2020306"/>
              <a:ext cx="2448966" cy="241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1"/>
                </a:lnSpc>
              </a:pPr>
              <a:r>
                <a:rPr lang="en-US" sz="1299" b="1" dirty="0" err="1">
                  <a:solidFill>
                    <a:srgbClr val="000000"/>
                  </a:solidFill>
                  <a:latin typeface="Helvetica" pitchFamily="2" charset="0"/>
                </a:rPr>
                <a:t>ecommissioning</a:t>
              </a:r>
              <a:endParaRPr lang="en-US" sz="129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107" name="TextBox 104">
              <a:extLst>
                <a:ext uri="{FF2B5EF4-FFF2-40B4-BE49-F238E27FC236}">
                  <a16:creationId xmlns:a16="http://schemas.microsoft.com/office/drawing/2014/main" id="{1C5ADB3D-3EA1-C9FC-B129-2C9E903F3CAF}"/>
                </a:ext>
              </a:extLst>
            </p:cNvPr>
            <p:cNvSpPr txBox="1"/>
            <p:nvPr/>
          </p:nvSpPr>
          <p:spPr>
            <a:xfrm>
              <a:off x="15429876" y="1201622"/>
              <a:ext cx="1099182" cy="241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1"/>
                </a:lnSpc>
              </a:pPr>
              <a:r>
                <a:rPr lang="en-US" sz="1299" b="1" dirty="0" err="1">
                  <a:solidFill>
                    <a:srgbClr val="000000"/>
                  </a:solidFill>
                  <a:latin typeface="Helvetica" pitchFamily="2" charset="0"/>
                </a:rPr>
                <a:t>igration</a:t>
              </a:r>
              <a:endParaRPr lang="en-US" sz="1299" b="1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BE8CBB-268C-1F2F-4BF6-81ABC4F0181E}"/>
              </a:ext>
            </a:extLst>
          </p:cNvPr>
          <p:cNvGrpSpPr/>
          <p:nvPr/>
        </p:nvGrpSpPr>
        <p:grpSpPr>
          <a:xfrm>
            <a:off x="6815740" y="1651812"/>
            <a:ext cx="918069" cy="791357"/>
            <a:chOff x="10080306" y="2055447"/>
            <a:chExt cx="1377104" cy="1187035"/>
          </a:xfrm>
        </p:grpSpPr>
        <p:pic>
          <p:nvPicPr>
            <p:cNvPr id="203" name="Graphic 202">
              <a:extLst>
                <a:ext uri="{FF2B5EF4-FFF2-40B4-BE49-F238E27FC236}">
                  <a16:creationId xmlns:a16="http://schemas.microsoft.com/office/drawing/2014/main" id="{73320152-EF40-6C1E-8E84-C680AE4315C1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080306" y="2055447"/>
              <a:ext cx="1377104" cy="118703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815580-9620-7587-AF6F-E28BF7253606}"/>
                </a:ext>
              </a:extLst>
            </p:cNvPr>
            <p:cNvSpPr/>
            <p:nvPr/>
          </p:nvSpPr>
          <p:spPr>
            <a:xfrm rot="18006332">
              <a:off x="10479428" y="1984831"/>
              <a:ext cx="218705" cy="720939"/>
            </a:xfrm>
            <a:prstGeom prst="rect">
              <a:avLst/>
            </a:prstGeom>
            <a:solidFill>
              <a:srgbClr val="94BB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panose="020B0606030504020204" pitchFamily="34" charset="0"/>
              </a:endParaRPr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ED2C3D63-C9F7-D533-7ED1-26114453A796}"/>
              </a:ext>
            </a:extLst>
          </p:cNvPr>
          <p:cNvSpPr txBox="1"/>
          <p:nvPr/>
        </p:nvSpPr>
        <p:spPr>
          <a:xfrm>
            <a:off x="558072" y="424440"/>
            <a:ext cx="4693273" cy="377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799" b="1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 Bold"/>
              </a:rPr>
              <a:t>The Journey to S/4HANA:</a:t>
            </a:r>
            <a:endParaRPr lang="en-US" sz="2799" dirty="0">
              <a:solidFill>
                <a:srgbClr val="1C1D3B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2A0FA8CA-2F05-BC42-963B-38E6FD3E37AF}"/>
              </a:ext>
            </a:extLst>
          </p:cNvPr>
          <p:cNvSpPr txBox="1"/>
          <p:nvPr/>
        </p:nvSpPr>
        <p:spPr>
          <a:xfrm>
            <a:off x="2184399" y="779938"/>
            <a:ext cx="2437737" cy="377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3"/>
              </a:lnSpc>
            </a:pPr>
            <a:r>
              <a:rPr lang="en-US" sz="2799" b="1" dirty="0">
                <a:solidFill>
                  <a:srgbClr val="1C1D3B"/>
                </a:solidFill>
                <a:latin typeface="Helvetica" pitchFamily="2" charset="0"/>
                <a:ea typeface="Helvetica"/>
                <a:cs typeface="Helvetica"/>
                <a:sym typeface="Helvetica Bold"/>
              </a:rPr>
              <a:t>Methodology</a:t>
            </a:r>
            <a:endParaRPr lang="en-US" sz="2799" dirty="0">
              <a:solidFill>
                <a:srgbClr val="1C1D3B"/>
              </a:solidFill>
              <a:latin typeface="Helvetica" pitchFamily="2" charset="0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1018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8" grpId="0" animBg="1"/>
      <p:bldP spid="16" grpId="0" animBg="1"/>
      <p:bldP spid="32" grpId="0" animBg="1"/>
      <p:bldP spid="52" grpId="0" animBg="1"/>
      <p:bldP spid="62" grpId="0" animBg="1"/>
      <p:bldP spid="67" grpId="0" animBg="1"/>
      <p:bldP spid="68" grpId="0" animBg="1"/>
      <p:bldP spid="81" grpId="0" animBg="1"/>
      <p:bldP spid="14" grpId="0" animBg="1"/>
      <p:bldP spid="6" grpId="0" animBg="1"/>
      <p:bldP spid="29" grpId="0" animBg="1"/>
      <p:bldP spid="74" grpId="0" animBg="1"/>
      <p:bldP spid="15" grpId="0" animBg="1"/>
      <p:bldP spid="63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74FC5-B116-467A-BD7D-95E9A408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DFB59B7-1405-4578-0BF2-BE592EA1C9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814" y="1554473"/>
            <a:ext cx="11332614" cy="155134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67" dirty="0"/>
              <a:t>Additional consulting support may include the following: providing end-user training manuals, digital materials, end-user training sessions, etc.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67" dirty="0"/>
              <a:t>SAP education training for relevant/selected job titles.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67" dirty="0"/>
              <a:t>The project team will have the opportunity to learn the SAP application through the following project activities: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04B028-0FCB-DC21-DC02-5EB9B51378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612" y="675752"/>
            <a:ext cx="8965588" cy="839797"/>
          </a:xfrm>
        </p:spPr>
        <p:txBody>
          <a:bodyPr/>
          <a:lstStyle/>
          <a:p>
            <a:r>
              <a:rPr lang="en-US" dirty="0"/>
              <a:t>Training &amp; Workshops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3A6088-D1F2-6BAD-14EA-02E326651637}"/>
              </a:ext>
            </a:extLst>
          </p:cNvPr>
          <p:cNvSpPr/>
          <p:nvPr/>
        </p:nvSpPr>
        <p:spPr>
          <a:xfrm>
            <a:off x="728064" y="3250444"/>
            <a:ext cx="1911531" cy="1832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992998-0851-466F-E544-9E4EDD5EEFAC}"/>
              </a:ext>
            </a:extLst>
          </p:cNvPr>
          <p:cNvSpPr/>
          <p:nvPr/>
        </p:nvSpPr>
        <p:spPr>
          <a:xfrm>
            <a:off x="2988581" y="3250444"/>
            <a:ext cx="1911531" cy="1977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8DE64-5189-86D6-83B1-FF22E8AF3915}"/>
              </a:ext>
            </a:extLst>
          </p:cNvPr>
          <p:cNvSpPr/>
          <p:nvPr/>
        </p:nvSpPr>
        <p:spPr>
          <a:xfrm>
            <a:off x="5245356" y="3250444"/>
            <a:ext cx="1911531" cy="32965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DC66F-1C5B-5CD9-227F-78F3D4E5DFC0}"/>
              </a:ext>
            </a:extLst>
          </p:cNvPr>
          <p:cNvSpPr/>
          <p:nvPr/>
        </p:nvSpPr>
        <p:spPr>
          <a:xfrm>
            <a:off x="7505874" y="3250444"/>
            <a:ext cx="1911531" cy="1832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D78D10-382F-8EDE-1F11-CADCBC155E09}"/>
              </a:ext>
            </a:extLst>
          </p:cNvPr>
          <p:cNvSpPr/>
          <p:nvPr/>
        </p:nvSpPr>
        <p:spPr>
          <a:xfrm>
            <a:off x="9764519" y="3250444"/>
            <a:ext cx="1911531" cy="16670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0D9ADE5C-9391-C1BB-AD42-9D99C9381016}"/>
              </a:ext>
            </a:extLst>
          </p:cNvPr>
          <p:cNvSpPr/>
          <p:nvPr/>
        </p:nvSpPr>
        <p:spPr>
          <a:xfrm>
            <a:off x="485359" y="3250444"/>
            <a:ext cx="2400683" cy="475014"/>
          </a:xfrm>
          <a:prstGeom prst="chevron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D793C495-EB02-89E1-4663-9536A6E4EDDD}"/>
              </a:ext>
            </a:extLst>
          </p:cNvPr>
          <p:cNvSpPr/>
          <p:nvPr/>
        </p:nvSpPr>
        <p:spPr>
          <a:xfrm>
            <a:off x="2744005" y="3250444"/>
            <a:ext cx="2400683" cy="475014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4BA1BFEE-DDA3-DFF8-81DE-0BB5958B2563}"/>
              </a:ext>
            </a:extLst>
          </p:cNvPr>
          <p:cNvSpPr/>
          <p:nvPr/>
        </p:nvSpPr>
        <p:spPr>
          <a:xfrm>
            <a:off x="5002651" y="3250444"/>
            <a:ext cx="2400683" cy="47501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BD65E77C-D3EC-7FBB-AE17-FB813044B8C5}"/>
              </a:ext>
            </a:extLst>
          </p:cNvPr>
          <p:cNvSpPr/>
          <p:nvPr/>
        </p:nvSpPr>
        <p:spPr>
          <a:xfrm>
            <a:off x="7261297" y="3250444"/>
            <a:ext cx="2400683" cy="475014"/>
          </a:xfrm>
          <a:prstGeom prst="chevron">
            <a:avLst/>
          </a:prstGeom>
          <a:solidFill>
            <a:srgbClr val="028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2C604AA8-7843-1690-6515-9D9D9B2D5A94}"/>
              </a:ext>
            </a:extLst>
          </p:cNvPr>
          <p:cNvSpPr/>
          <p:nvPr/>
        </p:nvSpPr>
        <p:spPr>
          <a:xfrm>
            <a:off x="9519943" y="3250444"/>
            <a:ext cx="2400683" cy="475014"/>
          </a:xfrm>
          <a:prstGeom prst="chevron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</a:rPr>
              <a:t>RUN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D80078-875A-0928-F088-83FEEE401BDE}"/>
              </a:ext>
            </a:extLst>
          </p:cNvPr>
          <p:cNvSpPr txBox="1"/>
          <p:nvPr/>
        </p:nvSpPr>
        <p:spPr>
          <a:xfrm>
            <a:off x="823418" y="4014716"/>
            <a:ext cx="1747324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Training/Workshops: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Master data migration sessions</a:t>
            </a: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8694A-6983-F859-E0F6-8C37C8BCC729}"/>
              </a:ext>
            </a:extLst>
          </p:cNvPr>
          <p:cNvSpPr txBox="1"/>
          <p:nvPr/>
        </p:nvSpPr>
        <p:spPr>
          <a:xfrm>
            <a:off x="3083936" y="4014716"/>
            <a:ext cx="1747324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Training/Workshops: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Best Practices Bus. Processes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Data conversion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578DD2-6FFC-4CE8-7B68-62A304C911BB}"/>
              </a:ext>
            </a:extLst>
          </p:cNvPr>
          <p:cNvSpPr txBox="1"/>
          <p:nvPr/>
        </p:nvSpPr>
        <p:spPr>
          <a:xfrm>
            <a:off x="5311616" y="4014716"/>
            <a:ext cx="1854996" cy="2380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Training/Workshops: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Formal Functional Area &amp; Transactional Training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Functional &amp; Transactional</a:t>
            </a: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through Test Cycles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Interface Methods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Reporting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Roles &amp; Authorizations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E7E58F-FB8F-2F62-5CC1-3F2378233115}"/>
              </a:ext>
            </a:extLst>
          </p:cNvPr>
          <p:cNvSpPr txBox="1"/>
          <p:nvPr/>
        </p:nvSpPr>
        <p:spPr>
          <a:xfrm>
            <a:off x="7613545" y="4014716"/>
            <a:ext cx="1747324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Training/Workshops: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End-user Training Support</a:t>
            </a:r>
            <a:endParaRPr lang="en-US" sz="1200" b="1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0D606C-E9C0-AC33-3199-A077590105A9}"/>
              </a:ext>
            </a:extLst>
          </p:cNvPr>
          <p:cNvSpPr txBox="1"/>
          <p:nvPr/>
        </p:nvSpPr>
        <p:spPr>
          <a:xfrm>
            <a:off x="9846622" y="4014716"/>
            <a:ext cx="1747324" cy="51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sz="1200" b="1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Training/Workshops:</a:t>
            </a:r>
          </a:p>
          <a:p>
            <a:pPr marL="190510" indent="-19051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SAP Configurations</a:t>
            </a:r>
            <a:endParaRPr lang="en-US" sz="1200" b="1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01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holding a tablet&#10;&#10;AI-generated content may be incorrect.">
            <a:extLst>
              <a:ext uri="{FF2B5EF4-FFF2-40B4-BE49-F238E27FC236}">
                <a16:creationId xmlns:a16="http://schemas.microsoft.com/office/drawing/2014/main" id="{CA33BD15-4441-A606-42EB-C9DA03F20B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"/>
          <a:stretch/>
        </p:blipFill>
        <p:spPr>
          <a:xfrm>
            <a:off x="6562899" y="2065292"/>
            <a:ext cx="3674534" cy="479583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4EA62-870B-CFFB-68A6-215914BA5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5063" y="2065292"/>
            <a:ext cx="4535094" cy="40770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Auritas Introduction</a:t>
            </a:r>
          </a:p>
          <a:p>
            <a:r>
              <a:rPr lang="en-US" dirty="0"/>
              <a:t>Implementation Key Elements</a:t>
            </a:r>
          </a:p>
          <a:p>
            <a:r>
              <a:rPr lang="en-US" dirty="0"/>
              <a:t>Activate Methodology</a:t>
            </a:r>
          </a:p>
          <a:p>
            <a:r>
              <a:rPr lang="en-US" dirty="0"/>
              <a:t>The S/4HANA Digital Core</a:t>
            </a:r>
          </a:p>
          <a:p>
            <a:r>
              <a:rPr lang="en-US" dirty="0"/>
              <a:t>AMPD</a:t>
            </a:r>
          </a:p>
          <a:p>
            <a:r>
              <a:rPr lang="en-US" dirty="0"/>
              <a:t>Training &amp; Workshops</a:t>
            </a:r>
          </a:p>
          <a:p>
            <a:r>
              <a:rPr lang="en-US" dirty="0"/>
              <a:t>Project Governance</a:t>
            </a:r>
          </a:p>
          <a:p>
            <a:r>
              <a:rPr lang="en-US" dirty="0"/>
              <a:t>Why Auritas</a:t>
            </a:r>
          </a:p>
        </p:txBody>
      </p:sp>
    </p:spTree>
    <p:extLst>
      <p:ext uri="{BB962C8B-B14F-4D97-AF65-F5344CB8AC3E}">
        <p14:creationId xmlns:p14="http://schemas.microsoft.com/office/powerpoint/2010/main" val="8575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777B0CC-17D9-2BEE-5E66-C8E50FA25B47}"/>
              </a:ext>
            </a:extLst>
          </p:cNvPr>
          <p:cNvSpPr/>
          <p:nvPr/>
        </p:nvSpPr>
        <p:spPr>
          <a:xfrm>
            <a:off x="0" y="2002309"/>
            <a:ext cx="12192000" cy="485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16255F-C423-FC17-C7F7-791ACBE13C1E}"/>
              </a:ext>
            </a:extLst>
          </p:cNvPr>
          <p:cNvGrpSpPr/>
          <p:nvPr/>
        </p:nvGrpSpPr>
        <p:grpSpPr>
          <a:xfrm>
            <a:off x="637867" y="2082208"/>
            <a:ext cx="6204321" cy="4407306"/>
            <a:chOff x="2523568" y="3127407"/>
            <a:chExt cx="9306482" cy="66109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3B5940-CB20-0104-1DAD-D819EBCC1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9714"/>
            <a:stretch/>
          </p:blipFill>
          <p:spPr>
            <a:xfrm>
              <a:off x="2523568" y="3127407"/>
              <a:ext cx="9306482" cy="661095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9716E5-90C0-36A4-ABBA-9D3691B54CE3}"/>
                </a:ext>
              </a:extLst>
            </p:cNvPr>
            <p:cNvSpPr/>
            <p:nvPr/>
          </p:nvSpPr>
          <p:spPr>
            <a:xfrm rot="536564">
              <a:off x="6362388" y="3485633"/>
              <a:ext cx="922947" cy="14523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Company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3958-A40D-BCBB-0469-52085AC66DF1}"/>
                </a:ext>
              </a:extLst>
            </p:cNvPr>
            <p:cNvSpPr/>
            <p:nvPr/>
          </p:nvSpPr>
          <p:spPr>
            <a:xfrm>
              <a:off x="4695894" y="9132177"/>
              <a:ext cx="662331" cy="170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dirty="0">
                  <a:solidFill>
                    <a:schemeClr val="tx1"/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Company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DF66FC-2104-62D6-0B18-383B6E80B370}"/>
              </a:ext>
            </a:extLst>
          </p:cNvPr>
          <p:cNvSpPr/>
          <p:nvPr/>
        </p:nvSpPr>
        <p:spPr>
          <a:xfrm>
            <a:off x="6481201" y="2143143"/>
            <a:ext cx="1118719" cy="22992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48D0EBD-E3EF-65ED-742E-E08FF25BD3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0033" y="1241344"/>
            <a:ext cx="10331934" cy="1081451"/>
          </a:xfrm>
        </p:spPr>
        <p:txBody>
          <a:bodyPr>
            <a:normAutofit/>
          </a:bodyPr>
          <a:lstStyle/>
          <a:p>
            <a:pPr marL="228611" indent="-228611">
              <a:lnSpc>
                <a:spcPct val="100000"/>
              </a:lnSpc>
            </a:pPr>
            <a:r>
              <a:rPr lang="en-US" sz="1400" dirty="0"/>
              <a:t>Project governance consist in the combination of a Steering Committee (executive sponsors) and project managers from both Auritas and the company.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21989-E4D3-B4F0-1B19-734C6A290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Project Governance &amp; Team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282EEB21-6B81-0C3C-806E-21FC3EF80FE0}"/>
              </a:ext>
            </a:extLst>
          </p:cNvPr>
          <p:cNvSpPr txBox="1">
            <a:spLocks/>
          </p:cNvSpPr>
          <p:nvPr/>
        </p:nvSpPr>
        <p:spPr>
          <a:xfrm>
            <a:off x="73676" y="6541182"/>
            <a:ext cx="2049839" cy="164592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 dirty="0"/>
              <a:t>*Sample of project team structure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EA37D36-8E95-BEC1-FAE5-7FE8AF4A5361}"/>
              </a:ext>
            </a:extLst>
          </p:cNvPr>
          <p:cNvSpPr txBox="1">
            <a:spLocks/>
          </p:cNvSpPr>
          <p:nvPr/>
        </p:nvSpPr>
        <p:spPr>
          <a:xfrm>
            <a:off x="7935093" y="2355223"/>
            <a:ext cx="4031392" cy="4048576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050" b="1" dirty="0">
                <a:latin typeface="Helvetica" pitchFamily="2" charset="0"/>
              </a:rPr>
              <a:t>Steering Committee Meeting: Bi-Monthly</a:t>
            </a:r>
          </a:p>
          <a:p>
            <a:pPr lvl="1"/>
            <a:r>
              <a:rPr lang="en-US" sz="1050" dirty="0">
                <a:latin typeface="Helvetica" pitchFamily="2" charset="0"/>
              </a:rPr>
              <a:t>Strategic decisions (planning, budget, risks, resource issues, major objectives…)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1050" b="1" dirty="0">
                <a:latin typeface="Helvetica" pitchFamily="2" charset="0"/>
              </a:rPr>
              <a:t>Project Status Meeting: Weekly</a:t>
            </a:r>
          </a:p>
          <a:p>
            <a:pPr lvl="1"/>
            <a:r>
              <a:rPr lang="en-US" sz="1050" dirty="0">
                <a:latin typeface="Helvetica" pitchFamily="2" charset="0"/>
              </a:rPr>
              <a:t>Day-to-day decisions (resources, tools, teams, actions)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1050" b="1" dirty="0">
                <a:latin typeface="Helvetica" pitchFamily="2" charset="0"/>
              </a:rPr>
              <a:t>Project Technical Team Meeting: 2x/Week</a:t>
            </a:r>
          </a:p>
          <a:p>
            <a:pPr lvl="1"/>
            <a:r>
              <a:rPr lang="en-US" sz="1050" dirty="0">
                <a:latin typeface="Helvetica" pitchFamily="2" charset="0"/>
              </a:rPr>
              <a:t>Technical planning and decisions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1050" b="1" dirty="0">
                <a:latin typeface="Helvetica" pitchFamily="2" charset="0"/>
              </a:rPr>
              <a:t>Change Management Meeting: Monthly</a:t>
            </a:r>
          </a:p>
          <a:p>
            <a:pPr lvl="1"/>
            <a:r>
              <a:rPr lang="en-US" sz="1050" dirty="0">
                <a:latin typeface="Helvetica" pitchFamily="2" charset="0"/>
              </a:rPr>
              <a:t>Change management planning &amp; deliverables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CB54E3-8111-6DE7-FA0D-60C523EEF8F7}"/>
              </a:ext>
            </a:extLst>
          </p:cNvPr>
          <p:cNvSpPr/>
          <p:nvPr/>
        </p:nvSpPr>
        <p:spPr>
          <a:xfrm rot="536564">
            <a:off x="6114166" y="5158001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11916853-7F64-C169-BDA4-1242C634EC49}"/>
              </a:ext>
            </a:extLst>
          </p:cNvPr>
          <p:cNvSpPr txBox="1">
            <a:spLocks/>
          </p:cNvSpPr>
          <p:nvPr/>
        </p:nvSpPr>
        <p:spPr>
          <a:xfrm>
            <a:off x="7935093" y="5158513"/>
            <a:ext cx="4031392" cy="1245286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050" b="1" dirty="0">
                <a:latin typeface="Helvetica" pitchFamily="2" charset="0"/>
              </a:rPr>
              <a:t>Extended Project Team Meeting: 2x/Week</a:t>
            </a:r>
          </a:p>
          <a:p>
            <a:pPr lvl="1"/>
            <a:r>
              <a:rPr lang="en-US" sz="1050" dirty="0">
                <a:latin typeface="Helvetica" pitchFamily="2" charset="0"/>
              </a:rPr>
              <a:t>Functional and Technical decisions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050" b="1" dirty="0" err="1">
                <a:latin typeface="Helvetica" pitchFamily="2" charset="0"/>
              </a:rPr>
              <a:t>Auritas</a:t>
            </a:r>
            <a:r>
              <a:rPr lang="en-US" sz="1050" b="1" dirty="0">
                <a:latin typeface="Helvetica" pitchFamily="2" charset="0"/>
              </a:rPr>
              <a:t> Internal Team Meeting: Daily</a:t>
            </a:r>
          </a:p>
          <a:p>
            <a:pPr marL="860468" lvl="1" indent="-228611"/>
            <a:r>
              <a:rPr lang="en-US" sz="1050" dirty="0">
                <a:latin typeface="Helvetica" pitchFamily="2" charset="0"/>
              </a:rPr>
              <a:t>Functional and Technical planning &amp; decisions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469C54-CDE4-14B6-7ECE-F14297AB9202}"/>
              </a:ext>
            </a:extLst>
          </p:cNvPr>
          <p:cNvSpPr/>
          <p:nvPr/>
        </p:nvSpPr>
        <p:spPr>
          <a:xfrm rot="536564">
            <a:off x="2283030" y="2601059"/>
            <a:ext cx="487528" cy="1169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0B457-2DBD-892B-B190-F65FFF7F47E0}"/>
              </a:ext>
            </a:extLst>
          </p:cNvPr>
          <p:cNvSpPr/>
          <p:nvPr/>
        </p:nvSpPr>
        <p:spPr>
          <a:xfrm rot="536564">
            <a:off x="2247130" y="3067856"/>
            <a:ext cx="487528" cy="1169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3BFBF3-1F32-1B5E-133E-B847FD6F8D92}"/>
              </a:ext>
            </a:extLst>
          </p:cNvPr>
          <p:cNvSpPr/>
          <p:nvPr/>
        </p:nvSpPr>
        <p:spPr>
          <a:xfrm rot="536564">
            <a:off x="2184327" y="3635952"/>
            <a:ext cx="487528" cy="1169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45FE80-EF5A-C974-5D97-A0EB03FF9AD3}"/>
              </a:ext>
            </a:extLst>
          </p:cNvPr>
          <p:cNvSpPr/>
          <p:nvPr/>
        </p:nvSpPr>
        <p:spPr>
          <a:xfrm rot="536564">
            <a:off x="5104937" y="5001076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42B9D1-F4B5-3865-C4E2-C67491BF8A18}"/>
              </a:ext>
            </a:extLst>
          </p:cNvPr>
          <p:cNvSpPr/>
          <p:nvPr/>
        </p:nvSpPr>
        <p:spPr>
          <a:xfrm rot="536564">
            <a:off x="4117517" y="4840779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97490C-A4CC-78E4-6DAF-0B4866032C10}"/>
              </a:ext>
            </a:extLst>
          </p:cNvPr>
          <p:cNvSpPr/>
          <p:nvPr/>
        </p:nvSpPr>
        <p:spPr>
          <a:xfrm rot="536564">
            <a:off x="3038043" y="4698763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3B3C44-C5FE-BFB0-D66E-53A97219FC34}"/>
              </a:ext>
            </a:extLst>
          </p:cNvPr>
          <p:cNvSpPr/>
          <p:nvPr/>
        </p:nvSpPr>
        <p:spPr>
          <a:xfrm rot="536564">
            <a:off x="2032285" y="4538867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27DF6-89E9-6C69-4260-9436C6560C8D}"/>
              </a:ext>
            </a:extLst>
          </p:cNvPr>
          <p:cNvSpPr/>
          <p:nvPr/>
        </p:nvSpPr>
        <p:spPr>
          <a:xfrm rot="536564">
            <a:off x="1001275" y="4384065"/>
            <a:ext cx="534938" cy="11656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7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467939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E5DD-71AA-0F93-8CB1-98AC1790F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FF24F-7AB2-E183-8708-FA5D2279C5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r>
              <a:rPr lang="en-US" sz="2933" dirty="0">
                <a:solidFill>
                  <a:schemeClr val="accent3"/>
                </a:solidFill>
              </a:rPr>
              <a:t>Why </a:t>
            </a:r>
            <a:r>
              <a:rPr lang="en-US" sz="2933" dirty="0" err="1">
                <a:solidFill>
                  <a:schemeClr val="accent3"/>
                </a:solidFill>
              </a:rPr>
              <a:t>Auritas</a:t>
            </a:r>
            <a:r>
              <a:rPr lang="en-US" sz="2933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4FDA6A-C401-34DF-D811-2C94393377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dirty="0"/>
              <a:t>Decades of </a:t>
            </a:r>
            <a:r>
              <a:rPr lang="en-US" sz="1467" b="1" dirty="0"/>
              <a:t>knowledge </a:t>
            </a:r>
            <a:r>
              <a:rPr lang="en-US" sz="1467" dirty="0"/>
              <a:t>and </a:t>
            </a:r>
            <a:r>
              <a:rPr lang="en-US" sz="1467" b="1" dirty="0"/>
              <a:t>experience implementing </a:t>
            </a:r>
            <a:r>
              <a:rPr lang="en-US" sz="1467" dirty="0"/>
              <a:t>SAP Best Practices and Activate methodology.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dirty="0"/>
              <a:t>Holistic approach to S/4HANA implementation.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b="1" dirty="0"/>
              <a:t>Prepare your team </a:t>
            </a:r>
            <a:r>
              <a:rPr lang="en-US" sz="1467" dirty="0"/>
              <a:t>with hands-on workshops and training for comprehensive knowledge transfer.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dirty="0"/>
              <a:t>SAP</a:t>
            </a:r>
            <a:r>
              <a:rPr lang="en-US" sz="1467" b="1" dirty="0"/>
              <a:t> Accelerators </a:t>
            </a:r>
            <a:r>
              <a:rPr lang="en-US" sz="1467" dirty="0"/>
              <a:t>for</a:t>
            </a:r>
            <a:r>
              <a:rPr lang="en-US" sz="1467" b="1" dirty="0"/>
              <a:t> </a:t>
            </a:r>
            <a:r>
              <a:rPr lang="en-US" sz="1467" dirty="0"/>
              <a:t>speedy and and smooth data migration efforts. 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dirty="0"/>
              <a:t>Complete </a:t>
            </a:r>
            <a:r>
              <a:rPr lang="en-US" sz="1467" b="1" dirty="0"/>
              <a:t>Data Suite</a:t>
            </a:r>
            <a:r>
              <a:rPr lang="en-US" sz="1467" dirty="0"/>
              <a:t> by </a:t>
            </a:r>
            <a:r>
              <a:rPr lang="en-US" sz="1467" dirty="0" err="1"/>
              <a:t>Auritas</a:t>
            </a:r>
            <a:r>
              <a:rPr lang="en-US" sz="1467" dirty="0"/>
              <a:t> to help with archiving efforts and legacy decommission needs.</a:t>
            </a: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b="1" dirty="0"/>
              <a:t>Necessary enhancements </a:t>
            </a:r>
            <a:r>
              <a:rPr lang="en-US" sz="1467" dirty="0"/>
              <a:t>to the configuration help ensure unique company’s needs are being addresses.</a:t>
            </a:r>
            <a:endParaRPr lang="en-US" sz="1467" dirty="0">
              <a:highlight>
                <a:srgbClr val="00FFFF"/>
              </a:highlight>
            </a:endParaRPr>
          </a:p>
          <a:p>
            <a:pPr marL="228611" indent="-228611">
              <a:buFont typeface="Arial" panose="020B0604020202020204" pitchFamily="34" charset="0"/>
              <a:buChar char="•"/>
            </a:pPr>
            <a:r>
              <a:rPr lang="en-US" sz="1467" dirty="0"/>
              <a:t>Close partnership with SAP, being a Gold Partner.</a:t>
            </a:r>
          </a:p>
          <a:p>
            <a:endParaRPr lang="en-US" sz="1467" dirty="0"/>
          </a:p>
        </p:txBody>
      </p:sp>
      <p:pic>
        <p:nvPicPr>
          <p:cNvPr id="14" name="Picture Placeholder 13" descr="Two people shaking hands">
            <a:extLst>
              <a:ext uri="{FF2B5EF4-FFF2-40B4-BE49-F238E27FC236}">
                <a16:creationId xmlns:a16="http://schemas.microsoft.com/office/drawing/2014/main" id="{39ADE760-4E61-7609-9FBF-BCF88B2E0F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7" r="2328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53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356BB7-B1DF-23F5-64F9-D7650B8580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C1F05-A4DB-A1E6-E7A7-0D9C9E5D9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2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059A6-6B15-C409-A85F-2C1A80061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7">
            <a:extLst>
              <a:ext uri="{FF2B5EF4-FFF2-40B4-BE49-F238E27FC236}">
                <a16:creationId xmlns:a16="http://schemas.microsoft.com/office/drawing/2014/main" id="{4115D017-6184-E50B-EFCF-42C9D7C46457}"/>
              </a:ext>
            </a:extLst>
          </p:cNvPr>
          <p:cNvSpPr txBox="1"/>
          <p:nvPr/>
        </p:nvSpPr>
        <p:spPr>
          <a:xfrm>
            <a:off x="578188" y="2461462"/>
            <a:ext cx="1757718" cy="43871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Data Management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CA87C3A3-D4E1-7001-88B4-1E96C72364D1}"/>
              </a:ext>
            </a:extLst>
          </p:cNvPr>
          <p:cNvSpPr txBox="1"/>
          <p:nvPr/>
        </p:nvSpPr>
        <p:spPr>
          <a:xfrm>
            <a:off x="3243206" y="2461462"/>
            <a:ext cx="1918193" cy="43871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Solution </a:t>
            </a:r>
            <a:b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 dirty="0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Implementation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0E82BA6F-211C-A17C-584D-C40377D18181}"/>
              </a:ext>
            </a:extLst>
          </p:cNvPr>
          <p:cNvSpPr txBox="1"/>
          <p:nvPr/>
        </p:nvSpPr>
        <p:spPr>
          <a:xfrm>
            <a:off x="6559133" y="2461462"/>
            <a:ext cx="2400466" cy="43871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Product </a:t>
            </a:r>
            <a:b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&amp; Innovations</a:t>
            </a: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19047A6C-F0FD-5BA6-E70B-AA3BC042EA59}"/>
              </a:ext>
            </a:extLst>
          </p:cNvPr>
          <p:cNvSpPr txBox="1"/>
          <p:nvPr/>
        </p:nvSpPr>
        <p:spPr>
          <a:xfrm>
            <a:off x="9371067" y="2461462"/>
            <a:ext cx="1757717" cy="43871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1773"/>
              </a:lnSpc>
            </a:pP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Strategic </a:t>
            </a:r>
            <a:b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en-US" b="1">
                <a:solidFill>
                  <a:srgbClr val="1C1D3B"/>
                </a:solidFill>
                <a:latin typeface="Helvetica" pitchFamily="2" charset="0"/>
                <a:ea typeface="Verdana" panose="020B0604030504040204" pitchFamily="34" charset="0"/>
              </a:rPr>
              <a:t>Partnerships</a:t>
            </a: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D0501E87-A9A3-E436-3EEA-E32B63A73EDB}"/>
              </a:ext>
            </a:extLst>
          </p:cNvPr>
          <p:cNvSpPr txBox="1"/>
          <p:nvPr/>
        </p:nvSpPr>
        <p:spPr>
          <a:xfrm>
            <a:off x="3243206" y="3096658"/>
            <a:ext cx="2653093" cy="329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S/4HANA &amp; RISE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BTP Deployment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Integration Suite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AI Implementation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OpenText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Extended ECM (xECM)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Vendor Invoice Management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Document Presentment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Ariba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Vertex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SAP Vistex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Geospatial Intelligence (GIS)</a:t>
            </a:r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8C05A3B9-D5F2-B7E6-F235-5ECDFE541E9D}"/>
              </a:ext>
            </a:extLst>
          </p:cNvPr>
          <p:cNvSpPr txBox="1"/>
          <p:nvPr/>
        </p:nvSpPr>
        <p:spPr>
          <a:xfrm>
            <a:off x="9371067" y="3096658"/>
            <a:ext cx="2520575" cy="804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SAP Gold Partner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SAP </a:t>
            </a:r>
            <a:r>
              <a:rPr lang="en-US" sz="1200" err="1">
                <a:solidFill>
                  <a:srgbClr val="1C1D3B"/>
                </a:solidFill>
                <a:latin typeface="Helvetica" pitchFamily="2" charset="0"/>
              </a:rPr>
              <a:t>PartnerEdge</a:t>
            </a: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, Sell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C1D3B"/>
                </a:solidFill>
                <a:latin typeface="Helvetica" pitchFamily="2" charset="0"/>
              </a:rPr>
              <a:t>CCFlex – Cloud Choice Flex</a:t>
            </a:r>
          </a:p>
        </p:txBody>
      </p:sp>
      <p:sp>
        <p:nvSpPr>
          <p:cNvPr id="25" name="TextBox 34">
            <a:extLst>
              <a:ext uri="{FF2B5EF4-FFF2-40B4-BE49-F238E27FC236}">
                <a16:creationId xmlns:a16="http://schemas.microsoft.com/office/drawing/2014/main" id="{8ACD8691-6714-34AC-75BB-D04CDFEDEBFC}"/>
              </a:ext>
            </a:extLst>
          </p:cNvPr>
          <p:cNvSpPr txBox="1"/>
          <p:nvPr/>
        </p:nvSpPr>
        <p:spPr>
          <a:xfrm>
            <a:off x="578189" y="3096658"/>
            <a:ext cx="2205726" cy="329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Archiving &amp; ILM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Retention Management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HANA Memory Optimization (NSE)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Governance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Migration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Cloud Migrations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Privacy and Security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Legacy Decommissioning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Volume Assessment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Quality Assessment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1C1D3B"/>
              </a:solidFill>
              <a:latin typeface="Helvetica" pitchFamily="2" charset="0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54D8ED6E-E54A-2F41-AE52-DF43938163D6}"/>
              </a:ext>
            </a:extLst>
          </p:cNvPr>
          <p:cNvSpPr txBox="1"/>
          <p:nvPr/>
        </p:nvSpPr>
        <p:spPr>
          <a:xfrm>
            <a:off x="6504258" y="3096658"/>
            <a:ext cx="2520575" cy="2054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ASSIST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(Data Archiving Automation)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Data GUARD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(Legacy Decommissioning)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Auritas Intelligent Accrual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(Financial Automation)</a:t>
            </a:r>
            <a:endParaRPr lang="en-US" sz="900" i="1" dirty="0">
              <a:solidFill>
                <a:srgbClr val="1C1D3B"/>
              </a:solidFill>
              <a:latin typeface="Helvetica" pitchFamily="2" charset="0"/>
            </a:endParaRP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C1D3B"/>
                </a:solidFill>
                <a:latin typeface="Helvetica" pitchFamily="2" charset="0"/>
              </a:rPr>
              <a:t>DMS+ by Auritas</a:t>
            </a:r>
          </a:p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    (Enhanced Document Storage)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44C674-8C21-EED6-604F-B0D45F889B41}"/>
              </a:ext>
            </a:extLst>
          </p:cNvPr>
          <p:cNvCxnSpPr>
            <a:cxnSpLocks/>
          </p:cNvCxnSpPr>
          <p:nvPr/>
        </p:nvCxnSpPr>
        <p:spPr>
          <a:xfrm>
            <a:off x="2872051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BDD9BE-75DF-3A4C-AB3B-8254D7EA2F71}"/>
              </a:ext>
            </a:extLst>
          </p:cNvPr>
          <p:cNvCxnSpPr>
            <a:cxnSpLocks/>
          </p:cNvCxnSpPr>
          <p:nvPr/>
        </p:nvCxnSpPr>
        <p:spPr>
          <a:xfrm>
            <a:off x="6198983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6F73CD-8EC2-5D06-A252-D59B923CEB33}"/>
              </a:ext>
            </a:extLst>
          </p:cNvPr>
          <p:cNvCxnSpPr>
            <a:cxnSpLocks/>
          </p:cNvCxnSpPr>
          <p:nvPr/>
        </p:nvCxnSpPr>
        <p:spPr>
          <a:xfrm>
            <a:off x="9029674" y="2292504"/>
            <a:ext cx="0" cy="39542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82C3B97F-E530-76D6-31A1-1AE5C888E7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291" y="5374964"/>
            <a:ext cx="1046734" cy="3157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76C508-99A4-F703-4773-2CDE5C8DEDE0}"/>
              </a:ext>
            </a:extLst>
          </p:cNvPr>
          <p:cNvSpPr txBox="1"/>
          <p:nvPr/>
        </p:nvSpPr>
        <p:spPr>
          <a:xfrm>
            <a:off x="6710972" y="5687562"/>
            <a:ext cx="2520575" cy="218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1050" i="1" dirty="0">
                <a:solidFill>
                  <a:srgbClr val="1C1D3B"/>
                </a:solidFill>
                <a:latin typeface="Helvetica" pitchFamily="2" charset="0"/>
              </a:rPr>
              <a:t>(AMS + Hypercare)</a:t>
            </a:r>
          </a:p>
        </p:txBody>
      </p:sp>
      <p:pic>
        <p:nvPicPr>
          <p:cNvPr id="36" name="Picture 35" descr="Microsoft Azure Logo et symbole, sens, histoire, PNG, marque">
            <a:extLst>
              <a:ext uri="{FF2B5EF4-FFF2-40B4-BE49-F238E27FC236}">
                <a16:creationId xmlns:a16="http://schemas.microsoft.com/office/drawing/2014/main" id="{328BD453-A621-84A8-FE0F-F3D987F47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9568" y="4420489"/>
            <a:ext cx="871255" cy="25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Accusoft | Home">
            <a:extLst>
              <a:ext uri="{FF2B5EF4-FFF2-40B4-BE49-F238E27FC236}">
                <a16:creationId xmlns:a16="http://schemas.microsoft.com/office/drawing/2014/main" id="{252AEC57-D13A-18C9-0DB4-EC0E97D3F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7993" y="4106792"/>
            <a:ext cx="971400" cy="2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omepage - Schoolupdate">
            <a:extLst>
              <a:ext uri="{FF2B5EF4-FFF2-40B4-BE49-F238E27FC236}">
                <a16:creationId xmlns:a16="http://schemas.microsoft.com/office/drawing/2014/main" id="{7175300E-CCF5-1087-BFD6-D9B956756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167" y="5322797"/>
            <a:ext cx="915662" cy="2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12">
            <a:extLst>
              <a:ext uri="{FF2B5EF4-FFF2-40B4-BE49-F238E27FC236}">
                <a16:creationId xmlns:a16="http://schemas.microsoft.com/office/drawing/2014/main" id="{EE6BEDE4-46A5-1B91-3506-A67DCE461C93}"/>
              </a:ext>
            </a:extLst>
          </p:cNvPr>
          <p:cNvGrpSpPr/>
          <p:nvPr/>
        </p:nvGrpSpPr>
        <p:grpSpPr>
          <a:xfrm>
            <a:off x="9483724" y="4171279"/>
            <a:ext cx="668083" cy="384782"/>
            <a:chOff x="0" y="0"/>
            <a:chExt cx="1515902" cy="873083"/>
          </a:xfrm>
        </p:grpSpPr>
        <p:grpSp>
          <p:nvGrpSpPr>
            <p:cNvPr id="40" name="Group 13">
              <a:extLst>
                <a:ext uri="{FF2B5EF4-FFF2-40B4-BE49-F238E27FC236}">
                  <a16:creationId xmlns:a16="http://schemas.microsoft.com/office/drawing/2014/main" id="{B29A23F9-9E9A-196C-3237-B7C92922C4A2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5" name="Freeform 14">
                <a:extLst>
                  <a:ext uri="{FF2B5EF4-FFF2-40B4-BE49-F238E27FC236}">
                    <a16:creationId xmlns:a16="http://schemas.microsoft.com/office/drawing/2014/main" id="{112537DB-B07D-F357-F5DB-5C4F0E800650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0150F7B6-5AE7-2CFB-DAC3-8492DA6BBC3D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79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grpSp>
          <p:nvGrpSpPr>
            <p:cNvPr id="41" name="Group 16">
              <a:extLst>
                <a:ext uri="{FF2B5EF4-FFF2-40B4-BE49-F238E27FC236}">
                  <a16:creationId xmlns:a16="http://schemas.microsoft.com/office/drawing/2014/main" id="{4A6E2C02-EB3D-464E-8555-DEF266688A30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09AEC157-70AA-BC1F-B853-503E98EA8BDE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>
                  <a:latin typeface="Helvetica" pitchFamily="2" charset="0"/>
                </a:endParaRPr>
              </a:p>
            </p:txBody>
          </p:sp>
          <p:sp>
            <p:nvSpPr>
              <p:cNvPr id="44" name="TextBox 18">
                <a:extLst>
                  <a:ext uri="{FF2B5EF4-FFF2-40B4-BE49-F238E27FC236}">
                    <a16:creationId xmlns:a16="http://schemas.microsoft.com/office/drawing/2014/main" id="{C0B9F33D-47D7-463D-C081-0A67178B3A17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79"/>
                  </a:lnSpc>
                </a:pPr>
                <a:endParaRPr sz="1200">
                  <a:latin typeface="Helvetica" pitchFamily="2" charset="0"/>
                </a:endParaRPr>
              </a:p>
            </p:txBody>
          </p:sp>
        </p:grp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D79261A2-4BE7-FC96-F69D-2ACDF76AA356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latin typeface="Helvetica" pitchFamily="2" charset="0"/>
              </a:endParaRPr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6F997E36-05D4-0BCE-3E38-A259067F8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8107" y="4873422"/>
            <a:ext cx="463183" cy="2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1CA149-1856-AF46-D6FD-6A4789ECF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6855" y="5539647"/>
            <a:ext cx="488776" cy="2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09143D79-F5F6-AB01-ACF1-5A8EDE17C57E}"/>
              </a:ext>
            </a:extLst>
          </p:cNvPr>
          <p:cNvSpPr txBox="1"/>
          <p:nvPr/>
        </p:nvSpPr>
        <p:spPr>
          <a:xfrm>
            <a:off x="9521227" y="5755650"/>
            <a:ext cx="782554" cy="218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i="1">
                <a:solidFill>
                  <a:srgbClr val="00A3E9"/>
                </a:solidFill>
                <a:latin typeface="Helvetica" pitchFamily="2" charset="0"/>
              </a:rPr>
              <a:t>CC</a:t>
            </a:r>
            <a:r>
              <a:rPr lang="en-US" sz="1050" i="1">
                <a:solidFill>
                  <a:srgbClr val="00A3E9"/>
                </a:solidFill>
                <a:latin typeface="Helvetica" pitchFamily="2" charset="0"/>
              </a:rPr>
              <a:t>Flex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54771-D316-DAEF-16E7-6B9C40D48050}"/>
              </a:ext>
            </a:extLst>
          </p:cNvPr>
          <p:cNvGrpSpPr/>
          <p:nvPr/>
        </p:nvGrpSpPr>
        <p:grpSpPr>
          <a:xfrm>
            <a:off x="-1013" y="-13277"/>
            <a:ext cx="12202988" cy="1890595"/>
            <a:chOff x="-10988" y="-29259"/>
            <a:chExt cx="12202988" cy="18905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158CA3-6989-09D2-BE6D-110918E0F8DC}"/>
                </a:ext>
              </a:extLst>
            </p:cNvPr>
            <p:cNvGrpSpPr/>
            <p:nvPr/>
          </p:nvGrpSpPr>
          <p:grpSpPr>
            <a:xfrm>
              <a:off x="-10988" y="-29259"/>
              <a:ext cx="12202988" cy="1890595"/>
              <a:chOff x="4196" y="-1528005"/>
              <a:chExt cx="12202988" cy="189059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4155829-7A1C-948B-C73F-FCB2C59A86EC}"/>
                  </a:ext>
                </a:extLst>
              </p:cNvPr>
              <p:cNvGrpSpPr/>
              <p:nvPr/>
            </p:nvGrpSpPr>
            <p:grpSpPr>
              <a:xfrm>
                <a:off x="4196" y="-1528005"/>
                <a:ext cx="12202988" cy="1890595"/>
                <a:chOff x="4196" y="-1393095"/>
                <a:chExt cx="12202988" cy="1890595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D45B459C-B50E-4805-824B-449016EDFC72}"/>
                    </a:ext>
                  </a:extLst>
                </p:cNvPr>
                <p:cNvSpPr/>
                <p:nvPr/>
              </p:nvSpPr>
              <p:spPr>
                <a:xfrm flipV="1">
                  <a:off x="5209" y="-11346"/>
                  <a:ext cx="12201037" cy="508846"/>
                </a:xfrm>
                <a:prstGeom prst="rect">
                  <a:avLst/>
                </a:prstGeom>
                <a:solidFill>
                  <a:srgbClr val="D4060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FD3BF50D-D563-82EB-E8EF-B622DD7F4C11}"/>
                    </a:ext>
                  </a:extLst>
                </p:cNvPr>
                <p:cNvSpPr/>
                <p:nvPr/>
              </p:nvSpPr>
              <p:spPr>
                <a:xfrm rot="21540000">
                  <a:off x="4196" y="187624"/>
                  <a:ext cx="12202988" cy="128691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7356585-C682-601C-A3A9-65960FC26F6B}"/>
                    </a:ext>
                  </a:extLst>
                </p:cNvPr>
                <p:cNvSpPr/>
                <p:nvPr/>
              </p:nvSpPr>
              <p:spPr>
                <a:xfrm>
                  <a:off x="5208" y="-1393095"/>
                  <a:ext cx="12201975" cy="1519850"/>
                </a:xfrm>
                <a:prstGeom prst="rect">
                  <a:avLst/>
                </a:prstGeom>
                <a:solidFill>
                  <a:srgbClr val="1C1D3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914EFF1-0CF1-6927-FEDC-CC606DE4D0F0}"/>
                  </a:ext>
                </a:extLst>
              </p:cNvPr>
              <p:cNvSpPr/>
              <p:nvPr/>
            </p:nvSpPr>
            <p:spPr>
              <a:xfrm>
                <a:off x="5209" y="-60369"/>
                <a:ext cx="9842132" cy="120054"/>
              </a:xfrm>
              <a:prstGeom prst="rect">
                <a:avLst/>
              </a:prstGeom>
              <a:solidFill>
                <a:srgbClr val="1C1D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0DDB1F-ADB9-728A-462F-A423F5760FF1}"/>
                </a:ext>
              </a:extLst>
            </p:cNvPr>
            <p:cNvSpPr/>
            <p:nvPr/>
          </p:nvSpPr>
          <p:spPr>
            <a:xfrm>
              <a:off x="-9975" y="1522899"/>
              <a:ext cx="5824386" cy="137796"/>
            </a:xfrm>
            <a:prstGeom prst="rect">
              <a:avLst/>
            </a:prstGeom>
            <a:solidFill>
              <a:srgbClr val="1C1D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3C2124A4-0D5B-B306-91C7-002B4C18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9421" y="4887684"/>
            <a:ext cx="488776" cy="24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1E9B1C9C-FECA-7DA0-1245-5C1EB3B22FB4}"/>
              </a:ext>
            </a:extLst>
          </p:cNvPr>
          <p:cNvSpPr txBox="1"/>
          <p:nvPr/>
        </p:nvSpPr>
        <p:spPr>
          <a:xfrm>
            <a:off x="9516855" y="5114017"/>
            <a:ext cx="668962" cy="145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" b="1" err="1">
                <a:solidFill>
                  <a:srgbClr val="00A3E9"/>
                </a:solidFill>
                <a:latin typeface="Helvetica" pitchFamily="2" charset="0"/>
              </a:rPr>
              <a:t>Partner</a:t>
            </a:r>
            <a:r>
              <a:rPr lang="en-US" sz="700" err="1">
                <a:solidFill>
                  <a:srgbClr val="00A3E9"/>
                </a:solidFill>
                <a:latin typeface="Helvetica" pitchFamily="2" charset="0"/>
              </a:rPr>
              <a:t>Edge</a:t>
            </a:r>
            <a:r>
              <a:rPr lang="en-US" sz="700" baseline="30000">
                <a:solidFill>
                  <a:srgbClr val="00A3E9"/>
                </a:solidFill>
                <a:latin typeface="Helvetica" pitchFamily="2" charset="0"/>
              </a:rPr>
              <a:t>®</a:t>
            </a:r>
            <a:r>
              <a:rPr lang="en-US" sz="700">
                <a:solidFill>
                  <a:srgbClr val="00A3E9"/>
                </a:solidFill>
                <a:latin typeface="Helvetica" pitchFamily="2" charset="0"/>
              </a:rPr>
              <a:t> 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191830C-20B4-8851-E27B-3D16CF6998DA}"/>
              </a:ext>
            </a:extLst>
          </p:cNvPr>
          <p:cNvCxnSpPr>
            <a:cxnSpLocks/>
          </p:cNvCxnSpPr>
          <p:nvPr/>
        </p:nvCxnSpPr>
        <p:spPr>
          <a:xfrm>
            <a:off x="4200437" y="407633"/>
            <a:ext cx="0" cy="952949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28">
            <a:extLst>
              <a:ext uri="{FF2B5EF4-FFF2-40B4-BE49-F238E27FC236}">
                <a16:creationId xmlns:a16="http://schemas.microsoft.com/office/drawing/2014/main" id="{8E84CC91-6BEA-A52F-09E0-BB52498BDE89}"/>
              </a:ext>
            </a:extLst>
          </p:cNvPr>
          <p:cNvSpPr txBox="1"/>
          <p:nvPr/>
        </p:nvSpPr>
        <p:spPr>
          <a:xfrm>
            <a:off x="4695776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1,500</a:t>
            </a:r>
          </a:p>
        </p:txBody>
      </p:sp>
      <p:sp>
        <p:nvSpPr>
          <p:cNvPr id="51" name="TextBox 28">
            <a:extLst>
              <a:ext uri="{FF2B5EF4-FFF2-40B4-BE49-F238E27FC236}">
                <a16:creationId xmlns:a16="http://schemas.microsoft.com/office/drawing/2014/main" id="{7AF39576-4C98-B0E1-730F-503B35C47EFA}"/>
              </a:ext>
            </a:extLst>
          </p:cNvPr>
          <p:cNvSpPr txBox="1"/>
          <p:nvPr/>
        </p:nvSpPr>
        <p:spPr>
          <a:xfrm>
            <a:off x="4725421" y="898227"/>
            <a:ext cx="1065012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Successful Projects</a:t>
            </a:r>
          </a:p>
        </p:txBody>
      </p:sp>
      <p:sp>
        <p:nvSpPr>
          <p:cNvPr id="52" name="TextBox 28">
            <a:extLst>
              <a:ext uri="{FF2B5EF4-FFF2-40B4-BE49-F238E27FC236}">
                <a16:creationId xmlns:a16="http://schemas.microsoft.com/office/drawing/2014/main" id="{CDD348BE-BE24-CD46-34C6-129076B19D1E}"/>
              </a:ext>
            </a:extLst>
          </p:cNvPr>
          <p:cNvSpPr txBox="1"/>
          <p:nvPr/>
        </p:nvSpPr>
        <p:spPr>
          <a:xfrm>
            <a:off x="6527825" y="584135"/>
            <a:ext cx="1326950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10,500+</a:t>
            </a:r>
          </a:p>
        </p:txBody>
      </p:sp>
      <p:sp>
        <p:nvSpPr>
          <p:cNvPr id="53" name="TextBox 28">
            <a:extLst>
              <a:ext uri="{FF2B5EF4-FFF2-40B4-BE49-F238E27FC236}">
                <a16:creationId xmlns:a16="http://schemas.microsoft.com/office/drawing/2014/main" id="{715B2C91-EEAC-DA95-27E9-BFA4817DDD48}"/>
              </a:ext>
            </a:extLst>
          </p:cNvPr>
          <p:cNvSpPr txBox="1"/>
          <p:nvPr/>
        </p:nvSpPr>
        <p:spPr>
          <a:xfrm>
            <a:off x="6658794" y="898227"/>
            <a:ext cx="1065012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TB of Data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Managed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77469667-7105-3FC0-DCAC-2E64D6F51D62}"/>
              </a:ext>
            </a:extLst>
          </p:cNvPr>
          <p:cNvSpPr txBox="1"/>
          <p:nvPr/>
        </p:nvSpPr>
        <p:spPr>
          <a:xfrm>
            <a:off x="8491431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25 Yrs</a:t>
            </a:r>
          </a:p>
        </p:txBody>
      </p:sp>
      <p:sp>
        <p:nvSpPr>
          <p:cNvPr id="55" name="TextBox 28">
            <a:extLst>
              <a:ext uri="{FF2B5EF4-FFF2-40B4-BE49-F238E27FC236}">
                <a16:creationId xmlns:a16="http://schemas.microsoft.com/office/drawing/2014/main" id="{49D5AC29-0843-CFBE-C0E2-557F4E7C7112}"/>
              </a:ext>
            </a:extLst>
          </p:cNvPr>
          <p:cNvSpPr txBox="1"/>
          <p:nvPr/>
        </p:nvSpPr>
        <p:spPr>
          <a:xfrm>
            <a:off x="8428988" y="898227"/>
            <a:ext cx="1249189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Transforming Companies</a:t>
            </a:r>
          </a:p>
        </p:txBody>
      </p:sp>
      <p:sp>
        <p:nvSpPr>
          <p:cNvPr id="56" name="TextBox 28">
            <a:extLst>
              <a:ext uri="{FF2B5EF4-FFF2-40B4-BE49-F238E27FC236}">
                <a16:creationId xmlns:a16="http://schemas.microsoft.com/office/drawing/2014/main" id="{F539917A-14A0-E079-A2AA-D11E2A89CF78}"/>
              </a:ext>
            </a:extLst>
          </p:cNvPr>
          <p:cNvSpPr txBox="1"/>
          <p:nvPr/>
        </p:nvSpPr>
        <p:spPr>
          <a:xfrm>
            <a:off x="10317983" y="584135"/>
            <a:ext cx="1124303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1773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$1.5B</a:t>
            </a:r>
          </a:p>
        </p:txBody>
      </p:sp>
      <p:sp>
        <p:nvSpPr>
          <p:cNvPr id="57" name="TextBox 28">
            <a:extLst>
              <a:ext uri="{FF2B5EF4-FFF2-40B4-BE49-F238E27FC236}">
                <a16:creationId xmlns:a16="http://schemas.microsoft.com/office/drawing/2014/main" id="{0A27A29B-4099-8319-F910-4C1AE37447E4}"/>
              </a:ext>
            </a:extLst>
          </p:cNvPr>
          <p:cNvSpPr txBox="1"/>
          <p:nvPr/>
        </p:nvSpPr>
        <p:spPr>
          <a:xfrm>
            <a:off x="10237232" y="898227"/>
            <a:ext cx="1285804" cy="398528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Total Customer Savings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2842D7-02A6-BAA6-9920-20683967DBFC}"/>
              </a:ext>
            </a:extLst>
          </p:cNvPr>
          <p:cNvSpPr txBox="1"/>
          <p:nvPr/>
        </p:nvSpPr>
        <p:spPr>
          <a:xfrm>
            <a:off x="271312" y="1237686"/>
            <a:ext cx="3501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i="0" u="none" strike="noStrike">
                <a:solidFill>
                  <a:schemeClr val="accent6"/>
                </a:solidFill>
                <a:effectLst/>
                <a:latin typeface="Helvetica" pitchFamily="2" charset="0"/>
              </a:rPr>
              <a:t>Driving Innovation, Empowering Transformations.</a:t>
            </a:r>
            <a:endParaRPr lang="en-US" sz="1050" b="1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C9871A9-5B03-4C42-C913-FD6644477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2" y="193513"/>
            <a:ext cx="3609393" cy="1158805"/>
          </a:xfrm>
          <a:prstGeom prst="rect">
            <a:avLst/>
          </a:prstGeom>
        </p:spPr>
      </p:pic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0913D9F6-8B62-DB76-D243-8DBDF9201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67" y="5652941"/>
            <a:ext cx="1263099" cy="423648"/>
          </a:xfrm>
          <a:prstGeom prst="rect">
            <a:avLst/>
          </a:prstGeom>
        </p:spPr>
      </p:pic>
      <p:pic>
        <p:nvPicPr>
          <p:cNvPr id="12" name="Picture 11" descr="A black background with blue and green text&#10;&#10;AI-generated content may be incorrect.">
            <a:extLst>
              <a:ext uri="{FF2B5EF4-FFF2-40B4-BE49-F238E27FC236}">
                <a16:creationId xmlns:a16="http://schemas.microsoft.com/office/drawing/2014/main" id="{BF22C739-5B39-687F-8CE9-2EE7D6BFC0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42" y="4721112"/>
            <a:ext cx="508846" cy="5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20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764309"/>
            <a:ext cx="12192000" cy="2093691"/>
            <a:chOff x="0" y="0"/>
            <a:chExt cx="23943576" cy="4308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43576" cy="4308448"/>
            </a:xfrm>
            <a:custGeom>
              <a:avLst/>
              <a:gdLst/>
              <a:ahLst/>
              <a:cxnLst/>
              <a:rect l="l" t="t" r="r" b="b"/>
              <a:pathLst>
                <a:path w="23943576" h="4308448">
                  <a:moveTo>
                    <a:pt x="0" y="0"/>
                  </a:moveTo>
                  <a:lnTo>
                    <a:pt x="23943576" y="0"/>
                  </a:lnTo>
                  <a:lnTo>
                    <a:pt x="23943576" y="4308448"/>
                  </a:lnTo>
                  <a:lnTo>
                    <a:pt x="0" y="4308448"/>
                  </a:lnTo>
                  <a:close/>
                </a:path>
              </a:pathLst>
            </a:custGeom>
            <a:solidFill>
              <a:srgbClr val="1C1D3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3943576" cy="4327498"/>
            </a:xfrm>
            <a:prstGeom prst="rect">
              <a:avLst/>
            </a:prstGeom>
          </p:spPr>
          <p:txBody>
            <a:bodyPr lIns="5304" tIns="5304" rIns="5304" bIns="5304" rtlCol="0" anchor="ctr"/>
            <a:lstStyle/>
            <a:p>
              <a:pPr algn="ctr">
                <a:lnSpc>
                  <a:spcPts val="760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364127" y="5561182"/>
            <a:ext cx="367901" cy="368571"/>
          </a:xfrm>
          <a:custGeom>
            <a:avLst/>
            <a:gdLst/>
            <a:ahLst/>
            <a:cxnLst/>
            <a:rect l="l" t="t" r="r" b="b"/>
            <a:pathLst>
              <a:path w="551852" h="552857">
                <a:moveTo>
                  <a:pt x="0" y="0"/>
                </a:moveTo>
                <a:lnTo>
                  <a:pt x="551852" y="0"/>
                </a:lnTo>
                <a:lnTo>
                  <a:pt x="551852" y="552857"/>
                </a:lnTo>
                <a:lnTo>
                  <a:pt x="0" y="552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10389002" y="5589242"/>
            <a:ext cx="416601" cy="312451"/>
          </a:xfrm>
          <a:custGeom>
            <a:avLst/>
            <a:gdLst/>
            <a:ahLst/>
            <a:cxnLst/>
            <a:rect l="l" t="t" r="r" b="b"/>
            <a:pathLst>
              <a:path w="624901" h="468676">
                <a:moveTo>
                  <a:pt x="0" y="0"/>
                </a:moveTo>
                <a:lnTo>
                  <a:pt x="624902" y="0"/>
                </a:lnTo>
                <a:lnTo>
                  <a:pt x="624902" y="468676"/>
                </a:lnTo>
                <a:lnTo>
                  <a:pt x="0" y="468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7344225" y="5571500"/>
            <a:ext cx="237899" cy="347934"/>
          </a:xfrm>
          <a:custGeom>
            <a:avLst/>
            <a:gdLst/>
            <a:ahLst/>
            <a:cxnLst/>
            <a:rect l="l" t="t" r="r" b="b"/>
            <a:pathLst>
              <a:path w="356849" h="521901">
                <a:moveTo>
                  <a:pt x="0" y="0"/>
                </a:moveTo>
                <a:lnTo>
                  <a:pt x="356850" y="0"/>
                </a:lnTo>
                <a:lnTo>
                  <a:pt x="356850" y="521901"/>
                </a:lnTo>
                <a:lnTo>
                  <a:pt x="0" y="52190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>
            <a:off x="2400760" y="5576439"/>
            <a:ext cx="305519" cy="338057"/>
          </a:xfrm>
          <a:custGeom>
            <a:avLst/>
            <a:gdLst/>
            <a:ahLst/>
            <a:cxnLst/>
            <a:rect l="l" t="t" r="r" b="b"/>
            <a:pathLst>
              <a:path w="458278" h="507085">
                <a:moveTo>
                  <a:pt x="0" y="0"/>
                </a:moveTo>
                <a:lnTo>
                  <a:pt x="458279" y="0"/>
                </a:lnTo>
                <a:lnTo>
                  <a:pt x="458279" y="507085"/>
                </a:lnTo>
                <a:lnTo>
                  <a:pt x="0" y="5070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/>
          <p:cNvSpPr/>
          <p:nvPr/>
        </p:nvSpPr>
        <p:spPr>
          <a:xfrm>
            <a:off x="3366575" y="5542582"/>
            <a:ext cx="209479" cy="405770"/>
          </a:xfrm>
          <a:custGeom>
            <a:avLst/>
            <a:gdLst/>
            <a:ahLst/>
            <a:cxnLst/>
            <a:rect l="l" t="t" r="r" b="b"/>
            <a:pathLst>
              <a:path w="314218" h="608655">
                <a:moveTo>
                  <a:pt x="0" y="0"/>
                </a:moveTo>
                <a:lnTo>
                  <a:pt x="314218" y="0"/>
                </a:lnTo>
                <a:lnTo>
                  <a:pt x="314218" y="608655"/>
                </a:lnTo>
                <a:lnTo>
                  <a:pt x="0" y="60865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11"/>
          <p:cNvSpPr/>
          <p:nvPr/>
        </p:nvSpPr>
        <p:spPr>
          <a:xfrm>
            <a:off x="8325075" y="5562848"/>
            <a:ext cx="389587" cy="365237"/>
          </a:xfrm>
          <a:custGeom>
            <a:avLst/>
            <a:gdLst/>
            <a:ahLst/>
            <a:cxnLst/>
            <a:rect l="l" t="t" r="r" b="b"/>
            <a:pathLst>
              <a:path w="584380" h="547856">
                <a:moveTo>
                  <a:pt x="0" y="0"/>
                </a:moveTo>
                <a:lnTo>
                  <a:pt x="584380" y="0"/>
                </a:lnTo>
                <a:lnTo>
                  <a:pt x="584380" y="547857"/>
                </a:lnTo>
                <a:lnTo>
                  <a:pt x="0" y="5478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508747" y="5597904"/>
            <a:ext cx="424736" cy="295127"/>
          </a:xfrm>
          <a:custGeom>
            <a:avLst/>
            <a:gdLst/>
            <a:ahLst/>
            <a:cxnLst/>
            <a:rect l="l" t="t" r="r" b="b"/>
            <a:pathLst>
              <a:path w="637104" h="442691">
                <a:moveTo>
                  <a:pt x="0" y="0"/>
                </a:moveTo>
                <a:lnTo>
                  <a:pt x="637104" y="0"/>
                </a:lnTo>
                <a:lnTo>
                  <a:pt x="637104" y="442691"/>
                </a:lnTo>
                <a:lnTo>
                  <a:pt x="0" y="4426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30530" t="-66341" r="-30050" b="-647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543015" y="5585444"/>
            <a:ext cx="311646" cy="320047"/>
          </a:xfrm>
          <a:custGeom>
            <a:avLst/>
            <a:gdLst/>
            <a:ahLst/>
            <a:cxnLst/>
            <a:rect l="l" t="t" r="r" b="b"/>
            <a:pathLst>
              <a:path w="467469" h="480071">
                <a:moveTo>
                  <a:pt x="0" y="0"/>
                </a:moveTo>
                <a:lnTo>
                  <a:pt x="467468" y="0"/>
                </a:lnTo>
                <a:lnTo>
                  <a:pt x="467468" y="480071"/>
                </a:lnTo>
                <a:lnTo>
                  <a:pt x="0" y="4800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/>
          <p:cNvSpPr/>
          <p:nvPr/>
        </p:nvSpPr>
        <p:spPr>
          <a:xfrm>
            <a:off x="4255418" y="5567174"/>
            <a:ext cx="309905" cy="356585"/>
          </a:xfrm>
          <a:custGeom>
            <a:avLst/>
            <a:gdLst/>
            <a:ahLst/>
            <a:cxnLst/>
            <a:rect l="l" t="t" r="r" b="b"/>
            <a:pathLst>
              <a:path w="464858" h="534878">
                <a:moveTo>
                  <a:pt x="0" y="0"/>
                </a:moveTo>
                <a:lnTo>
                  <a:pt x="464858" y="0"/>
                </a:lnTo>
                <a:lnTo>
                  <a:pt x="464858" y="534879"/>
                </a:lnTo>
                <a:lnTo>
                  <a:pt x="0" y="534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>
            <a:off x="6206702" y="5558903"/>
            <a:ext cx="369398" cy="373129"/>
          </a:xfrm>
          <a:custGeom>
            <a:avLst/>
            <a:gdLst/>
            <a:ahLst/>
            <a:cxnLst/>
            <a:rect l="l" t="t" r="r" b="b"/>
            <a:pathLst>
              <a:path w="554097" h="559694">
                <a:moveTo>
                  <a:pt x="0" y="0"/>
                </a:moveTo>
                <a:lnTo>
                  <a:pt x="554096" y="0"/>
                </a:lnTo>
                <a:lnTo>
                  <a:pt x="554096" y="559693"/>
                </a:lnTo>
                <a:lnTo>
                  <a:pt x="0" y="55969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9349661" y="5565790"/>
            <a:ext cx="410691" cy="359355"/>
          </a:xfrm>
          <a:custGeom>
            <a:avLst/>
            <a:gdLst/>
            <a:ahLst/>
            <a:cxnLst/>
            <a:rect l="l" t="t" r="r" b="b"/>
            <a:pathLst>
              <a:path w="616036" h="539032">
                <a:moveTo>
                  <a:pt x="0" y="0"/>
                </a:moveTo>
                <a:lnTo>
                  <a:pt x="616036" y="0"/>
                </a:lnTo>
                <a:lnTo>
                  <a:pt x="616036" y="539031"/>
                </a:lnTo>
                <a:lnTo>
                  <a:pt x="0" y="5390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5200323" y="5572478"/>
            <a:ext cx="345979" cy="345979"/>
          </a:xfrm>
          <a:custGeom>
            <a:avLst/>
            <a:gdLst/>
            <a:ahLst/>
            <a:cxnLst/>
            <a:rect l="l" t="t" r="r" b="b"/>
            <a:pathLst>
              <a:path w="518968" h="518968">
                <a:moveTo>
                  <a:pt x="0" y="0"/>
                </a:moveTo>
                <a:lnTo>
                  <a:pt x="518968" y="0"/>
                </a:lnTo>
                <a:lnTo>
                  <a:pt x="518968" y="518968"/>
                </a:lnTo>
                <a:lnTo>
                  <a:pt x="0" y="5189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305616" y="6062780"/>
            <a:ext cx="11666093" cy="403453"/>
          </a:xfrm>
          <a:custGeom>
            <a:avLst/>
            <a:gdLst/>
            <a:ahLst/>
            <a:cxnLst/>
            <a:rect l="l" t="t" r="r" b="b"/>
            <a:pathLst>
              <a:path w="17499140" h="605179">
                <a:moveTo>
                  <a:pt x="0" y="0"/>
                </a:moveTo>
                <a:lnTo>
                  <a:pt x="17499140" y="0"/>
                </a:lnTo>
                <a:lnTo>
                  <a:pt x="17499140" y="605178"/>
                </a:lnTo>
                <a:lnTo>
                  <a:pt x="0" y="60517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4019931" y="4997875"/>
            <a:ext cx="415213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"/>
              </a:lnSpc>
            </a:pPr>
            <a:r>
              <a:rPr lang="en-US" sz="1324" spc="-13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Services Across Multiple Industries – Verticals: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6067388" y="-1335547"/>
            <a:ext cx="57225" cy="12192000"/>
            <a:chOff x="0" y="0"/>
            <a:chExt cx="22608" cy="481659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608" cy="4816592"/>
            </a:xfrm>
            <a:custGeom>
              <a:avLst/>
              <a:gdLst/>
              <a:ahLst/>
              <a:cxnLst/>
              <a:rect l="l" t="t" r="r" b="b"/>
              <a:pathLst>
                <a:path w="22608" h="4816592">
                  <a:moveTo>
                    <a:pt x="0" y="0"/>
                  </a:moveTo>
                  <a:lnTo>
                    <a:pt x="22608" y="0"/>
                  </a:lnTo>
                  <a:lnTo>
                    <a:pt x="2260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D40B0B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47625"/>
              <a:ext cx="22608" cy="4768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379"/>
                </a:lnSpc>
              </a:pPr>
              <a:endParaRPr sz="1200"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27872" y="1523534"/>
            <a:ext cx="10536253" cy="3000233"/>
            <a:chOff x="0" y="0"/>
            <a:chExt cx="21072507" cy="6000466"/>
          </a:xfrm>
        </p:grpSpPr>
        <p:sp>
          <p:nvSpPr>
            <p:cNvPr id="28" name="Freeform 28"/>
            <p:cNvSpPr/>
            <p:nvPr/>
          </p:nvSpPr>
          <p:spPr>
            <a:xfrm>
              <a:off x="283107" y="167199"/>
              <a:ext cx="2862667" cy="1668897"/>
            </a:xfrm>
            <a:custGeom>
              <a:avLst/>
              <a:gdLst/>
              <a:ahLst/>
              <a:cxnLst/>
              <a:rect l="l" t="t" r="r" b="b"/>
              <a:pathLst>
                <a:path w="2862667" h="1668897">
                  <a:moveTo>
                    <a:pt x="0" y="0"/>
                  </a:moveTo>
                  <a:lnTo>
                    <a:pt x="2862667" y="0"/>
                  </a:lnTo>
                  <a:lnTo>
                    <a:pt x="2862667" y="1668897"/>
                  </a:lnTo>
                  <a:lnTo>
                    <a:pt x="0" y="1668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7851494" y="0"/>
              <a:ext cx="2977952" cy="1931649"/>
            </a:xfrm>
            <a:custGeom>
              <a:avLst/>
              <a:gdLst/>
              <a:ahLst/>
              <a:cxnLst/>
              <a:rect l="l" t="t" r="r" b="b"/>
              <a:pathLst>
                <a:path w="2977952" h="1931649">
                  <a:moveTo>
                    <a:pt x="0" y="0"/>
                  </a:moveTo>
                  <a:lnTo>
                    <a:pt x="2977952" y="0"/>
                  </a:lnTo>
                  <a:lnTo>
                    <a:pt x="2977952" y="1931649"/>
                  </a:lnTo>
                  <a:lnTo>
                    <a:pt x="0" y="1931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8137181" y="1664265"/>
              <a:ext cx="2510293" cy="2365142"/>
            </a:xfrm>
            <a:custGeom>
              <a:avLst/>
              <a:gdLst/>
              <a:ahLst/>
              <a:cxnLst/>
              <a:rect l="l" t="t" r="r" b="b"/>
              <a:pathLst>
                <a:path w="2510293" h="2365142">
                  <a:moveTo>
                    <a:pt x="0" y="0"/>
                  </a:moveTo>
                  <a:lnTo>
                    <a:pt x="2510293" y="0"/>
                  </a:lnTo>
                  <a:lnTo>
                    <a:pt x="2510293" y="2365142"/>
                  </a:lnTo>
                  <a:lnTo>
                    <a:pt x="0" y="2365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760467" y="4094230"/>
              <a:ext cx="3312040" cy="1855826"/>
            </a:xfrm>
            <a:custGeom>
              <a:avLst/>
              <a:gdLst/>
              <a:ahLst/>
              <a:cxnLst/>
              <a:rect l="l" t="t" r="r" b="b"/>
              <a:pathLst>
                <a:path w="3312040" h="1855826">
                  <a:moveTo>
                    <a:pt x="0" y="0"/>
                  </a:moveTo>
                  <a:lnTo>
                    <a:pt x="3312040" y="0"/>
                  </a:lnTo>
                  <a:lnTo>
                    <a:pt x="3312040" y="1855826"/>
                  </a:lnTo>
                  <a:lnTo>
                    <a:pt x="0" y="185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3855642" y="232974"/>
              <a:ext cx="1934217" cy="1424873"/>
            </a:xfrm>
            <a:custGeom>
              <a:avLst/>
              <a:gdLst/>
              <a:ahLst/>
              <a:cxnLst/>
              <a:rect l="l" t="t" r="r" b="b"/>
              <a:pathLst>
                <a:path w="1934217" h="1424873">
                  <a:moveTo>
                    <a:pt x="0" y="0"/>
                  </a:moveTo>
                  <a:lnTo>
                    <a:pt x="1934217" y="0"/>
                  </a:lnTo>
                  <a:lnTo>
                    <a:pt x="1934217" y="1424873"/>
                  </a:lnTo>
                  <a:lnTo>
                    <a:pt x="0" y="1424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664663"/>
              <a:ext cx="3078301" cy="714422"/>
            </a:xfrm>
            <a:custGeom>
              <a:avLst/>
              <a:gdLst/>
              <a:ahLst/>
              <a:cxnLst/>
              <a:rect l="l" t="t" r="r" b="b"/>
              <a:pathLst>
                <a:path w="3078301" h="714422">
                  <a:moveTo>
                    <a:pt x="0" y="0"/>
                  </a:moveTo>
                  <a:lnTo>
                    <a:pt x="3078301" y="0"/>
                  </a:lnTo>
                  <a:lnTo>
                    <a:pt x="3078301" y="714422"/>
                  </a:lnTo>
                  <a:lnTo>
                    <a:pt x="0" y="71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2962983" y="4691452"/>
              <a:ext cx="2658334" cy="1033427"/>
            </a:xfrm>
            <a:custGeom>
              <a:avLst/>
              <a:gdLst/>
              <a:ahLst/>
              <a:cxnLst/>
              <a:rect l="l" t="t" r="r" b="b"/>
              <a:pathLst>
                <a:path w="2658334" h="1033427">
                  <a:moveTo>
                    <a:pt x="0" y="0"/>
                  </a:moveTo>
                  <a:lnTo>
                    <a:pt x="2658334" y="0"/>
                  </a:lnTo>
                  <a:lnTo>
                    <a:pt x="2658334" y="1033428"/>
                  </a:lnTo>
                  <a:lnTo>
                    <a:pt x="0" y="1033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5599703" y="2526564"/>
              <a:ext cx="2321765" cy="495310"/>
            </a:xfrm>
            <a:custGeom>
              <a:avLst/>
              <a:gdLst/>
              <a:ahLst/>
              <a:cxnLst/>
              <a:rect l="l" t="t" r="r" b="b"/>
              <a:pathLst>
                <a:path w="2321765" h="495310">
                  <a:moveTo>
                    <a:pt x="0" y="0"/>
                  </a:moveTo>
                  <a:lnTo>
                    <a:pt x="2321765" y="0"/>
                  </a:lnTo>
                  <a:lnTo>
                    <a:pt x="2321765" y="495310"/>
                  </a:lnTo>
                  <a:lnTo>
                    <a:pt x="0" y="495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5383989" y="167199"/>
              <a:ext cx="2480969" cy="1583875"/>
            </a:xfrm>
            <a:custGeom>
              <a:avLst/>
              <a:gdLst/>
              <a:ahLst/>
              <a:cxnLst/>
              <a:rect l="l" t="t" r="r" b="b"/>
              <a:pathLst>
                <a:path w="2480969" h="1583875">
                  <a:moveTo>
                    <a:pt x="0" y="0"/>
                  </a:moveTo>
                  <a:lnTo>
                    <a:pt x="2480969" y="0"/>
                  </a:lnTo>
                  <a:lnTo>
                    <a:pt x="2480969" y="1583876"/>
                  </a:lnTo>
                  <a:lnTo>
                    <a:pt x="0" y="1583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5283299" y="3846197"/>
              <a:ext cx="2567416" cy="1977206"/>
            </a:xfrm>
            <a:custGeom>
              <a:avLst/>
              <a:gdLst/>
              <a:ahLst/>
              <a:cxnLst/>
              <a:rect l="l" t="t" r="r" b="b"/>
              <a:pathLst>
                <a:path w="2567416" h="1977206">
                  <a:moveTo>
                    <a:pt x="0" y="0"/>
                  </a:moveTo>
                  <a:lnTo>
                    <a:pt x="2567417" y="0"/>
                  </a:lnTo>
                  <a:lnTo>
                    <a:pt x="2567417" y="1977206"/>
                  </a:lnTo>
                  <a:lnTo>
                    <a:pt x="0" y="1977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283107" y="4288855"/>
              <a:ext cx="2310663" cy="1711611"/>
            </a:xfrm>
            <a:custGeom>
              <a:avLst/>
              <a:gdLst/>
              <a:ahLst/>
              <a:cxnLst/>
              <a:rect l="l" t="t" r="r" b="b"/>
              <a:pathLst>
                <a:path w="2310663" h="1711611">
                  <a:moveTo>
                    <a:pt x="0" y="0"/>
                  </a:moveTo>
                  <a:lnTo>
                    <a:pt x="2310663" y="0"/>
                  </a:lnTo>
                  <a:lnTo>
                    <a:pt x="2310663" y="1711611"/>
                  </a:lnTo>
                  <a:lnTo>
                    <a:pt x="0" y="1711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5980359" y="1931649"/>
              <a:ext cx="9273430" cy="3862243"/>
            </a:xfrm>
            <a:custGeom>
              <a:avLst/>
              <a:gdLst/>
              <a:ahLst/>
              <a:cxnLst/>
              <a:rect l="l" t="t" r="r" b="b"/>
              <a:pathLst>
                <a:path w="9273430" h="3862243">
                  <a:moveTo>
                    <a:pt x="0" y="0"/>
                  </a:moveTo>
                  <a:lnTo>
                    <a:pt x="9273430" y="0"/>
                  </a:lnTo>
                  <a:lnTo>
                    <a:pt x="9273430" y="3862243"/>
                  </a:lnTo>
                  <a:lnTo>
                    <a:pt x="0" y="3862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272512" y="2164097"/>
              <a:ext cx="2183779" cy="1859164"/>
            </a:xfrm>
            <a:custGeom>
              <a:avLst/>
              <a:gdLst/>
              <a:ahLst/>
              <a:cxnLst/>
              <a:rect l="l" t="t" r="r" b="b"/>
              <a:pathLst>
                <a:path w="2183779" h="1859164">
                  <a:moveTo>
                    <a:pt x="0" y="0"/>
                  </a:moveTo>
                  <a:lnTo>
                    <a:pt x="2183780" y="0"/>
                  </a:lnTo>
                  <a:lnTo>
                    <a:pt x="2183780" y="1859163"/>
                  </a:lnTo>
                  <a:lnTo>
                    <a:pt x="0" y="1859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6218104" y="232974"/>
              <a:ext cx="8899185" cy="1860623"/>
            </a:xfrm>
            <a:custGeom>
              <a:avLst/>
              <a:gdLst/>
              <a:ahLst/>
              <a:cxnLst/>
              <a:rect l="l" t="t" r="r" b="b"/>
              <a:pathLst>
                <a:path w="8899185" h="1860623">
                  <a:moveTo>
                    <a:pt x="0" y="0"/>
                  </a:moveTo>
                  <a:lnTo>
                    <a:pt x="8899185" y="0"/>
                  </a:lnTo>
                  <a:lnTo>
                    <a:pt x="8899185" y="1860623"/>
                  </a:lnTo>
                  <a:lnTo>
                    <a:pt x="0" y="1860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B0A5965-7EAB-EB71-070D-EDDC7AAF13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11B3D"/>
                </a:solidFill>
                <a:latin typeface="Helvetica"/>
                <a:ea typeface="Helvetica"/>
                <a:cs typeface="Helvetica"/>
                <a:sym typeface="Helvetica"/>
              </a:rPr>
              <a:t>Customer</a:t>
            </a:r>
            <a:r>
              <a:rPr lang="en-US" sz="3600" b="1" dirty="0">
                <a:solidFill>
                  <a:srgbClr val="011B3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Success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EEF705-92F6-0A8D-EB9F-051317BC13C3}"/>
              </a:ext>
            </a:extLst>
          </p:cNvPr>
          <p:cNvSpPr/>
          <p:nvPr/>
        </p:nvSpPr>
        <p:spPr>
          <a:xfrm>
            <a:off x="0" y="3657879"/>
            <a:ext cx="12192000" cy="31824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97280B-1D85-BD3D-D1C4-F4667D426CBE}"/>
              </a:ext>
            </a:extLst>
          </p:cNvPr>
          <p:cNvSpPr txBox="1">
            <a:spLocks/>
          </p:cNvSpPr>
          <p:nvPr/>
        </p:nvSpPr>
        <p:spPr>
          <a:xfrm>
            <a:off x="660400" y="1603430"/>
            <a:ext cx="11035413" cy="1885859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rgbClr val="F0AB00"/>
              </a:buClr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947738" indent="-354807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1540670" indent="-338138" algn="l" defTabSz="13716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rgbClr val="F0AB00"/>
              </a:buClr>
              <a:buFont typeface="Courier New" panose="02070309020205020404" pitchFamily="49" charset="0"/>
              <a:buChar char="o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2064545" indent="-352425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2574132" indent="-34052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0AB00"/>
              </a:buClr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1" indent="-22861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itchFamily="2" charset="0"/>
              </a:rPr>
              <a:t>SAP Best Practices </a:t>
            </a:r>
            <a:r>
              <a:rPr lang="en-US" sz="1400" dirty="0">
                <a:latin typeface="Helvetica" pitchFamily="2" charset="0"/>
              </a:rPr>
              <a:t>offers a reference solution to support main processes with SAP S/4HANA as it is delivered with relevant business content and accelerators.</a:t>
            </a:r>
          </a:p>
          <a:p>
            <a:pPr marL="228611" indent="-22861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itchFamily="2" charset="0"/>
              </a:rPr>
              <a:t>SAP Activate implementation methodology </a:t>
            </a:r>
            <a:r>
              <a:rPr lang="en-US" sz="1400" dirty="0">
                <a:latin typeface="Helvetica" pitchFamily="2" charset="0"/>
              </a:rPr>
              <a:t>leverages the SAP Best Practice solution with its pre-configured business scenarios and pre-built documentation. </a:t>
            </a:r>
          </a:p>
          <a:p>
            <a:pPr marL="228611" indent="-22861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itchFamily="2" charset="0"/>
              </a:rPr>
              <a:t>Value-add functionalities </a:t>
            </a:r>
            <a:r>
              <a:rPr lang="en-US" sz="1400" dirty="0">
                <a:latin typeface="Helvetica" pitchFamily="2" charset="0"/>
              </a:rPr>
              <a:t>and services which complement the best practices and allow to leverage additional pre-configured functionalities, test scripts and other tools.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38650-BB0A-C102-BB47-D8E040A9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1"/>
          <a:stretch/>
        </p:blipFill>
        <p:spPr>
          <a:xfrm>
            <a:off x="2670419" y="3789268"/>
            <a:ext cx="6851161" cy="296868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194EDE-7473-7E91-468D-F97271150559}"/>
              </a:ext>
            </a:extLst>
          </p:cNvPr>
          <p:cNvSpPr txBox="1">
            <a:spLocks/>
          </p:cNvSpPr>
          <p:nvPr/>
        </p:nvSpPr>
        <p:spPr>
          <a:xfrm>
            <a:off x="101073" y="6593364"/>
            <a:ext cx="2049839" cy="164592"/>
          </a:xfrm>
          <a:prstGeom prst="rect">
            <a:avLst/>
          </a:prstGeom>
        </p:spPr>
        <p:txBody>
          <a:bodyPr lIns="0" rIns="0" anchor="b"/>
          <a:lstStyle>
            <a:lvl1pPr algn="l">
              <a:defRPr b="1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800" b="0" dirty="0">
                <a:solidFill>
                  <a:schemeClr val="tx1"/>
                </a:solidFill>
                <a:latin typeface="+mn-lt"/>
                <a:cs typeface="Segoe UI" panose="020B0502040204020203" pitchFamily="34" charset="0"/>
              </a:rPr>
              <a:t>© 2024 Auritas LLC.  All rights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CB6D4-0540-3484-0281-8F1B4808E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Implementation Approach - Key Elements: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F5A8F-581A-03FB-C13A-74218DBB54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r>
              <a:rPr lang="en-US" sz="2933" dirty="0">
                <a:solidFill>
                  <a:schemeClr val="accent3"/>
                </a:solidFill>
              </a:rPr>
              <a:t>Implementation Approach - Key Elements: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391D6E-430B-A291-486D-7AFFC22CAC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38883A-4FC3-5C33-07F2-9579E61C8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3643" y="1811344"/>
            <a:ext cx="5657157" cy="4393513"/>
          </a:xfrm>
        </p:spPr>
        <p:txBody>
          <a:bodyPr>
            <a:normAutofit/>
          </a:bodyPr>
          <a:lstStyle/>
          <a:p>
            <a:pPr marL="228611" indent="-228611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Senior staff of </a:t>
            </a:r>
            <a:r>
              <a:rPr lang="en-US" sz="1400" b="1" dirty="0"/>
              <a:t>consultants and project leaders experienced</a:t>
            </a:r>
            <a:r>
              <a:rPr lang="en-US" sz="1400" dirty="0"/>
              <a:t> in the SAP Best Practice template based Activate methodology.</a:t>
            </a:r>
          </a:p>
          <a:p>
            <a:pPr marL="228611" indent="-228611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Auritas</a:t>
            </a:r>
            <a:r>
              <a:rPr lang="en-US" sz="1400" dirty="0"/>
              <a:t> conducts business process, functional and transactional </a:t>
            </a:r>
            <a:r>
              <a:rPr lang="en-US" sz="1400" b="1" dirty="0"/>
              <a:t>hands-on workshops </a:t>
            </a:r>
            <a:r>
              <a:rPr lang="en-US" sz="1400" dirty="0"/>
              <a:t>to the project core team. </a:t>
            </a:r>
          </a:p>
          <a:p>
            <a:pPr marL="228611" indent="-228611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SAP's </a:t>
            </a:r>
            <a:r>
              <a:rPr lang="en-US" sz="1400" b="1" dirty="0"/>
              <a:t>Accelerator tool</a:t>
            </a:r>
            <a:r>
              <a:rPr lang="en-US" sz="1400" dirty="0"/>
              <a:t> Data Migration Cockpit will leveraged to speed and monitor the data migration effort. </a:t>
            </a:r>
          </a:p>
          <a:p>
            <a:pPr marL="860468" lvl="1" indent="-228611">
              <a:spcBef>
                <a:spcPts val="800"/>
              </a:spcBef>
              <a:spcAft>
                <a:spcPts val="400"/>
              </a:spcAft>
            </a:pPr>
            <a:r>
              <a:rPr lang="en-US" sz="1400" dirty="0"/>
              <a:t>Data migration plan to include data objects required to be migrated to SAP S/4 for the business scenarios. </a:t>
            </a:r>
          </a:p>
          <a:p>
            <a:pPr marL="228611" indent="-228611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SAP Best Practice’s </a:t>
            </a:r>
            <a:r>
              <a:rPr lang="en-US" sz="1400" b="1" dirty="0"/>
              <a:t>pre-configured forms/outputs </a:t>
            </a:r>
            <a:r>
              <a:rPr lang="en-US" sz="1400" dirty="0"/>
              <a:t>and reports.</a:t>
            </a:r>
          </a:p>
          <a:p>
            <a:pPr marL="860468" lvl="1" indent="-228611">
              <a:spcBef>
                <a:spcPts val="800"/>
              </a:spcBef>
              <a:spcAft>
                <a:spcPts val="400"/>
              </a:spcAft>
            </a:pPr>
            <a:r>
              <a:rPr lang="en-US" sz="1400" dirty="0"/>
              <a:t>Identify process &amp; configuration gaps between to make the </a:t>
            </a:r>
            <a:r>
              <a:rPr lang="en-US" sz="1400" b="1" dirty="0"/>
              <a:t>necessary enhancements </a:t>
            </a:r>
            <a:r>
              <a:rPr lang="en-US" sz="1400" dirty="0"/>
              <a:t>to the configuration to address </a:t>
            </a:r>
            <a:r>
              <a:rPr lang="en-US" sz="1400" i="1" dirty="0"/>
              <a:t>unique</a:t>
            </a:r>
            <a:r>
              <a:rPr lang="en-US" sz="1400" dirty="0"/>
              <a:t> company’s needs.</a:t>
            </a:r>
            <a:endParaRPr lang="en-US" sz="1400" dirty="0">
              <a:highlight>
                <a:srgbClr val="FFFF00"/>
              </a:highlight>
            </a:endParaRPr>
          </a:p>
          <a:p>
            <a:pPr>
              <a:spcBef>
                <a:spcPts val="800"/>
              </a:spcBef>
              <a:spcAft>
                <a:spcPts val="400"/>
              </a:spcAft>
            </a:pPr>
            <a:endParaRPr lang="en-US" sz="1400" dirty="0"/>
          </a:p>
        </p:txBody>
      </p:sp>
      <p:pic>
        <p:nvPicPr>
          <p:cNvPr id="4" name="Picture 3" descr="Two people shaking hands">
            <a:extLst>
              <a:ext uri="{FF2B5EF4-FFF2-40B4-BE49-F238E27FC236}">
                <a16:creationId xmlns:a16="http://schemas.microsoft.com/office/drawing/2014/main" id="{187E2104-76A8-703A-8AFE-B37BC16D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7424" r="17290" b="11682"/>
          <a:stretch/>
        </p:blipFill>
        <p:spPr>
          <a:xfrm>
            <a:off x="7199086" y="2032001"/>
            <a:ext cx="4094039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8167CF-DF39-97A5-4956-A4BB23DFBB28}"/>
              </a:ext>
            </a:extLst>
          </p:cNvPr>
          <p:cNvSpPr/>
          <p:nvPr/>
        </p:nvSpPr>
        <p:spPr>
          <a:xfrm>
            <a:off x="622942" y="3429000"/>
            <a:ext cx="1911531" cy="2218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5622C3-A628-58F9-6776-39FA6A2E602B}"/>
              </a:ext>
            </a:extLst>
          </p:cNvPr>
          <p:cNvSpPr/>
          <p:nvPr/>
        </p:nvSpPr>
        <p:spPr>
          <a:xfrm>
            <a:off x="2883459" y="3429000"/>
            <a:ext cx="1911531" cy="2218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01951CF-6B4D-FA34-6642-A06AA61186F5}"/>
              </a:ext>
            </a:extLst>
          </p:cNvPr>
          <p:cNvSpPr/>
          <p:nvPr/>
        </p:nvSpPr>
        <p:spPr>
          <a:xfrm>
            <a:off x="5140235" y="3429000"/>
            <a:ext cx="1911531" cy="2218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22050-156B-3684-44BA-CE77F27C171E}"/>
              </a:ext>
            </a:extLst>
          </p:cNvPr>
          <p:cNvSpPr/>
          <p:nvPr/>
        </p:nvSpPr>
        <p:spPr>
          <a:xfrm>
            <a:off x="7400752" y="3429000"/>
            <a:ext cx="1911531" cy="2218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8D5146-7D43-CEC9-0EAB-2491C1506F42}"/>
              </a:ext>
            </a:extLst>
          </p:cNvPr>
          <p:cNvSpPr/>
          <p:nvPr/>
        </p:nvSpPr>
        <p:spPr>
          <a:xfrm>
            <a:off x="9659397" y="3429000"/>
            <a:ext cx="1911531" cy="2218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Helvetica" pitchFamily="2" charset="0"/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680D10C3-761C-8C55-59C9-45903B63D64C}"/>
              </a:ext>
            </a:extLst>
          </p:cNvPr>
          <p:cNvSpPr/>
          <p:nvPr/>
        </p:nvSpPr>
        <p:spPr>
          <a:xfrm>
            <a:off x="380237" y="3429000"/>
            <a:ext cx="2400683" cy="475014"/>
          </a:xfrm>
          <a:prstGeom prst="chevron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D19439AF-5BEB-0CDB-08AD-391D712DBC3D}"/>
              </a:ext>
            </a:extLst>
          </p:cNvPr>
          <p:cNvSpPr/>
          <p:nvPr/>
        </p:nvSpPr>
        <p:spPr>
          <a:xfrm>
            <a:off x="2638883" y="3429000"/>
            <a:ext cx="2400683" cy="475014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3BB51E93-696B-B213-8B43-ACDEE552DAA9}"/>
              </a:ext>
            </a:extLst>
          </p:cNvPr>
          <p:cNvSpPr/>
          <p:nvPr/>
        </p:nvSpPr>
        <p:spPr>
          <a:xfrm>
            <a:off x="4897529" y="3429000"/>
            <a:ext cx="2400683" cy="475014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54E65274-DC2C-D4C7-EDA7-8877BB0C4310}"/>
              </a:ext>
            </a:extLst>
          </p:cNvPr>
          <p:cNvSpPr/>
          <p:nvPr/>
        </p:nvSpPr>
        <p:spPr>
          <a:xfrm>
            <a:off x="7156175" y="3429000"/>
            <a:ext cx="2400683" cy="475014"/>
          </a:xfrm>
          <a:prstGeom prst="chevron">
            <a:avLst/>
          </a:prstGeom>
          <a:solidFill>
            <a:srgbClr val="028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5508AA3A-CCAA-A162-924E-6AEA4559DC55}"/>
              </a:ext>
            </a:extLst>
          </p:cNvPr>
          <p:cNvSpPr/>
          <p:nvPr/>
        </p:nvSpPr>
        <p:spPr>
          <a:xfrm>
            <a:off x="9414821" y="3429000"/>
            <a:ext cx="2400683" cy="475014"/>
          </a:xfrm>
          <a:prstGeom prst="chevron">
            <a:avLst/>
          </a:prstGeom>
          <a:solidFill>
            <a:srgbClr val="00A1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B748AC-BD93-A404-42CE-1B8B696EC2A4}"/>
              </a:ext>
            </a:extLst>
          </p:cNvPr>
          <p:cNvSpPr txBox="1"/>
          <p:nvPr/>
        </p:nvSpPr>
        <p:spPr>
          <a:xfrm>
            <a:off x="713733" y="4353117"/>
            <a:ext cx="1747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 installation &amp; initial planning and preparation for the migration project.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B79EA0-BC1C-FDCC-43EE-3291522B4A5D}"/>
              </a:ext>
            </a:extLst>
          </p:cNvPr>
          <p:cNvSpPr txBox="1"/>
          <p:nvPr/>
        </p:nvSpPr>
        <p:spPr>
          <a:xfrm>
            <a:off x="3060757" y="4260784"/>
            <a:ext cx="1608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Validate SAP pre-configured Best Practices scenarios for all major business processes.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5607E1-8B56-29FF-200C-A7F52A9EE430}"/>
              </a:ext>
            </a:extLst>
          </p:cNvPr>
          <p:cNvSpPr txBox="1"/>
          <p:nvPr/>
        </p:nvSpPr>
        <p:spPr>
          <a:xfrm>
            <a:off x="5343853" y="4168451"/>
            <a:ext cx="1511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Configure the SAP system, adjusting business gaps, and performing initial user and integration testing.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6368A8-08C7-06C4-7A38-11718BF83BF5}"/>
              </a:ext>
            </a:extLst>
          </p:cNvPr>
          <p:cNvSpPr txBox="1"/>
          <p:nvPr/>
        </p:nvSpPr>
        <p:spPr>
          <a:xfrm>
            <a:off x="7573133" y="4353117"/>
            <a:ext cx="1639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Complete the end-user training and final testing of system readiness.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7C06CB-0730-CCA7-977D-65953B89084F}"/>
              </a:ext>
            </a:extLst>
          </p:cNvPr>
          <p:cNvSpPr txBox="1"/>
          <p:nvPr/>
        </p:nvSpPr>
        <p:spPr>
          <a:xfrm>
            <a:off x="9755665" y="4260784"/>
            <a:ext cx="1747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Move from a pre-production environment to a live productive operation. Set up </a:t>
            </a:r>
            <a:r>
              <a:rPr lang="en-US" sz="1200" dirty="0" err="1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AuriCare</a:t>
            </a:r>
            <a:r>
              <a:rPr lang="en-US" sz="12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FA142C9-4BF1-BF80-7C27-80E431342DD2}"/>
              </a:ext>
            </a:extLst>
          </p:cNvPr>
          <p:cNvSpPr txBox="1"/>
          <p:nvPr/>
        </p:nvSpPr>
        <p:spPr>
          <a:xfrm>
            <a:off x="622942" y="1656458"/>
            <a:ext cx="10394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SAP implementation methodology,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leverages the SAP Best Practice solution with its pre-configured business scenarios and pre-built documentation. It provides a clear adoption process of structured and solution-specific best practices.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Auritas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implementation approach follows the SAP Activate methodology with few adjustments.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0C5BBA-0085-5780-5264-C7D4955C06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SAP Activate Methodology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06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179AC-C230-29E7-4977-3BB372E1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>
            <a:extLst>
              <a:ext uri="{FF2B5EF4-FFF2-40B4-BE49-F238E27FC236}">
                <a16:creationId xmlns:a16="http://schemas.microsoft.com/office/drawing/2014/main" id="{2081CA2D-E2F9-A614-5B5D-D68F716A4E8E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9C0D4EE4-1492-5EE5-5DAE-1A4CE6BEEECB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7665AC29-E6A3-F76E-491B-2ADCE4A39007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3B964BB2-72F4-1386-9B3C-C6C37F725184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CC69EC64-1986-3952-4DC5-06E510E949B6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DB0F5E4E-0A4E-24C8-5DC0-FE7D0B4C69D8}"/>
              </a:ext>
            </a:extLst>
          </p:cNvPr>
          <p:cNvGrpSpPr/>
          <p:nvPr/>
        </p:nvGrpSpPr>
        <p:grpSpPr>
          <a:xfrm>
            <a:off x="11178372" y="192016"/>
            <a:ext cx="819205" cy="471821"/>
            <a:chOff x="0" y="0"/>
            <a:chExt cx="1515902" cy="873083"/>
          </a:xfrm>
        </p:grpSpPr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5872A27E-E0BA-7DA6-F854-963C0E756C6A}"/>
                </a:ext>
              </a:extLst>
            </p:cNvPr>
            <p:cNvGrpSpPr/>
            <p:nvPr/>
          </p:nvGrpSpPr>
          <p:grpSpPr>
            <a:xfrm>
              <a:off x="11897" y="28282"/>
              <a:ext cx="812816" cy="435871"/>
              <a:chOff x="0" y="0"/>
              <a:chExt cx="514173" cy="275724"/>
            </a:xfrm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D033D364-BC5A-93B6-C878-9A849B88A387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3" name="TextBox 15">
                <a:extLst>
                  <a:ext uri="{FF2B5EF4-FFF2-40B4-BE49-F238E27FC236}">
                    <a16:creationId xmlns:a16="http://schemas.microsoft.com/office/drawing/2014/main" id="{EA29C8A8-361A-4B90-03BA-B5394606FD23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9"/>
                  </a:lnSpc>
                </a:pPr>
                <a:endParaRPr sz="1200"/>
              </a:p>
            </p:txBody>
          </p:sp>
        </p:grpSp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79BAEE67-2EE2-24CE-E347-3F3F5A82BF63}"/>
                </a:ext>
              </a:extLst>
            </p:cNvPr>
            <p:cNvGrpSpPr/>
            <p:nvPr/>
          </p:nvGrpSpPr>
          <p:grpSpPr>
            <a:xfrm>
              <a:off x="670767" y="404144"/>
              <a:ext cx="812816" cy="435871"/>
              <a:chOff x="0" y="0"/>
              <a:chExt cx="514173" cy="275724"/>
            </a:xfrm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FC9A6016-51B7-38B4-0444-BEAC9BDCAE1D}"/>
                  </a:ext>
                </a:extLst>
              </p:cNvPr>
              <p:cNvSpPr/>
              <p:nvPr/>
            </p:nvSpPr>
            <p:spPr>
              <a:xfrm>
                <a:off x="0" y="0"/>
                <a:ext cx="514173" cy="275724"/>
              </a:xfrm>
              <a:custGeom>
                <a:avLst/>
                <a:gdLst/>
                <a:ahLst/>
                <a:cxnLst/>
                <a:rect l="l" t="t" r="r" b="b"/>
                <a:pathLst>
                  <a:path w="514173" h="275724">
                    <a:moveTo>
                      <a:pt x="0" y="0"/>
                    </a:moveTo>
                    <a:lnTo>
                      <a:pt x="514173" y="0"/>
                    </a:lnTo>
                    <a:lnTo>
                      <a:pt x="514173" y="275724"/>
                    </a:lnTo>
                    <a:lnTo>
                      <a:pt x="0" y="27572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9FB76277-26BF-14DB-1ED3-096C261EFFD1}"/>
                  </a:ext>
                </a:extLst>
              </p:cNvPr>
              <p:cNvSpPr txBox="1"/>
              <p:nvPr/>
            </p:nvSpPr>
            <p:spPr>
              <a:xfrm>
                <a:off x="0" y="47625"/>
                <a:ext cx="812800" cy="7651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379"/>
                  </a:lnSpc>
                </a:pPr>
                <a:endParaRPr sz="1200"/>
              </a:p>
            </p:txBody>
          </p:sp>
        </p:grp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AC35BB25-2280-86A7-723F-9216739382F9}"/>
                </a:ext>
              </a:extLst>
            </p:cNvPr>
            <p:cNvSpPr/>
            <p:nvPr/>
          </p:nvSpPr>
          <p:spPr>
            <a:xfrm>
              <a:off x="0" y="0"/>
              <a:ext cx="1515902" cy="873083"/>
            </a:xfrm>
            <a:custGeom>
              <a:avLst/>
              <a:gdLst/>
              <a:ahLst/>
              <a:cxnLst/>
              <a:rect l="l" t="t" r="r" b="b"/>
              <a:pathLst>
                <a:path w="1515902" h="873083">
                  <a:moveTo>
                    <a:pt x="0" y="0"/>
                  </a:moveTo>
                  <a:lnTo>
                    <a:pt x="1515902" y="0"/>
                  </a:lnTo>
                  <a:lnTo>
                    <a:pt x="1515902" y="873083"/>
                  </a:lnTo>
                  <a:lnTo>
                    <a:pt x="0" y="873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B3BA5C8-94BD-E5D0-01A8-48B85B40C314}"/>
              </a:ext>
            </a:extLst>
          </p:cNvPr>
          <p:cNvSpPr txBox="1"/>
          <p:nvPr/>
        </p:nvSpPr>
        <p:spPr>
          <a:xfrm>
            <a:off x="622942" y="2424967"/>
            <a:ext cx="10561859" cy="239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1501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latin typeface="Helvetica" pitchFamily="2" charset="0"/>
              </a:rPr>
              <a:t>Auritas</a:t>
            </a:r>
            <a:r>
              <a:rPr lang="en-US" sz="1600" dirty="0">
                <a:latin typeface="Helvetica" pitchFamily="2" charset="0"/>
              </a:rPr>
              <a:t> to gather business process and data information </a:t>
            </a:r>
          </a:p>
          <a:p>
            <a:pPr marL="411501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Draft solution validation schedule based on the unique identified business scenarios/processes. </a:t>
            </a:r>
          </a:p>
          <a:p>
            <a:pPr marL="411501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Order and provision the SAP systems &amp; connect them to the network.</a:t>
            </a:r>
          </a:p>
          <a:p>
            <a:pPr marL="411501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Work on master data structure, mapping and data cleansing to have a first set of legacy systems files to be uploaded</a:t>
            </a:r>
          </a:p>
          <a:p>
            <a:pPr marL="411501" lvl="1" indent="-228611">
              <a:spcBef>
                <a:spcPts val="8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Perform self-enablement training of the SAP pre-configured scenarios.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097F62-0D30-54B1-D818-2AB910396789}"/>
              </a:ext>
            </a:extLst>
          </p:cNvPr>
          <p:cNvSpPr txBox="1"/>
          <p:nvPr/>
        </p:nvSpPr>
        <p:spPr>
          <a:xfrm>
            <a:off x="709439" y="1480753"/>
            <a:ext cx="913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Solution installation &amp; initial planning and preparation for the migration project.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C2820C-FC8A-CD9A-6AAE-B72B33DA3A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3069" y="645967"/>
            <a:ext cx="8965588" cy="913121"/>
          </a:xfrm>
        </p:spPr>
        <p:txBody>
          <a:bodyPr>
            <a:normAutofit/>
          </a:bodyPr>
          <a:lstStyle/>
          <a:p>
            <a:r>
              <a:rPr lang="en-US" dirty="0"/>
              <a:t>SAP Activate Methodology: Prepare</a:t>
            </a:r>
          </a:p>
        </p:txBody>
      </p:sp>
    </p:spTree>
    <p:extLst>
      <p:ext uri="{BB962C8B-B14F-4D97-AF65-F5344CB8AC3E}">
        <p14:creationId xmlns:p14="http://schemas.microsoft.com/office/powerpoint/2010/main" val="51514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CBD76-D662-E37E-7316-FDFE7EE8B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>
            <a:extLst>
              <a:ext uri="{FF2B5EF4-FFF2-40B4-BE49-F238E27FC236}">
                <a16:creationId xmlns:a16="http://schemas.microsoft.com/office/drawing/2014/main" id="{670F21A3-FA46-3BB7-070F-028F1259F285}"/>
              </a:ext>
            </a:extLst>
          </p:cNvPr>
          <p:cNvSpPr/>
          <p:nvPr/>
        </p:nvSpPr>
        <p:spPr>
          <a:xfrm>
            <a:off x="378454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PREPARE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491BB164-0108-2058-ABF3-2E3F781FBC2A}"/>
              </a:ext>
            </a:extLst>
          </p:cNvPr>
          <p:cNvSpPr/>
          <p:nvPr/>
        </p:nvSpPr>
        <p:spPr>
          <a:xfrm>
            <a:off x="2637100" y="5675525"/>
            <a:ext cx="2400683" cy="475014"/>
          </a:xfrm>
          <a:prstGeom prst="chevron">
            <a:avLst/>
          </a:prstGeom>
          <a:solidFill>
            <a:srgbClr val="05B0F0"/>
          </a:solidFill>
          <a:ln>
            <a:solidFill>
              <a:srgbClr val="05B0F0">
                <a:alpha val="9804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EXPLORE</a:t>
            </a: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74386FFF-416D-E7DF-E8DF-C871FED9954D}"/>
              </a:ext>
            </a:extLst>
          </p:cNvPr>
          <p:cNvSpPr/>
          <p:nvPr/>
        </p:nvSpPr>
        <p:spPr>
          <a:xfrm>
            <a:off x="4895746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REALIZE</a:t>
            </a: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4014D2D5-7277-309C-5254-65B5E78E10B7}"/>
              </a:ext>
            </a:extLst>
          </p:cNvPr>
          <p:cNvSpPr/>
          <p:nvPr/>
        </p:nvSpPr>
        <p:spPr>
          <a:xfrm>
            <a:off x="7154392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DEPLOY</a:t>
            </a: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BE30EB6E-0370-4A4D-4E3C-0CD437073612}"/>
              </a:ext>
            </a:extLst>
          </p:cNvPr>
          <p:cNvSpPr/>
          <p:nvPr/>
        </p:nvSpPr>
        <p:spPr>
          <a:xfrm>
            <a:off x="9413038" y="5675525"/>
            <a:ext cx="2400683" cy="475014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33" b="1" dirty="0">
                <a:solidFill>
                  <a:schemeClr val="bg1"/>
                </a:solidFill>
                <a:latin typeface="Helvetica" pitchFamily="2" charset="0"/>
              </a:rPr>
              <a:t>RUN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F6D79-B765-1847-F78E-54F9B6108FEC}"/>
              </a:ext>
            </a:extLst>
          </p:cNvPr>
          <p:cNvSpPr txBox="1"/>
          <p:nvPr/>
        </p:nvSpPr>
        <p:spPr>
          <a:xfrm>
            <a:off x="598929" y="2481242"/>
            <a:ext cx="68022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27" lvl="1" indent="-228611" fontAlgn="ctr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Visualization of the SAP pre-configured business processes with the company’s own sample of data. </a:t>
            </a:r>
          </a:p>
          <a:p>
            <a:pPr marL="838242" lvl="2" indent="-228611" fontAlgn="ctr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Allow the functional design of the different interfaces, forms, workflows, reports and data conversion requirements.</a:t>
            </a:r>
          </a:p>
          <a:p>
            <a:pPr marL="533427" lvl="1" indent="-228611" fontAlgn="ctr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Identify process &amp; configuration gaps.</a:t>
            </a:r>
          </a:p>
          <a:p>
            <a:pPr marL="838242" lvl="2" indent="-228611" fontAlgn="ctr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We make the necessary enhancements to the configuration to ensure unique company’s needs are being addresses.</a:t>
            </a:r>
          </a:p>
          <a:p>
            <a:pPr marL="838242" lvl="2" indent="-228611" fontAlgn="ctr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6749D-2DCD-2B18-30BF-DDB798FA7E29}"/>
              </a:ext>
            </a:extLst>
          </p:cNvPr>
          <p:cNvSpPr txBox="1"/>
          <p:nvPr/>
        </p:nvSpPr>
        <p:spPr>
          <a:xfrm>
            <a:off x="725072" y="1491984"/>
            <a:ext cx="1103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Walk through &amp; validate SAP pre-configured Best Practices scenarios for major business processes.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19E0C1-E472-233D-3DDD-34FC31B2F0C8}"/>
              </a:ext>
            </a:extLst>
          </p:cNvPr>
          <p:cNvSpPr/>
          <p:nvPr/>
        </p:nvSpPr>
        <p:spPr>
          <a:xfrm>
            <a:off x="8008330" y="2249302"/>
            <a:ext cx="3532529" cy="2808054"/>
          </a:xfrm>
          <a:prstGeom prst="rect">
            <a:avLst/>
          </a:prstGeom>
          <a:noFill/>
          <a:ln>
            <a:solidFill>
              <a:srgbClr val="F0AB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4" name="Picture 4" descr="SAP Best practices by VISEO">
            <a:extLst>
              <a:ext uri="{FF2B5EF4-FFF2-40B4-BE49-F238E27FC236}">
                <a16:creationId xmlns:a16="http://schemas.microsoft.com/office/drawing/2014/main" id="{1B71124B-E52F-D7F9-3D12-77E6958EE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54150" r="67339" b="21850"/>
          <a:stretch/>
        </p:blipFill>
        <p:spPr bwMode="auto">
          <a:xfrm>
            <a:off x="10849189" y="4157471"/>
            <a:ext cx="487539" cy="62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AP Best practices by VISEO">
            <a:extLst>
              <a:ext uri="{FF2B5EF4-FFF2-40B4-BE49-F238E27FC236}">
                <a16:creationId xmlns:a16="http://schemas.microsoft.com/office/drawing/2014/main" id="{AE1FF847-98DD-70B8-722C-DC58D34D3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5" t="55604" r="48936" b="22086"/>
          <a:stretch/>
        </p:blipFill>
        <p:spPr bwMode="auto">
          <a:xfrm>
            <a:off x="10007452" y="4193987"/>
            <a:ext cx="550181" cy="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P Best practices by VISEO">
            <a:extLst>
              <a:ext uri="{FF2B5EF4-FFF2-40B4-BE49-F238E27FC236}">
                <a16:creationId xmlns:a16="http://schemas.microsoft.com/office/drawing/2014/main" id="{B37175CC-8934-F1F1-C754-CB0649A0E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9" t="55756" r="32972" b="21934"/>
          <a:stretch/>
        </p:blipFill>
        <p:spPr bwMode="auto">
          <a:xfrm>
            <a:off x="9084730" y="4193987"/>
            <a:ext cx="550181" cy="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P Best practices by VISEO">
            <a:extLst>
              <a:ext uri="{FF2B5EF4-FFF2-40B4-BE49-F238E27FC236}">
                <a16:creationId xmlns:a16="http://schemas.microsoft.com/office/drawing/2014/main" id="{9B103099-3CC7-1FA1-01CE-AFA348F2B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3" t="55682" r="15208" b="22008"/>
          <a:stretch/>
        </p:blipFill>
        <p:spPr bwMode="auto">
          <a:xfrm>
            <a:off x="8204285" y="4193987"/>
            <a:ext cx="550181" cy="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P Best practices by VISEO">
            <a:extLst>
              <a:ext uri="{FF2B5EF4-FFF2-40B4-BE49-F238E27FC236}">
                <a16:creationId xmlns:a16="http://schemas.microsoft.com/office/drawing/2014/main" id="{858FDCCC-14EB-59CA-C751-A770BF63B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4" t="18548" r="15587" b="59142"/>
          <a:stretch/>
        </p:blipFill>
        <p:spPr bwMode="auto">
          <a:xfrm>
            <a:off x="8223979" y="3476323"/>
            <a:ext cx="550181" cy="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P Best practices by VISEO">
            <a:extLst>
              <a:ext uri="{FF2B5EF4-FFF2-40B4-BE49-F238E27FC236}">
                <a16:creationId xmlns:a16="http://schemas.microsoft.com/office/drawing/2014/main" id="{CC425492-B621-BAEA-6342-B72A31CFB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5" t="18566" r="32816" b="59124"/>
          <a:stretch/>
        </p:blipFill>
        <p:spPr bwMode="auto">
          <a:xfrm>
            <a:off x="9041781" y="3476323"/>
            <a:ext cx="550181" cy="5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AP Best practices by VISEO">
            <a:extLst>
              <a:ext uri="{FF2B5EF4-FFF2-40B4-BE49-F238E27FC236}">
                <a16:creationId xmlns:a16="http://schemas.microsoft.com/office/drawing/2014/main" id="{7B87EFDF-CE41-1CE0-EB9E-4441AE897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2" t="24595" r="48533" b="60642"/>
          <a:stretch/>
        </p:blipFill>
        <p:spPr bwMode="auto">
          <a:xfrm>
            <a:off x="9909900" y="3574928"/>
            <a:ext cx="592268" cy="38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AP Best practices by VISEO">
            <a:extLst>
              <a:ext uri="{FF2B5EF4-FFF2-40B4-BE49-F238E27FC236}">
                <a16:creationId xmlns:a16="http://schemas.microsoft.com/office/drawing/2014/main" id="{65B3C1B2-2CC5-BAFF-5167-C1B00A008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t="24333" r="64778" b="59799"/>
          <a:stretch/>
        </p:blipFill>
        <p:spPr bwMode="auto">
          <a:xfrm>
            <a:off x="10770200" y="3546068"/>
            <a:ext cx="592268" cy="4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AE850E-366E-4518-BF34-69E9AEC0ACF1}"/>
              </a:ext>
            </a:extLst>
          </p:cNvPr>
          <p:cNvSpPr txBox="1"/>
          <p:nvPr/>
        </p:nvSpPr>
        <p:spPr>
          <a:xfrm>
            <a:off x="8204285" y="2522168"/>
            <a:ext cx="31700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fontAlgn="ctr">
              <a:spcBef>
                <a:spcPts val="400"/>
              </a:spcBef>
              <a:spcAft>
                <a:spcPts val="800"/>
              </a:spcAft>
              <a:buClr>
                <a:srgbClr val="F0AB00"/>
              </a:buClr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process &amp; configuration gaps and adjustments to the Best Practices.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E53B4F7-FFE3-99FD-F8A2-465DB7DA14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9006" y="603009"/>
            <a:ext cx="8965588" cy="913121"/>
          </a:xfrm>
        </p:spPr>
        <p:txBody>
          <a:bodyPr>
            <a:normAutofit/>
          </a:bodyPr>
          <a:lstStyle/>
          <a:p>
            <a:r>
              <a:rPr lang="en-US" dirty="0"/>
              <a:t>SAP Activate Methodology: Explore</a:t>
            </a:r>
          </a:p>
        </p:txBody>
      </p:sp>
    </p:spTree>
    <p:extLst>
      <p:ext uri="{BB962C8B-B14F-4D97-AF65-F5344CB8AC3E}">
        <p14:creationId xmlns:p14="http://schemas.microsoft.com/office/powerpoint/2010/main" val="17408858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2025" id="{0D64E6C5-0ED3-9F40-8BAA-99B115482B6D}" vid="{7A782CD4-C585-C547-A38D-83776DC143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2b107d-4663-4092-8c4b-a903872f3367">
      <Terms xmlns="http://schemas.microsoft.com/office/infopath/2007/PartnerControls"/>
    </lcf76f155ced4ddcb4097134ff3c332f>
    <TaxCatchAll xmlns="bfee7331-4438-4be7-adff-9c56a95784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202CF24D878540B67162F0A9899BF8" ma:contentTypeVersion="18" ma:contentTypeDescription="Create a new document." ma:contentTypeScope="" ma:versionID="20c767da5aa3318d69369c50629d4adc">
  <xsd:schema xmlns:xsd="http://www.w3.org/2001/XMLSchema" xmlns:xs="http://www.w3.org/2001/XMLSchema" xmlns:p="http://schemas.microsoft.com/office/2006/metadata/properties" xmlns:ns2="3e2b107d-4663-4092-8c4b-a903872f3367" xmlns:ns3="bfee7331-4438-4be7-adff-9c56a95784c7" targetNamespace="http://schemas.microsoft.com/office/2006/metadata/properties" ma:root="true" ma:fieldsID="167f832a1ee4ea73e247ae5588413be6" ns2:_="" ns3:_="">
    <xsd:import namespace="3e2b107d-4663-4092-8c4b-a903872f3367"/>
    <xsd:import namespace="bfee7331-4438-4be7-adff-9c56a9578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2b107d-4663-4092-8c4b-a903872f3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e7331-4438-4be7-adff-9c56a9578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448dd1-bc4a-4e97-8375-8dcc336b145e}" ma:internalName="TaxCatchAll" ma:showField="CatchAllData" ma:web="bfee7331-4438-4be7-adff-9c56a9578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8C694B-E7DC-4F0A-AF7D-654AA337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82E9FC-7F96-47D9-BFD9-A09EAB959E5B}">
  <ds:schemaRefs>
    <ds:schemaRef ds:uri="http://www.w3.org/XML/1998/namespace"/>
    <ds:schemaRef ds:uri="http://purl.org/dc/terms/"/>
    <ds:schemaRef ds:uri="http://schemas.microsoft.com/office/2006/documentManagement/types"/>
    <ds:schemaRef ds:uri="3e2b107d-4663-4092-8c4b-a903872f3367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fee7331-4438-4be7-adff-9c56a95784c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0ED46BE-2F40-41ED-8BB8-09BA313EE5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2b107d-4663-4092-8c4b-a903872f3367"/>
    <ds:schemaRef ds:uri="bfee7331-4438-4be7-adff-9c56a95784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18</TotalTime>
  <Words>1684</Words>
  <Application>Microsoft Macintosh PowerPoint</Application>
  <PresentationFormat>Widescreen</PresentationFormat>
  <Paragraphs>270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 Narrow</vt:lpstr>
      <vt:lpstr>Arial</vt:lpstr>
      <vt:lpstr>Calibri</vt:lpstr>
      <vt:lpstr>Helvetica</vt:lpstr>
      <vt:lpstr>Helvetica Bold</vt:lpstr>
      <vt:lpstr>Open Sans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Journey to S/4HANA: AMPD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Julia Amorim</dc:creator>
  <cp:keywords/>
  <dc:description/>
  <cp:lastModifiedBy>Julia Amorim</cp:lastModifiedBy>
  <cp:revision>2</cp:revision>
  <dcterms:created xsi:type="dcterms:W3CDTF">2025-05-06T14:36:31Z</dcterms:created>
  <dcterms:modified xsi:type="dcterms:W3CDTF">2026-03-23T16:38:00Z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0x01010066202CF24D878540B67162F0A9899BF8</vt:lpwstr>
  </property>
</Properties>
</file>