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10" r:id="rId4"/>
  </p:sldMasterIdLst>
  <p:notesMasterIdLst>
    <p:notesMasterId r:id="rId29"/>
  </p:notesMasterIdLst>
  <p:sldIdLst>
    <p:sldId id="2147469076" r:id="rId5"/>
    <p:sldId id="2147479282" r:id="rId6"/>
    <p:sldId id="2147469067" r:id="rId7"/>
    <p:sldId id="2147479208" r:id="rId8"/>
    <p:sldId id="286" r:id="rId9"/>
    <p:sldId id="2147479246" r:id="rId10"/>
    <p:sldId id="2147479247" r:id="rId11"/>
    <p:sldId id="2147479159" r:id="rId12"/>
    <p:sldId id="2147479160" r:id="rId13"/>
    <p:sldId id="2147479250" r:id="rId14"/>
    <p:sldId id="2147479123" r:id="rId15"/>
    <p:sldId id="2147479161" r:id="rId16"/>
    <p:sldId id="2147479162" r:id="rId17"/>
    <p:sldId id="2147481516" r:id="rId18"/>
    <p:sldId id="2147481493" r:id="rId19"/>
    <p:sldId id="2147479305" r:id="rId20"/>
    <p:sldId id="2147479248" r:id="rId21"/>
    <p:sldId id="2147479251" r:id="rId22"/>
    <p:sldId id="2147469068" r:id="rId23"/>
    <p:sldId id="2147469069" r:id="rId24"/>
    <p:sldId id="2147469070" r:id="rId25"/>
    <p:sldId id="2147469071" r:id="rId26"/>
    <p:sldId id="2147479253" r:id="rId27"/>
    <p:sldId id="2147479249" r:id="rId28"/>
  </p:sldIdLst>
  <p:sldSz cx="11887200" cy="6702425"/>
  <p:notesSz cx="6858000" cy="9144000"/>
  <p:defaultTextStyle>
    <a:defPPr>
      <a:defRPr lang="en-US"/>
    </a:defPPr>
    <a:lvl1pPr marL="0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1pPr>
    <a:lvl2pPr marL="297409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2pPr>
    <a:lvl3pPr marL="594817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3pPr>
    <a:lvl4pPr marL="892226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4pPr>
    <a:lvl5pPr marL="1189634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5pPr>
    <a:lvl6pPr marL="1487043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6pPr>
    <a:lvl7pPr marL="1784452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7pPr>
    <a:lvl8pPr marL="2081860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8pPr>
    <a:lvl9pPr marL="2379269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07" userDrawn="1">
          <p15:clr>
            <a:srgbClr val="A4A3A4"/>
          </p15:clr>
        </p15:guide>
        <p15:guide id="2" pos="1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0F8D4"/>
    <a:srgbClr val="FFDCC6"/>
    <a:srgbClr val="2D56B3"/>
    <a:srgbClr val="407BFF"/>
    <a:srgbClr val="0C4DA2"/>
    <a:srgbClr val="DAF7CB"/>
    <a:srgbClr val="FBF3E7"/>
    <a:srgbClr val="E5F9DB"/>
    <a:srgbClr val="F0F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A21DD7-4BF4-9F43-BE07-DC8DA37F4D57}" v="1" dt="2026-02-23T21:48:26.2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7"/>
    <p:restoredTop sz="96041"/>
  </p:normalViewPr>
  <p:slideViewPr>
    <p:cSldViewPr snapToGrid="0">
      <p:cViewPr varScale="1">
        <p:scale>
          <a:sx n="116" d="100"/>
          <a:sy n="116" d="100"/>
        </p:scale>
        <p:origin x="688" y="176"/>
      </p:cViewPr>
      <p:guideLst>
        <p:guide orient="horz" pos="1407"/>
        <p:guide pos="18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Amorim" userId="1a2a34cf-f6eb-4dd8-86b7-3335b97f07d5" providerId="ADAL" clId="{FF6581B4-D95E-507C-BCCC-8278391A8E71}"/>
    <pc:docChg chg="addSld delSld modSld sldOrd">
      <pc:chgData name="Julia Amorim" userId="1a2a34cf-f6eb-4dd8-86b7-3335b97f07d5" providerId="ADAL" clId="{FF6581B4-D95E-507C-BCCC-8278391A8E71}" dt="2026-02-23T21:49:26.239" v="14" actId="1036"/>
      <pc:docMkLst>
        <pc:docMk/>
      </pc:docMkLst>
      <pc:sldChg chg="del">
        <pc:chgData name="Julia Amorim" userId="1a2a34cf-f6eb-4dd8-86b7-3335b97f07d5" providerId="ADAL" clId="{FF6581B4-D95E-507C-BCCC-8278391A8E71}" dt="2026-02-23T21:48:20.718" v="0" actId="2696"/>
        <pc:sldMkLst>
          <pc:docMk/>
          <pc:sldMk cId="2980731760" sldId="2147469064"/>
        </pc:sldMkLst>
      </pc:sldChg>
      <pc:sldChg chg="modSp mod">
        <pc:chgData name="Julia Amorim" userId="1a2a34cf-f6eb-4dd8-86b7-3335b97f07d5" providerId="ADAL" clId="{FF6581B4-D95E-507C-BCCC-8278391A8E71}" dt="2026-02-23T21:49:26.239" v="14" actId="1036"/>
        <pc:sldMkLst>
          <pc:docMk/>
          <pc:sldMk cId="4102773652" sldId="2147469067"/>
        </pc:sldMkLst>
        <pc:spChg chg="mod">
          <ac:chgData name="Julia Amorim" userId="1a2a34cf-f6eb-4dd8-86b7-3335b97f07d5" providerId="ADAL" clId="{FF6581B4-D95E-507C-BCCC-8278391A8E71}" dt="2026-02-23T21:49:26.239" v="14" actId="1036"/>
          <ac:spMkLst>
            <pc:docMk/>
            <pc:sldMk cId="4102773652" sldId="2147469067"/>
            <ac:spMk id="51" creationId="{F69FA104-18EC-0F35-69C7-DFBEC6DD1603}"/>
          </ac:spMkLst>
        </pc:spChg>
      </pc:sldChg>
      <pc:sldChg chg="mod modShow">
        <pc:chgData name="Julia Amorim" userId="1a2a34cf-f6eb-4dd8-86b7-3335b97f07d5" providerId="ADAL" clId="{FF6581B4-D95E-507C-BCCC-8278391A8E71}" dt="2026-02-23T21:49:05.906" v="9" actId="729"/>
        <pc:sldMkLst>
          <pc:docMk/>
          <pc:sldMk cId="834333668" sldId="2147479159"/>
        </pc:sldMkLst>
      </pc:sldChg>
      <pc:sldChg chg="mod modShow">
        <pc:chgData name="Julia Amorim" userId="1a2a34cf-f6eb-4dd8-86b7-3335b97f07d5" providerId="ADAL" clId="{FF6581B4-D95E-507C-BCCC-8278391A8E71}" dt="2026-02-23T21:49:05.906" v="9" actId="729"/>
        <pc:sldMkLst>
          <pc:docMk/>
          <pc:sldMk cId="957259136" sldId="2147479160"/>
        </pc:sldMkLst>
      </pc:sldChg>
      <pc:sldChg chg="add">
        <pc:chgData name="Julia Amorim" userId="1a2a34cf-f6eb-4dd8-86b7-3335b97f07d5" providerId="ADAL" clId="{FF6581B4-D95E-507C-BCCC-8278391A8E71}" dt="2026-02-23T21:48:26.290" v="1"/>
        <pc:sldMkLst>
          <pc:docMk/>
          <pc:sldMk cId="1493820673" sldId="2147479282"/>
        </pc:sldMkLst>
      </pc:sldChg>
      <pc:sldChg chg="mod ord modShow">
        <pc:chgData name="Julia Amorim" userId="1a2a34cf-f6eb-4dd8-86b7-3335b97f07d5" providerId="ADAL" clId="{FF6581B4-D95E-507C-BCCC-8278391A8E71}" dt="2026-02-23T21:49:11.627" v="11" actId="729"/>
        <pc:sldMkLst>
          <pc:docMk/>
          <pc:sldMk cId="3642838602" sldId="2147479305"/>
        </pc:sldMkLst>
      </pc:sldChg>
      <pc:sldChg chg="mod ord modShow">
        <pc:chgData name="Julia Amorim" userId="1a2a34cf-f6eb-4dd8-86b7-3335b97f07d5" providerId="ADAL" clId="{FF6581B4-D95E-507C-BCCC-8278391A8E71}" dt="2026-02-23T21:49:11.627" v="11" actId="729"/>
        <pc:sldMkLst>
          <pc:docMk/>
          <pc:sldMk cId="4012388027" sldId="2147481493"/>
        </pc:sldMkLst>
      </pc:sldChg>
      <pc:sldChg chg="del mod ord modShow">
        <pc:chgData name="Julia Amorim" userId="1a2a34cf-f6eb-4dd8-86b7-3335b97f07d5" providerId="ADAL" clId="{FF6581B4-D95E-507C-BCCC-8278391A8E71}" dt="2026-02-23T21:49:08.226" v="10" actId="2696"/>
        <pc:sldMkLst>
          <pc:docMk/>
          <pc:sldMk cId="466277328" sldId="2147481504"/>
        </pc:sldMkLst>
      </pc:sldChg>
      <pc:sldChg chg="mod ord modShow">
        <pc:chgData name="Julia Amorim" userId="1a2a34cf-f6eb-4dd8-86b7-3335b97f07d5" providerId="ADAL" clId="{FF6581B4-D95E-507C-BCCC-8278391A8E71}" dt="2026-02-23T21:49:11.627" v="11" actId="729"/>
        <pc:sldMkLst>
          <pc:docMk/>
          <pc:sldMk cId="3415431838" sldId="2147481516"/>
        </pc:sldMkLst>
      </pc:sldChg>
      <pc:sldChg chg="del">
        <pc:chgData name="Julia Amorim" userId="1a2a34cf-f6eb-4dd8-86b7-3335b97f07d5" providerId="ADAL" clId="{FF6581B4-D95E-507C-BCCC-8278391A8E71}" dt="2026-02-23T21:48:32.664" v="2" actId="2696"/>
        <pc:sldMkLst>
          <pc:docMk/>
          <pc:sldMk cId="1374981676" sldId="2147481517"/>
        </pc:sldMkLst>
      </pc:sldChg>
      <pc:sldChg chg="del">
        <pc:chgData name="Julia Amorim" userId="1a2a34cf-f6eb-4dd8-86b7-3335b97f07d5" providerId="ADAL" clId="{FF6581B4-D95E-507C-BCCC-8278391A8E71}" dt="2026-02-23T21:48:32.697" v="4" actId="2696"/>
        <pc:sldMkLst>
          <pc:docMk/>
          <pc:sldMk cId="2891947283" sldId="2147481518"/>
        </pc:sldMkLst>
      </pc:sldChg>
      <pc:sldChg chg="del">
        <pc:chgData name="Julia Amorim" userId="1a2a34cf-f6eb-4dd8-86b7-3335b97f07d5" providerId="ADAL" clId="{FF6581B4-D95E-507C-BCCC-8278391A8E71}" dt="2026-02-23T21:48:32.686" v="3" actId="2696"/>
        <pc:sldMkLst>
          <pc:docMk/>
          <pc:sldMk cId="1776984272" sldId="21474815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EEA5D909-32AA-40ED-8138-27EF4B62F177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5C7040D2-B9F4-4751-AD78-A34CA16CA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85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94817" rtl="0" eaLnBrk="1" latinLnBrk="0" hangingPunct="1">
      <a:defRPr sz="781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297409" algn="l" defTabSz="594817" rtl="0" eaLnBrk="1" latinLnBrk="0" hangingPunct="1">
      <a:defRPr sz="781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594817" algn="l" defTabSz="594817" rtl="0" eaLnBrk="1" latinLnBrk="0" hangingPunct="1">
      <a:defRPr sz="781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892226" algn="l" defTabSz="594817" rtl="0" eaLnBrk="1" latinLnBrk="0" hangingPunct="1">
      <a:defRPr sz="781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189634" algn="l" defTabSz="594817" rtl="0" eaLnBrk="1" latinLnBrk="0" hangingPunct="1">
      <a:defRPr sz="781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1487043" algn="l" defTabSz="594817" rtl="0" eaLnBrk="1" latinLnBrk="0" hangingPunct="1">
      <a:defRPr sz="781" kern="1200">
        <a:solidFill>
          <a:schemeClr val="tx1"/>
        </a:solidFill>
        <a:latin typeface="+mn-lt"/>
        <a:ea typeface="+mn-ea"/>
        <a:cs typeface="+mn-cs"/>
      </a:defRPr>
    </a:lvl6pPr>
    <a:lvl7pPr marL="1784452" algn="l" defTabSz="594817" rtl="0" eaLnBrk="1" latinLnBrk="0" hangingPunct="1">
      <a:defRPr sz="781" kern="1200">
        <a:solidFill>
          <a:schemeClr val="tx1"/>
        </a:solidFill>
        <a:latin typeface="+mn-lt"/>
        <a:ea typeface="+mn-ea"/>
        <a:cs typeface="+mn-cs"/>
      </a:defRPr>
    </a:lvl7pPr>
    <a:lvl8pPr marL="2081860" algn="l" defTabSz="594817" rtl="0" eaLnBrk="1" latinLnBrk="0" hangingPunct="1">
      <a:defRPr sz="781" kern="1200">
        <a:solidFill>
          <a:schemeClr val="tx1"/>
        </a:solidFill>
        <a:latin typeface="+mn-lt"/>
        <a:ea typeface="+mn-ea"/>
        <a:cs typeface="+mn-cs"/>
      </a:defRPr>
    </a:lvl8pPr>
    <a:lvl9pPr marL="2379269" algn="l" defTabSz="594817" rtl="0" eaLnBrk="1" latinLnBrk="0" hangingPunct="1">
      <a:defRPr sz="78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1143000"/>
            <a:ext cx="5473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alibri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CA64F-C576-4366-A784-13088482314B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56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err="1"/>
              <a:t>U-haul</a:t>
            </a:r>
            <a:endParaRPr lang="en-US"/>
          </a:p>
          <a:p>
            <a:pPr marL="228600" indent="-228600">
              <a:buFont typeface="+mj-lt"/>
              <a:buAutoNum type="arabicPeriod"/>
            </a:pPr>
            <a:r>
              <a:rPr lang="en-US"/>
              <a:t>HPI</a:t>
            </a:r>
          </a:p>
          <a:p>
            <a:pPr marL="228600" indent="-228600">
              <a:buFont typeface="+mj-lt"/>
              <a:buAutoNum type="arabicPeriod"/>
            </a:pPr>
            <a:r>
              <a:rPr lang="en-US"/>
              <a:t>Amgen</a:t>
            </a:r>
          </a:p>
          <a:p>
            <a:pPr marL="228600" indent="-228600">
              <a:buFont typeface="+mj-lt"/>
              <a:buAutoNum type="arabicPeriod"/>
            </a:pPr>
            <a:r>
              <a:rPr lang="en-US"/>
              <a:t>Agilent</a:t>
            </a:r>
          </a:p>
          <a:p>
            <a:pPr marL="228600" indent="-228600">
              <a:buFont typeface="+mj-lt"/>
              <a:buAutoNum type="arabicPeriod"/>
            </a:pPr>
            <a:r>
              <a:rPr lang="en-US"/>
              <a:t>Woodgrain</a:t>
            </a:r>
          </a:p>
          <a:p>
            <a:pPr marL="228600" indent="-228600">
              <a:buFont typeface="+mj-lt"/>
              <a:buAutoNum type="arabicPeriod"/>
            </a:pPr>
            <a:r>
              <a:rPr lang="en-US" err="1"/>
              <a:t>ebay</a:t>
            </a:r>
            <a:endParaRPr lang="en-US"/>
          </a:p>
          <a:p>
            <a:pPr marL="228600" indent="-228600">
              <a:buFont typeface="+mj-lt"/>
              <a:buAutoNum type="arabicPeriod"/>
            </a:pPr>
            <a:r>
              <a:rPr lang="en-US"/>
              <a:t>Aspire Bakeries</a:t>
            </a:r>
          </a:p>
          <a:p>
            <a:pPr marL="0" indent="0">
              <a:buFont typeface="+mj-lt"/>
              <a:buNone/>
            </a:pPr>
            <a:r>
              <a:rPr lang="en-US"/>
              <a:t> </a:t>
            </a:r>
          </a:p>
          <a:p>
            <a:pPr marL="0" indent="0">
              <a:buFont typeface="+mj-lt"/>
              <a:buNone/>
            </a:pPr>
            <a:r>
              <a:rPr lang="en-US"/>
              <a:t>Box for each – leave 2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040D2-B9F4-4751-AD78-A34CA16CAE4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18AAD-CD98-56E8-14C2-C4CD76CB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B332A4-B401-3217-3A04-927CAC499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66F79-37C3-CE1A-6CD1-D259EFDFD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B08ED-9400-B344-46FB-1CDAEBAC2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411F4-90E6-5244-AF3B-45150A40F00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58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411F4-90E6-5244-AF3B-45150A40F00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83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6C113-5E10-3EDE-0018-30116201E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324AAC-4A06-8E0A-07F6-49FD72B6C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1143000"/>
            <a:ext cx="54737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556F12-F5AF-10D1-FFB5-99DE7555E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1A409-0FEA-2F68-CE25-B5272BFED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253D-D1E3-4D4A-98BC-630D6435CA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05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1143000"/>
            <a:ext cx="5473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040D2-B9F4-4751-AD78-A34CA16CAE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52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700"/>
              <a:t>Decades of experience influencing and owning license deals end-to-end) </a:t>
            </a:r>
          </a:p>
          <a:p>
            <a:r>
              <a:rPr lang="en-US" sz="700"/>
              <a:t>Our experts provide provide demos (readily available demo environments), architecture conversations and provide customers with actual ROIs</a:t>
            </a:r>
          </a:p>
          <a:p>
            <a:r>
              <a:rPr lang="en-US" sz="700"/>
              <a:t>We determine business outcomes because we are the ones implementing it.</a:t>
            </a:r>
          </a:p>
          <a:p>
            <a:r>
              <a:rPr lang="en-US" sz="700"/>
              <a:t>We start with a single service, and make sure we introduce the other offers to expand services with customers.</a:t>
            </a:r>
          </a:p>
          <a:p>
            <a:endParaRPr lang="en-US" sz="500"/>
          </a:p>
          <a:p>
            <a:r>
              <a:rPr lang="en-US" sz="500"/>
              <a:t>---</a:t>
            </a:r>
          </a:p>
          <a:p>
            <a:r>
              <a:rPr lang="en-US" sz="500"/>
              <a:t>Influence new logos (influence the license deals and take complete ownership – We own it from start to end.</a:t>
            </a:r>
          </a:p>
          <a:p>
            <a:r>
              <a:rPr lang="en-US" sz="500"/>
              <a:t>(we provide demos, architecture conversations. We give them actual ROIs, whether it's, you know, from a data archiving standpoint. So showing them savings. Things for hardware perpetual licenses. It could be cost avoidance.)</a:t>
            </a:r>
          </a:p>
          <a:p>
            <a:r>
              <a:rPr lang="en-US" sz="500"/>
              <a:t>So we're doing the work to show them not only the process, but the right solution to put in place.</a:t>
            </a:r>
          </a:p>
          <a:p>
            <a:r>
              <a:rPr lang="en-US" sz="500"/>
              <a:t>Art of the possible as it pertains to business outcome, not just here's the solution.</a:t>
            </a:r>
          </a:p>
          <a:p>
            <a:endParaRPr lang="en-US" sz="500"/>
          </a:p>
          <a:p>
            <a:r>
              <a:rPr lang="en-US" sz="500"/>
              <a:t>We ensure adoption – successful implementation &amp; adoption </a:t>
            </a:r>
          </a:p>
          <a:p>
            <a:r>
              <a:rPr lang="en-US" sz="500"/>
              <a:t>Highlight AuriCare</a:t>
            </a:r>
          </a:p>
          <a:p>
            <a:endParaRPr lang="en-US" sz="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040D2-B9F4-4751-AD78-A34CA16CAE4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8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A9771-F6DB-1B4C-A5F3-DC4C67594F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31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EA65C-BA14-2A87-AAF9-963DF4792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F53A34-A54F-C740-E7F1-F7C5DFB1D9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957B10-235F-0631-4CE8-8BA70A89C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33124-6D52-7B8A-D0B9-85E728152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EE45-D423-49C9-B0D5-E67ECF2705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422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Karly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040D2-B9F4-4751-AD78-A34CA16CAE4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B9188BAB-85D5-DD13-C67E-E27202EAE7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1177" y="2760355"/>
            <a:ext cx="6632222" cy="2459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468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r>
              <a:rPr lang="en-US" sz="4290" b="1">
                <a:solidFill>
                  <a:srgbClr val="1C1D3B"/>
                </a:solidFill>
                <a:latin typeface="Helvetica" pitchFamily="2" charset="0"/>
                <a:cs typeface="Sora" pitchFamily="2" charset="0"/>
              </a:rPr>
              <a:t>The presentation title will come here</a:t>
            </a:r>
          </a:p>
          <a:p>
            <a:r>
              <a:rPr lang="en-US" sz="4290" b="1">
                <a:solidFill>
                  <a:srgbClr val="1C1D3B"/>
                </a:solidFill>
                <a:latin typeface="Helvetica" pitchFamily="2" charset="0"/>
                <a:cs typeface="Sora" pitchFamily="2" charset="0"/>
              </a:rPr>
              <a:t>(up to three lines)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EF4BB-C667-DD16-7B1E-C4A8E3017170}"/>
              </a:ext>
            </a:extLst>
          </p:cNvPr>
          <p:cNvGrpSpPr/>
          <p:nvPr userDrawn="1"/>
        </p:nvGrpSpPr>
        <p:grpSpPr>
          <a:xfrm>
            <a:off x="10304914" y="5484538"/>
            <a:ext cx="1406804" cy="1031473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1E5F9BA-617A-B0BA-907C-867F56DA41B5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6809C12-3214-8461-E791-55EA82D68A54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7E92F0E-DA18-3D69-61EA-598E22779C89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66CD77-DF13-BB39-6A84-C32C4D303EB6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04714BE-61FF-118A-9FA5-83B7E097E2A9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E47359-5BBA-6469-155D-330B00ED6237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463834F-BB22-7C42-588D-998182DA2107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AC4676-3F9B-B363-1811-BBA9954A4ECE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CA89CBD-CB7E-9616-683E-7FDB69F24D8B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1ED26E-4806-5A4A-B2B2-C7214A5035EA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2A14418-6267-4B50-2234-A3B2B1ED178A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B61E1D-448E-1940-DD01-F5178758E149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97A3EB2-A3DD-1D0E-A47E-CF05C9AFCDEF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F7B9CF-CE5C-9D30-7050-DCB5F684EC1A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98C4E48-54D1-56DC-2F01-308F6360FEB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00999A-671B-73C1-72D0-8ECF91D8AD06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1B09303-8FC7-0CB4-CD04-95929ED7084E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CE1726-7AC5-F56E-6FEC-9B26B8EB3E26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132A18-5DE3-F130-839C-8E32858653F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7BB454A-78E9-3207-CD58-5F7A2B7E4727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01E444-9043-E751-905D-E0061F122B9F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C700834-6448-9A0D-1702-D49490B871E1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AAAE891-D9BC-2DF2-E9F9-B31DA0D492F8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9D16E0-51B4-0212-F85C-51C63C0704CF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EEBA6C-84F7-190F-3326-63C259C3E74B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4ED561A-A36F-C179-94F1-9EC4360B37BD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A8C8B0D-6F42-6135-261A-D86CE87D99CC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8C87F3-5DAA-2B75-AA87-04F7B36C9D41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53A4F01-CCD9-8595-4901-98D4AE37C1F3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57520B6-4BF5-C2BE-FB74-E808748F6E55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EDECA02-690E-A029-14F6-68FC169AC8FA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64906F2-5FB3-EF20-83E3-4F1DFD8CA2CD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7E92967-4817-239D-CB39-92A052CB2FA6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EF7D5EE-A7EA-533C-7E9B-E34F6C40F4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EA523F2-B53B-ECA6-3FBB-ED15AA72C4F1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2930BEE-2FEB-5673-0BCE-8B662FF553D4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341CA6F-3015-2658-B6AD-41EE97EA345A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D782AA-F4C9-1445-2021-922DCC9FB9F9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7176604-F11B-902B-2A4F-E24912C950F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D9ABF3C-2F70-371A-7695-69FA0BCB7326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6513386-5B25-B370-75B9-CBF971663457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52BDE-9E15-6F22-9BD9-5862C13E4E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8BE346A-2409-86D8-09A8-EB5E1E1EEFAC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71D0B8-7BD1-1130-D1AC-C17B71739967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7AEEDE-A472-FF54-B708-38B1927C341B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8F75F4D-BE14-74A1-74CB-A3BF9EB12A9B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2748C43-E929-A605-2D04-251F20436A41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78085A7-6077-CFE4-5AF7-67B201F9CB17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</p:grpSp>
      <p:pic>
        <p:nvPicPr>
          <p:cNvPr id="55" name="Picture 54" descr="A logo with white text&#10;&#10;Description automatically generated">
            <a:extLst>
              <a:ext uri="{FF2B5EF4-FFF2-40B4-BE49-F238E27FC236}">
                <a16:creationId xmlns:a16="http://schemas.microsoft.com/office/drawing/2014/main" id="{00956D7E-CCF5-1A23-EE32-9B2E17001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9293" y="381992"/>
            <a:ext cx="632413" cy="366364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556286-F534-4342-4B2F-E1B058C13DA4}"/>
              </a:ext>
            </a:extLst>
          </p:cNvPr>
          <p:cNvCxnSpPr>
            <a:cxnSpLocks/>
          </p:cNvCxnSpPr>
          <p:nvPr userDrawn="1"/>
        </p:nvCxnSpPr>
        <p:spPr>
          <a:xfrm>
            <a:off x="10816773" y="330651"/>
            <a:ext cx="0" cy="482262"/>
          </a:xfrm>
          <a:prstGeom prst="line">
            <a:avLst/>
          </a:prstGeom>
          <a:ln w="3175">
            <a:solidFill>
              <a:srgbClr val="1C1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Placeholder 16">
            <a:extLst>
              <a:ext uri="{FF2B5EF4-FFF2-40B4-BE49-F238E27FC236}">
                <a16:creationId xmlns:a16="http://schemas.microsoft.com/office/drawing/2014/main" id="{1B469D76-27A7-1B27-84FD-D9628A660C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14747" cy="6702425"/>
          </a:xfrm>
          <a:custGeom>
            <a:avLst/>
            <a:gdLst>
              <a:gd name="connsiteX0" fmla="*/ 0 w 3259899"/>
              <a:gd name="connsiteY0" fmla="*/ 0 h 4149052"/>
              <a:gd name="connsiteX1" fmla="*/ 3259899 w 3259899"/>
              <a:gd name="connsiteY1" fmla="*/ 0 h 4149052"/>
              <a:gd name="connsiteX2" fmla="*/ 3259899 w 3259899"/>
              <a:gd name="connsiteY2" fmla="*/ 4149052 h 4149052"/>
              <a:gd name="connsiteX3" fmla="*/ 0 w 3259899"/>
              <a:gd name="connsiteY3" fmla="*/ 4149052 h 414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899" h="4149052">
                <a:moveTo>
                  <a:pt x="0" y="0"/>
                </a:moveTo>
                <a:lnTo>
                  <a:pt x="3259899" y="0"/>
                </a:lnTo>
                <a:lnTo>
                  <a:pt x="3259899" y="4149052"/>
                </a:lnTo>
                <a:lnTo>
                  <a:pt x="0" y="4149052"/>
                </a:lnTo>
                <a:close/>
              </a:path>
            </a:pathLst>
          </a:custGeom>
          <a:noFill/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B482298-B4F7-18EF-5BF8-1EBD8DD9F9A3}"/>
              </a:ext>
            </a:extLst>
          </p:cNvPr>
          <p:cNvSpPr/>
          <p:nvPr userDrawn="1"/>
        </p:nvSpPr>
        <p:spPr>
          <a:xfrm>
            <a:off x="3714746" y="0"/>
            <a:ext cx="131258" cy="6702424"/>
          </a:xfrm>
          <a:prstGeom prst="rect">
            <a:avLst/>
          </a:prstGeom>
          <a:solidFill>
            <a:srgbClr val="D4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B2AB9A-54EC-3569-E48D-6F355A3EBFBE}"/>
              </a:ext>
            </a:extLst>
          </p:cNvPr>
          <p:cNvSpPr txBox="1"/>
          <p:nvPr userDrawn="1"/>
        </p:nvSpPr>
        <p:spPr>
          <a:xfrm>
            <a:off x="150649" y="6406478"/>
            <a:ext cx="5998145" cy="182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5" b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© 2025 Auritas LLC.  All rights reserved.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DD4DCDF3-5D25-3421-FF6E-A32E3383D7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177" y="2200635"/>
            <a:ext cx="6632222" cy="45767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560" b="1">
                <a:solidFill>
                  <a:schemeClr val="accent2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Subheading will come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81EDFF-98C6-E313-D740-2952DDF598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0504" y="399011"/>
            <a:ext cx="1619025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834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0">
            <a:extLst>
              <a:ext uri="{FF2B5EF4-FFF2-40B4-BE49-F238E27FC236}">
                <a16:creationId xmlns:a16="http://schemas.microsoft.com/office/drawing/2014/main" id="{876CDDFE-434F-6A26-DB23-E7A842365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3721" y="2167166"/>
            <a:ext cx="10073636" cy="3691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56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7372" y="588762"/>
            <a:ext cx="8741448" cy="8924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51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1E6997-A5EB-ADF8-98B0-A7242126C2F4}"/>
              </a:ext>
            </a:extLst>
          </p:cNvPr>
          <p:cNvSpPr/>
          <p:nvPr userDrawn="1"/>
        </p:nvSpPr>
        <p:spPr>
          <a:xfrm>
            <a:off x="0" y="450469"/>
            <a:ext cx="169817" cy="10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E3A2459-DFF2-E390-94F1-AAB0A940DF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14790" y="208649"/>
            <a:ext cx="1120705" cy="2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04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7372" y="536195"/>
            <a:ext cx="8741448" cy="9449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51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F3193-B37F-9AB6-1009-CE3170B8C931}"/>
              </a:ext>
            </a:extLst>
          </p:cNvPr>
          <p:cNvSpPr/>
          <p:nvPr userDrawn="1"/>
        </p:nvSpPr>
        <p:spPr>
          <a:xfrm>
            <a:off x="0" y="450469"/>
            <a:ext cx="169817" cy="10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790CC93-49A1-4D61-3216-668E1B17A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14790" y="208649"/>
            <a:ext cx="1120705" cy="2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83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6637020" y="1602909"/>
            <a:ext cx="4712300" cy="4491049"/>
          </a:xfrm>
          <a:prstGeom prst="round1Rect">
            <a:avLst>
              <a:gd name="adj" fmla="val 5579"/>
            </a:avLst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7372" y="638326"/>
            <a:ext cx="8741448" cy="654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51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129BBBB5-CF6A-1BDA-944E-6F9601C37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9109" y="1985905"/>
            <a:ext cx="3991688" cy="3773217"/>
          </a:xfrm>
          <a:prstGeom prst="rect">
            <a:avLst/>
          </a:prstGeom>
        </p:spPr>
        <p:txBody>
          <a:bodyPr/>
          <a:lstStyle>
            <a:lvl1pPr marL="278606" indent="-278606">
              <a:lnSpc>
                <a:spcPct val="100000"/>
              </a:lnSpc>
              <a:spcBef>
                <a:spcPts val="585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365" b="0">
                <a:solidFill>
                  <a:schemeClr val="accent6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Text for highlighted box comes here.</a:t>
            </a:r>
          </a:p>
          <a:p>
            <a:pPr lvl="0"/>
            <a:endParaRPr lang="en-US"/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3721" y="1985905"/>
            <a:ext cx="5255074" cy="39718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56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8C9214-F3D9-0CAB-A24D-6838DC4F3548}"/>
              </a:ext>
            </a:extLst>
          </p:cNvPr>
          <p:cNvSpPr/>
          <p:nvPr userDrawn="1"/>
        </p:nvSpPr>
        <p:spPr>
          <a:xfrm>
            <a:off x="0" y="450469"/>
            <a:ext cx="169817" cy="10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31D0DF-496A-8F3F-49EF-F9E4029E2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14790" y="208649"/>
            <a:ext cx="1120705" cy="2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52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with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F78C8FAD-0AE5-F807-D38A-CD5F0622FD59}"/>
              </a:ext>
            </a:extLst>
          </p:cNvPr>
          <p:cNvSpPr/>
          <p:nvPr userDrawn="1"/>
        </p:nvSpPr>
        <p:spPr>
          <a:xfrm>
            <a:off x="1980148" y="3385955"/>
            <a:ext cx="5072026" cy="2541794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651CE1AF-5F24-4FBC-CF28-5B321BB11F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975" y="3686723"/>
            <a:ext cx="1936180" cy="1940777"/>
          </a:xfrm>
          <a:prstGeom prst="rect">
            <a:avLst/>
          </a:prstGeom>
          <a:solidFill>
            <a:srgbClr val="1C1D3B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3F2DAA-2331-7947-16F3-99D994390037}"/>
              </a:ext>
            </a:extLst>
          </p:cNvPr>
          <p:cNvGrpSpPr/>
          <p:nvPr userDrawn="1"/>
        </p:nvGrpSpPr>
        <p:grpSpPr>
          <a:xfrm>
            <a:off x="10304914" y="5484538"/>
            <a:ext cx="1406804" cy="1031473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FEA23E-4AD8-7961-3FC1-8525149DA187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0EF8FB-460D-A13D-B944-4F70B761AFED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51952B-7D65-51DB-CE59-E0CB4FD245F0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9347EC-ACE1-8E52-8C3E-05AB6181329A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A18BCB-8D67-E64E-6020-39CCACB57EE4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3EFFE9-1BE4-F9C5-BD48-3B388A2D267A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001D16-5EE8-3438-D500-15E534D54DD4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14AF13-6F13-DBA4-2320-B257D338914C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424886-C176-B198-4926-0D7420F97B5A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4BC28D-E364-CB37-248F-19A60A390978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8223C5-6236-86DE-2715-E8670BA938FC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5D684E-539B-9266-58D3-F6DD0B139524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81E8AF-C1B5-F4FF-F0E8-97F5BA098075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414AE0-E866-0396-3148-2C1AA39A6FAE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D29709-34BF-B514-8F18-0248D9EC1A6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7AA5A7-11C8-82B3-D6A4-F86598E52BFC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BB3ADE-2744-6E1D-A9C6-092FDB0A2253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7B6AE1-8D73-E082-2442-17EF37336AB1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AF1C41-6978-5C22-8114-41ED5954265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9DFB0A-A3D8-80FC-EE18-BC6D84032288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342AF2-22E2-0DE0-8BB1-5717143F5D41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D75B7F3-7C6E-DBF4-D4C7-D2AA17634CE3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28288E2-4B6D-4E6A-694B-6D3A6AA146AB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702A8BF-3ABF-212D-B8AC-111D71588795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B8DE702-BE04-0F02-E43D-C08332483608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24C77F-9E39-0874-E2CC-CDA931B59CF5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597F533-D529-7AB0-8A45-F810F4ECE1C1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D6EF0B-2125-85D7-E8F9-4DE25887BF14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40AD3FF-2178-78D9-0EB2-760E39FD89EA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EF5C89-880F-C486-2F48-D0890E661F60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3D144F-361E-571C-424C-477044DDDE4C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A092B6B-1229-D819-A493-8985CC6E6DA2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1E85A1-068F-9BC4-3CE5-981C0DEC0652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070A372-CA7D-0EEA-21D3-9359226F1D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070F5C-2EF0-5A6E-7CD0-A4A097F54709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A7947BF-E992-440F-B2B8-65D0CA4F0812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4A67033-0FBA-9F2F-54AA-7BEE2D024F39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85729D5-23A0-717E-73A2-349F86859F24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6A62EF-356C-3AEF-1978-9C44556AEED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087DE5E-D845-FB8B-39FE-7F0C5F4A15B9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4EF10A-3EDE-C574-89CB-9D1DC60BFAFB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27BE48-3132-4179-930A-DA718091DB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C705AA0-9805-5267-854D-3D0E8C733DE3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1B5A5E-FEA1-1A13-1178-5CA8CCDF3701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AE20E9-B0F6-FD13-E0AF-7BD2614C2035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57C99BD-5ECE-EAA6-FBA0-A0CEDC19D14C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2EF631C-9B50-5FF7-53C1-53DA872F40E5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6D4F3EB-FB0E-2883-CC35-DD272E9E27E5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</p:grpSp>
      <p:sp>
        <p:nvSpPr>
          <p:cNvPr id="59" name="Text Placeholder 60">
            <a:extLst>
              <a:ext uri="{FF2B5EF4-FFF2-40B4-BE49-F238E27FC236}">
                <a16:creationId xmlns:a16="http://schemas.microsoft.com/office/drawing/2014/main" id="{A12F0801-B6B2-47A7-21D4-BBECF44855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7547" y="4030701"/>
            <a:ext cx="3147777" cy="13343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39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60" b="0">
                <a:solidFill>
                  <a:schemeClr val="accent6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First &amp; Last Name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P xxx-xxx-xxx</a:t>
            </a:r>
          </a:p>
          <a:p>
            <a:pPr lvl="0"/>
            <a:r>
              <a:rPr lang="en-US"/>
              <a:t>E </a:t>
            </a:r>
            <a:r>
              <a:rPr lang="en-US" err="1"/>
              <a:t>xxx@auritas.com</a:t>
            </a:r>
            <a:endParaRPr lang="en-US"/>
          </a:p>
          <a:p>
            <a:pPr lvl="0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8F893CA-3DD1-7C30-9EEC-B8E02114C2BA}"/>
              </a:ext>
            </a:extLst>
          </p:cNvPr>
          <p:cNvGrpSpPr/>
          <p:nvPr userDrawn="1"/>
        </p:nvGrpSpPr>
        <p:grpSpPr>
          <a:xfrm>
            <a:off x="1143974" y="1520392"/>
            <a:ext cx="4958552" cy="935834"/>
            <a:chOff x="702617" y="4639518"/>
            <a:chExt cx="5085694" cy="957557"/>
          </a:xfrm>
        </p:grpSpPr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9A4C15E0-6782-8362-5565-7BFCBE13BD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23362" y="5072610"/>
              <a:ext cx="164949" cy="235256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BD96FC3-2A4E-2510-CEC2-CB2DA8BCFDCE}"/>
                </a:ext>
              </a:extLst>
            </p:cNvPr>
            <p:cNvSpPr txBox="1"/>
            <p:nvPr userDrawn="1"/>
          </p:nvSpPr>
          <p:spPr>
            <a:xfrm>
              <a:off x="702617" y="4639518"/>
              <a:ext cx="4974283" cy="957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850"/>
                </a:lnSpc>
              </a:pPr>
              <a:r>
                <a:rPr lang="en-US" sz="7800" b="1" spc="-293">
                  <a:solidFill>
                    <a:srgbClr val="1B1B37"/>
                  </a:solidFill>
                  <a:latin typeface="Helvetica" pitchFamily="2" charset="0"/>
                  <a:cs typeface="Sora" pitchFamily="2" charset="0"/>
                </a:rPr>
                <a:t>Thank you</a:t>
              </a:r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:a16="http://schemas.microsoft.com/office/drawing/2014/main" id="{FE8CAF5D-979E-7939-D8B1-ACB715864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486476" y="268334"/>
            <a:ext cx="1980630" cy="42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24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E966E8CA-202D-0A7D-EAD0-759D3A2C8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27141" y="6265659"/>
            <a:ext cx="1256988" cy="27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0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7372" y="638326"/>
            <a:ext cx="8741448" cy="654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510" b="1">
                <a:solidFill>
                  <a:srgbClr val="1B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F3193-B37F-9AB6-1009-CE3170B8C931}"/>
              </a:ext>
            </a:extLst>
          </p:cNvPr>
          <p:cNvSpPr/>
          <p:nvPr userDrawn="1"/>
        </p:nvSpPr>
        <p:spPr>
          <a:xfrm>
            <a:off x="0" y="450469"/>
            <a:ext cx="169817" cy="1030700"/>
          </a:xfrm>
          <a:prstGeom prst="rect">
            <a:avLst/>
          </a:prstGeom>
          <a:solidFill>
            <a:srgbClr val="0D4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pic>
        <p:nvPicPr>
          <p:cNvPr id="2" name="Picture 1" descr="A red and blue logo&#10;&#10;AI-generated content may be incorrect.">
            <a:extLst>
              <a:ext uri="{FF2B5EF4-FFF2-40B4-BE49-F238E27FC236}">
                <a16:creationId xmlns:a16="http://schemas.microsoft.com/office/drawing/2014/main" id="{F65F7710-AEB6-993C-38CD-FB5F5A491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6828" y="269746"/>
            <a:ext cx="864573" cy="2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27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7372" y="638326"/>
            <a:ext cx="8741448" cy="654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510" b="1">
                <a:solidFill>
                  <a:srgbClr val="1B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F3193-B37F-9AB6-1009-CE3170B8C931}"/>
              </a:ext>
            </a:extLst>
          </p:cNvPr>
          <p:cNvSpPr/>
          <p:nvPr userDrawn="1"/>
        </p:nvSpPr>
        <p:spPr>
          <a:xfrm>
            <a:off x="0" y="450469"/>
            <a:ext cx="169817" cy="1030700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pic>
        <p:nvPicPr>
          <p:cNvPr id="2" name="Picture 1" descr="A red and blue logo&#10;&#10;AI-generated content may be incorrect.">
            <a:extLst>
              <a:ext uri="{FF2B5EF4-FFF2-40B4-BE49-F238E27FC236}">
                <a16:creationId xmlns:a16="http://schemas.microsoft.com/office/drawing/2014/main" id="{F65F7710-AEB6-993C-38CD-FB5F5A491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6828" y="269746"/>
            <a:ext cx="864573" cy="2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595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Imag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6610" y="779989"/>
            <a:ext cx="5222175" cy="654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51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2960" y="1739414"/>
            <a:ext cx="5222175" cy="44891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56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9B59A-2A58-7BA0-09EC-91DA88BDD7CB}"/>
              </a:ext>
            </a:extLst>
          </p:cNvPr>
          <p:cNvSpPr/>
          <p:nvPr userDrawn="1"/>
        </p:nvSpPr>
        <p:spPr>
          <a:xfrm>
            <a:off x="2" y="0"/>
            <a:ext cx="5673436" cy="6702425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5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C72351E-2C49-812C-FED4-EE67D641F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9523" y="595773"/>
            <a:ext cx="4503061" cy="56327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0BD20-2796-909B-F911-804F1C6509D9}"/>
              </a:ext>
            </a:extLst>
          </p:cNvPr>
          <p:cNvSpPr/>
          <p:nvPr userDrawn="1"/>
        </p:nvSpPr>
        <p:spPr>
          <a:xfrm>
            <a:off x="5443798" y="568691"/>
            <a:ext cx="499804" cy="1030700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5">
              <a:latin typeface="Helvetica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17EF76B-AE5C-40E9-AF64-DCFD88442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14791" y="208650"/>
            <a:ext cx="1120705" cy="2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7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374349-5971-14CC-B491-5EA13FDA5787}"/>
              </a:ext>
            </a:extLst>
          </p:cNvPr>
          <p:cNvSpPr txBox="1"/>
          <p:nvPr userDrawn="1"/>
        </p:nvSpPr>
        <p:spPr>
          <a:xfrm>
            <a:off x="150649" y="6406478"/>
            <a:ext cx="5998145" cy="182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5" b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© 2025 Auritas LLC.  All rights reserved.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77D7AF59-9BCA-B93D-EB39-6F6D3B1BE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56843"/>
            <a:ext cx="10252710" cy="1295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F2D51-0203-3B60-1AEC-46B21B0EB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5" y="1784210"/>
            <a:ext cx="10252710" cy="4252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569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3" r:id="rId2"/>
    <p:sldLayoutId id="2147483914" r:id="rId3"/>
    <p:sldLayoutId id="2147483924" r:id="rId4"/>
    <p:sldLayoutId id="2147483922" r:id="rId5"/>
    <p:sldLayoutId id="2147483923" r:id="rId6"/>
    <p:sldLayoutId id="2147483925" r:id="rId7"/>
    <p:sldLayoutId id="2147483926" r:id="rId8"/>
    <p:sldLayoutId id="2147483927" r:id="rId9"/>
  </p:sldLayoutIdLst>
  <p:txStyles>
    <p:titleStyle>
      <a:lvl1pPr algn="l" defTabSz="891540" rtl="0" eaLnBrk="1" latinLnBrk="0" hangingPunct="1">
        <a:lnSpc>
          <a:spcPct val="100000"/>
        </a:lnSpc>
        <a:spcBef>
          <a:spcPct val="0"/>
        </a:spcBef>
        <a:buNone/>
        <a:defRPr sz="429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100000"/>
        </a:lnSpc>
        <a:spcBef>
          <a:spcPts val="585"/>
        </a:spcBef>
        <a:spcAft>
          <a:spcPts val="585"/>
        </a:spcAft>
        <a:buClr>
          <a:schemeClr val="accent2"/>
        </a:buClr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100000"/>
        </a:lnSpc>
        <a:spcBef>
          <a:spcPts val="585"/>
        </a:spcBef>
        <a:spcAft>
          <a:spcPts val="585"/>
        </a:spcAft>
        <a:buClr>
          <a:schemeClr val="accent2"/>
        </a:buClr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100000"/>
        </a:lnSpc>
        <a:spcBef>
          <a:spcPts val="585"/>
        </a:spcBef>
        <a:spcAft>
          <a:spcPts val="585"/>
        </a:spcAft>
        <a:buClr>
          <a:schemeClr val="accent2"/>
        </a:buClr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100000"/>
        </a:lnSpc>
        <a:spcBef>
          <a:spcPts val="585"/>
        </a:spcBef>
        <a:spcAft>
          <a:spcPts val="585"/>
        </a:spcAft>
        <a:buClr>
          <a:schemeClr val="accent2"/>
        </a:buClr>
        <a:buFont typeface="Arial" panose="020B0604020202020204" pitchFamily="34" charset="0"/>
        <a:buChar char="•"/>
        <a:defRPr sz="1365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100000"/>
        </a:lnSpc>
        <a:spcBef>
          <a:spcPts val="585"/>
        </a:spcBef>
        <a:spcAft>
          <a:spcPts val="585"/>
        </a:spcAft>
        <a:buClr>
          <a:schemeClr val="accent2"/>
        </a:buClr>
        <a:buFont typeface="Arial" panose="020B0604020202020204" pitchFamily="34" charset="0"/>
        <a:buChar char="•"/>
        <a:defRPr sz="1365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9.sv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116.pn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5" Type="http://schemas.openxmlformats.org/officeDocument/2006/relationships/image" Target="../media/image128.jpeg"/><Relationship Id="rId10" Type="http://schemas.openxmlformats.org/officeDocument/2006/relationships/image" Target="../media/image123.jpeg"/><Relationship Id="rId19" Type="http://schemas.openxmlformats.org/officeDocument/2006/relationships/image" Target="../media/image132.png"/><Relationship Id="rId4" Type="http://schemas.openxmlformats.org/officeDocument/2006/relationships/image" Target="../media/image117.jpe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svg"/><Relationship Id="rId4" Type="http://schemas.openxmlformats.org/officeDocument/2006/relationships/image" Target="../media/image1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micro.auritas.com/home" TargetMode="External"/><Relationship Id="rId4" Type="http://schemas.openxmlformats.org/officeDocument/2006/relationships/hyperlink" Target="http://www.auritas.com/AMPD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svg"/><Relationship Id="rId7" Type="http://schemas.openxmlformats.org/officeDocument/2006/relationships/image" Target="../media/image143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png"/><Relationship Id="rId5" Type="http://schemas.openxmlformats.org/officeDocument/2006/relationships/image" Target="../media/image141.svg"/><Relationship Id="rId4" Type="http://schemas.openxmlformats.org/officeDocument/2006/relationships/image" Target="../media/image140.png"/><Relationship Id="rId9" Type="http://schemas.openxmlformats.org/officeDocument/2006/relationships/image" Target="../media/image145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svg"/><Relationship Id="rId7" Type="http://schemas.openxmlformats.org/officeDocument/2006/relationships/image" Target="../media/image151.sv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svg"/><Relationship Id="rId4" Type="http://schemas.openxmlformats.org/officeDocument/2006/relationships/image" Target="../media/image148.png"/><Relationship Id="rId9" Type="http://schemas.openxmlformats.org/officeDocument/2006/relationships/image" Target="../media/image15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5.png"/><Relationship Id="rId21" Type="http://schemas.openxmlformats.org/officeDocument/2006/relationships/image" Target="../media/image40.png"/><Relationship Id="rId34" Type="http://schemas.openxmlformats.org/officeDocument/2006/relationships/image" Target="../media/image50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microsoft.com/office/2007/relationships/hdphoto" Target="../media/hdphoto7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microsoft.com/office/2007/relationships/hdphoto" Target="../media/hdphoto6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24" Type="http://schemas.openxmlformats.org/officeDocument/2006/relationships/image" Target="../media/image43.svg"/><Relationship Id="rId32" Type="http://schemas.openxmlformats.org/officeDocument/2006/relationships/image" Target="../media/image49.png"/><Relationship Id="rId5" Type="http://schemas.openxmlformats.org/officeDocument/2006/relationships/image" Target="../media/image27.png"/><Relationship Id="rId15" Type="http://schemas.openxmlformats.org/officeDocument/2006/relationships/image" Target="../media/image34.svg"/><Relationship Id="rId23" Type="http://schemas.openxmlformats.org/officeDocument/2006/relationships/image" Target="../media/image42.png"/><Relationship Id="rId28" Type="http://schemas.openxmlformats.org/officeDocument/2006/relationships/image" Target="../media/image46.png"/><Relationship Id="rId36" Type="http://schemas.openxmlformats.org/officeDocument/2006/relationships/image" Target="../media/image51.png"/><Relationship Id="rId10" Type="http://schemas.microsoft.com/office/2007/relationships/hdphoto" Target="../media/hdphoto3.wdp"/><Relationship Id="rId19" Type="http://schemas.openxmlformats.org/officeDocument/2006/relationships/image" Target="../media/image38.png"/><Relationship Id="rId31" Type="http://schemas.openxmlformats.org/officeDocument/2006/relationships/image" Target="../media/image48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microsoft.com/office/2007/relationships/hdphoto" Target="../media/hdphoto5.wdp"/><Relationship Id="rId30" Type="http://schemas.openxmlformats.org/officeDocument/2006/relationships/image" Target="../media/image47.png"/><Relationship Id="rId35" Type="http://schemas.microsoft.com/office/2007/relationships/hdphoto" Target="../media/hdphoto8.wdp"/><Relationship Id="rId8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26" Type="http://schemas.openxmlformats.org/officeDocument/2006/relationships/image" Target="../media/image75.svg"/><Relationship Id="rId39" Type="http://schemas.openxmlformats.org/officeDocument/2006/relationships/image" Target="../media/image86.png"/><Relationship Id="rId21" Type="http://schemas.openxmlformats.org/officeDocument/2006/relationships/image" Target="../media/image70.png"/><Relationship Id="rId34" Type="http://schemas.openxmlformats.org/officeDocument/2006/relationships/image" Target="../media/image83.svg"/><Relationship Id="rId42" Type="http://schemas.openxmlformats.org/officeDocument/2006/relationships/image" Target="../media/image89.svg"/><Relationship Id="rId47" Type="http://schemas.openxmlformats.org/officeDocument/2006/relationships/image" Target="../media/image9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5.svg"/><Relationship Id="rId29" Type="http://schemas.openxmlformats.org/officeDocument/2006/relationships/image" Target="../media/image78.png"/><Relationship Id="rId11" Type="http://schemas.openxmlformats.org/officeDocument/2006/relationships/image" Target="../media/image60.png"/><Relationship Id="rId24" Type="http://schemas.openxmlformats.org/officeDocument/2006/relationships/image" Target="../media/image73.svg"/><Relationship Id="rId32" Type="http://schemas.openxmlformats.org/officeDocument/2006/relationships/image" Target="../media/image81.svg"/><Relationship Id="rId37" Type="http://schemas.openxmlformats.org/officeDocument/2006/relationships/image" Target="../media/image84.png"/><Relationship Id="rId40" Type="http://schemas.openxmlformats.org/officeDocument/2006/relationships/image" Target="../media/image87.svg"/><Relationship Id="rId45" Type="http://schemas.openxmlformats.org/officeDocument/2006/relationships/image" Target="../media/image92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svg"/><Relationship Id="rId36" Type="http://schemas.openxmlformats.org/officeDocument/2006/relationships/image" Target="../media/image43.svg"/><Relationship Id="rId49" Type="http://schemas.openxmlformats.org/officeDocument/2006/relationships/image" Target="../media/image96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31" Type="http://schemas.openxmlformats.org/officeDocument/2006/relationships/image" Target="../media/image80.png"/><Relationship Id="rId44" Type="http://schemas.openxmlformats.org/officeDocument/2006/relationships/image" Target="../media/image91.png"/><Relationship Id="rId4" Type="http://schemas.openxmlformats.org/officeDocument/2006/relationships/image" Target="../media/image53.sv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svg"/><Relationship Id="rId27" Type="http://schemas.openxmlformats.org/officeDocument/2006/relationships/image" Target="../media/image76.png"/><Relationship Id="rId30" Type="http://schemas.openxmlformats.org/officeDocument/2006/relationships/image" Target="../media/image79.svg"/><Relationship Id="rId35" Type="http://schemas.openxmlformats.org/officeDocument/2006/relationships/image" Target="../media/image42.png"/><Relationship Id="rId43" Type="http://schemas.openxmlformats.org/officeDocument/2006/relationships/image" Target="../media/image90.png"/><Relationship Id="rId48" Type="http://schemas.openxmlformats.org/officeDocument/2006/relationships/image" Target="../media/image95.png"/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12" Type="http://schemas.openxmlformats.org/officeDocument/2006/relationships/image" Target="../media/image61.sv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33" Type="http://schemas.openxmlformats.org/officeDocument/2006/relationships/image" Target="../media/image82.png"/><Relationship Id="rId38" Type="http://schemas.openxmlformats.org/officeDocument/2006/relationships/image" Target="../media/image85.svg"/><Relationship Id="rId46" Type="http://schemas.openxmlformats.org/officeDocument/2006/relationships/image" Target="../media/image93.png"/><Relationship Id="rId20" Type="http://schemas.openxmlformats.org/officeDocument/2006/relationships/image" Target="../media/image69.svg"/><Relationship Id="rId41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65CF4D-6699-5349-0BD7-1763B77325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54624" y="1980426"/>
            <a:ext cx="5753399" cy="1887645"/>
          </a:xfrm>
        </p:spPr>
        <p:txBody>
          <a:bodyPr>
            <a:normAutofit/>
          </a:bodyPr>
          <a:lstStyle/>
          <a:p>
            <a:r>
              <a:rPr lang="en-US" sz="5400" b="1"/>
              <a:t>Auritas + OpenText + SAP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E1578-F20E-97E7-2008-37E441CDA1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4624" y="3868071"/>
            <a:ext cx="4704529" cy="457674"/>
          </a:xfrm>
        </p:spPr>
        <p:txBody>
          <a:bodyPr vert="horz" lIns="59436" tIns="29718" rIns="59436" bIns="29718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/>
              <a:t>Karly Sills</a:t>
            </a:r>
            <a:r>
              <a:rPr lang="en-US" sz="1600" b="0"/>
              <a:t>, Sr. Sales Director – North America</a:t>
            </a:r>
          </a:p>
        </p:txBody>
      </p:sp>
    </p:spTree>
    <p:extLst>
      <p:ext uri="{BB962C8B-B14F-4D97-AF65-F5344CB8AC3E}">
        <p14:creationId xmlns:p14="http://schemas.microsoft.com/office/powerpoint/2010/main" val="446927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5081E-92A3-D979-6C09-5CDEE4B18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SAP </a:t>
            </a:r>
            <a:r>
              <a:rPr lang="en-US" err="1"/>
              <a:t>CCFlex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0107B4-EFFE-8958-9FC7-198E07395C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2778" y="1985905"/>
            <a:ext cx="3845203" cy="377321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800"/>
              <a:t>18 </a:t>
            </a:r>
            <a:r>
              <a:rPr lang="en-US" sz="1800" b="1"/>
              <a:t>license-dependent deals closed</a:t>
            </a:r>
            <a:r>
              <a:rPr lang="en-US" sz="1800"/>
              <a:t> 2024 and 2025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800"/>
              <a:t>$3.5M </a:t>
            </a:r>
            <a:r>
              <a:rPr lang="en-US" sz="1800" b="1"/>
              <a:t>in license-dependent deals </a:t>
            </a:r>
            <a:r>
              <a:rPr lang="en-US" sz="1800"/>
              <a:t>closed 2024 and 2025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800"/>
              <a:t>11 customers closing license-dependent deals 2024 and 2025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800"/>
              <a:t>Average customers maintain </a:t>
            </a:r>
            <a:r>
              <a:rPr lang="en-US" sz="1800" b="1"/>
              <a:t>an 8-year relationship </a:t>
            </a:r>
            <a:r>
              <a:rPr lang="en-US" sz="1800"/>
              <a:t>with Auritas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800"/>
              <a:t>Auritas customers </a:t>
            </a:r>
            <a:r>
              <a:rPr lang="en-US" sz="1800" b="1"/>
              <a:t>average 8 opportunities</a:t>
            </a:r>
            <a:r>
              <a:rPr lang="en-US" sz="1800"/>
              <a:t> with Auritas</a:t>
            </a:r>
            <a:endParaRPr lang="en-US" sz="1800" b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7FB10-EC48-1670-BC2F-B62267AAEA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3721" y="1692876"/>
            <a:ext cx="5255074" cy="4264835"/>
          </a:xfrm>
        </p:spPr>
        <p:txBody>
          <a:bodyPr>
            <a:norm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We’ve influenced and executed SAP license deals end-to-end for decades, giving us unmatched insight into aligning licenses with long-term business goals.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Our experts provide hands-on demos, tailored architecture discussions, and actual ROI projections.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We do the work to show not just the process but introduce </a:t>
            </a:r>
            <a:r>
              <a:rPr lang="en-US" sz="1400" b="1"/>
              <a:t>the right solution.</a:t>
            </a:r>
            <a:endParaRPr lang="en-US" sz="140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We focus on the </a:t>
            </a:r>
            <a:r>
              <a:rPr lang="en-US" sz="1400" b="1"/>
              <a:t>art of the possible</a:t>
            </a:r>
            <a:r>
              <a:rPr lang="en-US" sz="1400"/>
              <a:t>, helping customers envision &amp; achieve business outcomes, not just delivering technical solutions.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We own the outcome: </a:t>
            </a:r>
            <a:r>
              <a:rPr lang="en-US" sz="1400"/>
              <a:t>Because we implement the solutions ourselves, we ensure successful execution and adoption.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Land &amp; Expand: </a:t>
            </a:r>
            <a:r>
              <a:rPr lang="en-US" sz="1400"/>
              <a:t>We start with one service and strategically introduce additional offerings to maximize impact, supported by AuriCare (AMS Program).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29F217B-BCB7-B806-792C-E7E435BF2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0791" y="214290"/>
            <a:ext cx="476557" cy="23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4">
            <a:extLst>
              <a:ext uri="{FF2B5EF4-FFF2-40B4-BE49-F238E27FC236}">
                <a16:creationId xmlns:a16="http://schemas.microsoft.com/office/drawing/2014/main" id="{16209C84-06F0-091D-04D9-2219CAC3ACEA}"/>
              </a:ext>
            </a:extLst>
          </p:cNvPr>
          <p:cNvSpPr txBox="1"/>
          <p:nvPr/>
        </p:nvSpPr>
        <p:spPr>
          <a:xfrm>
            <a:off x="9755054" y="424893"/>
            <a:ext cx="762990" cy="213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24" b="1" i="1">
                <a:solidFill>
                  <a:srgbClr val="00A3E9"/>
                </a:solidFill>
                <a:latin typeface="Helvetica" pitchFamily="2" charset="0"/>
              </a:rPr>
              <a:t>CC</a:t>
            </a:r>
            <a:r>
              <a:rPr lang="en-US" sz="1024" i="1">
                <a:solidFill>
                  <a:srgbClr val="00A3E9"/>
                </a:solidFill>
                <a:latin typeface="Helvetica" pitchFamily="2" charset="0"/>
              </a:rPr>
              <a:t>Flex</a:t>
            </a:r>
          </a:p>
        </p:txBody>
      </p:sp>
    </p:spTree>
    <p:extLst>
      <p:ext uri="{BB962C8B-B14F-4D97-AF65-F5344CB8AC3E}">
        <p14:creationId xmlns:p14="http://schemas.microsoft.com/office/powerpoint/2010/main" val="3870469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30307D-E4B7-4DD4-090F-B11276500B9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766" t="11099" r="624" b="17933"/>
          <a:stretch/>
        </p:blipFill>
        <p:spPr>
          <a:xfrm>
            <a:off x="943356" y="2281840"/>
            <a:ext cx="9390063" cy="301466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B71D67-0D67-7B5E-F027-9AF27CD47FC0}"/>
              </a:ext>
            </a:extLst>
          </p:cNvPr>
          <p:cNvSpPr txBox="1">
            <a:spLocks/>
          </p:cNvSpPr>
          <p:nvPr/>
        </p:nvSpPr>
        <p:spPr>
          <a:xfrm>
            <a:off x="1182529" y="5478339"/>
            <a:ext cx="4455859" cy="549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ct val="50000"/>
              </a:spcBef>
              <a:spcAft>
                <a:spcPct val="0"/>
              </a:spcAft>
              <a:buClr>
                <a:srgbClr val="0D4BD4"/>
              </a:buClr>
              <a:buSzPct val="80000"/>
              <a:buNone/>
            </a:pPr>
            <a:r>
              <a:rPr lang="en-US" sz="878" kern="0">
                <a:solidFill>
                  <a:srgbClr val="1B1D3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*</a:t>
            </a:r>
            <a:r>
              <a:rPr lang="en-US" sz="878" kern="0" err="1">
                <a:solidFill>
                  <a:srgbClr val="1B1D3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WorkZone</a:t>
            </a:r>
            <a:r>
              <a:rPr lang="en-US" sz="878" kern="0">
                <a:solidFill>
                  <a:srgbClr val="1B1D3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 is licensed per subaccount.</a:t>
            </a:r>
          </a:p>
          <a:p>
            <a:pPr marL="0" indent="0" fontAlgn="base">
              <a:spcBef>
                <a:spcPct val="50000"/>
              </a:spcBef>
              <a:spcAft>
                <a:spcPct val="0"/>
              </a:spcAft>
              <a:buClr>
                <a:srgbClr val="0D4BD4"/>
              </a:buClr>
              <a:buSzPct val="80000"/>
              <a:buNone/>
            </a:pPr>
            <a:r>
              <a:rPr lang="en-US" sz="878" kern="0">
                <a:solidFill>
                  <a:srgbClr val="1B1D3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*All the services above need to be on the same subaccount.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1B17F-539C-4097-259D-7863011B8A63}"/>
              </a:ext>
            </a:extLst>
          </p:cNvPr>
          <p:cNvSpPr txBox="1"/>
          <p:nvPr/>
        </p:nvSpPr>
        <p:spPr>
          <a:xfrm>
            <a:off x="1182529" y="1889946"/>
            <a:ext cx="4358401" cy="2100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365" b="1" kern="0">
                <a:solidFill>
                  <a:srgbClr val="1B1D3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SAP BTP </a:t>
            </a:r>
            <a:r>
              <a:rPr lang="en-US" sz="1365" b="1" kern="0">
                <a:solidFill>
                  <a:schemeClr val="accent2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pre-requisite</a:t>
            </a:r>
            <a:r>
              <a:rPr lang="en-US" sz="1365" b="1" kern="0">
                <a:solidFill>
                  <a:srgbClr val="1B1D3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 services (yearly estimation):</a:t>
            </a:r>
          </a:p>
        </p:txBody>
      </p:sp>
      <p:pic>
        <p:nvPicPr>
          <p:cNvPr id="8" name="Picture 7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604ECF5A-CB0F-A916-86E7-BC73BDADF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701" y="717040"/>
            <a:ext cx="988889" cy="336124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B55FA32-3BA3-31EE-8EB0-D55094651392}"/>
              </a:ext>
            </a:extLst>
          </p:cNvPr>
          <p:cNvSpPr txBox="1">
            <a:spLocks/>
          </p:cNvSpPr>
          <p:nvPr/>
        </p:nvSpPr>
        <p:spPr>
          <a:xfrm>
            <a:off x="867372" y="717040"/>
            <a:ext cx="8741448" cy="6534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B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10"/>
              <a:t>Data ASSIST by Auritas </a:t>
            </a:r>
          </a:p>
        </p:txBody>
      </p:sp>
    </p:spTree>
    <p:extLst>
      <p:ext uri="{BB962C8B-B14F-4D97-AF65-F5344CB8AC3E}">
        <p14:creationId xmlns:p14="http://schemas.microsoft.com/office/powerpoint/2010/main" val="4221466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7B93F-F9D2-FBCB-63B6-D1C8B693B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B6518-A148-5B2D-9F04-70A560C768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/>
              <a:t>Data </a:t>
            </a:r>
            <a:r>
              <a:rPr lang="en-US"/>
              <a:t>GUARD</a:t>
            </a:r>
            <a:r>
              <a:rPr lang="en-US" b="1"/>
              <a:t> by Auritas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2AC35E-9F1F-F404-3A32-F53FB972701B}"/>
              </a:ext>
            </a:extLst>
          </p:cNvPr>
          <p:cNvSpPr txBox="1"/>
          <p:nvPr/>
        </p:nvSpPr>
        <p:spPr>
          <a:xfrm>
            <a:off x="1182529" y="1889946"/>
            <a:ext cx="4358401" cy="2100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365" b="1" kern="0">
                <a:solidFill>
                  <a:srgbClr val="1B1D3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SAP BTP </a:t>
            </a:r>
            <a:r>
              <a:rPr lang="en-US" sz="1365" b="1" kern="0">
                <a:solidFill>
                  <a:schemeClr val="accent2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pre-requisite</a:t>
            </a:r>
            <a:r>
              <a:rPr lang="en-US" sz="1365" b="1" kern="0">
                <a:solidFill>
                  <a:srgbClr val="1B1D3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 services: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A3A5B97-9A1A-B6D6-B361-9E3663A2D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906648"/>
              </p:ext>
            </p:extLst>
          </p:nvPr>
        </p:nvGraphicFramePr>
        <p:xfrm>
          <a:off x="536267" y="2279265"/>
          <a:ext cx="10814665" cy="3770602"/>
        </p:xfrm>
        <a:graphic>
          <a:graphicData uri="http://schemas.openxmlformats.org/drawingml/2006/table">
            <a:tbl>
              <a:tblPr firstRow="1" lastRow="1" bandRow="1">
                <a:tableStyleId>{7DF18680-E054-41AD-8BC1-D1AEF772440D}</a:tableStyleId>
              </a:tblPr>
              <a:tblGrid>
                <a:gridCol w="1750809">
                  <a:extLst>
                    <a:ext uri="{9D8B030D-6E8A-4147-A177-3AD203B41FA5}">
                      <a16:colId xmlns:a16="http://schemas.microsoft.com/office/drawing/2014/main" val="874741738"/>
                    </a:ext>
                  </a:extLst>
                </a:gridCol>
                <a:gridCol w="3631995">
                  <a:extLst>
                    <a:ext uri="{9D8B030D-6E8A-4147-A177-3AD203B41FA5}">
                      <a16:colId xmlns:a16="http://schemas.microsoft.com/office/drawing/2014/main" val="2136246274"/>
                    </a:ext>
                  </a:extLst>
                </a:gridCol>
                <a:gridCol w="1454947">
                  <a:extLst>
                    <a:ext uri="{9D8B030D-6E8A-4147-A177-3AD203B41FA5}">
                      <a16:colId xmlns:a16="http://schemas.microsoft.com/office/drawing/2014/main" val="60674209"/>
                    </a:ext>
                  </a:extLst>
                </a:gridCol>
                <a:gridCol w="1030597">
                  <a:extLst>
                    <a:ext uri="{9D8B030D-6E8A-4147-A177-3AD203B41FA5}">
                      <a16:colId xmlns:a16="http://schemas.microsoft.com/office/drawing/2014/main" val="2298732722"/>
                    </a:ext>
                  </a:extLst>
                </a:gridCol>
                <a:gridCol w="801352">
                  <a:extLst>
                    <a:ext uri="{9D8B030D-6E8A-4147-A177-3AD203B41FA5}">
                      <a16:colId xmlns:a16="http://schemas.microsoft.com/office/drawing/2014/main" val="97787257"/>
                    </a:ext>
                  </a:extLst>
                </a:gridCol>
                <a:gridCol w="692695">
                  <a:extLst>
                    <a:ext uri="{9D8B030D-6E8A-4147-A177-3AD203B41FA5}">
                      <a16:colId xmlns:a16="http://schemas.microsoft.com/office/drawing/2014/main" val="2365545692"/>
                    </a:ext>
                  </a:extLst>
                </a:gridCol>
                <a:gridCol w="719858">
                  <a:extLst>
                    <a:ext uri="{9D8B030D-6E8A-4147-A177-3AD203B41FA5}">
                      <a16:colId xmlns:a16="http://schemas.microsoft.com/office/drawing/2014/main" val="2784725079"/>
                    </a:ext>
                  </a:extLst>
                </a:gridCol>
                <a:gridCol w="732412">
                  <a:extLst>
                    <a:ext uri="{9D8B030D-6E8A-4147-A177-3AD203B41FA5}">
                      <a16:colId xmlns:a16="http://schemas.microsoft.com/office/drawing/2014/main" val="309560848"/>
                    </a:ext>
                  </a:extLst>
                </a:gridCol>
              </a:tblGrid>
              <a:tr h="3705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Service Name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Role / Functionality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Plan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Metric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Small</a:t>
                      </a:r>
                    </a:p>
                  </a:txBody>
                  <a:tcPr marL="89131" marR="89131" marT="44565" marB="445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Medium</a:t>
                      </a:r>
                    </a:p>
                  </a:txBody>
                  <a:tcPr marL="89131" marR="89131" marT="44565" marB="445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Large</a:t>
                      </a:r>
                    </a:p>
                  </a:txBody>
                  <a:tcPr marL="89131" marR="89131" marT="44565" marB="445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Extra Large</a:t>
                      </a:r>
                    </a:p>
                  </a:txBody>
                  <a:tcPr marL="89131" marR="89131" marT="44565" marB="445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876798"/>
                  </a:ext>
                </a:extLst>
              </a:tr>
              <a:tr h="3054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Qty.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Qty.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Qty.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Qty.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517549"/>
                  </a:ext>
                </a:extLst>
              </a:tr>
              <a:tr h="3291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HANA Cloud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Data GUARD Application Database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HANA Service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CU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500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1,000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1,500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2,000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524670"/>
                  </a:ext>
                </a:extLst>
              </a:tr>
              <a:tr h="545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Work Zone Standard Edition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Pre-requisite for BTP application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Standard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Users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Up to 100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Up to 100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Up to 500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Up to 500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146210"/>
                  </a:ext>
                </a:extLst>
              </a:tr>
              <a:tr h="4254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Job Scheduling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Pre-requisite for retention compliance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Standard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Block   of 10K jobs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5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10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25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50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380908"/>
                  </a:ext>
                </a:extLst>
              </a:tr>
              <a:tr h="5794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Integration Suite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Required for migration of data from the source legacy system to the Data GUARD.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Standard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Tenant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1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2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2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2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16650"/>
                  </a:ext>
                </a:extLst>
              </a:tr>
              <a:tr h="4160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Cloud Foundry Runtime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Pre-requisite for BTP application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Standard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GB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5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10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15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20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057073"/>
                  </a:ext>
                </a:extLst>
              </a:tr>
              <a:tr h="4160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Application Logging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Pre-requisite for BTP application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Standard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Tenant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1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2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3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4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856034"/>
                  </a:ext>
                </a:extLst>
              </a:tr>
              <a:tr h="3291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Total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u="none" strike="noStrike">
                        <a:solidFill>
                          <a:srgbClr val="1B1D3B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u="none" strike="noStrike">
                        <a:solidFill>
                          <a:srgbClr val="1B1D3B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u="none" strike="noStrike">
                        <a:solidFill>
                          <a:srgbClr val="1B1D3B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u="none" strike="noStrike">
                        <a:solidFill>
                          <a:srgbClr val="1B1D3B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100" u="none" strike="noStrike" dirty="0">
                        <a:solidFill>
                          <a:srgbClr val="1B1D3B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100" u="none" strike="noStrike" dirty="0">
                        <a:solidFill>
                          <a:srgbClr val="1B1D3B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100" u="none" strike="noStrike" dirty="0">
                        <a:solidFill>
                          <a:srgbClr val="1B1D3B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8604"/>
                  </a:ext>
                </a:extLst>
              </a:tr>
            </a:tbl>
          </a:graphicData>
        </a:graphic>
      </p:graphicFrame>
      <p:pic>
        <p:nvPicPr>
          <p:cNvPr id="2" name="Picture 1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2F25FE46-E546-025F-2CA3-5C4393926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383" y="754382"/>
            <a:ext cx="988889" cy="3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32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519E9-0572-4764-7EE4-7BCC915C4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3791E-76EF-4699-8E44-FB9AB65330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/>
              <a:t>Data </a:t>
            </a:r>
            <a:r>
              <a:rPr lang="en-US"/>
              <a:t>GUARD</a:t>
            </a:r>
            <a:r>
              <a:rPr lang="en-US" b="1"/>
              <a:t> by Auritas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2D26D3-9494-E105-A38A-E36CDC8348F1}"/>
              </a:ext>
            </a:extLst>
          </p:cNvPr>
          <p:cNvSpPr txBox="1"/>
          <p:nvPr/>
        </p:nvSpPr>
        <p:spPr>
          <a:xfrm>
            <a:off x="1182529" y="1889946"/>
            <a:ext cx="4358401" cy="2100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365" b="1" kern="0">
                <a:solidFill>
                  <a:srgbClr val="1B1D3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SAP BTP optional services: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7656AAD-13CA-EEB6-0829-07BF2131C3C8}"/>
              </a:ext>
            </a:extLst>
          </p:cNvPr>
          <p:cNvGraphicFramePr>
            <a:graphicFrameLocks noGrp="1"/>
          </p:cNvGraphicFramePr>
          <p:nvPr/>
        </p:nvGraphicFramePr>
        <p:xfrm>
          <a:off x="558849" y="2332248"/>
          <a:ext cx="10769504" cy="31842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03789">
                  <a:extLst>
                    <a:ext uri="{9D8B030D-6E8A-4147-A177-3AD203B41FA5}">
                      <a16:colId xmlns:a16="http://schemas.microsoft.com/office/drawing/2014/main" val="1136576067"/>
                    </a:ext>
                  </a:extLst>
                </a:gridCol>
                <a:gridCol w="2316384">
                  <a:extLst>
                    <a:ext uri="{9D8B030D-6E8A-4147-A177-3AD203B41FA5}">
                      <a16:colId xmlns:a16="http://schemas.microsoft.com/office/drawing/2014/main" val="2842077564"/>
                    </a:ext>
                  </a:extLst>
                </a:gridCol>
                <a:gridCol w="788146">
                  <a:extLst>
                    <a:ext uri="{9D8B030D-6E8A-4147-A177-3AD203B41FA5}">
                      <a16:colId xmlns:a16="http://schemas.microsoft.com/office/drawing/2014/main" val="1888187954"/>
                    </a:ext>
                  </a:extLst>
                </a:gridCol>
                <a:gridCol w="980377">
                  <a:extLst>
                    <a:ext uri="{9D8B030D-6E8A-4147-A177-3AD203B41FA5}">
                      <a16:colId xmlns:a16="http://schemas.microsoft.com/office/drawing/2014/main" val="1866522476"/>
                    </a:ext>
                  </a:extLst>
                </a:gridCol>
                <a:gridCol w="595916">
                  <a:extLst>
                    <a:ext uri="{9D8B030D-6E8A-4147-A177-3AD203B41FA5}">
                      <a16:colId xmlns:a16="http://schemas.microsoft.com/office/drawing/2014/main" val="2652427525"/>
                    </a:ext>
                  </a:extLst>
                </a:gridCol>
                <a:gridCol w="605528">
                  <a:extLst>
                    <a:ext uri="{9D8B030D-6E8A-4147-A177-3AD203B41FA5}">
                      <a16:colId xmlns:a16="http://schemas.microsoft.com/office/drawing/2014/main" val="1592875284"/>
                    </a:ext>
                  </a:extLst>
                </a:gridCol>
                <a:gridCol w="519025">
                  <a:extLst>
                    <a:ext uri="{9D8B030D-6E8A-4147-A177-3AD203B41FA5}">
                      <a16:colId xmlns:a16="http://schemas.microsoft.com/office/drawing/2014/main" val="792319370"/>
                    </a:ext>
                  </a:extLst>
                </a:gridCol>
                <a:gridCol w="778536">
                  <a:extLst>
                    <a:ext uri="{9D8B030D-6E8A-4147-A177-3AD203B41FA5}">
                      <a16:colId xmlns:a16="http://schemas.microsoft.com/office/drawing/2014/main" val="3199888707"/>
                    </a:ext>
                  </a:extLst>
                </a:gridCol>
                <a:gridCol w="519025">
                  <a:extLst>
                    <a:ext uri="{9D8B030D-6E8A-4147-A177-3AD203B41FA5}">
                      <a16:colId xmlns:a16="http://schemas.microsoft.com/office/drawing/2014/main" val="1875447119"/>
                    </a:ext>
                  </a:extLst>
                </a:gridCol>
                <a:gridCol w="711254">
                  <a:extLst>
                    <a:ext uri="{9D8B030D-6E8A-4147-A177-3AD203B41FA5}">
                      <a16:colId xmlns:a16="http://schemas.microsoft.com/office/drawing/2014/main" val="1691754462"/>
                    </a:ext>
                  </a:extLst>
                </a:gridCol>
                <a:gridCol w="663197">
                  <a:extLst>
                    <a:ext uri="{9D8B030D-6E8A-4147-A177-3AD203B41FA5}">
                      <a16:colId xmlns:a16="http://schemas.microsoft.com/office/drawing/2014/main" val="3068965773"/>
                    </a:ext>
                  </a:extLst>
                </a:gridCol>
                <a:gridCol w="788327">
                  <a:extLst>
                    <a:ext uri="{9D8B030D-6E8A-4147-A177-3AD203B41FA5}">
                      <a16:colId xmlns:a16="http://schemas.microsoft.com/office/drawing/2014/main" val="2408061911"/>
                    </a:ext>
                  </a:extLst>
                </a:gridCol>
              </a:tblGrid>
              <a:tr h="7245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Service Name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Details on the why this is required/optional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Plan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Metric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Small</a:t>
                      </a:r>
                    </a:p>
                  </a:txBody>
                  <a:tcPr marL="89131" marR="89131" marT="44565" marB="445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Medium</a:t>
                      </a:r>
                    </a:p>
                  </a:txBody>
                  <a:tcPr marL="89131" marR="89131" marT="44565" marB="445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Large</a:t>
                      </a:r>
                    </a:p>
                  </a:txBody>
                  <a:tcPr marL="89131" marR="89131" marT="44565" marB="445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Extra Large</a:t>
                      </a:r>
                    </a:p>
                  </a:txBody>
                  <a:tcPr marL="89131" marR="89131" marT="44565" marB="445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B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928992482"/>
                  </a:ext>
                </a:extLst>
              </a:tr>
              <a:tr h="3229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Qty.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ACV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Qty.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ACV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Qty.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ACV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Qty.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ACV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118443"/>
                  </a:ext>
                </a:extLst>
              </a:tr>
              <a:tr h="90637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SAP Document Management service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Required if documents or archive files are to be stored in SAP BTP platform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Standard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Block   of 50K API calls, 100 GB Blocks storage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1, 5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$4,428 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2, 10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$8,856 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4, 20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$17,712 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10, 40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$41,280 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608523"/>
                  </a:ext>
                </a:extLst>
              </a:tr>
              <a:tr h="4497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Data Retention Manager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Required when SAP Document Management Service is used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Standard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Tenant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1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$1,176 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2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$2,352 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3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$3,528 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4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$4,704 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932801"/>
                  </a:ext>
                </a:extLst>
              </a:tr>
              <a:tr h="7035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Analytics Cloud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Used as a Global reporting tool for all decommissioned systems in the customer Data GUARD instance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Standard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Hours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200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$5,976 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400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$11,952 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800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$23,904 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1,200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solidFill>
                            <a:srgbClr val="1B1D3B"/>
                          </a:solidFill>
                          <a:effectLst/>
                          <a:latin typeface="Helvetica" pitchFamily="2" charset="0"/>
                        </a:rPr>
                        <a:t>$35,856 </a:t>
                      </a:r>
                    </a:p>
                  </a:txBody>
                  <a:tcPr marL="89131" marR="89131" marT="44565" marB="445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30857"/>
                  </a:ext>
                </a:extLst>
              </a:tr>
            </a:tbl>
          </a:graphicData>
        </a:graphic>
      </p:graphicFrame>
      <p:pic>
        <p:nvPicPr>
          <p:cNvPr id="10" name="Picture 9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97A63F28-6A74-B3D7-901B-11F411F71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383" y="754382"/>
            <a:ext cx="988889" cy="3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15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ound Single Corner Rectangle 2">
            <a:extLst>
              <a:ext uri="{FF2B5EF4-FFF2-40B4-BE49-F238E27FC236}">
                <a16:creationId xmlns:a16="http://schemas.microsoft.com/office/drawing/2014/main" id="{DBC7E52C-5743-CA0B-0558-B041D7BB82E5}"/>
              </a:ext>
            </a:extLst>
          </p:cNvPr>
          <p:cNvSpPr/>
          <p:nvPr/>
        </p:nvSpPr>
        <p:spPr>
          <a:xfrm>
            <a:off x="6353444" y="2028849"/>
            <a:ext cx="5326133" cy="4210733"/>
          </a:xfrm>
          <a:prstGeom prst="round1Rect">
            <a:avLst/>
          </a:prstGeom>
          <a:solidFill>
            <a:schemeClr val="accent6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0">
              <a:solidFill>
                <a:srgbClr val="1C1D3B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FEA63D-66A6-DB7B-C6AF-33ABD5C5C341}"/>
              </a:ext>
            </a:extLst>
          </p:cNvPr>
          <p:cNvSpPr txBox="1"/>
          <p:nvPr/>
        </p:nvSpPr>
        <p:spPr>
          <a:xfrm>
            <a:off x="1330236" y="2898668"/>
            <a:ext cx="4257354" cy="334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170"/>
              </a:spcBef>
              <a:spcAft>
                <a:spcPts val="3120"/>
              </a:spcAft>
            </a:pPr>
            <a:r>
              <a:rPr lang="en-US" sz="1560" b="1" spc="20" dirty="0"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Global Application Support </a:t>
            </a:r>
          </a:p>
          <a:p>
            <a:pPr>
              <a:spcBef>
                <a:spcPts val="1170"/>
              </a:spcBef>
              <a:spcAft>
                <a:spcPts val="3120"/>
              </a:spcAft>
            </a:pPr>
            <a:r>
              <a:rPr lang="en-US" sz="1560" b="1" spc="20" dirty="0"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Performance Advisory on Applications</a:t>
            </a:r>
          </a:p>
          <a:p>
            <a:pPr>
              <a:spcBef>
                <a:spcPts val="1170"/>
              </a:spcBef>
              <a:spcAft>
                <a:spcPts val="3120"/>
              </a:spcAft>
            </a:pPr>
            <a:r>
              <a:rPr lang="en-US" sz="1560" b="1" spc="20" dirty="0"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System Health Check &amp; Assessments</a:t>
            </a:r>
          </a:p>
          <a:p>
            <a:pPr>
              <a:spcBef>
                <a:spcPts val="1170"/>
              </a:spcBef>
              <a:spcAft>
                <a:spcPts val="3120"/>
              </a:spcAft>
            </a:pPr>
            <a:r>
              <a:rPr lang="en-US" sz="1560" b="1" spc="20" dirty="0"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System Upgrade &amp; Maintenance Advisory</a:t>
            </a:r>
          </a:p>
          <a:p>
            <a:pPr>
              <a:spcAft>
                <a:spcPts val="3120"/>
              </a:spcAft>
            </a:pPr>
            <a:endParaRPr lang="en-US" sz="156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5B88C49-E5DE-30C2-EC41-2E5DDEF98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621" y="2842328"/>
            <a:ext cx="515207" cy="51520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A922262-9040-129D-BF32-4CFF867DD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5301" y="4445856"/>
            <a:ext cx="530976" cy="43141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C1440ED-2960-4EA8-18D0-56FEDC9FFD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9444" y="3629882"/>
            <a:ext cx="530383" cy="464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1AD1477-9395-337C-D5B2-B3E8A676D193}"/>
              </a:ext>
            </a:extLst>
          </p:cNvPr>
          <p:cNvGrpSpPr/>
          <p:nvPr/>
        </p:nvGrpSpPr>
        <p:grpSpPr>
          <a:xfrm>
            <a:off x="594620" y="5152017"/>
            <a:ext cx="515208" cy="515208"/>
            <a:chOff x="5766053" y="4514850"/>
            <a:chExt cx="609600" cy="609600"/>
          </a:xfrm>
          <a:solidFill>
            <a:schemeClr val="bg1"/>
          </a:solidFill>
        </p:grpSpPr>
        <p:sp>
          <p:nvSpPr>
            <p:cNvPr id="10" name="Graphic 29">
              <a:extLst>
                <a:ext uri="{FF2B5EF4-FFF2-40B4-BE49-F238E27FC236}">
                  <a16:creationId xmlns:a16="http://schemas.microsoft.com/office/drawing/2014/main" id="{C19B12E4-395F-5E9C-FC91-2C59AEEA575A}"/>
                </a:ext>
              </a:extLst>
            </p:cNvPr>
            <p:cNvSpPr/>
            <p:nvPr/>
          </p:nvSpPr>
          <p:spPr>
            <a:xfrm>
              <a:off x="5766053" y="5048250"/>
              <a:ext cx="609600" cy="76200"/>
            </a:xfrm>
            <a:custGeom>
              <a:avLst/>
              <a:gdLst>
                <a:gd name="connsiteX0" fmla="*/ 565828 w 609600"/>
                <a:gd name="connsiteY0" fmla="*/ 76050 h 76200"/>
                <a:gd name="connsiteX1" fmla="*/ 43668 w 609600"/>
                <a:gd name="connsiteY1" fmla="*/ 76050 h 76200"/>
                <a:gd name="connsiteX2" fmla="*/ -52 w 609600"/>
                <a:gd name="connsiteY2" fmla="*/ 32330 h 76200"/>
                <a:gd name="connsiteX3" fmla="*/ -52 w 609600"/>
                <a:gd name="connsiteY3" fmla="*/ -150 h 76200"/>
                <a:gd name="connsiteX4" fmla="*/ 241978 w 609600"/>
                <a:gd name="connsiteY4" fmla="*/ -150 h 76200"/>
                <a:gd name="connsiteX5" fmla="*/ 261028 w 609600"/>
                <a:gd name="connsiteY5" fmla="*/ 18900 h 76200"/>
                <a:gd name="connsiteX6" fmla="*/ 348468 w 609600"/>
                <a:gd name="connsiteY6" fmla="*/ 18900 h 76200"/>
                <a:gd name="connsiteX7" fmla="*/ 367518 w 609600"/>
                <a:gd name="connsiteY7" fmla="*/ -150 h 76200"/>
                <a:gd name="connsiteX8" fmla="*/ 609548 w 609600"/>
                <a:gd name="connsiteY8" fmla="*/ -150 h 76200"/>
                <a:gd name="connsiteX9" fmla="*/ 609548 w 609600"/>
                <a:gd name="connsiteY9" fmla="*/ 32330 h 76200"/>
                <a:gd name="connsiteX10" fmla="*/ 51478 w 609600"/>
                <a:gd name="connsiteY10" fmla="*/ 57000 h 76200"/>
                <a:gd name="connsiteX11" fmla="*/ 558018 w 609600"/>
                <a:gd name="connsiteY11" fmla="*/ 57000 h 76200"/>
                <a:gd name="connsiteX12" fmla="*/ 590498 w 609600"/>
                <a:gd name="connsiteY12" fmla="*/ 24520 h 76200"/>
                <a:gd name="connsiteX13" fmla="*/ 590498 w 609600"/>
                <a:gd name="connsiteY13" fmla="*/ 18900 h 76200"/>
                <a:gd name="connsiteX14" fmla="*/ 375328 w 609600"/>
                <a:gd name="connsiteY14" fmla="*/ 18900 h 76200"/>
                <a:gd name="connsiteX15" fmla="*/ 356278 w 609600"/>
                <a:gd name="connsiteY15" fmla="*/ 37950 h 76200"/>
                <a:gd name="connsiteX16" fmla="*/ 253218 w 609600"/>
                <a:gd name="connsiteY16" fmla="*/ 37950 h 76200"/>
                <a:gd name="connsiteX17" fmla="*/ 234168 w 609600"/>
                <a:gd name="connsiteY17" fmla="*/ 18900 h 76200"/>
                <a:gd name="connsiteX18" fmla="*/ 18998 w 609600"/>
                <a:gd name="connsiteY18" fmla="*/ 18900 h 76200"/>
                <a:gd name="connsiteX19" fmla="*/ 18998 w 609600"/>
                <a:gd name="connsiteY19" fmla="*/ 2452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9600" h="76200">
                  <a:moveTo>
                    <a:pt x="565828" y="76050"/>
                  </a:moveTo>
                  <a:lnTo>
                    <a:pt x="43668" y="76050"/>
                  </a:lnTo>
                  <a:lnTo>
                    <a:pt x="-52" y="32330"/>
                  </a:lnTo>
                  <a:lnTo>
                    <a:pt x="-52" y="-150"/>
                  </a:lnTo>
                  <a:lnTo>
                    <a:pt x="241978" y="-150"/>
                  </a:lnTo>
                  <a:lnTo>
                    <a:pt x="261028" y="18900"/>
                  </a:lnTo>
                  <a:lnTo>
                    <a:pt x="348468" y="18900"/>
                  </a:lnTo>
                  <a:lnTo>
                    <a:pt x="367518" y="-150"/>
                  </a:lnTo>
                  <a:lnTo>
                    <a:pt x="609548" y="-150"/>
                  </a:lnTo>
                  <a:lnTo>
                    <a:pt x="609548" y="32330"/>
                  </a:lnTo>
                  <a:close/>
                  <a:moveTo>
                    <a:pt x="51478" y="57000"/>
                  </a:moveTo>
                  <a:lnTo>
                    <a:pt x="558018" y="57000"/>
                  </a:lnTo>
                  <a:lnTo>
                    <a:pt x="590498" y="24520"/>
                  </a:lnTo>
                  <a:lnTo>
                    <a:pt x="590498" y="18900"/>
                  </a:lnTo>
                  <a:lnTo>
                    <a:pt x="375328" y="18900"/>
                  </a:lnTo>
                  <a:lnTo>
                    <a:pt x="356278" y="37950"/>
                  </a:lnTo>
                  <a:lnTo>
                    <a:pt x="253218" y="37950"/>
                  </a:lnTo>
                  <a:lnTo>
                    <a:pt x="234168" y="18900"/>
                  </a:lnTo>
                  <a:lnTo>
                    <a:pt x="18998" y="18900"/>
                  </a:lnTo>
                  <a:lnTo>
                    <a:pt x="18998" y="24520"/>
                  </a:ln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142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" name="Graphic 29">
              <a:extLst>
                <a:ext uri="{FF2B5EF4-FFF2-40B4-BE49-F238E27FC236}">
                  <a16:creationId xmlns:a16="http://schemas.microsoft.com/office/drawing/2014/main" id="{26874BEA-37A4-8434-9A32-83220BB7858F}"/>
                </a:ext>
              </a:extLst>
            </p:cNvPr>
            <p:cNvSpPr/>
            <p:nvPr/>
          </p:nvSpPr>
          <p:spPr>
            <a:xfrm>
              <a:off x="5813678" y="4724400"/>
              <a:ext cx="38100" cy="323850"/>
            </a:xfrm>
            <a:custGeom>
              <a:avLst/>
              <a:gdLst>
                <a:gd name="connsiteX0" fmla="*/ 18998 w 38100"/>
                <a:gd name="connsiteY0" fmla="*/ 323700 h 323850"/>
                <a:gd name="connsiteX1" fmla="*/ -52 w 38100"/>
                <a:gd name="connsiteY1" fmla="*/ 323700 h 323850"/>
                <a:gd name="connsiteX2" fmla="*/ -52 w 38100"/>
                <a:gd name="connsiteY2" fmla="*/ 37950 h 323850"/>
                <a:gd name="connsiteX3" fmla="*/ 38048 w 38100"/>
                <a:gd name="connsiteY3" fmla="*/ -150 h 323850"/>
                <a:gd name="connsiteX4" fmla="*/ 38048 w 38100"/>
                <a:gd name="connsiteY4" fmla="*/ 18900 h 323850"/>
                <a:gd name="connsiteX5" fmla="*/ 18998 w 38100"/>
                <a:gd name="connsiteY5" fmla="*/ 379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" h="323850">
                  <a:moveTo>
                    <a:pt x="18998" y="323700"/>
                  </a:moveTo>
                  <a:lnTo>
                    <a:pt x="-52" y="323700"/>
                  </a:lnTo>
                  <a:lnTo>
                    <a:pt x="-52" y="37950"/>
                  </a:lnTo>
                  <a:cubicBezTo>
                    <a:pt x="-52" y="16909"/>
                    <a:pt x="17007" y="-150"/>
                    <a:pt x="38048" y="-150"/>
                  </a:cubicBezTo>
                  <a:lnTo>
                    <a:pt x="38048" y="18900"/>
                  </a:lnTo>
                  <a:cubicBezTo>
                    <a:pt x="27523" y="18900"/>
                    <a:pt x="18998" y="27425"/>
                    <a:pt x="18998" y="37950"/>
                  </a:cubicBez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142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" name="Graphic 29">
              <a:extLst>
                <a:ext uri="{FF2B5EF4-FFF2-40B4-BE49-F238E27FC236}">
                  <a16:creationId xmlns:a16="http://schemas.microsoft.com/office/drawing/2014/main" id="{2C8252BC-6241-6F3A-8EF4-475768DD6F5E}"/>
                </a:ext>
              </a:extLst>
            </p:cNvPr>
            <p:cNvSpPr/>
            <p:nvPr/>
          </p:nvSpPr>
          <p:spPr>
            <a:xfrm>
              <a:off x="6289928" y="4724400"/>
              <a:ext cx="38100" cy="323850"/>
            </a:xfrm>
            <a:custGeom>
              <a:avLst/>
              <a:gdLst>
                <a:gd name="connsiteX0" fmla="*/ 38048 w 38100"/>
                <a:gd name="connsiteY0" fmla="*/ 323700 h 323850"/>
                <a:gd name="connsiteX1" fmla="*/ 18998 w 38100"/>
                <a:gd name="connsiteY1" fmla="*/ 323700 h 323850"/>
                <a:gd name="connsiteX2" fmla="*/ 18998 w 38100"/>
                <a:gd name="connsiteY2" fmla="*/ 37950 h 323850"/>
                <a:gd name="connsiteX3" fmla="*/ -52 w 38100"/>
                <a:gd name="connsiteY3" fmla="*/ 18900 h 323850"/>
                <a:gd name="connsiteX4" fmla="*/ -52 w 38100"/>
                <a:gd name="connsiteY4" fmla="*/ -150 h 323850"/>
                <a:gd name="connsiteX5" fmla="*/ 38048 w 38100"/>
                <a:gd name="connsiteY5" fmla="*/ 379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" h="323850">
                  <a:moveTo>
                    <a:pt x="38048" y="323700"/>
                  </a:moveTo>
                  <a:lnTo>
                    <a:pt x="18998" y="323700"/>
                  </a:lnTo>
                  <a:lnTo>
                    <a:pt x="18998" y="37950"/>
                  </a:lnTo>
                  <a:cubicBezTo>
                    <a:pt x="18998" y="27425"/>
                    <a:pt x="10473" y="18900"/>
                    <a:pt x="-52" y="18900"/>
                  </a:cubicBezTo>
                  <a:lnTo>
                    <a:pt x="-52" y="-150"/>
                  </a:lnTo>
                  <a:cubicBezTo>
                    <a:pt x="20989" y="-150"/>
                    <a:pt x="38048" y="16909"/>
                    <a:pt x="38048" y="37950"/>
                  </a:cubicBez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142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" name="Graphic 29">
              <a:extLst>
                <a:ext uri="{FF2B5EF4-FFF2-40B4-BE49-F238E27FC236}">
                  <a16:creationId xmlns:a16="http://schemas.microsoft.com/office/drawing/2014/main" id="{130E542E-4D39-B547-1B0B-6B78C8D721C5}"/>
                </a:ext>
              </a:extLst>
            </p:cNvPr>
            <p:cNvSpPr/>
            <p:nvPr/>
          </p:nvSpPr>
          <p:spPr>
            <a:xfrm>
              <a:off x="5927978" y="4791075"/>
              <a:ext cx="114300" cy="133350"/>
            </a:xfrm>
            <a:custGeom>
              <a:avLst/>
              <a:gdLst>
                <a:gd name="connsiteX0" fmla="*/ 57098 w 114300"/>
                <a:gd name="connsiteY0" fmla="*/ 133200 h 133350"/>
                <a:gd name="connsiteX1" fmla="*/ -52 w 114300"/>
                <a:gd name="connsiteY1" fmla="*/ 61763 h 133350"/>
                <a:gd name="connsiteX2" fmla="*/ 57098 w 114300"/>
                <a:gd name="connsiteY2" fmla="*/ -150 h 133350"/>
                <a:gd name="connsiteX3" fmla="*/ 114248 w 114300"/>
                <a:gd name="connsiteY3" fmla="*/ 61763 h 133350"/>
                <a:gd name="connsiteX4" fmla="*/ 57098 w 114300"/>
                <a:gd name="connsiteY4" fmla="*/ 133200 h 133350"/>
                <a:gd name="connsiteX5" fmla="*/ 57098 w 114300"/>
                <a:gd name="connsiteY5" fmla="*/ 18900 h 133350"/>
                <a:gd name="connsiteX6" fmla="*/ 18998 w 114300"/>
                <a:gd name="connsiteY6" fmla="*/ 61763 h 133350"/>
                <a:gd name="connsiteX7" fmla="*/ 57098 w 114300"/>
                <a:gd name="connsiteY7" fmla="*/ 114150 h 133350"/>
                <a:gd name="connsiteX8" fmla="*/ 95198 w 114300"/>
                <a:gd name="connsiteY8" fmla="*/ 61763 h 133350"/>
                <a:gd name="connsiteX9" fmla="*/ 57098 w 114300"/>
                <a:gd name="connsiteY9" fmla="*/ 1890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" h="133350">
                  <a:moveTo>
                    <a:pt x="57098" y="133200"/>
                  </a:moveTo>
                  <a:cubicBezTo>
                    <a:pt x="24522" y="133200"/>
                    <a:pt x="-52" y="102529"/>
                    <a:pt x="-52" y="61763"/>
                  </a:cubicBezTo>
                  <a:cubicBezTo>
                    <a:pt x="-52" y="33188"/>
                    <a:pt x="6425" y="-150"/>
                    <a:pt x="57098" y="-150"/>
                  </a:cubicBezTo>
                  <a:cubicBezTo>
                    <a:pt x="107771" y="-150"/>
                    <a:pt x="114248" y="32902"/>
                    <a:pt x="114248" y="61763"/>
                  </a:cubicBezTo>
                  <a:cubicBezTo>
                    <a:pt x="114248" y="102529"/>
                    <a:pt x="89673" y="133200"/>
                    <a:pt x="57098" y="133200"/>
                  </a:cubicBezTo>
                  <a:close/>
                  <a:moveTo>
                    <a:pt x="57098" y="18900"/>
                  </a:moveTo>
                  <a:cubicBezTo>
                    <a:pt x="28523" y="18900"/>
                    <a:pt x="18998" y="29282"/>
                    <a:pt x="18998" y="61763"/>
                  </a:cubicBezTo>
                  <a:cubicBezTo>
                    <a:pt x="18998" y="87194"/>
                    <a:pt x="32333" y="114150"/>
                    <a:pt x="57098" y="114150"/>
                  </a:cubicBezTo>
                  <a:cubicBezTo>
                    <a:pt x="81863" y="114150"/>
                    <a:pt x="95198" y="87194"/>
                    <a:pt x="95198" y="61763"/>
                  </a:cubicBezTo>
                  <a:cubicBezTo>
                    <a:pt x="95198" y="29282"/>
                    <a:pt x="85673" y="18900"/>
                    <a:pt x="57098" y="18900"/>
                  </a:cubicBez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142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" name="Graphic 29">
              <a:extLst>
                <a:ext uri="{FF2B5EF4-FFF2-40B4-BE49-F238E27FC236}">
                  <a16:creationId xmlns:a16="http://schemas.microsoft.com/office/drawing/2014/main" id="{4FCEC22C-BD20-1BD8-2EF4-5C2CDCE9E293}"/>
                </a:ext>
              </a:extLst>
            </p:cNvPr>
            <p:cNvSpPr/>
            <p:nvPr/>
          </p:nvSpPr>
          <p:spPr>
            <a:xfrm>
              <a:off x="5880353" y="4897088"/>
              <a:ext cx="209550" cy="103536"/>
            </a:xfrm>
            <a:custGeom>
              <a:avLst/>
              <a:gdLst>
                <a:gd name="connsiteX0" fmla="*/ 180923 w 209550"/>
                <a:gd name="connsiteY0" fmla="*/ 103387 h 103536"/>
                <a:gd name="connsiteX1" fmla="*/ 28523 w 209550"/>
                <a:gd name="connsiteY1" fmla="*/ 103387 h 103536"/>
                <a:gd name="connsiteX2" fmla="*/ -52 w 209550"/>
                <a:gd name="connsiteY2" fmla="*/ 65287 h 103536"/>
                <a:gd name="connsiteX3" fmla="*/ -52 w 209550"/>
                <a:gd name="connsiteY3" fmla="*/ 40712 h 103536"/>
                <a:gd name="connsiteX4" fmla="*/ 71385 w 209550"/>
                <a:gd name="connsiteY4" fmla="*/ -150 h 103536"/>
                <a:gd name="connsiteX5" fmla="*/ 80910 w 209550"/>
                <a:gd name="connsiteY5" fmla="*/ 16423 h 103536"/>
                <a:gd name="connsiteX6" fmla="*/ 18998 w 209550"/>
                <a:gd name="connsiteY6" fmla="*/ 51761 h 103536"/>
                <a:gd name="connsiteX7" fmla="*/ 18998 w 209550"/>
                <a:gd name="connsiteY7" fmla="*/ 65287 h 103536"/>
                <a:gd name="connsiteX8" fmla="*/ 28523 w 209550"/>
                <a:gd name="connsiteY8" fmla="*/ 84337 h 103536"/>
                <a:gd name="connsiteX9" fmla="*/ 180923 w 209550"/>
                <a:gd name="connsiteY9" fmla="*/ 84337 h 103536"/>
                <a:gd name="connsiteX10" fmla="*/ 190448 w 209550"/>
                <a:gd name="connsiteY10" fmla="*/ 65287 h 103536"/>
                <a:gd name="connsiteX11" fmla="*/ 190448 w 209550"/>
                <a:gd name="connsiteY11" fmla="*/ 51761 h 103536"/>
                <a:gd name="connsiteX12" fmla="*/ 128535 w 209550"/>
                <a:gd name="connsiteY12" fmla="*/ 16423 h 103536"/>
                <a:gd name="connsiteX13" fmla="*/ 138060 w 209550"/>
                <a:gd name="connsiteY13" fmla="*/ -150 h 103536"/>
                <a:gd name="connsiteX14" fmla="*/ 209498 w 209550"/>
                <a:gd name="connsiteY14" fmla="*/ 40712 h 103536"/>
                <a:gd name="connsiteX15" fmla="*/ 209498 w 209550"/>
                <a:gd name="connsiteY15" fmla="*/ 65287 h 103536"/>
                <a:gd name="connsiteX16" fmla="*/ 180923 w 209550"/>
                <a:gd name="connsiteY16" fmla="*/ 103387 h 10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9550" h="103536">
                  <a:moveTo>
                    <a:pt x="180923" y="103387"/>
                  </a:moveTo>
                  <a:lnTo>
                    <a:pt x="28523" y="103387"/>
                  </a:lnTo>
                  <a:cubicBezTo>
                    <a:pt x="12997" y="103387"/>
                    <a:pt x="-52" y="85956"/>
                    <a:pt x="-52" y="65287"/>
                  </a:cubicBezTo>
                  <a:lnTo>
                    <a:pt x="-52" y="40712"/>
                  </a:lnTo>
                  <a:lnTo>
                    <a:pt x="71385" y="-150"/>
                  </a:lnTo>
                  <a:lnTo>
                    <a:pt x="80910" y="16423"/>
                  </a:lnTo>
                  <a:lnTo>
                    <a:pt x="18998" y="51761"/>
                  </a:lnTo>
                  <a:lnTo>
                    <a:pt x="18998" y="65287"/>
                  </a:lnTo>
                  <a:cubicBezTo>
                    <a:pt x="18998" y="76907"/>
                    <a:pt x="25665" y="84337"/>
                    <a:pt x="28523" y="84337"/>
                  </a:cubicBezTo>
                  <a:lnTo>
                    <a:pt x="180923" y="84337"/>
                  </a:lnTo>
                  <a:cubicBezTo>
                    <a:pt x="183780" y="84337"/>
                    <a:pt x="190448" y="76907"/>
                    <a:pt x="190448" y="65287"/>
                  </a:cubicBezTo>
                  <a:lnTo>
                    <a:pt x="190448" y="51761"/>
                  </a:lnTo>
                  <a:lnTo>
                    <a:pt x="128535" y="16423"/>
                  </a:lnTo>
                  <a:lnTo>
                    <a:pt x="138060" y="-150"/>
                  </a:lnTo>
                  <a:lnTo>
                    <a:pt x="209498" y="40712"/>
                  </a:lnTo>
                  <a:lnTo>
                    <a:pt x="209498" y="65287"/>
                  </a:lnTo>
                  <a:cubicBezTo>
                    <a:pt x="209498" y="85956"/>
                    <a:pt x="196449" y="103387"/>
                    <a:pt x="180923" y="103387"/>
                  </a:cubicBez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142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" name="Graphic 29">
              <a:extLst>
                <a:ext uri="{FF2B5EF4-FFF2-40B4-BE49-F238E27FC236}">
                  <a16:creationId xmlns:a16="http://schemas.microsoft.com/office/drawing/2014/main" id="{F57148BE-100F-8BCF-9621-A1B6D6C0118C}"/>
                </a:ext>
              </a:extLst>
            </p:cNvPr>
            <p:cNvSpPr/>
            <p:nvPr/>
          </p:nvSpPr>
          <p:spPr>
            <a:xfrm>
              <a:off x="5870828" y="4514850"/>
              <a:ext cx="400050" cy="323852"/>
            </a:xfrm>
            <a:custGeom>
              <a:avLst/>
              <a:gdLst>
                <a:gd name="connsiteX0" fmla="*/ 238073 w 400050"/>
                <a:gd name="connsiteY0" fmla="*/ 323700 h 323852"/>
                <a:gd name="connsiteX1" fmla="*/ 234453 w 400050"/>
                <a:gd name="connsiteY1" fmla="*/ 322938 h 323852"/>
                <a:gd name="connsiteX2" fmla="*/ 228548 w 400050"/>
                <a:gd name="connsiteY2" fmla="*/ 314175 h 323852"/>
                <a:gd name="connsiteX3" fmla="*/ 228548 w 400050"/>
                <a:gd name="connsiteY3" fmla="*/ 228450 h 323852"/>
                <a:gd name="connsiteX4" fmla="*/ 28523 w 400050"/>
                <a:gd name="connsiteY4" fmla="*/ 228450 h 323852"/>
                <a:gd name="connsiteX5" fmla="*/ -52 w 400050"/>
                <a:gd name="connsiteY5" fmla="*/ 199875 h 323852"/>
                <a:gd name="connsiteX6" fmla="*/ -52 w 400050"/>
                <a:gd name="connsiteY6" fmla="*/ 28425 h 323852"/>
                <a:gd name="connsiteX7" fmla="*/ 28523 w 400050"/>
                <a:gd name="connsiteY7" fmla="*/ -150 h 323852"/>
                <a:gd name="connsiteX8" fmla="*/ 371423 w 400050"/>
                <a:gd name="connsiteY8" fmla="*/ -150 h 323852"/>
                <a:gd name="connsiteX9" fmla="*/ 399998 w 400050"/>
                <a:gd name="connsiteY9" fmla="*/ 28425 h 323852"/>
                <a:gd name="connsiteX10" fmla="*/ 399998 w 400050"/>
                <a:gd name="connsiteY10" fmla="*/ 199875 h 323852"/>
                <a:gd name="connsiteX11" fmla="*/ 371423 w 400050"/>
                <a:gd name="connsiteY11" fmla="*/ 228450 h 323852"/>
                <a:gd name="connsiteX12" fmla="*/ 337228 w 400050"/>
                <a:gd name="connsiteY12" fmla="*/ 228450 h 323852"/>
                <a:gd name="connsiteX13" fmla="*/ 244836 w 400050"/>
                <a:gd name="connsiteY13" fmla="*/ 320938 h 323852"/>
                <a:gd name="connsiteX14" fmla="*/ 238073 w 400050"/>
                <a:gd name="connsiteY14" fmla="*/ 323700 h 323852"/>
                <a:gd name="connsiteX15" fmla="*/ 28523 w 400050"/>
                <a:gd name="connsiteY15" fmla="*/ 18900 h 323852"/>
                <a:gd name="connsiteX16" fmla="*/ 18998 w 400050"/>
                <a:gd name="connsiteY16" fmla="*/ 28425 h 323852"/>
                <a:gd name="connsiteX17" fmla="*/ 18998 w 400050"/>
                <a:gd name="connsiteY17" fmla="*/ 199875 h 323852"/>
                <a:gd name="connsiteX18" fmla="*/ 28523 w 400050"/>
                <a:gd name="connsiteY18" fmla="*/ 209400 h 323852"/>
                <a:gd name="connsiteX19" fmla="*/ 238073 w 400050"/>
                <a:gd name="connsiteY19" fmla="*/ 209400 h 323852"/>
                <a:gd name="connsiteX20" fmla="*/ 247598 w 400050"/>
                <a:gd name="connsiteY20" fmla="*/ 218925 h 323852"/>
                <a:gd name="connsiteX21" fmla="*/ 247598 w 400050"/>
                <a:gd name="connsiteY21" fmla="*/ 291220 h 323852"/>
                <a:gd name="connsiteX22" fmla="*/ 326560 w 400050"/>
                <a:gd name="connsiteY22" fmla="*/ 212162 h 323852"/>
                <a:gd name="connsiteX23" fmla="*/ 333323 w 400050"/>
                <a:gd name="connsiteY23" fmla="*/ 209400 h 323852"/>
                <a:gd name="connsiteX24" fmla="*/ 371423 w 400050"/>
                <a:gd name="connsiteY24" fmla="*/ 209400 h 323852"/>
                <a:gd name="connsiteX25" fmla="*/ 380948 w 400050"/>
                <a:gd name="connsiteY25" fmla="*/ 199875 h 323852"/>
                <a:gd name="connsiteX26" fmla="*/ 380948 w 400050"/>
                <a:gd name="connsiteY26" fmla="*/ 28425 h 323852"/>
                <a:gd name="connsiteX27" fmla="*/ 371423 w 400050"/>
                <a:gd name="connsiteY27" fmla="*/ 18900 h 32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0050" h="323852">
                  <a:moveTo>
                    <a:pt x="238073" y="323700"/>
                  </a:moveTo>
                  <a:cubicBezTo>
                    <a:pt x="236825" y="323729"/>
                    <a:pt x="235587" y="323472"/>
                    <a:pt x="234453" y="322938"/>
                  </a:cubicBezTo>
                  <a:cubicBezTo>
                    <a:pt x="230901" y="321481"/>
                    <a:pt x="228567" y="318023"/>
                    <a:pt x="228548" y="314175"/>
                  </a:cubicBezTo>
                  <a:lnTo>
                    <a:pt x="228548" y="228450"/>
                  </a:lnTo>
                  <a:lnTo>
                    <a:pt x="28523" y="228450"/>
                  </a:lnTo>
                  <a:cubicBezTo>
                    <a:pt x="12740" y="228450"/>
                    <a:pt x="-52" y="215658"/>
                    <a:pt x="-52" y="199875"/>
                  </a:cubicBezTo>
                  <a:lnTo>
                    <a:pt x="-52" y="28425"/>
                  </a:lnTo>
                  <a:cubicBezTo>
                    <a:pt x="-52" y="12642"/>
                    <a:pt x="12740" y="-150"/>
                    <a:pt x="28523" y="-150"/>
                  </a:cubicBezTo>
                  <a:lnTo>
                    <a:pt x="371423" y="-150"/>
                  </a:lnTo>
                  <a:cubicBezTo>
                    <a:pt x="387206" y="-150"/>
                    <a:pt x="399998" y="12642"/>
                    <a:pt x="399998" y="28425"/>
                  </a:cubicBezTo>
                  <a:lnTo>
                    <a:pt x="399998" y="199875"/>
                  </a:lnTo>
                  <a:cubicBezTo>
                    <a:pt x="399998" y="215658"/>
                    <a:pt x="387206" y="228450"/>
                    <a:pt x="371423" y="228450"/>
                  </a:cubicBezTo>
                  <a:lnTo>
                    <a:pt x="337228" y="228450"/>
                  </a:lnTo>
                  <a:lnTo>
                    <a:pt x="244836" y="320938"/>
                  </a:lnTo>
                  <a:cubicBezTo>
                    <a:pt x="243035" y="322719"/>
                    <a:pt x="240606" y="323719"/>
                    <a:pt x="238073" y="323700"/>
                  </a:cubicBezTo>
                  <a:close/>
                  <a:moveTo>
                    <a:pt x="28523" y="18900"/>
                  </a:moveTo>
                  <a:cubicBezTo>
                    <a:pt x="23265" y="18900"/>
                    <a:pt x="18998" y="23167"/>
                    <a:pt x="18998" y="28425"/>
                  </a:cubicBezTo>
                  <a:lnTo>
                    <a:pt x="18998" y="199875"/>
                  </a:lnTo>
                  <a:cubicBezTo>
                    <a:pt x="18998" y="205133"/>
                    <a:pt x="23265" y="209400"/>
                    <a:pt x="28523" y="209400"/>
                  </a:cubicBezTo>
                  <a:lnTo>
                    <a:pt x="238073" y="209400"/>
                  </a:lnTo>
                  <a:cubicBezTo>
                    <a:pt x="243331" y="209400"/>
                    <a:pt x="247598" y="213667"/>
                    <a:pt x="247598" y="218925"/>
                  </a:cubicBezTo>
                  <a:lnTo>
                    <a:pt x="247598" y="291220"/>
                  </a:lnTo>
                  <a:lnTo>
                    <a:pt x="326560" y="212162"/>
                  </a:lnTo>
                  <a:cubicBezTo>
                    <a:pt x="328360" y="210381"/>
                    <a:pt x="330789" y="209381"/>
                    <a:pt x="333323" y="209400"/>
                  </a:cubicBezTo>
                  <a:lnTo>
                    <a:pt x="371423" y="209400"/>
                  </a:lnTo>
                  <a:cubicBezTo>
                    <a:pt x="376681" y="209400"/>
                    <a:pt x="380948" y="205133"/>
                    <a:pt x="380948" y="199875"/>
                  </a:cubicBezTo>
                  <a:lnTo>
                    <a:pt x="380948" y="28425"/>
                  </a:lnTo>
                  <a:cubicBezTo>
                    <a:pt x="380948" y="23167"/>
                    <a:pt x="376681" y="18900"/>
                    <a:pt x="371423" y="18900"/>
                  </a:cubicBez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142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9AAFE18C-F01E-F5F3-0D19-010FE8A3FCB8}"/>
                </a:ext>
              </a:extLst>
            </p:cNvPr>
            <p:cNvSpPr/>
            <p:nvPr/>
          </p:nvSpPr>
          <p:spPr>
            <a:xfrm>
              <a:off x="6061328" y="4619625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142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" name="Graphic 29">
              <a:extLst>
                <a:ext uri="{FF2B5EF4-FFF2-40B4-BE49-F238E27FC236}">
                  <a16:creationId xmlns:a16="http://schemas.microsoft.com/office/drawing/2014/main" id="{04F960BE-D6F9-88A6-B26F-36A7C9E351AF}"/>
                </a:ext>
              </a:extLst>
            </p:cNvPr>
            <p:cNvSpPr/>
            <p:nvPr/>
          </p:nvSpPr>
          <p:spPr>
            <a:xfrm>
              <a:off x="6099428" y="4619625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142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" name="Graphic 29">
              <a:extLst>
                <a:ext uri="{FF2B5EF4-FFF2-40B4-BE49-F238E27FC236}">
                  <a16:creationId xmlns:a16="http://schemas.microsoft.com/office/drawing/2014/main" id="{81D71E55-4B81-0071-A4DC-CB2DB809260A}"/>
                </a:ext>
              </a:extLst>
            </p:cNvPr>
            <p:cNvSpPr/>
            <p:nvPr/>
          </p:nvSpPr>
          <p:spPr>
            <a:xfrm>
              <a:off x="6023228" y="4619625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142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" name="Graphic 29">
              <a:extLst>
                <a:ext uri="{FF2B5EF4-FFF2-40B4-BE49-F238E27FC236}">
                  <a16:creationId xmlns:a16="http://schemas.microsoft.com/office/drawing/2014/main" id="{84D82DB7-288C-0123-24BA-15D7CBD59531}"/>
                </a:ext>
              </a:extLst>
            </p:cNvPr>
            <p:cNvSpPr/>
            <p:nvPr/>
          </p:nvSpPr>
          <p:spPr>
            <a:xfrm>
              <a:off x="6118573" y="4848225"/>
              <a:ext cx="142875" cy="152400"/>
            </a:xfrm>
            <a:custGeom>
              <a:avLst/>
              <a:gdLst>
                <a:gd name="connsiteX0" fmla="*/ 142875 w 142875"/>
                <a:gd name="connsiteY0" fmla="*/ 152400 h 152400"/>
                <a:gd name="connsiteX1" fmla="*/ 0 w 142875"/>
                <a:gd name="connsiteY1" fmla="*/ 152400 h 152400"/>
                <a:gd name="connsiteX2" fmla="*/ 0 w 142875"/>
                <a:gd name="connsiteY2" fmla="*/ 133350 h 152400"/>
                <a:gd name="connsiteX3" fmla="*/ 123825 w 142875"/>
                <a:gd name="connsiteY3" fmla="*/ 133350 h 152400"/>
                <a:gd name="connsiteX4" fmla="*/ 123825 w 142875"/>
                <a:gd name="connsiteY4" fmla="*/ 0 h 152400"/>
                <a:gd name="connsiteX5" fmla="*/ 142875 w 142875"/>
                <a:gd name="connsiteY5" fmla="*/ 0 h 152400"/>
                <a:gd name="connsiteX6" fmla="*/ 142875 w 142875"/>
                <a:gd name="connsiteY6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152400">
                  <a:moveTo>
                    <a:pt x="142875" y="152400"/>
                  </a:moveTo>
                  <a:lnTo>
                    <a:pt x="0" y="152400"/>
                  </a:lnTo>
                  <a:lnTo>
                    <a:pt x="0" y="133350"/>
                  </a:lnTo>
                  <a:lnTo>
                    <a:pt x="123825" y="133350"/>
                  </a:lnTo>
                  <a:lnTo>
                    <a:pt x="123825" y="0"/>
                  </a:lnTo>
                  <a:lnTo>
                    <a:pt x="142875" y="0"/>
                  </a:lnTo>
                  <a:lnTo>
                    <a:pt x="142875" y="152400"/>
                  </a:ln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142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" name="Graphic 29">
              <a:extLst>
                <a:ext uri="{FF2B5EF4-FFF2-40B4-BE49-F238E27FC236}">
                  <a16:creationId xmlns:a16="http://schemas.microsoft.com/office/drawing/2014/main" id="{B1F79A01-3302-06F4-774C-23403E3DBF37}"/>
                </a:ext>
              </a:extLst>
            </p:cNvPr>
            <p:cNvSpPr/>
            <p:nvPr/>
          </p:nvSpPr>
          <p:spPr>
            <a:xfrm>
              <a:off x="6137528" y="4867275"/>
              <a:ext cx="85725" cy="19050"/>
            </a:xfrm>
            <a:custGeom>
              <a:avLst/>
              <a:gdLst>
                <a:gd name="connsiteX0" fmla="*/ 0 w 85725"/>
                <a:gd name="connsiteY0" fmla="*/ 0 h 19050"/>
                <a:gd name="connsiteX1" fmla="*/ 85725 w 85725"/>
                <a:gd name="connsiteY1" fmla="*/ 0 h 19050"/>
                <a:gd name="connsiteX2" fmla="*/ 85725 w 85725"/>
                <a:gd name="connsiteY2" fmla="*/ 19050 h 19050"/>
                <a:gd name="connsiteX3" fmla="*/ 0 w 8572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9050">
                  <a:moveTo>
                    <a:pt x="0" y="0"/>
                  </a:moveTo>
                  <a:lnTo>
                    <a:pt x="85725" y="0"/>
                  </a:lnTo>
                  <a:lnTo>
                    <a:pt x="85725" y="19050"/>
                  </a:lnTo>
                  <a:lnTo>
                    <a:pt x="0" y="19050"/>
                  </a:ln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142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" name="Graphic 29">
              <a:extLst>
                <a:ext uri="{FF2B5EF4-FFF2-40B4-BE49-F238E27FC236}">
                  <a16:creationId xmlns:a16="http://schemas.microsoft.com/office/drawing/2014/main" id="{3B0A1CB9-0145-998B-224C-D5CB99E44B13}"/>
                </a:ext>
              </a:extLst>
            </p:cNvPr>
            <p:cNvSpPr/>
            <p:nvPr/>
          </p:nvSpPr>
          <p:spPr>
            <a:xfrm>
              <a:off x="6137528" y="4905375"/>
              <a:ext cx="85725" cy="19050"/>
            </a:xfrm>
            <a:custGeom>
              <a:avLst/>
              <a:gdLst>
                <a:gd name="connsiteX0" fmla="*/ 0 w 85725"/>
                <a:gd name="connsiteY0" fmla="*/ 0 h 19050"/>
                <a:gd name="connsiteX1" fmla="*/ 85725 w 85725"/>
                <a:gd name="connsiteY1" fmla="*/ 0 h 19050"/>
                <a:gd name="connsiteX2" fmla="*/ 85725 w 85725"/>
                <a:gd name="connsiteY2" fmla="*/ 19050 h 19050"/>
                <a:gd name="connsiteX3" fmla="*/ 0 w 8572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9050">
                  <a:moveTo>
                    <a:pt x="0" y="0"/>
                  </a:moveTo>
                  <a:lnTo>
                    <a:pt x="85725" y="0"/>
                  </a:lnTo>
                  <a:lnTo>
                    <a:pt x="85725" y="19050"/>
                  </a:lnTo>
                  <a:lnTo>
                    <a:pt x="0" y="19050"/>
                  </a:ln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142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2" name="Graphic 29">
              <a:extLst>
                <a:ext uri="{FF2B5EF4-FFF2-40B4-BE49-F238E27FC236}">
                  <a16:creationId xmlns:a16="http://schemas.microsoft.com/office/drawing/2014/main" id="{0A626970-3DAB-8068-B6DF-85480E11349B}"/>
                </a:ext>
              </a:extLst>
            </p:cNvPr>
            <p:cNvSpPr/>
            <p:nvPr/>
          </p:nvSpPr>
          <p:spPr>
            <a:xfrm>
              <a:off x="6137528" y="4943475"/>
              <a:ext cx="85725" cy="19050"/>
            </a:xfrm>
            <a:custGeom>
              <a:avLst/>
              <a:gdLst>
                <a:gd name="connsiteX0" fmla="*/ 0 w 85725"/>
                <a:gd name="connsiteY0" fmla="*/ 0 h 19050"/>
                <a:gd name="connsiteX1" fmla="*/ 85725 w 85725"/>
                <a:gd name="connsiteY1" fmla="*/ 0 h 19050"/>
                <a:gd name="connsiteX2" fmla="*/ 85725 w 85725"/>
                <a:gd name="connsiteY2" fmla="*/ 19050 h 19050"/>
                <a:gd name="connsiteX3" fmla="*/ 0 w 8572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9050">
                  <a:moveTo>
                    <a:pt x="0" y="0"/>
                  </a:moveTo>
                  <a:lnTo>
                    <a:pt x="85725" y="0"/>
                  </a:lnTo>
                  <a:lnTo>
                    <a:pt x="85725" y="19050"/>
                  </a:lnTo>
                  <a:lnTo>
                    <a:pt x="0" y="19050"/>
                  </a:ln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142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80CE9824-7E0D-D670-FE79-54A18F80AA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9444" y="637154"/>
            <a:ext cx="3646143" cy="924892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5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D6E93B1-CB40-D6A2-F707-BD96173BBD36}"/>
              </a:ext>
            </a:extLst>
          </p:cNvPr>
          <p:cNvSpPr txBox="1"/>
          <p:nvPr/>
        </p:nvSpPr>
        <p:spPr>
          <a:xfrm>
            <a:off x="6150465" y="698078"/>
            <a:ext cx="5529113" cy="795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8606" indent="-278606">
              <a:spcBef>
                <a:spcPts val="585"/>
              </a:spcBef>
              <a:buClr>
                <a:srgbClr val="D8001A"/>
              </a:buClr>
              <a:buFont typeface="Helvetica" panose="020B0604020202020204" pitchFamily="34" charset="0"/>
              <a:buChar char="→"/>
            </a:pPr>
            <a:r>
              <a:rPr lang="en-US" sz="1365" b="1" dirty="0">
                <a:latin typeface="Helvetica" panose="020B0604020202020204" pitchFamily="34" charset="0"/>
                <a:cs typeface="Helvetica" panose="020B0604020202020204" pitchFamily="34" charset="0"/>
              </a:rPr>
              <a:t>Your one-stop AMS program for your SAP &amp; Solution Extensions needs.</a:t>
            </a:r>
          </a:p>
          <a:p>
            <a:pPr marL="278606" indent="-278606">
              <a:spcBef>
                <a:spcPts val="585"/>
              </a:spcBef>
              <a:buClr>
                <a:srgbClr val="D8001A"/>
              </a:buClr>
              <a:buFont typeface="Helvetica" panose="020B0604020202020204" pitchFamily="34" charset="0"/>
              <a:buChar char="→"/>
            </a:pPr>
            <a:r>
              <a:rPr lang="en-US" sz="1365" b="1" dirty="0">
                <a:latin typeface="Helvetica" panose="020B0604020202020204" pitchFamily="34" charset="0"/>
                <a:cs typeface="Helvetica" panose="020B0604020202020204" pitchFamily="34" charset="0"/>
              </a:rPr>
              <a:t>Pay only for what you need without a compromise on quality.</a:t>
            </a:r>
          </a:p>
        </p:txBody>
      </p:sp>
      <p:sp>
        <p:nvSpPr>
          <p:cNvPr id="25" name="Title 46">
            <a:extLst>
              <a:ext uri="{FF2B5EF4-FFF2-40B4-BE49-F238E27FC236}">
                <a16:creationId xmlns:a16="http://schemas.microsoft.com/office/drawing/2014/main" id="{7229DD54-80A1-0328-574F-A0763DD26247}"/>
              </a:ext>
            </a:extLst>
          </p:cNvPr>
          <p:cNvSpPr txBox="1">
            <a:spLocks/>
          </p:cNvSpPr>
          <p:nvPr/>
        </p:nvSpPr>
        <p:spPr>
          <a:xfrm>
            <a:off x="6484998" y="2300826"/>
            <a:ext cx="5194579" cy="196299"/>
          </a:xfrm>
          <a:prstGeom prst="rect">
            <a:avLst/>
          </a:prstGeom>
          <a:effectLst/>
        </p:spPr>
        <p:txBody>
          <a:bodyPr vert="horz" lIns="89154" tIns="44577" rIns="89154" bIns="44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18CC9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1755" b="1" spc="2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is Auritas specialized for this service?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C24419-4997-432C-99ED-30597BEFB518}"/>
              </a:ext>
            </a:extLst>
          </p:cNvPr>
          <p:cNvSpPr txBox="1"/>
          <p:nvPr/>
        </p:nvSpPr>
        <p:spPr>
          <a:xfrm>
            <a:off x="7401947" y="2838664"/>
            <a:ext cx="4485253" cy="3015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170"/>
              </a:spcBef>
              <a:spcAft>
                <a:spcPts val="2340"/>
              </a:spcAft>
            </a:pPr>
            <a:r>
              <a:rPr lang="en-US" sz="1463" b="1" spc="20" dirty="0"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Proven thought leadership in SAP &amp; </a:t>
            </a:r>
            <a:r>
              <a:rPr lang="en-US" sz="1463" b="1" spc="20" dirty="0" err="1"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SolEx</a:t>
            </a:r>
            <a:r>
              <a:rPr lang="en-US" sz="1463" b="1" spc="20" dirty="0"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 </a:t>
            </a:r>
          </a:p>
          <a:p>
            <a:pPr>
              <a:spcBef>
                <a:spcPts val="1170"/>
              </a:spcBef>
              <a:spcAft>
                <a:spcPts val="2340"/>
              </a:spcAft>
            </a:pPr>
            <a:r>
              <a:rPr lang="en-US" sz="1463" b="1" spc="20" dirty="0"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Continued Support Post Implementation</a:t>
            </a:r>
          </a:p>
          <a:p>
            <a:pPr>
              <a:spcBef>
                <a:spcPts val="1170"/>
              </a:spcBef>
              <a:spcAft>
                <a:spcPts val="2340"/>
              </a:spcAft>
            </a:pPr>
            <a:r>
              <a:rPr lang="en-US" sz="1463" b="1" spc="20" dirty="0"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300+ Implementations &amp; Counting </a:t>
            </a:r>
          </a:p>
          <a:p>
            <a:pPr>
              <a:spcBef>
                <a:spcPts val="1170"/>
              </a:spcBef>
              <a:spcAft>
                <a:spcPts val="2340"/>
              </a:spcAft>
            </a:pPr>
            <a:r>
              <a:rPr lang="en-US" sz="1463" b="1" spc="20" dirty="0"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Best Practice Solutions Beyond Software </a:t>
            </a:r>
          </a:p>
          <a:p>
            <a:pPr>
              <a:spcBef>
                <a:spcPts val="1170"/>
              </a:spcBef>
              <a:spcAft>
                <a:spcPts val="2340"/>
              </a:spcAft>
            </a:pPr>
            <a:r>
              <a:rPr lang="en-US" sz="1463" b="1" spc="20" dirty="0"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Specialized &amp; Global Talent Pool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318978-B4EE-9A63-0406-19CAA59C0162}"/>
              </a:ext>
            </a:extLst>
          </p:cNvPr>
          <p:cNvGrpSpPr/>
          <p:nvPr/>
        </p:nvGrpSpPr>
        <p:grpSpPr>
          <a:xfrm>
            <a:off x="6708824" y="5536108"/>
            <a:ext cx="496002" cy="496002"/>
            <a:chOff x="8367971" y="2174820"/>
            <a:chExt cx="908587" cy="908587"/>
          </a:xfrm>
          <a:solidFill>
            <a:srgbClr val="2478FF"/>
          </a:solidFill>
        </p:grpSpPr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138655B0-6BB3-6487-1D2D-D552EC726936}"/>
                </a:ext>
              </a:extLst>
            </p:cNvPr>
            <p:cNvSpPr/>
            <p:nvPr/>
          </p:nvSpPr>
          <p:spPr>
            <a:xfrm>
              <a:off x="8524134" y="2742687"/>
              <a:ext cx="28393" cy="326523"/>
            </a:xfrm>
            <a:custGeom>
              <a:avLst/>
              <a:gdLst>
                <a:gd name="connsiteX0" fmla="*/ 0 w 28393"/>
                <a:gd name="connsiteY0" fmla="*/ 0 h 326523"/>
                <a:gd name="connsiteX1" fmla="*/ 28393 w 28393"/>
                <a:gd name="connsiteY1" fmla="*/ 0 h 326523"/>
                <a:gd name="connsiteX2" fmla="*/ 28393 w 28393"/>
                <a:gd name="connsiteY2" fmla="*/ 326524 h 326523"/>
                <a:gd name="connsiteX3" fmla="*/ 0 w 28393"/>
                <a:gd name="connsiteY3" fmla="*/ 326524 h 32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326523">
                  <a:moveTo>
                    <a:pt x="0" y="0"/>
                  </a:moveTo>
                  <a:lnTo>
                    <a:pt x="28393" y="0"/>
                  </a:lnTo>
                  <a:lnTo>
                    <a:pt x="28393" y="326524"/>
                  </a:lnTo>
                  <a:lnTo>
                    <a:pt x="0" y="326524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9" name="Graphic 10">
              <a:extLst>
                <a:ext uri="{FF2B5EF4-FFF2-40B4-BE49-F238E27FC236}">
                  <a16:creationId xmlns:a16="http://schemas.microsoft.com/office/drawing/2014/main" id="{54D234DD-0F66-79D4-B042-31C4F4556580}"/>
                </a:ext>
              </a:extLst>
            </p:cNvPr>
            <p:cNvSpPr/>
            <p:nvPr/>
          </p:nvSpPr>
          <p:spPr>
            <a:xfrm>
              <a:off x="8424757" y="2827867"/>
              <a:ext cx="28393" cy="241343"/>
            </a:xfrm>
            <a:custGeom>
              <a:avLst/>
              <a:gdLst>
                <a:gd name="connsiteX0" fmla="*/ 0 w 28393"/>
                <a:gd name="connsiteY0" fmla="*/ 0 h 241343"/>
                <a:gd name="connsiteX1" fmla="*/ 28393 w 28393"/>
                <a:gd name="connsiteY1" fmla="*/ 0 h 241343"/>
                <a:gd name="connsiteX2" fmla="*/ 28393 w 28393"/>
                <a:gd name="connsiteY2" fmla="*/ 241344 h 241343"/>
                <a:gd name="connsiteX3" fmla="*/ 0 w 28393"/>
                <a:gd name="connsiteY3" fmla="*/ 241344 h 24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241343">
                  <a:moveTo>
                    <a:pt x="0" y="0"/>
                  </a:moveTo>
                  <a:lnTo>
                    <a:pt x="28393" y="0"/>
                  </a:lnTo>
                  <a:lnTo>
                    <a:pt x="28393" y="241344"/>
                  </a:lnTo>
                  <a:lnTo>
                    <a:pt x="0" y="241344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0" name="Graphic 10">
              <a:extLst>
                <a:ext uri="{FF2B5EF4-FFF2-40B4-BE49-F238E27FC236}">
                  <a16:creationId xmlns:a16="http://schemas.microsoft.com/office/drawing/2014/main" id="{15E6A0A2-2F16-8B03-EB53-1EC596F78F89}"/>
                </a:ext>
              </a:extLst>
            </p:cNvPr>
            <p:cNvSpPr/>
            <p:nvPr/>
          </p:nvSpPr>
          <p:spPr>
            <a:xfrm>
              <a:off x="8424757" y="2174820"/>
              <a:ext cx="141966" cy="141966"/>
            </a:xfrm>
            <a:custGeom>
              <a:avLst/>
              <a:gdLst>
                <a:gd name="connsiteX0" fmla="*/ 70936 w 141966"/>
                <a:gd name="connsiteY0" fmla="*/ 141819 h 141966"/>
                <a:gd name="connsiteX1" fmla="*/ -47 w 141966"/>
                <a:gd name="connsiteY1" fmla="*/ 70835 h 141966"/>
                <a:gd name="connsiteX2" fmla="*/ 70936 w 141966"/>
                <a:gd name="connsiteY2" fmla="*/ -148 h 141966"/>
                <a:gd name="connsiteX3" fmla="*/ 141919 w 141966"/>
                <a:gd name="connsiteY3" fmla="*/ 70835 h 141966"/>
                <a:gd name="connsiteX4" fmla="*/ 70936 w 141966"/>
                <a:gd name="connsiteY4" fmla="*/ 141819 h 141966"/>
                <a:gd name="connsiteX5" fmla="*/ 70936 w 141966"/>
                <a:gd name="connsiteY5" fmla="*/ 28245 h 141966"/>
                <a:gd name="connsiteX6" fmla="*/ 28346 w 141966"/>
                <a:gd name="connsiteY6" fmla="*/ 70835 h 141966"/>
                <a:gd name="connsiteX7" fmla="*/ 70936 w 141966"/>
                <a:gd name="connsiteY7" fmla="*/ 113425 h 141966"/>
                <a:gd name="connsiteX8" fmla="*/ 113526 w 141966"/>
                <a:gd name="connsiteY8" fmla="*/ 70835 h 141966"/>
                <a:gd name="connsiteX9" fmla="*/ 70936 w 141966"/>
                <a:gd name="connsiteY9" fmla="*/ 28245 h 14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966" h="141966">
                  <a:moveTo>
                    <a:pt x="70936" y="141819"/>
                  </a:moveTo>
                  <a:cubicBezTo>
                    <a:pt x="31739" y="141819"/>
                    <a:pt x="-47" y="110032"/>
                    <a:pt x="-47" y="70835"/>
                  </a:cubicBezTo>
                  <a:cubicBezTo>
                    <a:pt x="-47" y="31639"/>
                    <a:pt x="31739" y="-148"/>
                    <a:pt x="70936" y="-148"/>
                  </a:cubicBezTo>
                  <a:cubicBezTo>
                    <a:pt x="110133" y="-148"/>
                    <a:pt x="141919" y="31639"/>
                    <a:pt x="141919" y="70835"/>
                  </a:cubicBezTo>
                  <a:cubicBezTo>
                    <a:pt x="141919" y="110032"/>
                    <a:pt x="110133" y="141819"/>
                    <a:pt x="70936" y="141819"/>
                  </a:cubicBezTo>
                  <a:close/>
                  <a:moveTo>
                    <a:pt x="70936" y="28245"/>
                  </a:moveTo>
                  <a:cubicBezTo>
                    <a:pt x="47412" y="28245"/>
                    <a:pt x="28346" y="47311"/>
                    <a:pt x="28346" y="70835"/>
                  </a:cubicBezTo>
                  <a:cubicBezTo>
                    <a:pt x="28346" y="94359"/>
                    <a:pt x="47412" y="113425"/>
                    <a:pt x="70936" y="113425"/>
                  </a:cubicBezTo>
                  <a:cubicBezTo>
                    <a:pt x="94460" y="113425"/>
                    <a:pt x="113526" y="94359"/>
                    <a:pt x="113526" y="70835"/>
                  </a:cubicBezTo>
                  <a:cubicBezTo>
                    <a:pt x="113526" y="47311"/>
                    <a:pt x="94460" y="28245"/>
                    <a:pt x="70936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1" name="Graphic 10">
              <a:extLst>
                <a:ext uri="{FF2B5EF4-FFF2-40B4-BE49-F238E27FC236}">
                  <a16:creationId xmlns:a16="http://schemas.microsoft.com/office/drawing/2014/main" id="{42EACFC4-4177-8C8E-3206-013810BD4D5C}"/>
                </a:ext>
              </a:extLst>
            </p:cNvPr>
            <p:cNvSpPr/>
            <p:nvPr/>
          </p:nvSpPr>
          <p:spPr>
            <a:xfrm>
              <a:off x="8396364" y="2345180"/>
              <a:ext cx="340720" cy="496883"/>
            </a:xfrm>
            <a:custGeom>
              <a:avLst/>
              <a:gdLst>
                <a:gd name="connsiteX0" fmla="*/ 62560 w 340720"/>
                <a:gd name="connsiteY0" fmla="*/ 496736 h 496883"/>
                <a:gd name="connsiteX1" fmla="*/ -47 w 340720"/>
                <a:gd name="connsiteY1" fmla="*/ 496736 h 496883"/>
                <a:gd name="connsiteX2" fmla="*/ -47 w 340720"/>
                <a:gd name="connsiteY2" fmla="*/ 56639 h 496883"/>
                <a:gd name="connsiteX3" fmla="*/ 56739 w 340720"/>
                <a:gd name="connsiteY3" fmla="*/ -148 h 496883"/>
                <a:gd name="connsiteX4" fmla="*/ 113526 w 340720"/>
                <a:gd name="connsiteY4" fmla="*/ -148 h 496883"/>
                <a:gd name="connsiteX5" fmla="*/ 198706 w 340720"/>
                <a:gd name="connsiteY5" fmla="*/ 85032 h 496883"/>
                <a:gd name="connsiteX6" fmla="*/ 198706 w 340720"/>
                <a:gd name="connsiteY6" fmla="*/ 170212 h 496883"/>
                <a:gd name="connsiteX7" fmla="*/ 340673 w 340720"/>
                <a:gd name="connsiteY7" fmla="*/ 170212 h 496883"/>
                <a:gd name="connsiteX8" fmla="*/ 340673 w 340720"/>
                <a:gd name="connsiteY8" fmla="*/ 198605 h 496883"/>
                <a:gd name="connsiteX9" fmla="*/ 170313 w 340720"/>
                <a:gd name="connsiteY9" fmla="*/ 198605 h 496883"/>
                <a:gd name="connsiteX10" fmla="*/ 170313 w 340720"/>
                <a:gd name="connsiteY10" fmla="*/ 85032 h 496883"/>
                <a:gd name="connsiteX11" fmla="*/ 113526 w 340720"/>
                <a:gd name="connsiteY11" fmla="*/ 28245 h 496883"/>
                <a:gd name="connsiteX12" fmla="*/ 56739 w 340720"/>
                <a:gd name="connsiteY12" fmla="*/ 28245 h 496883"/>
                <a:gd name="connsiteX13" fmla="*/ 28346 w 340720"/>
                <a:gd name="connsiteY13" fmla="*/ 56639 h 496883"/>
                <a:gd name="connsiteX14" fmla="*/ 28346 w 340720"/>
                <a:gd name="connsiteY14" fmla="*/ 468342 h 496883"/>
                <a:gd name="connsiteX15" fmla="*/ 50919 w 340720"/>
                <a:gd name="connsiteY15" fmla="*/ 468342 h 496883"/>
                <a:gd name="connsiteX16" fmla="*/ 170313 w 340720"/>
                <a:gd name="connsiteY16" fmla="*/ 348948 h 496883"/>
                <a:gd name="connsiteX17" fmla="*/ 170313 w 340720"/>
                <a:gd name="connsiteY17" fmla="*/ 283786 h 496883"/>
                <a:gd name="connsiteX18" fmla="*/ 198706 w 340720"/>
                <a:gd name="connsiteY18" fmla="*/ 283786 h 496883"/>
                <a:gd name="connsiteX19" fmla="*/ 198706 w 340720"/>
                <a:gd name="connsiteY19" fmla="*/ 360590 h 49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0720" h="496883">
                  <a:moveTo>
                    <a:pt x="62560" y="496736"/>
                  </a:moveTo>
                  <a:lnTo>
                    <a:pt x="-47" y="496736"/>
                  </a:lnTo>
                  <a:lnTo>
                    <a:pt x="-47" y="56639"/>
                  </a:lnTo>
                  <a:cubicBezTo>
                    <a:pt x="-47" y="25278"/>
                    <a:pt x="25379" y="-148"/>
                    <a:pt x="56739" y="-148"/>
                  </a:cubicBezTo>
                  <a:lnTo>
                    <a:pt x="113526" y="-148"/>
                  </a:lnTo>
                  <a:cubicBezTo>
                    <a:pt x="160574" y="-148"/>
                    <a:pt x="198706" y="37984"/>
                    <a:pt x="198706" y="85032"/>
                  </a:cubicBezTo>
                  <a:lnTo>
                    <a:pt x="198706" y="170212"/>
                  </a:lnTo>
                  <a:lnTo>
                    <a:pt x="340673" y="170212"/>
                  </a:lnTo>
                  <a:lnTo>
                    <a:pt x="340673" y="198605"/>
                  </a:lnTo>
                  <a:lnTo>
                    <a:pt x="170313" y="198605"/>
                  </a:lnTo>
                  <a:lnTo>
                    <a:pt x="170313" y="85032"/>
                  </a:lnTo>
                  <a:cubicBezTo>
                    <a:pt x="170313" y="53671"/>
                    <a:pt x="144887" y="28245"/>
                    <a:pt x="113526" y="28245"/>
                  </a:cubicBezTo>
                  <a:lnTo>
                    <a:pt x="56739" y="28245"/>
                  </a:lnTo>
                  <a:cubicBezTo>
                    <a:pt x="41052" y="28245"/>
                    <a:pt x="28346" y="40951"/>
                    <a:pt x="28346" y="56639"/>
                  </a:cubicBezTo>
                  <a:lnTo>
                    <a:pt x="28346" y="468342"/>
                  </a:lnTo>
                  <a:lnTo>
                    <a:pt x="50919" y="468342"/>
                  </a:lnTo>
                  <a:lnTo>
                    <a:pt x="170313" y="348948"/>
                  </a:lnTo>
                  <a:lnTo>
                    <a:pt x="170313" y="283786"/>
                  </a:lnTo>
                  <a:lnTo>
                    <a:pt x="198706" y="283786"/>
                  </a:lnTo>
                  <a:lnTo>
                    <a:pt x="198706" y="360590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2" name="Graphic 10">
              <a:extLst>
                <a:ext uri="{FF2B5EF4-FFF2-40B4-BE49-F238E27FC236}">
                  <a16:creationId xmlns:a16="http://schemas.microsoft.com/office/drawing/2014/main" id="{8FC7CEB3-D895-CB27-A964-BF490D68BE86}"/>
                </a:ext>
              </a:extLst>
            </p:cNvPr>
            <p:cNvSpPr/>
            <p:nvPr/>
          </p:nvSpPr>
          <p:spPr>
            <a:xfrm>
              <a:off x="8454286" y="2439304"/>
              <a:ext cx="282798" cy="161416"/>
            </a:xfrm>
            <a:custGeom>
              <a:avLst/>
              <a:gdLst>
                <a:gd name="connsiteX0" fmla="*/ 282798 w 282798"/>
                <a:gd name="connsiteY0" fmla="*/ 161416 h 161416"/>
                <a:gd name="connsiteX1" fmla="*/ 60336 w 282798"/>
                <a:gd name="connsiteY1" fmla="*/ 161416 h 161416"/>
                <a:gd name="connsiteX2" fmla="*/ 0 w 282798"/>
                <a:gd name="connsiteY2" fmla="*/ 10506 h 161416"/>
                <a:gd name="connsiteX3" fmla="*/ 26264 w 282798"/>
                <a:gd name="connsiteY3" fmla="*/ 0 h 161416"/>
                <a:gd name="connsiteX4" fmla="*/ 79501 w 282798"/>
                <a:gd name="connsiteY4" fmla="*/ 133023 h 161416"/>
                <a:gd name="connsiteX5" fmla="*/ 282798 w 282798"/>
                <a:gd name="connsiteY5" fmla="*/ 133023 h 161416"/>
                <a:gd name="connsiteX6" fmla="*/ 282798 w 282798"/>
                <a:gd name="connsiteY6" fmla="*/ 161416 h 161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798" h="161416">
                  <a:moveTo>
                    <a:pt x="282798" y="161416"/>
                  </a:moveTo>
                  <a:lnTo>
                    <a:pt x="60336" y="161416"/>
                  </a:lnTo>
                  <a:lnTo>
                    <a:pt x="0" y="10506"/>
                  </a:lnTo>
                  <a:lnTo>
                    <a:pt x="26264" y="0"/>
                  </a:lnTo>
                  <a:lnTo>
                    <a:pt x="79501" y="133023"/>
                  </a:lnTo>
                  <a:lnTo>
                    <a:pt x="282798" y="133023"/>
                  </a:lnTo>
                  <a:lnTo>
                    <a:pt x="282798" y="161416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3" name="Graphic 10">
              <a:extLst>
                <a:ext uri="{FF2B5EF4-FFF2-40B4-BE49-F238E27FC236}">
                  <a16:creationId xmlns:a16="http://schemas.microsoft.com/office/drawing/2014/main" id="{690FC138-7E1F-443F-75C4-801D36D24DDB}"/>
                </a:ext>
              </a:extLst>
            </p:cNvPr>
            <p:cNvSpPr/>
            <p:nvPr/>
          </p:nvSpPr>
          <p:spPr>
            <a:xfrm>
              <a:off x="9092001" y="2742687"/>
              <a:ext cx="28393" cy="326523"/>
            </a:xfrm>
            <a:custGeom>
              <a:avLst/>
              <a:gdLst>
                <a:gd name="connsiteX0" fmla="*/ 0 w 28393"/>
                <a:gd name="connsiteY0" fmla="*/ 0 h 326523"/>
                <a:gd name="connsiteX1" fmla="*/ 28393 w 28393"/>
                <a:gd name="connsiteY1" fmla="*/ 0 h 326523"/>
                <a:gd name="connsiteX2" fmla="*/ 28393 w 28393"/>
                <a:gd name="connsiteY2" fmla="*/ 326524 h 326523"/>
                <a:gd name="connsiteX3" fmla="*/ 0 w 28393"/>
                <a:gd name="connsiteY3" fmla="*/ 326524 h 32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326523">
                  <a:moveTo>
                    <a:pt x="0" y="0"/>
                  </a:moveTo>
                  <a:lnTo>
                    <a:pt x="28393" y="0"/>
                  </a:lnTo>
                  <a:lnTo>
                    <a:pt x="28393" y="326524"/>
                  </a:lnTo>
                  <a:lnTo>
                    <a:pt x="0" y="326524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4" name="Graphic 10">
              <a:extLst>
                <a:ext uri="{FF2B5EF4-FFF2-40B4-BE49-F238E27FC236}">
                  <a16:creationId xmlns:a16="http://schemas.microsoft.com/office/drawing/2014/main" id="{F80D60E4-D0EC-DCB9-6A5D-FEAC4EBE9468}"/>
                </a:ext>
              </a:extLst>
            </p:cNvPr>
            <p:cNvSpPr/>
            <p:nvPr/>
          </p:nvSpPr>
          <p:spPr>
            <a:xfrm>
              <a:off x="9191378" y="2842064"/>
              <a:ext cx="28393" cy="227146"/>
            </a:xfrm>
            <a:custGeom>
              <a:avLst/>
              <a:gdLst>
                <a:gd name="connsiteX0" fmla="*/ 0 w 28393"/>
                <a:gd name="connsiteY0" fmla="*/ 0 h 227146"/>
                <a:gd name="connsiteX1" fmla="*/ 28393 w 28393"/>
                <a:gd name="connsiteY1" fmla="*/ 0 h 227146"/>
                <a:gd name="connsiteX2" fmla="*/ 28393 w 28393"/>
                <a:gd name="connsiteY2" fmla="*/ 227147 h 227146"/>
                <a:gd name="connsiteX3" fmla="*/ 0 w 28393"/>
                <a:gd name="connsiteY3" fmla="*/ 227147 h 22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227146">
                  <a:moveTo>
                    <a:pt x="0" y="0"/>
                  </a:moveTo>
                  <a:lnTo>
                    <a:pt x="28393" y="0"/>
                  </a:lnTo>
                  <a:lnTo>
                    <a:pt x="28393" y="227147"/>
                  </a:lnTo>
                  <a:lnTo>
                    <a:pt x="0" y="227147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5" name="Graphic 10">
              <a:extLst>
                <a:ext uri="{FF2B5EF4-FFF2-40B4-BE49-F238E27FC236}">
                  <a16:creationId xmlns:a16="http://schemas.microsoft.com/office/drawing/2014/main" id="{48262C69-5411-B9EF-EF02-4E908F8EDEA9}"/>
                </a:ext>
              </a:extLst>
            </p:cNvPr>
            <p:cNvSpPr/>
            <p:nvPr/>
          </p:nvSpPr>
          <p:spPr>
            <a:xfrm>
              <a:off x="9077805" y="2174820"/>
              <a:ext cx="141966" cy="141966"/>
            </a:xfrm>
            <a:custGeom>
              <a:avLst/>
              <a:gdLst>
                <a:gd name="connsiteX0" fmla="*/ 70936 w 141966"/>
                <a:gd name="connsiteY0" fmla="*/ 141819 h 141966"/>
                <a:gd name="connsiteX1" fmla="*/ -47 w 141966"/>
                <a:gd name="connsiteY1" fmla="*/ 70835 h 141966"/>
                <a:gd name="connsiteX2" fmla="*/ 70936 w 141966"/>
                <a:gd name="connsiteY2" fmla="*/ -148 h 141966"/>
                <a:gd name="connsiteX3" fmla="*/ 141919 w 141966"/>
                <a:gd name="connsiteY3" fmla="*/ 70835 h 141966"/>
                <a:gd name="connsiteX4" fmla="*/ 70936 w 141966"/>
                <a:gd name="connsiteY4" fmla="*/ 141819 h 141966"/>
                <a:gd name="connsiteX5" fmla="*/ 70936 w 141966"/>
                <a:gd name="connsiteY5" fmla="*/ 28245 h 141966"/>
                <a:gd name="connsiteX6" fmla="*/ 28346 w 141966"/>
                <a:gd name="connsiteY6" fmla="*/ 70835 h 141966"/>
                <a:gd name="connsiteX7" fmla="*/ 70936 w 141966"/>
                <a:gd name="connsiteY7" fmla="*/ 113425 h 141966"/>
                <a:gd name="connsiteX8" fmla="*/ 113526 w 141966"/>
                <a:gd name="connsiteY8" fmla="*/ 70835 h 141966"/>
                <a:gd name="connsiteX9" fmla="*/ 70936 w 141966"/>
                <a:gd name="connsiteY9" fmla="*/ 28245 h 14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966" h="141966">
                  <a:moveTo>
                    <a:pt x="70936" y="141819"/>
                  </a:moveTo>
                  <a:cubicBezTo>
                    <a:pt x="31739" y="141819"/>
                    <a:pt x="-47" y="110032"/>
                    <a:pt x="-47" y="70835"/>
                  </a:cubicBezTo>
                  <a:cubicBezTo>
                    <a:pt x="-47" y="31639"/>
                    <a:pt x="31739" y="-148"/>
                    <a:pt x="70936" y="-148"/>
                  </a:cubicBezTo>
                  <a:cubicBezTo>
                    <a:pt x="110133" y="-148"/>
                    <a:pt x="141919" y="31639"/>
                    <a:pt x="141919" y="70835"/>
                  </a:cubicBezTo>
                  <a:cubicBezTo>
                    <a:pt x="141919" y="110032"/>
                    <a:pt x="110133" y="141819"/>
                    <a:pt x="70936" y="141819"/>
                  </a:cubicBezTo>
                  <a:close/>
                  <a:moveTo>
                    <a:pt x="70936" y="28245"/>
                  </a:moveTo>
                  <a:cubicBezTo>
                    <a:pt x="47412" y="28245"/>
                    <a:pt x="28346" y="47311"/>
                    <a:pt x="28346" y="70835"/>
                  </a:cubicBezTo>
                  <a:cubicBezTo>
                    <a:pt x="28346" y="94359"/>
                    <a:pt x="47412" y="113425"/>
                    <a:pt x="70936" y="113425"/>
                  </a:cubicBezTo>
                  <a:cubicBezTo>
                    <a:pt x="94460" y="113425"/>
                    <a:pt x="113526" y="94359"/>
                    <a:pt x="113526" y="70835"/>
                  </a:cubicBezTo>
                  <a:cubicBezTo>
                    <a:pt x="113526" y="47311"/>
                    <a:pt x="94460" y="28245"/>
                    <a:pt x="70936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6" name="Graphic 10">
              <a:extLst>
                <a:ext uri="{FF2B5EF4-FFF2-40B4-BE49-F238E27FC236}">
                  <a16:creationId xmlns:a16="http://schemas.microsoft.com/office/drawing/2014/main" id="{03BC319E-0465-04B7-ADA3-1F9FA7CEAD30}"/>
                </a:ext>
              </a:extLst>
            </p:cNvPr>
            <p:cNvSpPr/>
            <p:nvPr/>
          </p:nvSpPr>
          <p:spPr>
            <a:xfrm>
              <a:off x="8907444" y="2345180"/>
              <a:ext cx="340720" cy="511080"/>
            </a:xfrm>
            <a:custGeom>
              <a:avLst/>
              <a:gdLst>
                <a:gd name="connsiteX0" fmla="*/ 340673 w 340720"/>
                <a:gd name="connsiteY0" fmla="*/ 510932 h 511080"/>
                <a:gd name="connsiteX1" fmla="*/ 292262 w 340720"/>
                <a:gd name="connsiteY1" fmla="*/ 510932 h 511080"/>
                <a:gd name="connsiteX2" fmla="*/ 141919 w 340720"/>
                <a:gd name="connsiteY2" fmla="*/ 360590 h 511080"/>
                <a:gd name="connsiteX3" fmla="*/ 141919 w 340720"/>
                <a:gd name="connsiteY3" fmla="*/ 283786 h 511080"/>
                <a:gd name="connsiteX4" fmla="*/ 170313 w 340720"/>
                <a:gd name="connsiteY4" fmla="*/ 283786 h 511080"/>
                <a:gd name="connsiteX5" fmla="*/ 170313 w 340720"/>
                <a:gd name="connsiteY5" fmla="*/ 348948 h 511080"/>
                <a:gd name="connsiteX6" fmla="*/ 303903 w 340720"/>
                <a:gd name="connsiteY6" fmla="*/ 482539 h 511080"/>
                <a:gd name="connsiteX7" fmla="*/ 312279 w 340720"/>
                <a:gd name="connsiteY7" fmla="*/ 482539 h 511080"/>
                <a:gd name="connsiteX8" fmla="*/ 312279 w 340720"/>
                <a:gd name="connsiteY8" fmla="*/ 56639 h 511080"/>
                <a:gd name="connsiteX9" fmla="*/ 283886 w 340720"/>
                <a:gd name="connsiteY9" fmla="*/ 28245 h 511080"/>
                <a:gd name="connsiteX10" fmla="*/ 227099 w 340720"/>
                <a:gd name="connsiteY10" fmla="*/ 28245 h 511080"/>
                <a:gd name="connsiteX11" fmla="*/ 170313 w 340720"/>
                <a:gd name="connsiteY11" fmla="*/ 85032 h 511080"/>
                <a:gd name="connsiteX12" fmla="*/ 170313 w 340720"/>
                <a:gd name="connsiteY12" fmla="*/ 198605 h 511080"/>
                <a:gd name="connsiteX13" fmla="*/ -47 w 340720"/>
                <a:gd name="connsiteY13" fmla="*/ 198605 h 511080"/>
                <a:gd name="connsiteX14" fmla="*/ -47 w 340720"/>
                <a:gd name="connsiteY14" fmla="*/ 170212 h 511080"/>
                <a:gd name="connsiteX15" fmla="*/ 141919 w 340720"/>
                <a:gd name="connsiteY15" fmla="*/ 170212 h 511080"/>
                <a:gd name="connsiteX16" fmla="*/ 141919 w 340720"/>
                <a:gd name="connsiteY16" fmla="*/ 85032 h 511080"/>
                <a:gd name="connsiteX17" fmla="*/ 227099 w 340720"/>
                <a:gd name="connsiteY17" fmla="*/ -148 h 511080"/>
                <a:gd name="connsiteX18" fmla="*/ 283886 w 340720"/>
                <a:gd name="connsiteY18" fmla="*/ -148 h 511080"/>
                <a:gd name="connsiteX19" fmla="*/ 340673 w 340720"/>
                <a:gd name="connsiteY19" fmla="*/ 56639 h 51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0720" h="511080">
                  <a:moveTo>
                    <a:pt x="340673" y="510932"/>
                  </a:moveTo>
                  <a:lnTo>
                    <a:pt x="292262" y="510932"/>
                  </a:lnTo>
                  <a:lnTo>
                    <a:pt x="141919" y="360590"/>
                  </a:lnTo>
                  <a:lnTo>
                    <a:pt x="141919" y="283786"/>
                  </a:lnTo>
                  <a:lnTo>
                    <a:pt x="170313" y="283786"/>
                  </a:lnTo>
                  <a:lnTo>
                    <a:pt x="170313" y="348948"/>
                  </a:lnTo>
                  <a:lnTo>
                    <a:pt x="303903" y="482539"/>
                  </a:lnTo>
                  <a:lnTo>
                    <a:pt x="312279" y="482539"/>
                  </a:lnTo>
                  <a:lnTo>
                    <a:pt x="312279" y="56639"/>
                  </a:lnTo>
                  <a:cubicBezTo>
                    <a:pt x="312279" y="40951"/>
                    <a:pt x="299573" y="28245"/>
                    <a:pt x="283886" y="28245"/>
                  </a:cubicBezTo>
                  <a:lnTo>
                    <a:pt x="227099" y="28245"/>
                  </a:lnTo>
                  <a:cubicBezTo>
                    <a:pt x="195739" y="28245"/>
                    <a:pt x="170313" y="53671"/>
                    <a:pt x="170313" y="85032"/>
                  </a:cubicBezTo>
                  <a:lnTo>
                    <a:pt x="170313" y="198605"/>
                  </a:lnTo>
                  <a:lnTo>
                    <a:pt x="-47" y="198605"/>
                  </a:lnTo>
                  <a:lnTo>
                    <a:pt x="-47" y="170212"/>
                  </a:lnTo>
                  <a:lnTo>
                    <a:pt x="141919" y="170212"/>
                  </a:lnTo>
                  <a:lnTo>
                    <a:pt x="141919" y="85032"/>
                  </a:lnTo>
                  <a:cubicBezTo>
                    <a:pt x="141919" y="37984"/>
                    <a:pt x="180051" y="-148"/>
                    <a:pt x="227099" y="-148"/>
                  </a:cubicBezTo>
                  <a:lnTo>
                    <a:pt x="283886" y="-148"/>
                  </a:lnTo>
                  <a:cubicBezTo>
                    <a:pt x="315246" y="-148"/>
                    <a:pt x="340673" y="25278"/>
                    <a:pt x="340673" y="56639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7" name="Graphic 10">
              <a:extLst>
                <a:ext uri="{FF2B5EF4-FFF2-40B4-BE49-F238E27FC236}">
                  <a16:creationId xmlns:a16="http://schemas.microsoft.com/office/drawing/2014/main" id="{E63BB45A-4ABF-569E-7A7D-42029D8AEE4E}"/>
                </a:ext>
              </a:extLst>
            </p:cNvPr>
            <p:cNvSpPr/>
            <p:nvPr/>
          </p:nvSpPr>
          <p:spPr>
            <a:xfrm>
              <a:off x="8907445" y="2439304"/>
              <a:ext cx="282939" cy="161416"/>
            </a:xfrm>
            <a:custGeom>
              <a:avLst/>
              <a:gdLst>
                <a:gd name="connsiteX0" fmla="*/ 222604 w 282939"/>
                <a:gd name="connsiteY0" fmla="*/ 161416 h 161416"/>
                <a:gd name="connsiteX1" fmla="*/ 0 w 282939"/>
                <a:gd name="connsiteY1" fmla="*/ 161416 h 161416"/>
                <a:gd name="connsiteX2" fmla="*/ 0 w 282939"/>
                <a:gd name="connsiteY2" fmla="*/ 133023 h 161416"/>
                <a:gd name="connsiteX3" fmla="*/ 203438 w 282939"/>
                <a:gd name="connsiteY3" fmla="*/ 133023 h 161416"/>
                <a:gd name="connsiteX4" fmla="*/ 256676 w 282939"/>
                <a:gd name="connsiteY4" fmla="*/ 0 h 161416"/>
                <a:gd name="connsiteX5" fmla="*/ 282940 w 282939"/>
                <a:gd name="connsiteY5" fmla="*/ 10506 h 161416"/>
                <a:gd name="connsiteX6" fmla="*/ 222604 w 282939"/>
                <a:gd name="connsiteY6" fmla="*/ 161416 h 161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39" h="161416">
                  <a:moveTo>
                    <a:pt x="222604" y="161416"/>
                  </a:moveTo>
                  <a:lnTo>
                    <a:pt x="0" y="161416"/>
                  </a:lnTo>
                  <a:lnTo>
                    <a:pt x="0" y="133023"/>
                  </a:lnTo>
                  <a:lnTo>
                    <a:pt x="203438" y="133023"/>
                  </a:lnTo>
                  <a:lnTo>
                    <a:pt x="256676" y="0"/>
                  </a:lnTo>
                  <a:lnTo>
                    <a:pt x="282940" y="10506"/>
                  </a:lnTo>
                  <a:lnTo>
                    <a:pt x="222604" y="161416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8" name="Graphic 10">
              <a:extLst>
                <a:ext uri="{FF2B5EF4-FFF2-40B4-BE49-F238E27FC236}">
                  <a16:creationId xmlns:a16="http://schemas.microsoft.com/office/drawing/2014/main" id="{1CC70A4B-DE12-F1BA-5EBE-FBAC5771769E}"/>
                </a:ext>
              </a:extLst>
            </p:cNvPr>
            <p:cNvSpPr/>
            <p:nvPr/>
          </p:nvSpPr>
          <p:spPr>
            <a:xfrm>
              <a:off x="8637708" y="3055014"/>
              <a:ext cx="638850" cy="28393"/>
            </a:xfrm>
            <a:custGeom>
              <a:avLst/>
              <a:gdLst>
                <a:gd name="connsiteX0" fmla="*/ 0 w 638850"/>
                <a:gd name="connsiteY0" fmla="*/ 0 h 28393"/>
                <a:gd name="connsiteX1" fmla="*/ 638851 w 638850"/>
                <a:gd name="connsiteY1" fmla="*/ 0 h 28393"/>
                <a:gd name="connsiteX2" fmla="*/ 638851 w 638850"/>
                <a:gd name="connsiteY2" fmla="*/ 28393 h 28393"/>
                <a:gd name="connsiteX3" fmla="*/ 0 w 638850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850" h="28393">
                  <a:moveTo>
                    <a:pt x="0" y="0"/>
                  </a:moveTo>
                  <a:lnTo>
                    <a:pt x="638851" y="0"/>
                  </a:lnTo>
                  <a:lnTo>
                    <a:pt x="638851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9" name="Graphic 10">
              <a:extLst>
                <a:ext uri="{FF2B5EF4-FFF2-40B4-BE49-F238E27FC236}">
                  <a16:creationId xmlns:a16="http://schemas.microsoft.com/office/drawing/2014/main" id="{983474E7-48FD-1EB7-5F29-DA878C9C7430}"/>
                </a:ext>
              </a:extLst>
            </p:cNvPr>
            <p:cNvSpPr/>
            <p:nvPr/>
          </p:nvSpPr>
          <p:spPr>
            <a:xfrm>
              <a:off x="8367971" y="3055014"/>
              <a:ext cx="241343" cy="28393"/>
            </a:xfrm>
            <a:custGeom>
              <a:avLst/>
              <a:gdLst>
                <a:gd name="connsiteX0" fmla="*/ 0 w 241343"/>
                <a:gd name="connsiteY0" fmla="*/ 0 h 28393"/>
                <a:gd name="connsiteX1" fmla="*/ 241344 w 241343"/>
                <a:gd name="connsiteY1" fmla="*/ 0 h 28393"/>
                <a:gd name="connsiteX2" fmla="*/ 241344 w 241343"/>
                <a:gd name="connsiteY2" fmla="*/ 28393 h 28393"/>
                <a:gd name="connsiteX3" fmla="*/ 0 w 241343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43" h="28393">
                  <a:moveTo>
                    <a:pt x="0" y="0"/>
                  </a:moveTo>
                  <a:lnTo>
                    <a:pt x="241344" y="0"/>
                  </a:lnTo>
                  <a:lnTo>
                    <a:pt x="241344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0" name="Graphic 10">
              <a:extLst>
                <a:ext uri="{FF2B5EF4-FFF2-40B4-BE49-F238E27FC236}">
                  <a16:creationId xmlns:a16="http://schemas.microsoft.com/office/drawing/2014/main" id="{D9B8E6AF-5997-5BBF-7EAE-8AF8A86C5B26}"/>
                </a:ext>
              </a:extLst>
            </p:cNvPr>
            <p:cNvSpPr/>
            <p:nvPr/>
          </p:nvSpPr>
          <p:spPr>
            <a:xfrm>
              <a:off x="8623369" y="2345479"/>
              <a:ext cx="397506" cy="146778"/>
            </a:xfrm>
            <a:custGeom>
              <a:avLst/>
              <a:gdLst>
                <a:gd name="connsiteX0" fmla="*/ 371338 w 397506"/>
                <a:gd name="connsiteY0" fmla="*/ 146631 h 146778"/>
                <a:gd name="connsiteX1" fmla="*/ 133203 w 397506"/>
                <a:gd name="connsiteY1" fmla="*/ 39787 h 146778"/>
                <a:gd name="connsiteX2" fmla="*/ 26359 w 397506"/>
                <a:gd name="connsiteY2" fmla="*/ 146631 h 146778"/>
                <a:gd name="connsiteX3" fmla="*/ -47 w 397506"/>
                <a:gd name="connsiteY3" fmla="*/ 136410 h 146778"/>
                <a:gd name="connsiteX4" fmla="*/ 275155 w 397506"/>
                <a:gd name="connsiteY4" fmla="*/ 14105 h 146778"/>
                <a:gd name="connsiteX5" fmla="*/ 397459 w 397506"/>
                <a:gd name="connsiteY5" fmla="*/ 136410 h 14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506" h="146778">
                  <a:moveTo>
                    <a:pt x="371338" y="146631"/>
                  </a:moveTo>
                  <a:cubicBezTo>
                    <a:pt x="335080" y="51371"/>
                    <a:pt x="228476" y="3528"/>
                    <a:pt x="133203" y="39787"/>
                  </a:cubicBezTo>
                  <a:cubicBezTo>
                    <a:pt x="83968" y="58512"/>
                    <a:pt x="45098" y="97397"/>
                    <a:pt x="26359" y="146631"/>
                  </a:cubicBezTo>
                  <a:lnTo>
                    <a:pt x="-47" y="136410"/>
                  </a:lnTo>
                  <a:cubicBezTo>
                    <a:pt x="42173" y="26641"/>
                    <a:pt x="165387" y="-28116"/>
                    <a:pt x="275155" y="14105"/>
                  </a:cubicBezTo>
                  <a:cubicBezTo>
                    <a:pt x="331388" y="35741"/>
                    <a:pt x="375824" y="80176"/>
                    <a:pt x="397459" y="136410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1" name="Graphic 10">
              <a:extLst>
                <a:ext uri="{FF2B5EF4-FFF2-40B4-BE49-F238E27FC236}">
                  <a16:creationId xmlns:a16="http://schemas.microsoft.com/office/drawing/2014/main" id="{171053E9-F7F3-0D47-E6F8-6FAB2A408409}"/>
                </a:ext>
              </a:extLst>
            </p:cNvPr>
            <p:cNvSpPr/>
            <p:nvPr/>
          </p:nvSpPr>
          <p:spPr>
            <a:xfrm>
              <a:off x="8623511" y="2624145"/>
              <a:ext cx="397791" cy="146935"/>
            </a:xfrm>
            <a:custGeom>
              <a:avLst/>
              <a:gdLst>
                <a:gd name="connsiteX0" fmla="*/ 198706 w 397791"/>
                <a:gd name="connsiteY0" fmla="*/ 146788 h 146935"/>
                <a:gd name="connsiteX1" fmla="*/ -47 w 397791"/>
                <a:gd name="connsiteY1" fmla="*/ 9932 h 146935"/>
                <a:gd name="connsiteX2" fmla="*/ 26358 w 397791"/>
                <a:gd name="connsiteY2" fmla="*/ -148 h 146935"/>
                <a:gd name="connsiteX3" fmla="*/ 264493 w 397791"/>
                <a:gd name="connsiteY3" fmla="*/ 106696 h 146935"/>
                <a:gd name="connsiteX4" fmla="*/ 371337 w 397791"/>
                <a:gd name="connsiteY4" fmla="*/ -148 h 146935"/>
                <a:gd name="connsiteX5" fmla="*/ 397744 w 397791"/>
                <a:gd name="connsiteY5" fmla="*/ 10074 h 146935"/>
                <a:gd name="connsiteX6" fmla="*/ 198706 w 397791"/>
                <a:gd name="connsiteY6" fmla="*/ 146788 h 14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791" h="146935">
                  <a:moveTo>
                    <a:pt x="198706" y="146788"/>
                  </a:moveTo>
                  <a:cubicBezTo>
                    <a:pt x="110602" y="146404"/>
                    <a:pt x="31739" y="92102"/>
                    <a:pt x="-47" y="9932"/>
                  </a:cubicBezTo>
                  <a:lnTo>
                    <a:pt x="26358" y="-148"/>
                  </a:lnTo>
                  <a:cubicBezTo>
                    <a:pt x="62617" y="95112"/>
                    <a:pt x="169220" y="142955"/>
                    <a:pt x="264493" y="106696"/>
                  </a:cubicBezTo>
                  <a:cubicBezTo>
                    <a:pt x="313727" y="87971"/>
                    <a:pt x="352598" y="49086"/>
                    <a:pt x="371337" y="-148"/>
                  </a:cubicBezTo>
                  <a:lnTo>
                    <a:pt x="397744" y="10074"/>
                  </a:lnTo>
                  <a:cubicBezTo>
                    <a:pt x="365886" y="92287"/>
                    <a:pt x="286882" y="146546"/>
                    <a:pt x="198706" y="146788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2" name="Graphic 10">
              <a:extLst>
                <a:ext uri="{FF2B5EF4-FFF2-40B4-BE49-F238E27FC236}">
                  <a16:creationId xmlns:a16="http://schemas.microsoft.com/office/drawing/2014/main" id="{4FBC660F-6D0E-C272-E8B1-6EA4C0BC9A07}"/>
                </a:ext>
              </a:extLst>
            </p:cNvPr>
            <p:cNvSpPr/>
            <p:nvPr/>
          </p:nvSpPr>
          <p:spPr>
            <a:xfrm>
              <a:off x="8583334" y="2231556"/>
              <a:ext cx="477860" cy="123277"/>
            </a:xfrm>
            <a:custGeom>
              <a:avLst/>
              <a:gdLst>
                <a:gd name="connsiteX0" fmla="*/ 456943 w 477860"/>
                <a:gd name="connsiteY0" fmla="*/ 123130 h 123277"/>
                <a:gd name="connsiteX1" fmla="*/ 35586 w 477860"/>
                <a:gd name="connsiteY1" fmla="*/ 108365 h 123277"/>
                <a:gd name="connsiteX2" fmla="*/ 20822 w 477860"/>
                <a:gd name="connsiteY2" fmla="*/ 123130 h 123277"/>
                <a:gd name="connsiteX3" fmla="*/ -47 w 477860"/>
                <a:gd name="connsiteY3" fmla="*/ 103822 h 123277"/>
                <a:gd name="connsiteX4" fmla="*/ 461430 w 477860"/>
                <a:gd name="connsiteY4" fmla="*/ 87439 h 123277"/>
                <a:gd name="connsiteX5" fmla="*/ 477813 w 477860"/>
                <a:gd name="connsiteY5" fmla="*/ 103822 h 12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860" h="123277">
                  <a:moveTo>
                    <a:pt x="456943" y="123130"/>
                  </a:moveTo>
                  <a:cubicBezTo>
                    <a:pt x="344662" y="2699"/>
                    <a:pt x="156016" y="-3917"/>
                    <a:pt x="35586" y="108365"/>
                  </a:cubicBezTo>
                  <a:cubicBezTo>
                    <a:pt x="30490" y="113121"/>
                    <a:pt x="25563" y="118033"/>
                    <a:pt x="20822" y="123130"/>
                  </a:cubicBezTo>
                  <a:lnTo>
                    <a:pt x="-47" y="103822"/>
                  </a:lnTo>
                  <a:cubicBezTo>
                    <a:pt x="122867" y="-28136"/>
                    <a:pt x="329486" y="-35461"/>
                    <a:pt x="461430" y="87439"/>
                  </a:cubicBezTo>
                  <a:cubicBezTo>
                    <a:pt x="467079" y="92706"/>
                    <a:pt x="472545" y="98172"/>
                    <a:pt x="477813" y="103822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3" name="Graphic 10">
              <a:extLst>
                <a:ext uri="{FF2B5EF4-FFF2-40B4-BE49-F238E27FC236}">
                  <a16:creationId xmlns:a16="http://schemas.microsoft.com/office/drawing/2014/main" id="{3C653B6D-2C60-A0BA-CBC8-4F3DFBC5F36F}"/>
                </a:ext>
              </a:extLst>
            </p:cNvPr>
            <p:cNvSpPr/>
            <p:nvPr/>
          </p:nvSpPr>
          <p:spPr>
            <a:xfrm>
              <a:off x="8583476" y="2761427"/>
              <a:ext cx="477718" cy="123227"/>
            </a:xfrm>
            <a:custGeom>
              <a:avLst/>
              <a:gdLst>
                <a:gd name="connsiteX0" fmla="*/ 238741 w 477718"/>
                <a:gd name="connsiteY0" fmla="*/ 123079 h 123227"/>
                <a:gd name="connsiteX1" fmla="*/ -47 w 477718"/>
                <a:gd name="connsiteY1" fmla="*/ 19159 h 123227"/>
                <a:gd name="connsiteX2" fmla="*/ 20680 w 477718"/>
                <a:gd name="connsiteY2" fmla="*/ -148 h 123227"/>
                <a:gd name="connsiteX3" fmla="*/ 442037 w 477718"/>
                <a:gd name="connsiteY3" fmla="*/ 14616 h 123227"/>
                <a:gd name="connsiteX4" fmla="*/ 456801 w 477718"/>
                <a:gd name="connsiteY4" fmla="*/ -148 h 123227"/>
                <a:gd name="connsiteX5" fmla="*/ 477671 w 477718"/>
                <a:gd name="connsiteY5" fmla="*/ 19159 h 123227"/>
                <a:gd name="connsiteX6" fmla="*/ 238741 w 477718"/>
                <a:gd name="connsiteY6" fmla="*/ 123079 h 123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7718" h="123227">
                  <a:moveTo>
                    <a:pt x="238741" y="123079"/>
                  </a:moveTo>
                  <a:cubicBezTo>
                    <a:pt x="148194" y="122951"/>
                    <a:pt x="61751" y="85330"/>
                    <a:pt x="-47" y="19159"/>
                  </a:cubicBezTo>
                  <a:lnTo>
                    <a:pt x="20680" y="-148"/>
                  </a:lnTo>
                  <a:cubicBezTo>
                    <a:pt x="132961" y="120282"/>
                    <a:pt x="321606" y="126898"/>
                    <a:pt x="442037" y="14616"/>
                  </a:cubicBezTo>
                  <a:cubicBezTo>
                    <a:pt x="447134" y="9860"/>
                    <a:pt x="452060" y="4948"/>
                    <a:pt x="456801" y="-148"/>
                  </a:cubicBezTo>
                  <a:lnTo>
                    <a:pt x="477671" y="19159"/>
                  </a:lnTo>
                  <a:cubicBezTo>
                    <a:pt x="415801" y="85316"/>
                    <a:pt x="329316" y="122923"/>
                    <a:pt x="238741" y="123079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4" name="Graphic 10">
              <a:extLst>
                <a:ext uri="{FF2B5EF4-FFF2-40B4-BE49-F238E27FC236}">
                  <a16:creationId xmlns:a16="http://schemas.microsoft.com/office/drawing/2014/main" id="{491F4BF7-0BF7-02B3-AC2D-0CEC91740FE0}"/>
                </a:ext>
              </a:extLst>
            </p:cNvPr>
            <p:cNvSpPr/>
            <p:nvPr/>
          </p:nvSpPr>
          <p:spPr>
            <a:xfrm>
              <a:off x="8666101" y="2430360"/>
              <a:ext cx="312326" cy="28393"/>
            </a:xfrm>
            <a:custGeom>
              <a:avLst/>
              <a:gdLst>
                <a:gd name="connsiteX0" fmla="*/ 0 w 312326"/>
                <a:gd name="connsiteY0" fmla="*/ 0 h 28393"/>
                <a:gd name="connsiteX1" fmla="*/ 312327 w 312326"/>
                <a:gd name="connsiteY1" fmla="*/ 0 h 28393"/>
                <a:gd name="connsiteX2" fmla="*/ 312327 w 312326"/>
                <a:gd name="connsiteY2" fmla="*/ 28393 h 28393"/>
                <a:gd name="connsiteX3" fmla="*/ 0 w 312326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326" h="28393">
                  <a:moveTo>
                    <a:pt x="0" y="0"/>
                  </a:moveTo>
                  <a:lnTo>
                    <a:pt x="312327" y="0"/>
                  </a:lnTo>
                  <a:lnTo>
                    <a:pt x="312327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5" name="Graphic 10">
              <a:extLst>
                <a:ext uri="{FF2B5EF4-FFF2-40B4-BE49-F238E27FC236}">
                  <a16:creationId xmlns:a16="http://schemas.microsoft.com/office/drawing/2014/main" id="{7237F8AF-EE63-AA57-4D64-07C9A4D0766F}"/>
                </a:ext>
              </a:extLst>
            </p:cNvPr>
            <p:cNvSpPr/>
            <p:nvPr/>
          </p:nvSpPr>
          <p:spPr>
            <a:xfrm>
              <a:off x="8666101" y="2657507"/>
              <a:ext cx="312326" cy="28393"/>
            </a:xfrm>
            <a:custGeom>
              <a:avLst/>
              <a:gdLst>
                <a:gd name="connsiteX0" fmla="*/ 0 w 312326"/>
                <a:gd name="connsiteY0" fmla="*/ 0 h 28393"/>
                <a:gd name="connsiteX1" fmla="*/ 312327 w 312326"/>
                <a:gd name="connsiteY1" fmla="*/ 0 h 28393"/>
                <a:gd name="connsiteX2" fmla="*/ 312327 w 312326"/>
                <a:gd name="connsiteY2" fmla="*/ 28393 h 28393"/>
                <a:gd name="connsiteX3" fmla="*/ 0 w 312326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326" h="28393">
                  <a:moveTo>
                    <a:pt x="0" y="0"/>
                  </a:moveTo>
                  <a:lnTo>
                    <a:pt x="312327" y="0"/>
                  </a:lnTo>
                  <a:lnTo>
                    <a:pt x="312327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6" name="Graphic 10">
              <a:extLst>
                <a:ext uri="{FF2B5EF4-FFF2-40B4-BE49-F238E27FC236}">
                  <a16:creationId xmlns:a16="http://schemas.microsoft.com/office/drawing/2014/main" id="{B94A0511-3B04-D839-08B1-791473D6C256}"/>
                </a:ext>
              </a:extLst>
            </p:cNvPr>
            <p:cNvSpPr/>
            <p:nvPr/>
          </p:nvSpPr>
          <p:spPr>
            <a:xfrm>
              <a:off x="8737084" y="2543934"/>
              <a:ext cx="170360" cy="28393"/>
            </a:xfrm>
            <a:custGeom>
              <a:avLst/>
              <a:gdLst>
                <a:gd name="connsiteX0" fmla="*/ 0 w 170360"/>
                <a:gd name="connsiteY0" fmla="*/ 0 h 28393"/>
                <a:gd name="connsiteX1" fmla="*/ 170360 w 170360"/>
                <a:gd name="connsiteY1" fmla="*/ 0 h 28393"/>
                <a:gd name="connsiteX2" fmla="*/ 170360 w 170360"/>
                <a:gd name="connsiteY2" fmla="*/ 28393 h 28393"/>
                <a:gd name="connsiteX3" fmla="*/ 0 w 170360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360" h="28393">
                  <a:moveTo>
                    <a:pt x="0" y="0"/>
                  </a:moveTo>
                  <a:lnTo>
                    <a:pt x="170360" y="0"/>
                  </a:lnTo>
                  <a:lnTo>
                    <a:pt x="170360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7" name="Graphic 10">
              <a:extLst>
                <a:ext uri="{FF2B5EF4-FFF2-40B4-BE49-F238E27FC236}">
                  <a16:creationId xmlns:a16="http://schemas.microsoft.com/office/drawing/2014/main" id="{9A57AEB1-CCE7-EE89-7AB0-A361DD11FDCB}"/>
                </a:ext>
              </a:extLst>
            </p:cNvPr>
            <p:cNvSpPr/>
            <p:nvPr/>
          </p:nvSpPr>
          <p:spPr>
            <a:xfrm>
              <a:off x="8722888" y="2345180"/>
              <a:ext cx="198753" cy="425900"/>
            </a:xfrm>
            <a:custGeom>
              <a:avLst/>
              <a:gdLst>
                <a:gd name="connsiteX0" fmla="*/ 99329 w 198753"/>
                <a:gd name="connsiteY0" fmla="*/ 425752 h 425900"/>
                <a:gd name="connsiteX1" fmla="*/ -47 w 198753"/>
                <a:gd name="connsiteY1" fmla="*/ 212802 h 425900"/>
                <a:gd name="connsiteX2" fmla="*/ 99329 w 198753"/>
                <a:gd name="connsiteY2" fmla="*/ -148 h 425900"/>
                <a:gd name="connsiteX3" fmla="*/ 198706 w 198753"/>
                <a:gd name="connsiteY3" fmla="*/ 212802 h 425900"/>
                <a:gd name="connsiteX4" fmla="*/ 99329 w 198753"/>
                <a:gd name="connsiteY4" fmla="*/ 425752 h 425900"/>
                <a:gd name="connsiteX5" fmla="*/ 99329 w 198753"/>
                <a:gd name="connsiteY5" fmla="*/ 28245 h 425900"/>
                <a:gd name="connsiteX6" fmla="*/ 28346 w 198753"/>
                <a:gd name="connsiteY6" fmla="*/ 212802 h 425900"/>
                <a:gd name="connsiteX7" fmla="*/ 99329 w 198753"/>
                <a:gd name="connsiteY7" fmla="*/ 397359 h 425900"/>
                <a:gd name="connsiteX8" fmla="*/ 170313 w 198753"/>
                <a:gd name="connsiteY8" fmla="*/ 212802 h 425900"/>
                <a:gd name="connsiteX9" fmla="*/ 99329 w 198753"/>
                <a:gd name="connsiteY9" fmla="*/ 28245 h 42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53" h="425900">
                  <a:moveTo>
                    <a:pt x="99329" y="425752"/>
                  </a:moveTo>
                  <a:cubicBezTo>
                    <a:pt x="42543" y="425752"/>
                    <a:pt x="-47" y="334184"/>
                    <a:pt x="-47" y="212802"/>
                  </a:cubicBezTo>
                  <a:cubicBezTo>
                    <a:pt x="-47" y="91421"/>
                    <a:pt x="42543" y="-148"/>
                    <a:pt x="99329" y="-148"/>
                  </a:cubicBezTo>
                  <a:cubicBezTo>
                    <a:pt x="156116" y="-148"/>
                    <a:pt x="198706" y="91421"/>
                    <a:pt x="198706" y="212802"/>
                  </a:cubicBezTo>
                  <a:cubicBezTo>
                    <a:pt x="198706" y="334184"/>
                    <a:pt x="156116" y="425752"/>
                    <a:pt x="99329" y="425752"/>
                  </a:cubicBezTo>
                  <a:close/>
                  <a:moveTo>
                    <a:pt x="99329" y="28245"/>
                  </a:moveTo>
                  <a:cubicBezTo>
                    <a:pt x="65683" y="28245"/>
                    <a:pt x="28346" y="104056"/>
                    <a:pt x="28346" y="212802"/>
                  </a:cubicBezTo>
                  <a:cubicBezTo>
                    <a:pt x="28346" y="321549"/>
                    <a:pt x="65683" y="397359"/>
                    <a:pt x="99329" y="397359"/>
                  </a:cubicBezTo>
                  <a:cubicBezTo>
                    <a:pt x="132975" y="397359"/>
                    <a:pt x="170313" y="321549"/>
                    <a:pt x="170313" y="212802"/>
                  </a:cubicBezTo>
                  <a:cubicBezTo>
                    <a:pt x="170313" y="104056"/>
                    <a:pt x="132975" y="28245"/>
                    <a:pt x="99329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6B677E-59CD-5EB0-206C-CF754E6134D2}"/>
              </a:ext>
            </a:extLst>
          </p:cNvPr>
          <p:cNvGrpSpPr/>
          <p:nvPr/>
        </p:nvGrpSpPr>
        <p:grpSpPr>
          <a:xfrm>
            <a:off x="6766546" y="2848407"/>
            <a:ext cx="493282" cy="462471"/>
            <a:chOff x="6891516" y="726759"/>
            <a:chExt cx="908550" cy="851800"/>
          </a:xfrm>
          <a:solidFill>
            <a:srgbClr val="2478FF"/>
          </a:solidFill>
        </p:grpSpPr>
        <p:sp>
          <p:nvSpPr>
            <p:cNvPr id="49" name="Graphic 10">
              <a:extLst>
                <a:ext uri="{FF2B5EF4-FFF2-40B4-BE49-F238E27FC236}">
                  <a16:creationId xmlns:a16="http://schemas.microsoft.com/office/drawing/2014/main" id="{CF509A77-D5D0-B0B5-1CF6-47EEE383290C}"/>
                </a:ext>
              </a:extLst>
            </p:cNvPr>
            <p:cNvSpPr/>
            <p:nvPr/>
          </p:nvSpPr>
          <p:spPr>
            <a:xfrm>
              <a:off x="7345810" y="854558"/>
              <a:ext cx="454256" cy="227118"/>
            </a:xfrm>
            <a:custGeom>
              <a:avLst/>
              <a:gdLst>
                <a:gd name="connsiteX0" fmla="*/ 283886 w 454256"/>
                <a:gd name="connsiteY0" fmla="*/ 226970 h 227118"/>
                <a:gd name="connsiteX1" fmla="*/ 269689 w 454256"/>
                <a:gd name="connsiteY1" fmla="*/ 212774 h 227118"/>
                <a:gd name="connsiteX2" fmla="*/ 269689 w 454256"/>
                <a:gd name="connsiteY2" fmla="*/ 184380 h 227118"/>
                <a:gd name="connsiteX3" fmla="*/ -47 w 454256"/>
                <a:gd name="connsiteY3" fmla="*/ 184380 h 227118"/>
                <a:gd name="connsiteX4" fmla="*/ -47 w 454256"/>
                <a:gd name="connsiteY4" fmla="*/ 155987 h 227118"/>
                <a:gd name="connsiteX5" fmla="*/ 283886 w 454256"/>
                <a:gd name="connsiteY5" fmla="*/ 155987 h 227118"/>
                <a:gd name="connsiteX6" fmla="*/ 298083 w 454256"/>
                <a:gd name="connsiteY6" fmla="*/ 170184 h 227118"/>
                <a:gd name="connsiteX7" fmla="*/ 298083 w 454256"/>
                <a:gd name="connsiteY7" fmla="*/ 186936 h 227118"/>
                <a:gd name="connsiteX8" fmla="*/ 413644 w 454256"/>
                <a:gd name="connsiteY8" fmla="*/ 113397 h 227118"/>
                <a:gd name="connsiteX9" fmla="*/ 298083 w 454256"/>
                <a:gd name="connsiteY9" fmla="*/ 39858 h 227118"/>
                <a:gd name="connsiteX10" fmla="*/ 298083 w 454256"/>
                <a:gd name="connsiteY10" fmla="*/ 56610 h 227118"/>
                <a:gd name="connsiteX11" fmla="*/ 283886 w 454256"/>
                <a:gd name="connsiteY11" fmla="*/ 70807 h 227118"/>
                <a:gd name="connsiteX12" fmla="*/ 113526 w 454256"/>
                <a:gd name="connsiteY12" fmla="*/ 70807 h 227118"/>
                <a:gd name="connsiteX13" fmla="*/ 113526 w 454256"/>
                <a:gd name="connsiteY13" fmla="*/ 42414 h 227118"/>
                <a:gd name="connsiteX14" fmla="*/ 269689 w 454256"/>
                <a:gd name="connsiteY14" fmla="*/ 42414 h 227118"/>
                <a:gd name="connsiteX15" fmla="*/ 269689 w 454256"/>
                <a:gd name="connsiteY15" fmla="*/ 14020 h 227118"/>
                <a:gd name="connsiteX16" fmla="*/ 283915 w 454256"/>
                <a:gd name="connsiteY16" fmla="*/ -148 h 227118"/>
                <a:gd name="connsiteX17" fmla="*/ 291552 w 454256"/>
                <a:gd name="connsiteY17" fmla="*/ 2095 h 227118"/>
                <a:gd name="connsiteX18" fmla="*/ 447716 w 454256"/>
                <a:gd name="connsiteY18" fmla="*/ 101472 h 227118"/>
                <a:gd name="connsiteX19" fmla="*/ 451932 w 454256"/>
                <a:gd name="connsiteY19" fmla="*/ 121106 h 227118"/>
                <a:gd name="connsiteX20" fmla="*/ 447716 w 454256"/>
                <a:gd name="connsiteY20" fmla="*/ 125322 h 227118"/>
                <a:gd name="connsiteX21" fmla="*/ 291552 w 454256"/>
                <a:gd name="connsiteY21" fmla="*/ 224699 h 227118"/>
                <a:gd name="connsiteX22" fmla="*/ 283886 w 454256"/>
                <a:gd name="connsiteY22" fmla="*/ 226970 h 22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4256" h="227118">
                  <a:moveTo>
                    <a:pt x="283886" y="226970"/>
                  </a:moveTo>
                  <a:cubicBezTo>
                    <a:pt x="276049" y="226970"/>
                    <a:pt x="269689" y="220610"/>
                    <a:pt x="269689" y="212774"/>
                  </a:cubicBezTo>
                  <a:lnTo>
                    <a:pt x="269689" y="184380"/>
                  </a:lnTo>
                  <a:lnTo>
                    <a:pt x="-47" y="184380"/>
                  </a:lnTo>
                  <a:lnTo>
                    <a:pt x="-47" y="155987"/>
                  </a:lnTo>
                  <a:lnTo>
                    <a:pt x="283886" y="155987"/>
                  </a:lnTo>
                  <a:cubicBezTo>
                    <a:pt x="291723" y="155987"/>
                    <a:pt x="298083" y="162347"/>
                    <a:pt x="298083" y="170184"/>
                  </a:cubicBezTo>
                  <a:lnTo>
                    <a:pt x="298083" y="186936"/>
                  </a:lnTo>
                  <a:lnTo>
                    <a:pt x="413644" y="113397"/>
                  </a:lnTo>
                  <a:lnTo>
                    <a:pt x="298083" y="39858"/>
                  </a:lnTo>
                  <a:lnTo>
                    <a:pt x="298083" y="56610"/>
                  </a:lnTo>
                  <a:cubicBezTo>
                    <a:pt x="298083" y="64447"/>
                    <a:pt x="291723" y="70807"/>
                    <a:pt x="283886" y="70807"/>
                  </a:cubicBezTo>
                  <a:lnTo>
                    <a:pt x="113526" y="70807"/>
                  </a:lnTo>
                  <a:lnTo>
                    <a:pt x="113526" y="42414"/>
                  </a:lnTo>
                  <a:lnTo>
                    <a:pt x="269689" y="42414"/>
                  </a:lnTo>
                  <a:lnTo>
                    <a:pt x="269689" y="14020"/>
                  </a:lnTo>
                  <a:cubicBezTo>
                    <a:pt x="269704" y="6184"/>
                    <a:pt x="276064" y="-162"/>
                    <a:pt x="283915" y="-148"/>
                  </a:cubicBezTo>
                  <a:cubicBezTo>
                    <a:pt x="286626" y="-148"/>
                    <a:pt x="289267" y="633"/>
                    <a:pt x="291552" y="2095"/>
                  </a:cubicBezTo>
                  <a:lnTo>
                    <a:pt x="447716" y="101472"/>
                  </a:lnTo>
                  <a:cubicBezTo>
                    <a:pt x="454303" y="105731"/>
                    <a:pt x="456191" y="114519"/>
                    <a:pt x="451932" y="121106"/>
                  </a:cubicBezTo>
                  <a:cubicBezTo>
                    <a:pt x="450839" y="122795"/>
                    <a:pt x="449405" y="124229"/>
                    <a:pt x="447716" y="125322"/>
                  </a:cubicBezTo>
                  <a:lnTo>
                    <a:pt x="291552" y="224699"/>
                  </a:lnTo>
                  <a:cubicBezTo>
                    <a:pt x="289267" y="226175"/>
                    <a:pt x="286612" y="226956"/>
                    <a:pt x="283886" y="226970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0" name="Graphic 10">
              <a:extLst>
                <a:ext uri="{FF2B5EF4-FFF2-40B4-BE49-F238E27FC236}">
                  <a16:creationId xmlns:a16="http://schemas.microsoft.com/office/drawing/2014/main" id="{2904501C-FC23-93AE-480D-C71F889BF0D1}"/>
                </a:ext>
              </a:extLst>
            </p:cNvPr>
            <p:cNvSpPr/>
            <p:nvPr/>
          </p:nvSpPr>
          <p:spPr>
            <a:xfrm>
              <a:off x="7033483" y="1266233"/>
              <a:ext cx="28393" cy="312326"/>
            </a:xfrm>
            <a:custGeom>
              <a:avLst/>
              <a:gdLst>
                <a:gd name="connsiteX0" fmla="*/ 0 w 28393"/>
                <a:gd name="connsiteY0" fmla="*/ 0 h 312326"/>
                <a:gd name="connsiteX1" fmla="*/ 28393 w 28393"/>
                <a:gd name="connsiteY1" fmla="*/ 0 h 312326"/>
                <a:gd name="connsiteX2" fmla="*/ 28393 w 28393"/>
                <a:gd name="connsiteY2" fmla="*/ 312327 h 312326"/>
                <a:gd name="connsiteX3" fmla="*/ 0 w 28393"/>
                <a:gd name="connsiteY3" fmla="*/ 312327 h 312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312326">
                  <a:moveTo>
                    <a:pt x="0" y="0"/>
                  </a:moveTo>
                  <a:lnTo>
                    <a:pt x="28393" y="0"/>
                  </a:lnTo>
                  <a:lnTo>
                    <a:pt x="28393" y="312327"/>
                  </a:lnTo>
                  <a:lnTo>
                    <a:pt x="0" y="312327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1" name="Graphic 10">
              <a:extLst>
                <a:ext uri="{FF2B5EF4-FFF2-40B4-BE49-F238E27FC236}">
                  <a16:creationId xmlns:a16="http://schemas.microsoft.com/office/drawing/2014/main" id="{D325F2A4-0805-F048-CDE8-EFF8EC9A144D}"/>
                </a:ext>
              </a:extLst>
            </p:cNvPr>
            <p:cNvSpPr/>
            <p:nvPr/>
          </p:nvSpPr>
          <p:spPr>
            <a:xfrm>
              <a:off x="7033483" y="953906"/>
              <a:ext cx="28393" cy="28393"/>
            </a:xfrm>
            <a:custGeom>
              <a:avLst/>
              <a:gdLst>
                <a:gd name="connsiteX0" fmla="*/ 0 w 28393"/>
                <a:gd name="connsiteY0" fmla="*/ 0 h 28393"/>
                <a:gd name="connsiteX1" fmla="*/ 28393 w 28393"/>
                <a:gd name="connsiteY1" fmla="*/ 0 h 28393"/>
                <a:gd name="connsiteX2" fmla="*/ 28393 w 28393"/>
                <a:gd name="connsiteY2" fmla="*/ 28393 h 28393"/>
                <a:gd name="connsiteX3" fmla="*/ 0 w 28393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28393">
                  <a:moveTo>
                    <a:pt x="0" y="0"/>
                  </a:moveTo>
                  <a:lnTo>
                    <a:pt x="28393" y="0"/>
                  </a:lnTo>
                  <a:lnTo>
                    <a:pt x="28393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2" name="Graphic 10">
              <a:extLst>
                <a:ext uri="{FF2B5EF4-FFF2-40B4-BE49-F238E27FC236}">
                  <a16:creationId xmlns:a16="http://schemas.microsoft.com/office/drawing/2014/main" id="{8A12C6DF-B0EC-5845-48D0-503889AEC555}"/>
                </a:ext>
              </a:extLst>
            </p:cNvPr>
            <p:cNvSpPr/>
            <p:nvPr/>
          </p:nvSpPr>
          <p:spPr>
            <a:xfrm>
              <a:off x="6962500" y="1209446"/>
              <a:ext cx="127770" cy="28393"/>
            </a:xfrm>
            <a:custGeom>
              <a:avLst/>
              <a:gdLst>
                <a:gd name="connsiteX0" fmla="*/ 0 w 127770"/>
                <a:gd name="connsiteY0" fmla="*/ 0 h 28393"/>
                <a:gd name="connsiteX1" fmla="*/ 127770 w 127770"/>
                <a:gd name="connsiteY1" fmla="*/ 0 h 28393"/>
                <a:gd name="connsiteX2" fmla="*/ 127770 w 127770"/>
                <a:gd name="connsiteY2" fmla="*/ 28393 h 28393"/>
                <a:gd name="connsiteX3" fmla="*/ 0 w 127770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770" h="28393">
                  <a:moveTo>
                    <a:pt x="0" y="0"/>
                  </a:moveTo>
                  <a:lnTo>
                    <a:pt x="127770" y="0"/>
                  </a:lnTo>
                  <a:lnTo>
                    <a:pt x="127770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3" name="Graphic 10">
              <a:extLst>
                <a:ext uri="{FF2B5EF4-FFF2-40B4-BE49-F238E27FC236}">
                  <a16:creationId xmlns:a16="http://schemas.microsoft.com/office/drawing/2014/main" id="{FC203DCE-33C2-B257-445C-3219837393F5}"/>
                </a:ext>
              </a:extLst>
            </p:cNvPr>
            <p:cNvSpPr/>
            <p:nvPr/>
          </p:nvSpPr>
          <p:spPr>
            <a:xfrm>
              <a:off x="6948303" y="1252036"/>
              <a:ext cx="28393" cy="326523"/>
            </a:xfrm>
            <a:custGeom>
              <a:avLst/>
              <a:gdLst>
                <a:gd name="connsiteX0" fmla="*/ 0 w 28393"/>
                <a:gd name="connsiteY0" fmla="*/ 0 h 326523"/>
                <a:gd name="connsiteX1" fmla="*/ 28393 w 28393"/>
                <a:gd name="connsiteY1" fmla="*/ 0 h 326523"/>
                <a:gd name="connsiteX2" fmla="*/ 28393 w 28393"/>
                <a:gd name="connsiteY2" fmla="*/ 326524 h 326523"/>
                <a:gd name="connsiteX3" fmla="*/ 0 w 28393"/>
                <a:gd name="connsiteY3" fmla="*/ 326524 h 32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326523">
                  <a:moveTo>
                    <a:pt x="0" y="0"/>
                  </a:moveTo>
                  <a:lnTo>
                    <a:pt x="28393" y="0"/>
                  </a:lnTo>
                  <a:lnTo>
                    <a:pt x="28393" y="326524"/>
                  </a:lnTo>
                  <a:lnTo>
                    <a:pt x="0" y="326524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4" name="Graphic 10">
              <a:extLst>
                <a:ext uri="{FF2B5EF4-FFF2-40B4-BE49-F238E27FC236}">
                  <a16:creationId xmlns:a16="http://schemas.microsoft.com/office/drawing/2014/main" id="{4EB3FC5B-5629-2800-3404-1507322004A7}"/>
                </a:ext>
              </a:extLst>
            </p:cNvPr>
            <p:cNvSpPr/>
            <p:nvPr/>
          </p:nvSpPr>
          <p:spPr>
            <a:xfrm>
              <a:off x="6891516" y="897119"/>
              <a:ext cx="539473" cy="369113"/>
            </a:xfrm>
            <a:custGeom>
              <a:avLst/>
              <a:gdLst>
                <a:gd name="connsiteX0" fmla="*/ 85133 w 539473"/>
                <a:gd name="connsiteY0" fmla="*/ 368966 h 369113"/>
                <a:gd name="connsiteX1" fmla="*/ -47 w 539473"/>
                <a:gd name="connsiteY1" fmla="*/ 368966 h 369113"/>
                <a:gd name="connsiteX2" fmla="*/ -47 w 539473"/>
                <a:gd name="connsiteY2" fmla="*/ 70835 h 369113"/>
                <a:gd name="connsiteX3" fmla="*/ 70936 w 539473"/>
                <a:gd name="connsiteY3" fmla="*/ -148 h 369113"/>
                <a:gd name="connsiteX4" fmla="*/ 539426 w 539473"/>
                <a:gd name="connsiteY4" fmla="*/ -148 h 369113"/>
                <a:gd name="connsiteX5" fmla="*/ 539426 w 539473"/>
                <a:gd name="connsiteY5" fmla="*/ 28245 h 369113"/>
                <a:gd name="connsiteX6" fmla="*/ 70936 w 539473"/>
                <a:gd name="connsiteY6" fmla="*/ 28245 h 369113"/>
                <a:gd name="connsiteX7" fmla="*/ 28346 w 539473"/>
                <a:gd name="connsiteY7" fmla="*/ 70835 h 369113"/>
                <a:gd name="connsiteX8" fmla="*/ 28346 w 539473"/>
                <a:gd name="connsiteY8" fmla="*/ 340572 h 369113"/>
                <a:gd name="connsiteX9" fmla="*/ 56739 w 539473"/>
                <a:gd name="connsiteY9" fmla="*/ 340572 h 369113"/>
                <a:gd name="connsiteX10" fmla="*/ 56739 w 539473"/>
                <a:gd name="connsiteY10" fmla="*/ 113425 h 369113"/>
                <a:gd name="connsiteX11" fmla="*/ 85133 w 539473"/>
                <a:gd name="connsiteY11" fmla="*/ 113425 h 36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9473" h="369113">
                  <a:moveTo>
                    <a:pt x="85133" y="368966"/>
                  </a:moveTo>
                  <a:lnTo>
                    <a:pt x="-47" y="368966"/>
                  </a:lnTo>
                  <a:lnTo>
                    <a:pt x="-47" y="70835"/>
                  </a:lnTo>
                  <a:cubicBezTo>
                    <a:pt x="-47" y="31638"/>
                    <a:pt x="31739" y="-148"/>
                    <a:pt x="70936" y="-148"/>
                  </a:cubicBezTo>
                  <a:lnTo>
                    <a:pt x="539426" y="-148"/>
                  </a:lnTo>
                  <a:lnTo>
                    <a:pt x="539426" y="28245"/>
                  </a:lnTo>
                  <a:lnTo>
                    <a:pt x="70936" y="28245"/>
                  </a:lnTo>
                  <a:cubicBezTo>
                    <a:pt x="47412" y="28245"/>
                    <a:pt x="28346" y="47312"/>
                    <a:pt x="28346" y="70835"/>
                  </a:cubicBezTo>
                  <a:lnTo>
                    <a:pt x="28346" y="340572"/>
                  </a:lnTo>
                  <a:lnTo>
                    <a:pt x="56739" y="340572"/>
                  </a:lnTo>
                  <a:lnTo>
                    <a:pt x="56739" y="113425"/>
                  </a:lnTo>
                  <a:lnTo>
                    <a:pt x="85133" y="113425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5" name="Graphic 10">
              <a:extLst>
                <a:ext uri="{FF2B5EF4-FFF2-40B4-BE49-F238E27FC236}">
                  <a16:creationId xmlns:a16="http://schemas.microsoft.com/office/drawing/2014/main" id="{8D4E66FC-E662-BBA2-996D-7A78B83AAA08}"/>
                </a:ext>
              </a:extLst>
            </p:cNvPr>
            <p:cNvSpPr/>
            <p:nvPr/>
          </p:nvSpPr>
          <p:spPr>
            <a:xfrm>
              <a:off x="7118663" y="953906"/>
              <a:ext cx="468490" cy="624653"/>
            </a:xfrm>
            <a:custGeom>
              <a:avLst/>
              <a:gdLst>
                <a:gd name="connsiteX0" fmla="*/ 28346 w 468490"/>
                <a:gd name="connsiteY0" fmla="*/ 624506 h 624653"/>
                <a:gd name="connsiteX1" fmla="*/ -47 w 468490"/>
                <a:gd name="connsiteY1" fmla="*/ 624506 h 624653"/>
                <a:gd name="connsiteX2" fmla="*/ -47 w 468490"/>
                <a:gd name="connsiteY2" fmla="*/ 70835 h 624653"/>
                <a:gd name="connsiteX3" fmla="*/ 70936 w 468490"/>
                <a:gd name="connsiteY3" fmla="*/ -148 h 624653"/>
                <a:gd name="connsiteX4" fmla="*/ 468443 w 468490"/>
                <a:gd name="connsiteY4" fmla="*/ -148 h 624653"/>
                <a:gd name="connsiteX5" fmla="*/ 468443 w 468490"/>
                <a:gd name="connsiteY5" fmla="*/ 28245 h 624653"/>
                <a:gd name="connsiteX6" fmla="*/ 70936 w 468490"/>
                <a:gd name="connsiteY6" fmla="*/ 28245 h 624653"/>
                <a:gd name="connsiteX7" fmla="*/ 28346 w 468490"/>
                <a:gd name="connsiteY7" fmla="*/ 70835 h 62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490" h="624653">
                  <a:moveTo>
                    <a:pt x="28346" y="624506"/>
                  </a:moveTo>
                  <a:lnTo>
                    <a:pt x="-47" y="624506"/>
                  </a:lnTo>
                  <a:lnTo>
                    <a:pt x="-47" y="70835"/>
                  </a:lnTo>
                  <a:cubicBezTo>
                    <a:pt x="-47" y="31638"/>
                    <a:pt x="31739" y="-148"/>
                    <a:pt x="70936" y="-148"/>
                  </a:cubicBezTo>
                  <a:lnTo>
                    <a:pt x="468443" y="-148"/>
                  </a:lnTo>
                  <a:lnTo>
                    <a:pt x="468443" y="28245"/>
                  </a:lnTo>
                  <a:lnTo>
                    <a:pt x="70936" y="28245"/>
                  </a:lnTo>
                  <a:cubicBezTo>
                    <a:pt x="47412" y="28245"/>
                    <a:pt x="28346" y="47312"/>
                    <a:pt x="28346" y="7083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6" name="Graphic 10">
              <a:extLst>
                <a:ext uri="{FF2B5EF4-FFF2-40B4-BE49-F238E27FC236}">
                  <a16:creationId xmlns:a16="http://schemas.microsoft.com/office/drawing/2014/main" id="{C28098D0-0DA3-D03B-4DA9-3670ADB33C0F}"/>
                </a:ext>
              </a:extLst>
            </p:cNvPr>
            <p:cNvSpPr/>
            <p:nvPr/>
          </p:nvSpPr>
          <p:spPr>
            <a:xfrm>
              <a:off x="6976696" y="726759"/>
              <a:ext cx="141965" cy="141965"/>
            </a:xfrm>
            <a:custGeom>
              <a:avLst/>
              <a:gdLst>
                <a:gd name="connsiteX0" fmla="*/ 70936 w 141966"/>
                <a:gd name="connsiteY0" fmla="*/ 141819 h 141966"/>
                <a:gd name="connsiteX1" fmla="*/ -47 w 141966"/>
                <a:gd name="connsiteY1" fmla="*/ 70835 h 141966"/>
                <a:gd name="connsiteX2" fmla="*/ 70936 w 141966"/>
                <a:gd name="connsiteY2" fmla="*/ -148 h 141966"/>
                <a:gd name="connsiteX3" fmla="*/ 141919 w 141966"/>
                <a:gd name="connsiteY3" fmla="*/ 70835 h 141966"/>
                <a:gd name="connsiteX4" fmla="*/ 70936 w 141966"/>
                <a:gd name="connsiteY4" fmla="*/ 141819 h 141966"/>
                <a:gd name="connsiteX5" fmla="*/ 70936 w 141966"/>
                <a:gd name="connsiteY5" fmla="*/ 28245 h 141966"/>
                <a:gd name="connsiteX6" fmla="*/ 28346 w 141966"/>
                <a:gd name="connsiteY6" fmla="*/ 70835 h 141966"/>
                <a:gd name="connsiteX7" fmla="*/ 70936 w 141966"/>
                <a:gd name="connsiteY7" fmla="*/ 113425 h 141966"/>
                <a:gd name="connsiteX8" fmla="*/ 113526 w 141966"/>
                <a:gd name="connsiteY8" fmla="*/ 70835 h 141966"/>
                <a:gd name="connsiteX9" fmla="*/ 70936 w 141966"/>
                <a:gd name="connsiteY9" fmla="*/ 28245 h 14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966" h="141966">
                  <a:moveTo>
                    <a:pt x="70936" y="141819"/>
                  </a:moveTo>
                  <a:cubicBezTo>
                    <a:pt x="31739" y="141819"/>
                    <a:pt x="-47" y="110032"/>
                    <a:pt x="-47" y="70835"/>
                  </a:cubicBezTo>
                  <a:cubicBezTo>
                    <a:pt x="-47" y="31638"/>
                    <a:pt x="31739" y="-148"/>
                    <a:pt x="70936" y="-148"/>
                  </a:cubicBezTo>
                  <a:cubicBezTo>
                    <a:pt x="110133" y="-148"/>
                    <a:pt x="141919" y="31638"/>
                    <a:pt x="141919" y="70835"/>
                  </a:cubicBezTo>
                  <a:cubicBezTo>
                    <a:pt x="141919" y="110032"/>
                    <a:pt x="110133" y="141819"/>
                    <a:pt x="70936" y="141819"/>
                  </a:cubicBezTo>
                  <a:close/>
                  <a:moveTo>
                    <a:pt x="70936" y="28245"/>
                  </a:moveTo>
                  <a:cubicBezTo>
                    <a:pt x="47412" y="28245"/>
                    <a:pt x="28346" y="47312"/>
                    <a:pt x="28346" y="70835"/>
                  </a:cubicBezTo>
                  <a:cubicBezTo>
                    <a:pt x="28346" y="94359"/>
                    <a:pt x="47412" y="113425"/>
                    <a:pt x="70936" y="113425"/>
                  </a:cubicBezTo>
                  <a:cubicBezTo>
                    <a:pt x="94460" y="113425"/>
                    <a:pt x="113526" y="94359"/>
                    <a:pt x="113526" y="70835"/>
                  </a:cubicBezTo>
                  <a:cubicBezTo>
                    <a:pt x="113526" y="47312"/>
                    <a:pt x="94460" y="28245"/>
                    <a:pt x="70936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7" name="Graphic 10">
              <a:extLst>
                <a:ext uri="{FF2B5EF4-FFF2-40B4-BE49-F238E27FC236}">
                  <a16:creationId xmlns:a16="http://schemas.microsoft.com/office/drawing/2014/main" id="{518DC279-0E68-1DAC-8D5E-90529698DCD5}"/>
                </a:ext>
              </a:extLst>
            </p:cNvPr>
            <p:cNvSpPr/>
            <p:nvPr/>
          </p:nvSpPr>
          <p:spPr>
            <a:xfrm>
              <a:off x="7615547" y="953906"/>
              <a:ext cx="28393" cy="70983"/>
            </a:xfrm>
            <a:custGeom>
              <a:avLst/>
              <a:gdLst>
                <a:gd name="connsiteX0" fmla="*/ 0 w 28393"/>
                <a:gd name="connsiteY0" fmla="*/ 0 h 70983"/>
                <a:gd name="connsiteX1" fmla="*/ 28393 w 28393"/>
                <a:gd name="connsiteY1" fmla="*/ 0 h 70983"/>
                <a:gd name="connsiteX2" fmla="*/ 28393 w 28393"/>
                <a:gd name="connsiteY2" fmla="*/ 70983 h 70983"/>
                <a:gd name="connsiteX3" fmla="*/ 0 w 28393"/>
                <a:gd name="connsiteY3" fmla="*/ 70983 h 7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70983">
                  <a:moveTo>
                    <a:pt x="0" y="0"/>
                  </a:moveTo>
                  <a:lnTo>
                    <a:pt x="28393" y="0"/>
                  </a:lnTo>
                  <a:lnTo>
                    <a:pt x="28393" y="70983"/>
                  </a:lnTo>
                  <a:lnTo>
                    <a:pt x="0" y="7098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8" name="Graphic 10">
              <a:extLst>
                <a:ext uri="{FF2B5EF4-FFF2-40B4-BE49-F238E27FC236}">
                  <a16:creationId xmlns:a16="http://schemas.microsoft.com/office/drawing/2014/main" id="{840E42EF-7209-8E91-27DB-505A25771375}"/>
                </a:ext>
              </a:extLst>
            </p:cNvPr>
            <p:cNvSpPr/>
            <p:nvPr/>
          </p:nvSpPr>
          <p:spPr>
            <a:xfrm>
              <a:off x="7175450" y="1095901"/>
              <a:ext cx="482650" cy="227118"/>
            </a:xfrm>
            <a:custGeom>
              <a:avLst/>
              <a:gdLst>
                <a:gd name="connsiteX0" fmla="*/ 312279 w 482650"/>
                <a:gd name="connsiteY0" fmla="*/ 226970 h 227118"/>
                <a:gd name="connsiteX1" fmla="*/ 298083 w 482650"/>
                <a:gd name="connsiteY1" fmla="*/ 212774 h 227118"/>
                <a:gd name="connsiteX2" fmla="*/ 298083 w 482650"/>
                <a:gd name="connsiteY2" fmla="*/ 184380 h 227118"/>
                <a:gd name="connsiteX3" fmla="*/ -47 w 482650"/>
                <a:gd name="connsiteY3" fmla="*/ 184380 h 227118"/>
                <a:gd name="connsiteX4" fmla="*/ -47 w 482650"/>
                <a:gd name="connsiteY4" fmla="*/ 155987 h 227118"/>
                <a:gd name="connsiteX5" fmla="*/ 312279 w 482650"/>
                <a:gd name="connsiteY5" fmla="*/ 155987 h 227118"/>
                <a:gd name="connsiteX6" fmla="*/ 326476 w 482650"/>
                <a:gd name="connsiteY6" fmla="*/ 170184 h 227118"/>
                <a:gd name="connsiteX7" fmla="*/ 326476 w 482650"/>
                <a:gd name="connsiteY7" fmla="*/ 186936 h 227118"/>
                <a:gd name="connsiteX8" fmla="*/ 442037 w 482650"/>
                <a:gd name="connsiteY8" fmla="*/ 113397 h 227118"/>
                <a:gd name="connsiteX9" fmla="*/ 326476 w 482650"/>
                <a:gd name="connsiteY9" fmla="*/ 39858 h 227118"/>
                <a:gd name="connsiteX10" fmla="*/ 326476 w 482650"/>
                <a:gd name="connsiteY10" fmla="*/ 56610 h 227118"/>
                <a:gd name="connsiteX11" fmla="*/ 312279 w 482650"/>
                <a:gd name="connsiteY11" fmla="*/ 70807 h 227118"/>
                <a:gd name="connsiteX12" fmla="*/ -47 w 482650"/>
                <a:gd name="connsiteY12" fmla="*/ 70807 h 227118"/>
                <a:gd name="connsiteX13" fmla="*/ -47 w 482650"/>
                <a:gd name="connsiteY13" fmla="*/ 42414 h 227118"/>
                <a:gd name="connsiteX14" fmla="*/ 298083 w 482650"/>
                <a:gd name="connsiteY14" fmla="*/ 42414 h 227118"/>
                <a:gd name="connsiteX15" fmla="*/ 298083 w 482650"/>
                <a:gd name="connsiteY15" fmla="*/ 14020 h 227118"/>
                <a:gd name="connsiteX16" fmla="*/ 312308 w 482650"/>
                <a:gd name="connsiteY16" fmla="*/ -148 h 227118"/>
                <a:gd name="connsiteX17" fmla="*/ 319946 w 482650"/>
                <a:gd name="connsiteY17" fmla="*/ 2095 h 227118"/>
                <a:gd name="connsiteX18" fmla="*/ 476109 w 482650"/>
                <a:gd name="connsiteY18" fmla="*/ 101472 h 227118"/>
                <a:gd name="connsiteX19" fmla="*/ 480326 w 482650"/>
                <a:gd name="connsiteY19" fmla="*/ 121106 h 227118"/>
                <a:gd name="connsiteX20" fmla="*/ 476109 w 482650"/>
                <a:gd name="connsiteY20" fmla="*/ 125322 h 227118"/>
                <a:gd name="connsiteX21" fmla="*/ 319946 w 482650"/>
                <a:gd name="connsiteY21" fmla="*/ 224699 h 227118"/>
                <a:gd name="connsiteX22" fmla="*/ 312279 w 482650"/>
                <a:gd name="connsiteY22" fmla="*/ 226970 h 22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2650" h="227118">
                  <a:moveTo>
                    <a:pt x="312279" y="226970"/>
                  </a:moveTo>
                  <a:cubicBezTo>
                    <a:pt x="304443" y="226970"/>
                    <a:pt x="298083" y="220610"/>
                    <a:pt x="298083" y="212774"/>
                  </a:cubicBezTo>
                  <a:lnTo>
                    <a:pt x="298083" y="184380"/>
                  </a:lnTo>
                  <a:lnTo>
                    <a:pt x="-47" y="184380"/>
                  </a:lnTo>
                  <a:lnTo>
                    <a:pt x="-47" y="155987"/>
                  </a:lnTo>
                  <a:lnTo>
                    <a:pt x="312279" y="155987"/>
                  </a:lnTo>
                  <a:cubicBezTo>
                    <a:pt x="320116" y="155987"/>
                    <a:pt x="326476" y="162347"/>
                    <a:pt x="326476" y="170184"/>
                  </a:cubicBezTo>
                  <a:lnTo>
                    <a:pt x="326476" y="186936"/>
                  </a:lnTo>
                  <a:lnTo>
                    <a:pt x="442037" y="113397"/>
                  </a:lnTo>
                  <a:lnTo>
                    <a:pt x="326476" y="39858"/>
                  </a:lnTo>
                  <a:lnTo>
                    <a:pt x="326476" y="56610"/>
                  </a:lnTo>
                  <a:cubicBezTo>
                    <a:pt x="326476" y="64447"/>
                    <a:pt x="320116" y="70807"/>
                    <a:pt x="312279" y="70807"/>
                  </a:cubicBezTo>
                  <a:lnTo>
                    <a:pt x="-47" y="70807"/>
                  </a:lnTo>
                  <a:lnTo>
                    <a:pt x="-47" y="42414"/>
                  </a:lnTo>
                  <a:lnTo>
                    <a:pt x="298083" y="42414"/>
                  </a:lnTo>
                  <a:lnTo>
                    <a:pt x="298083" y="14020"/>
                  </a:lnTo>
                  <a:cubicBezTo>
                    <a:pt x="298097" y="6184"/>
                    <a:pt x="304457" y="-162"/>
                    <a:pt x="312308" y="-148"/>
                  </a:cubicBezTo>
                  <a:cubicBezTo>
                    <a:pt x="315019" y="-148"/>
                    <a:pt x="317660" y="633"/>
                    <a:pt x="319946" y="2095"/>
                  </a:cubicBezTo>
                  <a:lnTo>
                    <a:pt x="476109" y="101472"/>
                  </a:lnTo>
                  <a:cubicBezTo>
                    <a:pt x="482696" y="105731"/>
                    <a:pt x="484584" y="114519"/>
                    <a:pt x="480326" y="121106"/>
                  </a:cubicBezTo>
                  <a:cubicBezTo>
                    <a:pt x="479232" y="122795"/>
                    <a:pt x="477798" y="124229"/>
                    <a:pt x="476109" y="125322"/>
                  </a:cubicBezTo>
                  <a:lnTo>
                    <a:pt x="319946" y="224699"/>
                  </a:lnTo>
                  <a:cubicBezTo>
                    <a:pt x="317660" y="226175"/>
                    <a:pt x="315005" y="226956"/>
                    <a:pt x="312279" y="226970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9" name="Graphic 10">
              <a:extLst>
                <a:ext uri="{FF2B5EF4-FFF2-40B4-BE49-F238E27FC236}">
                  <a16:creationId xmlns:a16="http://schemas.microsoft.com/office/drawing/2014/main" id="{508B12CA-A215-D466-79B8-1C8E7E166D6E}"/>
                </a:ext>
              </a:extLst>
            </p:cNvPr>
            <p:cNvSpPr/>
            <p:nvPr/>
          </p:nvSpPr>
          <p:spPr>
            <a:xfrm>
              <a:off x="7473580" y="1195250"/>
              <a:ext cx="28393" cy="70983"/>
            </a:xfrm>
            <a:custGeom>
              <a:avLst/>
              <a:gdLst>
                <a:gd name="connsiteX0" fmla="*/ 0 w 28393"/>
                <a:gd name="connsiteY0" fmla="*/ 0 h 70983"/>
                <a:gd name="connsiteX1" fmla="*/ 28393 w 28393"/>
                <a:gd name="connsiteY1" fmla="*/ 0 h 70983"/>
                <a:gd name="connsiteX2" fmla="*/ 28393 w 28393"/>
                <a:gd name="connsiteY2" fmla="*/ 70983 h 70983"/>
                <a:gd name="connsiteX3" fmla="*/ 0 w 28393"/>
                <a:gd name="connsiteY3" fmla="*/ 70983 h 7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70983">
                  <a:moveTo>
                    <a:pt x="0" y="0"/>
                  </a:moveTo>
                  <a:lnTo>
                    <a:pt x="28393" y="0"/>
                  </a:lnTo>
                  <a:lnTo>
                    <a:pt x="28393" y="70983"/>
                  </a:lnTo>
                  <a:lnTo>
                    <a:pt x="0" y="7098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0" name="Graphic 10">
              <a:extLst>
                <a:ext uri="{FF2B5EF4-FFF2-40B4-BE49-F238E27FC236}">
                  <a16:creationId xmlns:a16="http://schemas.microsoft.com/office/drawing/2014/main" id="{2DC61B20-BCBF-A276-2506-4C46AB5FA13E}"/>
                </a:ext>
              </a:extLst>
            </p:cNvPr>
            <p:cNvSpPr/>
            <p:nvPr/>
          </p:nvSpPr>
          <p:spPr>
            <a:xfrm>
              <a:off x="7175450" y="1337245"/>
              <a:ext cx="340683" cy="227118"/>
            </a:xfrm>
            <a:custGeom>
              <a:avLst/>
              <a:gdLst>
                <a:gd name="connsiteX0" fmla="*/ 170313 w 340683"/>
                <a:gd name="connsiteY0" fmla="*/ 226970 h 227118"/>
                <a:gd name="connsiteX1" fmla="*/ 156116 w 340683"/>
                <a:gd name="connsiteY1" fmla="*/ 212774 h 227118"/>
                <a:gd name="connsiteX2" fmla="*/ 156116 w 340683"/>
                <a:gd name="connsiteY2" fmla="*/ 184380 h 227118"/>
                <a:gd name="connsiteX3" fmla="*/ -47 w 340683"/>
                <a:gd name="connsiteY3" fmla="*/ 184380 h 227118"/>
                <a:gd name="connsiteX4" fmla="*/ -47 w 340683"/>
                <a:gd name="connsiteY4" fmla="*/ 155987 h 227118"/>
                <a:gd name="connsiteX5" fmla="*/ 170313 w 340683"/>
                <a:gd name="connsiteY5" fmla="*/ 155987 h 227118"/>
                <a:gd name="connsiteX6" fmla="*/ 184509 w 340683"/>
                <a:gd name="connsiteY6" fmla="*/ 170184 h 227118"/>
                <a:gd name="connsiteX7" fmla="*/ 184509 w 340683"/>
                <a:gd name="connsiteY7" fmla="*/ 186936 h 227118"/>
                <a:gd name="connsiteX8" fmla="*/ 300070 w 340683"/>
                <a:gd name="connsiteY8" fmla="*/ 113397 h 227118"/>
                <a:gd name="connsiteX9" fmla="*/ 184509 w 340683"/>
                <a:gd name="connsiteY9" fmla="*/ 39858 h 227118"/>
                <a:gd name="connsiteX10" fmla="*/ 184509 w 340683"/>
                <a:gd name="connsiteY10" fmla="*/ 56610 h 227118"/>
                <a:gd name="connsiteX11" fmla="*/ 170313 w 340683"/>
                <a:gd name="connsiteY11" fmla="*/ 70807 h 227118"/>
                <a:gd name="connsiteX12" fmla="*/ -47 w 340683"/>
                <a:gd name="connsiteY12" fmla="*/ 70807 h 227118"/>
                <a:gd name="connsiteX13" fmla="*/ -47 w 340683"/>
                <a:gd name="connsiteY13" fmla="*/ 42414 h 227118"/>
                <a:gd name="connsiteX14" fmla="*/ 156116 w 340683"/>
                <a:gd name="connsiteY14" fmla="*/ 42414 h 227118"/>
                <a:gd name="connsiteX15" fmla="*/ 156116 w 340683"/>
                <a:gd name="connsiteY15" fmla="*/ 14020 h 227118"/>
                <a:gd name="connsiteX16" fmla="*/ 170341 w 340683"/>
                <a:gd name="connsiteY16" fmla="*/ -148 h 227118"/>
                <a:gd name="connsiteX17" fmla="*/ 177979 w 340683"/>
                <a:gd name="connsiteY17" fmla="*/ 2095 h 227118"/>
                <a:gd name="connsiteX18" fmla="*/ 334142 w 340683"/>
                <a:gd name="connsiteY18" fmla="*/ 101472 h 227118"/>
                <a:gd name="connsiteX19" fmla="*/ 338359 w 340683"/>
                <a:gd name="connsiteY19" fmla="*/ 121106 h 227118"/>
                <a:gd name="connsiteX20" fmla="*/ 334142 w 340683"/>
                <a:gd name="connsiteY20" fmla="*/ 125322 h 227118"/>
                <a:gd name="connsiteX21" fmla="*/ 177979 w 340683"/>
                <a:gd name="connsiteY21" fmla="*/ 224699 h 227118"/>
                <a:gd name="connsiteX22" fmla="*/ 170313 w 340683"/>
                <a:gd name="connsiteY22" fmla="*/ 226970 h 22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0683" h="227118">
                  <a:moveTo>
                    <a:pt x="170313" y="226970"/>
                  </a:moveTo>
                  <a:cubicBezTo>
                    <a:pt x="162476" y="226970"/>
                    <a:pt x="156116" y="220610"/>
                    <a:pt x="156116" y="212774"/>
                  </a:cubicBezTo>
                  <a:lnTo>
                    <a:pt x="156116" y="184380"/>
                  </a:lnTo>
                  <a:lnTo>
                    <a:pt x="-47" y="184380"/>
                  </a:lnTo>
                  <a:lnTo>
                    <a:pt x="-47" y="155987"/>
                  </a:lnTo>
                  <a:lnTo>
                    <a:pt x="170313" y="155987"/>
                  </a:lnTo>
                  <a:cubicBezTo>
                    <a:pt x="178149" y="155987"/>
                    <a:pt x="184509" y="162347"/>
                    <a:pt x="184509" y="170184"/>
                  </a:cubicBezTo>
                  <a:lnTo>
                    <a:pt x="184509" y="186936"/>
                  </a:lnTo>
                  <a:lnTo>
                    <a:pt x="300070" y="113397"/>
                  </a:lnTo>
                  <a:lnTo>
                    <a:pt x="184509" y="39858"/>
                  </a:lnTo>
                  <a:lnTo>
                    <a:pt x="184509" y="56610"/>
                  </a:lnTo>
                  <a:cubicBezTo>
                    <a:pt x="184509" y="64447"/>
                    <a:pt x="178149" y="70807"/>
                    <a:pt x="170313" y="70807"/>
                  </a:cubicBezTo>
                  <a:lnTo>
                    <a:pt x="-47" y="70807"/>
                  </a:lnTo>
                  <a:lnTo>
                    <a:pt x="-47" y="42414"/>
                  </a:lnTo>
                  <a:lnTo>
                    <a:pt x="156116" y="42414"/>
                  </a:lnTo>
                  <a:lnTo>
                    <a:pt x="156116" y="14020"/>
                  </a:lnTo>
                  <a:cubicBezTo>
                    <a:pt x="156130" y="6184"/>
                    <a:pt x="162490" y="-162"/>
                    <a:pt x="170341" y="-148"/>
                  </a:cubicBezTo>
                  <a:cubicBezTo>
                    <a:pt x="173053" y="-148"/>
                    <a:pt x="175693" y="633"/>
                    <a:pt x="177979" y="2095"/>
                  </a:cubicBezTo>
                  <a:lnTo>
                    <a:pt x="334142" y="101472"/>
                  </a:lnTo>
                  <a:cubicBezTo>
                    <a:pt x="340730" y="105731"/>
                    <a:pt x="342618" y="114519"/>
                    <a:pt x="338359" y="121106"/>
                  </a:cubicBezTo>
                  <a:cubicBezTo>
                    <a:pt x="337266" y="122795"/>
                    <a:pt x="335832" y="124229"/>
                    <a:pt x="334142" y="125322"/>
                  </a:cubicBezTo>
                  <a:lnTo>
                    <a:pt x="177979" y="224699"/>
                  </a:lnTo>
                  <a:cubicBezTo>
                    <a:pt x="175693" y="226175"/>
                    <a:pt x="173038" y="226956"/>
                    <a:pt x="170313" y="226970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1" name="Graphic 10">
              <a:extLst>
                <a:ext uri="{FF2B5EF4-FFF2-40B4-BE49-F238E27FC236}">
                  <a16:creationId xmlns:a16="http://schemas.microsoft.com/office/drawing/2014/main" id="{5C04028E-9420-B27D-4A44-2DDBB8523F98}"/>
                </a:ext>
              </a:extLst>
            </p:cNvPr>
            <p:cNvSpPr/>
            <p:nvPr/>
          </p:nvSpPr>
          <p:spPr>
            <a:xfrm>
              <a:off x="7331613" y="1436593"/>
              <a:ext cx="28393" cy="70983"/>
            </a:xfrm>
            <a:custGeom>
              <a:avLst/>
              <a:gdLst>
                <a:gd name="connsiteX0" fmla="*/ 0 w 28393"/>
                <a:gd name="connsiteY0" fmla="*/ 0 h 70983"/>
                <a:gd name="connsiteX1" fmla="*/ 28393 w 28393"/>
                <a:gd name="connsiteY1" fmla="*/ 0 h 70983"/>
                <a:gd name="connsiteX2" fmla="*/ 28393 w 28393"/>
                <a:gd name="connsiteY2" fmla="*/ 70983 h 70983"/>
                <a:gd name="connsiteX3" fmla="*/ 0 w 28393"/>
                <a:gd name="connsiteY3" fmla="*/ 70983 h 7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70983">
                  <a:moveTo>
                    <a:pt x="0" y="0"/>
                  </a:moveTo>
                  <a:lnTo>
                    <a:pt x="28393" y="0"/>
                  </a:lnTo>
                  <a:lnTo>
                    <a:pt x="28393" y="70983"/>
                  </a:lnTo>
                  <a:lnTo>
                    <a:pt x="0" y="7098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2" name="Graphic 10">
              <a:extLst>
                <a:ext uri="{FF2B5EF4-FFF2-40B4-BE49-F238E27FC236}">
                  <a16:creationId xmlns:a16="http://schemas.microsoft.com/office/drawing/2014/main" id="{C77467CB-1A93-4DDA-8412-164BE7DC07D3}"/>
                </a:ext>
              </a:extLst>
            </p:cNvPr>
            <p:cNvSpPr/>
            <p:nvPr/>
          </p:nvSpPr>
          <p:spPr>
            <a:xfrm>
              <a:off x="7175450" y="1010693"/>
              <a:ext cx="28393" cy="28393"/>
            </a:xfrm>
            <a:custGeom>
              <a:avLst/>
              <a:gdLst>
                <a:gd name="connsiteX0" fmla="*/ 0 w 28393"/>
                <a:gd name="connsiteY0" fmla="*/ 0 h 28393"/>
                <a:gd name="connsiteX1" fmla="*/ 28393 w 28393"/>
                <a:gd name="connsiteY1" fmla="*/ 0 h 28393"/>
                <a:gd name="connsiteX2" fmla="*/ 28393 w 28393"/>
                <a:gd name="connsiteY2" fmla="*/ 28393 h 28393"/>
                <a:gd name="connsiteX3" fmla="*/ 0 w 28393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28393">
                  <a:moveTo>
                    <a:pt x="0" y="0"/>
                  </a:moveTo>
                  <a:lnTo>
                    <a:pt x="28393" y="0"/>
                  </a:lnTo>
                  <a:lnTo>
                    <a:pt x="28393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3" name="Graphic 10">
              <a:extLst>
                <a:ext uri="{FF2B5EF4-FFF2-40B4-BE49-F238E27FC236}">
                  <a16:creationId xmlns:a16="http://schemas.microsoft.com/office/drawing/2014/main" id="{8D30FB9E-2AE9-1C73-957C-F123909A37E2}"/>
                </a:ext>
              </a:extLst>
            </p:cNvPr>
            <p:cNvSpPr/>
            <p:nvPr/>
          </p:nvSpPr>
          <p:spPr>
            <a:xfrm>
              <a:off x="7232237" y="1010693"/>
              <a:ext cx="28393" cy="28393"/>
            </a:xfrm>
            <a:custGeom>
              <a:avLst/>
              <a:gdLst>
                <a:gd name="connsiteX0" fmla="*/ 0 w 28393"/>
                <a:gd name="connsiteY0" fmla="*/ 0 h 28393"/>
                <a:gd name="connsiteX1" fmla="*/ 28393 w 28393"/>
                <a:gd name="connsiteY1" fmla="*/ 0 h 28393"/>
                <a:gd name="connsiteX2" fmla="*/ 28393 w 28393"/>
                <a:gd name="connsiteY2" fmla="*/ 28393 h 28393"/>
                <a:gd name="connsiteX3" fmla="*/ 0 w 28393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28393">
                  <a:moveTo>
                    <a:pt x="0" y="0"/>
                  </a:moveTo>
                  <a:lnTo>
                    <a:pt x="28393" y="0"/>
                  </a:lnTo>
                  <a:lnTo>
                    <a:pt x="28393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4" name="Graphic 10">
              <a:extLst>
                <a:ext uri="{FF2B5EF4-FFF2-40B4-BE49-F238E27FC236}">
                  <a16:creationId xmlns:a16="http://schemas.microsoft.com/office/drawing/2014/main" id="{AB1F7204-C50E-D577-695C-119AEA0F5BF0}"/>
                </a:ext>
              </a:extLst>
            </p:cNvPr>
            <p:cNvSpPr/>
            <p:nvPr/>
          </p:nvSpPr>
          <p:spPr>
            <a:xfrm>
              <a:off x="7289023" y="1010693"/>
              <a:ext cx="28393" cy="28393"/>
            </a:xfrm>
            <a:custGeom>
              <a:avLst/>
              <a:gdLst>
                <a:gd name="connsiteX0" fmla="*/ 0 w 28393"/>
                <a:gd name="connsiteY0" fmla="*/ 0 h 28393"/>
                <a:gd name="connsiteX1" fmla="*/ 28393 w 28393"/>
                <a:gd name="connsiteY1" fmla="*/ 0 h 28393"/>
                <a:gd name="connsiteX2" fmla="*/ 28393 w 28393"/>
                <a:gd name="connsiteY2" fmla="*/ 28393 h 28393"/>
                <a:gd name="connsiteX3" fmla="*/ 0 w 28393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28393">
                  <a:moveTo>
                    <a:pt x="0" y="0"/>
                  </a:moveTo>
                  <a:lnTo>
                    <a:pt x="28393" y="0"/>
                  </a:lnTo>
                  <a:lnTo>
                    <a:pt x="28393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8F77F4C8-1B62-09CC-4DA9-B4C9A1274C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40892" y="3492010"/>
            <a:ext cx="415274" cy="428697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AAC69F0F-453B-08DE-30F2-582C994C4E7F}"/>
              </a:ext>
            </a:extLst>
          </p:cNvPr>
          <p:cNvGrpSpPr/>
          <p:nvPr/>
        </p:nvGrpSpPr>
        <p:grpSpPr>
          <a:xfrm>
            <a:off x="6696350" y="4086289"/>
            <a:ext cx="525784" cy="525785"/>
            <a:chOff x="2348580" y="2174820"/>
            <a:chExt cx="908586" cy="908587"/>
          </a:xfrm>
          <a:solidFill>
            <a:srgbClr val="2478FF"/>
          </a:solidFill>
        </p:grpSpPr>
        <p:sp>
          <p:nvSpPr>
            <p:cNvPr id="67" name="Graphic 10">
              <a:extLst>
                <a:ext uri="{FF2B5EF4-FFF2-40B4-BE49-F238E27FC236}">
                  <a16:creationId xmlns:a16="http://schemas.microsoft.com/office/drawing/2014/main" id="{DBD235DF-5D09-BFE1-4DA5-7876FA8BED43}"/>
                </a:ext>
              </a:extLst>
            </p:cNvPr>
            <p:cNvSpPr/>
            <p:nvPr/>
          </p:nvSpPr>
          <p:spPr>
            <a:xfrm>
              <a:off x="2447956" y="2614917"/>
              <a:ext cx="99376" cy="28393"/>
            </a:xfrm>
            <a:custGeom>
              <a:avLst/>
              <a:gdLst>
                <a:gd name="connsiteX0" fmla="*/ 0 w 99376"/>
                <a:gd name="connsiteY0" fmla="*/ 0 h 28393"/>
                <a:gd name="connsiteX1" fmla="*/ 99377 w 99376"/>
                <a:gd name="connsiteY1" fmla="*/ 0 h 28393"/>
                <a:gd name="connsiteX2" fmla="*/ 99377 w 99376"/>
                <a:gd name="connsiteY2" fmla="*/ 28393 h 28393"/>
                <a:gd name="connsiteX3" fmla="*/ 0 w 99376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376" h="28393">
                  <a:moveTo>
                    <a:pt x="0" y="0"/>
                  </a:moveTo>
                  <a:lnTo>
                    <a:pt x="99377" y="0"/>
                  </a:lnTo>
                  <a:lnTo>
                    <a:pt x="99377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8" name="Graphic 10">
              <a:extLst>
                <a:ext uri="{FF2B5EF4-FFF2-40B4-BE49-F238E27FC236}">
                  <a16:creationId xmlns:a16="http://schemas.microsoft.com/office/drawing/2014/main" id="{7DD353BC-C439-53F6-B066-5BF9F306CCD4}"/>
                </a:ext>
              </a:extLst>
            </p:cNvPr>
            <p:cNvSpPr/>
            <p:nvPr/>
          </p:nvSpPr>
          <p:spPr>
            <a:xfrm>
              <a:off x="2348580" y="2572327"/>
              <a:ext cx="113573" cy="113573"/>
            </a:xfrm>
            <a:custGeom>
              <a:avLst/>
              <a:gdLst>
                <a:gd name="connsiteX0" fmla="*/ 56739 w 113573"/>
                <a:gd name="connsiteY0" fmla="*/ 113425 h 113573"/>
                <a:gd name="connsiteX1" fmla="*/ -47 w 113573"/>
                <a:gd name="connsiteY1" fmla="*/ 56639 h 113573"/>
                <a:gd name="connsiteX2" fmla="*/ 56739 w 113573"/>
                <a:gd name="connsiteY2" fmla="*/ -148 h 113573"/>
                <a:gd name="connsiteX3" fmla="*/ 113526 w 113573"/>
                <a:gd name="connsiteY3" fmla="*/ 56639 h 113573"/>
                <a:gd name="connsiteX4" fmla="*/ 56739 w 113573"/>
                <a:gd name="connsiteY4" fmla="*/ 113425 h 113573"/>
                <a:gd name="connsiteX5" fmla="*/ 56739 w 113573"/>
                <a:gd name="connsiteY5" fmla="*/ 28245 h 113573"/>
                <a:gd name="connsiteX6" fmla="*/ 28346 w 113573"/>
                <a:gd name="connsiteY6" fmla="*/ 56639 h 113573"/>
                <a:gd name="connsiteX7" fmla="*/ 56739 w 113573"/>
                <a:gd name="connsiteY7" fmla="*/ 85032 h 113573"/>
                <a:gd name="connsiteX8" fmla="*/ 85133 w 113573"/>
                <a:gd name="connsiteY8" fmla="*/ 56639 h 113573"/>
                <a:gd name="connsiteX9" fmla="*/ 56739 w 113573"/>
                <a:gd name="connsiteY9" fmla="*/ 28245 h 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573" h="113573">
                  <a:moveTo>
                    <a:pt x="56739" y="113425"/>
                  </a:moveTo>
                  <a:cubicBezTo>
                    <a:pt x="25377" y="113425"/>
                    <a:pt x="-47" y="87999"/>
                    <a:pt x="-47" y="56639"/>
                  </a:cubicBezTo>
                  <a:cubicBezTo>
                    <a:pt x="-47" y="25278"/>
                    <a:pt x="25377" y="-148"/>
                    <a:pt x="56739" y="-148"/>
                  </a:cubicBezTo>
                  <a:cubicBezTo>
                    <a:pt x="88101" y="-148"/>
                    <a:pt x="113526" y="25278"/>
                    <a:pt x="113526" y="56639"/>
                  </a:cubicBezTo>
                  <a:cubicBezTo>
                    <a:pt x="113526" y="87999"/>
                    <a:pt x="88101" y="113425"/>
                    <a:pt x="56739" y="113425"/>
                  </a:cubicBezTo>
                  <a:close/>
                  <a:moveTo>
                    <a:pt x="56739" y="28245"/>
                  </a:moveTo>
                  <a:cubicBezTo>
                    <a:pt x="41058" y="28245"/>
                    <a:pt x="28346" y="40951"/>
                    <a:pt x="28346" y="56639"/>
                  </a:cubicBezTo>
                  <a:cubicBezTo>
                    <a:pt x="28346" y="72326"/>
                    <a:pt x="41058" y="85032"/>
                    <a:pt x="56739" y="85032"/>
                  </a:cubicBezTo>
                  <a:cubicBezTo>
                    <a:pt x="72421" y="85032"/>
                    <a:pt x="85133" y="72326"/>
                    <a:pt x="85133" y="56639"/>
                  </a:cubicBezTo>
                  <a:cubicBezTo>
                    <a:pt x="85133" y="40951"/>
                    <a:pt x="72421" y="28245"/>
                    <a:pt x="56739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9" name="Graphic 10">
              <a:extLst>
                <a:ext uri="{FF2B5EF4-FFF2-40B4-BE49-F238E27FC236}">
                  <a16:creationId xmlns:a16="http://schemas.microsoft.com/office/drawing/2014/main" id="{C330CE8F-58F0-FD55-F112-5C54F8F7853E}"/>
                </a:ext>
              </a:extLst>
            </p:cNvPr>
            <p:cNvSpPr/>
            <p:nvPr/>
          </p:nvSpPr>
          <p:spPr>
            <a:xfrm rot="-3378601">
              <a:off x="2518931" y="2421771"/>
              <a:ext cx="28393" cy="102358"/>
            </a:xfrm>
            <a:custGeom>
              <a:avLst/>
              <a:gdLst>
                <a:gd name="connsiteX0" fmla="*/ -47 w 28393"/>
                <a:gd name="connsiteY0" fmla="*/ -148 h 102358"/>
                <a:gd name="connsiteX1" fmla="*/ 28346 w 28393"/>
                <a:gd name="connsiteY1" fmla="*/ -148 h 102358"/>
                <a:gd name="connsiteX2" fmla="*/ 28346 w 28393"/>
                <a:gd name="connsiteY2" fmla="*/ 102210 h 102358"/>
                <a:gd name="connsiteX3" fmla="*/ -47 w 28393"/>
                <a:gd name="connsiteY3" fmla="*/ 102210 h 10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102358">
                  <a:moveTo>
                    <a:pt x="-47" y="-148"/>
                  </a:moveTo>
                  <a:lnTo>
                    <a:pt x="28346" y="-148"/>
                  </a:lnTo>
                  <a:lnTo>
                    <a:pt x="28346" y="102210"/>
                  </a:lnTo>
                  <a:lnTo>
                    <a:pt x="-47" y="102210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0" name="Graphic 10">
              <a:extLst>
                <a:ext uri="{FF2B5EF4-FFF2-40B4-BE49-F238E27FC236}">
                  <a16:creationId xmlns:a16="http://schemas.microsoft.com/office/drawing/2014/main" id="{84E82706-4FF7-B316-18D2-F9A53EBAF1CE}"/>
                </a:ext>
              </a:extLst>
            </p:cNvPr>
            <p:cNvSpPr/>
            <p:nvPr/>
          </p:nvSpPr>
          <p:spPr>
            <a:xfrm>
              <a:off x="2405366" y="2373574"/>
              <a:ext cx="113573" cy="113573"/>
            </a:xfrm>
            <a:custGeom>
              <a:avLst/>
              <a:gdLst>
                <a:gd name="connsiteX0" fmla="*/ 56739 w 113573"/>
                <a:gd name="connsiteY0" fmla="*/ 113425 h 113573"/>
                <a:gd name="connsiteX1" fmla="*/ -47 w 113573"/>
                <a:gd name="connsiteY1" fmla="*/ 56639 h 113573"/>
                <a:gd name="connsiteX2" fmla="*/ 56739 w 113573"/>
                <a:gd name="connsiteY2" fmla="*/ -148 h 113573"/>
                <a:gd name="connsiteX3" fmla="*/ 113526 w 113573"/>
                <a:gd name="connsiteY3" fmla="*/ 56639 h 113573"/>
                <a:gd name="connsiteX4" fmla="*/ 56739 w 113573"/>
                <a:gd name="connsiteY4" fmla="*/ 113425 h 113573"/>
                <a:gd name="connsiteX5" fmla="*/ 56739 w 113573"/>
                <a:gd name="connsiteY5" fmla="*/ 28245 h 113573"/>
                <a:gd name="connsiteX6" fmla="*/ 28346 w 113573"/>
                <a:gd name="connsiteY6" fmla="*/ 56639 h 113573"/>
                <a:gd name="connsiteX7" fmla="*/ 56739 w 113573"/>
                <a:gd name="connsiteY7" fmla="*/ 85032 h 113573"/>
                <a:gd name="connsiteX8" fmla="*/ 85133 w 113573"/>
                <a:gd name="connsiteY8" fmla="*/ 56639 h 113573"/>
                <a:gd name="connsiteX9" fmla="*/ 56739 w 113573"/>
                <a:gd name="connsiteY9" fmla="*/ 28245 h 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573" h="113573">
                  <a:moveTo>
                    <a:pt x="56739" y="113425"/>
                  </a:moveTo>
                  <a:cubicBezTo>
                    <a:pt x="25377" y="113425"/>
                    <a:pt x="-47" y="87999"/>
                    <a:pt x="-47" y="56639"/>
                  </a:cubicBezTo>
                  <a:cubicBezTo>
                    <a:pt x="-47" y="25278"/>
                    <a:pt x="25377" y="-148"/>
                    <a:pt x="56739" y="-148"/>
                  </a:cubicBezTo>
                  <a:cubicBezTo>
                    <a:pt x="88101" y="-148"/>
                    <a:pt x="113526" y="25278"/>
                    <a:pt x="113526" y="56639"/>
                  </a:cubicBezTo>
                  <a:cubicBezTo>
                    <a:pt x="113526" y="87999"/>
                    <a:pt x="88101" y="113425"/>
                    <a:pt x="56739" y="113425"/>
                  </a:cubicBezTo>
                  <a:close/>
                  <a:moveTo>
                    <a:pt x="56739" y="28245"/>
                  </a:moveTo>
                  <a:cubicBezTo>
                    <a:pt x="41058" y="28245"/>
                    <a:pt x="28346" y="40951"/>
                    <a:pt x="28346" y="56639"/>
                  </a:cubicBezTo>
                  <a:cubicBezTo>
                    <a:pt x="28346" y="72326"/>
                    <a:pt x="41058" y="85032"/>
                    <a:pt x="56739" y="85032"/>
                  </a:cubicBezTo>
                  <a:cubicBezTo>
                    <a:pt x="72421" y="85032"/>
                    <a:pt x="85133" y="72326"/>
                    <a:pt x="85133" y="56639"/>
                  </a:cubicBezTo>
                  <a:cubicBezTo>
                    <a:pt x="85133" y="40951"/>
                    <a:pt x="72421" y="28245"/>
                    <a:pt x="56739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1" name="Graphic 10">
              <a:extLst>
                <a:ext uri="{FF2B5EF4-FFF2-40B4-BE49-F238E27FC236}">
                  <a16:creationId xmlns:a16="http://schemas.microsoft.com/office/drawing/2014/main" id="{C3F6D670-AD14-28AE-9324-69C770EE73E3}"/>
                </a:ext>
              </a:extLst>
            </p:cNvPr>
            <p:cNvSpPr/>
            <p:nvPr/>
          </p:nvSpPr>
          <p:spPr>
            <a:xfrm>
              <a:off x="2547333" y="2231607"/>
              <a:ext cx="113573" cy="113573"/>
            </a:xfrm>
            <a:custGeom>
              <a:avLst/>
              <a:gdLst>
                <a:gd name="connsiteX0" fmla="*/ 56739 w 113573"/>
                <a:gd name="connsiteY0" fmla="*/ 113425 h 113573"/>
                <a:gd name="connsiteX1" fmla="*/ -47 w 113573"/>
                <a:gd name="connsiteY1" fmla="*/ 56639 h 113573"/>
                <a:gd name="connsiteX2" fmla="*/ 56739 w 113573"/>
                <a:gd name="connsiteY2" fmla="*/ -148 h 113573"/>
                <a:gd name="connsiteX3" fmla="*/ 113526 w 113573"/>
                <a:gd name="connsiteY3" fmla="*/ 56639 h 113573"/>
                <a:gd name="connsiteX4" fmla="*/ 56739 w 113573"/>
                <a:gd name="connsiteY4" fmla="*/ 113425 h 113573"/>
                <a:gd name="connsiteX5" fmla="*/ 56739 w 113573"/>
                <a:gd name="connsiteY5" fmla="*/ 28245 h 113573"/>
                <a:gd name="connsiteX6" fmla="*/ 28346 w 113573"/>
                <a:gd name="connsiteY6" fmla="*/ 56639 h 113573"/>
                <a:gd name="connsiteX7" fmla="*/ 56739 w 113573"/>
                <a:gd name="connsiteY7" fmla="*/ 85032 h 113573"/>
                <a:gd name="connsiteX8" fmla="*/ 85133 w 113573"/>
                <a:gd name="connsiteY8" fmla="*/ 56639 h 113573"/>
                <a:gd name="connsiteX9" fmla="*/ 56739 w 113573"/>
                <a:gd name="connsiteY9" fmla="*/ 28245 h 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573" h="113573">
                  <a:moveTo>
                    <a:pt x="56739" y="113425"/>
                  </a:moveTo>
                  <a:cubicBezTo>
                    <a:pt x="25377" y="113425"/>
                    <a:pt x="-47" y="87999"/>
                    <a:pt x="-47" y="56639"/>
                  </a:cubicBezTo>
                  <a:cubicBezTo>
                    <a:pt x="-47" y="25278"/>
                    <a:pt x="25377" y="-148"/>
                    <a:pt x="56739" y="-148"/>
                  </a:cubicBezTo>
                  <a:cubicBezTo>
                    <a:pt x="88101" y="-148"/>
                    <a:pt x="113526" y="25278"/>
                    <a:pt x="113526" y="56639"/>
                  </a:cubicBezTo>
                  <a:cubicBezTo>
                    <a:pt x="113526" y="87999"/>
                    <a:pt x="88101" y="113425"/>
                    <a:pt x="56739" y="113425"/>
                  </a:cubicBezTo>
                  <a:close/>
                  <a:moveTo>
                    <a:pt x="56739" y="28245"/>
                  </a:moveTo>
                  <a:cubicBezTo>
                    <a:pt x="41058" y="28245"/>
                    <a:pt x="28346" y="40951"/>
                    <a:pt x="28346" y="56639"/>
                  </a:cubicBezTo>
                  <a:cubicBezTo>
                    <a:pt x="28346" y="72326"/>
                    <a:pt x="41058" y="85032"/>
                    <a:pt x="56739" y="85032"/>
                  </a:cubicBezTo>
                  <a:cubicBezTo>
                    <a:pt x="72421" y="85032"/>
                    <a:pt x="85133" y="72326"/>
                    <a:pt x="85133" y="56639"/>
                  </a:cubicBezTo>
                  <a:cubicBezTo>
                    <a:pt x="85133" y="40951"/>
                    <a:pt x="72421" y="28245"/>
                    <a:pt x="56739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2" name="Graphic 10">
              <a:extLst>
                <a:ext uri="{FF2B5EF4-FFF2-40B4-BE49-F238E27FC236}">
                  <a16:creationId xmlns:a16="http://schemas.microsoft.com/office/drawing/2014/main" id="{962DFED2-7CE2-4259-EB75-3AED0DC48081}"/>
                </a:ext>
              </a:extLst>
            </p:cNvPr>
            <p:cNvSpPr/>
            <p:nvPr/>
          </p:nvSpPr>
          <p:spPr>
            <a:xfrm rot="-2021399">
              <a:off x="2632481" y="2308146"/>
              <a:ext cx="28393" cy="102358"/>
            </a:xfrm>
            <a:custGeom>
              <a:avLst/>
              <a:gdLst>
                <a:gd name="connsiteX0" fmla="*/ -47 w 28393"/>
                <a:gd name="connsiteY0" fmla="*/ -148 h 102358"/>
                <a:gd name="connsiteX1" fmla="*/ 28346 w 28393"/>
                <a:gd name="connsiteY1" fmla="*/ -148 h 102358"/>
                <a:gd name="connsiteX2" fmla="*/ 28346 w 28393"/>
                <a:gd name="connsiteY2" fmla="*/ 102210 h 102358"/>
                <a:gd name="connsiteX3" fmla="*/ -47 w 28393"/>
                <a:gd name="connsiteY3" fmla="*/ 102210 h 10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102358">
                  <a:moveTo>
                    <a:pt x="-47" y="-148"/>
                  </a:moveTo>
                  <a:lnTo>
                    <a:pt x="28346" y="-148"/>
                  </a:lnTo>
                  <a:lnTo>
                    <a:pt x="28346" y="102210"/>
                  </a:lnTo>
                  <a:lnTo>
                    <a:pt x="-47" y="102210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3" name="Graphic 10">
              <a:extLst>
                <a:ext uri="{FF2B5EF4-FFF2-40B4-BE49-F238E27FC236}">
                  <a16:creationId xmlns:a16="http://schemas.microsoft.com/office/drawing/2014/main" id="{380A3128-2601-358A-99CE-031B101FE1E6}"/>
                </a:ext>
              </a:extLst>
            </p:cNvPr>
            <p:cNvSpPr/>
            <p:nvPr/>
          </p:nvSpPr>
          <p:spPr>
            <a:xfrm>
              <a:off x="3058413" y="2614917"/>
              <a:ext cx="99376" cy="28393"/>
            </a:xfrm>
            <a:custGeom>
              <a:avLst/>
              <a:gdLst>
                <a:gd name="connsiteX0" fmla="*/ 0 w 99376"/>
                <a:gd name="connsiteY0" fmla="*/ 0 h 28393"/>
                <a:gd name="connsiteX1" fmla="*/ 99377 w 99376"/>
                <a:gd name="connsiteY1" fmla="*/ 0 h 28393"/>
                <a:gd name="connsiteX2" fmla="*/ 99377 w 99376"/>
                <a:gd name="connsiteY2" fmla="*/ 28393 h 28393"/>
                <a:gd name="connsiteX3" fmla="*/ 0 w 99376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376" h="28393">
                  <a:moveTo>
                    <a:pt x="0" y="0"/>
                  </a:moveTo>
                  <a:lnTo>
                    <a:pt x="99377" y="0"/>
                  </a:lnTo>
                  <a:lnTo>
                    <a:pt x="99377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4" name="Graphic 10">
              <a:extLst>
                <a:ext uri="{FF2B5EF4-FFF2-40B4-BE49-F238E27FC236}">
                  <a16:creationId xmlns:a16="http://schemas.microsoft.com/office/drawing/2014/main" id="{0D9F744F-2929-2C55-55A5-A6023E24F516}"/>
                </a:ext>
              </a:extLst>
            </p:cNvPr>
            <p:cNvSpPr/>
            <p:nvPr/>
          </p:nvSpPr>
          <p:spPr>
            <a:xfrm>
              <a:off x="3143593" y="2572327"/>
              <a:ext cx="113573" cy="113573"/>
            </a:xfrm>
            <a:custGeom>
              <a:avLst/>
              <a:gdLst>
                <a:gd name="connsiteX0" fmla="*/ 56739 w 113573"/>
                <a:gd name="connsiteY0" fmla="*/ 113425 h 113573"/>
                <a:gd name="connsiteX1" fmla="*/ -47 w 113573"/>
                <a:gd name="connsiteY1" fmla="*/ 56639 h 113573"/>
                <a:gd name="connsiteX2" fmla="*/ 56739 w 113573"/>
                <a:gd name="connsiteY2" fmla="*/ -148 h 113573"/>
                <a:gd name="connsiteX3" fmla="*/ 113526 w 113573"/>
                <a:gd name="connsiteY3" fmla="*/ 56639 h 113573"/>
                <a:gd name="connsiteX4" fmla="*/ 56739 w 113573"/>
                <a:gd name="connsiteY4" fmla="*/ 113425 h 113573"/>
                <a:gd name="connsiteX5" fmla="*/ 56739 w 113573"/>
                <a:gd name="connsiteY5" fmla="*/ 28245 h 113573"/>
                <a:gd name="connsiteX6" fmla="*/ 28346 w 113573"/>
                <a:gd name="connsiteY6" fmla="*/ 56639 h 113573"/>
                <a:gd name="connsiteX7" fmla="*/ 56739 w 113573"/>
                <a:gd name="connsiteY7" fmla="*/ 85032 h 113573"/>
                <a:gd name="connsiteX8" fmla="*/ 85133 w 113573"/>
                <a:gd name="connsiteY8" fmla="*/ 56639 h 113573"/>
                <a:gd name="connsiteX9" fmla="*/ 56739 w 113573"/>
                <a:gd name="connsiteY9" fmla="*/ 28245 h 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573" h="113573">
                  <a:moveTo>
                    <a:pt x="56739" y="113425"/>
                  </a:moveTo>
                  <a:cubicBezTo>
                    <a:pt x="25379" y="113425"/>
                    <a:pt x="-47" y="87999"/>
                    <a:pt x="-47" y="56639"/>
                  </a:cubicBezTo>
                  <a:cubicBezTo>
                    <a:pt x="-47" y="25278"/>
                    <a:pt x="25379" y="-148"/>
                    <a:pt x="56739" y="-148"/>
                  </a:cubicBezTo>
                  <a:cubicBezTo>
                    <a:pt x="88100" y="-148"/>
                    <a:pt x="113526" y="25278"/>
                    <a:pt x="113526" y="56639"/>
                  </a:cubicBezTo>
                  <a:cubicBezTo>
                    <a:pt x="113526" y="87999"/>
                    <a:pt x="88100" y="113425"/>
                    <a:pt x="56739" y="113425"/>
                  </a:cubicBezTo>
                  <a:close/>
                  <a:moveTo>
                    <a:pt x="56739" y="28245"/>
                  </a:moveTo>
                  <a:cubicBezTo>
                    <a:pt x="41052" y="28245"/>
                    <a:pt x="28346" y="40951"/>
                    <a:pt x="28346" y="56639"/>
                  </a:cubicBezTo>
                  <a:cubicBezTo>
                    <a:pt x="28346" y="72326"/>
                    <a:pt x="41052" y="85032"/>
                    <a:pt x="56739" y="85032"/>
                  </a:cubicBezTo>
                  <a:cubicBezTo>
                    <a:pt x="72427" y="85032"/>
                    <a:pt x="85133" y="72326"/>
                    <a:pt x="85133" y="56639"/>
                  </a:cubicBezTo>
                  <a:cubicBezTo>
                    <a:pt x="85133" y="40951"/>
                    <a:pt x="72427" y="28245"/>
                    <a:pt x="56739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5" name="Graphic 10">
              <a:extLst>
                <a:ext uri="{FF2B5EF4-FFF2-40B4-BE49-F238E27FC236}">
                  <a16:creationId xmlns:a16="http://schemas.microsoft.com/office/drawing/2014/main" id="{B1B1D253-F069-2E02-FD31-31123C32A3BA}"/>
                </a:ext>
              </a:extLst>
            </p:cNvPr>
            <p:cNvSpPr/>
            <p:nvPr/>
          </p:nvSpPr>
          <p:spPr>
            <a:xfrm rot="-2021399">
              <a:off x="3021367" y="2458877"/>
              <a:ext cx="102358" cy="28393"/>
            </a:xfrm>
            <a:custGeom>
              <a:avLst/>
              <a:gdLst>
                <a:gd name="connsiteX0" fmla="*/ -47 w 102358"/>
                <a:gd name="connsiteY0" fmla="*/ -148 h 28393"/>
                <a:gd name="connsiteX1" fmla="*/ 102311 w 102358"/>
                <a:gd name="connsiteY1" fmla="*/ -148 h 28393"/>
                <a:gd name="connsiteX2" fmla="*/ 102311 w 102358"/>
                <a:gd name="connsiteY2" fmla="*/ 28245 h 28393"/>
                <a:gd name="connsiteX3" fmla="*/ -47 w 102358"/>
                <a:gd name="connsiteY3" fmla="*/ 28245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58" h="28393">
                  <a:moveTo>
                    <a:pt x="-47" y="-148"/>
                  </a:moveTo>
                  <a:lnTo>
                    <a:pt x="102311" y="-148"/>
                  </a:lnTo>
                  <a:lnTo>
                    <a:pt x="102311" y="28245"/>
                  </a:lnTo>
                  <a:lnTo>
                    <a:pt x="-47" y="28245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6" name="Graphic 10">
              <a:extLst>
                <a:ext uri="{FF2B5EF4-FFF2-40B4-BE49-F238E27FC236}">
                  <a16:creationId xmlns:a16="http://schemas.microsoft.com/office/drawing/2014/main" id="{72BAA1FB-5316-BA42-EACC-89D3D0005B75}"/>
                </a:ext>
              </a:extLst>
            </p:cNvPr>
            <p:cNvSpPr/>
            <p:nvPr/>
          </p:nvSpPr>
          <p:spPr>
            <a:xfrm>
              <a:off x="3086807" y="2373574"/>
              <a:ext cx="113573" cy="113573"/>
            </a:xfrm>
            <a:custGeom>
              <a:avLst/>
              <a:gdLst>
                <a:gd name="connsiteX0" fmla="*/ 56739 w 113573"/>
                <a:gd name="connsiteY0" fmla="*/ 113425 h 113573"/>
                <a:gd name="connsiteX1" fmla="*/ -47 w 113573"/>
                <a:gd name="connsiteY1" fmla="*/ 56639 h 113573"/>
                <a:gd name="connsiteX2" fmla="*/ 56739 w 113573"/>
                <a:gd name="connsiteY2" fmla="*/ -148 h 113573"/>
                <a:gd name="connsiteX3" fmla="*/ 113526 w 113573"/>
                <a:gd name="connsiteY3" fmla="*/ 56639 h 113573"/>
                <a:gd name="connsiteX4" fmla="*/ 56739 w 113573"/>
                <a:gd name="connsiteY4" fmla="*/ 113425 h 113573"/>
                <a:gd name="connsiteX5" fmla="*/ 56739 w 113573"/>
                <a:gd name="connsiteY5" fmla="*/ 28245 h 113573"/>
                <a:gd name="connsiteX6" fmla="*/ 28346 w 113573"/>
                <a:gd name="connsiteY6" fmla="*/ 56639 h 113573"/>
                <a:gd name="connsiteX7" fmla="*/ 56739 w 113573"/>
                <a:gd name="connsiteY7" fmla="*/ 85032 h 113573"/>
                <a:gd name="connsiteX8" fmla="*/ 85133 w 113573"/>
                <a:gd name="connsiteY8" fmla="*/ 56639 h 113573"/>
                <a:gd name="connsiteX9" fmla="*/ 56739 w 113573"/>
                <a:gd name="connsiteY9" fmla="*/ 28245 h 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573" h="113573">
                  <a:moveTo>
                    <a:pt x="56739" y="113425"/>
                  </a:moveTo>
                  <a:cubicBezTo>
                    <a:pt x="25379" y="113425"/>
                    <a:pt x="-47" y="87999"/>
                    <a:pt x="-47" y="56639"/>
                  </a:cubicBezTo>
                  <a:cubicBezTo>
                    <a:pt x="-47" y="25278"/>
                    <a:pt x="25379" y="-148"/>
                    <a:pt x="56739" y="-148"/>
                  </a:cubicBezTo>
                  <a:cubicBezTo>
                    <a:pt x="88100" y="-148"/>
                    <a:pt x="113526" y="25278"/>
                    <a:pt x="113526" y="56639"/>
                  </a:cubicBezTo>
                  <a:cubicBezTo>
                    <a:pt x="113526" y="87999"/>
                    <a:pt x="88100" y="113425"/>
                    <a:pt x="56739" y="113425"/>
                  </a:cubicBezTo>
                  <a:close/>
                  <a:moveTo>
                    <a:pt x="56739" y="28245"/>
                  </a:moveTo>
                  <a:cubicBezTo>
                    <a:pt x="41052" y="28245"/>
                    <a:pt x="28346" y="40951"/>
                    <a:pt x="28346" y="56639"/>
                  </a:cubicBezTo>
                  <a:cubicBezTo>
                    <a:pt x="28346" y="72326"/>
                    <a:pt x="41052" y="85032"/>
                    <a:pt x="56739" y="85032"/>
                  </a:cubicBezTo>
                  <a:cubicBezTo>
                    <a:pt x="72427" y="85032"/>
                    <a:pt x="85133" y="72326"/>
                    <a:pt x="85133" y="56639"/>
                  </a:cubicBezTo>
                  <a:cubicBezTo>
                    <a:pt x="85133" y="40951"/>
                    <a:pt x="72427" y="28245"/>
                    <a:pt x="56739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7" name="Graphic 10">
              <a:extLst>
                <a:ext uri="{FF2B5EF4-FFF2-40B4-BE49-F238E27FC236}">
                  <a16:creationId xmlns:a16="http://schemas.microsoft.com/office/drawing/2014/main" id="{47F944EA-311C-CF5F-917E-33FEE8F17EDB}"/>
                </a:ext>
              </a:extLst>
            </p:cNvPr>
            <p:cNvSpPr/>
            <p:nvPr/>
          </p:nvSpPr>
          <p:spPr>
            <a:xfrm>
              <a:off x="2944840" y="2231607"/>
              <a:ext cx="113573" cy="113573"/>
            </a:xfrm>
            <a:custGeom>
              <a:avLst/>
              <a:gdLst>
                <a:gd name="connsiteX0" fmla="*/ 56739 w 113573"/>
                <a:gd name="connsiteY0" fmla="*/ 113425 h 113573"/>
                <a:gd name="connsiteX1" fmla="*/ -47 w 113573"/>
                <a:gd name="connsiteY1" fmla="*/ 56639 h 113573"/>
                <a:gd name="connsiteX2" fmla="*/ 56739 w 113573"/>
                <a:gd name="connsiteY2" fmla="*/ -148 h 113573"/>
                <a:gd name="connsiteX3" fmla="*/ 113526 w 113573"/>
                <a:gd name="connsiteY3" fmla="*/ 56639 h 113573"/>
                <a:gd name="connsiteX4" fmla="*/ 56739 w 113573"/>
                <a:gd name="connsiteY4" fmla="*/ 113425 h 113573"/>
                <a:gd name="connsiteX5" fmla="*/ 56739 w 113573"/>
                <a:gd name="connsiteY5" fmla="*/ 28245 h 113573"/>
                <a:gd name="connsiteX6" fmla="*/ 28346 w 113573"/>
                <a:gd name="connsiteY6" fmla="*/ 56639 h 113573"/>
                <a:gd name="connsiteX7" fmla="*/ 56739 w 113573"/>
                <a:gd name="connsiteY7" fmla="*/ 85032 h 113573"/>
                <a:gd name="connsiteX8" fmla="*/ 85133 w 113573"/>
                <a:gd name="connsiteY8" fmla="*/ 56639 h 113573"/>
                <a:gd name="connsiteX9" fmla="*/ 56739 w 113573"/>
                <a:gd name="connsiteY9" fmla="*/ 28245 h 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573" h="113573">
                  <a:moveTo>
                    <a:pt x="56739" y="113425"/>
                  </a:moveTo>
                  <a:cubicBezTo>
                    <a:pt x="25377" y="113425"/>
                    <a:pt x="-47" y="87999"/>
                    <a:pt x="-47" y="56639"/>
                  </a:cubicBezTo>
                  <a:cubicBezTo>
                    <a:pt x="-47" y="25278"/>
                    <a:pt x="25377" y="-148"/>
                    <a:pt x="56739" y="-148"/>
                  </a:cubicBezTo>
                  <a:cubicBezTo>
                    <a:pt x="88100" y="-148"/>
                    <a:pt x="113526" y="25278"/>
                    <a:pt x="113526" y="56639"/>
                  </a:cubicBezTo>
                  <a:cubicBezTo>
                    <a:pt x="113526" y="87999"/>
                    <a:pt x="88100" y="113425"/>
                    <a:pt x="56739" y="113425"/>
                  </a:cubicBezTo>
                  <a:close/>
                  <a:moveTo>
                    <a:pt x="56739" y="28245"/>
                  </a:moveTo>
                  <a:cubicBezTo>
                    <a:pt x="41058" y="28245"/>
                    <a:pt x="28346" y="40951"/>
                    <a:pt x="28346" y="56639"/>
                  </a:cubicBezTo>
                  <a:cubicBezTo>
                    <a:pt x="28346" y="72326"/>
                    <a:pt x="41058" y="85032"/>
                    <a:pt x="56739" y="85032"/>
                  </a:cubicBezTo>
                  <a:cubicBezTo>
                    <a:pt x="72427" y="85032"/>
                    <a:pt x="85133" y="72326"/>
                    <a:pt x="85133" y="56639"/>
                  </a:cubicBezTo>
                  <a:cubicBezTo>
                    <a:pt x="85133" y="40951"/>
                    <a:pt x="72427" y="28245"/>
                    <a:pt x="56739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8" name="Graphic 10">
              <a:extLst>
                <a:ext uri="{FF2B5EF4-FFF2-40B4-BE49-F238E27FC236}">
                  <a16:creationId xmlns:a16="http://schemas.microsoft.com/office/drawing/2014/main" id="{050223B1-C6F4-59FE-5E37-11F986CE86A5}"/>
                </a:ext>
              </a:extLst>
            </p:cNvPr>
            <p:cNvSpPr/>
            <p:nvPr/>
          </p:nvSpPr>
          <p:spPr>
            <a:xfrm>
              <a:off x="2788677" y="2274197"/>
              <a:ext cx="28393" cy="99376"/>
            </a:xfrm>
            <a:custGeom>
              <a:avLst/>
              <a:gdLst>
                <a:gd name="connsiteX0" fmla="*/ 0 w 28393"/>
                <a:gd name="connsiteY0" fmla="*/ 0 h 99376"/>
                <a:gd name="connsiteX1" fmla="*/ 28393 w 28393"/>
                <a:gd name="connsiteY1" fmla="*/ 0 h 99376"/>
                <a:gd name="connsiteX2" fmla="*/ 28393 w 28393"/>
                <a:gd name="connsiteY2" fmla="*/ 99377 h 99376"/>
                <a:gd name="connsiteX3" fmla="*/ 0 w 28393"/>
                <a:gd name="connsiteY3" fmla="*/ 99377 h 9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99376">
                  <a:moveTo>
                    <a:pt x="0" y="0"/>
                  </a:moveTo>
                  <a:lnTo>
                    <a:pt x="28393" y="0"/>
                  </a:lnTo>
                  <a:lnTo>
                    <a:pt x="28393" y="99377"/>
                  </a:lnTo>
                  <a:lnTo>
                    <a:pt x="0" y="99377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9" name="Graphic 10">
              <a:extLst>
                <a:ext uri="{FF2B5EF4-FFF2-40B4-BE49-F238E27FC236}">
                  <a16:creationId xmlns:a16="http://schemas.microsoft.com/office/drawing/2014/main" id="{4A8D4075-07AA-1FA6-B4BF-3B1991349C0F}"/>
                </a:ext>
              </a:extLst>
            </p:cNvPr>
            <p:cNvSpPr/>
            <p:nvPr/>
          </p:nvSpPr>
          <p:spPr>
            <a:xfrm rot="-3378601">
              <a:off x="2907934" y="2345149"/>
              <a:ext cx="102358" cy="28393"/>
            </a:xfrm>
            <a:custGeom>
              <a:avLst/>
              <a:gdLst>
                <a:gd name="connsiteX0" fmla="*/ -47 w 102358"/>
                <a:gd name="connsiteY0" fmla="*/ -148 h 28393"/>
                <a:gd name="connsiteX1" fmla="*/ 102311 w 102358"/>
                <a:gd name="connsiteY1" fmla="*/ -148 h 28393"/>
                <a:gd name="connsiteX2" fmla="*/ 102311 w 102358"/>
                <a:gd name="connsiteY2" fmla="*/ 28245 h 28393"/>
                <a:gd name="connsiteX3" fmla="*/ -47 w 102358"/>
                <a:gd name="connsiteY3" fmla="*/ 28245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58" h="28393">
                  <a:moveTo>
                    <a:pt x="-47" y="-148"/>
                  </a:moveTo>
                  <a:lnTo>
                    <a:pt x="102311" y="-148"/>
                  </a:lnTo>
                  <a:lnTo>
                    <a:pt x="102311" y="28245"/>
                  </a:lnTo>
                  <a:lnTo>
                    <a:pt x="-47" y="28245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0" name="Graphic 10">
              <a:extLst>
                <a:ext uri="{FF2B5EF4-FFF2-40B4-BE49-F238E27FC236}">
                  <a16:creationId xmlns:a16="http://schemas.microsoft.com/office/drawing/2014/main" id="{CA154398-39D1-41A0-C5DB-CB636609A4AC}"/>
                </a:ext>
              </a:extLst>
            </p:cNvPr>
            <p:cNvSpPr/>
            <p:nvPr/>
          </p:nvSpPr>
          <p:spPr>
            <a:xfrm>
              <a:off x="2746087" y="2174820"/>
              <a:ext cx="113573" cy="113573"/>
            </a:xfrm>
            <a:custGeom>
              <a:avLst/>
              <a:gdLst>
                <a:gd name="connsiteX0" fmla="*/ 56739 w 113573"/>
                <a:gd name="connsiteY0" fmla="*/ 113425 h 113573"/>
                <a:gd name="connsiteX1" fmla="*/ -47 w 113573"/>
                <a:gd name="connsiteY1" fmla="*/ 56639 h 113573"/>
                <a:gd name="connsiteX2" fmla="*/ 56739 w 113573"/>
                <a:gd name="connsiteY2" fmla="*/ -148 h 113573"/>
                <a:gd name="connsiteX3" fmla="*/ 113526 w 113573"/>
                <a:gd name="connsiteY3" fmla="*/ 56639 h 113573"/>
                <a:gd name="connsiteX4" fmla="*/ 56739 w 113573"/>
                <a:gd name="connsiteY4" fmla="*/ 113425 h 113573"/>
                <a:gd name="connsiteX5" fmla="*/ 56739 w 113573"/>
                <a:gd name="connsiteY5" fmla="*/ 28245 h 113573"/>
                <a:gd name="connsiteX6" fmla="*/ 28346 w 113573"/>
                <a:gd name="connsiteY6" fmla="*/ 56639 h 113573"/>
                <a:gd name="connsiteX7" fmla="*/ 56739 w 113573"/>
                <a:gd name="connsiteY7" fmla="*/ 85032 h 113573"/>
                <a:gd name="connsiteX8" fmla="*/ 85133 w 113573"/>
                <a:gd name="connsiteY8" fmla="*/ 56639 h 113573"/>
                <a:gd name="connsiteX9" fmla="*/ 56739 w 113573"/>
                <a:gd name="connsiteY9" fmla="*/ 28245 h 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573" h="113573">
                  <a:moveTo>
                    <a:pt x="56739" y="113425"/>
                  </a:moveTo>
                  <a:cubicBezTo>
                    <a:pt x="25377" y="113425"/>
                    <a:pt x="-47" y="87999"/>
                    <a:pt x="-47" y="56639"/>
                  </a:cubicBezTo>
                  <a:cubicBezTo>
                    <a:pt x="-47" y="25278"/>
                    <a:pt x="25377" y="-148"/>
                    <a:pt x="56739" y="-148"/>
                  </a:cubicBezTo>
                  <a:cubicBezTo>
                    <a:pt x="88101" y="-148"/>
                    <a:pt x="113526" y="25278"/>
                    <a:pt x="113526" y="56639"/>
                  </a:cubicBezTo>
                  <a:cubicBezTo>
                    <a:pt x="113526" y="87999"/>
                    <a:pt x="88101" y="113425"/>
                    <a:pt x="56739" y="113425"/>
                  </a:cubicBezTo>
                  <a:close/>
                  <a:moveTo>
                    <a:pt x="56739" y="28245"/>
                  </a:moveTo>
                  <a:cubicBezTo>
                    <a:pt x="41058" y="28245"/>
                    <a:pt x="28346" y="40951"/>
                    <a:pt x="28346" y="56639"/>
                  </a:cubicBezTo>
                  <a:cubicBezTo>
                    <a:pt x="28346" y="72326"/>
                    <a:pt x="41058" y="85032"/>
                    <a:pt x="56739" y="85032"/>
                  </a:cubicBezTo>
                  <a:cubicBezTo>
                    <a:pt x="72421" y="85032"/>
                    <a:pt x="85133" y="72326"/>
                    <a:pt x="85133" y="56639"/>
                  </a:cubicBezTo>
                  <a:cubicBezTo>
                    <a:pt x="85133" y="40951"/>
                    <a:pt x="72421" y="28245"/>
                    <a:pt x="56739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1" name="Graphic 10">
              <a:extLst>
                <a:ext uri="{FF2B5EF4-FFF2-40B4-BE49-F238E27FC236}">
                  <a16:creationId xmlns:a16="http://schemas.microsoft.com/office/drawing/2014/main" id="{96A79DEF-6B5C-DE97-26C2-A6658E911B49}"/>
                </a:ext>
              </a:extLst>
            </p:cNvPr>
            <p:cNvSpPr/>
            <p:nvPr/>
          </p:nvSpPr>
          <p:spPr>
            <a:xfrm rot="-3378601">
              <a:off x="3058457" y="2734033"/>
              <a:ext cx="28393" cy="102358"/>
            </a:xfrm>
            <a:custGeom>
              <a:avLst/>
              <a:gdLst>
                <a:gd name="connsiteX0" fmla="*/ -47 w 28393"/>
                <a:gd name="connsiteY0" fmla="*/ -148 h 102358"/>
                <a:gd name="connsiteX1" fmla="*/ 28346 w 28393"/>
                <a:gd name="connsiteY1" fmla="*/ -148 h 102358"/>
                <a:gd name="connsiteX2" fmla="*/ 28346 w 28393"/>
                <a:gd name="connsiteY2" fmla="*/ 102210 h 102358"/>
                <a:gd name="connsiteX3" fmla="*/ -47 w 28393"/>
                <a:gd name="connsiteY3" fmla="*/ 102210 h 10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102358">
                  <a:moveTo>
                    <a:pt x="-47" y="-148"/>
                  </a:moveTo>
                  <a:lnTo>
                    <a:pt x="28346" y="-148"/>
                  </a:lnTo>
                  <a:lnTo>
                    <a:pt x="28346" y="102210"/>
                  </a:lnTo>
                  <a:lnTo>
                    <a:pt x="-47" y="102210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2" name="Graphic 10">
              <a:extLst>
                <a:ext uri="{FF2B5EF4-FFF2-40B4-BE49-F238E27FC236}">
                  <a16:creationId xmlns:a16="http://schemas.microsoft.com/office/drawing/2014/main" id="{1FEFFF16-DC03-C5CA-0272-F362B9DC284E}"/>
                </a:ext>
              </a:extLst>
            </p:cNvPr>
            <p:cNvSpPr/>
            <p:nvPr/>
          </p:nvSpPr>
          <p:spPr>
            <a:xfrm>
              <a:off x="3086807" y="2771080"/>
              <a:ext cx="113573" cy="113573"/>
            </a:xfrm>
            <a:custGeom>
              <a:avLst/>
              <a:gdLst>
                <a:gd name="connsiteX0" fmla="*/ 56739 w 113573"/>
                <a:gd name="connsiteY0" fmla="*/ 113425 h 113573"/>
                <a:gd name="connsiteX1" fmla="*/ -47 w 113573"/>
                <a:gd name="connsiteY1" fmla="*/ 56639 h 113573"/>
                <a:gd name="connsiteX2" fmla="*/ 56739 w 113573"/>
                <a:gd name="connsiteY2" fmla="*/ -148 h 113573"/>
                <a:gd name="connsiteX3" fmla="*/ 113526 w 113573"/>
                <a:gd name="connsiteY3" fmla="*/ 56639 h 113573"/>
                <a:gd name="connsiteX4" fmla="*/ 56739 w 113573"/>
                <a:gd name="connsiteY4" fmla="*/ 113425 h 113573"/>
                <a:gd name="connsiteX5" fmla="*/ 56739 w 113573"/>
                <a:gd name="connsiteY5" fmla="*/ 28245 h 113573"/>
                <a:gd name="connsiteX6" fmla="*/ 28346 w 113573"/>
                <a:gd name="connsiteY6" fmla="*/ 56639 h 113573"/>
                <a:gd name="connsiteX7" fmla="*/ 56739 w 113573"/>
                <a:gd name="connsiteY7" fmla="*/ 85032 h 113573"/>
                <a:gd name="connsiteX8" fmla="*/ 85133 w 113573"/>
                <a:gd name="connsiteY8" fmla="*/ 56639 h 113573"/>
                <a:gd name="connsiteX9" fmla="*/ 56739 w 113573"/>
                <a:gd name="connsiteY9" fmla="*/ 28245 h 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573" h="113573">
                  <a:moveTo>
                    <a:pt x="56739" y="113425"/>
                  </a:moveTo>
                  <a:cubicBezTo>
                    <a:pt x="25379" y="113425"/>
                    <a:pt x="-47" y="87999"/>
                    <a:pt x="-47" y="56639"/>
                  </a:cubicBezTo>
                  <a:cubicBezTo>
                    <a:pt x="-47" y="25278"/>
                    <a:pt x="25379" y="-148"/>
                    <a:pt x="56739" y="-148"/>
                  </a:cubicBezTo>
                  <a:cubicBezTo>
                    <a:pt x="88100" y="-148"/>
                    <a:pt x="113526" y="25278"/>
                    <a:pt x="113526" y="56639"/>
                  </a:cubicBezTo>
                  <a:cubicBezTo>
                    <a:pt x="113526" y="87999"/>
                    <a:pt x="88100" y="113425"/>
                    <a:pt x="56739" y="113425"/>
                  </a:cubicBezTo>
                  <a:close/>
                  <a:moveTo>
                    <a:pt x="56739" y="28245"/>
                  </a:moveTo>
                  <a:cubicBezTo>
                    <a:pt x="41052" y="28245"/>
                    <a:pt x="28346" y="40951"/>
                    <a:pt x="28346" y="56639"/>
                  </a:cubicBezTo>
                  <a:cubicBezTo>
                    <a:pt x="28346" y="72326"/>
                    <a:pt x="41052" y="85032"/>
                    <a:pt x="56739" y="85032"/>
                  </a:cubicBezTo>
                  <a:cubicBezTo>
                    <a:pt x="72427" y="85032"/>
                    <a:pt x="85133" y="72326"/>
                    <a:pt x="85133" y="56639"/>
                  </a:cubicBezTo>
                  <a:cubicBezTo>
                    <a:pt x="85133" y="40951"/>
                    <a:pt x="72427" y="28245"/>
                    <a:pt x="56739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3" name="Graphic 10">
              <a:extLst>
                <a:ext uri="{FF2B5EF4-FFF2-40B4-BE49-F238E27FC236}">
                  <a16:creationId xmlns:a16="http://schemas.microsoft.com/office/drawing/2014/main" id="{ED2CD2F3-FB11-E2B6-6547-C456635EC2AF}"/>
                </a:ext>
              </a:extLst>
            </p:cNvPr>
            <p:cNvSpPr/>
            <p:nvPr/>
          </p:nvSpPr>
          <p:spPr>
            <a:xfrm>
              <a:off x="2944840" y="2913047"/>
              <a:ext cx="113573" cy="113573"/>
            </a:xfrm>
            <a:custGeom>
              <a:avLst/>
              <a:gdLst>
                <a:gd name="connsiteX0" fmla="*/ 56739 w 113573"/>
                <a:gd name="connsiteY0" fmla="*/ 113425 h 113573"/>
                <a:gd name="connsiteX1" fmla="*/ -47 w 113573"/>
                <a:gd name="connsiteY1" fmla="*/ 56639 h 113573"/>
                <a:gd name="connsiteX2" fmla="*/ 56739 w 113573"/>
                <a:gd name="connsiteY2" fmla="*/ -148 h 113573"/>
                <a:gd name="connsiteX3" fmla="*/ 113526 w 113573"/>
                <a:gd name="connsiteY3" fmla="*/ 56639 h 113573"/>
                <a:gd name="connsiteX4" fmla="*/ 56739 w 113573"/>
                <a:gd name="connsiteY4" fmla="*/ 113425 h 113573"/>
                <a:gd name="connsiteX5" fmla="*/ 56739 w 113573"/>
                <a:gd name="connsiteY5" fmla="*/ 28245 h 113573"/>
                <a:gd name="connsiteX6" fmla="*/ 28346 w 113573"/>
                <a:gd name="connsiteY6" fmla="*/ 56639 h 113573"/>
                <a:gd name="connsiteX7" fmla="*/ 56739 w 113573"/>
                <a:gd name="connsiteY7" fmla="*/ 85032 h 113573"/>
                <a:gd name="connsiteX8" fmla="*/ 85133 w 113573"/>
                <a:gd name="connsiteY8" fmla="*/ 56639 h 113573"/>
                <a:gd name="connsiteX9" fmla="*/ 56739 w 113573"/>
                <a:gd name="connsiteY9" fmla="*/ 28245 h 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573" h="113573">
                  <a:moveTo>
                    <a:pt x="56739" y="113425"/>
                  </a:moveTo>
                  <a:cubicBezTo>
                    <a:pt x="25377" y="113425"/>
                    <a:pt x="-47" y="87999"/>
                    <a:pt x="-47" y="56639"/>
                  </a:cubicBezTo>
                  <a:cubicBezTo>
                    <a:pt x="-47" y="25278"/>
                    <a:pt x="25377" y="-148"/>
                    <a:pt x="56739" y="-148"/>
                  </a:cubicBezTo>
                  <a:cubicBezTo>
                    <a:pt x="88100" y="-148"/>
                    <a:pt x="113526" y="25278"/>
                    <a:pt x="113526" y="56639"/>
                  </a:cubicBezTo>
                  <a:cubicBezTo>
                    <a:pt x="113526" y="87999"/>
                    <a:pt x="88100" y="113425"/>
                    <a:pt x="56739" y="113425"/>
                  </a:cubicBezTo>
                  <a:close/>
                  <a:moveTo>
                    <a:pt x="56739" y="28245"/>
                  </a:moveTo>
                  <a:cubicBezTo>
                    <a:pt x="41058" y="28245"/>
                    <a:pt x="28346" y="40951"/>
                    <a:pt x="28346" y="56639"/>
                  </a:cubicBezTo>
                  <a:cubicBezTo>
                    <a:pt x="28346" y="72326"/>
                    <a:pt x="41058" y="85032"/>
                    <a:pt x="56739" y="85032"/>
                  </a:cubicBezTo>
                  <a:cubicBezTo>
                    <a:pt x="72427" y="85032"/>
                    <a:pt x="85133" y="72326"/>
                    <a:pt x="85133" y="56639"/>
                  </a:cubicBezTo>
                  <a:cubicBezTo>
                    <a:pt x="85133" y="40951"/>
                    <a:pt x="72427" y="28245"/>
                    <a:pt x="56739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4" name="Graphic 10">
              <a:extLst>
                <a:ext uri="{FF2B5EF4-FFF2-40B4-BE49-F238E27FC236}">
                  <a16:creationId xmlns:a16="http://schemas.microsoft.com/office/drawing/2014/main" id="{FF27D6F5-2D1E-9DC0-E586-C51F93816BFA}"/>
                </a:ext>
              </a:extLst>
            </p:cNvPr>
            <p:cNvSpPr/>
            <p:nvPr/>
          </p:nvSpPr>
          <p:spPr>
            <a:xfrm rot="-2021399">
              <a:off x="2944860" y="2847684"/>
              <a:ext cx="28393" cy="102358"/>
            </a:xfrm>
            <a:custGeom>
              <a:avLst/>
              <a:gdLst>
                <a:gd name="connsiteX0" fmla="*/ -47 w 28393"/>
                <a:gd name="connsiteY0" fmla="*/ -148 h 102358"/>
                <a:gd name="connsiteX1" fmla="*/ 28346 w 28393"/>
                <a:gd name="connsiteY1" fmla="*/ -148 h 102358"/>
                <a:gd name="connsiteX2" fmla="*/ 28346 w 28393"/>
                <a:gd name="connsiteY2" fmla="*/ 102210 h 102358"/>
                <a:gd name="connsiteX3" fmla="*/ -47 w 28393"/>
                <a:gd name="connsiteY3" fmla="*/ 102210 h 10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102358">
                  <a:moveTo>
                    <a:pt x="-47" y="-148"/>
                  </a:moveTo>
                  <a:lnTo>
                    <a:pt x="28346" y="-148"/>
                  </a:lnTo>
                  <a:lnTo>
                    <a:pt x="28346" y="102210"/>
                  </a:lnTo>
                  <a:lnTo>
                    <a:pt x="-47" y="102210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5" name="Graphic 10">
              <a:extLst>
                <a:ext uri="{FF2B5EF4-FFF2-40B4-BE49-F238E27FC236}">
                  <a16:creationId xmlns:a16="http://schemas.microsoft.com/office/drawing/2014/main" id="{216F6F58-B29D-493B-80C4-66CD43E324C7}"/>
                </a:ext>
              </a:extLst>
            </p:cNvPr>
            <p:cNvSpPr/>
            <p:nvPr/>
          </p:nvSpPr>
          <p:spPr>
            <a:xfrm rot="-2021399">
              <a:off x="2481828" y="2771256"/>
              <a:ext cx="102358" cy="28393"/>
            </a:xfrm>
            <a:custGeom>
              <a:avLst/>
              <a:gdLst>
                <a:gd name="connsiteX0" fmla="*/ -48 w 102358"/>
                <a:gd name="connsiteY0" fmla="*/ -148 h 28393"/>
                <a:gd name="connsiteX1" fmla="*/ 102311 w 102358"/>
                <a:gd name="connsiteY1" fmla="*/ -148 h 28393"/>
                <a:gd name="connsiteX2" fmla="*/ 102311 w 102358"/>
                <a:gd name="connsiteY2" fmla="*/ 28245 h 28393"/>
                <a:gd name="connsiteX3" fmla="*/ -48 w 102358"/>
                <a:gd name="connsiteY3" fmla="*/ 28245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58" h="28393">
                  <a:moveTo>
                    <a:pt x="-48" y="-148"/>
                  </a:moveTo>
                  <a:lnTo>
                    <a:pt x="102311" y="-148"/>
                  </a:lnTo>
                  <a:lnTo>
                    <a:pt x="102311" y="28245"/>
                  </a:lnTo>
                  <a:lnTo>
                    <a:pt x="-48" y="28245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6" name="Graphic 10">
              <a:extLst>
                <a:ext uri="{FF2B5EF4-FFF2-40B4-BE49-F238E27FC236}">
                  <a16:creationId xmlns:a16="http://schemas.microsoft.com/office/drawing/2014/main" id="{9647F125-EAEA-8CBB-ECE8-B1B1BD7B6347}"/>
                </a:ext>
              </a:extLst>
            </p:cNvPr>
            <p:cNvSpPr/>
            <p:nvPr/>
          </p:nvSpPr>
          <p:spPr>
            <a:xfrm>
              <a:off x="2405366" y="2771081"/>
              <a:ext cx="113573" cy="113573"/>
            </a:xfrm>
            <a:custGeom>
              <a:avLst/>
              <a:gdLst>
                <a:gd name="connsiteX0" fmla="*/ 56739 w 113573"/>
                <a:gd name="connsiteY0" fmla="*/ 113425 h 113573"/>
                <a:gd name="connsiteX1" fmla="*/ -47 w 113573"/>
                <a:gd name="connsiteY1" fmla="*/ 56639 h 113573"/>
                <a:gd name="connsiteX2" fmla="*/ 56739 w 113573"/>
                <a:gd name="connsiteY2" fmla="*/ -148 h 113573"/>
                <a:gd name="connsiteX3" fmla="*/ 113526 w 113573"/>
                <a:gd name="connsiteY3" fmla="*/ 56639 h 113573"/>
                <a:gd name="connsiteX4" fmla="*/ 56739 w 113573"/>
                <a:gd name="connsiteY4" fmla="*/ 113425 h 113573"/>
                <a:gd name="connsiteX5" fmla="*/ 56739 w 113573"/>
                <a:gd name="connsiteY5" fmla="*/ 28245 h 113573"/>
                <a:gd name="connsiteX6" fmla="*/ 28346 w 113573"/>
                <a:gd name="connsiteY6" fmla="*/ 56639 h 113573"/>
                <a:gd name="connsiteX7" fmla="*/ 56739 w 113573"/>
                <a:gd name="connsiteY7" fmla="*/ 85032 h 113573"/>
                <a:gd name="connsiteX8" fmla="*/ 85133 w 113573"/>
                <a:gd name="connsiteY8" fmla="*/ 56639 h 113573"/>
                <a:gd name="connsiteX9" fmla="*/ 56739 w 113573"/>
                <a:gd name="connsiteY9" fmla="*/ 28245 h 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573" h="113573">
                  <a:moveTo>
                    <a:pt x="56739" y="113425"/>
                  </a:moveTo>
                  <a:cubicBezTo>
                    <a:pt x="25377" y="113425"/>
                    <a:pt x="-47" y="87999"/>
                    <a:pt x="-47" y="56639"/>
                  </a:cubicBezTo>
                  <a:cubicBezTo>
                    <a:pt x="-47" y="25278"/>
                    <a:pt x="25377" y="-148"/>
                    <a:pt x="56739" y="-148"/>
                  </a:cubicBezTo>
                  <a:cubicBezTo>
                    <a:pt x="88101" y="-148"/>
                    <a:pt x="113526" y="25278"/>
                    <a:pt x="113526" y="56639"/>
                  </a:cubicBezTo>
                  <a:cubicBezTo>
                    <a:pt x="113526" y="87999"/>
                    <a:pt x="88101" y="113425"/>
                    <a:pt x="56739" y="113425"/>
                  </a:cubicBezTo>
                  <a:close/>
                  <a:moveTo>
                    <a:pt x="56739" y="28245"/>
                  </a:moveTo>
                  <a:cubicBezTo>
                    <a:pt x="41058" y="28245"/>
                    <a:pt x="28346" y="40951"/>
                    <a:pt x="28346" y="56639"/>
                  </a:cubicBezTo>
                  <a:cubicBezTo>
                    <a:pt x="28346" y="72326"/>
                    <a:pt x="41058" y="85032"/>
                    <a:pt x="56739" y="85032"/>
                  </a:cubicBezTo>
                  <a:cubicBezTo>
                    <a:pt x="72421" y="85032"/>
                    <a:pt x="85133" y="72326"/>
                    <a:pt x="85133" y="56639"/>
                  </a:cubicBezTo>
                  <a:cubicBezTo>
                    <a:pt x="85133" y="40951"/>
                    <a:pt x="72421" y="28245"/>
                    <a:pt x="56739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7" name="Graphic 10">
              <a:extLst>
                <a:ext uri="{FF2B5EF4-FFF2-40B4-BE49-F238E27FC236}">
                  <a16:creationId xmlns:a16="http://schemas.microsoft.com/office/drawing/2014/main" id="{04A559F6-6B3D-136D-95F4-29A7AD4F18CE}"/>
                </a:ext>
              </a:extLst>
            </p:cNvPr>
            <p:cNvSpPr/>
            <p:nvPr/>
          </p:nvSpPr>
          <p:spPr>
            <a:xfrm>
              <a:off x="2547333" y="2913047"/>
              <a:ext cx="113573" cy="113573"/>
            </a:xfrm>
            <a:custGeom>
              <a:avLst/>
              <a:gdLst>
                <a:gd name="connsiteX0" fmla="*/ 56739 w 113573"/>
                <a:gd name="connsiteY0" fmla="*/ 113425 h 113573"/>
                <a:gd name="connsiteX1" fmla="*/ -47 w 113573"/>
                <a:gd name="connsiteY1" fmla="*/ 56639 h 113573"/>
                <a:gd name="connsiteX2" fmla="*/ 56739 w 113573"/>
                <a:gd name="connsiteY2" fmla="*/ -148 h 113573"/>
                <a:gd name="connsiteX3" fmla="*/ 113526 w 113573"/>
                <a:gd name="connsiteY3" fmla="*/ 56639 h 113573"/>
                <a:gd name="connsiteX4" fmla="*/ 56739 w 113573"/>
                <a:gd name="connsiteY4" fmla="*/ 113425 h 113573"/>
                <a:gd name="connsiteX5" fmla="*/ 56739 w 113573"/>
                <a:gd name="connsiteY5" fmla="*/ 28245 h 113573"/>
                <a:gd name="connsiteX6" fmla="*/ 28346 w 113573"/>
                <a:gd name="connsiteY6" fmla="*/ 56639 h 113573"/>
                <a:gd name="connsiteX7" fmla="*/ 56739 w 113573"/>
                <a:gd name="connsiteY7" fmla="*/ 85032 h 113573"/>
                <a:gd name="connsiteX8" fmla="*/ 85133 w 113573"/>
                <a:gd name="connsiteY8" fmla="*/ 56639 h 113573"/>
                <a:gd name="connsiteX9" fmla="*/ 56739 w 113573"/>
                <a:gd name="connsiteY9" fmla="*/ 28245 h 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573" h="113573">
                  <a:moveTo>
                    <a:pt x="56739" y="113425"/>
                  </a:moveTo>
                  <a:cubicBezTo>
                    <a:pt x="25377" y="113425"/>
                    <a:pt x="-47" y="87999"/>
                    <a:pt x="-47" y="56639"/>
                  </a:cubicBezTo>
                  <a:cubicBezTo>
                    <a:pt x="-47" y="25278"/>
                    <a:pt x="25377" y="-148"/>
                    <a:pt x="56739" y="-148"/>
                  </a:cubicBezTo>
                  <a:cubicBezTo>
                    <a:pt x="88101" y="-148"/>
                    <a:pt x="113526" y="25278"/>
                    <a:pt x="113526" y="56639"/>
                  </a:cubicBezTo>
                  <a:cubicBezTo>
                    <a:pt x="113526" y="87999"/>
                    <a:pt x="88101" y="113425"/>
                    <a:pt x="56739" y="113425"/>
                  </a:cubicBezTo>
                  <a:close/>
                  <a:moveTo>
                    <a:pt x="56739" y="28245"/>
                  </a:moveTo>
                  <a:cubicBezTo>
                    <a:pt x="41058" y="28245"/>
                    <a:pt x="28346" y="40951"/>
                    <a:pt x="28346" y="56639"/>
                  </a:cubicBezTo>
                  <a:cubicBezTo>
                    <a:pt x="28346" y="72326"/>
                    <a:pt x="41058" y="85032"/>
                    <a:pt x="56739" y="85032"/>
                  </a:cubicBezTo>
                  <a:cubicBezTo>
                    <a:pt x="72421" y="85032"/>
                    <a:pt x="85133" y="72326"/>
                    <a:pt x="85133" y="56639"/>
                  </a:cubicBezTo>
                  <a:cubicBezTo>
                    <a:pt x="85133" y="40951"/>
                    <a:pt x="72421" y="28245"/>
                    <a:pt x="56739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8" name="Graphic 10">
              <a:extLst>
                <a:ext uri="{FF2B5EF4-FFF2-40B4-BE49-F238E27FC236}">
                  <a16:creationId xmlns:a16="http://schemas.microsoft.com/office/drawing/2014/main" id="{001D12FE-F0E7-EB0A-282B-D9BF4C8C7B4F}"/>
                </a:ext>
              </a:extLst>
            </p:cNvPr>
            <p:cNvSpPr/>
            <p:nvPr/>
          </p:nvSpPr>
          <p:spPr>
            <a:xfrm>
              <a:off x="2788677" y="2884654"/>
              <a:ext cx="28393" cy="99376"/>
            </a:xfrm>
            <a:custGeom>
              <a:avLst/>
              <a:gdLst>
                <a:gd name="connsiteX0" fmla="*/ 0 w 28393"/>
                <a:gd name="connsiteY0" fmla="*/ 0 h 99376"/>
                <a:gd name="connsiteX1" fmla="*/ 28393 w 28393"/>
                <a:gd name="connsiteY1" fmla="*/ 0 h 99376"/>
                <a:gd name="connsiteX2" fmla="*/ 28393 w 28393"/>
                <a:gd name="connsiteY2" fmla="*/ 99377 h 99376"/>
                <a:gd name="connsiteX3" fmla="*/ 0 w 28393"/>
                <a:gd name="connsiteY3" fmla="*/ 99377 h 9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99376">
                  <a:moveTo>
                    <a:pt x="0" y="0"/>
                  </a:moveTo>
                  <a:lnTo>
                    <a:pt x="28393" y="0"/>
                  </a:lnTo>
                  <a:lnTo>
                    <a:pt x="28393" y="99377"/>
                  </a:lnTo>
                  <a:lnTo>
                    <a:pt x="0" y="99377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9" name="Graphic 10">
              <a:extLst>
                <a:ext uri="{FF2B5EF4-FFF2-40B4-BE49-F238E27FC236}">
                  <a16:creationId xmlns:a16="http://schemas.microsoft.com/office/drawing/2014/main" id="{D3209F62-0F88-8C89-A219-CF7A861E9A76}"/>
                </a:ext>
              </a:extLst>
            </p:cNvPr>
            <p:cNvSpPr/>
            <p:nvPr/>
          </p:nvSpPr>
          <p:spPr>
            <a:xfrm rot="-3378601">
              <a:off x="2595529" y="2884533"/>
              <a:ext cx="102358" cy="28393"/>
            </a:xfrm>
            <a:custGeom>
              <a:avLst/>
              <a:gdLst>
                <a:gd name="connsiteX0" fmla="*/ -47 w 102358"/>
                <a:gd name="connsiteY0" fmla="*/ -148 h 28393"/>
                <a:gd name="connsiteX1" fmla="*/ 102311 w 102358"/>
                <a:gd name="connsiteY1" fmla="*/ -148 h 28393"/>
                <a:gd name="connsiteX2" fmla="*/ 102311 w 102358"/>
                <a:gd name="connsiteY2" fmla="*/ 28245 h 28393"/>
                <a:gd name="connsiteX3" fmla="*/ -47 w 102358"/>
                <a:gd name="connsiteY3" fmla="*/ 28245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58" h="28393">
                  <a:moveTo>
                    <a:pt x="-47" y="-148"/>
                  </a:moveTo>
                  <a:lnTo>
                    <a:pt x="102311" y="-148"/>
                  </a:lnTo>
                  <a:lnTo>
                    <a:pt x="102311" y="28245"/>
                  </a:lnTo>
                  <a:lnTo>
                    <a:pt x="-47" y="28245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0" name="Graphic 10">
              <a:extLst>
                <a:ext uri="{FF2B5EF4-FFF2-40B4-BE49-F238E27FC236}">
                  <a16:creationId xmlns:a16="http://schemas.microsoft.com/office/drawing/2014/main" id="{7A899C54-204A-C39B-3435-28856B7727BC}"/>
                </a:ext>
              </a:extLst>
            </p:cNvPr>
            <p:cNvSpPr/>
            <p:nvPr/>
          </p:nvSpPr>
          <p:spPr>
            <a:xfrm>
              <a:off x="2746087" y="2969834"/>
              <a:ext cx="113573" cy="113573"/>
            </a:xfrm>
            <a:custGeom>
              <a:avLst/>
              <a:gdLst>
                <a:gd name="connsiteX0" fmla="*/ 56739 w 113573"/>
                <a:gd name="connsiteY0" fmla="*/ 113425 h 113573"/>
                <a:gd name="connsiteX1" fmla="*/ -47 w 113573"/>
                <a:gd name="connsiteY1" fmla="*/ 56639 h 113573"/>
                <a:gd name="connsiteX2" fmla="*/ 56739 w 113573"/>
                <a:gd name="connsiteY2" fmla="*/ -148 h 113573"/>
                <a:gd name="connsiteX3" fmla="*/ 113526 w 113573"/>
                <a:gd name="connsiteY3" fmla="*/ 56639 h 113573"/>
                <a:gd name="connsiteX4" fmla="*/ 56739 w 113573"/>
                <a:gd name="connsiteY4" fmla="*/ 113425 h 113573"/>
                <a:gd name="connsiteX5" fmla="*/ 56739 w 113573"/>
                <a:gd name="connsiteY5" fmla="*/ 28245 h 113573"/>
                <a:gd name="connsiteX6" fmla="*/ 28346 w 113573"/>
                <a:gd name="connsiteY6" fmla="*/ 56639 h 113573"/>
                <a:gd name="connsiteX7" fmla="*/ 56739 w 113573"/>
                <a:gd name="connsiteY7" fmla="*/ 85032 h 113573"/>
                <a:gd name="connsiteX8" fmla="*/ 85133 w 113573"/>
                <a:gd name="connsiteY8" fmla="*/ 56639 h 113573"/>
                <a:gd name="connsiteX9" fmla="*/ 56739 w 113573"/>
                <a:gd name="connsiteY9" fmla="*/ 28245 h 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573" h="113573">
                  <a:moveTo>
                    <a:pt x="56739" y="113425"/>
                  </a:moveTo>
                  <a:cubicBezTo>
                    <a:pt x="25377" y="113425"/>
                    <a:pt x="-47" y="87999"/>
                    <a:pt x="-47" y="56639"/>
                  </a:cubicBezTo>
                  <a:cubicBezTo>
                    <a:pt x="-47" y="25278"/>
                    <a:pt x="25377" y="-148"/>
                    <a:pt x="56739" y="-148"/>
                  </a:cubicBezTo>
                  <a:cubicBezTo>
                    <a:pt x="88101" y="-148"/>
                    <a:pt x="113526" y="25278"/>
                    <a:pt x="113526" y="56639"/>
                  </a:cubicBezTo>
                  <a:cubicBezTo>
                    <a:pt x="113526" y="87999"/>
                    <a:pt x="88101" y="113425"/>
                    <a:pt x="56739" y="113425"/>
                  </a:cubicBezTo>
                  <a:close/>
                  <a:moveTo>
                    <a:pt x="56739" y="28245"/>
                  </a:moveTo>
                  <a:cubicBezTo>
                    <a:pt x="41058" y="28245"/>
                    <a:pt x="28346" y="40951"/>
                    <a:pt x="28346" y="56639"/>
                  </a:cubicBezTo>
                  <a:cubicBezTo>
                    <a:pt x="28346" y="72326"/>
                    <a:pt x="41058" y="85032"/>
                    <a:pt x="56739" y="85032"/>
                  </a:cubicBezTo>
                  <a:cubicBezTo>
                    <a:pt x="72421" y="85032"/>
                    <a:pt x="85133" y="72326"/>
                    <a:pt x="85133" y="56639"/>
                  </a:cubicBezTo>
                  <a:cubicBezTo>
                    <a:pt x="85133" y="40951"/>
                    <a:pt x="72421" y="28245"/>
                    <a:pt x="56739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1" name="Graphic 10">
              <a:extLst>
                <a:ext uri="{FF2B5EF4-FFF2-40B4-BE49-F238E27FC236}">
                  <a16:creationId xmlns:a16="http://schemas.microsoft.com/office/drawing/2014/main" id="{B5809B62-F738-9727-83D1-4C5A5703C0A4}"/>
                </a:ext>
              </a:extLst>
            </p:cNvPr>
            <p:cNvSpPr/>
            <p:nvPr/>
          </p:nvSpPr>
          <p:spPr>
            <a:xfrm>
              <a:off x="2575726" y="2401967"/>
              <a:ext cx="454293" cy="454293"/>
            </a:xfrm>
            <a:custGeom>
              <a:avLst/>
              <a:gdLst>
                <a:gd name="connsiteX0" fmla="*/ 227099 w 454293"/>
                <a:gd name="connsiteY0" fmla="*/ 454146 h 454293"/>
                <a:gd name="connsiteX1" fmla="*/ -47 w 454293"/>
                <a:gd name="connsiteY1" fmla="*/ 226999 h 454293"/>
                <a:gd name="connsiteX2" fmla="*/ 227099 w 454293"/>
                <a:gd name="connsiteY2" fmla="*/ -148 h 454293"/>
                <a:gd name="connsiteX3" fmla="*/ 454246 w 454293"/>
                <a:gd name="connsiteY3" fmla="*/ 226999 h 454293"/>
                <a:gd name="connsiteX4" fmla="*/ 227099 w 454293"/>
                <a:gd name="connsiteY4" fmla="*/ 454146 h 454293"/>
                <a:gd name="connsiteX5" fmla="*/ 227099 w 454293"/>
                <a:gd name="connsiteY5" fmla="*/ 28245 h 454293"/>
                <a:gd name="connsiteX6" fmla="*/ 28346 w 454293"/>
                <a:gd name="connsiteY6" fmla="*/ 226999 h 454293"/>
                <a:gd name="connsiteX7" fmla="*/ 227099 w 454293"/>
                <a:gd name="connsiteY7" fmla="*/ 425752 h 454293"/>
                <a:gd name="connsiteX8" fmla="*/ 425853 w 454293"/>
                <a:gd name="connsiteY8" fmla="*/ 226999 h 454293"/>
                <a:gd name="connsiteX9" fmla="*/ 227099 w 454293"/>
                <a:gd name="connsiteY9" fmla="*/ 28245 h 45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4293" h="454293">
                  <a:moveTo>
                    <a:pt x="227099" y="454146"/>
                  </a:moveTo>
                  <a:cubicBezTo>
                    <a:pt x="101649" y="454146"/>
                    <a:pt x="-47" y="352455"/>
                    <a:pt x="-47" y="226999"/>
                  </a:cubicBezTo>
                  <a:cubicBezTo>
                    <a:pt x="-47" y="101543"/>
                    <a:pt x="101649" y="-148"/>
                    <a:pt x="227099" y="-148"/>
                  </a:cubicBezTo>
                  <a:cubicBezTo>
                    <a:pt x="352550" y="-148"/>
                    <a:pt x="454246" y="101543"/>
                    <a:pt x="454246" y="226999"/>
                  </a:cubicBezTo>
                  <a:cubicBezTo>
                    <a:pt x="454246" y="352455"/>
                    <a:pt x="352550" y="454146"/>
                    <a:pt x="227099" y="454146"/>
                  </a:cubicBezTo>
                  <a:close/>
                  <a:moveTo>
                    <a:pt x="227099" y="28245"/>
                  </a:moveTo>
                  <a:cubicBezTo>
                    <a:pt x="117331" y="28245"/>
                    <a:pt x="28346" y="117230"/>
                    <a:pt x="28346" y="226999"/>
                  </a:cubicBezTo>
                  <a:cubicBezTo>
                    <a:pt x="28346" y="336767"/>
                    <a:pt x="117331" y="425752"/>
                    <a:pt x="227099" y="425752"/>
                  </a:cubicBezTo>
                  <a:cubicBezTo>
                    <a:pt x="336868" y="425752"/>
                    <a:pt x="425853" y="336767"/>
                    <a:pt x="425853" y="226999"/>
                  </a:cubicBezTo>
                  <a:cubicBezTo>
                    <a:pt x="425853" y="117230"/>
                    <a:pt x="336868" y="28245"/>
                    <a:pt x="227099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2" name="Graphic 10">
              <a:extLst>
                <a:ext uri="{FF2B5EF4-FFF2-40B4-BE49-F238E27FC236}">
                  <a16:creationId xmlns:a16="http://schemas.microsoft.com/office/drawing/2014/main" id="{A247FAC6-D848-FAC8-9868-7FE029E0A6A1}"/>
                </a:ext>
              </a:extLst>
            </p:cNvPr>
            <p:cNvSpPr/>
            <p:nvPr/>
          </p:nvSpPr>
          <p:spPr>
            <a:xfrm>
              <a:off x="2589922" y="2614918"/>
              <a:ext cx="425900" cy="28393"/>
            </a:xfrm>
            <a:custGeom>
              <a:avLst/>
              <a:gdLst>
                <a:gd name="connsiteX0" fmla="*/ 0 w 425900"/>
                <a:gd name="connsiteY0" fmla="*/ 0 h 28393"/>
                <a:gd name="connsiteX1" fmla="*/ 425900 w 425900"/>
                <a:gd name="connsiteY1" fmla="*/ 0 h 28393"/>
                <a:gd name="connsiteX2" fmla="*/ 425900 w 425900"/>
                <a:gd name="connsiteY2" fmla="*/ 28393 h 28393"/>
                <a:gd name="connsiteX3" fmla="*/ 0 w 425900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900" h="28393">
                  <a:moveTo>
                    <a:pt x="0" y="0"/>
                  </a:moveTo>
                  <a:lnTo>
                    <a:pt x="425900" y="0"/>
                  </a:lnTo>
                  <a:lnTo>
                    <a:pt x="425900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3" name="Graphic 10">
              <a:extLst>
                <a:ext uri="{FF2B5EF4-FFF2-40B4-BE49-F238E27FC236}">
                  <a16:creationId xmlns:a16="http://schemas.microsoft.com/office/drawing/2014/main" id="{8D83EE83-8C9A-1F9C-D383-DE7015208725}"/>
                </a:ext>
              </a:extLst>
            </p:cNvPr>
            <p:cNvSpPr/>
            <p:nvPr/>
          </p:nvSpPr>
          <p:spPr>
            <a:xfrm>
              <a:off x="2632513" y="2487147"/>
              <a:ext cx="340720" cy="28393"/>
            </a:xfrm>
            <a:custGeom>
              <a:avLst/>
              <a:gdLst>
                <a:gd name="connsiteX0" fmla="*/ 0 w 340720"/>
                <a:gd name="connsiteY0" fmla="*/ 0 h 28393"/>
                <a:gd name="connsiteX1" fmla="*/ 340720 w 340720"/>
                <a:gd name="connsiteY1" fmla="*/ 0 h 28393"/>
                <a:gd name="connsiteX2" fmla="*/ 340720 w 340720"/>
                <a:gd name="connsiteY2" fmla="*/ 28393 h 28393"/>
                <a:gd name="connsiteX3" fmla="*/ 0 w 340720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720" h="28393">
                  <a:moveTo>
                    <a:pt x="0" y="0"/>
                  </a:moveTo>
                  <a:lnTo>
                    <a:pt x="340720" y="0"/>
                  </a:lnTo>
                  <a:lnTo>
                    <a:pt x="340720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4" name="Graphic 10">
              <a:extLst>
                <a:ext uri="{FF2B5EF4-FFF2-40B4-BE49-F238E27FC236}">
                  <a16:creationId xmlns:a16="http://schemas.microsoft.com/office/drawing/2014/main" id="{D4DAAFCE-7FF8-A1E8-45AB-0F3981E2FD3F}"/>
                </a:ext>
              </a:extLst>
            </p:cNvPr>
            <p:cNvSpPr/>
            <p:nvPr/>
          </p:nvSpPr>
          <p:spPr>
            <a:xfrm>
              <a:off x="2632513" y="2742687"/>
              <a:ext cx="340720" cy="28393"/>
            </a:xfrm>
            <a:custGeom>
              <a:avLst/>
              <a:gdLst>
                <a:gd name="connsiteX0" fmla="*/ 0 w 340720"/>
                <a:gd name="connsiteY0" fmla="*/ 0 h 28393"/>
                <a:gd name="connsiteX1" fmla="*/ 340720 w 340720"/>
                <a:gd name="connsiteY1" fmla="*/ 0 h 28393"/>
                <a:gd name="connsiteX2" fmla="*/ 340720 w 340720"/>
                <a:gd name="connsiteY2" fmla="*/ 28393 h 28393"/>
                <a:gd name="connsiteX3" fmla="*/ 0 w 340720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720" h="28393">
                  <a:moveTo>
                    <a:pt x="0" y="0"/>
                  </a:moveTo>
                  <a:lnTo>
                    <a:pt x="340720" y="0"/>
                  </a:lnTo>
                  <a:lnTo>
                    <a:pt x="340720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5" name="Graphic 10">
              <a:extLst>
                <a:ext uri="{FF2B5EF4-FFF2-40B4-BE49-F238E27FC236}">
                  <a16:creationId xmlns:a16="http://schemas.microsoft.com/office/drawing/2014/main" id="{B1F5E4C0-111B-6036-F9F8-783B5588BA5E}"/>
                </a:ext>
              </a:extLst>
            </p:cNvPr>
            <p:cNvSpPr/>
            <p:nvPr/>
          </p:nvSpPr>
          <p:spPr>
            <a:xfrm>
              <a:off x="2675103" y="2401967"/>
              <a:ext cx="255540" cy="454293"/>
            </a:xfrm>
            <a:custGeom>
              <a:avLst/>
              <a:gdLst>
                <a:gd name="connsiteX0" fmla="*/ 127723 w 255540"/>
                <a:gd name="connsiteY0" fmla="*/ 454146 h 454293"/>
                <a:gd name="connsiteX1" fmla="*/ -47 w 255540"/>
                <a:gd name="connsiteY1" fmla="*/ 226999 h 454293"/>
                <a:gd name="connsiteX2" fmla="*/ 127723 w 255540"/>
                <a:gd name="connsiteY2" fmla="*/ -148 h 454293"/>
                <a:gd name="connsiteX3" fmla="*/ 255493 w 255540"/>
                <a:gd name="connsiteY3" fmla="*/ 226999 h 454293"/>
                <a:gd name="connsiteX4" fmla="*/ 127723 w 255540"/>
                <a:gd name="connsiteY4" fmla="*/ 454146 h 454293"/>
                <a:gd name="connsiteX5" fmla="*/ 127723 w 255540"/>
                <a:gd name="connsiteY5" fmla="*/ 28245 h 454293"/>
                <a:gd name="connsiteX6" fmla="*/ 28346 w 255540"/>
                <a:gd name="connsiteY6" fmla="*/ 226999 h 454293"/>
                <a:gd name="connsiteX7" fmla="*/ 127723 w 255540"/>
                <a:gd name="connsiteY7" fmla="*/ 425752 h 454293"/>
                <a:gd name="connsiteX8" fmla="*/ 227099 w 255540"/>
                <a:gd name="connsiteY8" fmla="*/ 226999 h 454293"/>
                <a:gd name="connsiteX9" fmla="*/ 127723 w 255540"/>
                <a:gd name="connsiteY9" fmla="*/ 28245 h 45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540" h="454293">
                  <a:moveTo>
                    <a:pt x="127723" y="454146"/>
                  </a:moveTo>
                  <a:cubicBezTo>
                    <a:pt x="56739" y="454146"/>
                    <a:pt x="-47" y="354769"/>
                    <a:pt x="-47" y="226999"/>
                  </a:cubicBezTo>
                  <a:cubicBezTo>
                    <a:pt x="-47" y="99229"/>
                    <a:pt x="56739" y="-148"/>
                    <a:pt x="127723" y="-148"/>
                  </a:cubicBezTo>
                  <a:cubicBezTo>
                    <a:pt x="198706" y="-148"/>
                    <a:pt x="255493" y="99229"/>
                    <a:pt x="255493" y="226999"/>
                  </a:cubicBezTo>
                  <a:cubicBezTo>
                    <a:pt x="255493" y="354769"/>
                    <a:pt x="199416" y="454146"/>
                    <a:pt x="127723" y="454146"/>
                  </a:cubicBezTo>
                  <a:close/>
                  <a:moveTo>
                    <a:pt x="127723" y="28245"/>
                  </a:moveTo>
                  <a:cubicBezTo>
                    <a:pt x="73917" y="28245"/>
                    <a:pt x="28346" y="119246"/>
                    <a:pt x="28346" y="226999"/>
                  </a:cubicBezTo>
                  <a:cubicBezTo>
                    <a:pt x="28346" y="334752"/>
                    <a:pt x="73917" y="425752"/>
                    <a:pt x="127723" y="425752"/>
                  </a:cubicBezTo>
                  <a:cubicBezTo>
                    <a:pt x="181528" y="425752"/>
                    <a:pt x="227099" y="334752"/>
                    <a:pt x="227099" y="226999"/>
                  </a:cubicBezTo>
                  <a:cubicBezTo>
                    <a:pt x="227099" y="119246"/>
                    <a:pt x="181528" y="28245"/>
                    <a:pt x="127723" y="2824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6" name="Graphic 10">
              <a:extLst>
                <a:ext uri="{FF2B5EF4-FFF2-40B4-BE49-F238E27FC236}">
                  <a16:creationId xmlns:a16="http://schemas.microsoft.com/office/drawing/2014/main" id="{0F7635AA-EF48-A6C3-9822-CEAEE8F09AB4}"/>
                </a:ext>
              </a:extLst>
            </p:cNvPr>
            <p:cNvSpPr/>
            <p:nvPr/>
          </p:nvSpPr>
          <p:spPr>
            <a:xfrm>
              <a:off x="2788677" y="2416164"/>
              <a:ext cx="28393" cy="425900"/>
            </a:xfrm>
            <a:custGeom>
              <a:avLst/>
              <a:gdLst>
                <a:gd name="connsiteX0" fmla="*/ 0 w 28393"/>
                <a:gd name="connsiteY0" fmla="*/ 0 h 425900"/>
                <a:gd name="connsiteX1" fmla="*/ 28393 w 28393"/>
                <a:gd name="connsiteY1" fmla="*/ 0 h 425900"/>
                <a:gd name="connsiteX2" fmla="*/ 28393 w 28393"/>
                <a:gd name="connsiteY2" fmla="*/ 425900 h 425900"/>
                <a:gd name="connsiteX3" fmla="*/ 0 w 28393"/>
                <a:gd name="connsiteY3" fmla="*/ 425900 h 42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425900">
                  <a:moveTo>
                    <a:pt x="0" y="0"/>
                  </a:moveTo>
                  <a:lnTo>
                    <a:pt x="28393" y="0"/>
                  </a:lnTo>
                  <a:lnTo>
                    <a:pt x="28393" y="425900"/>
                  </a:lnTo>
                  <a:lnTo>
                    <a:pt x="0" y="425900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EBE085A-6368-7568-DCF3-88FFDE468E57}"/>
              </a:ext>
            </a:extLst>
          </p:cNvPr>
          <p:cNvGrpSpPr/>
          <p:nvPr/>
        </p:nvGrpSpPr>
        <p:grpSpPr>
          <a:xfrm>
            <a:off x="6730017" y="4835693"/>
            <a:ext cx="458448" cy="458479"/>
            <a:chOff x="5358275" y="2174760"/>
            <a:chExt cx="908586" cy="908647"/>
          </a:xfrm>
          <a:solidFill>
            <a:srgbClr val="2478FF"/>
          </a:solidFill>
        </p:grpSpPr>
        <p:sp>
          <p:nvSpPr>
            <p:cNvPr id="98" name="Graphic 10">
              <a:extLst>
                <a:ext uri="{FF2B5EF4-FFF2-40B4-BE49-F238E27FC236}">
                  <a16:creationId xmlns:a16="http://schemas.microsoft.com/office/drawing/2014/main" id="{280E3151-00C5-0024-1C89-E48D6C90958A}"/>
                </a:ext>
              </a:extLst>
            </p:cNvPr>
            <p:cNvSpPr/>
            <p:nvPr/>
          </p:nvSpPr>
          <p:spPr>
            <a:xfrm>
              <a:off x="5386104" y="2174760"/>
              <a:ext cx="539470" cy="653107"/>
            </a:xfrm>
            <a:custGeom>
              <a:avLst/>
              <a:gdLst>
                <a:gd name="connsiteX0" fmla="*/ 85697 w 539470"/>
                <a:gd name="connsiteY0" fmla="*/ 652959 h 653107"/>
                <a:gd name="connsiteX1" fmla="*/ 57304 w 539470"/>
                <a:gd name="connsiteY1" fmla="*/ 652959 h 653107"/>
                <a:gd name="connsiteX2" fmla="*/ 57304 w 539470"/>
                <a:gd name="connsiteY2" fmla="*/ 498499 h 653107"/>
                <a:gd name="connsiteX3" fmla="*/ 517 w 539470"/>
                <a:gd name="connsiteY3" fmla="*/ 273056 h 653107"/>
                <a:gd name="connsiteX4" fmla="*/ 517 w 539470"/>
                <a:gd name="connsiteY4" fmla="*/ 265106 h 653107"/>
                <a:gd name="connsiteX5" fmla="*/ 43107 w 539470"/>
                <a:gd name="connsiteY5" fmla="*/ 137336 h 653107"/>
                <a:gd name="connsiteX6" fmla="*/ 49637 w 539470"/>
                <a:gd name="connsiteY6" fmla="*/ 129528 h 653107"/>
                <a:gd name="connsiteX7" fmla="*/ 276784 w 539470"/>
                <a:gd name="connsiteY7" fmla="*/ 1758 h 653107"/>
                <a:gd name="connsiteX8" fmla="*/ 290981 w 539470"/>
                <a:gd name="connsiteY8" fmla="*/ 1758 h 653107"/>
                <a:gd name="connsiteX9" fmla="*/ 298079 w 539470"/>
                <a:gd name="connsiteY9" fmla="*/ 13967 h 653107"/>
                <a:gd name="connsiteX10" fmla="*/ 298079 w 539470"/>
                <a:gd name="connsiteY10" fmla="*/ 61384 h 653107"/>
                <a:gd name="connsiteX11" fmla="*/ 388796 w 539470"/>
                <a:gd name="connsiteY11" fmla="*/ 100283 h 653107"/>
                <a:gd name="connsiteX12" fmla="*/ 393339 w 539470"/>
                <a:gd name="connsiteY12" fmla="*/ 103264 h 653107"/>
                <a:gd name="connsiteX13" fmla="*/ 535306 w 539470"/>
                <a:gd name="connsiteY13" fmla="*/ 245231 h 653107"/>
                <a:gd name="connsiteX14" fmla="*/ 537861 w 539470"/>
                <a:gd name="connsiteY14" fmla="*/ 261699 h 653107"/>
                <a:gd name="connsiteX15" fmla="*/ 509468 w 539470"/>
                <a:gd name="connsiteY15" fmla="*/ 318486 h 653107"/>
                <a:gd name="connsiteX16" fmla="*/ 493426 w 539470"/>
                <a:gd name="connsiteY16" fmla="*/ 325868 h 653107"/>
                <a:gd name="connsiteX17" fmla="*/ 328176 w 539470"/>
                <a:gd name="connsiteY17" fmla="*/ 284555 h 653107"/>
                <a:gd name="connsiteX18" fmla="*/ 247681 w 539470"/>
                <a:gd name="connsiteY18" fmla="*/ 324732 h 653107"/>
                <a:gd name="connsiteX19" fmla="*/ 234904 w 539470"/>
                <a:gd name="connsiteY19" fmla="*/ 299462 h 653107"/>
                <a:gd name="connsiteX20" fmla="*/ 320084 w 539470"/>
                <a:gd name="connsiteY20" fmla="*/ 256872 h 653107"/>
                <a:gd name="connsiteX21" fmla="*/ 329880 w 539470"/>
                <a:gd name="connsiteY21" fmla="*/ 255736 h 653107"/>
                <a:gd name="connsiteX22" fmla="*/ 489167 w 539470"/>
                <a:gd name="connsiteY22" fmla="*/ 295629 h 653107"/>
                <a:gd name="connsiteX23" fmla="*/ 507906 w 539470"/>
                <a:gd name="connsiteY23" fmla="*/ 258150 h 653107"/>
                <a:gd name="connsiteX24" fmla="*/ 375167 w 539470"/>
                <a:gd name="connsiteY24" fmla="*/ 125269 h 653107"/>
                <a:gd name="connsiteX25" fmla="*/ 278346 w 539470"/>
                <a:gd name="connsiteY25" fmla="*/ 83815 h 653107"/>
                <a:gd name="connsiteX26" fmla="*/ 270254 w 539470"/>
                <a:gd name="connsiteY26" fmla="*/ 70896 h 653107"/>
                <a:gd name="connsiteX27" fmla="*/ 270254 w 539470"/>
                <a:gd name="connsiteY27" fmla="*/ 38385 h 653107"/>
                <a:gd name="connsiteX28" fmla="*/ 69087 w 539470"/>
                <a:gd name="connsiteY28" fmla="*/ 151959 h 653107"/>
                <a:gd name="connsiteX29" fmla="*/ 28910 w 539470"/>
                <a:gd name="connsiteY29" fmla="*/ 269649 h 653107"/>
                <a:gd name="connsiteX30" fmla="*/ 85697 w 539470"/>
                <a:gd name="connsiteY30" fmla="*/ 493389 h 653107"/>
                <a:gd name="connsiteX31" fmla="*/ 85697 w 539470"/>
                <a:gd name="connsiteY31" fmla="*/ 496796 h 65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39470" h="653107">
                  <a:moveTo>
                    <a:pt x="85697" y="652959"/>
                  </a:moveTo>
                  <a:lnTo>
                    <a:pt x="57304" y="652959"/>
                  </a:lnTo>
                  <a:lnTo>
                    <a:pt x="57304" y="498499"/>
                  </a:lnTo>
                  <a:lnTo>
                    <a:pt x="517" y="273056"/>
                  </a:lnTo>
                  <a:cubicBezTo>
                    <a:pt x="-236" y="270458"/>
                    <a:pt x="-236" y="267704"/>
                    <a:pt x="517" y="265106"/>
                  </a:cubicBezTo>
                  <a:lnTo>
                    <a:pt x="43107" y="137336"/>
                  </a:lnTo>
                  <a:cubicBezTo>
                    <a:pt x="44243" y="134014"/>
                    <a:pt x="46571" y="131232"/>
                    <a:pt x="49637" y="129528"/>
                  </a:cubicBezTo>
                  <a:lnTo>
                    <a:pt x="276784" y="1758"/>
                  </a:lnTo>
                  <a:cubicBezTo>
                    <a:pt x="281171" y="-783"/>
                    <a:pt x="286594" y="-783"/>
                    <a:pt x="290981" y="1758"/>
                  </a:cubicBezTo>
                  <a:cubicBezTo>
                    <a:pt x="295354" y="4285"/>
                    <a:pt x="298051" y="8927"/>
                    <a:pt x="298079" y="13967"/>
                  </a:cubicBezTo>
                  <a:lnTo>
                    <a:pt x="298079" y="61384"/>
                  </a:lnTo>
                  <a:lnTo>
                    <a:pt x="388796" y="100283"/>
                  </a:lnTo>
                  <a:cubicBezTo>
                    <a:pt x="390485" y="100978"/>
                    <a:pt x="392033" y="101986"/>
                    <a:pt x="393339" y="103264"/>
                  </a:cubicBezTo>
                  <a:lnTo>
                    <a:pt x="535306" y="245231"/>
                  </a:lnTo>
                  <a:cubicBezTo>
                    <a:pt x="539636" y="249589"/>
                    <a:pt x="540658" y="256233"/>
                    <a:pt x="537861" y="261699"/>
                  </a:cubicBezTo>
                  <a:lnTo>
                    <a:pt x="509468" y="318486"/>
                  </a:lnTo>
                  <a:cubicBezTo>
                    <a:pt x="506487" y="324377"/>
                    <a:pt x="499842" y="327444"/>
                    <a:pt x="493426" y="325868"/>
                  </a:cubicBezTo>
                  <a:lnTo>
                    <a:pt x="328176" y="284555"/>
                  </a:lnTo>
                  <a:lnTo>
                    <a:pt x="247681" y="324732"/>
                  </a:lnTo>
                  <a:lnTo>
                    <a:pt x="234904" y="299462"/>
                  </a:lnTo>
                  <a:lnTo>
                    <a:pt x="320084" y="256872"/>
                  </a:lnTo>
                  <a:cubicBezTo>
                    <a:pt x="323108" y="255339"/>
                    <a:pt x="326586" y="254927"/>
                    <a:pt x="329880" y="255736"/>
                  </a:cubicBezTo>
                  <a:lnTo>
                    <a:pt x="489167" y="295629"/>
                  </a:lnTo>
                  <a:lnTo>
                    <a:pt x="507906" y="258150"/>
                  </a:lnTo>
                  <a:lnTo>
                    <a:pt x="375167" y="125269"/>
                  </a:lnTo>
                  <a:lnTo>
                    <a:pt x="278346" y="83815"/>
                  </a:lnTo>
                  <a:cubicBezTo>
                    <a:pt x="273363" y="81444"/>
                    <a:pt x="270211" y="76404"/>
                    <a:pt x="270254" y="70896"/>
                  </a:cubicBezTo>
                  <a:lnTo>
                    <a:pt x="270254" y="38385"/>
                  </a:lnTo>
                  <a:lnTo>
                    <a:pt x="69087" y="151959"/>
                  </a:lnTo>
                  <a:lnTo>
                    <a:pt x="28910" y="269649"/>
                  </a:lnTo>
                  <a:lnTo>
                    <a:pt x="85697" y="493389"/>
                  </a:lnTo>
                  <a:cubicBezTo>
                    <a:pt x="85839" y="494524"/>
                    <a:pt x="85839" y="495660"/>
                    <a:pt x="85697" y="496796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9" name="Graphic 10">
              <a:extLst>
                <a:ext uri="{FF2B5EF4-FFF2-40B4-BE49-F238E27FC236}">
                  <a16:creationId xmlns:a16="http://schemas.microsoft.com/office/drawing/2014/main" id="{65ABF3A6-A415-9B4D-D6A5-BC3A89956A96}"/>
                </a:ext>
              </a:extLst>
            </p:cNvPr>
            <p:cNvSpPr/>
            <p:nvPr/>
          </p:nvSpPr>
          <p:spPr>
            <a:xfrm>
              <a:off x="5560436" y="2421274"/>
              <a:ext cx="252134" cy="406593"/>
            </a:xfrm>
            <a:custGeom>
              <a:avLst/>
              <a:gdLst>
                <a:gd name="connsiteX0" fmla="*/ 252086 w 252134"/>
                <a:gd name="connsiteY0" fmla="*/ 406445 h 406593"/>
                <a:gd name="connsiteX1" fmla="*/ 223692 w 252134"/>
                <a:gd name="connsiteY1" fmla="*/ 406445 h 406593"/>
                <a:gd name="connsiteX2" fmla="*/ 223692 w 252134"/>
                <a:gd name="connsiteY2" fmla="*/ 283928 h 406593"/>
                <a:gd name="connsiteX3" fmla="*/ -47 w 252134"/>
                <a:gd name="connsiteY3" fmla="*/ 18024 h 406593"/>
                <a:gd name="connsiteX4" fmla="*/ 21532 w 252134"/>
                <a:gd name="connsiteY4" fmla="*/ -148 h 406593"/>
                <a:gd name="connsiteX5" fmla="*/ 248679 w 252134"/>
                <a:gd name="connsiteY5" fmla="*/ 269589 h 406593"/>
                <a:gd name="connsiteX6" fmla="*/ 252086 w 252134"/>
                <a:gd name="connsiteY6" fmla="*/ 278675 h 40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134" h="406593">
                  <a:moveTo>
                    <a:pt x="252086" y="406445"/>
                  </a:moveTo>
                  <a:lnTo>
                    <a:pt x="223692" y="406445"/>
                  </a:lnTo>
                  <a:lnTo>
                    <a:pt x="223692" y="283928"/>
                  </a:lnTo>
                  <a:lnTo>
                    <a:pt x="-47" y="18024"/>
                  </a:lnTo>
                  <a:lnTo>
                    <a:pt x="21532" y="-148"/>
                  </a:lnTo>
                  <a:lnTo>
                    <a:pt x="248679" y="269589"/>
                  </a:lnTo>
                  <a:cubicBezTo>
                    <a:pt x="250907" y="272088"/>
                    <a:pt x="252128" y="275325"/>
                    <a:pt x="252086" y="27867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0" name="Graphic 10">
              <a:extLst>
                <a:ext uri="{FF2B5EF4-FFF2-40B4-BE49-F238E27FC236}">
                  <a16:creationId xmlns:a16="http://schemas.microsoft.com/office/drawing/2014/main" id="{D9D0BCFC-A574-AED0-6B72-B7D747FCE76A}"/>
                </a:ext>
              </a:extLst>
            </p:cNvPr>
            <p:cNvSpPr/>
            <p:nvPr/>
          </p:nvSpPr>
          <p:spPr>
            <a:xfrm>
              <a:off x="5698995" y="2302590"/>
              <a:ext cx="28393" cy="28393"/>
            </a:xfrm>
            <a:custGeom>
              <a:avLst/>
              <a:gdLst>
                <a:gd name="connsiteX0" fmla="*/ 0 w 28393"/>
                <a:gd name="connsiteY0" fmla="*/ 0 h 28393"/>
                <a:gd name="connsiteX1" fmla="*/ 28393 w 28393"/>
                <a:gd name="connsiteY1" fmla="*/ 0 h 28393"/>
                <a:gd name="connsiteX2" fmla="*/ 28393 w 28393"/>
                <a:gd name="connsiteY2" fmla="*/ 28393 h 28393"/>
                <a:gd name="connsiteX3" fmla="*/ 0 w 28393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28393">
                  <a:moveTo>
                    <a:pt x="0" y="0"/>
                  </a:moveTo>
                  <a:lnTo>
                    <a:pt x="28393" y="0"/>
                  </a:lnTo>
                  <a:lnTo>
                    <a:pt x="28393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1" name="Graphic 10">
              <a:extLst>
                <a:ext uri="{FF2B5EF4-FFF2-40B4-BE49-F238E27FC236}">
                  <a16:creationId xmlns:a16="http://schemas.microsoft.com/office/drawing/2014/main" id="{6C91C666-424C-FE89-1227-79C10EF8F6E9}"/>
                </a:ext>
              </a:extLst>
            </p:cNvPr>
            <p:cNvSpPr/>
            <p:nvPr/>
          </p:nvSpPr>
          <p:spPr>
            <a:xfrm>
              <a:off x="5613815" y="2799474"/>
              <a:ext cx="28393" cy="28393"/>
            </a:xfrm>
            <a:custGeom>
              <a:avLst/>
              <a:gdLst>
                <a:gd name="connsiteX0" fmla="*/ 0 w 28393"/>
                <a:gd name="connsiteY0" fmla="*/ 0 h 28393"/>
                <a:gd name="connsiteX1" fmla="*/ 28393 w 28393"/>
                <a:gd name="connsiteY1" fmla="*/ 0 h 28393"/>
                <a:gd name="connsiteX2" fmla="*/ 28393 w 28393"/>
                <a:gd name="connsiteY2" fmla="*/ 28393 h 28393"/>
                <a:gd name="connsiteX3" fmla="*/ 0 w 28393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28393">
                  <a:moveTo>
                    <a:pt x="0" y="0"/>
                  </a:moveTo>
                  <a:lnTo>
                    <a:pt x="28393" y="0"/>
                  </a:lnTo>
                  <a:lnTo>
                    <a:pt x="28393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2" name="Graphic 10">
              <a:extLst>
                <a:ext uri="{FF2B5EF4-FFF2-40B4-BE49-F238E27FC236}">
                  <a16:creationId xmlns:a16="http://schemas.microsoft.com/office/drawing/2014/main" id="{A36D0878-ACAF-64F4-F2BB-48119BDB6CD2}"/>
                </a:ext>
              </a:extLst>
            </p:cNvPr>
            <p:cNvSpPr/>
            <p:nvPr/>
          </p:nvSpPr>
          <p:spPr>
            <a:xfrm>
              <a:off x="5557029" y="2799474"/>
              <a:ext cx="28393" cy="28393"/>
            </a:xfrm>
            <a:custGeom>
              <a:avLst/>
              <a:gdLst>
                <a:gd name="connsiteX0" fmla="*/ 0 w 28393"/>
                <a:gd name="connsiteY0" fmla="*/ 0 h 28393"/>
                <a:gd name="connsiteX1" fmla="*/ 28393 w 28393"/>
                <a:gd name="connsiteY1" fmla="*/ 0 h 28393"/>
                <a:gd name="connsiteX2" fmla="*/ 28393 w 28393"/>
                <a:gd name="connsiteY2" fmla="*/ 28393 h 28393"/>
                <a:gd name="connsiteX3" fmla="*/ 0 w 28393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28393">
                  <a:moveTo>
                    <a:pt x="0" y="0"/>
                  </a:moveTo>
                  <a:lnTo>
                    <a:pt x="28393" y="0"/>
                  </a:lnTo>
                  <a:lnTo>
                    <a:pt x="28393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3" name="Graphic 10">
              <a:extLst>
                <a:ext uri="{FF2B5EF4-FFF2-40B4-BE49-F238E27FC236}">
                  <a16:creationId xmlns:a16="http://schemas.microsoft.com/office/drawing/2014/main" id="{DF37B543-C74C-750F-5F8D-47D620D2809D}"/>
                </a:ext>
              </a:extLst>
            </p:cNvPr>
            <p:cNvSpPr/>
            <p:nvPr/>
          </p:nvSpPr>
          <p:spPr>
            <a:xfrm>
              <a:off x="5670602" y="2799474"/>
              <a:ext cx="28393" cy="28393"/>
            </a:xfrm>
            <a:custGeom>
              <a:avLst/>
              <a:gdLst>
                <a:gd name="connsiteX0" fmla="*/ 0 w 28393"/>
                <a:gd name="connsiteY0" fmla="*/ 0 h 28393"/>
                <a:gd name="connsiteX1" fmla="*/ 28393 w 28393"/>
                <a:gd name="connsiteY1" fmla="*/ 0 h 28393"/>
                <a:gd name="connsiteX2" fmla="*/ 28393 w 28393"/>
                <a:gd name="connsiteY2" fmla="*/ 28393 h 28393"/>
                <a:gd name="connsiteX3" fmla="*/ 0 w 28393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" h="28393">
                  <a:moveTo>
                    <a:pt x="0" y="0"/>
                  </a:moveTo>
                  <a:lnTo>
                    <a:pt x="28393" y="0"/>
                  </a:lnTo>
                  <a:lnTo>
                    <a:pt x="28393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4" name="Graphic 10">
              <a:extLst>
                <a:ext uri="{FF2B5EF4-FFF2-40B4-BE49-F238E27FC236}">
                  <a16:creationId xmlns:a16="http://schemas.microsoft.com/office/drawing/2014/main" id="{8A740067-2DB6-D830-9A21-E26A94838110}"/>
                </a:ext>
              </a:extLst>
            </p:cNvPr>
            <p:cNvSpPr/>
            <p:nvPr/>
          </p:nvSpPr>
          <p:spPr>
            <a:xfrm>
              <a:off x="5358275" y="2856261"/>
              <a:ext cx="539473" cy="227146"/>
            </a:xfrm>
            <a:custGeom>
              <a:avLst/>
              <a:gdLst>
                <a:gd name="connsiteX0" fmla="*/ 539426 w 539473"/>
                <a:gd name="connsiteY0" fmla="*/ 226999 h 227146"/>
                <a:gd name="connsiteX1" fmla="*/ -47 w 539473"/>
                <a:gd name="connsiteY1" fmla="*/ 226999 h 227146"/>
                <a:gd name="connsiteX2" fmla="*/ -47 w 539473"/>
                <a:gd name="connsiteY2" fmla="*/ 113425 h 227146"/>
                <a:gd name="connsiteX3" fmla="*/ 56739 w 539473"/>
                <a:gd name="connsiteY3" fmla="*/ 56639 h 227146"/>
                <a:gd name="connsiteX4" fmla="*/ 56739 w 539473"/>
                <a:gd name="connsiteY4" fmla="*/ -148 h 227146"/>
                <a:gd name="connsiteX5" fmla="*/ 482640 w 539473"/>
                <a:gd name="connsiteY5" fmla="*/ -148 h 227146"/>
                <a:gd name="connsiteX6" fmla="*/ 482640 w 539473"/>
                <a:gd name="connsiteY6" fmla="*/ 56639 h 227146"/>
                <a:gd name="connsiteX7" fmla="*/ 539426 w 539473"/>
                <a:gd name="connsiteY7" fmla="*/ 113425 h 227146"/>
                <a:gd name="connsiteX8" fmla="*/ 28346 w 539473"/>
                <a:gd name="connsiteY8" fmla="*/ 198605 h 227146"/>
                <a:gd name="connsiteX9" fmla="*/ 511033 w 539473"/>
                <a:gd name="connsiteY9" fmla="*/ 198605 h 227146"/>
                <a:gd name="connsiteX10" fmla="*/ 511033 w 539473"/>
                <a:gd name="connsiteY10" fmla="*/ 113425 h 227146"/>
                <a:gd name="connsiteX11" fmla="*/ 482640 w 539473"/>
                <a:gd name="connsiteY11" fmla="*/ 85032 h 227146"/>
                <a:gd name="connsiteX12" fmla="*/ 454246 w 539473"/>
                <a:gd name="connsiteY12" fmla="*/ 85032 h 227146"/>
                <a:gd name="connsiteX13" fmla="*/ 454246 w 539473"/>
                <a:gd name="connsiteY13" fmla="*/ 28245 h 227146"/>
                <a:gd name="connsiteX14" fmla="*/ 85133 w 539473"/>
                <a:gd name="connsiteY14" fmla="*/ 28245 h 227146"/>
                <a:gd name="connsiteX15" fmla="*/ 85133 w 539473"/>
                <a:gd name="connsiteY15" fmla="*/ 85032 h 227146"/>
                <a:gd name="connsiteX16" fmla="*/ 56739 w 539473"/>
                <a:gd name="connsiteY16" fmla="*/ 85032 h 227146"/>
                <a:gd name="connsiteX17" fmla="*/ 28346 w 539473"/>
                <a:gd name="connsiteY17" fmla="*/ 113425 h 22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9473" h="227146">
                  <a:moveTo>
                    <a:pt x="539426" y="226999"/>
                  </a:moveTo>
                  <a:lnTo>
                    <a:pt x="-47" y="226999"/>
                  </a:lnTo>
                  <a:lnTo>
                    <a:pt x="-47" y="113425"/>
                  </a:lnTo>
                  <a:cubicBezTo>
                    <a:pt x="-47" y="82065"/>
                    <a:pt x="25379" y="56639"/>
                    <a:pt x="56739" y="56639"/>
                  </a:cubicBezTo>
                  <a:lnTo>
                    <a:pt x="56739" y="-148"/>
                  </a:lnTo>
                  <a:lnTo>
                    <a:pt x="482640" y="-148"/>
                  </a:lnTo>
                  <a:lnTo>
                    <a:pt x="482640" y="56639"/>
                  </a:lnTo>
                  <a:cubicBezTo>
                    <a:pt x="514000" y="56639"/>
                    <a:pt x="539426" y="82065"/>
                    <a:pt x="539426" y="113425"/>
                  </a:cubicBezTo>
                  <a:close/>
                  <a:moveTo>
                    <a:pt x="28346" y="198605"/>
                  </a:moveTo>
                  <a:lnTo>
                    <a:pt x="511033" y="198605"/>
                  </a:lnTo>
                  <a:lnTo>
                    <a:pt x="511033" y="113425"/>
                  </a:lnTo>
                  <a:cubicBezTo>
                    <a:pt x="511033" y="97738"/>
                    <a:pt x="498327" y="85032"/>
                    <a:pt x="482640" y="85032"/>
                  </a:cubicBezTo>
                  <a:lnTo>
                    <a:pt x="454246" y="85032"/>
                  </a:lnTo>
                  <a:lnTo>
                    <a:pt x="454246" y="28245"/>
                  </a:lnTo>
                  <a:lnTo>
                    <a:pt x="85133" y="28245"/>
                  </a:lnTo>
                  <a:lnTo>
                    <a:pt x="85133" y="85032"/>
                  </a:lnTo>
                  <a:lnTo>
                    <a:pt x="56739" y="85032"/>
                  </a:lnTo>
                  <a:cubicBezTo>
                    <a:pt x="41052" y="85032"/>
                    <a:pt x="28346" y="97738"/>
                    <a:pt x="28346" y="113425"/>
                  </a:cubicBez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5" name="Graphic 10">
              <a:extLst>
                <a:ext uri="{FF2B5EF4-FFF2-40B4-BE49-F238E27FC236}">
                  <a16:creationId xmlns:a16="http://schemas.microsoft.com/office/drawing/2014/main" id="{A9A86D6E-6DD2-F093-1AE3-1A28C16CB673}"/>
                </a:ext>
              </a:extLst>
            </p:cNvPr>
            <p:cNvSpPr/>
            <p:nvPr/>
          </p:nvSpPr>
          <p:spPr>
            <a:xfrm>
              <a:off x="5471849" y="2913047"/>
              <a:ext cx="312326" cy="28393"/>
            </a:xfrm>
            <a:custGeom>
              <a:avLst/>
              <a:gdLst>
                <a:gd name="connsiteX0" fmla="*/ 0 w 312326"/>
                <a:gd name="connsiteY0" fmla="*/ 0 h 28393"/>
                <a:gd name="connsiteX1" fmla="*/ 312327 w 312326"/>
                <a:gd name="connsiteY1" fmla="*/ 0 h 28393"/>
                <a:gd name="connsiteX2" fmla="*/ 312327 w 312326"/>
                <a:gd name="connsiteY2" fmla="*/ 28393 h 28393"/>
                <a:gd name="connsiteX3" fmla="*/ 0 w 312326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326" h="28393">
                  <a:moveTo>
                    <a:pt x="0" y="0"/>
                  </a:moveTo>
                  <a:lnTo>
                    <a:pt x="312327" y="0"/>
                  </a:lnTo>
                  <a:lnTo>
                    <a:pt x="312327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6" name="Graphic 10">
              <a:extLst>
                <a:ext uri="{FF2B5EF4-FFF2-40B4-BE49-F238E27FC236}">
                  <a16:creationId xmlns:a16="http://schemas.microsoft.com/office/drawing/2014/main" id="{3EAEA4E8-6E77-5DE0-6189-078B038DFECC}"/>
                </a:ext>
              </a:extLst>
            </p:cNvPr>
            <p:cNvSpPr/>
            <p:nvPr/>
          </p:nvSpPr>
          <p:spPr>
            <a:xfrm>
              <a:off x="5869355" y="2174820"/>
              <a:ext cx="397506" cy="908587"/>
            </a:xfrm>
            <a:custGeom>
              <a:avLst/>
              <a:gdLst>
                <a:gd name="connsiteX0" fmla="*/ 141919 w 397506"/>
                <a:gd name="connsiteY0" fmla="*/ 908439 h 908587"/>
                <a:gd name="connsiteX1" fmla="*/ 113526 w 397506"/>
                <a:gd name="connsiteY1" fmla="*/ 908439 h 908587"/>
                <a:gd name="connsiteX2" fmla="*/ 113526 w 397506"/>
                <a:gd name="connsiteY2" fmla="*/ 723883 h 908587"/>
                <a:gd name="connsiteX3" fmla="*/ 212903 w 397506"/>
                <a:gd name="connsiteY3" fmla="*/ 723883 h 908587"/>
                <a:gd name="connsiteX4" fmla="*/ 283886 w 397506"/>
                <a:gd name="connsiteY4" fmla="*/ 652899 h 908587"/>
                <a:gd name="connsiteX5" fmla="*/ 283886 w 397506"/>
                <a:gd name="connsiteY5" fmla="*/ 510932 h 908587"/>
                <a:gd name="connsiteX6" fmla="*/ 369066 w 397506"/>
                <a:gd name="connsiteY6" fmla="*/ 510932 h 908587"/>
                <a:gd name="connsiteX7" fmla="*/ 369066 w 397506"/>
                <a:gd name="connsiteY7" fmla="*/ 499859 h 908587"/>
                <a:gd name="connsiteX8" fmla="*/ 283886 w 397506"/>
                <a:gd name="connsiteY8" fmla="*/ 315302 h 908587"/>
                <a:gd name="connsiteX9" fmla="*/ 283886 w 397506"/>
                <a:gd name="connsiteY9" fmla="*/ 312179 h 908587"/>
                <a:gd name="connsiteX10" fmla="*/ -47 w 397506"/>
                <a:gd name="connsiteY10" fmla="*/ 28245 h 908587"/>
                <a:gd name="connsiteX11" fmla="*/ -47 w 397506"/>
                <a:gd name="connsiteY11" fmla="*/ -148 h 908587"/>
                <a:gd name="connsiteX12" fmla="*/ 312279 w 397506"/>
                <a:gd name="connsiteY12" fmla="*/ 309056 h 908587"/>
                <a:gd name="connsiteX13" fmla="*/ 397459 w 397506"/>
                <a:gd name="connsiteY13" fmla="*/ 493612 h 908587"/>
                <a:gd name="connsiteX14" fmla="*/ 397459 w 397506"/>
                <a:gd name="connsiteY14" fmla="*/ 539326 h 908587"/>
                <a:gd name="connsiteX15" fmla="*/ 312279 w 397506"/>
                <a:gd name="connsiteY15" fmla="*/ 539326 h 908587"/>
                <a:gd name="connsiteX16" fmla="*/ 312279 w 397506"/>
                <a:gd name="connsiteY16" fmla="*/ 652899 h 908587"/>
                <a:gd name="connsiteX17" fmla="*/ 212903 w 397506"/>
                <a:gd name="connsiteY17" fmla="*/ 752276 h 908587"/>
                <a:gd name="connsiteX18" fmla="*/ 141919 w 397506"/>
                <a:gd name="connsiteY18" fmla="*/ 752276 h 90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506" h="908587">
                  <a:moveTo>
                    <a:pt x="141919" y="908439"/>
                  </a:moveTo>
                  <a:lnTo>
                    <a:pt x="113526" y="908439"/>
                  </a:lnTo>
                  <a:lnTo>
                    <a:pt x="113526" y="723883"/>
                  </a:lnTo>
                  <a:lnTo>
                    <a:pt x="212903" y="723883"/>
                  </a:lnTo>
                  <a:cubicBezTo>
                    <a:pt x="252100" y="723883"/>
                    <a:pt x="283886" y="692096"/>
                    <a:pt x="283886" y="652899"/>
                  </a:cubicBezTo>
                  <a:lnTo>
                    <a:pt x="283886" y="510932"/>
                  </a:lnTo>
                  <a:lnTo>
                    <a:pt x="369066" y="510932"/>
                  </a:lnTo>
                  <a:lnTo>
                    <a:pt x="369066" y="499859"/>
                  </a:lnTo>
                  <a:lnTo>
                    <a:pt x="283886" y="315302"/>
                  </a:lnTo>
                  <a:lnTo>
                    <a:pt x="283886" y="312179"/>
                  </a:lnTo>
                  <a:cubicBezTo>
                    <a:pt x="283886" y="155363"/>
                    <a:pt x="156769" y="28245"/>
                    <a:pt x="-47" y="28245"/>
                  </a:cubicBezTo>
                  <a:lnTo>
                    <a:pt x="-47" y="-148"/>
                  </a:lnTo>
                  <a:cubicBezTo>
                    <a:pt x="171235" y="-162"/>
                    <a:pt x="310562" y="137787"/>
                    <a:pt x="312279" y="309056"/>
                  </a:cubicBezTo>
                  <a:lnTo>
                    <a:pt x="397459" y="493612"/>
                  </a:lnTo>
                  <a:lnTo>
                    <a:pt x="397459" y="539326"/>
                  </a:lnTo>
                  <a:lnTo>
                    <a:pt x="312279" y="539326"/>
                  </a:lnTo>
                  <a:lnTo>
                    <a:pt x="312279" y="652899"/>
                  </a:lnTo>
                  <a:cubicBezTo>
                    <a:pt x="312279" y="707783"/>
                    <a:pt x="267787" y="752276"/>
                    <a:pt x="212903" y="752276"/>
                  </a:cubicBezTo>
                  <a:lnTo>
                    <a:pt x="141919" y="752276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7" name="Graphic 10">
              <a:extLst>
                <a:ext uri="{FF2B5EF4-FFF2-40B4-BE49-F238E27FC236}">
                  <a16:creationId xmlns:a16="http://schemas.microsoft.com/office/drawing/2014/main" id="{EAA45764-F196-E2E8-7C5A-C7912BE37F67}"/>
                </a:ext>
              </a:extLst>
            </p:cNvPr>
            <p:cNvSpPr/>
            <p:nvPr/>
          </p:nvSpPr>
          <p:spPr>
            <a:xfrm>
              <a:off x="5954536" y="2898851"/>
              <a:ext cx="42590" cy="28393"/>
            </a:xfrm>
            <a:custGeom>
              <a:avLst/>
              <a:gdLst>
                <a:gd name="connsiteX0" fmla="*/ 0 w 42590"/>
                <a:gd name="connsiteY0" fmla="*/ 0 h 28393"/>
                <a:gd name="connsiteX1" fmla="*/ 42590 w 42590"/>
                <a:gd name="connsiteY1" fmla="*/ 0 h 28393"/>
                <a:gd name="connsiteX2" fmla="*/ 42590 w 42590"/>
                <a:gd name="connsiteY2" fmla="*/ 28393 h 28393"/>
                <a:gd name="connsiteX3" fmla="*/ 0 w 42590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90" h="28393">
                  <a:moveTo>
                    <a:pt x="0" y="0"/>
                  </a:moveTo>
                  <a:lnTo>
                    <a:pt x="42590" y="0"/>
                  </a:lnTo>
                  <a:lnTo>
                    <a:pt x="42590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8" name="Graphic 10">
              <a:extLst>
                <a:ext uri="{FF2B5EF4-FFF2-40B4-BE49-F238E27FC236}">
                  <a16:creationId xmlns:a16="http://schemas.microsoft.com/office/drawing/2014/main" id="{5D7F0B66-854A-5639-4383-B4278AC39056}"/>
                </a:ext>
              </a:extLst>
            </p:cNvPr>
            <p:cNvSpPr/>
            <p:nvPr/>
          </p:nvSpPr>
          <p:spPr>
            <a:xfrm>
              <a:off x="5741585" y="2174820"/>
              <a:ext cx="127770" cy="28393"/>
            </a:xfrm>
            <a:custGeom>
              <a:avLst/>
              <a:gdLst>
                <a:gd name="connsiteX0" fmla="*/ 0 w 127770"/>
                <a:gd name="connsiteY0" fmla="*/ 0 h 28393"/>
                <a:gd name="connsiteX1" fmla="*/ 127770 w 127770"/>
                <a:gd name="connsiteY1" fmla="*/ 0 h 28393"/>
                <a:gd name="connsiteX2" fmla="*/ 127770 w 127770"/>
                <a:gd name="connsiteY2" fmla="*/ 28393 h 28393"/>
                <a:gd name="connsiteX3" fmla="*/ 0 w 127770"/>
                <a:gd name="connsiteY3" fmla="*/ 28393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770" h="28393">
                  <a:moveTo>
                    <a:pt x="0" y="0"/>
                  </a:moveTo>
                  <a:lnTo>
                    <a:pt x="127770" y="0"/>
                  </a:lnTo>
                  <a:lnTo>
                    <a:pt x="127770" y="28393"/>
                  </a:lnTo>
                  <a:lnTo>
                    <a:pt x="0" y="28393"/>
                  </a:lnTo>
                  <a:close/>
                </a:path>
              </a:pathLst>
            </a:custGeom>
            <a:grpFill/>
            <a:ln w="14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2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179" name="Title 46">
            <a:extLst>
              <a:ext uri="{FF2B5EF4-FFF2-40B4-BE49-F238E27FC236}">
                <a16:creationId xmlns:a16="http://schemas.microsoft.com/office/drawing/2014/main" id="{503B2738-4E63-FAA7-4ADF-9C4F40A27B78}"/>
              </a:ext>
            </a:extLst>
          </p:cNvPr>
          <p:cNvSpPr txBox="1">
            <a:spLocks/>
          </p:cNvSpPr>
          <p:nvPr/>
        </p:nvSpPr>
        <p:spPr>
          <a:xfrm>
            <a:off x="529363" y="2306368"/>
            <a:ext cx="5414237" cy="229525"/>
          </a:xfrm>
          <a:prstGeom prst="rect">
            <a:avLst/>
          </a:prstGeom>
          <a:effectLst/>
        </p:spPr>
        <p:txBody>
          <a:bodyPr vert="horz" lIns="89154" tIns="44577" rIns="89154" bIns="44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18CC9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1755" b="1" spc="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should I expect from AuriCare?</a:t>
            </a:r>
            <a:endParaRPr lang="en-US" sz="1755" b="1" spc="20" dirty="0">
              <a:solidFill>
                <a:schemeClr val="bg1"/>
              </a:solidFill>
              <a:highlight>
                <a:srgbClr val="00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431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DA612-DDAF-F705-A1A4-474985E7F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Round Single Corner Rectangle 1054">
            <a:extLst>
              <a:ext uri="{FF2B5EF4-FFF2-40B4-BE49-F238E27FC236}">
                <a16:creationId xmlns:a16="http://schemas.microsoft.com/office/drawing/2014/main" id="{C15EEF93-F9E6-36C5-983A-F30EEC0026D0}"/>
              </a:ext>
            </a:extLst>
          </p:cNvPr>
          <p:cNvSpPr/>
          <p:nvPr/>
        </p:nvSpPr>
        <p:spPr>
          <a:xfrm>
            <a:off x="6412833" y="1662673"/>
            <a:ext cx="4958213" cy="3090047"/>
          </a:xfrm>
          <a:prstGeom prst="round1Rect">
            <a:avLst>
              <a:gd name="adj" fmla="val 40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389"/>
            <a:endParaRPr lang="en-US" sz="117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57" name="Round Single Corner Rectangle 1056">
            <a:extLst>
              <a:ext uri="{FF2B5EF4-FFF2-40B4-BE49-F238E27FC236}">
                <a16:creationId xmlns:a16="http://schemas.microsoft.com/office/drawing/2014/main" id="{1DD21144-E49D-ABA1-7B1F-4F45830F00B3}"/>
              </a:ext>
            </a:extLst>
          </p:cNvPr>
          <p:cNvSpPr/>
          <p:nvPr/>
        </p:nvSpPr>
        <p:spPr>
          <a:xfrm>
            <a:off x="6412832" y="4846544"/>
            <a:ext cx="4958213" cy="1148433"/>
          </a:xfrm>
          <a:prstGeom prst="round1Rect">
            <a:avLst>
              <a:gd name="adj" fmla="val 1072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389"/>
            <a:endParaRPr lang="en-US" sz="117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2F0D0-5AF0-2685-618C-18757F3066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noProof="1"/>
              <a:t>Differentiated AMS Service -  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60818D-D6F3-20CE-C457-B537BA77464C}"/>
              </a:ext>
            </a:extLst>
          </p:cNvPr>
          <p:cNvSpPr/>
          <p:nvPr/>
        </p:nvSpPr>
        <p:spPr>
          <a:xfrm>
            <a:off x="714103" y="3586276"/>
            <a:ext cx="2285963" cy="6084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8878" defTabSz="594389"/>
            <a:r>
              <a:rPr lang="en-US" sz="1560" b="1">
                <a:solidFill>
                  <a:srgbClr val="FFFFFF"/>
                </a:solidFill>
                <a:latin typeface="Helvetica" pitchFamily="2" charset="0"/>
              </a:rPr>
              <a:t>Customer Value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430FC8-2819-8C98-CD18-7ECFA352AD09}"/>
              </a:ext>
            </a:extLst>
          </p:cNvPr>
          <p:cNvSpPr/>
          <p:nvPr/>
        </p:nvSpPr>
        <p:spPr>
          <a:xfrm>
            <a:off x="714103" y="1662672"/>
            <a:ext cx="1783080" cy="184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389"/>
            <a:r>
              <a:rPr lang="en-US" sz="1820" b="1" dirty="0">
                <a:solidFill>
                  <a:srgbClr val="FFFFFF"/>
                </a:solidFill>
                <a:latin typeface="Helvetica" pitchFamily="2" charset="0"/>
              </a:rPr>
              <a:t>Design Thinking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E4E1A7-83E2-AEDD-D147-31FA3A5A819E}"/>
              </a:ext>
            </a:extLst>
          </p:cNvPr>
          <p:cNvSpPr/>
          <p:nvPr/>
        </p:nvSpPr>
        <p:spPr>
          <a:xfrm>
            <a:off x="2596243" y="1662672"/>
            <a:ext cx="1783080" cy="1846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389"/>
            <a:r>
              <a:rPr lang="en-US" sz="2860" b="1" dirty="0">
                <a:solidFill>
                  <a:srgbClr val="FFFFFF"/>
                </a:solidFill>
                <a:latin typeface="Helvetica" pitchFamily="2" charset="0"/>
              </a:rPr>
              <a:t>200+ </a:t>
            </a:r>
            <a:r>
              <a:rPr lang="en-US" sz="1142" b="1" dirty="0">
                <a:solidFill>
                  <a:srgbClr val="FFFFFF"/>
                </a:solidFill>
                <a:latin typeface="Helvetica" pitchFamily="2" charset="0"/>
              </a:rPr>
              <a:t>Certified Consultants</a:t>
            </a:r>
            <a:endParaRPr lang="en-US" sz="1820" b="1" dirty="0">
              <a:solidFill>
                <a:srgbClr val="FFFFFF"/>
              </a:solidFill>
              <a:latin typeface="Helvetica" pitchFamily="2" charset="0"/>
            </a:endParaRPr>
          </a:p>
          <a:p>
            <a:pPr algn="ctr" defTabSz="594389"/>
            <a:endParaRPr lang="en-US" sz="1820" b="1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DCBFFE-2753-60DC-9899-BE0FDF17F1C6}"/>
              </a:ext>
            </a:extLst>
          </p:cNvPr>
          <p:cNvSpPr/>
          <p:nvPr/>
        </p:nvSpPr>
        <p:spPr>
          <a:xfrm>
            <a:off x="4486003" y="1662672"/>
            <a:ext cx="1783080" cy="1846409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389"/>
            <a:r>
              <a:rPr lang="en-US" sz="1820" b="1">
                <a:solidFill>
                  <a:srgbClr val="FFFFFF"/>
                </a:solidFill>
                <a:latin typeface="Helvetica" pitchFamily="2" charset="0"/>
              </a:rPr>
              <a:t>Global Team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C706E0-E6A9-45B4-5BAC-7DFB61E0B00D}"/>
              </a:ext>
            </a:extLst>
          </p:cNvPr>
          <p:cNvSpPr/>
          <p:nvPr/>
        </p:nvSpPr>
        <p:spPr>
          <a:xfrm>
            <a:off x="714103" y="4261476"/>
            <a:ext cx="1783080" cy="1733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389"/>
            <a:r>
              <a:rPr lang="en-US" sz="1820" b="1">
                <a:solidFill>
                  <a:srgbClr val="FFFFFF"/>
                </a:solidFill>
                <a:latin typeface="Helvetica" pitchFamily="2" charset="0"/>
              </a:rPr>
              <a:t>Process Management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F1E54F-55C7-C05B-FC7B-FF966D725582}"/>
              </a:ext>
            </a:extLst>
          </p:cNvPr>
          <p:cNvSpPr/>
          <p:nvPr/>
        </p:nvSpPr>
        <p:spPr>
          <a:xfrm>
            <a:off x="2596243" y="4271877"/>
            <a:ext cx="1783080" cy="17231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389"/>
            <a:endParaRPr lang="en-US" sz="1820" b="1">
              <a:solidFill>
                <a:srgbClr val="FFFFFF"/>
              </a:solidFill>
              <a:latin typeface="Helvetica" pitchFamily="2" charset="0"/>
            </a:endParaRPr>
          </a:p>
          <a:p>
            <a:pPr algn="ctr" defTabSz="594389"/>
            <a:r>
              <a:rPr lang="en-US" sz="1820" b="1">
                <a:solidFill>
                  <a:srgbClr val="FFFFFF"/>
                </a:solidFill>
                <a:latin typeface="Helvetica" pitchFamily="2" charset="0"/>
              </a:rPr>
              <a:t>Data Management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6509CD-EBAF-96A4-6BF3-46C831341EA1}"/>
              </a:ext>
            </a:extLst>
          </p:cNvPr>
          <p:cNvSpPr/>
          <p:nvPr/>
        </p:nvSpPr>
        <p:spPr>
          <a:xfrm>
            <a:off x="4486003" y="4846543"/>
            <a:ext cx="1783080" cy="11484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389"/>
            <a:r>
              <a:rPr lang="en-US" sz="1820" b="1">
                <a:solidFill>
                  <a:srgbClr val="FFFFFF"/>
                </a:solidFill>
                <a:latin typeface="Helvetica" pitchFamily="2" charset="0"/>
              </a:rPr>
              <a:t>Product Innovations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95B575-1084-0621-0932-268A151FCA52}"/>
              </a:ext>
            </a:extLst>
          </p:cNvPr>
          <p:cNvSpPr/>
          <p:nvPr/>
        </p:nvSpPr>
        <p:spPr>
          <a:xfrm>
            <a:off x="4486003" y="3604286"/>
            <a:ext cx="1783080" cy="11484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389"/>
            <a:r>
              <a:rPr lang="en-US" sz="1820" b="1">
                <a:solidFill>
                  <a:srgbClr val="FFFFFF"/>
                </a:solidFill>
                <a:latin typeface="Helvetica" pitchFamily="2" charset="0"/>
              </a:rPr>
              <a:t>SAP </a:t>
            </a:r>
            <a:r>
              <a:rPr lang="en-US" sz="1820" b="1" err="1">
                <a:solidFill>
                  <a:srgbClr val="FFFFFF"/>
                </a:solidFill>
                <a:latin typeface="Helvetica" pitchFamily="2" charset="0"/>
              </a:rPr>
              <a:t>Solex</a:t>
            </a:r>
            <a:r>
              <a:rPr lang="en-US" sz="1820" b="1">
                <a:solidFill>
                  <a:srgbClr val="FFFFFF"/>
                </a:solidFill>
                <a:latin typeface="Helvetica" pitchFamily="2" charset="0"/>
              </a:rPr>
              <a:t> Expertise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CF54589-DD0E-F1CC-EC55-7E13A0B82774}"/>
              </a:ext>
            </a:extLst>
          </p:cNvPr>
          <p:cNvSpPr/>
          <p:nvPr/>
        </p:nvSpPr>
        <p:spPr>
          <a:xfrm>
            <a:off x="2633118" y="3026517"/>
            <a:ext cx="1781038" cy="1781038"/>
          </a:xfrm>
          <a:prstGeom prst="ellipse">
            <a:avLst/>
          </a:prstGeom>
          <a:solidFill>
            <a:schemeClr val="accent3"/>
          </a:solidFill>
          <a:ln w="1333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389"/>
            <a:r>
              <a:rPr lang="en-US" sz="2860" b="1" dirty="0">
                <a:solidFill>
                  <a:srgbClr val="FFFFFF"/>
                </a:solidFill>
                <a:latin typeface="Helvetica" pitchFamily="2" charset="0"/>
              </a:rPr>
              <a:t>25+ </a:t>
            </a:r>
            <a:r>
              <a:rPr lang="en-US" sz="1560" b="1" dirty="0">
                <a:solidFill>
                  <a:srgbClr val="FFFFFF"/>
                </a:solidFill>
                <a:latin typeface="Helvetica" pitchFamily="2" charset="0"/>
              </a:rPr>
              <a:t>Customers</a:t>
            </a:r>
            <a:endParaRPr lang="en-US" sz="1820" b="1" dirty="0">
              <a:solidFill>
                <a:srgbClr val="FFFFFF"/>
              </a:solidFill>
              <a:latin typeface="Helvetica" pitchFamily="2" charset="0"/>
            </a:endParaRPr>
          </a:p>
        </p:txBody>
      </p:sp>
      <p:pic>
        <p:nvPicPr>
          <p:cNvPr id="29" name="Picture 28" descr="A blue red and white logo&#10;&#10;AI-generated content may be incorrect.">
            <a:extLst>
              <a:ext uri="{FF2B5EF4-FFF2-40B4-BE49-F238E27FC236}">
                <a16:creationId xmlns:a16="http://schemas.microsoft.com/office/drawing/2014/main" id="{32E4A415-9DE3-46DF-A4A2-1C1839F387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571" y="595306"/>
            <a:ext cx="1931670" cy="582729"/>
          </a:xfrm>
          <a:prstGeom prst="rect">
            <a:avLst/>
          </a:prstGeom>
        </p:spPr>
      </p:pic>
      <p:pic>
        <p:nvPicPr>
          <p:cNvPr id="51" name="Picture 4" descr="Bourns' New Miniature Resettable Thermal Cutoff Device Offers Highest ...">
            <a:extLst>
              <a:ext uri="{FF2B5EF4-FFF2-40B4-BE49-F238E27FC236}">
                <a16:creationId xmlns:a16="http://schemas.microsoft.com/office/drawing/2014/main" id="{59FCB0FA-36A1-A2E8-09C9-3D0AFBCF2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46174" y="2244841"/>
            <a:ext cx="1215322" cy="44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NW Natural Can Now Bring Renewable Energy Directly to Its Customers ...">
            <a:extLst>
              <a:ext uri="{FF2B5EF4-FFF2-40B4-BE49-F238E27FC236}">
                <a16:creationId xmlns:a16="http://schemas.microsoft.com/office/drawing/2014/main" id="{CAFC6BDA-FE5D-4085-B749-CBDC88CA8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5635" y="2238089"/>
            <a:ext cx="810278" cy="4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ConAgra Foods Logo PNG Image - PurePNG | Free transparent CC0 PNG Image ...">
            <a:extLst>
              <a:ext uri="{FF2B5EF4-FFF2-40B4-BE49-F238E27FC236}">
                <a16:creationId xmlns:a16="http://schemas.microsoft.com/office/drawing/2014/main" id="{82A089EC-BC27-9111-874A-2D3863C1E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7964" y="3976834"/>
            <a:ext cx="1203338" cy="52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Armstrong World Industries Acquires Moz Design | 2020-08-31 | Walls ...">
            <a:extLst>
              <a:ext uri="{FF2B5EF4-FFF2-40B4-BE49-F238E27FC236}">
                <a16:creationId xmlns:a16="http://schemas.microsoft.com/office/drawing/2014/main" id="{02C2F159-BD33-E07C-70B3-593A40ABE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7890" y="2861736"/>
            <a:ext cx="1244082" cy="39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4" descr="Broad Institute of MIT and Harvard | NYU Tandon School of Engineering">
            <a:extLst>
              <a:ext uri="{FF2B5EF4-FFF2-40B4-BE49-F238E27FC236}">
                <a16:creationId xmlns:a16="http://schemas.microsoft.com/office/drawing/2014/main" id="{F6101C29-6556-60AB-06D8-468D72CB5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7415" y="2931501"/>
            <a:ext cx="1244082" cy="30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6" descr="Toro Logo PNG Transparent &amp; SVG Vector - Freebie Supply">
            <a:extLst>
              <a:ext uri="{FF2B5EF4-FFF2-40B4-BE49-F238E27FC236}">
                <a16:creationId xmlns:a16="http://schemas.microsoft.com/office/drawing/2014/main" id="{1D1C896D-8F80-FC58-2C23-7E3DEAA55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5634" y="2796135"/>
            <a:ext cx="718973" cy="57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8" descr="Manufacturers – IPS Rebates">
            <a:extLst>
              <a:ext uri="{FF2B5EF4-FFF2-40B4-BE49-F238E27FC236}">
                <a16:creationId xmlns:a16="http://schemas.microsoft.com/office/drawing/2014/main" id="{38835A3C-E10F-4964-DC32-07D96F8CE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58524" y="3416486"/>
            <a:ext cx="690432" cy="48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0" descr="Seagate Technology - Wikiwand">
            <a:extLst>
              <a:ext uri="{FF2B5EF4-FFF2-40B4-BE49-F238E27FC236}">
                <a16:creationId xmlns:a16="http://schemas.microsoft.com/office/drawing/2014/main" id="{282B1601-6360-B6C8-0ABA-B79C60396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6608" y="3352359"/>
            <a:ext cx="1358595" cy="3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2" descr="Trident Seafoods Logo - LogoDix">
            <a:extLst>
              <a:ext uri="{FF2B5EF4-FFF2-40B4-BE49-F238E27FC236}">
                <a16:creationId xmlns:a16="http://schemas.microsoft.com/office/drawing/2014/main" id="{8EBCC878-5337-AAAA-16CE-8EE484090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5743" y="3442685"/>
            <a:ext cx="976210" cy="28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4" descr="Trabajar en Grupo Tawa Perú - Información Laboral Abril 2025">
            <a:extLst>
              <a:ext uri="{FF2B5EF4-FFF2-40B4-BE49-F238E27FC236}">
                <a16:creationId xmlns:a16="http://schemas.microsoft.com/office/drawing/2014/main" id="{20DFCF1C-454D-26EE-2B05-F93F7AE88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8456" y="3662776"/>
            <a:ext cx="1087032" cy="27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6" descr="TBC Corporation – Textile Connect">
            <a:extLst>
              <a:ext uri="{FF2B5EF4-FFF2-40B4-BE49-F238E27FC236}">
                <a16:creationId xmlns:a16="http://schemas.microsoft.com/office/drawing/2014/main" id="{DAFD7C1A-5AB5-5375-65CC-EC42A1F7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8625" y="4062846"/>
            <a:ext cx="976210" cy="44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2" descr="CenterPoint Energy Company Logo Digital Art by Natasha Hummel">
            <a:extLst>
              <a:ext uri="{FF2B5EF4-FFF2-40B4-BE49-F238E27FC236}">
                <a16:creationId xmlns:a16="http://schemas.microsoft.com/office/drawing/2014/main" id="{7EDF7B04-55C5-EF55-7F8A-4FE132011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30898" y="4062846"/>
            <a:ext cx="1088446" cy="40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1046" descr="A black and grey logo&#10;&#10;AI-generated content may be incorrect.">
            <a:extLst>
              <a:ext uri="{FF2B5EF4-FFF2-40B4-BE49-F238E27FC236}">
                <a16:creationId xmlns:a16="http://schemas.microsoft.com/office/drawing/2014/main" id="{C0986EAD-BD69-0A51-AB41-03E4A819778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510" y="5517358"/>
            <a:ext cx="1456565" cy="273941"/>
          </a:xfrm>
          <a:prstGeom prst="rect">
            <a:avLst/>
          </a:prstGeom>
        </p:spPr>
      </p:pic>
      <p:pic>
        <p:nvPicPr>
          <p:cNvPr id="1051" name="Picture 1050" descr="A logo with white text&#10;&#10;AI-generated content may be incorrect.">
            <a:extLst>
              <a:ext uri="{FF2B5EF4-FFF2-40B4-BE49-F238E27FC236}">
                <a16:creationId xmlns:a16="http://schemas.microsoft.com/office/drawing/2014/main" id="{0913AF07-0128-8D16-6287-AD947C8E864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890" y="5406212"/>
            <a:ext cx="843514" cy="487501"/>
          </a:xfrm>
          <a:prstGeom prst="rect">
            <a:avLst/>
          </a:prstGeom>
        </p:spPr>
      </p:pic>
      <p:pic>
        <p:nvPicPr>
          <p:cNvPr id="1053" name="Picture 105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880ADBD-E102-D3D9-EA95-2BA3CF7C6BB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164" y="5349280"/>
            <a:ext cx="1611934" cy="540648"/>
          </a:xfrm>
          <a:prstGeom prst="rect">
            <a:avLst/>
          </a:prstGeom>
        </p:spPr>
      </p:pic>
      <p:pic>
        <p:nvPicPr>
          <p:cNvPr id="1058" name="Picture 1057">
            <a:extLst>
              <a:ext uri="{FF2B5EF4-FFF2-40B4-BE49-F238E27FC236}">
                <a16:creationId xmlns:a16="http://schemas.microsoft.com/office/drawing/2014/main" id="{A65CA9A4-A8EB-F693-1489-12EE80F7E79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342" y="2131043"/>
            <a:ext cx="1133412" cy="670602"/>
          </a:xfrm>
          <a:prstGeom prst="rect">
            <a:avLst/>
          </a:prstGeom>
        </p:spPr>
      </p:pic>
      <p:sp>
        <p:nvSpPr>
          <p:cNvPr id="1059" name="Rectangle 1058">
            <a:extLst>
              <a:ext uri="{FF2B5EF4-FFF2-40B4-BE49-F238E27FC236}">
                <a16:creationId xmlns:a16="http://schemas.microsoft.com/office/drawing/2014/main" id="{58B473ED-4E62-325A-A367-8A0C694AA28C}"/>
              </a:ext>
            </a:extLst>
          </p:cNvPr>
          <p:cNvSpPr/>
          <p:nvPr/>
        </p:nvSpPr>
        <p:spPr>
          <a:xfrm>
            <a:off x="7844202" y="1758163"/>
            <a:ext cx="1783080" cy="32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389"/>
            <a:r>
              <a:rPr lang="en-US" sz="1300" b="1">
                <a:solidFill>
                  <a:srgbClr val="1C1D3B"/>
                </a:solidFill>
                <a:latin typeface="Helvetica" pitchFamily="2" charset="0"/>
              </a:rPr>
              <a:t>Our Clients</a:t>
            </a:r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CC4AA7C4-8459-76D1-32C3-36E4FD40DEF1}"/>
              </a:ext>
            </a:extLst>
          </p:cNvPr>
          <p:cNvSpPr/>
          <p:nvPr/>
        </p:nvSpPr>
        <p:spPr>
          <a:xfrm>
            <a:off x="7757493" y="4927625"/>
            <a:ext cx="2158141" cy="32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389"/>
            <a:r>
              <a:rPr lang="en-US" sz="1300" b="1">
                <a:solidFill>
                  <a:srgbClr val="1C1D3B"/>
                </a:solidFill>
                <a:latin typeface="Helvetica" pitchFamily="2" charset="0"/>
              </a:rPr>
              <a:t>Our Key Partners</a:t>
            </a:r>
          </a:p>
        </p:txBody>
      </p:sp>
    </p:spTree>
    <p:extLst>
      <p:ext uri="{BB962C8B-B14F-4D97-AF65-F5344CB8AC3E}">
        <p14:creationId xmlns:p14="http://schemas.microsoft.com/office/powerpoint/2010/main" val="4012388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AA840-87AA-9045-C952-675B4CCF31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3825" y="737150"/>
            <a:ext cx="8741448" cy="698284"/>
          </a:xfrm>
        </p:spPr>
        <p:txBody>
          <a:bodyPr>
            <a:normAutofit/>
          </a:bodyPr>
          <a:lstStyle/>
          <a:p>
            <a:r>
              <a:rPr lang="en-US" b="1" noProof="1">
                <a:solidFill>
                  <a:prstClr val="black"/>
                </a:solidFill>
              </a:rPr>
              <a:t>AuriCare Key Value 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956A694B-B23B-1FB7-70C4-1FB07C8E5234}"/>
              </a:ext>
            </a:extLst>
          </p:cNvPr>
          <p:cNvSpPr>
            <a:spLocks/>
          </p:cNvSpPr>
          <p:nvPr/>
        </p:nvSpPr>
        <p:spPr bwMode="auto">
          <a:xfrm>
            <a:off x="2296379" y="2923324"/>
            <a:ext cx="198198" cy="221535"/>
          </a:xfrm>
          <a:custGeom>
            <a:avLst/>
            <a:gdLst>
              <a:gd name="T0" fmla="*/ 59 w 67"/>
              <a:gd name="T1" fmla="*/ 74 h 77"/>
              <a:gd name="T2" fmla="*/ 1 w 67"/>
              <a:gd name="T3" fmla="*/ 50 h 77"/>
              <a:gd name="T4" fmla="*/ 15 w 67"/>
              <a:gd name="T5" fmla="*/ 17 h 77"/>
              <a:gd name="T6" fmla="*/ 67 w 67"/>
              <a:gd name="T7" fmla="*/ 8 h 77"/>
              <a:gd name="T8" fmla="*/ 59 w 67"/>
              <a:gd name="T9" fmla="*/ 74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77">
                <a:moveTo>
                  <a:pt x="59" y="74"/>
                </a:moveTo>
                <a:cubicBezTo>
                  <a:pt x="59" y="74"/>
                  <a:pt x="4" y="77"/>
                  <a:pt x="1" y="50"/>
                </a:cubicBezTo>
                <a:cubicBezTo>
                  <a:pt x="1" y="50"/>
                  <a:pt x="0" y="34"/>
                  <a:pt x="15" y="17"/>
                </a:cubicBezTo>
                <a:cubicBezTo>
                  <a:pt x="31" y="0"/>
                  <a:pt x="67" y="8"/>
                  <a:pt x="67" y="8"/>
                </a:cubicBezTo>
                <a:lnTo>
                  <a:pt x="59" y="7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</a:bodyPr>
          <a:lstStyle/>
          <a:p>
            <a:pPr defTabSz="594389"/>
            <a:endParaRPr lang="en-US" sz="1560" kern="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ECD20F-F428-086D-36EA-1F86BCBAE8B9}"/>
              </a:ext>
            </a:extLst>
          </p:cNvPr>
          <p:cNvSpPr/>
          <p:nvPr/>
        </p:nvSpPr>
        <p:spPr>
          <a:xfrm>
            <a:off x="2439810" y="1694422"/>
            <a:ext cx="2377552" cy="44158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94389"/>
            <a:endParaRPr lang="en-US" sz="1560" kern="0" noProof="1">
              <a:solidFill>
                <a:prstClr val="white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3A5EEB5-405F-1353-47A7-1BD7B5D50709}"/>
              </a:ext>
            </a:extLst>
          </p:cNvPr>
          <p:cNvSpPr>
            <a:spLocks/>
          </p:cNvSpPr>
          <p:nvPr/>
        </p:nvSpPr>
        <p:spPr bwMode="auto">
          <a:xfrm>
            <a:off x="2301929" y="1710942"/>
            <a:ext cx="2538895" cy="1326043"/>
          </a:xfrm>
          <a:custGeom>
            <a:avLst/>
            <a:gdLst>
              <a:gd name="T0" fmla="*/ 2 w 858"/>
              <a:gd name="T1" fmla="*/ 102 h 463"/>
              <a:gd name="T2" fmla="*/ 41 w 858"/>
              <a:gd name="T3" fmla="*/ 74 h 463"/>
              <a:gd name="T4" fmla="*/ 858 w 858"/>
              <a:gd name="T5" fmla="*/ 0 h 463"/>
              <a:gd name="T6" fmla="*/ 858 w 858"/>
              <a:gd name="T7" fmla="*/ 361 h 463"/>
              <a:gd name="T8" fmla="*/ 47 w 858"/>
              <a:gd name="T9" fmla="*/ 438 h 463"/>
              <a:gd name="T10" fmla="*/ 2 w 858"/>
              <a:gd name="T11" fmla="*/ 463 h 463"/>
              <a:gd name="T12" fmla="*/ 2 w 858"/>
              <a:gd name="T13" fmla="*/ 102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8" h="463">
                <a:moveTo>
                  <a:pt x="2" y="102"/>
                </a:moveTo>
                <a:cubicBezTo>
                  <a:pt x="2" y="102"/>
                  <a:pt x="0" y="76"/>
                  <a:pt x="41" y="74"/>
                </a:cubicBezTo>
                <a:cubicBezTo>
                  <a:pt x="858" y="0"/>
                  <a:pt x="858" y="0"/>
                  <a:pt x="858" y="0"/>
                </a:cubicBezTo>
                <a:cubicBezTo>
                  <a:pt x="858" y="361"/>
                  <a:pt x="858" y="361"/>
                  <a:pt x="858" y="361"/>
                </a:cubicBezTo>
                <a:cubicBezTo>
                  <a:pt x="47" y="438"/>
                  <a:pt x="47" y="438"/>
                  <a:pt x="47" y="438"/>
                </a:cubicBezTo>
                <a:cubicBezTo>
                  <a:pt x="47" y="438"/>
                  <a:pt x="2" y="441"/>
                  <a:pt x="2" y="463"/>
                </a:cubicBezTo>
                <a:lnTo>
                  <a:pt x="2" y="102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rgbClr val="006CB5"/>
            </a:solidFill>
          </a:ln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</a:bodyPr>
          <a:lstStyle/>
          <a:p>
            <a:pPr defTabSz="594389"/>
            <a:endParaRPr lang="en-US" sz="156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350B106-2E46-0C5C-6E13-00108F38E2C9}"/>
              </a:ext>
            </a:extLst>
          </p:cNvPr>
          <p:cNvSpPr>
            <a:spLocks/>
          </p:cNvSpPr>
          <p:nvPr/>
        </p:nvSpPr>
        <p:spPr bwMode="auto">
          <a:xfrm>
            <a:off x="4509992" y="2896019"/>
            <a:ext cx="198198" cy="221535"/>
          </a:xfrm>
          <a:custGeom>
            <a:avLst/>
            <a:gdLst>
              <a:gd name="T0" fmla="*/ 59 w 67"/>
              <a:gd name="T1" fmla="*/ 74 h 77"/>
              <a:gd name="T2" fmla="*/ 1 w 67"/>
              <a:gd name="T3" fmla="*/ 50 h 77"/>
              <a:gd name="T4" fmla="*/ 15 w 67"/>
              <a:gd name="T5" fmla="*/ 17 h 77"/>
              <a:gd name="T6" fmla="*/ 67 w 67"/>
              <a:gd name="T7" fmla="*/ 8 h 77"/>
              <a:gd name="T8" fmla="*/ 59 w 67"/>
              <a:gd name="T9" fmla="*/ 74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77">
                <a:moveTo>
                  <a:pt x="59" y="74"/>
                </a:moveTo>
                <a:cubicBezTo>
                  <a:pt x="59" y="74"/>
                  <a:pt x="4" y="77"/>
                  <a:pt x="1" y="50"/>
                </a:cubicBezTo>
                <a:cubicBezTo>
                  <a:pt x="1" y="50"/>
                  <a:pt x="0" y="34"/>
                  <a:pt x="15" y="17"/>
                </a:cubicBezTo>
                <a:cubicBezTo>
                  <a:pt x="31" y="0"/>
                  <a:pt x="67" y="8"/>
                  <a:pt x="67" y="8"/>
                </a:cubicBezTo>
                <a:lnTo>
                  <a:pt x="59" y="74"/>
                </a:lnTo>
                <a:close/>
              </a:path>
            </a:pathLst>
          </a:custGeom>
          <a:solidFill>
            <a:srgbClr val="C49F00"/>
          </a:solidFill>
          <a:ln>
            <a:noFill/>
          </a:ln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</a:bodyPr>
          <a:lstStyle/>
          <a:p>
            <a:pPr defTabSz="594389"/>
            <a:endParaRPr lang="en-US" sz="156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5A771D-4A66-8FAC-55C1-DBB2AED2D570}"/>
              </a:ext>
            </a:extLst>
          </p:cNvPr>
          <p:cNvSpPr/>
          <p:nvPr/>
        </p:nvSpPr>
        <p:spPr>
          <a:xfrm>
            <a:off x="4652721" y="1694422"/>
            <a:ext cx="2377552" cy="44158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94389"/>
            <a:endParaRPr lang="en-US" sz="1560" kern="0" noProof="1">
              <a:solidFill>
                <a:prstClr val="white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A7CEA07-DCE0-535F-C913-A21AC715C459}"/>
              </a:ext>
            </a:extLst>
          </p:cNvPr>
          <p:cNvSpPr>
            <a:spLocks/>
          </p:cNvSpPr>
          <p:nvPr/>
        </p:nvSpPr>
        <p:spPr bwMode="auto">
          <a:xfrm>
            <a:off x="4506815" y="1710942"/>
            <a:ext cx="2538895" cy="1326043"/>
          </a:xfrm>
          <a:custGeom>
            <a:avLst/>
            <a:gdLst>
              <a:gd name="T0" fmla="*/ 2 w 858"/>
              <a:gd name="T1" fmla="*/ 102 h 463"/>
              <a:gd name="T2" fmla="*/ 41 w 858"/>
              <a:gd name="T3" fmla="*/ 74 h 463"/>
              <a:gd name="T4" fmla="*/ 858 w 858"/>
              <a:gd name="T5" fmla="*/ 0 h 463"/>
              <a:gd name="T6" fmla="*/ 858 w 858"/>
              <a:gd name="T7" fmla="*/ 361 h 463"/>
              <a:gd name="T8" fmla="*/ 47 w 858"/>
              <a:gd name="T9" fmla="*/ 438 h 463"/>
              <a:gd name="T10" fmla="*/ 2 w 858"/>
              <a:gd name="T11" fmla="*/ 463 h 463"/>
              <a:gd name="T12" fmla="*/ 2 w 858"/>
              <a:gd name="T13" fmla="*/ 102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8" h="463">
                <a:moveTo>
                  <a:pt x="2" y="102"/>
                </a:moveTo>
                <a:cubicBezTo>
                  <a:pt x="2" y="102"/>
                  <a:pt x="0" y="76"/>
                  <a:pt x="41" y="74"/>
                </a:cubicBezTo>
                <a:cubicBezTo>
                  <a:pt x="858" y="0"/>
                  <a:pt x="858" y="0"/>
                  <a:pt x="858" y="0"/>
                </a:cubicBezTo>
                <a:cubicBezTo>
                  <a:pt x="858" y="361"/>
                  <a:pt x="858" y="361"/>
                  <a:pt x="858" y="361"/>
                </a:cubicBezTo>
                <a:cubicBezTo>
                  <a:pt x="47" y="438"/>
                  <a:pt x="47" y="438"/>
                  <a:pt x="47" y="438"/>
                </a:cubicBezTo>
                <a:cubicBezTo>
                  <a:pt x="47" y="438"/>
                  <a:pt x="2" y="441"/>
                  <a:pt x="2" y="463"/>
                </a:cubicBezTo>
                <a:lnTo>
                  <a:pt x="2" y="10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</a:bodyPr>
          <a:lstStyle/>
          <a:p>
            <a:pPr defTabSz="594389"/>
            <a:endParaRPr lang="en-US" sz="156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1697824-4915-9A29-56BE-480FDFAD967E}"/>
              </a:ext>
            </a:extLst>
          </p:cNvPr>
          <p:cNvSpPr>
            <a:spLocks/>
          </p:cNvSpPr>
          <p:nvPr/>
        </p:nvSpPr>
        <p:spPr bwMode="auto">
          <a:xfrm>
            <a:off x="6728659" y="2903914"/>
            <a:ext cx="198198" cy="221535"/>
          </a:xfrm>
          <a:custGeom>
            <a:avLst/>
            <a:gdLst>
              <a:gd name="T0" fmla="*/ 59 w 67"/>
              <a:gd name="T1" fmla="*/ 74 h 77"/>
              <a:gd name="T2" fmla="*/ 1 w 67"/>
              <a:gd name="T3" fmla="*/ 50 h 77"/>
              <a:gd name="T4" fmla="*/ 15 w 67"/>
              <a:gd name="T5" fmla="*/ 17 h 77"/>
              <a:gd name="T6" fmla="*/ 67 w 67"/>
              <a:gd name="T7" fmla="*/ 8 h 77"/>
              <a:gd name="T8" fmla="*/ 59 w 67"/>
              <a:gd name="T9" fmla="*/ 74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77">
                <a:moveTo>
                  <a:pt x="59" y="74"/>
                </a:moveTo>
                <a:cubicBezTo>
                  <a:pt x="59" y="74"/>
                  <a:pt x="4" y="77"/>
                  <a:pt x="1" y="50"/>
                </a:cubicBezTo>
                <a:cubicBezTo>
                  <a:pt x="1" y="50"/>
                  <a:pt x="0" y="34"/>
                  <a:pt x="15" y="17"/>
                </a:cubicBezTo>
                <a:cubicBezTo>
                  <a:pt x="31" y="0"/>
                  <a:pt x="67" y="8"/>
                  <a:pt x="67" y="8"/>
                </a:cubicBezTo>
                <a:lnTo>
                  <a:pt x="59" y="7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</a:bodyPr>
          <a:lstStyle/>
          <a:p>
            <a:pPr defTabSz="594389"/>
            <a:endParaRPr lang="en-US" sz="156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BCED04-061F-6739-A883-9887569EFD25}"/>
              </a:ext>
            </a:extLst>
          </p:cNvPr>
          <p:cNvSpPr/>
          <p:nvPr/>
        </p:nvSpPr>
        <p:spPr>
          <a:xfrm>
            <a:off x="6865631" y="1694422"/>
            <a:ext cx="2377552" cy="4415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94389"/>
            <a:endParaRPr lang="en-US" sz="1560" kern="0" noProof="1">
              <a:solidFill>
                <a:prstClr val="white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1A334A1-DB0E-5BD0-E352-2B2CA1EEAD17}"/>
              </a:ext>
            </a:extLst>
          </p:cNvPr>
          <p:cNvSpPr>
            <a:spLocks/>
          </p:cNvSpPr>
          <p:nvPr/>
        </p:nvSpPr>
        <p:spPr bwMode="auto">
          <a:xfrm>
            <a:off x="6732211" y="1710942"/>
            <a:ext cx="2538895" cy="1326043"/>
          </a:xfrm>
          <a:custGeom>
            <a:avLst/>
            <a:gdLst>
              <a:gd name="T0" fmla="*/ 2 w 858"/>
              <a:gd name="T1" fmla="*/ 102 h 463"/>
              <a:gd name="T2" fmla="*/ 41 w 858"/>
              <a:gd name="T3" fmla="*/ 74 h 463"/>
              <a:gd name="T4" fmla="*/ 858 w 858"/>
              <a:gd name="T5" fmla="*/ 0 h 463"/>
              <a:gd name="T6" fmla="*/ 858 w 858"/>
              <a:gd name="T7" fmla="*/ 361 h 463"/>
              <a:gd name="T8" fmla="*/ 47 w 858"/>
              <a:gd name="T9" fmla="*/ 438 h 463"/>
              <a:gd name="T10" fmla="*/ 2 w 858"/>
              <a:gd name="T11" fmla="*/ 463 h 463"/>
              <a:gd name="T12" fmla="*/ 2 w 858"/>
              <a:gd name="T13" fmla="*/ 102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8" h="463">
                <a:moveTo>
                  <a:pt x="2" y="102"/>
                </a:moveTo>
                <a:cubicBezTo>
                  <a:pt x="2" y="102"/>
                  <a:pt x="0" y="76"/>
                  <a:pt x="41" y="74"/>
                </a:cubicBezTo>
                <a:cubicBezTo>
                  <a:pt x="858" y="0"/>
                  <a:pt x="858" y="0"/>
                  <a:pt x="858" y="0"/>
                </a:cubicBezTo>
                <a:cubicBezTo>
                  <a:pt x="858" y="361"/>
                  <a:pt x="858" y="361"/>
                  <a:pt x="858" y="361"/>
                </a:cubicBezTo>
                <a:cubicBezTo>
                  <a:pt x="47" y="438"/>
                  <a:pt x="47" y="438"/>
                  <a:pt x="47" y="438"/>
                </a:cubicBezTo>
                <a:cubicBezTo>
                  <a:pt x="47" y="438"/>
                  <a:pt x="2" y="441"/>
                  <a:pt x="2" y="463"/>
                </a:cubicBezTo>
                <a:lnTo>
                  <a:pt x="2" y="1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</a:bodyPr>
          <a:lstStyle/>
          <a:p>
            <a:pPr defTabSz="594389"/>
            <a:endParaRPr lang="en-US" sz="156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D2A79384-000B-FE8F-4785-3BF175192B96}"/>
              </a:ext>
            </a:extLst>
          </p:cNvPr>
          <p:cNvSpPr>
            <a:spLocks/>
          </p:cNvSpPr>
          <p:nvPr/>
        </p:nvSpPr>
        <p:spPr bwMode="auto">
          <a:xfrm>
            <a:off x="8933546" y="2896018"/>
            <a:ext cx="198198" cy="221535"/>
          </a:xfrm>
          <a:custGeom>
            <a:avLst/>
            <a:gdLst>
              <a:gd name="T0" fmla="*/ 59 w 67"/>
              <a:gd name="T1" fmla="*/ 74 h 77"/>
              <a:gd name="T2" fmla="*/ 1 w 67"/>
              <a:gd name="T3" fmla="*/ 50 h 77"/>
              <a:gd name="T4" fmla="*/ 15 w 67"/>
              <a:gd name="T5" fmla="*/ 17 h 77"/>
              <a:gd name="T6" fmla="*/ 67 w 67"/>
              <a:gd name="T7" fmla="*/ 8 h 77"/>
              <a:gd name="T8" fmla="*/ 59 w 67"/>
              <a:gd name="T9" fmla="*/ 74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77">
                <a:moveTo>
                  <a:pt x="59" y="74"/>
                </a:moveTo>
                <a:cubicBezTo>
                  <a:pt x="59" y="74"/>
                  <a:pt x="4" y="77"/>
                  <a:pt x="1" y="50"/>
                </a:cubicBezTo>
                <a:cubicBezTo>
                  <a:pt x="1" y="50"/>
                  <a:pt x="0" y="34"/>
                  <a:pt x="15" y="17"/>
                </a:cubicBezTo>
                <a:cubicBezTo>
                  <a:pt x="31" y="0"/>
                  <a:pt x="67" y="8"/>
                  <a:pt x="67" y="8"/>
                </a:cubicBezTo>
                <a:lnTo>
                  <a:pt x="59" y="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</a:bodyPr>
          <a:lstStyle/>
          <a:p>
            <a:pPr defTabSz="594389"/>
            <a:endParaRPr lang="en-US" sz="156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0CD24A-70B0-4ACE-B1AF-94B62ADEF9A9}"/>
              </a:ext>
            </a:extLst>
          </p:cNvPr>
          <p:cNvSpPr/>
          <p:nvPr/>
        </p:nvSpPr>
        <p:spPr>
          <a:xfrm>
            <a:off x="9078540" y="1694422"/>
            <a:ext cx="2212910" cy="4415891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94389"/>
            <a:endParaRPr lang="en-US" sz="1560" kern="0" noProof="1">
              <a:solidFill>
                <a:prstClr val="white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466767F-9759-10AB-A4E3-08BAF95D3995}"/>
              </a:ext>
            </a:extLst>
          </p:cNvPr>
          <p:cNvSpPr/>
          <p:nvPr/>
        </p:nvSpPr>
        <p:spPr>
          <a:xfrm>
            <a:off x="8942967" y="1727120"/>
            <a:ext cx="2348481" cy="1309866"/>
          </a:xfrm>
          <a:custGeom>
            <a:avLst/>
            <a:gdLst>
              <a:gd name="connsiteX0" fmla="*/ 2276081 w 2276081"/>
              <a:gd name="connsiteY0" fmla="*/ 0 h 1314095"/>
              <a:gd name="connsiteX1" fmla="*/ 2276081 w 2276081"/>
              <a:gd name="connsiteY1" fmla="*/ 1038034 h 1314095"/>
              <a:gd name="connsiteX2" fmla="*/ 2243630 w 2276081"/>
              <a:gd name="connsiteY2" fmla="*/ 1041121 h 1314095"/>
              <a:gd name="connsiteX3" fmla="*/ 129098 w 2276081"/>
              <a:gd name="connsiteY3" fmla="*/ 1242263 h 1314095"/>
              <a:gd name="connsiteX4" fmla="*/ 45 w 2276081"/>
              <a:gd name="connsiteY4" fmla="*/ 1314095 h 1314095"/>
              <a:gd name="connsiteX5" fmla="*/ 45 w 2276081"/>
              <a:gd name="connsiteY5" fmla="*/ 276844 h 1314095"/>
              <a:gd name="connsiteX6" fmla="*/ 111891 w 2276081"/>
              <a:gd name="connsiteY6" fmla="*/ 196392 h 1314095"/>
              <a:gd name="connsiteX7" fmla="*/ 2258727 w 2276081"/>
              <a:gd name="connsiteY7" fmla="*/ 1575 h 1314095"/>
              <a:gd name="connsiteX8" fmla="*/ 2276081 w 2276081"/>
              <a:gd name="connsiteY8" fmla="*/ 0 h 131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6081" h="1314095">
                <a:moveTo>
                  <a:pt x="2276081" y="0"/>
                </a:moveTo>
                <a:lnTo>
                  <a:pt x="2276081" y="1038034"/>
                </a:lnTo>
                <a:lnTo>
                  <a:pt x="2243630" y="1041121"/>
                </a:lnTo>
                <a:cubicBezTo>
                  <a:pt x="129098" y="1242263"/>
                  <a:pt x="129098" y="1242263"/>
                  <a:pt x="129098" y="1242263"/>
                </a:cubicBezTo>
                <a:cubicBezTo>
                  <a:pt x="129098" y="1242263"/>
                  <a:pt x="45" y="1250883"/>
                  <a:pt x="45" y="1314095"/>
                </a:cubicBezTo>
                <a:lnTo>
                  <a:pt x="45" y="276844"/>
                </a:lnTo>
                <a:cubicBezTo>
                  <a:pt x="45" y="276844"/>
                  <a:pt x="-5691" y="202139"/>
                  <a:pt x="111891" y="196392"/>
                </a:cubicBezTo>
                <a:cubicBezTo>
                  <a:pt x="1429853" y="76792"/>
                  <a:pt x="2006461" y="24467"/>
                  <a:pt x="2258727" y="1575"/>
                </a:cubicBezTo>
                <a:lnTo>
                  <a:pt x="2276081" y="0"/>
                </a:lnTo>
                <a:close/>
              </a:path>
            </a:pathLst>
          </a:custGeom>
          <a:solidFill>
            <a:schemeClr val="accent3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594389"/>
            <a:endParaRPr lang="en-US" sz="1560" kern="0" noProof="1">
              <a:solidFill>
                <a:prstClr val="white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523252-10E5-E6A0-00BA-9213DDD2FD44}"/>
              </a:ext>
            </a:extLst>
          </p:cNvPr>
          <p:cNvSpPr txBox="1"/>
          <p:nvPr/>
        </p:nvSpPr>
        <p:spPr>
          <a:xfrm>
            <a:off x="2553603" y="2156025"/>
            <a:ext cx="486274" cy="49085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594389"/>
            <a:r>
              <a:rPr lang="en-US" sz="2860" b="1" noProof="1">
                <a:solidFill>
                  <a:prstClr val="white"/>
                </a:solidFill>
                <a:latin typeface="Helvetica" panose="020B0604020202020204" pitchFamily="34" charset="0"/>
                <a:ea typeface="Open Sans Extrabold" panose="020B0606030504020204" pitchFamily="34" charset="0"/>
                <a:cs typeface="Helvetica" panose="020B0604020202020204" pitchFamily="34" charset="0"/>
              </a:rPr>
              <a:t>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506D9F-C3EE-5AC7-1FB1-7E0C60485B8D}"/>
              </a:ext>
            </a:extLst>
          </p:cNvPr>
          <p:cNvSpPr txBox="1"/>
          <p:nvPr/>
        </p:nvSpPr>
        <p:spPr>
          <a:xfrm>
            <a:off x="4739146" y="2156025"/>
            <a:ext cx="486274" cy="49085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594389"/>
            <a:r>
              <a:rPr lang="en-US" sz="2860" b="1" noProof="1">
                <a:solidFill>
                  <a:prstClr val="white"/>
                </a:solidFill>
                <a:latin typeface="Helvetica" panose="020B0604020202020204" pitchFamily="34" charset="0"/>
                <a:ea typeface="Open Sans Extrabold" panose="020B0606030504020204" pitchFamily="34" charset="0"/>
                <a:cs typeface="Helvetica" panose="020B0604020202020204" pitchFamily="34" charset="0"/>
              </a:rPr>
              <a:t>02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948070-B3E3-3A79-F046-7D633319FF11}"/>
              </a:ext>
            </a:extLst>
          </p:cNvPr>
          <p:cNvSpPr txBox="1"/>
          <p:nvPr/>
        </p:nvSpPr>
        <p:spPr>
          <a:xfrm>
            <a:off x="6960520" y="2156025"/>
            <a:ext cx="486274" cy="49085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594389"/>
            <a:r>
              <a:rPr lang="en-US" sz="2860" b="1" noProof="1">
                <a:solidFill>
                  <a:prstClr val="white"/>
                </a:solidFill>
                <a:latin typeface="Helvetica" panose="020B0604020202020204" pitchFamily="34" charset="0"/>
                <a:ea typeface="Open Sans Extrabold" panose="020B0606030504020204" pitchFamily="34" charset="0"/>
                <a:cs typeface="Helvetica" panose="020B0604020202020204" pitchFamily="34" charset="0"/>
              </a:rPr>
              <a:t>03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3D9EAC-36D9-30C8-AF6A-B8F7BC66BED1}"/>
              </a:ext>
            </a:extLst>
          </p:cNvPr>
          <p:cNvSpPr txBox="1"/>
          <p:nvPr/>
        </p:nvSpPr>
        <p:spPr>
          <a:xfrm>
            <a:off x="9169949" y="2156025"/>
            <a:ext cx="486274" cy="49085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594389"/>
            <a:r>
              <a:rPr lang="en-US" sz="2860" b="1" noProof="1">
                <a:solidFill>
                  <a:prstClr val="white"/>
                </a:solidFill>
                <a:latin typeface="Helvetica" panose="020B0604020202020204" pitchFamily="34" charset="0"/>
                <a:ea typeface="Open Sans Extrabold" panose="020B0606030504020204" pitchFamily="34" charset="0"/>
                <a:cs typeface="Helvetica" panose="020B0604020202020204" pitchFamily="34" charset="0"/>
              </a:rPr>
              <a:t>04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6CFFF8-AE0C-23C0-6BE3-DFDE1C6FE68E}"/>
              </a:ext>
            </a:extLst>
          </p:cNvPr>
          <p:cNvSpPr txBox="1"/>
          <p:nvPr/>
        </p:nvSpPr>
        <p:spPr>
          <a:xfrm>
            <a:off x="3090846" y="2140991"/>
            <a:ext cx="1307682" cy="6657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594389"/>
            <a:r>
              <a:rPr lang="en-US" sz="1300" b="1" noProof="1">
                <a:solidFill>
                  <a:prstClr val="white"/>
                </a:solidFill>
                <a:latin typeface="Helvetica" panose="020B0604020202020204" pitchFamily="34" charset="0"/>
                <a:ea typeface="Open Sans Extrabold" panose="020B0606030504020204" pitchFamily="34" charset="0"/>
                <a:cs typeface="Helvetica" panose="020B0604020202020204" pitchFamily="34" charset="0"/>
              </a:rPr>
              <a:t>Methodology and Expertise</a:t>
            </a:r>
            <a:endParaRPr lang="en-US" sz="1560" noProof="1">
              <a:solidFill>
                <a:prstClr val="white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0B1516-24CF-BE1D-2C0E-8B26B42783EC}"/>
              </a:ext>
            </a:extLst>
          </p:cNvPr>
          <p:cNvSpPr txBox="1"/>
          <p:nvPr/>
        </p:nvSpPr>
        <p:spPr>
          <a:xfrm>
            <a:off x="5254999" y="2140990"/>
            <a:ext cx="1171776" cy="65201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594389"/>
            <a:r>
              <a:rPr lang="en-US" sz="1300" b="1" noProof="1">
                <a:solidFill>
                  <a:prstClr val="white"/>
                </a:solidFill>
                <a:latin typeface="Helvetica" panose="020B0604020202020204" pitchFamily="34" charset="0"/>
                <a:ea typeface="Open Sans Extrabold" panose="020B0606030504020204" pitchFamily="34" charset="0"/>
                <a:cs typeface="Helvetica" panose="020B0604020202020204" pitchFamily="34" charset="0"/>
              </a:rPr>
              <a:t>Optimized Cost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9790F2-4CD0-3258-CC8C-B1B90209EE36}"/>
              </a:ext>
            </a:extLst>
          </p:cNvPr>
          <p:cNvSpPr txBox="1"/>
          <p:nvPr/>
        </p:nvSpPr>
        <p:spPr>
          <a:xfrm>
            <a:off x="7495855" y="2122870"/>
            <a:ext cx="1228723" cy="6657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594389"/>
            <a:r>
              <a:rPr lang="en-US" sz="1300" b="1" noProof="1">
                <a:solidFill>
                  <a:prstClr val="white"/>
                </a:solidFill>
                <a:latin typeface="Helvetica" panose="020B0604020202020204" pitchFamily="34" charset="0"/>
                <a:ea typeface="Open Sans Extrabold" panose="020B0606030504020204" pitchFamily="34" charset="0"/>
                <a:cs typeface="Helvetica" panose="020B0604020202020204" pitchFamily="34" charset="0"/>
              </a:rPr>
              <a:t>Geographical and Time Zone Coverage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4DDCF7-4A3D-6269-F278-742DFC4AF0E1}"/>
              </a:ext>
            </a:extLst>
          </p:cNvPr>
          <p:cNvSpPr txBox="1"/>
          <p:nvPr/>
        </p:nvSpPr>
        <p:spPr>
          <a:xfrm>
            <a:off x="9716475" y="2059447"/>
            <a:ext cx="1403273" cy="65201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594389"/>
            <a:r>
              <a:rPr lang="en-US" sz="1300" b="1" noProof="1">
                <a:solidFill>
                  <a:prstClr val="white"/>
                </a:solidFill>
                <a:latin typeface="Helvetica" panose="020B0604020202020204" pitchFamily="34" charset="0"/>
                <a:ea typeface="Open Sans Extrabold" panose="020B0606030504020204" pitchFamily="34" charset="0"/>
                <a:cs typeface="Helvetica" panose="020B0604020202020204" pitchFamily="34" charset="0"/>
              </a:rPr>
              <a:t>Flexibility, Reliability and Scalability</a:t>
            </a:r>
            <a:endParaRPr lang="en-US" sz="1560" noProof="1">
              <a:solidFill>
                <a:prstClr val="white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8FE5D8-66B2-2F30-24E2-4336F17EEA1F}"/>
              </a:ext>
            </a:extLst>
          </p:cNvPr>
          <p:cNvSpPr txBox="1"/>
          <p:nvPr/>
        </p:nvSpPr>
        <p:spPr>
          <a:xfrm>
            <a:off x="1020534" y="4165119"/>
            <a:ext cx="1284334" cy="538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594389"/>
            <a:r>
              <a:rPr lang="en-US" sz="1560" b="1" noProof="1">
                <a:solidFill>
                  <a:srgbClr val="1C1D3B"/>
                </a:solidFill>
                <a:latin typeface="Helvetica" panose="020B0604020202020204" pitchFamily="34" charset="0"/>
                <a:ea typeface="Open Sans Extrabold" panose="020B0606030504020204" pitchFamily="34" charset="0"/>
                <a:cs typeface="Helvetica" panose="020B0604020202020204" pitchFamily="34" charset="0"/>
              </a:rPr>
              <a:t>Breadth of Expertise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6A27A9-5B6E-0321-6B8F-621BB7A64BCF}"/>
              </a:ext>
            </a:extLst>
          </p:cNvPr>
          <p:cNvCxnSpPr/>
          <p:nvPr/>
        </p:nvCxnSpPr>
        <p:spPr>
          <a:xfrm>
            <a:off x="595754" y="5031355"/>
            <a:ext cx="10695694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FCF434A-3E36-81DA-8CC2-5F2B6BB9BB77}"/>
              </a:ext>
            </a:extLst>
          </p:cNvPr>
          <p:cNvSpPr txBox="1"/>
          <p:nvPr/>
        </p:nvSpPr>
        <p:spPr>
          <a:xfrm>
            <a:off x="1066030" y="5305216"/>
            <a:ext cx="1284334" cy="538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594389"/>
            <a:r>
              <a:rPr lang="en-US" sz="1560" b="1" noProof="1">
                <a:solidFill>
                  <a:srgbClr val="1C1D3B"/>
                </a:solidFill>
                <a:latin typeface="Helvetica" panose="020B0604020202020204" pitchFamily="34" charset="0"/>
                <a:ea typeface="Open Sans Extrabold" panose="020B0606030504020204" pitchFamily="34" charset="0"/>
                <a:cs typeface="Helvetica" panose="020B0604020202020204" pitchFamily="34" charset="0"/>
              </a:rPr>
              <a:t>Depth of Skills and Experience</a:t>
            </a:r>
            <a:endParaRPr lang="en-US" sz="1300" noProof="1">
              <a:solidFill>
                <a:srgbClr val="1C1D3B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5CE402-545D-2118-B29A-40B4E40351EF}"/>
              </a:ext>
            </a:extLst>
          </p:cNvPr>
          <p:cNvSpPr txBox="1"/>
          <p:nvPr/>
        </p:nvSpPr>
        <p:spPr>
          <a:xfrm>
            <a:off x="2505651" y="3499555"/>
            <a:ext cx="1968143" cy="133352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srgbClr val="22222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Leverage Best Practice Methodologies</a:t>
            </a:r>
            <a:endParaRPr lang="en-US" sz="104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srgbClr val="22222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Benefit from broad experiences of team that has exposure to a broader set of scenarios</a:t>
            </a:r>
            <a:endParaRPr lang="en-US" sz="104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srgbClr val="22222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Deep expertise in improving in IT Processes, System Utilization and Solution Effectiveness</a:t>
            </a:r>
            <a:endParaRPr lang="en-US" sz="104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5F87A5-EB3C-CB6F-9ABC-A0ED793E4033}"/>
              </a:ext>
            </a:extLst>
          </p:cNvPr>
          <p:cNvSpPr txBox="1"/>
          <p:nvPr/>
        </p:nvSpPr>
        <p:spPr>
          <a:xfrm>
            <a:off x="4770540" y="3584129"/>
            <a:ext cx="1913783" cy="13313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srgbClr val="22222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Reduce the cost of operation using a Hybrid delivery model and flexible support model</a:t>
            </a:r>
            <a:endParaRPr lang="en-US" sz="104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srgbClr val="22222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Lower consulting cost with a global delivery team</a:t>
            </a:r>
            <a:endParaRPr lang="en-US" sz="104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278620" indent="-278620" algn="ctr" defTabSz="594389">
              <a:buFont typeface="Wingdings"/>
              <a:buChar char="§"/>
            </a:pPr>
            <a:endParaRPr lang="en-US" sz="1040" noProof="1">
              <a:solidFill>
                <a:prstClr val="black">
                  <a:lumMod val="85000"/>
                  <a:lumOff val="15000"/>
                </a:prstClr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B7BE82-D7D3-0727-306E-00310E445022}"/>
              </a:ext>
            </a:extLst>
          </p:cNvPr>
          <p:cNvSpPr txBox="1"/>
          <p:nvPr/>
        </p:nvSpPr>
        <p:spPr>
          <a:xfrm>
            <a:off x="6958231" y="3538828"/>
            <a:ext cx="1886601" cy="13313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srgbClr val="22222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Offshore and Nearshore locations</a:t>
            </a:r>
            <a:endParaRPr lang="en-US" sz="104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srgbClr val="22222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Ability to support Americas, EMEA and Asia</a:t>
            </a:r>
            <a:endParaRPr lang="en-US" sz="104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167173" indent="-167173" algn="ctr" defTabSz="594389">
              <a:buFont typeface="Wingdings"/>
              <a:buChar char="§"/>
            </a:pPr>
            <a:endParaRPr lang="en-US" sz="1040" noProof="1">
              <a:solidFill>
                <a:prstClr val="black">
                  <a:lumMod val="85000"/>
                  <a:lumOff val="15000"/>
                </a:prstClr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215103-D229-76D6-63D5-F66409C2CF18}"/>
              </a:ext>
            </a:extLst>
          </p:cNvPr>
          <p:cNvSpPr txBox="1"/>
          <p:nvPr/>
        </p:nvSpPr>
        <p:spPr>
          <a:xfrm>
            <a:off x="9241167" y="3584129"/>
            <a:ext cx="1850360" cy="13313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srgbClr val="22222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Sustain operations at a lower cost with high Reliability and Quality</a:t>
            </a:r>
            <a:endParaRPr lang="en-US" sz="104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srgbClr val="22222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Framework for Flexible Engagement across Changing Business Needs</a:t>
            </a:r>
            <a:endParaRPr lang="en-US" sz="104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srgbClr val="22222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A perfect blend of experienced consultants with multiple skills</a:t>
            </a:r>
            <a:endParaRPr lang="en-US" sz="1040" noProof="1">
              <a:solidFill>
                <a:prstClr val="black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167173" indent="-167173" algn="ctr" defTabSz="594389">
              <a:buFont typeface="Wingdings"/>
              <a:buChar char="§"/>
            </a:pPr>
            <a:endParaRPr lang="en-US" sz="1040" noProof="1">
              <a:solidFill>
                <a:prstClr val="black">
                  <a:lumMod val="85000"/>
                  <a:lumOff val="15000"/>
                </a:prstClr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133B61-614E-C49F-EABB-D451441C1A7D}"/>
              </a:ext>
            </a:extLst>
          </p:cNvPr>
          <p:cNvSpPr txBox="1"/>
          <p:nvPr/>
        </p:nvSpPr>
        <p:spPr>
          <a:xfrm>
            <a:off x="2505650" y="5192492"/>
            <a:ext cx="1968145" cy="85338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200+ technical and functional consultants experienced in ECC and S/4 HANA</a:t>
            </a:r>
          </a:p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On-Premise or Cloud Support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C5022F-930D-3ABB-9297-4C3DB7F09E3F}"/>
              </a:ext>
            </a:extLst>
          </p:cNvPr>
          <p:cNvSpPr txBox="1"/>
          <p:nvPr/>
        </p:nvSpPr>
        <p:spPr>
          <a:xfrm>
            <a:off x="4770543" y="5192492"/>
            <a:ext cx="1913782" cy="85201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Multiple models of delivery ranging from completely offshore driven services to offshore-onsite services.</a:t>
            </a:r>
          </a:p>
          <a:p>
            <a:pPr defTabSz="594389"/>
            <a:r>
              <a:rPr lang="en-US" sz="1040" noProof="1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F6F5C2-AC6E-8557-15A3-F0E4DEFBF7DD}"/>
              </a:ext>
            </a:extLst>
          </p:cNvPr>
          <p:cNvSpPr txBox="1"/>
          <p:nvPr/>
        </p:nvSpPr>
        <p:spPr>
          <a:xfrm>
            <a:off x="7030713" y="5192492"/>
            <a:ext cx="1886602" cy="85201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Current portfolio of customers are US based with global footprint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CEAE8D-910C-21EE-E138-3FE5B793A343}"/>
              </a:ext>
            </a:extLst>
          </p:cNvPr>
          <p:cNvSpPr txBox="1"/>
          <p:nvPr/>
        </p:nvSpPr>
        <p:spPr>
          <a:xfrm>
            <a:off x="9304588" y="5192492"/>
            <a:ext cx="1823180" cy="85201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SLA based services</a:t>
            </a:r>
          </a:p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Centers of Excellence in niche modules </a:t>
            </a:r>
          </a:p>
          <a:p>
            <a:pPr marL="167173" indent="-167173" defTabSz="594389">
              <a:buFont typeface="Wingdings"/>
              <a:buChar char="§"/>
            </a:pPr>
            <a:r>
              <a:rPr lang="en-US" sz="1040" noProof="1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Certified support consultants</a:t>
            </a:r>
          </a:p>
        </p:txBody>
      </p:sp>
      <p:pic>
        <p:nvPicPr>
          <p:cNvPr id="38" name="Graphic 37" descr="Bell with solid fill">
            <a:extLst>
              <a:ext uri="{FF2B5EF4-FFF2-40B4-BE49-F238E27FC236}">
                <a16:creationId xmlns:a16="http://schemas.microsoft.com/office/drawing/2014/main" id="{9C480ED5-96FB-D811-F55E-3F34A84DE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526" y="4208952"/>
            <a:ext cx="457501" cy="457501"/>
          </a:xfrm>
          <a:prstGeom prst="rect">
            <a:avLst/>
          </a:prstGeom>
        </p:spPr>
      </p:pic>
      <p:pic>
        <p:nvPicPr>
          <p:cNvPr id="39" name="Graphic 38" descr="Compass with solid fill">
            <a:extLst>
              <a:ext uri="{FF2B5EF4-FFF2-40B4-BE49-F238E27FC236}">
                <a16:creationId xmlns:a16="http://schemas.microsoft.com/office/drawing/2014/main" id="{5F5816FD-A526-9B44-819A-74C9692107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962" y="5323585"/>
            <a:ext cx="457501" cy="4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38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73F39DD-F577-18F0-EB5C-FEDAA77771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r="118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D2CD2-5BEC-C3FD-C574-50A7883B0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defTabSz="891302">
              <a:defRPr/>
            </a:pPr>
            <a:r>
              <a:rPr lang="en-US" sz="1754" b="1">
                <a:solidFill>
                  <a:prstClr val="white"/>
                </a:solidFill>
                <a:cs typeface="Open Sans" panose="020B0606030504020204" pitchFamily="34" charset="0"/>
              </a:rPr>
              <a:t>Karly Sills</a:t>
            </a:r>
            <a:br>
              <a:rPr lang="en-US" sz="1754">
                <a:solidFill>
                  <a:prstClr val="white"/>
                </a:solidFill>
                <a:cs typeface="Open Sans" panose="020B0606030504020204" pitchFamily="34" charset="0"/>
              </a:rPr>
            </a:br>
            <a:r>
              <a:rPr lang="en-US" sz="1559">
                <a:solidFill>
                  <a:prstClr val="white"/>
                </a:solidFill>
                <a:cs typeface="Open Sans" panose="020B0606030504020204" pitchFamily="34" charset="0"/>
              </a:rPr>
              <a:t>Sr. Sales Director – North America</a:t>
            </a:r>
          </a:p>
          <a:p>
            <a:pPr defTabSz="891302">
              <a:defRPr/>
            </a:pPr>
            <a:endParaRPr lang="en-US" sz="1300">
              <a:solidFill>
                <a:prstClr val="white"/>
              </a:solidFill>
              <a:cs typeface="Open Sans" panose="020B0606030504020204" pitchFamily="34" charset="0"/>
            </a:endParaRPr>
          </a:p>
          <a:p>
            <a:pPr defTabSz="891302">
              <a:defRPr/>
            </a:pPr>
            <a:r>
              <a:rPr lang="en-US" sz="1300">
                <a:solidFill>
                  <a:prstClr val="white"/>
                </a:solidFill>
                <a:cs typeface="Open Sans" panose="020B0606030504020204" pitchFamily="34" charset="0"/>
              </a:rPr>
              <a:t>Phone:	714-566-5995 </a:t>
            </a:r>
            <a:br>
              <a:rPr lang="en-US" sz="1364">
                <a:solidFill>
                  <a:prstClr val="white"/>
                </a:solidFill>
                <a:cs typeface="Open Sans" panose="020B0606030504020204" pitchFamily="34" charset="0"/>
              </a:rPr>
            </a:br>
            <a:r>
              <a:rPr lang="en-US" sz="1364">
                <a:solidFill>
                  <a:prstClr val="white"/>
                </a:solidFill>
                <a:cs typeface="Open Sans" panose="020B0606030504020204" pitchFamily="34" charset="0"/>
              </a:rPr>
              <a:t>Email:	</a:t>
            </a:r>
            <a:r>
              <a:rPr lang="en-US" sz="1364" err="1">
                <a:solidFill>
                  <a:prstClr val="white"/>
                </a:solidFill>
                <a:cs typeface="Open Sans" panose="020B0606030504020204" pitchFamily="34" charset="0"/>
              </a:rPr>
              <a:t>ksills@auritas.com</a:t>
            </a:r>
            <a:endParaRPr lang="en-US" sz="1364">
              <a:solidFill>
                <a:prstClr val="white"/>
              </a:solidFill>
              <a:cs typeface="Open Sans" panose="020B0606030504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C17041A-9819-15DA-A710-47709F128B3D}"/>
              </a:ext>
            </a:extLst>
          </p:cNvPr>
          <p:cNvSpPr txBox="1">
            <a:spLocks/>
          </p:cNvSpPr>
          <p:nvPr/>
        </p:nvSpPr>
        <p:spPr>
          <a:xfrm>
            <a:off x="6930755" y="1454855"/>
            <a:ext cx="3787457" cy="792885"/>
          </a:xfrm>
          <a:prstGeom prst="rect">
            <a:avLst/>
          </a:prstGeom>
        </p:spPr>
        <p:txBody>
          <a:bodyPr vert="horz" wrap="square" lIns="89131" tIns="44565" rIns="89131" bIns="44565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18CC9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285750" indent="-285750" defTabSz="891302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v"/>
              <a:defRPr/>
            </a:pPr>
            <a:r>
              <a:rPr lang="en-US" sz="1600">
                <a:solidFill>
                  <a:schemeClr val="accent5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www.auritas.com/AMPD</a:t>
            </a:r>
            <a:endParaRPr lang="en-US" sz="1600">
              <a:solidFill>
                <a:schemeClr val="accent5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defTabSz="891302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v"/>
              <a:defRPr/>
            </a:pPr>
            <a:r>
              <a:rPr lang="en-US" sz="1600">
                <a:solidFill>
                  <a:schemeClr val="accent5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https://micro.auritas.com/home</a:t>
            </a:r>
            <a:endParaRPr lang="en-US" sz="1600">
              <a:solidFill>
                <a:schemeClr val="accent5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38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940B7-3094-1687-DF4B-CA15682E51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Moving From PI/PO to Integration Suite</a:t>
            </a:r>
          </a:p>
        </p:txBody>
      </p:sp>
      <p:sp>
        <p:nvSpPr>
          <p:cNvPr id="4" name="Round Single Corner Rectangle 3">
            <a:extLst>
              <a:ext uri="{FF2B5EF4-FFF2-40B4-BE49-F238E27FC236}">
                <a16:creationId xmlns:a16="http://schemas.microsoft.com/office/drawing/2014/main" id="{BA2BFB76-8D4E-1D2F-4406-30498DC1E2EF}"/>
              </a:ext>
            </a:extLst>
          </p:cNvPr>
          <p:cNvSpPr/>
          <p:nvPr/>
        </p:nvSpPr>
        <p:spPr>
          <a:xfrm>
            <a:off x="1047276" y="1779422"/>
            <a:ext cx="4462774" cy="2082852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928ED20A-4856-B0B6-F397-CB4153FDDA25}"/>
              </a:ext>
            </a:extLst>
          </p:cNvPr>
          <p:cNvSpPr/>
          <p:nvPr/>
        </p:nvSpPr>
        <p:spPr>
          <a:xfrm>
            <a:off x="1047276" y="1779423"/>
            <a:ext cx="4462774" cy="767402"/>
          </a:xfrm>
          <a:prstGeom prst="round1Rect">
            <a:avLst>
              <a:gd name="adj" fmla="val 28432"/>
            </a:avLst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1F21CBC2-9B5C-2483-3304-0BD2EEBBF0A7}"/>
              </a:ext>
            </a:extLst>
          </p:cNvPr>
          <p:cNvSpPr/>
          <p:nvPr/>
        </p:nvSpPr>
        <p:spPr>
          <a:xfrm>
            <a:off x="6347625" y="1779422"/>
            <a:ext cx="4462774" cy="2082852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0E2C6DBF-06E5-0808-916B-6066A0B806FC}"/>
              </a:ext>
            </a:extLst>
          </p:cNvPr>
          <p:cNvSpPr/>
          <p:nvPr/>
        </p:nvSpPr>
        <p:spPr>
          <a:xfrm>
            <a:off x="6347625" y="1779423"/>
            <a:ext cx="4462774" cy="767402"/>
          </a:xfrm>
          <a:prstGeom prst="round1Rect">
            <a:avLst>
              <a:gd name="adj" fmla="val 28432"/>
            </a:avLst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2810C140-4877-F6D7-A919-5719C5B8B5CD}"/>
              </a:ext>
            </a:extLst>
          </p:cNvPr>
          <p:cNvSpPr/>
          <p:nvPr/>
        </p:nvSpPr>
        <p:spPr>
          <a:xfrm>
            <a:off x="1076803" y="4149044"/>
            <a:ext cx="4462774" cy="2082852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56839F5C-6E12-C9F1-E099-91F9B62573C8}"/>
              </a:ext>
            </a:extLst>
          </p:cNvPr>
          <p:cNvSpPr/>
          <p:nvPr/>
        </p:nvSpPr>
        <p:spPr>
          <a:xfrm>
            <a:off x="1076803" y="4149044"/>
            <a:ext cx="4462774" cy="767402"/>
          </a:xfrm>
          <a:prstGeom prst="round1Rect">
            <a:avLst>
              <a:gd name="adj" fmla="val 28432"/>
            </a:avLst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DDFFE220-5B03-4005-0BF4-F31732323E36}"/>
              </a:ext>
            </a:extLst>
          </p:cNvPr>
          <p:cNvSpPr/>
          <p:nvPr/>
        </p:nvSpPr>
        <p:spPr>
          <a:xfrm>
            <a:off x="6377152" y="4149044"/>
            <a:ext cx="4462774" cy="2082852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44228FCC-41B1-458C-387D-1DB4B3314E91}"/>
              </a:ext>
            </a:extLst>
          </p:cNvPr>
          <p:cNvSpPr/>
          <p:nvPr/>
        </p:nvSpPr>
        <p:spPr>
          <a:xfrm>
            <a:off x="6377152" y="4149044"/>
            <a:ext cx="4462774" cy="767402"/>
          </a:xfrm>
          <a:prstGeom prst="round1Rect">
            <a:avLst>
              <a:gd name="adj" fmla="val 28432"/>
            </a:avLst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CCF03C9-1A80-EFBA-B278-4B6EBEACCA80}"/>
              </a:ext>
            </a:extLst>
          </p:cNvPr>
          <p:cNvSpPr txBox="1">
            <a:spLocks/>
          </p:cNvSpPr>
          <p:nvPr/>
        </p:nvSpPr>
        <p:spPr>
          <a:xfrm>
            <a:off x="1854552" y="1914041"/>
            <a:ext cx="3355872" cy="632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560" dirty="0">
                <a:solidFill>
                  <a:schemeClr val="accent6"/>
                </a:solidFill>
              </a:rPr>
              <a:t>Enhanced Capabilities </a:t>
            </a:r>
          </a:p>
          <a:p>
            <a:pPr>
              <a:spcBef>
                <a:spcPts val="0"/>
              </a:spcBef>
            </a:pPr>
            <a:r>
              <a:rPr lang="en-US" sz="1560" dirty="0">
                <a:solidFill>
                  <a:schemeClr val="accent6"/>
                </a:solidFill>
              </a:rPr>
              <a:t>and Features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7A21E41-27CE-C8C7-FA97-894B47C0E42D}"/>
              </a:ext>
            </a:extLst>
          </p:cNvPr>
          <p:cNvSpPr txBox="1">
            <a:spLocks/>
          </p:cNvSpPr>
          <p:nvPr/>
        </p:nvSpPr>
        <p:spPr>
          <a:xfrm>
            <a:off x="7240984" y="1914041"/>
            <a:ext cx="3355872" cy="632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560" dirty="0">
                <a:solidFill>
                  <a:schemeClr val="accent6"/>
                </a:solidFill>
              </a:rPr>
              <a:t>Modern and Scalable </a:t>
            </a:r>
          </a:p>
          <a:p>
            <a:pPr>
              <a:spcBef>
                <a:spcPts val="0"/>
              </a:spcBef>
            </a:pPr>
            <a:r>
              <a:rPr lang="en-US" sz="1560" dirty="0">
                <a:solidFill>
                  <a:schemeClr val="accent6"/>
                </a:solidFill>
              </a:rPr>
              <a:t>Architecture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A1828C9-920D-BD73-F48B-D859A12C2903}"/>
              </a:ext>
            </a:extLst>
          </p:cNvPr>
          <p:cNvSpPr txBox="1">
            <a:spLocks/>
          </p:cNvSpPr>
          <p:nvPr/>
        </p:nvSpPr>
        <p:spPr>
          <a:xfrm>
            <a:off x="1886596" y="4283662"/>
            <a:ext cx="3355872" cy="632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560" dirty="0">
                <a:solidFill>
                  <a:schemeClr val="accent6"/>
                </a:solidFill>
              </a:rPr>
              <a:t>Improved User Experience </a:t>
            </a:r>
          </a:p>
          <a:p>
            <a:pPr>
              <a:spcBef>
                <a:spcPts val="0"/>
              </a:spcBef>
            </a:pPr>
            <a:r>
              <a:rPr lang="en-US" sz="1560" dirty="0">
                <a:solidFill>
                  <a:schemeClr val="accent6"/>
                </a:solidFill>
              </a:rPr>
              <a:t>&amp; Interface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7655A97-FD57-8588-F9F2-563653376028}"/>
              </a:ext>
            </a:extLst>
          </p:cNvPr>
          <p:cNvSpPr txBox="1">
            <a:spLocks/>
          </p:cNvSpPr>
          <p:nvPr/>
        </p:nvSpPr>
        <p:spPr>
          <a:xfrm>
            <a:off x="7273027" y="4283662"/>
            <a:ext cx="3355872" cy="632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560" dirty="0">
                <a:solidFill>
                  <a:schemeClr val="accent6"/>
                </a:solidFill>
              </a:rPr>
              <a:t>Integration with Cloud </a:t>
            </a:r>
          </a:p>
          <a:p>
            <a:pPr>
              <a:spcBef>
                <a:spcPts val="0"/>
              </a:spcBef>
            </a:pPr>
            <a:r>
              <a:rPr lang="en-US" sz="1560" dirty="0">
                <a:solidFill>
                  <a:schemeClr val="accent6"/>
                </a:solidFill>
              </a:rPr>
              <a:t>&amp; Hybrid Landscapes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C13764D-396D-75BE-C087-BEE028A52A84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214018" y="2748123"/>
            <a:ext cx="3886649" cy="8822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878"/>
              </a:spcBef>
              <a:buNone/>
            </a:pPr>
            <a:r>
              <a:rPr lang="en-US" sz="1268" dirty="0">
                <a:solidFill>
                  <a:srgbClr val="1C1D3B"/>
                </a:solidFill>
                <a:latin typeface="Helvetica" pitchFamily="2" charset="0"/>
              </a:rPr>
              <a:t>SAP Integration Suite enhances data processing, automates integration flows, and adapts to your workflows—delivering greater speed, efficiency, and agility than traditional PI/PO tools.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2E4C366-43B4-1615-E7E7-A9D247E6E458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519397" y="2748123"/>
            <a:ext cx="3886649" cy="8822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878"/>
              </a:spcBef>
              <a:buNone/>
            </a:pPr>
            <a:r>
              <a:rPr lang="en-US" sz="1268" dirty="0">
                <a:solidFill>
                  <a:srgbClr val="1C1D3B"/>
                </a:solidFill>
                <a:latin typeface="Helvetica" pitchFamily="2" charset="0"/>
              </a:rPr>
              <a:t>Built on modern architecture, SAP Integration Suite scales effortlessly and adapts to your evolving business needs. Grows with your business without performance loss.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4CFF98B-4640-64AD-DF11-5CB1BAC82405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246061" y="5117745"/>
            <a:ext cx="3886649" cy="8822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878"/>
              </a:spcBef>
              <a:buNone/>
            </a:pPr>
            <a:r>
              <a:rPr lang="en-US" sz="1268" dirty="0">
                <a:solidFill>
                  <a:srgbClr val="1C1D3B"/>
                </a:solidFill>
                <a:latin typeface="Helvetica" pitchFamily="2" charset="0"/>
              </a:rPr>
              <a:t>An intuitive interface simplifies complex tasks, enhances user experience, and boosts productivity. It allows users to manage integration tasks more efficiently, leading to better workflow.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4FE808F7-CEA3-DB73-F3BF-76B0F57A1F6D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551440" y="5117745"/>
            <a:ext cx="3886649" cy="88227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878"/>
              </a:spcBef>
              <a:buNone/>
            </a:pPr>
            <a:r>
              <a:rPr lang="en-US" sz="1268" dirty="0">
                <a:solidFill>
                  <a:srgbClr val="1C1D3B"/>
                </a:solidFill>
                <a:latin typeface="Helvetica" pitchFamily="2" charset="0"/>
              </a:rPr>
              <a:t>Enables end-to-end process integration across various applications by facilitating message exchanges. This capability allows for the development and utilization of predefined integration content.</a:t>
            </a:r>
          </a:p>
        </p:txBody>
      </p:sp>
      <p:pic>
        <p:nvPicPr>
          <p:cNvPr id="22" name="Graphic 21" descr="List with solid fill">
            <a:extLst>
              <a:ext uri="{FF2B5EF4-FFF2-40B4-BE49-F238E27FC236}">
                <a16:creationId xmlns:a16="http://schemas.microsoft.com/office/drawing/2014/main" id="{9AFD55AB-2BE7-5ED1-E9B5-BB9FDF2B8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9729" y="1893458"/>
            <a:ext cx="530553" cy="530553"/>
          </a:xfrm>
          <a:prstGeom prst="rect">
            <a:avLst/>
          </a:prstGeom>
        </p:spPr>
      </p:pic>
      <p:pic>
        <p:nvPicPr>
          <p:cNvPr id="24" name="Graphic 23" descr="Cloud with solid fill">
            <a:extLst>
              <a:ext uri="{FF2B5EF4-FFF2-40B4-BE49-F238E27FC236}">
                <a16:creationId xmlns:a16="http://schemas.microsoft.com/office/drawing/2014/main" id="{69024E98-890E-707F-0660-75EC2CCDB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4043" y="4227417"/>
            <a:ext cx="592544" cy="592544"/>
          </a:xfrm>
          <a:prstGeom prst="rect">
            <a:avLst/>
          </a:prstGeom>
        </p:spPr>
      </p:pic>
      <p:pic>
        <p:nvPicPr>
          <p:cNvPr id="26" name="Graphic 25" descr="Touchscreen with solid fill">
            <a:extLst>
              <a:ext uri="{FF2B5EF4-FFF2-40B4-BE49-F238E27FC236}">
                <a16:creationId xmlns:a16="http://schemas.microsoft.com/office/drawing/2014/main" id="{335F1060-4D5C-D5AE-EB43-9BA1900D5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1252" y="4246435"/>
            <a:ext cx="562869" cy="562869"/>
          </a:xfrm>
          <a:prstGeom prst="rect">
            <a:avLst/>
          </a:prstGeom>
        </p:spPr>
      </p:pic>
      <p:pic>
        <p:nvPicPr>
          <p:cNvPr id="28" name="Graphic 27" descr="Cube with solid fill">
            <a:extLst>
              <a:ext uri="{FF2B5EF4-FFF2-40B4-BE49-F238E27FC236}">
                <a16:creationId xmlns:a16="http://schemas.microsoft.com/office/drawing/2014/main" id="{620EDE71-87AB-117F-0966-6A0BC9BF7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77293" y="1888506"/>
            <a:ext cx="592544" cy="59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C1B585-44DE-929C-3BF5-DA0650CDA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6782" y="1973002"/>
            <a:ext cx="10073636" cy="3682508"/>
          </a:xfrm>
        </p:spPr>
        <p:txBody>
          <a:bodyPr>
            <a:normAutofit fontScale="92500" lnSpcReduction="20000"/>
          </a:bodyPr>
          <a:lstStyle/>
          <a:p>
            <a:pPr marL="278606" indent="-278606"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en-US" dirty="0"/>
              <a:t>Seamless Integration with Cloud Solutions</a:t>
            </a:r>
          </a:p>
          <a:p>
            <a:pPr marL="947261" lvl="1" indent="-278606">
              <a:spcBef>
                <a:spcPts val="293"/>
              </a:spcBef>
            </a:pPr>
            <a:r>
              <a:rPr lang="en-US" sz="1560" dirty="0">
                <a:solidFill>
                  <a:srgbClr val="1C1D3B"/>
                </a:solidFill>
              </a:rPr>
              <a:t>Streamlined connectivity between various cloud services, improving operational efficiency.</a:t>
            </a:r>
          </a:p>
          <a:p>
            <a:pPr marL="947261" lvl="1" indent="-278606">
              <a:spcBef>
                <a:spcPts val="293"/>
              </a:spcBef>
            </a:pPr>
            <a:r>
              <a:rPr lang="en-US" sz="1560" dirty="0">
                <a:solidFill>
                  <a:srgbClr val="1C1D3B"/>
                </a:solidFill>
              </a:rPr>
              <a:t>Scalability and cost-effectiveness through seamless integration.</a:t>
            </a:r>
          </a:p>
          <a:p>
            <a:pPr marL="947261" lvl="1" indent="-278606">
              <a:spcBef>
                <a:spcPts val="293"/>
              </a:spcBef>
            </a:pPr>
            <a:r>
              <a:rPr lang="en-US" sz="1560" dirty="0">
                <a:solidFill>
                  <a:srgbClr val="1C1D3B"/>
                </a:solidFill>
              </a:rPr>
              <a:t>Enhanced flexibility, allowing organizations to adapt quickly to changing needs.</a:t>
            </a:r>
          </a:p>
          <a:p>
            <a:pPr marL="278606" indent="-278606"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en-US" dirty="0"/>
              <a:t>Advanced Security and Compliance Measures</a:t>
            </a:r>
          </a:p>
          <a:p>
            <a:pPr marL="947261" lvl="1" indent="-278606">
              <a:spcBef>
                <a:spcPts val="293"/>
              </a:spcBef>
            </a:pPr>
            <a:r>
              <a:rPr lang="en-US" sz="1560" dirty="0">
                <a:solidFill>
                  <a:srgbClr val="1C1D3B"/>
                </a:solidFill>
              </a:rPr>
              <a:t>Features ensure the integrity of data across all systems, safeguarding against unauthorized alterations.</a:t>
            </a:r>
          </a:p>
          <a:p>
            <a:pPr marL="947261" lvl="1" indent="-278606">
              <a:spcBef>
                <a:spcPts val="293"/>
              </a:spcBef>
            </a:pPr>
            <a:r>
              <a:rPr lang="en-US" sz="1560" dirty="0">
                <a:solidFill>
                  <a:srgbClr val="1C1D3B"/>
                </a:solidFill>
              </a:rPr>
              <a:t>Adheres to industry standards for data protection, ensuring compliance.</a:t>
            </a:r>
          </a:p>
          <a:p>
            <a:pPr marL="947261" lvl="1" indent="-278606">
              <a:spcBef>
                <a:spcPts val="293"/>
              </a:spcBef>
            </a:pPr>
            <a:r>
              <a:rPr lang="en-US" sz="1560" dirty="0">
                <a:solidFill>
                  <a:srgbClr val="1C1D3B"/>
                </a:solidFill>
              </a:rPr>
              <a:t>Advanced security features to prevent breaches that can lead to significant consequences.</a:t>
            </a:r>
          </a:p>
          <a:p>
            <a:pPr marL="278606" indent="-278606"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en-US" dirty="0"/>
              <a:t>Comprehensive Monitoring and Analytics</a:t>
            </a:r>
          </a:p>
          <a:p>
            <a:pPr marL="947261" lvl="1" indent="-278606">
              <a:spcBef>
                <a:spcPts val="293"/>
              </a:spcBef>
            </a:pPr>
            <a:r>
              <a:rPr lang="en-US" sz="1560" dirty="0">
                <a:solidFill>
                  <a:srgbClr val="1C1D3B"/>
                </a:solidFill>
              </a:rPr>
              <a:t>Robust monitoring tools for critical insights into their integration processes.</a:t>
            </a:r>
          </a:p>
          <a:p>
            <a:pPr marL="947261" lvl="1" indent="-278606">
              <a:spcBef>
                <a:spcPts val="293"/>
              </a:spcBef>
            </a:pPr>
            <a:r>
              <a:rPr lang="en-US" sz="1560" dirty="0">
                <a:solidFill>
                  <a:srgbClr val="1C1D3B"/>
                </a:solidFill>
              </a:rPr>
              <a:t>Leverage real-time data to optimize processes and outcomes.</a:t>
            </a:r>
          </a:p>
          <a:p>
            <a:pPr marL="278606" indent="-278606">
              <a:spcBef>
                <a:spcPts val="293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4F860-E9C4-8591-B1B9-18812B06D4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Unify Your Tech Stack: Integration Suite</a:t>
            </a:r>
          </a:p>
        </p:txBody>
      </p:sp>
    </p:spTree>
    <p:extLst>
      <p:ext uri="{BB962C8B-B14F-4D97-AF65-F5344CB8AC3E}">
        <p14:creationId xmlns:p14="http://schemas.microsoft.com/office/powerpoint/2010/main" val="702553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059A6-6B15-C409-A85F-2C1A80061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7">
            <a:extLst>
              <a:ext uri="{FF2B5EF4-FFF2-40B4-BE49-F238E27FC236}">
                <a16:creationId xmlns:a16="http://schemas.microsoft.com/office/drawing/2014/main" id="{4115D017-6184-E50B-EFCF-42C9D7C46457}"/>
              </a:ext>
            </a:extLst>
          </p:cNvPr>
          <p:cNvSpPr txBox="1"/>
          <p:nvPr/>
        </p:nvSpPr>
        <p:spPr>
          <a:xfrm>
            <a:off x="563733" y="2407863"/>
            <a:ext cx="1713775" cy="42774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>
              <a:lnSpc>
                <a:spcPts val="1729"/>
              </a:lnSpc>
            </a:pPr>
            <a:r>
              <a:rPr lang="en-US" sz="1142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Data Management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CA87C3A3-D4E1-7001-88B4-1E96C72364D1}"/>
              </a:ext>
            </a:extLst>
          </p:cNvPr>
          <p:cNvSpPr txBox="1"/>
          <p:nvPr/>
        </p:nvSpPr>
        <p:spPr>
          <a:xfrm>
            <a:off x="3162126" y="2407863"/>
            <a:ext cx="1870238" cy="42774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729"/>
              </a:lnSpc>
            </a:pPr>
            <a:r>
              <a:rPr lang="en-US" sz="1142" b="1" dirty="0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Solution </a:t>
            </a:r>
            <a:br>
              <a:rPr lang="en-US" sz="1142" b="1" dirty="0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</a:br>
            <a:r>
              <a:rPr lang="en-US" sz="1142" b="1" dirty="0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Implementation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0E82BA6F-211C-A17C-584D-C40377D18181}"/>
              </a:ext>
            </a:extLst>
          </p:cNvPr>
          <p:cNvSpPr txBox="1"/>
          <p:nvPr/>
        </p:nvSpPr>
        <p:spPr>
          <a:xfrm>
            <a:off x="6395155" y="2407863"/>
            <a:ext cx="2340454" cy="42774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729"/>
              </a:lnSpc>
            </a:pPr>
            <a:r>
              <a:rPr lang="en-US" sz="1142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Product </a:t>
            </a:r>
            <a:br>
              <a:rPr lang="en-US" sz="1142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</a:br>
            <a:r>
              <a:rPr lang="en-US" sz="1142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&amp; Innovations</a:t>
            </a: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19047A6C-F0FD-5BA6-E70B-AA3BC042EA59}"/>
              </a:ext>
            </a:extLst>
          </p:cNvPr>
          <p:cNvSpPr txBox="1"/>
          <p:nvPr/>
        </p:nvSpPr>
        <p:spPr>
          <a:xfrm>
            <a:off x="9136791" y="2407863"/>
            <a:ext cx="1713774" cy="42774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1729"/>
              </a:lnSpc>
            </a:pPr>
            <a:r>
              <a:rPr lang="en-US" sz="1142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Strategic </a:t>
            </a:r>
            <a:br>
              <a:rPr lang="en-US" sz="1142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</a:br>
            <a:r>
              <a:rPr lang="en-US" sz="1142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Partnerships</a:t>
            </a:r>
          </a:p>
        </p:txBody>
      </p:sp>
      <p:sp>
        <p:nvSpPr>
          <p:cNvPr id="23" name="TextBox 34">
            <a:extLst>
              <a:ext uri="{FF2B5EF4-FFF2-40B4-BE49-F238E27FC236}">
                <a16:creationId xmlns:a16="http://schemas.microsoft.com/office/drawing/2014/main" id="{D0501E87-A9A3-E436-3EEA-E32B63A73EDB}"/>
              </a:ext>
            </a:extLst>
          </p:cNvPr>
          <p:cNvSpPr txBox="1"/>
          <p:nvPr/>
        </p:nvSpPr>
        <p:spPr>
          <a:xfrm>
            <a:off x="3162126" y="3027179"/>
            <a:ext cx="2586766" cy="321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7164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SAP S/4HANA &amp; RISE</a:t>
            </a:r>
          </a:p>
          <a:p>
            <a:pPr marL="167164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SAP BTP Deployment</a:t>
            </a:r>
          </a:p>
          <a:p>
            <a:pPr marL="61293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SAP Integration Suite</a:t>
            </a:r>
          </a:p>
          <a:p>
            <a:pPr marL="167164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AI Implementation</a:t>
            </a:r>
          </a:p>
          <a:p>
            <a:pPr marL="167164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SAP OpenText</a:t>
            </a:r>
          </a:p>
          <a:p>
            <a:pPr marL="61293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Extended ECM (xECM)</a:t>
            </a:r>
          </a:p>
          <a:p>
            <a:pPr marL="61293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Vendor Invoice Management</a:t>
            </a:r>
          </a:p>
          <a:p>
            <a:pPr marL="61293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Document Presentment</a:t>
            </a:r>
          </a:p>
          <a:p>
            <a:pPr marL="167164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SAP Ariba</a:t>
            </a:r>
          </a:p>
          <a:p>
            <a:pPr marL="167164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SAP Vertex</a:t>
            </a:r>
          </a:p>
          <a:p>
            <a:pPr marL="167164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SAP Vistex</a:t>
            </a:r>
          </a:p>
          <a:p>
            <a:pPr marL="167164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Geospatial Intelligence (GIS)</a:t>
            </a:r>
          </a:p>
        </p:txBody>
      </p:sp>
      <p:sp>
        <p:nvSpPr>
          <p:cNvPr id="24" name="TextBox 34">
            <a:extLst>
              <a:ext uri="{FF2B5EF4-FFF2-40B4-BE49-F238E27FC236}">
                <a16:creationId xmlns:a16="http://schemas.microsoft.com/office/drawing/2014/main" id="{8C05A3B9-D5F2-B7E6-F235-5ECDFE541E9D}"/>
              </a:ext>
            </a:extLst>
          </p:cNvPr>
          <p:cNvSpPr txBox="1"/>
          <p:nvPr/>
        </p:nvSpPr>
        <p:spPr>
          <a:xfrm>
            <a:off x="9136791" y="3027179"/>
            <a:ext cx="2457561" cy="784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7164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>
                <a:solidFill>
                  <a:srgbClr val="1C1D3B"/>
                </a:solidFill>
                <a:latin typeface="Helvetica" pitchFamily="2" charset="0"/>
              </a:rPr>
              <a:t>SAP Gold Partner</a:t>
            </a:r>
          </a:p>
          <a:p>
            <a:pPr marL="167164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>
                <a:solidFill>
                  <a:srgbClr val="1C1D3B"/>
                </a:solidFill>
                <a:latin typeface="Helvetica" pitchFamily="2" charset="0"/>
              </a:rPr>
              <a:t>SAP </a:t>
            </a:r>
            <a:r>
              <a:rPr lang="en-US" sz="1170" err="1">
                <a:solidFill>
                  <a:srgbClr val="1C1D3B"/>
                </a:solidFill>
                <a:latin typeface="Helvetica" pitchFamily="2" charset="0"/>
              </a:rPr>
              <a:t>PartnerEdge</a:t>
            </a:r>
            <a:r>
              <a:rPr lang="en-US" sz="1170">
                <a:solidFill>
                  <a:srgbClr val="1C1D3B"/>
                </a:solidFill>
                <a:latin typeface="Helvetica" pitchFamily="2" charset="0"/>
              </a:rPr>
              <a:t>, Sell</a:t>
            </a:r>
          </a:p>
          <a:p>
            <a:pPr marL="167164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>
                <a:solidFill>
                  <a:srgbClr val="1C1D3B"/>
                </a:solidFill>
                <a:latin typeface="Helvetica" pitchFamily="2" charset="0"/>
              </a:rPr>
              <a:t>CCFlex – Cloud Choice Flex</a:t>
            </a:r>
          </a:p>
        </p:txBody>
      </p:sp>
      <p:sp>
        <p:nvSpPr>
          <p:cNvPr id="25" name="TextBox 34">
            <a:extLst>
              <a:ext uri="{FF2B5EF4-FFF2-40B4-BE49-F238E27FC236}">
                <a16:creationId xmlns:a16="http://schemas.microsoft.com/office/drawing/2014/main" id="{8ACD8691-6714-34AC-75BB-D04CDFEDEBFC}"/>
              </a:ext>
            </a:extLst>
          </p:cNvPr>
          <p:cNvSpPr txBox="1"/>
          <p:nvPr/>
        </p:nvSpPr>
        <p:spPr>
          <a:xfrm>
            <a:off x="563734" y="3027179"/>
            <a:ext cx="2150583" cy="321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716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Data Archiving &amp; ILM</a:t>
            </a:r>
          </a:p>
          <a:p>
            <a:pPr marL="16716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Retention Management</a:t>
            </a:r>
          </a:p>
          <a:p>
            <a:pPr marL="16716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HANA Memory Optimization (NSE)</a:t>
            </a:r>
          </a:p>
          <a:p>
            <a:pPr marL="16716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Data Governance</a:t>
            </a:r>
          </a:p>
          <a:p>
            <a:pPr marL="16716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Data Migration</a:t>
            </a:r>
          </a:p>
          <a:p>
            <a:pPr marL="16716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Cloud Migrations</a:t>
            </a:r>
          </a:p>
          <a:p>
            <a:pPr marL="16716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Data Privacy and Security</a:t>
            </a:r>
          </a:p>
          <a:p>
            <a:pPr marL="16716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Legacy Decommissioning</a:t>
            </a:r>
          </a:p>
          <a:p>
            <a:pPr marL="16716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Data Volume Assessment</a:t>
            </a:r>
          </a:p>
          <a:p>
            <a:pPr marL="16716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Data Quality Assessment</a:t>
            </a:r>
          </a:p>
          <a:p>
            <a:pPr marL="167164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7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54D8ED6E-E54A-2F41-AE52-DF43938163D6}"/>
              </a:ext>
            </a:extLst>
          </p:cNvPr>
          <p:cNvSpPr txBox="1"/>
          <p:nvPr/>
        </p:nvSpPr>
        <p:spPr>
          <a:xfrm>
            <a:off x="6341652" y="3027178"/>
            <a:ext cx="2457561" cy="2002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716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Data ASSIST by Auritas</a:t>
            </a:r>
          </a:p>
          <a:p>
            <a:pPr marL="0" lvl="1">
              <a:lnSpc>
                <a:spcPct val="150000"/>
              </a:lnSpc>
            </a:pPr>
            <a:r>
              <a:rPr lang="en-US" sz="1024" i="1" dirty="0">
                <a:solidFill>
                  <a:srgbClr val="1C1D3B"/>
                </a:solidFill>
                <a:latin typeface="Helvetica" pitchFamily="2" charset="0"/>
              </a:rPr>
              <a:t>    (Data Archiving Automation)</a:t>
            </a:r>
          </a:p>
          <a:p>
            <a:pPr marL="16716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Data GUARD by Auritas</a:t>
            </a:r>
          </a:p>
          <a:p>
            <a:pPr marL="0" lvl="1">
              <a:lnSpc>
                <a:spcPct val="150000"/>
              </a:lnSpc>
            </a:pPr>
            <a:r>
              <a:rPr lang="en-US" sz="1024" i="1" dirty="0">
                <a:solidFill>
                  <a:srgbClr val="1C1D3B"/>
                </a:solidFill>
                <a:latin typeface="Helvetica" pitchFamily="2" charset="0"/>
              </a:rPr>
              <a:t>    (Legacy Decommissioning)</a:t>
            </a:r>
          </a:p>
          <a:p>
            <a:pPr marL="16716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Auritas Intelligent Accrual</a:t>
            </a:r>
          </a:p>
          <a:p>
            <a:pPr marL="0" lvl="1">
              <a:lnSpc>
                <a:spcPct val="150000"/>
              </a:lnSpc>
            </a:pPr>
            <a:r>
              <a:rPr lang="en-US" sz="1024" i="1" dirty="0">
                <a:solidFill>
                  <a:srgbClr val="1C1D3B"/>
                </a:solidFill>
                <a:latin typeface="Helvetica" pitchFamily="2" charset="0"/>
              </a:rPr>
              <a:t>    (Financial Automation)</a:t>
            </a:r>
            <a:endParaRPr lang="en-US" sz="878" i="1" dirty="0">
              <a:solidFill>
                <a:srgbClr val="1C1D3B"/>
              </a:solidFill>
              <a:latin typeface="Helvetica" pitchFamily="2" charset="0"/>
            </a:endParaRPr>
          </a:p>
          <a:p>
            <a:pPr marL="167164" lvl="1" indent="-16716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70" dirty="0">
                <a:solidFill>
                  <a:srgbClr val="1C1D3B"/>
                </a:solidFill>
                <a:latin typeface="Helvetica" pitchFamily="2" charset="0"/>
              </a:rPr>
              <a:t>DMS+ by Auritas</a:t>
            </a:r>
          </a:p>
          <a:p>
            <a:pPr marL="0" lvl="1">
              <a:lnSpc>
                <a:spcPct val="150000"/>
              </a:lnSpc>
            </a:pPr>
            <a:r>
              <a:rPr lang="en-US" sz="1024" i="1" dirty="0">
                <a:solidFill>
                  <a:srgbClr val="1C1D3B"/>
                </a:solidFill>
                <a:latin typeface="Helvetica" pitchFamily="2" charset="0"/>
              </a:rPr>
              <a:t>    (Enhanced Document Storage)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44C674-8C21-EED6-604F-B0D45F889B41}"/>
              </a:ext>
            </a:extLst>
          </p:cNvPr>
          <p:cNvCxnSpPr>
            <a:cxnSpLocks/>
          </p:cNvCxnSpPr>
          <p:nvPr/>
        </p:nvCxnSpPr>
        <p:spPr>
          <a:xfrm>
            <a:off x="2800250" y="2243129"/>
            <a:ext cx="0" cy="38554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BDD9BE-75DF-3A4C-AB3B-8254D7EA2F71}"/>
              </a:ext>
            </a:extLst>
          </p:cNvPr>
          <p:cNvCxnSpPr>
            <a:cxnSpLocks/>
          </p:cNvCxnSpPr>
          <p:nvPr/>
        </p:nvCxnSpPr>
        <p:spPr>
          <a:xfrm>
            <a:off x="6044008" y="2243129"/>
            <a:ext cx="0" cy="38554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6F73CD-8EC2-5D06-A252-D59B923CEB33}"/>
              </a:ext>
            </a:extLst>
          </p:cNvPr>
          <p:cNvCxnSpPr>
            <a:cxnSpLocks/>
          </p:cNvCxnSpPr>
          <p:nvPr/>
        </p:nvCxnSpPr>
        <p:spPr>
          <a:xfrm>
            <a:off x="8803932" y="2243129"/>
            <a:ext cx="0" cy="38554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82C3B97F-E530-76D6-31A1-1AE5C888E7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734" y="5248527"/>
            <a:ext cx="1020566" cy="30787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B76C508-99A4-F703-4773-2CDE5C8DEDE0}"/>
              </a:ext>
            </a:extLst>
          </p:cNvPr>
          <p:cNvSpPr txBox="1"/>
          <p:nvPr/>
        </p:nvSpPr>
        <p:spPr>
          <a:xfrm>
            <a:off x="6543198" y="5553310"/>
            <a:ext cx="2457561" cy="213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sz="1024" i="1" dirty="0">
                <a:solidFill>
                  <a:srgbClr val="1C1D3B"/>
                </a:solidFill>
                <a:latin typeface="Helvetica" pitchFamily="2" charset="0"/>
              </a:rPr>
              <a:t>(AMS + Hypercare)</a:t>
            </a:r>
          </a:p>
        </p:txBody>
      </p:sp>
      <p:pic>
        <p:nvPicPr>
          <p:cNvPr id="36" name="Picture 35" descr="Microsoft Azure Logo et symbole, sens, histoire, PNG, marque">
            <a:extLst>
              <a:ext uri="{FF2B5EF4-FFF2-40B4-BE49-F238E27FC236}">
                <a16:creationId xmlns:a16="http://schemas.microsoft.com/office/drawing/2014/main" id="{328BD453-A621-84A8-FE0F-F3D987F47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76079" y="4317914"/>
            <a:ext cx="849474" cy="2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Accusoft | Home">
            <a:extLst>
              <a:ext uri="{FF2B5EF4-FFF2-40B4-BE49-F238E27FC236}">
                <a16:creationId xmlns:a16="http://schemas.microsoft.com/office/drawing/2014/main" id="{252AEC57-D13A-18C9-0DB4-EC0E97D3F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4793" y="4012059"/>
            <a:ext cx="947115" cy="22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omepage - Schoolupdate">
            <a:extLst>
              <a:ext uri="{FF2B5EF4-FFF2-40B4-BE49-F238E27FC236}">
                <a16:creationId xmlns:a16="http://schemas.microsoft.com/office/drawing/2014/main" id="{7175300E-CCF5-1087-BFD6-D9B956756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8613" y="5197665"/>
            <a:ext cx="892770" cy="23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12">
            <a:extLst>
              <a:ext uri="{FF2B5EF4-FFF2-40B4-BE49-F238E27FC236}">
                <a16:creationId xmlns:a16="http://schemas.microsoft.com/office/drawing/2014/main" id="{EE6BEDE4-46A5-1B91-3506-A67DCE461C93}"/>
              </a:ext>
            </a:extLst>
          </p:cNvPr>
          <p:cNvGrpSpPr/>
          <p:nvPr/>
        </p:nvGrpSpPr>
        <p:grpSpPr>
          <a:xfrm>
            <a:off x="9246631" y="4074934"/>
            <a:ext cx="651381" cy="375162"/>
            <a:chOff x="0" y="0"/>
            <a:chExt cx="1515902" cy="873083"/>
          </a:xfrm>
        </p:grpSpPr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id="{B29A23F9-9E9A-196C-3237-B7C92922C4A2}"/>
                </a:ext>
              </a:extLst>
            </p:cNvPr>
            <p:cNvGrpSpPr/>
            <p:nvPr/>
          </p:nvGrpSpPr>
          <p:grpSpPr>
            <a:xfrm>
              <a:off x="11897" y="28282"/>
              <a:ext cx="812816" cy="435871"/>
              <a:chOff x="0" y="0"/>
              <a:chExt cx="514173" cy="275724"/>
            </a:xfrm>
          </p:grpSpPr>
          <p:sp>
            <p:nvSpPr>
              <p:cNvPr id="45" name="Freeform 14">
                <a:extLst>
                  <a:ext uri="{FF2B5EF4-FFF2-40B4-BE49-F238E27FC236}">
                    <a16:creationId xmlns:a16="http://schemas.microsoft.com/office/drawing/2014/main" id="{112537DB-B07D-F357-F5DB-5C4F0E800650}"/>
                  </a:ext>
                </a:extLst>
              </p:cNvPr>
              <p:cNvSpPr/>
              <p:nvPr/>
            </p:nvSpPr>
            <p:spPr>
              <a:xfrm>
                <a:off x="0" y="0"/>
                <a:ext cx="514173" cy="275724"/>
              </a:xfrm>
              <a:custGeom>
                <a:avLst/>
                <a:gdLst/>
                <a:ahLst/>
                <a:cxnLst/>
                <a:rect l="l" t="t" r="r" b="b"/>
                <a:pathLst>
                  <a:path w="514173" h="275724">
                    <a:moveTo>
                      <a:pt x="0" y="0"/>
                    </a:moveTo>
                    <a:lnTo>
                      <a:pt x="514173" y="0"/>
                    </a:lnTo>
                    <a:lnTo>
                      <a:pt x="514173" y="275724"/>
                    </a:lnTo>
                    <a:lnTo>
                      <a:pt x="0" y="2757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170">
                  <a:latin typeface="Helvetica" pitchFamily="2" charset="0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0150F7B6-5AE7-2CFB-DAC3-8492DA6BBC3D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49530" tIns="49530" rIns="49530" bIns="49530" rtlCol="0" anchor="ctr"/>
              <a:lstStyle/>
              <a:p>
                <a:pPr algn="ctr">
                  <a:lnSpc>
                    <a:spcPts val="1345"/>
                  </a:lnSpc>
                </a:pPr>
                <a:endParaRPr sz="1170">
                  <a:latin typeface="Helvetica" pitchFamily="2" charset="0"/>
                </a:endParaRPr>
              </a:p>
            </p:txBody>
          </p:sp>
        </p:grpSp>
        <p:grpSp>
          <p:nvGrpSpPr>
            <p:cNvPr id="41" name="Group 16">
              <a:extLst>
                <a:ext uri="{FF2B5EF4-FFF2-40B4-BE49-F238E27FC236}">
                  <a16:creationId xmlns:a16="http://schemas.microsoft.com/office/drawing/2014/main" id="{4A6E2C02-EB3D-464E-8555-DEF266688A30}"/>
                </a:ext>
              </a:extLst>
            </p:cNvPr>
            <p:cNvGrpSpPr/>
            <p:nvPr/>
          </p:nvGrpSpPr>
          <p:grpSpPr>
            <a:xfrm>
              <a:off x="670767" y="404144"/>
              <a:ext cx="812816" cy="435871"/>
              <a:chOff x="0" y="0"/>
              <a:chExt cx="514173" cy="275724"/>
            </a:xfrm>
          </p:grpSpPr>
          <p:sp>
            <p:nvSpPr>
              <p:cNvPr id="43" name="Freeform 17">
                <a:extLst>
                  <a:ext uri="{FF2B5EF4-FFF2-40B4-BE49-F238E27FC236}">
                    <a16:creationId xmlns:a16="http://schemas.microsoft.com/office/drawing/2014/main" id="{09AEC157-70AA-BC1F-B853-503E98EA8BDE}"/>
                  </a:ext>
                </a:extLst>
              </p:cNvPr>
              <p:cNvSpPr/>
              <p:nvPr/>
            </p:nvSpPr>
            <p:spPr>
              <a:xfrm>
                <a:off x="0" y="0"/>
                <a:ext cx="514173" cy="275724"/>
              </a:xfrm>
              <a:custGeom>
                <a:avLst/>
                <a:gdLst/>
                <a:ahLst/>
                <a:cxnLst/>
                <a:rect l="l" t="t" r="r" b="b"/>
                <a:pathLst>
                  <a:path w="514173" h="275724">
                    <a:moveTo>
                      <a:pt x="0" y="0"/>
                    </a:moveTo>
                    <a:lnTo>
                      <a:pt x="514173" y="0"/>
                    </a:lnTo>
                    <a:lnTo>
                      <a:pt x="514173" y="275724"/>
                    </a:lnTo>
                    <a:lnTo>
                      <a:pt x="0" y="2757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170">
                  <a:latin typeface="Helvetica" pitchFamily="2" charset="0"/>
                </a:endParaRPr>
              </a:p>
            </p:txBody>
          </p:sp>
          <p:sp>
            <p:nvSpPr>
              <p:cNvPr id="44" name="TextBox 18">
                <a:extLst>
                  <a:ext uri="{FF2B5EF4-FFF2-40B4-BE49-F238E27FC236}">
                    <a16:creationId xmlns:a16="http://schemas.microsoft.com/office/drawing/2014/main" id="{C0B9F33D-47D7-463D-C081-0A67178B3A17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49530" tIns="49530" rIns="49530" bIns="49530" rtlCol="0" anchor="ctr"/>
              <a:lstStyle/>
              <a:p>
                <a:pPr algn="ctr">
                  <a:lnSpc>
                    <a:spcPts val="1345"/>
                  </a:lnSpc>
                </a:pPr>
                <a:endParaRPr sz="1170">
                  <a:latin typeface="Helvetica" pitchFamily="2" charset="0"/>
                </a:endParaRPr>
              </a:p>
            </p:txBody>
          </p:sp>
        </p:grp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79261A2-4BE7-FC96-F69D-2ACDF76AA356}"/>
                </a:ext>
              </a:extLst>
            </p:cNvPr>
            <p:cNvSpPr/>
            <p:nvPr/>
          </p:nvSpPr>
          <p:spPr>
            <a:xfrm>
              <a:off x="0" y="0"/>
              <a:ext cx="1515902" cy="873083"/>
            </a:xfrm>
            <a:custGeom>
              <a:avLst/>
              <a:gdLst/>
              <a:ahLst/>
              <a:cxnLst/>
              <a:rect l="l" t="t" r="r" b="b"/>
              <a:pathLst>
                <a:path w="1515902" h="873083">
                  <a:moveTo>
                    <a:pt x="0" y="0"/>
                  </a:moveTo>
                  <a:lnTo>
                    <a:pt x="1515902" y="0"/>
                  </a:lnTo>
                  <a:lnTo>
                    <a:pt x="1515902" y="873083"/>
                  </a:lnTo>
                  <a:lnTo>
                    <a:pt x="0" y="873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70">
                <a:latin typeface="Helvetica" pitchFamily="2" charset="0"/>
              </a:endParaRPr>
            </a:p>
          </p:txBody>
        </p:sp>
      </p:grpSp>
      <p:pic>
        <p:nvPicPr>
          <p:cNvPr id="47" name="Picture 2">
            <a:extLst>
              <a:ext uri="{FF2B5EF4-FFF2-40B4-BE49-F238E27FC236}">
                <a16:creationId xmlns:a16="http://schemas.microsoft.com/office/drawing/2014/main" id="{6F997E36-05D4-0BCE-3E38-A259067F8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4655" y="4759524"/>
            <a:ext cx="451603" cy="27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F1CA149-1856-AF46-D6FD-6A4789EC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8933" y="5409093"/>
            <a:ext cx="476557" cy="23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4">
            <a:extLst>
              <a:ext uri="{FF2B5EF4-FFF2-40B4-BE49-F238E27FC236}">
                <a16:creationId xmlns:a16="http://schemas.microsoft.com/office/drawing/2014/main" id="{09143D79-F5F6-AB01-ACF1-5A8EDE17C57E}"/>
              </a:ext>
            </a:extLst>
          </p:cNvPr>
          <p:cNvSpPr txBox="1"/>
          <p:nvPr/>
        </p:nvSpPr>
        <p:spPr>
          <a:xfrm>
            <a:off x="9283196" y="5619696"/>
            <a:ext cx="762990" cy="213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24" b="1" i="1">
                <a:solidFill>
                  <a:srgbClr val="00A3E9"/>
                </a:solidFill>
                <a:latin typeface="Helvetica" pitchFamily="2" charset="0"/>
              </a:rPr>
              <a:t>CC</a:t>
            </a:r>
            <a:r>
              <a:rPr lang="en-US" sz="1024" i="1">
                <a:solidFill>
                  <a:srgbClr val="00A3E9"/>
                </a:solidFill>
                <a:latin typeface="Helvetica" pitchFamily="2" charset="0"/>
              </a:rPr>
              <a:t>Flex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054771-D316-DAEF-16E7-6B9C40D48050}"/>
              </a:ext>
            </a:extLst>
          </p:cNvPr>
          <p:cNvGrpSpPr/>
          <p:nvPr/>
        </p:nvGrpSpPr>
        <p:grpSpPr>
          <a:xfrm>
            <a:off x="-988" y="-5008"/>
            <a:ext cx="11897913" cy="1843330"/>
            <a:chOff x="-10988" y="-29259"/>
            <a:chExt cx="12202988" cy="18905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8158CA3-6989-09D2-BE6D-110918E0F8DC}"/>
                </a:ext>
              </a:extLst>
            </p:cNvPr>
            <p:cNvGrpSpPr/>
            <p:nvPr/>
          </p:nvGrpSpPr>
          <p:grpSpPr>
            <a:xfrm>
              <a:off x="-10988" y="-29259"/>
              <a:ext cx="12202988" cy="1890595"/>
              <a:chOff x="4196" y="-1528005"/>
              <a:chExt cx="12202988" cy="189059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4155829-7A1C-948B-C73F-FCB2C59A86EC}"/>
                  </a:ext>
                </a:extLst>
              </p:cNvPr>
              <p:cNvGrpSpPr/>
              <p:nvPr/>
            </p:nvGrpSpPr>
            <p:grpSpPr>
              <a:xfrm>
                <a:off x="4196" y="-1528005"/>
                <a:ext cx="12202988" cy="1890595"/>
                <a:chOff x="4196" y="-1393095"/>
                <a:chExt cx="12202988" cy="1890595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45B459C-B50E-4805-824B-449016EDFC72}"/>
                    </a:ext>
                  </a:extLst>
                </p:cNvPr>
                <p:cNvSpPr/>
                <p:nvPr/>
              </p:nvSpPr>
              <p:spPr>
                <a:xfrm flipV="1">
                  <a:off x="5209" y="-11346"/>
                  <a:ext cx="12201037" cy="508846"/>
                </a:xfrm>
                <a:prstGeom prst="rect">
                  <a:avLst/>
                </a:prstGeom>
                <a:solidFill>
                  <a:srgbClr val="D4060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2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D3BF50D-D563-82EB-E8EF-B622DD7F4C11}"/>
                    </a:ext>
                  </a:extLst>
                </p:cNvPr>
                <p:cNvSpPr/>
                <p:nvPr/>
              </p:nvSpPr>
              <p:spPr>
                <a:xfrm rot="21540000">
                  <a:off x="4196" y="187624"/>
                  <a:ext cx="12202988" cy="128691"/>
                </a:xfrm>
                <a:prstGeom prst="rect">
                  <a:avLst/>
                </a:prstGeom>
                <a:solidFill>
                  <a:srgbClr val="1C1D3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2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7356585-C682-601C-A3A9-65960FC26F6B}"/>
                    </a:ext>
                  </a:extLst>
                </p:cNvPr>
                <p:cNvSpPr/>
                <p:nvPr/>
              </p:nvSpPr>
              <p:spPr>
                <a:xfrm>
                  <a:off x="5208" y="-1393095"/>
                  <a:ext cx="12201975" cy="1519850"/>
                </a:xfrm>
                <a:prstGeom prst="rect">
                  <a:avLst/>
                </a:prstGeom>
                <a:solidFill>
                  <a:srgbClr val="1C1D3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2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914EFF1-0CF1-6927-FEDC-CC606DE4D0F0}"/>
                  </a:ext>
                </a:extLst>
              </p:cNvPr>
              <p:cNvSpPr/>
              <p:nvPr/>
            </p:nvSpPr>
            <p:spPr>
              <a:xfrm>
                <a:off x="5209" y="-60369"/>
                <a:ext cx="9842132" cy="120054"/>
              </a:xfrm>
              <a:prstGeom prst="rect">
                <a:avLst/>
              </a:prstGeom>
              <a:solidFill>
                <a:srgbClr val="1C1D3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2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0DDB1F-ADB9-728A-462F-A423F5760FF1}"/>
                </a:ext>
              </a:extLst>
            </p:cNvPr>
            <p:cNvSpPr/>
            <p:nvPr/>
          </p:nvSpPr>
          <p:spPr>
            <a:xfrm>
              <a:off x="-9975" y="1522899"/>
              <a:ext cx="5824386" cy="137796"/>
            </a:xfrm>
            <a:prstGeom prst="rect">
              <a:avLst/>
            </a:prstGeom>
            <a:solidFill>
              <a:srgbClr val="1C1D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/>
            </a:p>
          </p:txBody>
        </p:sp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3C2124A4-0D5B-B306-91C7-002B4C18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1435" y="4773429"/>
            <a:ext cx="476557" cy="23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4">
            <a:extLst>
              <a:ext uri="{FF2B5EF4-FFF2-40B4-BE49-F238E27FC236}">
                <a16:creationId xmlns:a16="http://schemas.microsoft.com/office/drawing/2014/main" id="{1E9B1C9C-FECA-7DA0-1245-5C1EB3B22FB4}"/>
              </a:ext>
            </a:extLst>
          </p:cNvPr>
          <p:cNvSpPr txBox="1"/>
          <p:nvPr/>
        </p:nvSpPr>
        <p:spPr>
          <a:xfrm>
            <a:off x="9278934" y="4994104"/>
            <a:ext cx="652238" cy="142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83" b="1" err="1">
                <a:solidFill>
                  <a:srgbClr val="00A3E9"/>
                </a:solidFill>
                <a:latin typeface="Helvetica" pitchFamily="2" charset="0"/>
              </a:rPr>
              <a:t>Partner</a:t>
            </a:r>
            <a:r>
              <a:rPr lang="en-US" sz="683" err="1">
                <a:solidFill>
                  <a:srgbClr val="00A3E9"/>
                </a:solidFill>
                <a:latin typeface="Helvetica" pitchFamily="2" charset="0"/>
              </a:rPr>
              <a:t>Edge</a:t>
            </a:r>
            <a:r>
              <a:rPr lang="en-US" sz="683" baseline="30000">
                <a:solidFill>
                  <a:srgbClr val="00A3E9"/>
                </a:solidFill>
                <a:latin typeface="Helvetica" pitchFamily="2" charset="0"/>
              </a:rPr>
              <a:t>®</a:t>
            </a:r>
            <a:r>
              <a:rPr lang="en-US" sz="683">
                <a:solidFill>
                  <a:srgbClr val="00A3E9"/>
                </a:solidFill>
                <a:latin typeface="Helvetica" pitchFamily="2" charset="0"/>
              </a:rPr>
              <a:t> 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191830C-20B4-8851-E27B-3D16CF6998DA}"/>
              </a:ext>
            </a:extLst>
          </p:cNvPr>
          <p:cNvCxnSpPr>
            <a:cxnSpLocks/>
          </p:cNvCxnSpPr>
          <p:nvPr/>
        </p:nvCxnSpPr>
        <p:spPr>
          <a:xfrm>
            <a:off x="4095426" y="405380"/>
            <a:ext cx="0" cy="929125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28">
            <a:extLst>
              <a:ext uri="{FF2B5EF4-FFF2-40B4-BE49-F238E27FC236}">
                <a16:creationId xmlns:a16="http://schemas.microsoft.com/office/drawing/2014/main" id="{8E84CC91-6BEA-A52F-09E0-BB52498BDE89}"/>
              </a:ext>
            </a:extLst>
          </p:cNvPr>
          <p:cNvSpPr txBox="1"/>
          <p:nvPr/>
        </p:nvSpPr>
        <p:spPr>
          <a:xfrm>
            <a:off x="4578382" y="577469"/>
            <a:ext cx="1096195" cy="38856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29"/>
              </a:lnSpc>
            </a:pPr>
            <a:r>
              <a:rPr lang="en-US" sz="2730" b="1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1,500</a:t>
            </a:r>
          </a:p>
        </p:txBody>
      </p:sp>
      <p:sp>
        <p:nvSpPr>
          <p:cNvPr id="51" name="TextBox 28">
            <a:extLst>
              <a:ext uri="{FF2B5EF4-FFF2-40B4-BE49-F238E27FC236}">
                <a16:creationId xmlns:a16="http://schemas.microsoft.com/office/drawing/2014/main" id="{7AF39576-4C98-B0E1-730F-503B35C47EFA}"/>
              </a:ext>
            </a:extLst>
          </p:cNvPr>
          <p:cNvSpPr txBox="1"/>
          <p:nvPr/>
        </p:nvSpPr>
        <p:spPr>
          <a:xfrm>
            <a:off x="4607285" y="883708"/>
            <a:ext cx="1038387" cy="38856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7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Successful Projects</a:t>
            </a:r>
          </a:p>
        </p:txBody>
      </p:sp>
      <p:sp>
        <p:nvSpPr>
          <p:cNvPr id="52" name="TextBox 28">
            <a:extLst>
              <a:ext uri="{FF2B5EF4-FFF2-40B4-BE49-F238E27FC236}">
                <a16:creationId xmlns:a16="http://schemas.microsoft.com/office/drawing/2014/main" id="{CDD348BE-BE24-CD46-34C6-129076B19D1E}"/>
              </a:ext>
            </a:extLst>
          </p:cNvPr>
          <p:cNvSpPr txBox="1"/>
          <p:nvPr/>
        </p:nvSpPr>
        <p:spPr>
          <a:xfrm>
            <a:off x="6364630" y="577469"/>
            <a:ext cx="1293776" cy="38856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29"/>
              </a:lnSpc>
            </a:pPr>
            <a:r>
              <a:rPr lang="en-US" sz="2730" b="1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10,500+</a:t>
            </a:r>
          </a:p>
        </p:txBody>
      </p:sp>
      <p:sp>
        <p:nvSpPr>
          <p:cNvPr id="53" name="TextBox 28">
            <a:extLst>
              <a:ext uri="{FF2B5EF4-FFF2-40B4-BE49-F238E27FC236}">
                <a16:creationId xmlns:a16="http://schemas.microsoft.com/office/drawing/2014/main" id="{715B2C91-EEAC-DA95-27E9-BFA4817DDD48}"/>
              </a:ext>
            </a:extLst>
          </p:cNvPr>
          <p:cNvSpPr txBox="1"/>
          <p:nvPr/>
        </p:nvSpPr>
        <p:spPr>
          <a:xfrm>
            <a:off x="6492324" y="883708"/>
            <a:ext cx="1038387" cy="38856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7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TB of Data</a:t>
            </a:r>
          </a:p>
          <a:p>
            <a:pPr algn="ctr"/>
            <a:r>
              <a:rPr lang="en-US" sz="117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Managed</a:t>
            </a:r>
          </a:p>
        </p:txBody>
      </p:sp>
      <p:sp>
        <p:nvSpPr>
          <p:cNvPr id="54" name="TextBox 28">
            <a:extLst>
              <a:ext uri="{FF2B5EF4-FFF2-40B4-BE49-F238E27FC236}">
                <a16:creationId xmlns:a16="http://schemas.microsoft.com/office/drawing/2014/main" id="{77469667-7105-3FC0-DCAC-2E64D6F51D62}"/>
              </a:ext>
            </a:extLst>
          </p:cNvPr>
          <p:cNvSpPr txBox="1"/>
          <p:nvPr/>
        </p:nvSpPr>
        <p:spPr>
          <a:xfrm>
            <a:off x="8279146" y="577469"/>
            <a:ext cx="1096195" cy="38856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29"/>
              </a:lnSpc>
            </a:pPr>
            <a:r>
              <a:rPr lang="en-US" sz="2730" b="1" dirty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25 Yrs</a:t>
            </a:r>
          </a:p>
        </p:txBody>
      </p:sp>
      <p:sp>
        <p:nvSpPr>
          <p:cNvPr id="55" name="TextBox 28">
            <a:extLst>
              <a:ext uri="{FF2B5EF4-FFF2-40B4-BE49-F238E27FC236}">
                <a16:creationId xmlns:a16="http://schemas.microsoft.com/office/drawing/2014/main" id="{49D5AC29-0843-CFBE-C0E2-557F4E7C7112}"/>
              </a:ext>
            </a:extLst>
          </p:cNvPr>
          <p:cNvSpPr txBox="1"/>
          <p:nvPr/>
        </p:nvSpPr>
        <p:spPr>
          <a:xfrm>
            <a:off x="8218264" y="883708"/>
            <a:ext cx="1217959" cy="38856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70" dirty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Transforming Companies</a:t>
            </a:r>
          </a:p>
        </p:txBody>
      </p:sp>
      <p:sp>
        <p:nvSpPr>
          <p:cNvPr id="56" name="TextBox 28">
            <a:extLst>
              <a:ext uri="{FF2B5EF4-FFF2-40B4-BE49-F238E27FC236}">
                <a16:creationId xmlns:a16="http://schemas.microsoft.com/office/drawing/2014/main" id="{F539917A-14A0-E079-A2AA-D11E2A89CF78}"/>
              </a:ext>
            </a:extLst>
          </p:cNvPr>
          <p:cNvSpPr txBox="1"/>
          <p:nvPr/>
        </p:nvSpPr>
        <p:spPr>
          <a:xfrm>
            <a:off x="10060034" y="577469"/>
            <a:ext cx="1096195" cy="38856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29"/>
              </a:lnSpc>
            </a:pPr>
            <a:r>
              <a:rPr lang="en-US" sz="2730" b="1" dirty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$1.5B</a:t>
            </a:r>
          </a:p>
        </p:txBody>
      </p:sp>
      <p:sp>
        <p:nvSpPr>
          <p:cNvPr id="57" name="TextBox 28">
            <a:extLst>
              <a:ext uri="{FF2B5EF4-FFF2-40B4-BE49-F238E27FC236}">
                <a16:creationId xmlns:a16="http://schemas.microsoft.com/office/drawing/2014/main" id="{0A27A29B-4099-8319-F910-4C1AE37447E4}"/>
              </a:ext>
            </a:extLst>
          </p:cNvPr>
          <p:cNvSpPr txBox="1"/>
          <p:nvPr/>
        </p:nvSpPr>
        <p:spPr>
          <a:xfrm>
            <a:off x="9981301" y="883708"/>
            <a:ext cx="1253659" cy="38856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7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Total Customer Savings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2842D7-02A6-BAA6-9920-20683967DBFC}"/>
              </a:ext>
            </a:extLst>
          </p:cNvPr>
          <p:cNvSpPr txBox="1"/>
          <p:nvPr/>
        </p:nvSpPr>
        <p:spPr>
          <a:xfrm>
            <a:off x="264529" y="1214681"/>
            <a:ext cx="3414074" cy="24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24" b="1">
                <a:solidFill>
                  <a:schemeClr val="accent6"/>
                </a:solidFill>
                <a:latin typeface="Helvetica" pitchFamily="2" charset="0"/>
              </a:rPr>
              <a:t>Driving Innovation, Empowering Transformations.</a:t>
            </a:r>
          </a:p>
        </p:txBody>
      </p:sp>
      <p:pic>
        <p:nvPicPr>
          <p:cNvPr id="17" name="Picture 1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C9871A9-5B03-4C42-C913-FD6644477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40" y="196613"/>
            <a:ext cx="3519158" cy="1129835"/>
          </a:xfrm>
          <a:prstGeom prst="rect">
            <a:avLst/>
          </a:prstGeom>
        </p:spPr>
      </p:pic>
      <p:pic>
        <p:nvPicPr>
          <p:cNvPr id="10" name="Picture 9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913D9F6-8B62-DB76-D243-8DBDF92019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471" y="5519554"/>
            <a:ext cx="1231522" cy="413057"/>
          </a:xfrm>
          <a:prstGeom prst="rect">
            <a:avLst/>
          </a:prstGeom>
        </p:spPr>
      </p:pic>
      <p:pic>
        <p:nvPicPr>
          <p:cNvPr id="12" name="Picture 11" descr="A black background with blue and green text&#10;&#10;AI-generated content may be incorrect.">
            <a:extLst>
              <a:ext uri="{FF2B5EF4-FFF2-40B4-BE49-F238E27FC236}">
                <a16:creationId xmlns:a16="http://schemas.microsoft.com/office/drawing/2014/main" id="{BF22C739-5B39-687F-8CE9-2EE7D6BFC0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91" y="4611021"/>
            <a:ext cx="496125" cy="4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20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649B70-EE72-324B-246B-FFD60ED02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3714" y="1489939"/>
            <a:ext cx="10073636" cy="683066"/>
          </a:xfrm>
        </p:spPr>
        <p:txBody>
          <a:bodyPr/>
          <a:lstStyle/>
          <a:p>
            <a:r>
              <a:rPr lang="en-US" dirty="0"/>
              <a:t>With Auritas, we help from deployment to post-live support, ensuring no more juggling disconnected systems.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4A569-71C9-2EA3-A13C-28D9BCBCD3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Auritas' Expertise in Integration Suite</a:t>
            </a:r>
          </a:p>
        </p:txBody>
      </p:sp>
      <p:sp>
        <p:nvSpPr>
          <p:cNvPr id="4" name="Round Single Corner Rectangle 3">
            <a:extLst>
              <a:ext uri="{FF2B5EF4-FFF2-40B4-BE49-F238E27FC236}">
                <a16:creationId xmlns:a16="http://schemas.microsoft.com/office/drawing/2014/main" id="{A05831E3-7440-B989-331D-D3AE60088407}"/>
              </a:ext>
            </a:extLst>
          </p:cNvPr>
          <p:cNvSpPr/>
          <p:nvPr/>
        </p:nvSpPr>
        <p:spPr>
          <a:xfrm>
            <a:off x="867372" y="2276492"/>
            <a:ext cx="4710469" cy="1779645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842C1471-33EA-2E97-ED15-BBD3F32FC930}"/>
              </a:ext>
            </a:extLst>
          </p:cNvPr>
          <p:cNvSpPr/>
          <p:nvPr/>
        </p:nvSpPr>
        <p:spPr>
          <a:xfrm>
            <a:off x="867372" y="4318640"/>
            <a:ext cx="4710469" cy="1779645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2919FE86-828D-CAA2-5891-9B8B6507EE67}"/>
              </a:ext>
            </a:extLst>
          </p:cNvPr>
          <p:cNvSpPr/>
          <p:nvPr/>
        </p:nvSpPr>
        <p:spPr>
          <a:xfrm>
            <a:off x="6033732" y="2276492"/>
            <a:ext cx="4630458" cy="1779645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32056BD7-61E5-2D1B-6027-FD1382494EB8}"/>
              </a:ext>
            </a:extLst>
          </p:cNvPr>
          <p:cNvSpPr/>
          <p:nvPr/>
        </p:nvSpPr>
        <p:spPr>
          <a:xfrm>
            <a:off x="6033732" y="4318640"/>
            <a:ext cx="4630458" cy="1779645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3471DF-6E6B-EBFC-B8B4-AE55A0F6B239}"/>
              </a:ext>
            </a:extLst>
          </p:cNvPr>
          <p:cNvSpPr txBox="1"/>
          <p:nvPr/>
        </p:nvSpPr>
        <p:spPr>
          <a:xfrm>
            <a:off x="1020128" y="2853035"/>
            <a:ext cx="4340542" cy="1290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Solution deployment on SAP BTP</a:t>
            </a:r>
          </a:p>
          <a:p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Auritas has successfully transitioned numerous organizations to the Integration Suite and have strong expertise in BTP.</a:t>
            </a:r>
          </a:p>
          <a:p>
            <a:endParaRPr lang="en-US" sz="156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018C30-AF0A-8DF4-85CA-4C2AF659C55D}"/>
              </a:ext>
            </a:extLst>
          </p:cNvPr>
          <p:cNvSpPr txBox="1"/>
          <p:nvPr/>
        </p:nvSpPr>
        <p:spPr>
          <a:xfrm>
            <a:off x="1020127" y="4931914"/>
            <a:ext cx="4477702" cy="105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Integration with multiple ERP solutions</a:t>
            </a:r>
          </a:p>
          <a:p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Certified professionals who possess deep knowledge of Integration Suite and a number of SAP &amp; non-SAP environments for connection.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16CF9C-29FD-AA85-B12C-ECAD344818E5}"/>
              </a:ext>
            </a:extLst>
          </p:cNvPr>
          <p:cNvSpPr txBox="1"/>
          <p:nvPr/>
        </p:nvSpPr>
        <p:spPr>
          <a:xfrm>
            <a:off x="6197918" y="2853035"/>
            <a:ext cx="4294822" cy="105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Migration from legacy systems</a:t>
            </a:r>
          </a:p>
          <a:p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Decades of experience working with data migration. Certified team members that work with SAP and non-SAP legacy systems.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93C36E-A5E7-E5B0-415A-32E59755E4E9}"/>
              </a:ext>
            </a:extLst>
          </p:cNvPr>
          <p:cNvSpPr txBox="1"/>
          <p:nvPr/>
        </p:nvSpPr>
        <p:spPr>
          <a:xfrm>
            <a:off x="6197918" y="4931915"/>
            <a:ext cx="4146232" cy="1290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Tailored solutions &amp; support</a:t>
            </a:r>
          </a:p>
          <a:p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We provide personalized support throughout the implementation process and partner for long-term success post-implementation.</a:t>
            </a:r>
          </a:p>
          <a:p>
            <a:endParaRPr lang="en-US" sz="1560" dirty="0">
              <a:solidFill>
                <a:srgbClr val="1C1D3B"/>
              </a:solidFill>
              <a:latin typeface="Helvetica" pitchFamily="2" charset="0"/>
            </a:endParaRPr>
          </a:p>
        </p:txBody>
      </p:sp>
      <p:pic>
        <p:nvPicPr>
          <p:cNvPr id="15" name="Graphic 14" descr="Link with solid fill">
            <a:extLst>
              <a:ext uri="{FF2B5EF4-FFF2-40B4-BE49-F238E27FC236}">
                <a16:creationId xmlns:a16="http://schemas.microsoft.com/office/drawing/2014/main" id="{9C7AD969-54B5-81CB-CECD-50FCE51C2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4427" y="4406426"/>
            <a:ext cx="495470" cy="495470"/>
          </a:xfrm>
          <a:prstGeom prst="rect">
            <a:avLst/>
          </a:prstGeom>
        </p:spPr>
      </p:pic>
      <p:pic>
        <p:nvPicPr>
          <p:cNvPr id="17" name="Graphic 16" descr="Man with cane with solid fill">
            <a:extLst>
              <a:ext uri="{FF2B5EF4-FFF2-40B4-BE49-F238E27FC236}">
                <a16:creationId xmlns:a16="http://schemas.microsoft.com/office/drawing/2014/main" id="{FE1A9F65-F936-24C8-D94F-B59B5D28E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0563" y="2355985"/>
            <a:ext cx="467620" cy="467620"/>
          </a:xfrm>
          <a:prstGeom prst="rect">
            <a:avLst/>
          </a:prstGeom>
        </p:spPr>
      </p:pic>
      <p:pic>
        <p:nvPicPr>
          <p:cNvPr id="19" name="Graphic 18" descr="Handshake with solid fill">
            <a:extLst>
              <a:ext uri="{FF2B5EF4-FFF2-40B4-BE49-F238E27FC236}">
                <a16:creationId xmlns:a16="http://schemas.microsoft.com/office/drawing/2014/main" id="{DD0E1B7F-9F3F-5696-90AE-9FD4DEE62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31775" y="4442301"/>
            <a:ext cx="565899" cy="565899"/>
          </a:xfrm>
          <a:prstGeom prst="rect">
            <a:avLst/>
          </a:prstGeom>
        </p:spPr>
      </p:pic>
      <p:pic>
        <p:nvPicPr>
          <p:cNvPr id="21" name="Graphic 20" descr="Rocket with solid fill">
            <a:extLst>
              <a:ext uri="{FF2B5EF4-FFF2-40B4-BE49-F238E27FC236}">
                <a16:creationId xmlns:a16="http://schemas.microsoft.com/office/drawing/2014/main" id="{B87A2241-06AF-D039-EEC0-57119226DF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0127" y="2398836"/>
            <a:ext cx="439770" cy="4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7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D75B7-6148-6E84-B70C-4366DC683D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Safe Implementation with Auritas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A227F-BC04-32A0-6E1F-13E170906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8B0D66-5FDB-358B-802E-5E91F254E4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78606" indent="-278606">
              <a:buFont typeface="Arial" panose="020B0604020202020204" pitchFamily="34" charset="0"/>
              <a:buChar char="•"/>
            </a:pPr>
            <a:r>
              <a:rPr lang="en-US" dirty="0"/>
              <a:t>Robust security protocols for data protection, regulatory compliance and risk mitigation.</a:t>
            </a:r>
          </a:p>
          <a:p>
            <a:pPr marL="278606" indent="-278606">
              <a:buFont typeface="Arial" panose="020B0604020202020204" pitchFamily="34" charset="0"/>
              <a:buChar char="•"/>
            </a:pPr>
            <a:r>
              <a:rPr lang="en-US" dirty="0"/>
              <a:t>Tailored strategies to proactively identify potential risks and minimize disruption.</a:t>
            </a:r>
          </a:p>
          <a:p>
            <a:pPr marL="278606" indent="-278606">
              <a:buFont typeface="Arial" panose="020B0604020202020204" pitchFamily="34" charset="0"/>
              <a:buChar char="•"/>
            </a:pPr>
            <a:r>
              <a:rPr lang="en-US" dirty="0"/>
              <a:t>Post implementation support for smooth operations.</a:t>
            </a:r>
          </a:p>
          <a:p>
            <a:pPr marL="278606" indent="-278606">
              <a:buFont typeface="Arial" panose="020B0604020202020204" pitchFamily="34" charset="0"/>
              <a:buChar char="•"/>
            </a:pPr>
            <a:r>
              <a:rPr lang="en-US" dirty="0"/>
              <a:t>Expert guidance.</a:t>
            </a:r>
          </a:p>
        </p:txBody>
      </p:sp>
      <p:pic>
        <p:nvPicPr>
          <p:cNvPr id="8" name="Picture 7" descr="A person shaking hands with a group of people&#10;&#10;AI-generated content may be incorrect.">
            <a:extLst>
              <a:ext uri="{FF2B5EF4-FFF2-40B4-BE49-F238E27FC236}">
                <a16:creationId xmlns:a16="http://schemas.microsoft.com/office/drawing/2014/main" id="{F69EBC36-9281-7557-880E-09A7C207D8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73"/>
          <a:stretch/>
        </p:blipFill>
        <p:spPr>
          <a:xfrm>
            <a:off x="7019110" y="1989138"/>
            <a:ext cx="3974369" cy="37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92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A5F5D6-2A55-E9D2-E46C-BB5309A59A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Integration Suite – Use Cases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B30747-379A-8EF7-474B-4DEE5BB787F0}"/>
              </a:ext>
            </a:extLst>
          </p:cNvPr>
          <p:cNvCxnSpPr>
            <a:cxnSpLocks/>
          </p:cNvCxnSpPr>
          <p:nvPr/>
        </p:nvCxnSpPr>
        <p:spPr>
          <a:xfrm>
            <a:off x="6197348" y="1723417"/>
            <a:ext cx="0" cy="433425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4B33D99-A873-2963-7132-C74816ED2AA1}"/>
              </a:ext>
            </a:extLst>
          </p:cNvPr>
          <p:cNvSpPr txBox="1">
            <a:spLocks/>
          </p:cNvSpPr>
          <p:nvPr/>
        </p:nvSpPr>
        <p:spPr>
          <a:xfrm>
            <a:off x="6717247" y="1802157"/>
            <a:ext cx="4673893" cy="4382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Hybrid Cloud Integration</a:t>
            </a: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Bridge cloud and on-premise environments by connecting SAP ECC or S/4HANA with cloud-based apps to support end-to-end business processes across hybrid IT landscapes.</a:t>
            </a: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Sales &amp; CRM</a:t>
            </a: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Connect Salesforce with SAP master and transactional data to give your sales team instant access to inventory, pricing, and order status.</a:t>
            </a: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Accelerate Procurement</a:t>
            </a: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Streamline purchase requisitions and PO workflows by syncing SAP Ariba with S/4HANA and third-party vendor systems in real time.</a:t>
            </a: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endParaRPr lang="en-US" sz="1560" dirty="0">
              <a:solidFill>
                <a:srgbClr val="1C1D3B"/>
              </a:solidFill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endParaRPr lang="en-US" sz="1560" dirty="0">
              <a:solidFill>
                <a:srgbClr val="1C1D3B"/>
              </a:solidFill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endParaRPr lang="en-US" sz="156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E794A87E-2490-CE7E-1F57-C4DF5BAFAC9D}"/>
              </a:ext>
            </a:extLst>
          </p:cNvPr>
          <p:cNvSpPr txBox="1">
            <a:spLocks/>
          </p:cNvSpPr>
          <p:nvPr/>
        </p:nvSpPr>
        <p:spPr>
          <a:xfrm>
            <a:off x="768103" y="1802157"/>
            <a:ext cx="5061185" cy="4382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Application Integration</a:t>
            </a: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Synchronize data across systems, such as integrating SAP S/4HANA with Salesforce to streamline quote-to-cash, or syncing SuccessFactors with ERP for aligned HR and finance data.</a:t>
            </a: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API Management</a:t>
            </a: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Expose, manage, and secure APIs to enable innovation and accelerate digital transformation, such as creating APIs for customer data to fuel mobile development or partner collaboration.</a:t>
            </a: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Finance Automation</a:t>
            </a: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Automate invoice approvals and journal postings by integrating your SAP ERP with OpenText VIM and external payment platforms.</a:t>
            </a: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endParaRPr lang="en-US" sz="1560" dirty="0">
              <a:solidFill>
                <a:srgbClr val="1C1D3B"/>
              </a:solidFill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endParaRPr lang="en-US" sz="1560" dirty="0">
              <a:solidFill>
                <a:srgbClr val="1C1D3B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031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BD5E299-B9DB-B56F-E0B9-6EFF6F87D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08E0DF-00E7-24A3-2801-636424013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Net New H2 Deals In Flight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867E18-3483-6094-5C36-3839809018CF}"/>
              </a:ext>
            </a:extLst>
          </p:cNvPr>
          <p:cNvCxnSpPr>
            <a:cxnSpLocks/>
          </p:cNvCxnSpPr>
          <p:nvPr/>
        </p:nvCxnSpPr>
        <p:spPr>
          <a:xfrm>
            <a:off x="6197348" y="1723417"/>
            <a:ext cx="0" cy="433425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A9AA05F-7F01-0D53-31FC-1B75602B204F}"/>
              </a:ext>
            </a:extLst>
          </p:cNvPr>
          <p:cNvSpPr txBox="1">
            <a:spLocks/>
          </p:cNvSpPr>
          <p:nvPr/>
        </p:nvSpPr>
        <p:spPr>
          <a:xfrm>
            <a:off x="6717247" y="1802157"/>
            <a:ext cx="4673893" cy="4382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MIDWEST</a:t>
            </a: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Tropicana – ADA/BTP-Data ASSIST</a:t>
            </a: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Victoria Secret – ADA/BTP Data ASSIST</a:t>
            </a: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Gentex – VIM (AP/SOM)</a:t>
            </a: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Toro Company - </a:t>
            </a:r>
            <a:r>
              <a:rPr lang="en-US" sz="1560" dirty="0" err="1">
                <a:solidFill>
                  <a:srgbClr val="1C1D3B"/>
                </a:solidFill>
                <a:latin typeface="Helvetica" pitchFamily="2" charset="0"/>
              </a:rPr>
              <a:t>xECM</a:t>
            </a:r>
            <a:endParaRPr lang="en-US" sz="1560" dirty="0">
              <a:solidFill>
                <a:srgbClr val="1C1D3B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STRYKER – BTP DMS</a:t>
            </a: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endParaRPr lang="en-US" sz="156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69CC24C-2970-CE0E-313E-3D45C89A45AD}"/>
              </a:ext>
            </a:extLst>
          </p:cNvPr>
          <p:cNvSpPr txBox="1">
            <a:spLocks/>
          </p:cNvSpPr>
          <p:nvPr/>
        </p:nvSpPr>
        <p:spPr>
          <a:xfrm>
            <a:off x="768103" y="1802157"/>
            <a:ext cx="5061185" cy="4382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WEST</a:t>
            </a: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PACCAR – VIM, ADA</a:t>
            </a: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r>
              <a:rPr lang="en-US" sz="1560" b="1" dirty="0" err="1">
                <a:solidFill>
                  <a:srgbClr val="1C1D3B"/>
                </a:solidFill>
                <a:latin typeface="Helvetica" pitchFamily="2" charset="0"/>
              </a:rPr>
              <a:t>iHerb</a:t>
            </a: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 – ADA, Data ASSIST/BTPEA Consumption</a:t>
            </a: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Hensel Phelps – </a:t>
            </a:r>
            <a:r>
              <a:rPr lang="en-US" sz="1560" b="1" dirty="0" err="1">
                <a:solidFill>
                  <a:srgbClr val="1C1D3B"/>
                </a:solidFill>
                <a:latin typeface="Helvetica" pitchFamily="2" charset="0"/>
              </a:rPr>
              <a:t>xECM</a:t>
            </a: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, BTP </a:t>
            </a: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Monster – ADA, BTPEA, Auritas Data GUARD</a:t>
            </a: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Autodesk – BTP/Data ASSIST</a:t>
            </a: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AEI - VIM</a:t>
            </a: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Lam Research – BTP/Data ASSIST/Data GUARD</a:t>
            </a: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HPI – </a:t>
            </a:r>
            <a:r>
              <a:rPr lang="en-US" sz="1560" b="1" dirty="0" err="1">
                <a:solidFill>
                  <a:srgbClr val="1C1D3B"/>
                </a:solidFill>
                <a:latin typeface="Helvetica" pitchFamily="2" charset="0"/>
              </a:rPr>
              <a:t>xECM</a:t>
            </a: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/ BTP/Data ASSIST</a:t>
            </a: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Agilent – </a:t>
            </a:r>
            <a:r>
              <a:rPr lang="en-US" sz="1560" b="1" dirty="0" err="1">
                <a:solidFill>
                  <a:srgbClr val="1C1D3B"/>
                </a:solidFill>
                <a:latin typeface="Helvetica" pitchFamily="2" charset="0"/>
              </a:rPr>
              <a:t>xECM</a:t>
            </a:r>
            <a:endParaRPr lang="en-US" sz="1560" b="1" dirty="0">
              <a:solidFill>
                <a:srgbClr val="1C1D3B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</a:pPr>
            <a:endParaRPr lang="en-US" sz="1560" b="1" dirty="0">
              <a:solidFill>
                <a:srgbClr val="1C1D3B"/>
              </a:solidFill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endParaRPr lang="en-US" sz="1560" dirty="0">
              <a:solidFill>
                <a:srgbClr val="1C1D3B"/>
              </a:solidFill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None/>
            </a:pPr>
            <a:endParaRPr lang="en-US" sz="1560" dirty="0">
              <a:solidFill>
                <a:srgbClr val="1C1D3B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657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ingle Corner Rectangle 3">
            <a:extLst>
              <a:ext uri="{FF2B5EF4-FFF2-40B4-BE49-F238E27FC236}">
                <a16:creationId xmlns:a16="http://schemas.microsoft.com/office/drawing/2014/main" id="{9AD5C435-22DB-58EE-0123-17B7C7016F79}"/>
              </a:ext>
            </a:extLst>
          </p:cNvPr>
          <p:cNvSpPr/>
          <p:nvPr/>
        </p:nvSpPr>
        <p:spPr>
          <a:xfrm>
            <a:off x="468351" y="4148255"/>
            <a:ext cx="2553629" cy="1691958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5B697209-75F7-914F-2094-F8F3C18AB716}"/>
              </a:ext>
            </a:extLst>
          </p:cNvPr>
          <p:cNvSpPr/>
          <p:nvPr/>
        </p:nvSpPr>
        <p:spPr>
          <a:xfrm>
            <a:off x="3238534" y="4148255"/>
            <a:ext cx="2553629" cy="1691958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C3D79491-DDD1-95CC-B3D1-D35E5A60F660}"/>
              </a:ext>
            </a:extLst>
          </p:cNvPr>
          <p:cNvSpPr/>
          <p:nvPr/>
        </p:nvSpPr>
        <p:spPr>
          <a:xfrm>
            <a:off x="6008717" y="4148255"/>
            <a:ext cx="2553629" cy="1691958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6CFC9F38-46D8-471F-B0EF-E6026F3137AC}"/>
              </a:ext>
            </a:extLst>
          </p:cNvPr>
          <p:cNvSpPr/>
          <p:nvPr/>
        </p:nvSpPr>
        <p:spPr>
          <a:xfrm>
            <a:off x="8778900" y="4148255"/>
            <a:ext cx="2553629" cy="1691958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2E2A539B-388E-41F9-7C2F-E17F446678BB}"/>
              </a:ext>
            </a:extLst>
          </p:cNvPr>
          <p:cNvSpPr/>
          <p:nvPr/>
        </p:nvSpPr>
        <p:spPr>
          <a:xfrm>
            <a:off x="1448763" y="1948354"/>
            <a:ext cx="2540458" cy="1843388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F80E6527-5A6E-9A90-B93E-E0079946E25D}"/>
              </a:ext>
            </a:extLst>
          </p:cNvPr>
          <p:cNvSpPr/>
          <p:nvPr/>
        </p:nvSpPr>
        <p:spPr>
          <a:xfrm>
            <a:off x="4482009" y="1928602"/>
            <a:ext cx="2533873" cy="1836804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577D8D38-54B5-B64D-25A0-3B89C28CFB1C}"/>
              </a:ext>
            </a:extLst>
          </p:cNvPr>
          <p:cNvSpPr/>
          <p:nvPr/>
        </p:nvSpPr>
        <p:spPr>
          <a:xfrm>
            <a:off x="7502085" y="1922018"/>
            <a:ext cx="2540458" cy="1843388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F76CB-71EE-71F7-E86D-7EE91D15D1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Current Deals in Flight H1 - West</a:t>
            </a:r>
          </a:p>
        </p:txBody>
      </p:sp>
      <p:sp>
        <p:nvSpPr>
          <p:cNvPr id="11" name="TextBox 70">
            <a:extLst>
              <a:ext uri="{FF2B5EF4-FFF2-40B4-BE49-F238E27FC236}">
                <a16:creationId xmlns:a16="http://schemas.microsoft.com/office/drawing/2014/main" id="{974F2F8A-BAE1-E931-9B77-F2F1FB4889A0}"/>
              </a:ext>
            </a:extLst>
          </p:cNvPr>
          <p:cNvSpPr txBox="1"/>
          <p:nvPr/>
        </p:nvSpPr>
        <p:spPr>
          <a:xfrm>
            <a:off x="1704423" y="2928123"/>
            <a:ext cx="2120445" cy="1320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327025">
              <a:lnSpc>
                <a:spcPct val="150000"/>
              </a:lnSpc>
              <a:buFont typeface="Arial"/>
              <a:buChar char="•"/>
            </a:pPr>
            <a:r>
              <a:rPr lang="en-US" sz="1200" b="1" dirty="0" err="1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rPr>
              <a:t>CCFlex</a:t>
            </a:r>
            <a:r>
              <a:rPr lang="en-US" sz="1200" b="1" dirty="0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rPr>
              <a:t>: XECM for DVM</a:t>
            </a:r>
            <a:endParaRPr lang="en-US" sz="1200" b="1" dirty="0">
              <a:solidFill>
                <a:schemeClr val="accent3"/>
              </a:solidFill>
              <a:latin typeface="Helvetica"/>
              <a:ea typeface="Helvetica"/>
              <a:cs typeface="Helvetica"/>
            </a:endParaRPr>
          </a:p>
          <a:p>
            <a:pPr indent="-327025">
              <a:lnSpc>
                <a:spcPct val="150000"/>
              </a:lnSpc>
              <a:buFont typeface="Arial"/>
              <a:buChar char="•"/>
            </a:pPr>
            <a:r>
              <a:rPr lang="en-US" sz="1200" b="1" dirty="0">
                <a:solidFill>
                  <a:schemeClr val="accent3"/>
                </a:solidFill>
                <a:latin typeface="Helvetica"/>
                <a:ea typeface="Helvetica"/>
                <a:cs typeface="Helvetica"/>
              </a:rPr>
              <a:t>Future: VIM, ICC, Data ASSIST, BTPEA </a:t>
            </a:r>
            <a:endParaRPr lang="en-US" sz="1200" b="1" dirty="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  <a:p>
            <a:pPr indent="-327025">
              <a:lnSpc>
                <a:spcPct val="150000"/>
              </a:lnSpc>
            </a:pPr>
            <a:endParaRPr lang="en-US" sz="1200" dirty="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  <a:p>
            <a:pPr marL="285750" lvl="1" indent="-167005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endParaRPr lang="en-US" sz="105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</p:txBody>
      </p:sp>
      <p:sp>
        <p:nvSpPr>
          <p:cNvPr id="12" name="TextBox 70">
            <a:extLst>
              <a:ext uri="{FF2B5EF4-FFF2-40B4-BE49-F238E27FC236}">
                <a16:creationId xmlns:a16="http://schemas.microsoft.com/office/drawing/2014/main" id="{F722550C-4A2F-D647-1075-D41C51497444}"/>
              </a:ext>
            </a:extLst>
          </p:cNvPr>
          <p:cNvSpPr txBox="1"/>
          <p:nvPr/>
        </p:nvSpPr>
        <p:spPr>
          <a:xfrm>
            <a:off x="4731492" y="2868924"/>
            <a:ext cx="2120445" cy="104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327025">
              <a:lnSpc>
                <a:spcPct val="150000"/>
              </a:lnSpc>
              <a:buFont typeface="Arial"/>
              <a:buChar char="•"/>
            </a:pPr>
            <a:r>
              <a:rPr lang="en-US" sz="1200" b="1" dirty="0">
                <a:solidFill>
                  <a:schemeClr val="accent3"/>
                </a:solidFill>
                <a:latin typeface="Helvetica"/>
                <a:ea typeface="Helvetica"/>
                <a:cs typeface="Helvetica"/>
              </a:rPr>
              <a:t>XECM for DVM &amp; Content Management</a:t>
            </a:r>
            <a:endParaRPr lang="en-US"/>
          </a:p>
          <a:p>
            <a:pPr indent="-327025">
              <a:lnSpc>
                <a:spcPct val="150000"/>
              </a:lnSpc>
              <a:buFont typeface="Arial"/>
              <a:buChar char="•"/>
            </a:pPr>
            <a:r>
              <a:rPr lang="en-US" sz="1200" b="1" dirty="0">
                <a:solidFill>
                  <a:schemeClr val="accent3"/>
                </a:solidFill>
                <a:latin typeface="Helvetica"/>
                <a:ea typeface="Helvetica"/>
                <a:cs typeface="Helvetica"/>
              </a:rPr>
              <a:t>Data ASSIST</a:t>
            </a:r>
            <a:endParaRPr lang="en-US" sz="1200" dirty="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  <a:p>
            <a:pPr marL="285750" lvl="1" indent="-167005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endParaRPr lang="en-US" sz="105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</p:txBody>
      </p:sp>
      <p:sp>
        <p:nvSpPr>
          <p:cNvPr id="13" name="TextBox 70">
            <a:extLst>
              <a:ext uri="{FF2B5EF4-FFF2-40B4-BE49-F238E27FC236}">
                <a16:creationId xmlns:a16="http://schemas.microsoft.com/office/drawing/2014/main" id="{B3140D6D-FCBC-C968-6497-4A5AF9BA36B2}"/>
              </a:ext>
            </a:extLst>
          </p:cNvPr>
          <p:cNvSpPr txBox="1"/>
          <p:nvPr/>
        </p:nvSpPr>
        <p:spPr>
          <a:xfrm>
            <a:off x="7718676" y="2928123"/>
            <a:ext cx="2120445" cy="104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327025">
              <a:lnSpc>
                <a:spcPct val="150000"/>
              </a:lnSpc>
              <a:buFont typeface="Arial"/>
              <a:buChar char="•"/>
            </a:pPr>
            <a:r>
              <a:rPr lang="en-US" sz="1200" b="1" dirty="0">
                <a:solidFill>
                  <a:schemeClr val="accent3"/>
                </a:solidFill>
                <a:latin typeface="Helvetica"/>
                <a:ea typeface="Helvetica"/>
                <a:cs typeface="Helvetica"/>
              </a:rPr>
              <a:t>VIM S/4, ICC, ADA</a:t>
            </a:r>
            <a:endParaRPr lang="en-US" sz="1200" b="1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  <a:p>
            <a:pPr indent="-327025">
              <a:lnSpc>
                <a:spcPct val="150000"/>
              </a:lnSpc>
              <a:buFont typeface="Arial"/>
              <a:buChar char="•"/>
            </a:pPr>
            <a:r>
              <a:rPr lang="en-US" sz="1200" b="1" dirty="0">
                <a:solidFill>
                  <a:schemeClr val="accent3"/>
                </a:solidFill>
                <a:latin typeface="Helvetica"/>
                <a:ea typeface="Helvetica"/>
                <a:cs typeface="Helvetica"/>
              </a:rPr>
              <a:t>Data ASSIST </a:t>
            </a:r>
            <a:endParaRPr lang="en-US" sz="1200" b="1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  <a:p>
            <a:pPr indent="-327025">
              <a:lnSpc>
                <a:spcPct val="150000"/>
              </a:lnSpc>
              <a:buFont typeface="Arial"/>
              <a:buChar char="•"/>
            </a:pPr>
            <a:r>
              <a:rPr lang="en-US" sz="1200" b="1" dirty="0">
                <a:solidFill>
                  <a:schemeClr val="accent3"/>
                </a:solidFill>
                <a:latin typeface="Helvetica"/>
                <a:ea typeface="Helvetica"/>
                <a:cs typeface="Helvetica"/>
              </a:rPr>
              <a:t>Data GUARD</a:t>
            </a:r>
            <a:endParaRPr lang="en-US" sz="1200" b="1" dirty="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  <a:p>
            <a:pPr marL="285750" lvl="1" indent="-167005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endParaRPr lang="en-US" sz="105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</p:txBody>
      </p:sp>
      <p:sp>
        <p:nvSpPr>
          <p:cNvPr id="14" name="TextBox 70">
            <a:extLst>
              <a:ext uri="{FF2B5EF4-FFF2-40B4-BE49-F238E27FC236}">
                <a16:creationId xmlns:a16="http://schemas.microsoft.com/office/drawing/2014/main" id="{3367CE39-909D-0631-4DF4-E8FCE96931D8}"/>
              </a:ext>
            </a:extLst>
          </p:cNvPr>
          <p:cNvSpPr txBox="1"/>
          <p:nvPr/>
        </p:nvSpPr>
        <p:spPr>
          <a:xfrm>
            <a:off x="689661" y="5154650"/>
            <a:ext cx="2120445" cy="506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327025">
              <a:lnSpc>
                <a:spcPct val="150000"/>
              </a:lnSpc>
              <a:buFont typeface="Arial"/>
              <a:buChar char="•"/>
            </a:pPr>
            <a:r>
              <a:rPr lang="en-US" sz="1200" b="1" dirty="0">
                <a:solidFill>
                  <a:schemeClr val="accent3"/>
                </a:solidFill>
                <a:latin typeface="Helvetica"/>
                <a:ea typeface="Helvetica"/>
                <a:cs typeface="Helvetica"/>
              </a:rPr>
              <a:t>XECM for DVM</a:t>
            </a:r>
            <a:endParaRPr lang="en-US" sz="1200" b="1" dirty="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  <a:p>
            <a:pPr marL="285750" lvl="1" indent="-167005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endParaRPr lang="en-US" sz="105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</p:txBody>
      </p:sp>
      <p:sp>
        <p:nvSpPr>
          <p:cNvPr id="15" name="TextBox 70">
            <a:extLst>
              <a:ext uri="{FF2B5EF4-FFF2-40B4-BE49-F238E27FC236}">
                <a16:creationId xmlns:a16="http://schemas.microsoft.com/office/drawing/2014/main" id="{16E2CBC1-9CDE-1A5B-59E1-3A0E353DE9D5}"/>
              </a:ext>
            </a:extLst>
          </p:cNvPr>
          <p:cNvSpPr txBox="1"/>
          <p:nvPr/>
        </p:nvSpPr>
        <p:spPr>
          <a:xfrm>
            <a:off x="3435387" y="4990208"/>
            <a:ext cx="2120445" cy="104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327025">
              <a:lnSpc>
                <a:spcPct val="150000"/>
              </a:lnSpc>
              <a:buFont typeface="Arial"/>
              <a:buChar char="•"/>
            </a:pPr>
            <a:r>
              <a:rPr lang="en-US" sz="1200" b="1" dirty="0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rPr>
              <a:t>BTPEA Consumption</a:t>
            </a:r>
            <a:endParaRPr lang="en-US" sz="1050" b="1" dirty="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  <a:p>
            <a:pPr indent="-327025">
              <a:lnSpc>
                <a:spcPct val="150000"/>
              </a:lnSpc>
              <a:buFont typeface="Arial"/>
              <a:buChar char="•"/>
            </a:pPr>
            <a:r>
              <a:rPr lang="en-US" sz="1200" b="1" dirty="0">
                <a:solidFill>
                  <a:schemeClr val="accent3"/>
                </a:solidFill>
                <a:latin typeface="Helvetica"/>
                <a:ea typeface="Helvetica"/>
                <a:cs typeface="Helvetica"/>
              </a:rPr>
              <a:t>Migrating OT to SAP BTP DMS</a:t>
            </a:r>
            <a:endParaRPr lang="en-US" sz="1200" b="1" dirty="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  <a:p>
            <a:pPr marL="285750" lvl="1" indent="-167005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endParaRPr lang="en-US" sz="105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</p:txBody>
      </p:sp>
      <p:sp>
        <p:nvSpPr>
          <p:cNvPr id="16" name="TextBox 70">
            <a:extLst>
              <a:ext uri="{FF2B5EF4-FFF2-40B4-BE49-F238E27FC236}">
                <a16:creationId xmlns:a16="http://schemas.microsoft.com/office/drawing/2014/main" id="{E8F5244F-FD08-FAC4-A976-A5AE05B6A98B}"/>
              </a:ext>
            </a:extLst>
          </p:cNvPr>
          <p:cNvSpPr txBox="1"/>
          <p:nvPr/>
        </p:nvSpPr>
        <p:spPr>
          <a:xfrm>
            <a:off x="6244724" y="5154650"/>
            <a:ext cx="2120445" cy="766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327025">
              <a:lnSpc>
                <a:spcPct val="150000"/>
              </a:lnSpc>
              <a:buFont typeface="Arial"/>
              <a:buChar char="•"/>
            </a:pPr>
            <a:r>
              <a:rPr lang="en-US" sz="1200" b="1" dirty="0">
                <a:solidFill>
                  <a:schemeClr val="accent3"/>
                </a:solidFill>
                <a:latin typeface="Helvetica"/>
                <a:ea typeface="Helvetica"/>
                <a:cs typeface="Helvetica"/>
              </a:rPr>
              <a:t>BTPEA Consumption</a:t>
            </a:r>
            <a:endParaRPr lang="en-US" sz="1200" b="1" dirty="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  <a:p>
            <a:pPr indent="-327025">
              <a:lnSpc>
                <a:spcPct val="150000"/>
              </a:lnSpc>
              <a:buFont typeface="Arial"/>
              <a:buChar char="•"/>
            </a:pPr>
            <a:r>
              <a:rPr lang="en-US" sz="1200" b="1" dirty="0">
                <a:solidFill>
                  <a:schemeClr val="accent3"/>
                </a:solidFill>
                <a:latin typeface="Helvetica"/>
                <a:ea typeface="Helvetica"/>
                <a:cs typeface="Helvetica"/>
              </a:rPr>
              <a:t>Data GUARD</a:t>
            </a:r>
            <a:endParaRPr lang="en-US" sz="1200" b="1" dirty="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  <a:p>
            <a:pPr marL="285750" lvl="1" indent="-167005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endParaRPr lang="en-US" sz="105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</p:txBody>
      </p:sp>
      <p:sp>
        <p:nvSpPr>
          <p:cNvPr id="17" name="TextBox 70">
            <a:extLst>
              <a:ext uri="{FF2B5EF4-FFF2-40B4-BE49-F238E27FC236}">
                <a16:creationId xmlns:a16="http://schemas.microsoft.com/office/drawing/2014/main" id="{BB263B37-4949-4F2E-B1C6-7D9B23BDD98B}"/>
              </a:ext>
            </a:extLst>
          </p:cNvPr>
          <p:cNvSpPr txBox="1"/>
          <p:nvPr/>
        </p:nvSpPr>
        <p:spPr>
          <a:xfrm>
            <a:off x="8997029" y="5055985"/>
            <a:ext cx="2120445" cy="104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327025">
              <a:lnSpc>
                <a:spcPct val="150000"/>
              </a:lnSpc>
              <a:buFont typeface="Arial"/>
              <a:buChar char="•"/>
            </a:pPr>
            <a:r>
              <a:rPr lang="en-US" sz="1200" b="1" err="1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rPr>
              <a:t>CCFlex</a:t>
            </a:r>
            <a:r>
              <a:rPr lang="en-US" sz="1200" b="1" dirty="0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rPr>
              <a:t>: ICC</a:t>
            </a:r>
            <a:endParaRPr lang="en-US" sz="1200" b="1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  <a:p>
            <a:pPr indent="-327025">
              <a:lnSpc>
                <a:spcPct val="150000"/>
              </a:lnSpc>
              <a:buFont typeface="Arial"/>
              <a:buChar char="•"/>
            </a:pPr>
            <a:r>
              <a:rPr lang="en-US" sz="1200" b="1" dirty="0">
                <a:solidFill>
                  <a:schemeClr val="accent3"/>
                </a:solidFill>
                <a:latin typeface="Helvetica"/>
                <a:ea typeface="Helvetica"/>
                <a:cs typeface="Helvetica"/>
              </a:rPr>
              <a:t>Future: Data GUARD &amp; BTPEA</a:t>
            </a:r>
            <a:endParaRPr lang="en-US" sz="1200" b="1" dirty="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  <a:p>
            <a:pPr marL="285750" lvl="1" indent="-167005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endParaRPr lang="en-US" sz="1050">
              <a:solidFill>
                <a:schemeClr val="accent3"/>
              </a:solidFill>
              <a:latin typeface="Helvetica" pitchFamily="2" charset="0"/>
              <a:ea typeface="Helvetica"/>
              <a:cs typeface="Helvetic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9FC874-62F7-9137-1FB9-F96CBDFE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86" y="2237807"/>
            <a:ext cx="1681204" cy="50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5DDF989-6D5B-25A0-1A17-1E47AC43F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38" y="2111488"/>
            <a:ext cx="765306" cy="76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88E9449-A485-2B89-319F-9A8E93080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538" y="2289935"/>
            <a:ext cx="1544723" cy="3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oulding, Millwork, Doors | Wood Building Products | Woodgrain">
            <a:extLst>
              <a:ext uri="{FF2B5EF4-FFF2-40B4-BE49-F238E27FC236}">
                <a16:creationId xmlns:a16="http://schemas.microsoft.com/office/drawing/2014/main" id="{7E17D30C-A918-066F-F2F5-4B6469F6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586" y="4481046"/>
            <a:ext cx="1761432" cy="4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543CA6E-C0AA-7CDC-5C9A-CFA36DEAC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28" y="4415439"/>
            <a:ext cx="1649036" cy="71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spire Bakeries - Brand Points Plus Canada">
            <a:extLst>
              <a:ext uri="{FF2B5EF4-FFF2-40B4-BE49-F238E27FC236}">
                <a16:creationId xmlns:a16="http://schemas.microsoft.com/office/drawing/2014/main" id="{738D3B44-79CC-1A77-4B0D-B4CFD4BB1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2" b="21765"/>
          <a:stretch>
            <a:fillRect/>
          </a:stretch>
        </p:blipFill>
        <p:spPr bwMode="auto">
          <a:xfrm>
            <a:off x="9242362" y="4474946"/>
            <a:ext cx="1626704" cy="60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gilent — Accugov, Inc.">
            <a:extLst>
              <a:ext uri="{FF2B5EF4-FFF2-40B4-BE49-F238E27FC236}">
                <a16:creationId xmlns:a16="http://schemas.microsoft.com/office/drawing/2014/main" id="{040D4B71-B0AC-7D04-A683-6A6AD9955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4" b="15014"/>
          <a:stretch>
            <a:fillRect/>
          </a:stretch>
        </p:blipFill>
        <p:spPr bwMode="auto">
          <a:xfrm>
            <a:off x="761244" y="4440810"/>
            <a:ext cx="1886358" cy="65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02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96155-F546-C6E4-D481-5927BA894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ingle Corner Rectangle 3">
            <a:extLst>
              <a:ext uri="{FF2B5EF4-FFF2-40B4-BE49-F238E27FC236}">
                <a16:creationId xmlns:a16="http://schemas.microsoft.com/office/drawing/2014/main" id="{793BFA01-9E8E-0A82-1FA4-CF75B4634B56}"/>
              </a:ext>
            </a:extLst>
          </p:cNvPr>
          <p:cNvSpPr/>
          <p:nvPr/>
        </p:nvSpPr>
        <p:spPr>
          <a:xfrm flipH="1">
            <a:off x="7544658" y="1301574"/>
            <a:ext cx="4345781" cy="3141775"/>
          </a:xfrm>
          <a:prstGeom prst="round1Rect">
            <a:avLst>
              <a:gd name="adj" fmla="val 12832"/>
            </a:avLst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DA93FD-D547-59A9-FEC9-A41512E6698E}"/>
              </a:ext>
            </a:extLst>
          </p:cNvPr>
          <p:cNvSpPr/>
          <p:nvPr/>
        </p:nvSpPr>
        <p:spPr>
          <a:xfrm>
            <a:off x="6088" y="4965866"/>
            <a:ext cx="11881112" cy="1744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solidFill>
                <a:schemeClr val="bg1"/>
              </a:solidFill>
            </a:endParaRP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3FFAB4AF-46E0-AE62-3DCB-5337124B1EA9}"/>
              </a:ext>
            </a:extLst>
          </p:cNvPr>
          <p:cNvSpPr/>
          <p:nvPr/>
        </p:nvSpPr>
        <p:spPr>
          <a:xfrm>
            <a:off x="7760519" y="5331956"/>
            <a:ext cx="726828" cy="7750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pic>
        <p:nvPicPr>
          <p:cNvPr id="1036" name="Picture 6" descr="Profile photo of Terry Chadwick">
            <a:extLst>
              <a:ext uri="{FF2B5EF4-FFF2-40B4-BE49-F238E27FC236}">
                <a16:creationId xmlns:a16="http://schemas.microsoft.com/office/drawing/2014/main" id="{25653BC8-9B43-14E4-2D39-BA510E57D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2625" y="5283231"/>
            <a:ext cx="770865" cy="770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DB8BE93-A870-3127-568A-B1B9C1E26F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4446" y="678041"/>
            <a:ext cx="5735580" cy="653433"/>
          </a:xfrm>
        </p:spPr>
        <p:txBody>
          <a:bodyPr/>
          <a:lstStyle/>
          <a:p>
            <a:r>
              <a:rPr lang="en-US">
                <a:solidFill>
                  <a:srgbClr val="011B3D"/>
                </a:solidFill>
                <a:latin typeface="Helvetica"/>
                <a:ea typeface="Helvetica"/>
                <a:cs typeface="Helvetica"/>
                <a:sym typeface="Helvetica"/>
              </a:rPr>
              <a:t>Auritas Differentiation</a:t>
            </a:r>
            <a:endParaRPr lang="en-US">
              <a:solidFill>
                <a:srgbClr val="011B3D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</p:txBody>
      </p:sp>
      <p:sp>
        <p:nvSpPr>
          <p:cNvPr id="2" name="TextBox 28">
            <a:extLst>
              <a:ext uri="{FF2B5EF4-FFF2-40B4-BE49-F238E27FC236}">
                <a16:creationId xmlns:a16="http://schemas.microsoft.com/office/drawing/2014/main" id="{E6BD78FE-82FC-7CE7-8C0B-E6D4E3C01604}"/>
              </a:ext>
            </a:extLst>
          </p:cNvPr>
          <p:cNvSpPr txBox="1"/>
          <p:nvPr/>
        </p:nvSpPr>
        <p:spPr>
          <a:xfrm>
            <a:off x="8004563" y="2183613"/>
            <a:ext cx="1676845" cy="31264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29"/>
              </a:lnSpc>
              <a:spcBef>
                <a:spcPts val="600"/>
              </a:spcBef>
            </a:pPr>
            <a:r>
              <a:rPr lang="en-US" sz="2800" b="1" dirty="0">
                <a:solidFill>
                  <a:schemeClr val="bg1"/>
                </a:solidFill>
                <a:latin typeface="Helvetica"/>
                <a:ea typeface="Verdana"/>
                <a:cs typeface="Helvetica"/>
              </a:rPr>
              <a:t>3-6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2F424E40-E7FA-4230-03A4-DA712227DA2F}"/>
              </a:ext>
            </a:extLst>
          </p:cNvPr>
          <p:cNvSpPr txBox="1"/>
          <p:nvPr/>
        </p:nvSpPr>
        <p:spPr>
          <a:xfrm>
            <a:off x="8265433" y="2663516"/>
            <a:ext cx="1192648" cy="468059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7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reduction in </a:t>
            </a:r>
          </a:p>
          <a:p>
            <a:pPr algn="ctr"/>
            <a:r>
              <a:rPr lang="en-US" sz="117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sales cycle</a:t>
            </a:r>
          </a:p>
        </p:txBody>
      </p:sp>
      <p:sp>
        <p:nvSpPr>
          <p:cNvPr id="21" name="TextBox 28">
            <a:extLst>
              <a:ext uri="{FF2B5EF4-FFF2-40B4-BE49-F238E27FC236}">
                <a16:creationId xmlns:a16="http://schemas.microsoft.com/office/drawing/2014/main" id="{34AE3451-250A-8461-9FA9-0201338F61CA}"/>
              </a:ext>
            </a:extLst>
          </p:cNvPr>
          <p:cNvSpPr txBox="1"/>
          <p:nvPr/>
        </p:nvSpPr>
        <p:spPr>
          <a:xfrm>
            <a:off x="9715301" y="2294724"/>
            <a:ext cx="1979083" cy="468059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29"/>
              </a:lnSpc>
            </a:pPr>
            <a:r>
              <a:rPr lang="en-US" sz="2730" b="1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$700k</a:t>
            </a:r>
          </a:p>
        </p:txBody>
      </p:sp>
      <p:sp>
        <p:nvSpPr>
          <p:cNvPr id="22" name="TextBox 28">
            <a:extLst>
              <a:ext uri="{FF2B5EF4-FFF2-40B4-BE49-F238E27FC236}">
                <a16:creationId xmlns:a16="http://schemas.microsoft.com/office/drawing/2014/main" id="{60B967EB-DB26-42AB-A605-9A84F0038DD3}"/>
              </a:ext>
            </a:extLst>
          </p:cNvPr>
          <p:cNvSpPr txBox="1"/>
          <p:nvPr/>
        </p:nvSpPr>
        <p:spPr>
          <a:xfrm>
            <a:off x="9910635" y="2663259"/>
            <a:ext cx="1588415" cy="468059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7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average customer lifetime value</a:t>
            </a:r>
          </a:p>
        </p:txBody>
      </p:sp>
      <p:sp>
        <p:nvSpPr>
          <p:cNvPr id="23" name="TextBox 28">
            <a:extLst>
              <a:ext uri="{FF2B5EF4-FFF2-40B4-BE49-F238E27FC236}">
                <a16:creationId xmlns:a16="http://schemas.microsoft.com/office/drawing/2014/main" id="{8B56E256-90A9-49B9-E1F0-407FDBA274D1}"/>
              </a:ext>
            </a:extLst>
          </p:cNvPr>
          <p:cNvSpPr txBox="1"/>
          <p:nvPr/>
        </p:nvSpPr>
        <p:spPr>
          <a:xfrm>
            <a:off x="8023335" y="3314130"/>
            <a:ext cx="1676845" cy="468059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29"/>
              </a:lnSpc>
            </a:pPr>
            <a:r>
              <a:rPr lang="en-US" sz="2730" b="1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8y</a:t>
            </a:r>
          </a:p>
        </p:txBody>
      </p:sp>
      <p:sp>
        <p:nvSpPr>
          <p:cNvPr id="42" name="TextBox 28">
            <a:extLst>
              <a:ext uri="{FF2B5EF4-FFF2-40B4-BE49-F238E27FC236}">
                <a16:creationId xmlns:a16="http://schemas.microsoft.com/office/drawing/2014/main" id="{AE2C84EE-55AA-9DB6-A7CC-B052AEA73812}"/>
              </a:ext>
            </a:extLst>
          </p:cNvPr>
          <p:cNvSpPr txBox="1"/>
          <p:nvPr/>
        </p:nvSpPr>
        <p:spPr>
          <a:xfrm>
            <a:off x="8098684" y="3728844"/>
            <a:ext cx="1526146" cy="468059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7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average relationship length with customers</a:t>
            </a:r>
          </a:p>
        </p:txBody>
      </p:sp>
      <p:sp>
        <p:nvSpPr>
          <p:cNvPr id="43" name="TextBox 28">
            <a:extLst>
              <a:ext uri="{FF2B5EF4-FFF2-40B4-BE49-F238E27FC236}">
                <a16:creationId xmlns:a16="http://schemas.microsoft.com/office/drawing/2014/main" id="{E97F62BE-69B1-EC04-B5EE-2A60CD0B6C05}"/>
              </a:ext>
            </a:extLst>
          </p:cNvPr>
          <p:cNvSpPr txBox="1"/>
          <p:nvPr/>
        </p:nvSpPr>
        <p:spPr>
          <a:xfrm>
            <a:off x="9866420" y="3320483"/>
            <a:ext cx="1676845" cy="468059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29"/>
              </a:lnSpc>
            </a:pPr>
            <a:r>
              <a:rPr lang="en-US" sz="2730" b="1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$3.5M</a:t>
            </a:r>
          </a:p>
        </p:txBody>
      </p:sp>
      <p:sp>
        <p:nvSpPr>
          <p:cNvPr id="44" name="TextBox 28">
            <a:extLst>
              <a:ext uri="{FF2B5EF4-FFF2-40B4-BE49-F238E27FC236}">
                <a16:creationId xmlns:a16="http://schemas.microsoft.com/office/drawing/2014/main" id="{84C13005-AA43-5500-0D57-015A167DB401}"/>
              </a:ext>
            </a:extLst>
          </p:cNvPr>
          <p:cNvSpPr txBox="1"/>
          <p:nvPr/>
        </p:nvSpPr>
        <p:spPr>
          <a:xfrm>
            <a:off x="9866420" y="3735197"/>
            <a:ext cx="1676845" cy="468059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7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in license-dependent deals closed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9FA104-18EC-0F35-69C7-DFBEC6DD1603}"/>
              </a:ext>
            </a:extLst>
          </p:cNvPr>
          <p:cNvSpPr txBox="1"/>
          <p:nvPr/>
        </p:nvSpPr>
        <p:spPr>
          <a:xfrm>
            <a:off x="574446" y="1359408"/>
            <a:ext cx="6493963" cy="3298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8606" indent="-278606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Holistic expertise on BTP and solution extensions</a:t>
            </a:r>
          </a:p>
          <a:p>
            <a:pPr marL="278606" indent="-278606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Accelerated deal closure for hundreds of engagements</a:t>
            </a:r>
          </a:p>
          <a:p>
            <a:pPr marL="278606" indent="-278606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End-to-end support across the deal cycle (pre-sales, sales, demos, and services)</a:t>
            </a:r>
          </a:p>
          <a:p>
            <a:pPr marL="278606" indent="-278606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In-house solutions developed on BTP</a:t>
            </a:r>
          </a:p>
          <a:p>
            <a:pPr marL="576015" lvl="1" indent="-278606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Data ASSIST &amp; Data GUARD </a:t>
            </a:r>
            <a:r>
              <a:rPr lang="en-US" sz="1560" b="1" dirty="0">
                <a:solidFill>
                  <a:srgbClr val="1C1D3B"/>
                </a:solidFill>
                <a:latin typeface="Helvetica" pitchFamily="2" charset="0"/>
              </a:rPr>
              <a:t>=</a:t>
            </a: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 BTP consumption</a:t>
            </a:r>
          </a:p>
          <a:p>
            <a:pPr marL="278606" indent="-278606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Expertise across multiple SAP </a:t>
            </a:r>
            <a:r>
              <a:rPr lang="en-US" sz="1560" dirty="0" err="1">
                <a:solidFill>
                  <a:srgbClr val="1C1D3B"/>
                </a:solidFill>
                <a:latin typeface="Helvetica" pitchFamily="2" charset="0"/>
              </a:rPr>
              <a:t>LoBs</a:t>
            </a: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 (BTP, Finance &amp; Spend Management, SFSF, PSO, and BDC)</a:t>
            </a:r>
          </a:p>
          <a:p>
            <a:pPr marL="278606" indent="-278606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SAP Certifications, including </a:t>
            </a:r>
            <a:r>
              <a:rPr lang="en-US" sz="1560" dirty="0" err="1">
                <a:solidFill>
                  <a:srgbClr val="1C1D3B"/>
                </a:solidFill>
                <a:latin typeface="Helvetica" pitchFamily="2" charset="0"/>
              </a:rPr>
              <a:t>CCFlex</a:t>
            </a:r>
            <a:r>
              <a:rPr lang="en-US" sz="1560" dirty="0">
                <a:solidFill>
                  <a:srgbClr val="1C1D3B"/>
                </a:solidFill>
                <a:latin typeface="Helvetica" pitchFamily="2" charset="0"/>
              </a:rPr>
              <a:t>, GROW, BTP, and Ariba</a:t>
            </a:r>
          </a:p>
        </p:txBody>
      </p:sp>
      <p:sp>
        <p:nvSpPr>
          <p:cNvPr id="53" name="TextBox 28">
            <a:extLst>
              <a:ext uri="{FF2B5EF4-FFF2-40B4-BE49-F238E27FC236}">
                <a16:creationId xmlns:a16="http://schemas.microsoft.com/office/drawing/2014/main" id="{F7AA8392-0304-8E67-AAB0-0D228E49B32C}"/>
              </a:ext>
            </a:extLst>
          </p:cNvPr>
          <p:cNvSpPr txBox="1"/>
          <p:nvPr/>
        </p:nvSpPr>
        <p:spPr>
          <a:xfrm>
            <a:off x="8809144" y="1569577"/>
            <a:ext cx="1979083" cy="289732"/>
          </a:xfrm>
          <a:prstGeom prst="rect">
            <a:avLst/>
          </a:prstGeom>
          <a:solidFill>
            <a:srgbClr val="D4060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70" b="1">
                <a:solidFill>
                  <a:schemeClr val="accent6"/>
                </a:solidFill>
                <a:latin typeface="Helvetica" pitchFamily="2" charset="0"/>
                <a:ea typeface="Verdana" panose="020B0604030504040204" pitchFamily="34" charset="0"/>
              </a:rPr>
              <a:t>SUCCESS IN NUMBERS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D097E75-61E5-964B-B693-4EAE3EFC84CC}"/>
              </a:ext>
            </a:extLst>
          </p:cNvPr>
          <p:cNvSpPr txBox="1"/>
          <p:nvPr/>
        </p:nvSpPr>
        <p:spPr>
          <a:xfrm>
            <a:off x="1161695" y="5280336"/>
            <a:ext cx="2878002" cy="810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70">
                <a:solidFill>
                  <a:srgbClr val="1C1D3B"/>
                </a:solidFill>
                <a:latin typeface="Helvetica" pitchFamily="2" charset="0"/>
              </a:rPr>
              <a:t>Absolute experts! Auritas helped us achieve a very lean footprint, reducing costs and built excitement for our future deployment of SAP S/4HANA </a:t>
            </a:r>
            <a:endParaRPr lang="en-US" sz="1170">
              <a:latin typeface="Helvetica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68ADE35-F7F2-A9EF-1758-CCEF22A63B31}"/>
              </a:ext>
            </a:extLst>
          </p:cNvPr>
          <p:cNvSpPr txBox="1"/>
          <p:nvPr/>
        </p:nvSpPr>
        <p:spPr>
          <a:xfrm>
            <a:off x="1284282" y="6090557"/>
            <a:ext cx="2755415" cy="330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7164" indent="-167164" algn="r">
              <a:buFontTx/>
              <a:buChar char="-"/>
            </a:pPr>
            <a:r>
              <a:rPr lang="en-US" sz="780" b="1" i="1">
                <a:solidFill>
                  <a:srgbClr val="1C1D3B"/>
                </a:solidFill>
                <a:latin typeface="Helvetica" pitchFamily="2" charset="0"/>
              </a:rPr>
              <a:t>Brandon Rowley,</a:t>
            </a:r>
          </a:p>
          <a:p>
            <a:pPr algn="r"/>
            <a:r>
              <a:rPr lang="en-US" sz="780" b="1" i="1">
                <a:solidFill>
                  <a:srgbClr val="1C1D3B"/>
                </a:solidFill>
                <a:latin typeface="Helvetica" pitchFamily="2" charset="0"/>
              </a:rPr>
              <a:t>SAP Program Architect, Allison Transmission Inc.</a:t>
            </a:r>
            <a:endParaRPr lang="en-US" sz="1024">
              <a:latin typeface="Helvetica" pitchFamily="2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EF2EC5A-A022-F4DB-DE21-0546BE8CD37C}"/>
              </a:ext>
            </a:extLst>
          </p:cNvPr>
          <p:cNvSpPr/>
          <p:nvPr/>
        </p:nvSpPr>
        <p:spPr>
          <a:xfrm>
            <a:off x="464241" y="5331956"/>
            <a:ext cx="726828" cy="7750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pic>
        <p:nvPicPr>
          <p:cNvPr id="1026" name="Picture 2" descr="Profile photo of Brandon Rowley">
            <a:extLst>
              <a:ext uri="{FF2B5EF4-FFF2-40B4-BE49-F238E27FC236}">
                <a16:creationId xmlns:a16="http://schemas.microsoft.com/office/drawing/2014/main" id="{4A2CBF51-37FB-C611-1D8D-770B7DBC3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187" y="5281151"/>
            <a:ext cx="775025" cy="7750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C332DEB6-AADC-9202-A6DB-771466231A87}"/>
              </a:ext>
            </a:extLst>
          </p:cNvPr>
          <p:cNvSpPr txBox="1"/>
          <p:nvPr/>
        </p:nvSpPr>
        <p:spPr>
          <a:xfrm>
            <a:off x="5183705" y="5280336"/>
            <a:ext cx="1951602" cy="810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70">
                <a:solidFill>
                  <a:srgbClr val="1C1D3B"/>
                </a:solidFill>
                <a:latin typeface="Helvetica" pitchFamily="2" charset="0"/>
              </a:rPr>
              <a:t>SAP gave us an excellent partner in Auritas, they made our transformation smooth and easy.</a:t>
            </a:r>
            <a:endParaRPr lang="en-US" sz="1170">
              <a:latin typeface="Helvetica" pitchFamily="2" charset="0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AABCFE81-1000-2A58-B48E-AAA52C873CAB}"/>
              </a:ext>
            </a:extLst>
          </p:cNvPr>
          <p:cNvSpPr txBox="1"/>
          <p:nvPr/>
        </p:nvSpPr>
        <p:spPr>
          <a:xfrm>
            <a:off x="4890821" y="6090557"/>
            <a:ext cx="2244486" cy="330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7164" indent="-167164" algn="r">
              <a:buFontTx/>
              <a:buChar char="-"/>
            </a:pPr>
            <a:r>
              <a:rPr lang="en-US" sz="780" b="1" i="1">
                <a:solidFill>
                  <a:srgbClr val="1C1D3B"/>
                </a:solidFill>
                <a:latin typeface="Helvetica" pitchFamily="2" charset="0"/>
              </a:rPr>
              <a:t>Robert Loreto</a:t>
            </a:r>
          </a:p>
          <a:p>
            <a:pPr algn="r"/>
            <a:r>
              <a:rPr lang="en-US" sz="780" b="1" i="1">
                <a:solidFill>
                  <a:srgbClr val="1C1D3B"/>
                </a:solidFill>
                <a:latin typeface="Helvetica" pitchFamily="2" charset="0"/>
              </a:rPr>
              <a:t>Director of IT, NVIDIA</a:t>
            </a:r>
            <a:endParaRPr lang="en-US" sz="1024">
              <a:latin typeface="Helvetica" pitchFamily="2" charset="0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FBCCE061-E870-F2E0-5CF0-432D6CDCA8E3}"/>
              </a:ext>
            </a:extLst>
          </p:cNvPr>
          <p:cNvSpPr txBox="1"/>
          <p:nvPr/>
        </p:nvSpPr>
        <p:spPr>
          <a:xfrm>
            <a:off x="8585241" y="5280336"/>
            <a:ext cx="3083218" cy="810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en-US" sz="1170">
                <a:solidFill>
                  <a:srgbClr val="1C1D3B"/>
                </a:solidFill>
                <a:latin typeface="Helvetica" pitchFamily="2" charset="0"/>
              </a:rPr>
              <a:t>Thanks to Auritas, our database and retention management is better than it has ever been. Choosing to work with Auritas was the best decision we could have made.</a:t>
            </a:r>
            <a:endParaRPr lang="en-US" sz="117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5B8C3260-A2B2-B3F6-4F4C-D878BF417BD8}"/>
              </a:ext>
            </a:extLst>
          </p:cNvPr>
          <p:cNvSpPr/>
          <p:nvPr/>
        </p:nvSpPr>
        <p:spPr>
          <a:xfrm>
            <a:off x="4489242" y="5331956"/>
            <a:ext cx="726828" cy="7750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62910B56-21E2-618D-F6B8-12A1EADB6931}"/>
              </a:ext>
            </a:extLst>
          </p:cNvPr>
          <p:cNvSpPr txBox="1"/>
          <p:nvPr/>
        </p:nvSpPr>
        <p:spPr>
          <a:xfrm>
            <a:off x="9315894" y="6090557"/>
            <a:ext cx="2244486" cy="330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7164" indent="-167164" algn="r">
              <a:buFontTx/>
              <a:buChar char="-"/>
            </a:pPr>
            <a:r>
              <a:rPr lang="en-US" sz="780" b="1" i="1">
                <a:solidFill>
                  <a:srgbClr val="1C1D3B"/>
                </a:solidFill>
                <a:latin typeface="Helvetica" pitchFamily="2" charset="0"/>
              </a:rPr>
              <a:t>Terry Chadwick</a:t>
            </a:r>
          </a:p>
          <a:p>
            <a:pPr algn="r"/>
            <a:r>
              <a:rPr lang="en-US" sz="780" b="1" i="1">
                <a:solidFill>
                  <a:srgbClr val="1C1D3B"/>
                </a:solidFill>
                <a:latin typeface="Helvetica" pitchFamily="2" charset="0"/>
              </a:rPr>
              <a:t> SAP Solution Architect, SaskPower</a:t>
            </a:r>
            <a:endParaRPr lang="en-US" sz="1024">
              <a:latin typeface="Helvetica" pitchFamily="2" charset="0"/>
            </a:endParaRPr>
          </a:p>
        </p:txBody>
      </p:sp>
      <p:pic>
        <p:nvPicPr>
          <p:cNvPr id="1035" name="Picture 4" descr="Profile photo of Robert Loreto">
            <a:extLst>
              <a:ext uri="{FF2B5EF4-FFF2-40B4-BE49-F238E27FC236}">
                <a16:creationId xmlns:a16="http://schemas.microsoft.com/office/drawing/2014/main" id="{D9EDB470-68C0-6149-FFE6-73F4ED076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188" y="5281151"/>
            <a:ext cx="775025" cy="7750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051AD45-395A-0123-CC7E-504F21A7F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377" y="840471"/>
            <a:ext cx="574446" cy="2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AD6B5863-0ECC-ECD3-9782-7AAC9FCF6E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4" y="6090557"/>
            <a:ext cx="689922" cy="431202"/>
          </a:xfrm>
          <a:prstGeom prst="rect">
            <a:avLst/>
          </a:prstGeom>
        </p:spPr>
      </p:pic>
      <p:pic>
        <p:nvPicPr>
          <p:cNvPr id="7" name="Picture 6" descr="A green and black logo&#10;&#10;AI-generated content may be incorrect.">
            <a:extLst>
              <a:ext uri="{FF2B5EF4-FFF2-40B4-BE49-F238E27FC236}">
                <a16:creationId xmlns:a16="http://schemas.microsoft.com/office/drawing/2014/main" id="{770280CC-1A23-061F-6009-881B63DA21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63" y="6214415"/>
            <a:ext cx="358394" cy="264017"/>
          </a:xfrm>
          <a:prstGeom prst="rect">
            <a:avLst/>
          </a:prstGeom>
        </p:spPr>
      </p:pic>
      <p:pic>
        <p:nvPicPr>
          <p:cNvPr id="8" name="Picture 7" descr="A black and grey logo&#10;&#10;AI-generated content may be incorrect.">
            <a:extLst>
              <a:ext uri="{FF2B5EF4-FFF2-40B4-BE49-F238E27FC236}">
                <a16:creationId xmlns:a16="http://schemas.microsoft.com/office/drawing/2014/main" id="{6EB9A179-F4E2-D1ED-F419-7E4AD37CBB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39" y="6246135"/>
            <a:ext cx="808739" cy="120047"/>
          </a:xfrm>
          <a:prstGeom prst="rect">
            <a:avLst/>
          </a:prstGeom>
        </p:spPr>
      </p:pic>
      <p:sp>
        <p:nvSpPr>
          <p:cNvPr id="9" name="TextBox 28">
            <a:extLst>
              <a:ext uri="{FF2B5EF4-FFF2-40B4-BE49-F238E27FC236}">
                <a16:creationId xmlns:a16="http://schemas.microsoft.com/office/drawing/2014/main" id="{D189C6AD-E9F4-D50E-A806-37BB2234AF9F}"/>
              </a:ext>
            </a:extLst>
          </p:cNvPr>
          <p:cNvSpPr txBox="1"/>
          <p:nvPr/>
        </p:nvSpPr>
        <p:spPr>
          <a:xfrm>
            <a:off x="8004563" y="2288047"/>
            <a:ext cx="1676845" cy="540554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29"/>
              </a:lnSpc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latin typeface="Helvetica"/>
                <a:ea typeface="Verdana"/>
                <a:cs typeface="Helvetica"/>
              </a:rPr>
              <a:t>months</a:t>
            </a:r>
          </a:p>
        </p:txBody>
      </p:sp>
    </p:spTree>
    <p:extLst>
      <p:ext uri="{BB962C8B-B14F-4D97-AF65-F5344CB8AC3E}">
        <p14:creationId xmlns:p14="http://schemas.microsoft.com/office/powerpoint/2010/main" val="4102773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DD7A8-DDB2-877A-AA37-6DEFE5329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BD8FA6-9583-1648-9B46-02DD5E38FC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Auritas Influenced Deals</a:t>
            </a:r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00EEC17C-DD16-F049-C27F-BB86BD9B8FE8}"/>
              </a:ext>
            </a:extLst>
          </p:cNvPr>
          <p:cNvSpPr/>
          <p:nvPr/>
        </p:nvSpPr>
        <p:spPr>
          <a:xfrm>
            <a:off x="381965" y="1782337"/>
            <a:ext cx="2534856" cy="2713923"/>
          </a:xfrm>
          <a:prstGeom prst="round1Rect">
            <a:avLst>
              <a:gd name="adj" fmla="val 102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>
            <a:extLst>
              <a:ext uri="{FF2B5EF4-FFF2-40B4-BE49-F238E27FC236}">
                <a16:creationId xmlns:a16="http://schemas.microsoft.com/office/drawing/2014/main" id="{1DC34509-F7E2-AB15-B925-2061AD598855}"/>
              </a:ext>
            </a:extLst>
          </p:cNvPr>
          <p:cNvSpPr/>
          <p:nvPr/>
        </p:nvSpPr>
        <p:spPr>
          <a:xfrm>
            <a:off x="3022922" y="1782337"/>
            <a:ext cx="2534856" cy="2713923"/>
          </a:xfrm>
          <a:prstGeom prst="round1Rect">
            <a:avLst>
              <a:gd name="adj" fmla="val 102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C35FF049-4643-D15D-95E2-38B9A597E38D}"/>
              </a:ext>
            </a:extLst>
          </p:cNvPr>
          <p:cNvSpPr/>
          <p:nvPr/>
        </p:nvSpPr>
        <p:spPr>
          <a:xfrm>
            <a:off x="5663879" y="1782337"/>
            <a:ext cx="3042212" cy="2713923"/>
          </a:xfrm>
          <a:prstGeom prst="round1Rect">
            <a:avLst>
              <a:gd name="adj" fmla="val 102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Single Corner Rectangle 13">
            <a:extLst>
              <a:ext uri="{FF2B5EF4-FFF2-40B4-BE49-F238E27FC236}">
                <a16:creationId xmlns:a16="http://schemas.microsoft.com/office/drawing/2014/main" id="{B5275C7B-0FF8-2B9B-0B9D-6D2A2EDB7D3C}"/>
              </a:ext>
            </a:extLst>
          </p:cNvPr>
          <p:cNvSpPr/>
          <p:nvPr/>
        </p:nvSpPr>
        <p:spPr>
          <a:xfrm>
            <a:off x="8812191" y="1782337"/>
            <a:ext cx="2720051" cy="2713923"/>
          </a:xfrm>
          <a:prstGeom prst="round1Rect">
            <a:avLst>
              <a:gd name="adj" fmla="val 102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Single Corner Rectangle 14">
            <a:extLst>
              <a:ext uri="{FF2B5EF4-FFF2-40B4-BE49-F238E27FC236}">
                <a16:creationId xmlns:a16="http://schemas.microsoft.com/office/drawing/2014/main" id="{A8F5CFF9-E275-E41F-73C8-FAE8ADC45D9B}"/>
              </a:ext>
            </a:extLst>
          </p:cNvPr>
          <p:cNvSpPr/>
          <p:nvPr/>
        </p:nvSpPr>
        <p:spPr>
          <a:xfrm>
            <a:off x="381965" y="1782337"/>
            <a:ext cx="2534856" cy="654985"/>
          </a:xfrm>
          <a:prstGeom prst="round1Rect">
            <a:avLst>
              <a:gd name="adj" fmla="val 1878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 Single Corner Rectangle 15">
            <a:extLst>
              <a:ext uri="{FF2B5EF4-FFF2-40B4-BE49-F238E27FC236}">
                <a16:creationId xmlns:a16="http://schemas.microsoft.com/office/drawing/2014/main" id="{FC384397-2361-292B-2725-8C3E0280A943}"/>
              </a:ext>
            </a:extLst>
          </p:cNvPr>
          <p:cNvSpPr/>
          <p:nvPr/>
        </p:nvSpPr>
        <p:spPr>
          <a:xfrm>
            <a:off x="3022922" y="1782337"/>
            <a:ext cx="2534856" cy="654985"/>
          </a:xfrm>
          <a:prstGeom prst="round1Rect">
            <a:avLst>
              <a:gd name="adj" fmla="val 2020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 Single Corner Rectangle 16">
            <a:extLst>
              <a:ext uri="{FF2B5EF4-FFF2-40B4-BE49-F238E27FC236}">
                <a16:creationId xmlns:a16="http://schemas.microsoft.com/office/drawing/2014/main" id="{5585C31D-6E4E-41E1-3CC9-7EC22A8089B9}"/>
              </a:ext>
            </a:extLst>
          </p:cNvPr>
          <p:cNvSpPr/>
          <p:nvPr/>
        </p:nvSpPr>
        <p:spPr>
          <a:xfrm>
            <a:off x="5663879" y="1782337"/>
            <a:ext cx="3042212" cy="654985"/>
          </a:xfrm>
          <a:prstGeom prst="round1Rect">
            <a:avLst>
              <a:gd name="adj" fmla="val 2304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ingle Corner Rectangle 17">
            <a:extLst>
              <a:ext uri="{FF2B5EF4-FFF2-40B4-BE49-F238E27FC236}">
                <a16:creationId xmlns:a16="http://schemas.microsoft.com/office/drawing/2014/main" id="{68715956-D6D7-7E90-141C-1C96E50FE3F4}"/>
              </a:ext>
            </a:extLst>
          </p:cNvPr>
          <p:cNvSpPr/>
          <p:nvPr/>
        </p:nvSpPr>
        <p:spPr>
          <a:xfrm>
            <a:off x="8812191" y="1782337"/>
            <a:ext cx="2720051" cy="654985"/>
          </a:xfrm>
          <a:prstGeom prst="round1Rect">
            <a:avLst>
              <a:gd name="adj" fmla="val 216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9AE840CD-E4AD-3DB3-456D-46FA202E4040}"/>
              </a:ext>
            </a:extLst>
          </p:cNvPr>
          <p:cNvSpPr txBox="1"/>
          <p:nvPr/>
        </p:nvSpPr>
        <p:spPr>
          <a:xfrm>
            <a:off x="574576" y="1921623"/>
            <a:ext cx="1870238" cy="43817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chemeClr val="accent6"/>
                </a:solidFill>
                <a:latin typeface="Helvetica" pitchFamily="2" charset="0"/>
                <a:ea typeface="Open Sans Extrabold"/>
                <a:cs typeface="Open Sans Extrabold"/>
              </a:rPr>
              <a:t>Archive File Storage</a:t>
            </a:r>
            <a:endParaRPr lang="en-US" sz="1400" b="1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F83AE119-7368-3E3B-84EF-59A3BC6CEDD6}"/>
              </a:ext>
            </a:extLst>
          </p:cNvPr>
          <p:cNvSpPr txBox="1"/>
          <p:nvPr/>
        </p:nvSpPr>
        <p:spPr>
          <a:xfrm>
            <a:off x="542210" y="2532692"/>
            <a:ext cx="2200989" cy="1184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buClr>
                <a:schemeClr val="accent2"/>
              </a:buClr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AI based recommendation engine for DVM</a:t>
            </a:r>
          </a:p>
          <a:p>
            <a:pPr marL="167164" lvl="1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Data ASSIST connects with </a:t>
            </a:r>
            <a:r>
              <a:rPr lang="en-US" sz="1100" err="1">
                <a:solidFill>
                  <a:srgbClr val="1C1D3B"/>
                </a:solidFill>
                <a:latin typeface="Helvetica" pitchFamily="2" charset="0"/>
              </a:rPr>
              <a:t>ArchiveCenter</a:t>
            </a:r>
            <a:endParaRPr lang="en-US" sz="1100">
              <a:solidFill>
                <a:srgbClr val="1C1D3B"/>
              </a:solidFill>
              <a:latin typeface="Helvetica" pitchFamily="2" charset="0"/>
            </a:endParaRPr>
          </a:p>
          <a:p>
            <a:pPr marL="167164" lvl="1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Win-win for SAP rep</a:t>
            </a:r>
          </a:p>
          <a:p>
            <a:pPr marL="167164" lvl="1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Potential to extend to xECM</a:t>
            </a:r>
          </a:p>
          <a:p>
            <a:pPr marL="167164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10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22" name="TextBox 28">
            <a:extLst>
              <a:ext uri="{FF2B5EF4-FFF2-40B4-BE49-F238E27FC236}">
                <a16:creationId xmlns:a16="http://schemas.microsoft.com/office/drawing/2014/main" id="{F94A0EC4-F173-C82F-BC7F-8CDFD4D64822}"/>
              </a:ext>
            </a:extLst>
          </p:cNvPr>
          <p:cNvSpPr txBox="1"/>
          <p:nvPr/>
        </p:nvSpPr>
        <p:spPr>
          <a:xfrm>
            <a:off x="3203959" y="1913040"/>
            <a:ext cx="1870238" cy="43817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chemeClr val="accent6"/>
                </a:solidFill>
                <a:latin typeface="Helvetica" pitchFamily="2" charset="0"/>
                <a:ea typeface="Open Sans Extrabold"/>
                <a:cs typeface="Open Sans Extrabold"/>
              </a:rPr>
              <a:t>Vendor Invoice Management (VIM)</a:t>
            </a:r>
          </a:p>
        </p:txBody>
      </p:sp>
      <p:sp>
        <p:nvSpPr>
          <p:cNvPr id="23" name="TextBox 28">
            <a:extLst>
              <a:ext uri="{FF2B5EF4-FFF2-40B4-BE49-F238E27FC236}">
                <a16:creationId xmlns:a16="http://schemas.microsoft.com/office/drawing/2014/main" id="{6D687FAB-8369-9373-8C4E-54C91B182C2A}"/>
              </a:ext>
            </a:extLst>
          </p:cNvPr>
          <p:cNvSpPr txBox="1"/>
          <p:nvPr/>
        </p:nvSpPr>
        <p:spPr>
          <a:xfrm>
            <a:off x="5854561" y="1888339"/>
            <a:ext cx="1870238" cy="43817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Helvetica" pitchFamily="2" charset="0"/>
                <a:ea typeface="Open Sans Extrabold"/>
                <a:cs typeface="Open Sans Extrabold"/>
              </a:rPr>
              <a:t>Content Management –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Helvetica" pitchFamily="2" charset="0"/>
                <a:ea typeface="Open Sans Extrabold"/>
                <a:cs typeface="Open Sans Extrabold"/>
              </a:rPr>
              <a:t>xECM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Helvetica" pitchFamily="2" charset="0"/>
                <a:ea typeface="Open Sans Extrabold"/>
                <a:cs typeface="Open Sans Extrabold"/>
              </a:rPr>
              <a:t> + SFSF</a:t>
            </a: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E18F20C6-3A90-8933-5EE7-1FD24CFA3528}"/>
              </a:ext>
            </a:extLst>
          </p:cNvPr>
          <p:cNvSpPr txBox="1"/>
          <p:nvPr/>
        </p:nvSpPr>
        <p:spPr>
          <a:xfrm>
            <a:off x="9016379" y="1888339"/>
            <a:ext cx="1870238" cy="43817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chemeClr val="accent6"/>
                </a:solidFill>
                <a:latin typeface="Helvetica" pitchFamily="2" charset="0"/>
                <a:ea typeface="Open Sans Extrabold"/>
                <a:cs typeface="Open Sans Extrabold"/>
              </a:rPr>
              <a:t>Replacement</a:t>
            </a:r>
            <a:endParaRPr lang="en-US" sz="1400" b="1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28" name="TextBox 34">
            <a:extLst>
              <a:ext uri="{FF2B5EF4-FFF2-40B4-BE49-F238E27FC236}">
                <a16:creationId xmlns:a16="http://schemas.microsoft.com/office/drawing/2014/main" id="{BAF30EAB-6B84-4261-E765-0421BD278D34}"/>
              </a:ext>
            </a:extLst>
          </p:cNvPr>
          <p:cNvSpPr txBox="1"/>
          <p:nvPr/>
        </p:nvSpPr>
        <p:spPr>
          <a:xfrm>
            <a:off x="3166705" y="2532692"/>
            <a:ext cx="220098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7164" lvl="1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Sales order management </a:t>
            </a:r>
          </a:p>
          <a:p>
            <a:pPr marL="167164" lvl="1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Ariba integration</a:t>
            </a:r>
          </a:p>
          <a:p>
            <a:pPr marL="167164" lvl="1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AR cash application</a:t>
            </a:r>
          </a:p>
          <a:p>
            <a:pPr marL="167164" lvl="1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100">
              <a:solidFill>
                <a:srgbClr val="1C1D3B"/>
              </a:solidFill>
              <a:latin typeface="Helvetica" pitchFamily="2" charset="0"/>
            </a:endParaRPr>
          </a:p>
          <a:p>
            <a:pPr marL="167164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10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29" name="TextBox 34">
            <a:extLst>
              <a:ext uri="{FF2B5EF4-FFF2-40B4-BE49-F238E27FC236}">
                <a16:creationId xmlns:a16="http://schemas.microsoft.com/office/drawing/2014/main" id="{2CE113B7-CA2E-87CD-F78F-A49B4704B303}"/>
              </a:ext>
            </a:extLst>
          </p:cNvPr>
          <p:cNvSpPr txBox="1"/>
          <p:nvPr/>
        </p:nvSpPr>
        <p:spPr>
          <a:xfrm>
            <a:off x="5831411" y="2532692"/>
            <a:ext cx="275700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buClr>
                <a:schemeClr val="accent2"/>
              </a:buClr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Messaging of integration across multiple system with xECM</a:t>
            </a:r>
          </a:p>
          <a:p>
            <a:pPr marL="171450" lvl="1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3rd party resume platform</a:t>
            </a:r>
          </a:p>
          <a:p>
            <a:pPr marL="171450" lvl="1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Automate all contract       fetch/OCR/auto classification file storage, integration with MDG</a:t>
            </a:r>
          </a:p>
          <a:p>
            <a:pPr marL="171450" lvl="1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Asset manuals/images</a:t>
            </a:r>
          </a:p>
          <a:p>
            <a:pPr marL="167164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10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33" name="TextBox 34">
            <a:extLst>
              <a:ext uri="{FF2B5EF4-FFF2-40B4-BE49-F238E27FC236}">
                <a16:creationId xmlns:a16="http://schemas.microsoft.com/office/drawing/2014/main" id="{EC4443B3-07C7-5AD2-720C-F49A72BF9F23}"/>
              </a:ext>
            </a:extLst>
          </p:cNvPr>
          <p:cNvSpPr txBox="1"/>
          <p:nvPr/>
        </p:nvSpPr>
        <p:spPr>
          <a:xfrm>
            <a:off x="8993229" y="2532692"/>
            <a:ext cx="248885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7164" lvl="1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Doc Presentment extension/</a:t>
            </a:r>
            <a:r>
              <a:rPr lang="en-US" sz="1100" err="1">
                <a:solidFill>
                  <a:srgbClr val="1C1D3B"/>
                </a:solidFill>
                <a:latin typeface="Helvetica" pitchFamily="2" charset="0"/>
              </a:rPr>
              <a:t>Exstream</a:t>
            </a:r>
            <a:endParaRPr lang="en-US" sz="1100">
              <a:solidFill>
                <a:srgbClr val="1C1D3B"/>
              </a:solidFill>
              <a:latin typeface="Helvetica" pitchFamily="2" charset="0"/>
            </a:endParaRPr>
          </a:p>
          <a:p>
            <a:pPr marL="167164" lvl="1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xECM</a:t>
            </a:r>
          </a:p>
          <a:p>
            <a:pPr marL="167164" lvl="1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VIM+ICC</a:t>
            </a:r>
          </a:p>
          <a:p>
            <a:pPr marL="167164" lvl="1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err="1">
                <a:solidFill>
                  <a:srgbClr val="1C1D3B"/>
                </a:solidFill>
                <a:latin typeface="Helvetica" pitchFamily="2" charset="0"/>
              </a:rPr>
              <a:t>CoreSig</a:t>
            </a:r>
            <a:endParaRPr lang="en-US" sz="1100">
              <a:solidFill>
                <a:srgbClr val="1C1D3B"/>
              </a:solidFill>
              <a:latin typeface="Helvetica" pitchFamily="2" charset="0"/>
            </a:endParaRPr>
          </a:p>
          <a:p>
            <a:pPr marL="167164" lvl="1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Replaced Gimmal, </a:t>
            </a:r>
            <a:r>
              <a:rPr lang="en-US" sz="1100" err="1">
                <a:solidFill>
                  <a:srgbClr val="1C1D3B"/>
                </a:solidFill>
                <a:latin typeface="Helvetica" pitchFamily="2" charset="0"/>
              </a:rPr>
              <a:t>Filenet</a:t>
            </a:r>
            <a:r>
              <a:rPr lang="en-US" sz="1100">
                <a:solidFill>
                  <a:srgbClr val="1C1D3B"/>
                </a:solidFill>
                <a:latin typeface="Helvetica" pitchFamily="2" charset="0"/>
              </a:rPr>
              <a:t>, </a:t>
            </a:r>
            <a:r>
              <a:rPr lang="en-US" sz="1100" err="1">
                <a:solidFill>
                  <a:srgbClr val="1C1D3B"/>
                </a:solidFill>
                <a:latin typeface="Helvetica" pitchFamily="2" charset="0"/>
              </a:rPr>
              <a:t>Saperion</a:t>
            </a:r>
            <a:endParaRPr lang="en-US" sz="1100">
              <a:solidFill>
                <a:srgbClr val="1C1D3B"/>
              </a:solidFill>
              <a:latin typeface="Helvetica" pitchFamily="2" charset="0"/>
            </a:endParaRPr>
          </a:p>
          <a:p>
            <a:pPr marL="167164" lvl="1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100">
              <a:solidFill>
                <a:srgbClr val="1C1D3B"/>
              </a:solidFill>
              <a:latin typeface="Helvetica" pitchFamily="2" charset="0"/>
            </a:endParaRPr>
          </a:p>
          <a:p>
            <a:pPr marL="167164" indent="-167164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100">
              <a:solidFill>
                <a:srgbClr val="1C1D3B"/>
              </a:solidFill>
              <a:latin typeface="Helvetica" pitchFamily="2" charset="0"/>
            </a:endParaRPr>
          </a:p>
        </p:txBody>
      </p:sp>
      <p:pic>
        <p:nvPicPr>
          <p:cNvPr id="35" name="Picture 34" descr="Download Newell Brands Logo in SVG Vector or PNG File Format ...">
            <a:extLst>
              <a:ext uri="{FF2B5EF4-FFF2-40B4-BE49-F238E27FC236}">
                <a16:creationId xmlns:a16="http://schemas.microsoft.com/office/drawing/2014/main" id="{121425CE-4342-E4E1-1B13-8D4661C12F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76" y="3499080"/>
            <a:ext cx="852155" cy="625453"/>
          </a:xfrm>
          <a:prstGeom prst="rect">
            <a:avLst/>
          </a:prstGeom>
        </p:spPr>
      </p:pic>
      <p:pic>
        <p:nvPicPr>
          <p:cNvPr id="36" name="Picture 35" descr="File:Apache Corporation Logo.svg - Wikimedia Commons">
            <a:extLst>
              <a:ext uri="{FF2B5EF4-FFF2-40B4-BE49-F238E27FC236}">
                <a16:creationId xmlns:a16="http://schemas.microsoft.com/office/drawing/2014/main" id="{3329A5E1-CF9C-D322-B6C9-5BFC625741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945" y="3604441"/>
            <a:ext cx="852155" cy="352177"/>
          </a:xfrm>
          <a:prstGeom prst="rect">
            <a:avLst/>
          </a:prstGeom>
        </p:spPr>
      </p:pic>
      <p:pic>
        <p:nvPicPr>
          <p:cNvPr id="37" name="Picture 16" descr="Devon Energy | Brands of the World™ | Download vector logos ...">
            <a:extLst>
              <a:ext uri="{FF2B5EF4-FFF2-40B4-BE49-F238E27FC236}">
                <a16:creationId xmlns:a16="http://schemas.microsoft.com/office/drawing/2014/main" id="{14D2C789-C41E-530F-56C2-423EAE76F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744" b="70256" l="5128" r="91795">
                        <a14:foregroundMark x1="45641" y1="64615" x2="45641" y2="64615"/>
                        <a14:foregroundMark x1="51282" y1="57949" x2="51282" y2="57949"/>
                        <a14:foregroundMark x1="33333" y1="62564" x2="33333" y2="62564"/>
                        <a14:foregroundMark x1="15897" y1="62051" x2="15897" y2="62051"/>
                        <a14:foregroundMark x1="5641" y1="61538" x2="5641" y2="61538"/>
                        <a14:foregroundMark x1="57436" y1="57436" x2="57436" y2="57436"/>
                        <a14:foregroundMark x1="71795" y1="59487" x2="71795" y2="59487"/>
                        <a14:foregroundMark x1="91795" y1="43590" x2="91795" y2="43590"/>
                        <a14:foregroundMark x1="89744" y1="37949" x2="89744" y2="37949"/>
                        <a14:foregroundMark x1="89744" y1="32308" x2="89744" y2="32308"/>
                        <a14:foregroundMark x1="42564" y1="65641" x2="42564" y2="65641"/>
                        <a14:foregroundMark x1="41026" y1="62051" x2="42564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148" b="23689"/>
          <a:stretch/>
        </p:blipFill>
        <p:spPr bwMode="auto">
          <a:xfrm>
            <a:off x="1298540" y="4051069"/>
            <a:ext cx="619160" cy="31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024" descr="Monster Energy Logo and symbol, meaning, history, PNG, brand">
            <a:extLst>
              <a:ext uri="{FF2B5EF4-FFF2-40B4-BE49-F238E27FC236}">
                <a16:creationId xmlns:a16="http://schemas.microsoft.com/office/drawing/2014/main" id="{30D34527-AA22-1818-EBC8-2B75F2B6F6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920" y="3575564"/>
            <a:ext cx="428066" cy="393996"/>
          </a:xfrm>
          <a:prstGeom prst="rect">
            <a:avLst/>
          </a:prstGeom>
        </p:spPr>
      </p:pic>
      <p:pic>
        <p:nvPicPr>
          <p:cNvPr id="1027" name="Picture 1026" descr="Download Gilead Sciences Logo in SVG Vector or PNG File ...">
            <a:extLst>
              <a:ext uri="{FF2B5EF4-FFF2-40B4-BE49-F238E27FC236}">
                <a16:creationId xmlns:a16="http://schemas.microsoft.com/office/drawing/2014/main" id="{086FDD3B-4CD0-5321-B936-86D6F4AC84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1818" y="3121175"/>
            <a:ext cx="914110" cy="257903"/>
          </a:xfrm>
          <a:prstGeom prst="rect">
            <a:avLst/>
          </a:prstGeom>
        </p:spPr>
      </p:pic>
      <p:pic>
        <p:nvPicPr>
          <p:cNvPr id="1028" name="Picture 1027" descr="Logos &amp; Brand Guidelines | NVIDIA">
            <a:extLst>
              <a:ext uri="{FF2B5EF4-FFF2-40B4-BE49-F238E27FC236}">
                <a16:creationId xmlns:a16="http://schemas.microsoft.com/office/drawing/2014/main" id="{F72C4980-B307-76BB-3E62-21F24AF6B72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2966" y1="34043" x2="42966" y2="34043"/>
                        <a14:foregroundMark x1="52091" y1="70213" x2="52091" y2="70213"/>
                        <a14:foregroundMark x1="58935" y1="55319" x2="58935" y2="55319"/>
                        <a14:foregroundMark x1="71483" y1="61702" x2="71483" y2="61702"/>
                        <a14:foregroundMark x1="74525" y1="53191" x2="74525" y2="53191"/>
                        <a14:foregroundMark x1="86692" y1="68085" x2="86692" y2="68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6518" y="3814435"/>
            <a:ext cx="914110" cy="162743"/>
          </a:xfrm>
          <a:prstGeom prst="rect">
            <a:avLst/>
          </a:prstGeom>
        </p:spPr>
      </p:pic>
      <p:pic>
        <p:nvPicPr>
          <p:cNvPr id="1029" name="Picture 12" descr="Lennox logo and symbol, meaning, history, PNG">
            <a:extLst>
              <a:ext uri="{FF2B5EF4-FFF2-40B4-BE49-F238E27FC236}">
                <a16:creationId xmlns:a16="http://schemas.microsoft.com/office/drawing/2014/main" id="{1CC7F21D-CA73-07F7-C632-F78A6F39C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9313" y="3982867"/>
            <a:ext cx="725106" cy="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14" descr="Mitek Structural – Mid-Am Building Supply">
            <a:extLst>
              <a:ext uri="{FF2B5EF4-FFF2-40B4-BE49-F238E27FC236}">
                <a16:creationId xmlns:a16="http://schemas.microsoft.com/office/drawing/2014/main" id="{422D2436-A152-741C-ECEA-D77B7CBC7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8164" y1="50725" x2="38164" y2="50725"/>
                        <a14:foregroundMark x1="37681" y1="27536" x2="37681" y2="27536"/>
                        <a14:foregroundMark x1="44928" y1="27536" x2="44928" y2="27536"/>
                        <a14:foregroundMark x1="65700" y1="59420" x2="65700" y2="59420"/>
                        <a14:foregroundMark x1="77295" y1="72464" x2="77295" y2="72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5951" y="4090055"/>
            <a:ext cx="719761" cy="23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Graphic 1030" descr="Download Air Products &amp; Chemicals Logo in SVG Vector or PNG ...">
            <a:extLst>
              <a:ext uri="{FF2B5EF4-FFF2-40B4-BE49-F238E27FC236}">
                <a16:creationId xmlns:a16="http://schemas.microsoft.com/office/drawing/2014/main" id="{5D13ABDE-3AD5-B26D-CA2B-4F9AC514A1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33101" b="27610"/>
          <a:stretch/>
        </p:blipFill>
        <p:spPr>
          <a:xfrm>
            <a:off x="4367961" y="3452499"/>
            <a:ext cx="957066" cy="248433"/>
          </a:xfrm>
          <a:prstGeom prst="rect">
            <a:avLst/>
          </a:prstGeom>
        </p:spPr>
      </p:pic>
      <p:pic>
        <p:nvPicPr>
          <p:cNvPr id="1032" name="Picture 1031" descr="A red and white logo&#10;&#10;Description automatically generated">
            <a:extLst>
              <a:ext uri="{FF2B5EF4-FFF2-40B4-BE49-F238E27FC236}">
                <a16:creationId xmlns:a16="http://schemas.microsoft.com/office/drawing/2014/main" id="{65BB9633-D29E-315C-A62A-A96D0BDF2B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8522" y="3145001"/>
            <a:ext cx="466372" cy="307498"/>
          </a:xfrm>
          <a:prstGeom prst="rect">
            <a:avLst/>
          </a:prstGeom>
        </p:spPr>
      </p:pic>
      <p:pic>
        <p:nvPicPr>
          <p:cNvPr id="1034" name="Picture 1033" descr="Home Page - TBC Corporation">
            <a:extLst>
              <a:ext uri="{FF2B5EF4-FFF2-40B4-BE49-F238E27FC236}">
                <a16:creationId xmlns:a16="http://schemas.microsoft.com/office/drawing/2014/main" id="{2A803702-97AD-D354-6D90-7E8867FAAD5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654" y="3563088"/>
            <a:ext cx="484186" cy="258609"/>
          </a:xfrm>
          <a:prstGeom prst="rect">
            <a:avLst/>
          </a:prstGeom>
        </p:spPr>
      </p:pic>
      <p:pic>
        <p:nvPicPr>
          <p:cNvPr id="1035" name="Picture 1034" descr="Media | Kimberly-Clark">
            <a:extLst>
              <a:ext uri="{FF2B5EF4-FFF2-40B4-BE49-F238E27FC236}">
                <a16:creationId xmlns:a16="http://schemas.microsoft.com/office/drawing/2014/main" id="{35C2D192-A5ED-515B-7176-E95F2F2F968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4583" y="4182751"/>
            <a:ext cx="1200017" cy="240796"/>
          </a:xfrm>
          <a:prstGeom prst="rect">
            <a:avLst/>
          </a:prstGeom>
        </p:spPr>
      </p:pic>
      <p:pic>
        <p:nvPicPr>
          <p:cNvPr id="1038" name="Picture 2">
            <a:extLst>
              <a:ext uri="{FF2B5EF4-FFF2-40B4-BE49-F238E27FC236}">
                <a16:creationId xmlns:a16="http://schemas.microsoft.com/office/drawing/2014/main" id="{AB2AEE18-D54D-3ADD-3982-4F584AAA0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254" y="3837832"/>
            <a:ext cx="1211346" cy="2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8" descr="The Venetian Resort - TravelMole">
            <a:extLst>
              <a:ext uri="{FF2B5EF4-FFF2-40B4-BE49-F238E27FC236}">
                <a16:creationId xmlns:a16="http://schemas.microsoft.com/office/drawing/2014/main" id="{03E010D5-3E26-03E1-E2BB-B20CF8A89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0"/>
          <a:stretch/>
        </p:blipFill>
        <p:spPr bwMode="auto">
          <a:xfrm>
            <a:off x="7529558" y="3956618"/>
            <a:ext cx="1019271" cy="40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042" descr="Conagra Brands – U.S. Farmers &amp; Ranchers in Action">
            <a:extLst>
              <a:ext uri="{FF2B5EF4-FFF2-40B4-BE49-F238E27FC236}">
                <a16:creationId xmlns:a16="http://schemas.microsoft.com/office/drawing/2014/main" id="{FCBBC532-37BD-476A-4212-2382EA5F0524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186" y="3570725"/>
            <a:ext cx="1186764" cy="833217"/>
          </a:xfrm>
          <a:prstGeom prst="rect">
            <a:avLst/>
          </a:prstGeom>
        </p:spPr>
      </p:pic>
      <p:pic>
        <p:nvPicPr>
          <p:cNvPr id="1044" name="Picture 10" descr="NW Natural Logo PNG Transparent &amp; SVG Vector - Freebie Supply">
            <a:extLst>
              <a:ext uri="{FF2B5EF4-FFF2-40B4-BE49-F238E27FC236}">
                <a16:creationId xmlns:a16="http://schemas.microsoft.com/office/drawing/2014/main" id="{9C368AA1-12E2-153B-4E00-C9CFDCAD6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487" y="3693140"/>
            <a:ext cx="730407" cy="73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Round Single Corner Rectangle 1044">
            <a:extLst>
              <a:ext uri="{FF2B5EF4-FFF2-40B4-BE49-F238E27FC236}">
                <a16:creationId xmlns:a16="http://schemas.microsoft.com/office/drawing/2014/main" id="{4F3F5A91-B43D-9CB6-6966-C74830F4C506}"/>
              </a:ext>
            </a:extLst>
          </p:cNvPr>
          <p:cNvSpPr/>
          <p:nvPr/>
        </p:nvSpPr>
        <p:spPr>
          <a:xfrm>
            <a:off x="381965" y="4684020"/>
            <a:ext cx="11100120" cy="1526775"/>
          </a:xfrm>
          <a:prstGeom prst="round1Rect">
            <a:avLst>
              <a:gd name="adj" fmla="val 102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D9323EC7-B1E2-A6A1-4031-C7CBCEFFA167}"/>
              </a:ext>
            </a:extLst>
          </p:cNvPr>
          <p:cNvSpPr/>
          <p:nvPr/>
        </p:nvSpPr>
        <p:spPr>
          <a:xfrm>
            <a:off x="8636521" y="5100584"/>
            <a:ext cx="2474384" cy="785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" tIns="29718" rIns="59436" bIns="29718" rtlCol="0" anchor="ctr"/>
          <a:lstStyle/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Helvetica" pitchFamily="2" charset="0"/>
                <a:ea typeface="Open Sans"/>
                <a:cs typeface="Open Sans"/>
              </a:rPr>
              <a:t>Value prop for CPEA/BTPEA</a:t>
            </a: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Helvetica" pitchFamily="2" charset="0"/>
                <a:ea typeface="Open Sans"/>
                <a:cs typeface="Open Sans"/>
              </a:rPr>
              <a:t>Acceleration of RISE</a:t>
            </a: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Helvetica" pitchFamily="2" charset="0"/>
                <a:ea typeface="Open Sans"/>
                <a:cs typeface="Open Sans"/>
              </a:rPr>
              <a:t>Alignment with </a:t>
            </a:r>
            <a:r>
              <a:rPr lang="en-US" sz="1200" err="1">
                <a:solidFill>
                  <a:schemeClr val="tx1"/>
                </a:solidFill>
                <a:latin typeface="Helvetica" pitchFamily="2" charset="0"/>
                <a:ea typeface="Open Sans"/>
                <a:cs typeface="Open Sans"/>
              </a:rPr>
              <a:t>Hyperscaler</a:t>
            </a:r>
            <a:endParaRPr lang="en-US" sz="1200">
              <a:solidFill>
                <a:schemeClr val="tx1"/>
              </a:solidFill>
              <a:latin typeface="Helvetica" pitchFamily="2" charset="0"/>
              <a:ea typeface="Open Sans"/>
              <a:cs typeface="Open Sans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Helvetica" pitchFamily="2" charset="0"/>
                <a:ea typeface="Open Sans"/>
                <a:cs typeface="Open Sans"/>
              </a:rPr>
              <a:t>Reduces the sales cycle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80CDD49F-88AA-32DB-6B90-3C066724DD92}"/>
              </a:ext>
            </a:extLst>
          </p:cNvPr>
          <p:cNvSpPr txBox="1"/>
          <p:nvPr/>
        </p:nvSpPr>
        <p:spPr>
          <a:xfrm>
            <a:off x="502995" y="4801835"/>
            <a:ext cx="29408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chemeClr val="accent5"/>
                </a:solidFill>
                <a:latin typeface="Helvetica" pitchFamily="2" charset="0"/>
                <a:ea typeface="Open Sans Extrabold"/>
                <a:cs typeface="Open Sans Extrabold"/>
              </a:rPr>
              <a:t>CPEA/BTPEA + SAP Store</a:t>
            </a:r>
            <a:endParaRPr lang="en-US" sz="1400" b="1">
              <a:solidFill>
                <a:schemeClr val="accent5"/>
              </a:solidFill>
              <a:latin typeface="Helvetica" pitchFamily="2" charset="0"/>
            </a:endParaRPr>
          </a:p>
        </p:txBody>
      </p:sp>
      <p:pic>
        <p:nvPicPr>
          <p:cNvPr id="1049" name="Graphic 1048">
            <a:extLst>
              <a:ext uri="{FF2B5EF4-FFF2-40B4-BE49-F238E27FC236}">
                <a16:creationId xmlns:a16="http://schemas.microsoft.com/office/drawing/2014/main" id="{585D5D93-F4E1-5FE8-6951-1E8BD20B2D5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90294" y="5155616"/>
            <a:ext cx="1129253" cy="373989"/>
          </a:xfrm>
          <a:prstGeom prst="rect">
            <a:avLst/>
          </a:prstGeom>
        </p:spPr>
      </p:pic>
      <p:pic>
        <p:nvPicPr>
          <p:cNvPr id="1050" name="Picture 1049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5623C94-49E0-221D-AA6C-25109B32653F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76" y="5641859"/>
            <a:ext cx="1217213" cy="413733"/>
          </a:xfrm>
          <a:prstGeom prst="rect">
            <a:avLst/>
          </a:prstGeom>
        </p:spPr>
      </p:pic>
      <p:pic>
        <p:nvPicPr>
          <p:cNvPr id="1052" name="Picture 4" descr="Waters Corporation | Laboratory Instruments, Consumables ...">
            <a:extLst>
              <a:ext uri="{FF2B5EF4-FFF2-40B4-BE49-F238E27FC236}">
                <a16:creationId xmlns:a16="http://schemas.microsoft.com/office/drawing/2014/main" id="{75E9008F-13C7-2A01-D582-710677802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735" b="89381" l="895" r="89933">
                        <a14:foregroundMark x1="8501" y1="81416" x2="8501" y2="81416"/>
                        <a14:foregroundMark x1="3803" y1="46018" x2="3803" y2="46018"/>
                        <a14:foregroundMark x1="895" y1="13274" x2="895" y2="13274"/>
                        <a14:foregroundMark x1="42058" y1="58407" x2="42058" y2="58407"/>
                        <a14:foregroundMark x1="49664" y1="43363" x2="49664" y2="43363"/>
                        <a14:foregroundMark x1="68456" y1="65487" x2="68456" y2="65487"/>
                        <a14:foregroundMark x1="73154" y1="64602" x2="73154" y2="64602"/>
                        <a14:foregroundMark x1="89485" y1="74336" x2="89485" y2="74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287" y="5747673"/>
            <a:ext cx="1073134" cy="2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6" descr="New eBay logo, designed by Lippincott | Logo Design Love">
            <a:extLst>
              <a:ext uri="{FF2B5EF4-FFF2-40B4-BE49-F238E27FC236}">
                <a16:creationId xmlns:a16="http://schemas.microsoft.com/office/drawing/2014/main" id="{283A6F99-E235-3F8B-1F5D-FADFE705B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8020" y="5625546"/>
            <a:ext cx="1037871" cy="4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1053">
            <a:extLst>
              <a:ext uri="{FF2B5EF4-FFF2-40B4-BE49-F238E27FC236}">
                <a16:creationId xmlns:a16="http://schemas.microsoft.com/office/drawing/2014/main" id="{F082335C-6116-C408-C72B-38C46769E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989" y="5463679"/>
            <a:ext cx="889650" cy="2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1054" descr="TTI Careers">
            <a:extLst>
              <a:ext uri="{FF2B5EF4-FFF2-40B4-BE49-F238E27FC236}">
                <a16:creationId xmlns:a16="http://schemas.microsoft.com/office/drawing/2014/main" id="{D36DBDA1-918A-156D-2ADF-2EC6EE140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3979" y="4854416"/>
            <a:ext cx="605114" cy="58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10" descr="Free Peabody Logo in All Formats, EPS, SVG, PNG...">
            <a:extLst>
              <a:ext uri="{FF2B5EF4-FFF2-40B4-BE49-F238E27FC236}">
                <a16:creationId xmlns:a16="http://schemas.microsoft.com/office/drawing/2014/main" id="{419DC1E8-3140-4BA2-4F0A-583B6744C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735" b="89381" l="7527" r="91039">
                        <a14:foregroundMark x1="7527" y1="74336" x2="7527" y2="74336"/>
                        <a14:foregroundMark x1="15054" y1="38053" x2="15054" y2="38053"/>
                        <a14:foregroundMark x1="27957" y1="35398" x2="27957" y2="35398"/>
                        <a14:foregroundMark x1="41219" y1="41593" x2="41219" y2="41593"/>
                        <a14:foregroundMark x1="45520" y1="23009" x2="45520" y2="23009"/>
                        <a14:foregroundMark x1="66667" y1="34513" x2="66667" y2="34513"/>
                        <a14:foregroundMark x1="70609" y1="43363" x2="70609" y2="43363"/>
                        <a14:foregroundMark x1="90681" y1="59292" x2="90681" y2="59292"/>
                        <a14:foregroundMark x1="90681" y1="46018" x2="90681" y2="46018"/>
                        <a14:foregroundMark x1="89606" y1="29204" x2="89606" y2="29204"/>
                        <a14:foregroundMark x1="91039" y1="34513" x2="91039" y2="34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3183" y="4978742"/>
            <a:ext cx="1104692" cy="4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2" descr="BC Hydro logos">
            <a:extLst>
              <a:ext uri="{FF2B5EF4-FFF2-40B4-BE49-F238E27FC236}">
                <a16:creationId xmlns:a16="http://schemas.microsoft.com/office/drawing/2014/main" id="{D2D392E3-9999-C336-25F8-E5A26D24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36887" y1="48677" x2="36887" y2="48677"/>
                        <a14:foregroundMark x1="40085" y1="49206" x2="40085" y2="49206"/>
                        <a14:foregroundMark x1="52878" y1="50794" x2="52878" y2="50794"/>
                        <a14:foregroundMark x1="57143" y1="52381" x2="57143" y2="52381"/>
                        <a14:foregroundMark x1="65245" y1="48677" x2="65245" y2="48677"/>
                        <a14:foregroundMark x1="68443" y1="51852" x2="68443" y2="51852"/>
                        <a14:foregroundMark x1="75480" y1="51323" x2="75480" y2="51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73" y="5281720"/>
            <a:ext cx="1951567" cy="78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12" descr="Flowers Foods | Georgia Chamber of Commerce">
            <a:extLst>
              <a:ext uri="{FF2B5EF4-FFF2-40B4-BE49-F238E27FC236}">
                <a16:creationId xmlns:a16="http://schemas.microsoft.com/office/drawing/2014/main" id="{C5FA402C-26D0-F45E-7B0D-E6A040CF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59" y="4898099"/>
            <a:ext cx="1085850" cy="28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60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E514046-19A7-6893-E892-E5C3797382BF}"/>
              </a:ext>
            </a:extLst>
          </p:cNvPr>
          <p:cNvSpPr/>
          <p:nvPr/>
        </p:nvSpPr>
        <p:spPr bwMode="gray">
          <a:xfrm>
            <a:off x="1350409" y="2164544"/>
            <a:ext cx="7692981" cy="2893086"/>
          </a:xfrm>
          <a:custGeom>
            <a:avLst/>
            <a:gdLst>
              <a:gd name="connsiteX0" fmla="*/ 3066330 w 11835356"/>
              <a:gd name="connsiteY0" fmla="*/ 0 h 4450901"/>
              <a:gd name="connsiteX1" fmla="*/ 5923448 w 11835356"/>
              <a:gd name="connsiteY1" fmla="*/ 0 h 4450901"/>
              <a:gd name="connsiteX2" fmla="*/ 5923448 w 11835356"/>
              <a:gd name="connsiteY2" fmla="*/ 1875339 h 4450901"/>
              <a:gd name="connsiteX3" fmla="*/ 6543316 w 11835356"/>
              <a:gd name="connsiteY3" fmla="*/ 1875339 h 4450901"/>
              <a:gd name="connsiteX4" fmla="*/ 6543316 w 11835356"/>
              <a:gd name="connsiteY4" fmla="*/ 1876798 h 4450901"/>
              <a:gd name="connsiteX5" fmla="*/ 11835356 w 11835356"/>
              <a:gd name="connsiteY5" fmla="*/ 1876798 h 4450901"/>
              <a:gd name="connsiteX6" fmla="*/ 11835356 w 11835356"/>
              <a:gd name="connsiteY6" fmla="*/ 3606609 h 4450901"/>
              <a:gd name="connsiteX7" fmla="*/ 6543316 w 11835356"/>
              <a:gd name="connsiteY7" fmla="*/ 3606609 h 4450901"/>
              <a:gd name="connsiteX8" fmla="*/ 6543316 w 11835356"/>
              <a:gd name="connsiteY8" fmla="*/ 4450901 h 4450901"/>
              <a:gd name="connsiteX9" fmla="*/ 0 w 11835356"/>
              <a:gd name="connsiteY9" fmla="*/ 4450901 h 4450901"/>
              <a:gd name="connsiteX10" fmla="*/ 0 w 11835356"/>
              <a:gd name="connsiteY10" fmla="*/ 2310727 h 4450901"/>
              <a:gd name="connsiteX11" fmla="*/ 3066330 w 11835356"/>
              <a:gd name="connsiteY11" fmla="*/ 2310727 h 445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35356" h="4450901">
                <a:moveTo>
                  <a:pt x="3066330" y="0"/>
                </a:moveTo>
                <a:lnTo>
                  <a:pt x="5923448" y="0"/>
                </a:lnTo>
                <a:lnTo>
                  <a:pt x="5923448" y="1875339"/>
                </a:lnTo>
                <a:lnTo>
                  <a:pt x="6543316" y="1875339"/>
                </a:lnTo>
                <a:lnTo>
                  <a:pt x="6543316" y="1876798"/>
                </a:lnTo>
                <a:lnTo>
                  <a:pt x="11835356" y="1876798"/>
                </a:lnTo>
                <a:lnTo>
                  <a:pt x="11835356" y="3606609"/>
                </a:lnTo>
                <a:lnTo>
                  <a:pt x="6543316" y="3606609"/>
                </a:lnTo>
                <a:lnTo>
                  <a:pt x="6543316" y="4450901"/>
                </a:lnTo>
                <a:lnTo>
                  <a:pt x="0" y="4450901"/>
                </a:lnTo>
                <a:lnTo>
                  <a:pt x="0" y="2310727"/>
                </a:lnTo>
                <a:lnTo>
                  <a:pt x="3066330" y="2310727"/>
                </a:lnTo>
                <a:close/>
              </a:path>
            </a:pathLst>
          </a:custGeom>
          <a:solidFill>
            <a:srgbClr val="E0F8D4"/>
          </a:solidFill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 lIns="58500" tIns="46800" rIns="58500" bIns="46800" rtlCol="0" anchor="ctr">
            <a:noAutofit/>
          </a:bodyPr>
          <a:lstStyle/>
          <a:p>
            <a:pPr algn="ctr" defTabSz="59436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170" b="1" kern="0" err="1">
              <a:latin typeface="Helvetica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9F4A1FA-6180-69A4-5CB9-473F8BA354A2}"/>
              </a:ext>
            </a:extLst>
          </p:cNvPr>
          <p:cNvGrpSpPr/>
          <p:nvPr/>
        </p:nvGrpSpPr>
        <p:grpSpPr>
          <a:xfrm>
            <a:off x="9507102" y="1732418"/>
            <a:ext cx="2125669" cy="2215028"/>
            <a:chOff x="14626313" y="2653049"/>
            <a:chExt cx="3270261" cy="3407736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23AFBF67-9B51-55F9-5287-51C20F24D92D}"/>
                </a:ext>
              </a:extLst>
            </p:cNvPr>
            <p:cNvSpPr/>
            <p:nvPr/>
          </p:nvSpPr>
          <p:spPr>
            <a:xfrm>
              <a:off x="14646020" y="2901963"/>
              <a:ext cx="3186242" cy="3158822"/>
            </a:xfrm>
            <a:custGeom>
              <a:avLst/>
              <a:gdLst/>
              <a:ahLst/>
              <a:cxnLst/>
              <a:rect l="l" t="t" r="r" b="b"/>
              <a:pathLst>
                <a:path w="3186242" h="3281710">
                  <a:moveTo>
                    <a:pt x="0" y="0"/>
                  </a:moveTo>
                  <a:lnTo>
                    <a:pt x="3186242" y="0"/>
                  </a:lnTo>
                  <a:lnTo>
                    <a:pt x="3186242" y="3281710"/>
                  </a:lnTo>
                  <a:lnTo>
                    <a:pt x="0" y="3281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61">
                <a:latin typeface="Helvetica" pitchFamily="2" charset="0"/>
              </a:endParaRP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D7E95294-238D-60F1-AA32-09EFE283E8C5}"/>
                </a:ext>
              </a:extLst>
            </p:cNvPr>
            <p:cNvSpPr/>
            <p:nvPr/>
          </p:nvSpPr>
          <p:spPr>
            <a:xfrm>
              <a:off x="15176808" y="2653049"/>
              <a:ext cx="2235788" cy="493445"/>
            </a:xfrm>
            <a:custGeom>
              <a:avLst/>
              <a:gdLst/>
              <a:ahLst/>
              <a:cxnLst/>
              <a:rect l="l" t="t" r="r" b="b"/>
              <a:pathLst>
                <a:path w="1746977" h="385562">
                  <a:moveTo>
                    <a:pt x="0" y="0"/>
                  </a:moveTo>
                  <a:lnTo>
                    <a:pt x="1746978" y="0"/>
                  </a:lnTo>
                  <a:lnTo>
                    <a:pt x="1746978" y="385562"/>
                  </a:lnTo>
                  <a:lnTo>
                    <a:pt x="0" y="385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61">
                <a:latin typeface="Helvetica" pitchFamily="2" charset="0"/>
              </a:endParaRPr>
            </a:p>
          </p:txBody>
        </p:sp>
        <p:sp>
          <p:nvSpPr>
            <p:cNvPr id="82" name="Freeform 86">
              <a:extLst>
                <a:ext uri="{FF2B5EF4-FFF2-40B4-BE49-F238E27FC236}">
                  <a16:creationId xmlns:a16="http://schemas.microsoft.com/office/drawing/2014/main" id="{4EEB0151-CC3E-45E5-DCC3-CAE752709397}"/>
                </a:ext>
              </a:extLst>
            </p:cNvPr>
            <p:cNvSpPr/>
            <p:nvPr/>
          </p:nvSpPr>
          <p:spPr>
            <a:xfrm>
              <a:off x="14626313" y="2950677"/>
              <a:ext cx="3270261" cy="2191898"/>
            </a:xfrm>
            <a:custGeom>
              <a:avLst/>
              <a:gdLst/>
              <a:ahLst/>
              <a:cxnLst/>
              <a:rect l="l" t="t" r="r" b="b"/>
              <a:pathLst>
                <a:path w="3147809" h="2026764">
                  <a:moveTo>
                    <a:pt x="0" y="0"/>
                  </a:moveTo>
                  <a:lnTo>
                    <a:pt x="3147809" y="0"/>
                  </a:lnTo>
                  <a:lnTo>
                    <a:pt x="3147809" y="2026764"/>
                  </a:lnTo>
                  <a:lnTo>
                    <a:pt x="0" y="2026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22119" t="-47746" r="-18073" b="-69989"/>
              </a:stretch>
            </a:blipFill>
          </p:spPr>
          <p:txBody>
            <a:bodyPr/>
            <a:lstStyle/>
            <a:p>
              <a:endParaRPr lang="en-US" sz="761">
                <a:latin typeface="Helvetica" pitchFamily="2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1536937-DD97-F212-9BC4-61625B57494E}"/>
              </a:ext>
            </a:extLst>
          </p:cNvPr>
          <p:cNvSpPr/>
          <p:nvPr/>
        </p:nvSpPr>
        <p:spPr bwMode="gray">
          <a:xfrm>
            <a:off x="2388022" y="5176196"/>
            <a:ext cx="4308817" cy="7463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58500" tIns="46800" rIns="58500" bIns="46800" rtlCol="0" anchor="ctr"/>
          <a:lstStyle/>
          <a:p>
            <a:pPr algn="ctr" defTabSz="59436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170" kern="0" err="1">
              <a:latin typeface="Helvetica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" name="AutoShape 18">
            <a:extLst>
              <a:ext uri="{FF2B5EF4-FFF2-40B4-BE49-F238E27FC236}">
                <a16:creationId xmlns:a16="http://schemas.microsoft.com/office/drawing/2014/main" id="{EA8AD1A5-8497-FC85-DB09-033E5254B9C3}"/>
              </a:ext>
            </a:extLst>
          </p:cNvPr>
          <p:cNvSpPr/>
          <p:nvPr/>
        </p:nvSpPr>
        <p:spPr>
          <a:xfrm>
            <a:off x="7027463" y="2391133"/>
            <a:ext cx="0" cy="136189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9FAAA63-655D-3839-F4DF-B13788BD56DF}"/>
              </a:ext>
            </a:extLst>
          </p:cNvPr>
          <p:cNvSpPr/>
          <p:nvPr/>
        </p:nvSpPr>
        <p:spPr>
          <a:xfrm rot="1256684">
            <a:off x="504538" y="1521874"/>
            <a:ext cx="2107349" cy="2180956"/>
          </a:xfrm>
          <a:custGeom>
            <a:avLst/>
            <a:gdLst/>
            <a:ahLst/>
            <a:cxnLst/>
            <a:rect l="l" t="t" r="r" b="b"/>
            <a:pathLst>
              <a:path w="3647999" h="3775420">
                <a:moveTo>
                  <a:pt x="0" y="0"/>
                </a:moveTo>
                <a:lnTo>
                  <a:pt x="3648000" y="0"/>
                </a:lnTo>
                <a:lnTo>
                  <a:pt x="3648000" y="3775420"/>
                </a:lnTo>
                <a:lnTo>
                  <a:pt x="0" y="37754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6D8BA9E8-E147-7082-351D-1806643825F6}"/>
              </a:ext>
            </a:extLst>
          </p:cNvPr>
          <p:cNvSpPr/>
          <p:nvPr/>
        </p:nvSpPr>
        <p:spPr>
          <a:xfrm>
            <a:off x="1117060" y="1640645"/>
            <a:ext cx="793274" cy="277445"/>
          </a:xfrm>
          <a:custGeom>
            <a:avLst/>
            <a:gdLst/>
            <a:ahLst/>
            <a:cxnLst/>
            <a:rect l="l" t="t" r="r" b="b"/>
            <a:pathLst>
              <a:path w="1220422" h="426839">
                <a:moveTo>
                  <a:pt x="0" y="0"/>
                </a:moveTo>
                <a:lnTo>
                  <a:pt x="1220423" y="0"/>
                </a:lnTo>
                <a:lnTo>
                  <a:pt x="1220423" y="426839"/>
                </a:lnTo>
                <a:lnTo>
                  <a:pt x="0" y="42683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23440"/>
            </a:stretch>
          </a:blipFill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8D27FD3B-5353-77A2-5AC0-277C555E7BDD}"/>
              </a:ext>
            </a:extLst>
          </p:cNvPr>
          <p:cNvSpPr/>
          <p:nvPr/>
        </p:nvSpPr>
        <p:spPr>
          <a:xfrm flipH="1" flipV="1">
            <a:off x="10288883" y="3350611"/>
            <a:ext cx="0" cy="413945"/>
          </a:xfrm>
          <a:prstGeom prst="line">
            <a:avLst/>
          </a:prstGeom>
          <a:ln w="28575" cap="flat">
            <a:solidFill>
              <a:schemeClr val="tx1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sp>
        <p:nvSpPr>
          <p:cNvPr id="32" name="AutoShape 19">
            <a:extLst>
              <a:ext uri="{FF2B5EF4-FFF2-40B4-BE49-F238E27FC236}">
                <a16:creationId xmlns:a16="http://schemas.microsoft.com/office/drawing/2014/main" id="{C255C714-F561-58AA-D76C-700D4C9E716E}"/>
              </a:ext>
            </a:extLst>
          </p:cNvPr>
          <p:cNvSpPr/>
          <p:nvPr/>
        </p:nvSpPr>
        <p:spPr>
          <a:xfrm>
            <a:off x="4155049" y="3813968"/>
            <a:ext cx="249850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grpSp>
        <p:nvGrpSpPr>
          <p:cNvPr id="38" name="Group 33">
            <a:extLst>
              <a:ext uri="{FF2B5EF4-FFF2-40B4-BE49-F238E27FC236}">
                <a16:creationId xmlns:a16="http://schemas.microsoft.com/office/drawing/2014/main" id="{32924515-685E-B94F-DB94-46D5E5B39FA8}"/>
              </a:ext>
            </a:extLst>
          </p:cNvPr>
          <p:cNvGrpSpPr/>
          <p:nvPr/>
        </p:nvGrpSpPr>
        <p:grpSpPr>
          <a:xfrm>
            <a:off x="7615660" y="3907041"/>
            <a:ext cx="1300089" cy="171670"/>
            <a:chOff x="0" y="0"/>
            <a:chExt cx="2666850" cy="352144"/>
          </a:xfrm>
        </p:grpSpPr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B704E018-A050-8EA7-3369-7F32FE5A9365}"/>
                </a:ext>
              </a:extLst>
            </p:cNvPr>
            <p:cNvSpPr/>
            <p:nvPr/>
          </p:nvSpPr>
          <p:spPr>
            <a:xfrm>
              <a:off x="0" y="0"/>
              <a:ext cx="1377385" cy="352144"/>
            </a:xfrm>
            <a:custGeom>
              <a:avLst/>
              <a:gdLst/>
              <a:ahLst/>
              <a:cxnLst/>
              <a:rect l="l" t="t" r="r" b="b"/>
              <a:pathLst>
                <a:path w="1377385" h="352144">
                  <a:moveTo>
                    <a:pt x="0" y="0"/>
                  </a:moveTo>
                  <a:lnTo>
                    <a:pt x="1377385" y="0"/>
                  </a:lnTo>
                  <a:lnTo>
                    <a:pt x="1377385" y="352144"/>
                  </a:lnTo>
                  <a:lnTo>
                    <a:pt x="0" y="352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61">
                <a:latin typeface="Helvetica" pitchFamily="2" charset="0"/>
              </a:endParaRPr>
            </a:p>
          </p:txBody>
        </p:sp>
        <p:sp>
          <p:nvSpPr>
            <p:cNvPr id="48" name="TextBox 38">
              <a:extLst>
                <a:ext uri="{FF2B5EF4-FFF2-40B4-BE49-F238E27FC236}">
                  <a16:creationId xmlns:a16="http://schemas.microsoft.com/office/drawing/2014/main" id="{07A6963A-A626-7ED7-0CBD-A99D21503417}"/>
                </a:ext>
              </a:extLst>
            </p:cNvPr>
            <p:cNvSpPr txBox="1"/>
            <p:nvPr/>
          </p:nvSpPr>
          <p:spPr>
            <a:xfrm>
              <a:off x="1418394" y="82886"/>
              <a:ext cx="1248456" cy="2059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810"/>
                </a:lnSpc>
              </a:pPr>
              <a:r>
                <a:rPr lang="en-US" sz="664">
                  <a:solidFill>
                    <a:srgbClr val="000000"/>
                  </a:solidFill>
                  <a:latin typeface="Helvetica" pitchFamily="2" charset="0"/>
                </a:rPr>
                <a:t>ADA, xECM</a:t>
              </a:r>
            </a:p>
          </p:txBody>
        </p:sp>
      </p:grpSp>
      <p:sp>
        <p:nvSpPr>
          <p:cNvPr id="52" name="AutoShape 50">
            <a:extLst>
              <a:ext uri="{FF2B5EF4-FFF2-40B4-BE49-F238E27FC236}">
                <a16:creationId xmlns:a16="http://schemas.microsoft.com/office/drawing/2014/main" id="{6559E8C5-1CFB-5C77-1B1D-72FD8A9DECBC}"/>
              </a:ext>
            </a:extLst>
          </p:cNvPr>
          <p:cNvSpPr/>
          <p:nvPr/>
        </p:nvSpPr>
        <p:spPr>
          <a:xfrm flipH="1" flipV="1">
            <a:off x="6504115" y="5869031"/>
            <a:ext cx="1853793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grpSp>
        <p:nvGrpSpPr>
          <p:cNvPr id="53" name="Group 51">
            <a:extLst>
              <a:ext uri="{FF2B5EF4-FFF2-40B4-BE49-F238E27FC236}">
                <a16:creationId xmlns:a16="http://schemas.microsoft.com/office/drawing/2014/main" id="{E599D0B3-E212-CCDB-EA9A-BBDE779B04CE}"/>
              </a:ext>
            </a:extLst>
          </p:cNvPr>
          <p:cNvGrpSpPr/>
          <p:nvPr/>
        </p:nvGrpSpPr>
        <p:grpSpPr>
          <a:xfrm>
            <a:off x="2679990" y="5312179"/>
            <a:ext cx="455793" cy="272162"/>
            <a:chOff x="0" y="0"/>
            <a:chExt cx="200264" cy="45200"/>
          </a:xfrm>
          <a:noFill/>
        </p:grpSpPr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3FA8722A-8743-A633-E1AE-0158CBFC531A}"/>
                </a:ext>
              </a:extLst>
            </p:cNvPr>
            <p:cNvSpPr/>
            <p:nvPr/>
          </p:nvSpPr>
          <p:spPr>
            <a:xfrm>
              <a:off x="0" y="0"/>
              <a:ext cx="200264" cy="45200"/>
            </a:xfrm>
            <a:custGeom>
              <a:avLst/>
              <a:gdLst/>
              <a:ahLst/>
              <a:cxnLst/>
              <a:rect l="l" t="t" r="r" b="b"/>
              <a:pathLst>
                <a:path w="200264" h="45200">
                  <a:moveTo>
                    <a:pt x="0" y="0"/>
                  </a:moveTo>
                  <a:lnTo>
                    <a:pt x="200264" y="0"/>
                  </a:lnTo>
                  <a:lnTo>
                    <a:pt x="200264" y="45200"/>
                  </a:lnTo>
                  <a:lnTo>
                    <a:pt x="0" y="452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761">
                <a:latin typeface="Helvetica" pitchFamily="2" charset="0"/>
              </a:endParaRPr>
            </a:p>
          </p:txBody>
        </p:sp>
        <p:sp>
          <p:nvSpPr>
            <p:cNvPr id="55" name="TextBox 53">
              <a:extLst>
                <a:ext uri="{FF2B5EF4-FFF2-40B4-BE49-F238E27FC236}">
                  <a16:creationId xmlns:a16="http://schemas.microsoft.com/office/drawing/2014/main" id="{118C9E98-2530-5CF8-1E8F-B9F17748B67C}"/>
                </a:ext>
              </a:extLst>
            </p:cNvPr>
            <p:cNvSpPr txBox="1"/>
            <p:nvPr/>
          </p:nvSpPr>
          <p:spPr>
            <a:xfrm>
              <a:off x="0" y="0"/>
              <a:ext cx="200264" cy="45200"/>
            </a:xfrm>
            <a:prstGeom prst="rect">
              <a:avLst/>
            </a:prstGeom>
            <a:grpFill/>
          </p:spPr>
          <p:txBody>
            <a:bodyPr lIns="33020" tIns="33020" rIns="33020" bIns="33020" rtlCol="0" anchor="ctr"/>
            <a:lstStyle/>
            <a:p>
              <a:pPr algn="ctr">
                <a:lnSpc>
                  <a:spcPts val="1413"/>
                </a:lnSpc>
              </a:pPr>
              <a:endParaRPr sz="761">
                <a:latin typeface="Helvetica" pitchFamily="2" charset="0"/>
              </a:endParaRPr>
            </a:p>
          </p:txBody>
        </p:sp>
      </p:grpSp>
      <p:sp>
        <p:nvSpPr>
          <p:cNvPr id="62" name="AutoShape 60">
            <a:extLst>
              <a:ext uri="{FF2B5EF4-FFF2-40B4-BE49-F238E27FC236}">
                <a16:creationId xmlns:a16="http://schemas.microsoft.com/office/drawing/2014/main" id="{3A2786C0-C5B8-26AA-FC50-6F77B3AA57B0}"/>
              </a:ext>
            </a:extLst>
          </p:cNvPr>
          <p:cNvSpPr/>
          <p:nvPr/>
        </p:nvSpPr>
        <p:spPr>
          <a:xfrm>
            <a:off x="849439" y="3401380"/>
            <a:ext cx="0" cy="205157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97278CB6-0541-F9D8-F8E6-D44E12919FD6}"/>
              </a:ext>
            </a:extLst>
          </p:cNvPr>
          <p:cNvSpPr/>
          <p:nvPr/>
        </p:nvSpPr>
        <p:spPr>
          <a:xfrm>
            <a:off x="8348623" y="4964039"/>
            <a:ext cx="2331302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3EA3E3D-47B3-09B4-688B-6E0A48FBD168}"/>
              </a:ext>
            </a:extLst>
          </p:cNvPr>
          <p:cNvSpPr/>
          <p:nvPr/>
        </p:nvSpPr>
        <p:spPr>
          <a:xfrm flipH="1">
            <a:off x="8348622" y="4985708"/>
            <a:ext cx="0" cy="89261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2A22C9E-10EA-8959-7BD5-CE40E945A8D7}"/>
              </a:ext>
            </a:extLst>
          </p:cNvPr>
          <p:cNvGrpSpPr/>
          <p:nvPr/>
        </p:nvGrpSpPr>
        <p:grpSpPr>
          <a:xfrm>
            <a:off x="6463555" y="2526700"/>
            <a:ext cx="1255300" cy="175740"/>
            <a:chOff x="9943931" y="3875016"/>
            <a:chExt cx="1931230" cy="270368"/>
          </a:xfrm>
        </p:grpSpPr>
        <p:sp>
          <p:nvSpPr>
            <p:cNvPr id="79" name="Freeform 82">
              <a:extLst>
                <a:ext uri="{FF2B5EF4-FFF2-40B4-BE49-F238E27FC236}">
                  <a16:creationId xmlns:a16="http://schemas.microsoft.com/office/drawing/2014/main" id="{1CEA9E72-CB5E-D8D1-34DE-30422314C344}"/>
                </a:ext>
              </a:extLst>
            </p:cNvPr>
            <p:cNvSpPr/>
            <p:nvPr/>
          </p:nvSpPr>
          <p:spPr>
            <a:xfrm>
              <a:off x="9943931" y="3875016"/>
              <a:ext cx="393892" cy="233470"/>
            </a:xfrm>
            <a:custGeom>
              <a:avLst/>
              <a:gdLst/>
              <a:ahLst/>
              <a:cxnLst/>
              <a:rect l="l" t="t" r="r" b="b"/>
              <a:pathLst>
                <a:path w="393892" h="233470">
                  <a:moveTo>
                    <a:pt x="0" y="0"/>
                  </a:moveTo>
                  <a:lnTo>
                    <a:pt x="393892" y="0"/>
                  </a:lnTo>
                  <a:lnTo>
                    <a:pt x="393892" y="233471"/>
                  </a:lnTo>
                  <a:lnTo>
                    <a:pt x="0" y="23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61" b="1">
                <a:latin typeface="Helvetica" pitchFamily="2" charset="0"/>
              </a:endParaRPr>
            </a:p>
          </p:txBody>
        </p:sp>
        <p:sp>
          <p:nvSpPr>
            <p:cNvPr id="115" name="TextBox 55">
              <a:extLst>
                <a:ext uri="{FF2B5EF4-FFF2-40B4-BE49-F238E27FC236}">
                  <a16:creationId xmlns:a16="http://schemas.microsoft.com/office/drawing/2014/main" id="{F2AC1267-FDA3-6A70-B78C-8EC5A59D0E91}"/>
                </a:ext>
              </a:extLst>
            </p:cNvPr>
            <p:cNvSpPr txBox="1"/>
            <p:nvPr/>
          </p:nvSpPr>
          <p:spPr>
            <a:xfrm>
              <a:off x="10006333" y="3908634"/>
              <a:ext cx="1868828" cy="23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43"/>
                </a:lnSpc>
              </a:pPr>
              <a:r>
                <a:rPr lang="en-US" sz="1019" b="1">
                  <a:solidFill>
                    <a:srgbClr val="000000"/>
                  </a:solidFill>
                  <a:latin typeface="Helvetica" pitchFamily="2" charset="0"/>
                </a:rPr>
                <a:t>Migration</a:t>
              </a:r>
            </a:p>
          </p:txBody>
        </p:sp>
      </p:grpSp>
      <p:sp>
        <p:nvSpPr>
          <p:cNvPr id="51" name="AutoShape 49">
            <a:extLst>
              <a:ext uri="{FF2B5EF4-FFF2-40B4-BE49-F238E27FC236}">
                <a16:creationId xmlns:a16="http://schemas.microsoft.com/office/drawing/2014/main" id="{52C4ABFE-A128-0D86-F916-280E154C8FD2}"/>
              </a:ext>
            </a:extLst>
          </p:cNvPr>
          <p:cNvSpPr/>
          <p:nvPr/>
        </p:nvSpPr>
        <p:spPr>
          <a:xfrm>
            <a:off x="4289499" y="5452950"/>
            <a:ext cx="72625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sp>
        <p:nvSpPr>
          <p:cNvPr id="81" name="AutoShape 49">
            <a:extLst>
              <a:ext uri="{FF2B5EF4-FFF2-40B4-BE49-F238E27FC236}">
                <a16:creationId xmlns:a16="http://schemas.microsoft.com/office/drawing/2014/main" id="{1B716CF0-CB25-A4DC-BA94-8D2CCC3F5113}"/>
              </a:ext>
            </a:extLst>
          </p:cNvPr>
          <p:cNvSpPr/>
          <p:nvPr/>
        </p:nvSpPr>
        <p:spPr>
          <a:xfrm>
            <a:off x="849440" y="5452950"/>
            <a:ext cx="177995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sp>
        <p:nvSpPr>
          <p:cNvPr id="142" name="TextBox 50">
            <a:extLst>
              <a:ext uri="{FF2B5EF4-FFF2-40B4-BE49-F238E27FC236}">
                <a16:creationId xmlns:a16="http://schemas.microsoft.com/office/drawing/2014/main" id="{B13F7ABA-07E1-311B-3D15-9561BCF98B7B}"/>
              </a:ext>
            </a:extLst>
          </p:cNvPr>
          <p:cNvSpPr txBox="1"/>
          <p:nvPr/>
        </p:nvSpPr>
        <p:spPr>
          <a:xfrm>
            <a:off x="254427" y="1829618"/>
            <a:ext cx="604836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3"/>
              </a:lnSpc>
            </a:pPr>
            <a:r>
              <a:rPr lang="en-US" sz="1019">
                <a:solidFill>
                  <a:srgbClr val="000000"/>
                </a:solidFill>
                <a:latin typeface="Helvetica" pitchFamily="2" charset="0"/>
              </a:rPr>
              <a:t>Start</a:t>
            </a:r>
          </a:p>
        </p:txBody>
      </p:sp>
      <p:pic>
        <p:nvPicPr>
          <p:cNvPr id="3" name="Picture 2" descr="A house with a black background&#10;&#10;Description automatically generated">
            <a:extLst>
              <a:ext uri="{FF2B5EF4-FFF2-40B4-BE49-F238E27FC236}">
                <a16:creationId xmlns:a16="http://schemas.microsoft.com/office/drawing/2014/main" id="{FE69FC2B-FE1A-3776-2AD2-98E898BBFA8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859" y="1927410"/>
            <a:ext cx="1999890" cy="145287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28984DA-C23F-F2AF-3618-570EF48C551B}"/>
              </a:ext>
            </a:extLst>
          </p:cNvPr>
          <p:cNvGrpSpPr/>
          <p:nvPr/>
        </p:nvGrpSpPr>
        <p:grpSpPr>
          <a:xfrm>
            <a:off x="2129790" y="4025508"/>
            <a:ext cx="4023453" cy="907313"/>
            <a:chOff x="3276600" y="6180879"/>
            <a:chExt cx="6189927" cy="1395866"/>
          </a:xfrm>
        </p:grpSpPr>
        <p:sp>
          <p:nvSpPr>
            <p:cNvPr id="65" name="AutoShape 63">
              <a:extLst>
                <a:ext uri="{FF2B5EF4-FFF2-40B4-BE49-F238E27FC236}">
                  <a16:creationId xmlns:a16="http://schemas.microsoft.com/office/drawing/2014/main" id="{E0F3EC40-0907-C65A-EBEB-7B043A494547}"/>
                </a:ext>
              </a:extLst>
            </p:cNvPr>
            <p:cNvSpPr/>
            <p:nvPr/>
          </p:nvSpPr>
          <p:spPr>
            <a:xfrm>
              <a:off x="3276600" y="7394793"/>
              <a:ext cx="301576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 sz="761">
                <a:latin typeface="Helvetica" pitchFamily="2" charset="0"/>
              </a:endParaRPr>
            </a:p>
          </p:txBody>
        </p:sp>
        <p:sp>
          <p:nvSpPr>
            <p:cNvPr id="83" name="TextBox 89">
              <a:extLst>
                <a:ext uri="{FF2B5EF4-FFF2-40B4-BE49-F238E27FC236}">
                  <a16:creationId xmlns:a16="http://schemas.microsoft.com/office/drawing/2014/main" id="{6E9EAC01-81DC-A6EA-6BED-C529D02D0C5D}"/>
                </a:ext>
              </a:extLst>
            </p:cNvPr>
            <p:cNvSpPr txBox="1"/>
            <p:nvPr/>
          </p:nvSpPr>
          <p:spPr>
            <a:xfrm>
              <a:off x="7465606" y="6370764"/>
              <a:ext cx="2000921" cy="35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98"/>
                </a:lnSpc>
              </a:pPr>
              <a:r>
                <a:rPr lang="en-US" sz="845">
                  <a:solidFill>
                    <a:srgbClr val="000000"/>
                  </a:solidFill>
                  <a:latin typeface="Helvetica" pitchFamily="2" charset="0"/>
                </a:rPr>
                <a:t>Trash </a:t>
              </a:r>
              <a:br>
                <a:rPr lang="en-US" sz="845">
                  <a:solidFill>
                    <a:srgbClr val="000000"/>
                  </a:solidFill>
                  <a:latin typeface="Helvetica" pitchFamily="2" charset="0"/>
                </a:rPr>
              </a:br>
              <a:r>
                <a:rPr lang="en-US" sz="845">
                  <a:solidFill>
                    <a:srgbClr val="000000"/>
                  </a:solidFill>
                  <a:latin typeface="Helvetica" pitchFamily="2" charset="0"/>
                </a:rPr>
                <a:t>&amp; Repurpose</a:t>
              </a:r>
            </a:p>
          </p:txBody>
        </p:sp>
        <p:pic>
          <p:nvPicPr>
            <p:cNvPr id="193" name="Picture 192" descr="A green garbage truck with a green recycle sign&#10;&#10;Description automatically generated">
              <a:extLst>
                <a:ext uri="{FF2B5EF4-FFF2-40B4-BE49-F238E27FC236}">
                  <a16:creationId xmlns:a16="http://schemas.microsoft.com/office/drawing/2014/main" id="{0C732889-566F-FA19-E529-D1B5A4D86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2872" y="6180879"/>
              <a:ext cx="1884419" cy="1395866"/>
            </a:xfrm>
            <a:prstGeom prst="rect">
              <a:avLst/>
            </a:prstGeom>
          </p:spPr>
        </p:pic>
      </p:grpSp>
      <p:sp>
        <p:nvSpPr>
          <p:cNvPr id="14" name="AutoShape 6">
            <a:extLst>
              <a:ext uri="{FF2B5EF4-FFF2-40B4-BE49-F238E27FC236}">
                <a16:creationId xmlns:a16="http://schemas.microsoft.com/office/drawing/2014/main" id="{21DFBBA6-0E92-EC2C-FC81-56AA3CB009BA}"/>
              </a:ext>
            </a:extLst>
          </p:cNvPr>
          <p:cNvSpPr/>
          <p:nvPr/>
        </p:nvSpPr>
        <p:spPr>
          <a:xfrm>
            <a:off x="7027463" y="2367600"/>
            <a:ext cx="261384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36AD196-6B52-15C2-00A5-AEB7C6E0FD33}"/>
              </a:ext>
            </a:extLst>
          </p:cNvPr>
          <p:cNvGrpSpPr/>
          <p:nvPr/>
        </p:nvGrpSpPr>
        <p:grpSpPr>
          <a:xfrm>
            <a:off x="4231356" y="2203849"/>
            <a:ext cx="2903314" cy="239427"/>
            <a:chOff x="6509778" y="3378326"/>
            <a:chExt cx="4466637" cy="368349"/>
          </a:xfrm>
        </p:grpSpPr>
        <p:sp>
          <p:nvSpPr>
            <p:cNvPr id="75" name="AutoShape 6">
              <a:extLst>
                <a:ext uri="{FF2B5EF4-FFF2-40B4-BE49-F238E27FC236}">
                  <a16:creationId xmlns:a16="http://schemas.microsoft.com/office/drawing/2014/main" id="{BC65BBC0-888A-4A8E-CB2F-6D71E5CCDB25}"/>
                </a:ext>
              </a:extLst>
            </p:cNvPr>
            <p:cNvSpPr/>
            <p:nvPr/>
          </p:nvSpPr>
          <p:spPr>
            <a:xfrm>
              <a:off x="6509778" y="3630250"/>
              <a:ext cx="4301704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761">
                <a:latin typeface="Helvetica" pitchFamily="2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B266C6A-63B1-1024-924D-96884FD562D0}"/>
                </a:ext>
              </a:extLst>
            </p:cNvPr>
            <p:cNvGrpSpPr/>
            <p:nvPr/>
          </p:nvGrpSpPr>
          <p:grpSpPr>
            <a:xfrm>
              <a:off x="10611403" y="3378326"/>
              <a:ext cx="365012" cy="368349"/>
              <a:chOff x="13765417" y="810070"/>
              <a:chExt cx="365012" cy="368349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14EA62F-8398-3D74-75F7-273E8E181950}"/>
                  </a:ext>
                </a:extLst>
              </p:cNvPr>
              <p:cNvSpPr/>
              <p:nvPr/>
            </p:nvSpPr>
            <p:spPr>
              <a:xfrm>
                <a:off x="13765417" y="810070"/>
                <a:ext cx="365012" cy="368349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1">
                  <a:latin typeface="Helvetica" pitchFamily="2" charset="0"/>
                </a:endParaRPr>
              </a:p>
            </p:txBody>
          </p:sp>
          <p:sp>
            <p:nvSpPr>
              <p:cNvPr id="59" name="TextBox 73">
                <a:extLst>
                  <a:ext uri="{FF2B5EF4-FFF2-40B4-BE49-F238E27FC236}">
                    <a16:creationId xmlns:a16="http://schemas.microsoft.com/office/drawing/2014/main" id="{9563ECD9-5358-B92C-FDE4-7323E7E9FA82}"/>
                  </a:ext>
                </a:extLst>
              </p:cNvPr>
              <p:cNvSpPr txBox="1"/>
              <p:nvPr/>
            </p:nvSpPr>
            <p:spPr>
              <a:xfrm>
                <a:off x="13864465" y="894665"/>
                <a:ext cx="217798" cy="2633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318"/>
                  </a:lnSpc>
                </a:pPr>
                <a:r>
                  <a:rPr lang="en-US" sz="1305" spc="272">
                    <a:solidFill>
                      <a:srgbClr val="000000"/>
                    </a:solidFill>
                    <a:latin typeface="Helvetica" pitchFamily="2" charset="0"/>
                  </a:rPr>
                  <a:t>2</a:t>
                </a:r>
              </a:p>
            </p:txBody>
          </p:sp>
        </p:grpSp>
      </p:grpSp>
      <p:pic>
        <p:nvPicPr>
          <p:cNvPr id="203" name="Graphic 202">
            <a:extLst>
              <a:ext uri="{FF2B5EF4-FFF2-40B4-BE49-F238E27FC236}">
                <a16:creationId xmlns:a16="http://schemas.microsoft.com/office/drawing/2014/main" id="{73320152-EF40-6C1E-8E84-C680AE4315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52199" y="1343978"/>
            <a:ext cx="895118" cy="771573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312867A5-FF46-6ECC-F3F8-28B54F934914}"/>
              </a:ext>
            </a:extLst>
          </p:cNvPr>
          <p:cNvGrpSpPr/>
          <p:nvPr/>
        </p:nvGrpSpPr>
        <p:grpSpPr>
          <a:xfrm>
            <a:off x="9043399" y="5481227"/>
            <a:ext cx="1995961" cy="781363"/>
            <a:chOff x="13912908" y="8420465"/>
            <a:chExt cx="3070706" cy="1202100"/>
          </a:xfrm>
        </p:grpSpPr>
        <p:sp>
          <p:nvSpPr>
            <p:cNvPr id="80" name="Freeform 84">
              <a:extLst>
                <a:ext uri="{FF2B5EF4-FFF2-40B4-BE49-F238E27FC236}">
                  <a16:creationId xmlns:a16="http://schemas.microsoft.com/office/drawing/2014/main" id="{7B80A2FF-7956-8F49-4DC8-6E4A43E210B1}"/>
                </a:ext>
              </a:extLst>
            </p:cNvPr>
            <p:cNvSpPr/>
            <p:nvPr/>
          </p:nvSpPr>
          <p:spPr>
            <a:xfrm>
              <a:off x="14070547" y="8502906"/>
              <a:ext cx="281598" cy="233470"/>
            </a:xfrm>
            <a:custGeom>
              <a:avLst/>
              <a:gdLst/>
              <a:ahLst/>
              <a:cxnLst/>
              <a:rect l="l" t="t" r="r" b="b"/>
              <a:pathLst>
                <a:path w="281598" h="233470">
                  <a:moveTo>
                    <a:pt x="0" y="0"/>
                  </a:moveTo>
                  <a:lnTo>
                    <a:pt x="281598" y="0"/>
                  </a:lnTo>
                  <a:lnTo>
                    <a:pt x="281598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61" b="1">
                <a:latin typeface="Helvetica" pitchFamily="2" charset="0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32E4C6EA-5FE6-1E98-5317-6C44A6DB4C3B}"/>
                </a:ext>
              </a:extLst>
            </p:cNvPr>
            <p:cNvGrpSpPr/>
            <p:nvPr/>
          </p:nvGrpSpPr>
          <p:grpSpPr>
            <a:xfrm>
              <a:off x="13912908" y="8420465"/>
              <a:ext cx="3070706" cy="1202100"/>
              <a:chOff x="13912908" y="8420465"/>
              <a:chExt cx="3070706" cy="1202100"/>
            </a:xfrm>
          </p:grpSpPr>
          <p:sp>
            <p:nvSpPr>
              <p:cNvPr id="116" name="TextBox 57">
                <a:extLst>
                  <a:ext uri="{FF2B5EF4-FFF2-40B4-BE49-F238E27FC236}">
                    <a16:creationId xmlns:a16="http://schemas.microsoft.com/office/drawing/2014/main" id="{1935CEA7-BD7D-9A0F-FFBD-1C9612055CBD}"/>
                  </a:ext>
                </a:extLst>
              </p:cNvPr>
              <p:cNvSpPr txBox="1"/>
              <p:nvPr/>
            </p:nvSpPr>
            <p:spPr>
              <a:xfrm>
                <a:off x="13912908" y="8538290"/>
                <a:ext cx="2511668" cy="23675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>
                  <a:lnSpc>
                    <a:spcPts val="1243"/>
                  </a:lnSpc>
                </a:pPr>
                <a:r>
                  <a:rPr lang="en-US" sz="1019" b="1">
                    <a:solidFill>
                      <a:srgbClr val="000000"/>
                    </a:solidFill>
                    <a:latin typeface="Helvetica" pitchFamily="2" charset="0"/>
                  </a:rPr>
                  <a:t>Performance Testing</a:t>
                </a:r>
              </a:p>
            </p:txBody>
          </p: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7ABC586F-BCDD-CC44-41BF-FF87836FFB9D}"/>
                  </a:ext>
                </a:extLst>
              </p:cNvPr>
              <p:cNvGrpSpPr/>
              <p:nvPr/>
            </p:nvGrpSpPr>
            <p:grpSpPr>
              <a:xfrm>
                <a:off x="16526393" y="8420465"/>
                <a:ext cx="457221" cy="1202100"/>
                <a:chOff x="16526393" y="8420465"/>
                <a:chExt cx="457221" cy="1202100"/>
              </a:xfrm>
            </p:grpSpPr>
            <p:pic>
              <p:nvPicPr>
                <p:cNvPr id="222" name="Graphic 221">
                  <a:extLst>
                    <a:ext uri="{FF2B5EF4-FFF2-40B4-BE49-F238E27FC236}">
                      <a16:creationId xmlns:a16="http://schemas.microsoft.com/office/drawing/2014/main" id="{C9E0FD8D-AE40-3F46-F1FC-DF57FF8CDD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526393" y="8420465"/>
                  <a:ext cx="457221" cy="1202100"/>
                </a:xfrm>
                <a:prstGeom prst="rect">
                  <a:avLst/>
                </a:prstGeom>
              </p:spPr>
            </p:pic>
            <p:pic>
              <p:nvPicPr>
                <p:cNvPr id="225" name="Graphic 224" descr="Checkmark with solid fill">
                  <a:extLst>
                    <a:ext uri="{FF2B5EF4-FFF2-40B4-BE49-F238E27FC236}">
                      <a16:creationId xmlns:a16="http://schemas.microsoft.com/office/drawing/2014/main" id="{EE6222FA-9C00-E4DA-2C45-FFD58C3177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526393" y="8454547"/>
                  <a:ext cx="153488" cy="180372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25C2FB63-E878-5B17-D2DF-51BF2DDE9D64}"/>
              </a:ext>
            </a:extLst>
          </p:cNvPr>
          <p:cNvCxnSpPr>
            <a:cxnSpLocks/>
          </p:cNvCxnSpPr>
          <p:nvPr/>
        </p:nvCxnSpPr>
        <p:spPr>
          <a:xfrm>
            <a:off x="6307009" y="5607000"/>
            <a:ext cx="0" cy="315515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259E8A0-B1F3-6726-149A-4406848BACB9}"/>
              </a:ext>
            </a:extLst>
          </p:cNvPr>
          <p:cNvGrpSpPr/>
          <p:nvPr/>
        </p:nvGrpSpPr>
        <p:grpSpPr>
          <a:xfrm>
            <a:off x="5067559" y="5260336"/>
            <a:ext cx="1653625" cy="1192691"/>
            <a:chOff x="7796239" y="8080614"/>
            <a:chExt cx="2544037" cy="1834909"/>
          </a:xfrm>
        </p:grpSpPr>
        <p:sp>
          <p:nvSpPr>
            <p:cNvPr id="85" name="TextBox 95">
              <a:extLst>
                <a:ext uri="{FF2B5EF4-FFF2-40B4-BE49-F238E27FC236}">
                  <a16:creationId xmlns:a16="http://schemas.microsoft.com/office/drawing/2014/main" id="{3DD5D681-E264-5D87-2F77-A0E39A7DE3D9}"/>
                </a:ext>
              </a:extLst>
            </p:cNvPr>
            <p:cNvSpPr txBox="1"/>
            <p:nvPr/>
          </p:nvSpPr>
          <p:spPr>
            <a:xfrm>
              <a:off x="9445281" y="8202000"/>
              <a:ext cx="894995" cy="355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98"/>
                </a:lnSpc>
              </a:pPr>
              <a:r>
                <a:rPr lang="en-US" sz="845">
                  <a:solidFill>
                    <a:srgbClr val="000000"/>
                  </a:solidFill>
                  <a:latin typeface="Helvetica" pitchFamily="2" charset="0"/>
                </a:rPr>
                <a:t>Legacy Storage</a:t>
              </a:r>
            </a:p>
          </p:txBody>
        </p:sp>
        <p:pic>
          <p:nvPicPr>
            <p:cNvPr id="230" name="Graphic 229">
              <a:extLst>
                <a:ext uri="{FF2B5EF4-FFF2-40B4-BE49-F238E27FC236}">
                  <a16:creationId xmlns:a16="http://schemas.microsoft.com/office/drawing/2014/main" id="{2FF542E0-99AB-0CA6-27F0-CCBC54B23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796239" y="8080614"/>
              <a:ext cx="2033611" cy="183490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BB4DD4E-C9CC-0F07-4269-0F8D088E0F4D}"/>
              </a:ext>
            </a:extLst>
          </p:cNvPr>
          <p:cNvGrpSpPr/>
          <p:nvPr/>
        </p:nvGrpSpPr>
        <p:grpSpPr>
          <a:xfrm>
            <a:off x="6660995" y="3446547"/>
            <a:ext cx="893406" cy="1022293"/>
            <a:chOff x="10316977" y="5356797"/>
            <a:chExt cx="1305178" cy="1506116"/>
          </a:xfrm>
        </p:grpSpPr>
        <p:sp>
          <p:nvSpPr>
            <p:cNvPr id="84" name="TextBox 90">
              <a:extLst>
                <a:ext uri="{FF2B5EF4-FFF2-40B4-BE49-F238E27FC236}">
                  <a16:creationId xmlns:a16="http://schemas.microsoft.com/office/drawing/2014/main" id="{A649E7EA-CF40-DA67-3E45-810D79896C53}"/>
                </a:ext>
              </a:extLst>
            </p:cNvPr>
            <p:cNvSpPr txBox="1"/>
            <p:nvPr/>
          </p:nvSpPr>
          <p:spPr>
            <a:xfrm>
              <a:off x="10330674" y="5356797"/>
              <a:ext cx="1291481" cy="1715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98"/>
                </a:lnSpc>
              </a:pPr>
              <a:r>
                <a:rPr lang="en-US" sz="845">
                  <a:solidFill>
                    <a:srgbClr val="000000"/>
                  </a:solidFill>
                  <a:latin typeface="Helvetica" pitchFamily="2" charset="0"/>
                </a:rPr>
                <a:t>Present Storage</a:t>
              </a:r>
            </a:p>
          </p:txBody>
        </p: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E88351E-21DA-D299-E456-09A3ACDD1BF5}"/>
                </a:ext>
              </a:extLst>
            </p:cNvPr>
            <p:cNvCxnSpPr>
              <a:cxnSpLocks/>
            </p:cNvCxnSpPr>
            <p:nvPr/>
          </p:nvCxnSpPr>
          <p:spPr>
            <a:xfrm>
              <a:off x="10691400" y="5556329"/>
              <a:ext cx="0" cy="485407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7" name="Graphic 216">
              <a:extLst>
                <a:ext uri="{FF2B5EF4-FFF2-40B4-BE49-F238E27FC236}">
                  <a16:creationId xmlns:a16="http://schemas.microsoft.com/office/drawing/2014/main" id="{CAD0E3CE-4CDF-F049-B6B2-2F112FF86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316977" y="5603498"/>
              <a:ext cx="1302842" cy="1259415"/>
            </a:xfrm>
            <a:prstGeom prst="rect">
              <a:avLst/>
            </a:prstGeom>
          </p:spPr>
        </p:pic>
      </p:grpSp>
      <p:pic>
        <p:nvPicPr>
          <p:cNvPr id="247" name="Graphic 246">
            <a:extLst>
              <a:ext uri="{FF2B5EF4-FFF2-40B4-BE49-F238E27FC236}">
                <a16:creationId xmlns:a16="http://schemas.microsoft.com/office/drawing/2014/main" id="{C5A49D87-0260-EB5C-B4B7-1D9A69C6F27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767410" y="5447264"/>
            <a:ext cx="1138719" cy="1874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494DBE-1098-E459-9E7A-0BDE5B5AE8DE}"/>
              </a:ext>
            </a:extLst>
          </p:cNvPr>
          <p:cNvGrpSpPr/>
          <p:nvPr/>
        </p:nvGrpSpPr>
        <p:grpSpPr>
          <a:xfrm>
            <a:off x="3624320" y="1334600"/>
            <a:ext cx="1371386" cy="786602"/>
            <a:chOff x="5575876" y="2041020"/>
            <a:chExt cx="2109825" cy="1210157"/>
          </a:xfrm>
        </p:grpSpPr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BDD2F605-B725-C2C4-5659-FFE9F8C96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5575876" y="2041020"/>
              <a:ext cx="768468" cy="886358"/>
            </a:xfrm>
            <a:prstGeom prst="rect">
              <a:avLst/>
            </a:prstGeom>
          </p:spPr>
        </p:pic>
        <p:pic>
          <p:nvPicPr>
            <p:cNvPr id="182" name="Graphic 181">
              <a:extLst>
                <a:ext uri="{FF2B5EF4-FFF2-40B4-BE49-F238E27FC236}">
                  <a16:creationId xmlns:a16="http://schemas.microsoft.com/office/drawing/2014/main" id="{BA2ECCFE-73C3-14B5-8069-302974DD5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6128573" y="2795477"/>
              <a:ext cx="432053" cy="277544"/>
            </a:xfrm>
            <a:prstGeom prst="rect">
              <a:avLst/>
            </a:prstGeom>
          </p:spPr>
        </p:pic>
        <p:pic>
          <p:nvPicPr>
            <p:cNvPr id="175" name="Graphic 174">
              <a:extLst>
                <a:ext uri="{FF2B5EF4-FFF2-40B4-BE49-F238E27FC236}">
                  <a16:creationId xmlns:a16="http://schemas.microsoft.com/office/drawing/2014/main" id="{4A818E4A-15CD-8E4A-7316-E56610F99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6509777" y="2871838"/>
              <a:ext cx="327275" cy="379339"/>
            </a:xfrm>
            <a:prstGeom prst="rect">
              <a:avLst/>
            </a:prstGeom>
          </p:spPr>
        </p:pic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A24A4AFA-C0A6-71D2-8B50-45010DC26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6402365" y="2264828"/>
              <a:ext cx="1283336" cy="42501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348E24-D8CC-7900-475D-642D8592D3A3}"/>
              </a:ext>
            </a:extLst>
          </p:cNvPr>
          <p:cNvGrpSpPr/>
          <p:nvPr/>
        </p:nvGrpSpPr>
        <p:grpSpPr>
          <a:xfrm>
            <a:off x="3609460" y="2514993"/>
            <a:ext cx="846821" cy="187440"/>
            <a:chOff x="5553022" y="3857014"/>
            <a:chExt cx="1302803" cy="288370"/>
          </a:xfrm>
        </p:grpSpPr>
        <p:sp>
          <p:nvSpPr>
            <p:cNvPr id="78" name="Freeform 81">
              <a:extLst>
                <a:ext uri="{FF2B5EF4-FFF2-40B4-BE49-F238E27FC236}">
                  <a16:creationId xmlns:a16="http://schemas.microsoft.com/office/drawing/2014/main" id="{5F0CF87E-3624-0573-8032-27E64580D2A4}"/>
                </a:ext>
              </a:extLst>
            </p:cNvPr>
            <p:cNvSpPr/>
            <p:nvPr/>
          </p:nvSpPr>
          <p:spPr>
            <a:xfrm>
              <a:off x="5553022" y="3857014"/>
              <a:ext cx="342423" cy="233470"/>
            </a:xfrm>
            <a:custGeom>
              <a:avLst/>
              <a:gdLst/>
              <a:ahLst/>
              <a:cxnLst/>
              <a:rect l="l" t="t" r="r" b="b"/>
              <a:pathLst>
                <a:path w="342423" h="233470">
                  <a:moveTo>
                    <a:pt x="0" y="0"/>
                  </a:moveTo>
                  <a:lnTo>
                    <a:pt x="342423" y="0"/>
                  </a:lnTo>
                  <a:lnTo>
                    <a:pt x="342423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61" b="1">
                <a:latin typeface="Helvetica" pitchFamily="2" charset="0"/>
              </a:endParaRPr>
            </a:p>
          </p:txBody>
        </p:sp>
        <p:sp>
          <p:nvSpPr>
            <p:cNvPr id="112" name="TextBox 50">
              <a:extLst>
                <a:ext uri="{FF2B5EF4-FFF2-40B4-BE49-F238E27FC236}">
                  <a16:creationId xmlns:a16="http://schemas.microsoft.com/office/drawing/2014/main" id="{FA0C8399-BD34-AAF8-11B7-5524CCA4C920}"/>
                </a:ext>
              </a:extLst>
            </p:cNvPr>
            <p:cNvSpPr txBox="1"/>
            <p:nvPr/>
          </p:nvSpPr>
          <p:spPr>
            <a:xfrm>
              <a:off x="5925308" y="3908634"/>
              <a:ext cx="930517" cy="23675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43"/>
                </a:lnSpc>
              </a:pPr>
              <a:r>
                <a:rPr lang="en-US" sz="1019" b="1">
                  <a:solidFill>
                    <a:srgbClr val="000000"/>
                  </a:solidFill>
                  <a:latin typeface="Helvetica" pitchFamily="2" charset="0"/>
                </a:rPr>
                <a:t>Archive</a:t>
              </a:r>
            </a:p>
          </p:txBody>
        </p:sp>
      </p:grpSp>
      <p:sp>
        <p:nvSpPr>
          <p:cNvPr id="6" name="AutoShape 18">
            <a:extLst>
              <a:ext uri="{FF2B5EF4-FFF2-40B4-BE49-F238E27FC236}">
                <a16:creationId xmlns:a16="http://schemas.microsoft.com/office/drawing/2014/main" id="{D403F82F-101E-430E-B66C-6A54D72ACCDC}"/>
              </a:ext>
            </a:extLst>
          </p:cNvPr>
          <p:cNvSpPr/>
          <p:nvPr/>
        </p:nvSpPr>
        <p:spPr>
          <a:xfrm>
            <a:off x="4155048" y="2999119"/>
            <a:ext cx="0" cy="815305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sp>
        <p:nvSpPr>
          <p:cNvPr id="29" name="AutoShape 18">
            <a:extLst>
              <a:ext uri="{FF2B5EF4-FFF2-40B4-BE49-F238E27FC236}">
                <a16:creationId xmlns:a16="http://schemas.microsoft.com/office/drawing/2014/main" id="{620D4FA2-88A6-BFB2-7BB1-943F28A7D480}"/>
              </a:ext>
            </a:extLst>
          </p:cNvPr>
          <p:cNvSpPr/>
          <p:nvPr/>
        </p:nvSpPr>
        <p:spPr>
          <a:xfrm>
            <a:off x="4155048" y="2443276"/>
            <a:ext cx="0" cy="83422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666DD6-83E3-F5C5-12A8-3CF40D1C17A6}"/>
              </a:ext>
            </a:extLst>
          </p:cNvPr>
          <p:cNvGrpSpPr/>
          <p:nvPr/>
        </p:nvGrpSpPr>
        <p:grpSpPr>
          <a:xfrm>
            <a:off x="2526939" y="2220245"/>
            <a:ext cx="1735978" cy="239427"/>
            <a:chOff x="3887598" y="3403551"/>
            <a:chExt cx="2670735" cy="368349"/>
          </a:xfrm>
        </p:grpSpPr>
        <p:sp>
          <p:nvSpPr>
            <p:cNvPr id="2" name="AutoShape 6">
              <a:extLst>
                <a:ext uri="{FF2B5EF4-FFF2-40B4-BE49-F238E27FC236}">
                  <a16:creationId xmlns:a16="http://schemas.microsoft.com/office/drawing/2014/main" id="{D02F4AB0-8411-029F-D20E-904F0F66EA6D}"/>
                </a:ext>
              </a:extLst>
            </p:cNvPr>
            <p:cNvSpPr/>
            <p:nvPr/>
          </p:nvSpPr>
          <p:spPr>
            <a:xfrm>
              <a:off x="3887598" y="3630250"/>
              <a:ext cx="251476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 sz="761">
                <a:latin typeface="Helvetica" pitchFamily="2" charset="0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4F9EC46-5E5C-4FC9-CB65-912F46F909CC}"/>
                </a:ext>
              </a:extLst>
            </p:cNvPr>
            <p:cNvGrpSpPr/>
            <p:nvPr/>
          </p:nvGrpSpPr>
          <p:grpSpPr>
            <a:xfrm>
              <a:off x="6193321" y="3403551"/>
              <a:ext cx="365012" cy="368349"/>
              <a:chOff x="13765417" y="810070"/>
              <a:chExt cx="365012" cy="368349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0F15EA5-D1DC-0818-23F9-03F68DF586A0}"/>
                  </a:ext>
                </a:extLst>
              </p:cNvPr>
              <p:cNvSpPr/>
              <p:nvPr/>
            </p:nvSpPr>
            <p:spPr>
              <a:xfrm>
                <a:off x="13765417" y="810070"/>
                <a:ext cx="365012" cy="368349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1">
                  <a:latin typeface="Helvetica" pitchFamily="2" charset="0"/>
                </a:endParaRPr>
              </a:p>
            </p:txBody>
          </p:sp>
          <p:sp>
            <p:nvSpPr>
              <p:cNvPr id="91" name="TextBox 73">
                <a:extLst>
                  <a:ext uri="{FF2B5EF4-FFF2-40B4-BE49-F238E27FC236}">
                    <a16:creationId xmlns:a16="http://schemas.microsoft.com/office/drawing/2014/main" id="{26E2D959-148C-9D9D-257A-58A86915E990}"/>
                  </a:ext>
                </a:extLst>
              </p:cNvPr>
              <p:cNvSpPr txBox="1"/>
              <p:nvPr/>
            </p:nvSpPr>
            <p:spPr>
              <a:xfrm>
                <a:off x="13864465" y="894665"/>
                <a:ext cx="217798" cy="2633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318"/>
                  </a:lnSpc>
                </a:pPr>
                <a:r>
                  <a:rPr lang="en-US" sz="1305" spc="272">
                    <a:solidFill>
                      <a:srgbClr val="000000"/>
                    </a:solidFill>
                    <a:latin typeface="Helvetica" pitchFamily="2" charset="0"/>
                  </a:rPr>
                  <a:t>1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3D1CB4-57DF-BFE4-5D6E-7A943D1AAC47}"/>
              </a:ext>
            </a:extLst>
          </p:cNvPr>
          <p:cNvGrpSpPr/>
          <p:nvPr/>
        </p:nvGrpSpPr>
        <p:grpSpPr>
          <a:xfrm>
            <a:off x="1462177" y="3810649"/>
            <a:ext cx="2057725" cy="1003904"/>
            <a:chOff x="2249503" y="5850326"/>
            <a:chExt cx="3165731" cy="1544467"/>
          </a:xfrm>
        </p:grpSpPr>
        <p:sp>
          <p:nvSpPr>
            <p:cNvPr id="8" name="AutoShape 65">
              <a:extLst>
                <a:ext uri="{FF2B5EF4-FFF2-40B4-BE49-F238E27FC236}">
                  <a16:creationId xmlns:a16="http://schemas.microsoft.com/office/drawing/2014/main" id="{02FE789E-5FAB-494C-0128-98C3146E9457}"/>
                </a:ext>
              </a:extLst>
            </p:cNvPr>
            <p:cNvSpPr/>
            <p:nvPr/>
          </p:nvSpPr>
          <p:spPr>
            <a:xfrm flipH="1">
              <a:off x="3276600" y="5850326"/>
              <a:ext cx="0" cy="148296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761">
                <a:latin typeface="Helvetica" pitchFamily="2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226D0C7-A50E-79F0-F608-787F98D4FD04}"/>
                </a:ext>
              </a:extLst>
            </p:cNvPr>
            <p:cNvGrpSpPr/>
            <p:nvPr/>
          </p:nvGrpSpPr>
          <p:grpSpPr>
            <a:xfrm>
              <a:off x="2249503" y="6140041"/>
              <a:ext cx="3165731" cy="1254752"/>
              <a:chOff x="2249503" y="6140041"/>
              <a:chExt cx="3165731" cy="1254752"/>
            </a:xfrm>
          </p:grpSpPr>
          <p:sp>
            <p:nvSpPr>
              <p:cNvPr id="124" name="TextBox 82">
                <a:extLst>
                  <a:ext uri="{FF2B5EF4-FFF2-40B4-BE49-F238E27FC236}">
                    <a16:creationId xmlns:a16="http://schemas.microsoft.com/office/drawing/2014/main" id="{ECF373A7-C0EC-C072-27FA-26C96A7531C7}"/>
                  </a:ext>
                </a:extLst>
              </p:cNvPr>
              <p:cNvSpPr txBox="1"/>
              <p:nvPr/>
            </p:nvSpPr>
            <p:spPr>
              <a:xfrm>
                <a:off x="2249503" y="6140041"/>
                <a:ext cx="3165731" cy="2034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029"/>
                  </a:lnSpc>
                </a:pPr>
                <a:r>
                  <a:rPr lang="en-US" sz="1019">
                    <a:solidFill>
                      <a:srgbClr val="000000"/>
                    </a:solidFill>
                    <a:latin typeface="Helvetica" pitchFamily="2" charset="0"/>
                  </a:rPr>
                  <a:t>Retention Management</a:t>
                </a:r>
              </a:p>
            </p:txBody>
          </p:sp>
          <p:sp>
            <p:nvSpPr>
              <p:cNvPr id="35" name="AutoShape 65">
                <a:extLst>
                  <a:ext uri="{FF2B5EF4-FFF2-40B4-BE49-F238E27FC236}">
                    <a16:creationId xmlns:a16="http://schemas.microsoft.com/office/drawing/2014/main" id="{1E53B6C3-055A-2599-DDE2-3E79B6D4B4B8}"/>
                  </a:ext>
                </a:extLst>
              </p:cNvPr>
              <p:cNvSpPr/>
              <p:nvPr/>
            </p:nvSpPr>
            <p:spPr>
              <a:xfrm flipH="1">
                <a:off x="3276600" y="6370764"/>
                <a:ext cx="0" cy="1024029"/>
              </a:xfrm>
              <a:prstGeom prst="line">
                <a:avLst/>
              </a:prstGeom>
              <a:ln w="28575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761">
                  <a:latin typeface="Helvetica" pitchFamily="2" charset="0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1F4FABB-6AFE-08C5-6573-A0F9FD37122D}"/>
              </a:ext>
            </a:extLst>
          </p:cNvPr>
          <p:cNvGrpSpPr/>
          <p:nvPr/>
        </p:nvGrpSpPr>
        <p:grpSpPr>
          <a:xfrm>
            <a:off x="2794326" y="5380463"/>
            <a:ext cx="1532012" cy="162131"/>
            <a:chOff x="4298963" y="8265410"/>
            <a:chExt cx="2356941" cy="249431"/>
          </a:xfrm>
        </p:grpSpPr>
        <p:sp>
          <p:nvSpPr>
            <p:cNvPr id="118" name="TextBox 69">
              <a:extLst>
                <a:ext uri="{FF2B5EF4-FFF2-40B4-BE49-F238E27FC236}">
                  <a16:creationId xmlns:a16="http://schemas.microsoft.com/office/drawing/2014/main" id="{86F3BA3D-57CF-3D58-5540-ACE9AD7CBF24}"/>
                </a:ext>
              </a:extLst>
            </p:cNvPr>
            <p:cNvSpPr txBox="1"/>
            <p:nvPr/>
          </p:nvSpPr>
          <p:spPr>
            <a:xfrm>
              <a:off x="4506328" y="8278091"/>
              <a:ext cx="2149576" cy="236750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43"/>
                </a:lnSpc>
              </a:pPr>
              <a:r>
                <a:rPr lang="en-US" sz="1019" b="1">
                  <a:solidFill>
                    <a:srgbClr val="000000"/>
                  </a:solidFill>
                  <a:latin typeface="Helvetica" pitchFamily="2" charset="0"/>
                </a:rPr>
                <a:t>Decommissioning</a:t>
              </a:r>
            </a:p>
          </p:txBody>
        </p:sp>
        <p:sp>
          <p:nvSpPr>
            <p:cNvPr id="134" name="Freeform 83">
              <a:extLst>
                <a:ext uri="{FF2B5EF4-FFF2-40B4-BE49-F238E27FC236}">
                  <a16:creationId xmlns:a16="http://schemas.microsoft.com/office/drawing/2014/main" id="{F086F0F4-8025-BBB8-091F-D7F24462FE35}"/>
                </a:ext>
              </a:extLst>
            </p:cNvPr>
            <p:cNvSpPr/>
            <p:nvPr/>
          </p:nvSpPr>
          <p:spPr>
            <a:xfrm>
              <a:off x="4298963" y="8265410"/>
              <a:ext cx="311672" cy="233470"/>
            </a:xfrm>
            <a:custGeom>
              <a:avLst/>
              <a:gdLst/>
              <a:ahLst/>
              <a:cxnLst/>
              <a:rect l="l" t="t" r="r" b="b"/>
              <a:pathLst>
                <a:path w="311672" h="233470">
                  <a:moveTo>
                    <a:pt x="0" y="0"/>
                  </a:moveTo>
                  <a:lnTo>
                    <a:pt x="311672" y="0"/>
                  </a:lnTo>
                  <a:lnTo>
                    <a:pt x="311672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61" b="1">
                <a:latin typeface="Helvetica" pitchFamily="2" charset="0"/>
              </a:endParaRPr>
            </a:p>
          </p:txBody>
        </p:sp>
      </p:grpSp>
      <p:sp>
        <p:nvSpPr>
          <p:cNvPr id="74" name="AutoShape 19">
            <a:extLst>
              <a:ext uri="{FF2B5EF4-FFF2-40B4-BE49-F238E27FC236}">
                <a16:creationId xmlns:a16="http://schemas.microsoft.com/office/drawing/2014/main" id="{F85D20FE-CFC2-884A-F727-BC45F2FD5274}"/>
              </a:ext>
            </a:extLst>
          </p:cNvPr>
          <p:cNvSpPr/>
          <p:nvPr/>
        </p:nvSpPr>
        <p:spPr>
          <a:xfrm flipH="1">
            <a:off x="2129789" y="3813637"/>
            <a:ext cx="2031748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B4E6F843-CA67-ACA8-B1F8-5BDFE590CE46}"/>
              </a:ext>
            </a:extLst>
          </p:cNvPr>
          <p:cNvSpPr/>
          <p:nvPr/>
        </p:nvSpPr>
        <p:spPr>
          <a:xfrm flipH="1">
            <a:off x="7627620" y="3777284"/>
            <a:ext cx="2661263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sp>
        <p:nvSpPr>
          <p:cNvPr id="63" name="AutoShape 61">
            <a:extLst>
              <a:ext uri="{FF2B5EF4-FFF2-40B4-BE49-F238E27FC236}">
                <a16:creationId xmlns:a16="http://schemas.microsoft.com/office/drawing/2014/main" id="{A49DB307-5CEF-2F45-213B-7D62E18EB465}"/>
              </a:ext>
            </a:extLst>
          </p:cNvPr>
          <p:cNvSpPr/>
          <p:nvPr/>
        </p:nvSpPr>
        <p:spPr>
          <a:xfrm flipV="1">
            <a:off x="10679924" y="3350610"/>
            <a:ext cx="0" cy="1600700"/>
          </a:xfrm>
          <a:prstGeom prst="line">
            <a:avLst/>
          </a:prstGeom>
          <a:ln w="28575" cap="flat">
            <a:solidFill>
              <a:schemeClr val="tx1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sp>
        <p:nvSpPr>
          <p:cNvPr id="66" name="AutoShape 64">
            <a:extLst>
              <a:ext uri="{FF2B5EF4-FFF2-40B4-BE49-F238E27FC236}">
                <a16:creationId xmlns:a16="http://schemas.microsoft.com/office/drawing/2014/main" id="{473C7BD3-A923-C96A-17E3-BCC7872205EB}"/>
              </a:ext>
            </a:extLst>
          </p:cNvPr>
          <p:cNvSpPr/>
          <p:nvPr/>
        </p:nvSpPr>
        <p:spPr>
          <a:xfrm flipH="1" flipV="1">
            <a:off x="11039037" y="3367016"/>
            <a:ext cx="0" cy="1980626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B80597-74C9-0325-4970-885CCDF99640}"/>
              </a:ext>
            </a:extLst>
          </p:cNvPr>
          <p:cNvGrpSpPr/>
          <p:nvPr/>
        </p:nvGrpSpPr>
        <p:grpSpPr>
          <a:xfrm>
            <a:off x="10919132" y="5224040"/>
            <a:ext cx="237258" cy="239427"/>
            <a:chOff x="13765417" y="810070"/>
            <a:chExt cx="365012" cy="368349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CA254D3-BF55-3EE8-4015-12DE95ACCBE5}"/>
                </a:ext>
              </a:extLst>
            </p:cNvPr>
            <p:cNvSpPr/>
            <p:nvPr/>
          </p:nvSpPr>
          <p:spPr>
            <a:xfrm>
              <a:off x="13765417" y="810070"/>
              <a:ext cx="365012" cy="368349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1">
                <a:latin typeface="Helvetica" pitchFamily="2" charset="0"/>
              </a:endParaRPr>
            </a:p>
          </p:txBody>
        </p:sp>
        <p:sp>
          <p:nvSpPr>
            <p:cNvPr id="133" name="TextBox 73">
              <a:extLst>
                <a:ext uri="{FF2B5EF4-FFF2-40B4-BE49-F238E27FC236}">
                  <a16:creationId xmlns:a16="http://schemas.microsoft.com/office/drawing/2014/main" id="{B9AB20ED-2655-B671-10CE-E887FD125A70}"/>
                </a:ext>
              </a:extLst>
            </p:cNvPr>
            <p:cNvSpPr txBox="1"/>
            <p:nvPr/>
          </p:nvSpPr>
          <p:spPr>
            <a:xfrm>
              <a:off x="13864465" y="894665"/>
              <a:ext cx="217798" cy="263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18"/>
                </a:lnSpc>
              </a:pPr>
              <a:r>
                <a:rPr lang="en-US" sz="1305" spc="272">
                  <a:solidFill>
                    <a:srgbClr val="000000"/>
                  </a:solidFill>
                  <a:latin typeface="Helvetica" pitchFamily="2" charset="0"/>
                </a:rPr>
                <a:t>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0AF902-8F30-DB5A-55D3-4956DCCE4E78}"/>
              </a:ext>
            </a:extLst>
          </p:cNvPr>
          <p:cNvGrpSpPr/>
          <p:nvPr/>
        </p:nvGrpSpPr>
        <p:grpSpPr>
          <a:xfrm>
            <a:off x="2497623" y="5328382"/>
            <a:ext cx="237258" cy="239427"/>
            <a:chOff x="13765417" y="810070"/>
            <a:chExt cx="365012" cy="36834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2EBB76A-044E-B2B5-854D-31BCD46C5F98}"/>
                </a:ext>
              </a:extLst>
            </p:cNvPr>
            <p:cNvSpPr/>
            <p:nvPr/>
          </p:nvSpPr>
          <p:spPr>
            <a:xfrm>
              <a:off x="13765417" y="810070"/>
              <a:ext cx="365012" cy="368349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1">
                <a:latin typeface="Helvetica" pitchFamily="2" charset="0"/>
              </a:endParaRPr>
            </a:p>
          </p:txBody>
        </p:sp>
        <p:sp>
          <p:nvSpPr>
            <p:cNvPr id="44" name="TextBox 73">
              <a:extLst>
                <a:ext uri="{FF2B5EF4-FFF2-40B4-BE49-F238E27FC236}">
                  <a16:creationId xmlns:a16="http://schemas.microsoft.com/office/drawing/2014/main" id="{4286E842-518A-6A69-A590-3A027A148382}"/>
                </a:ext>
              </a:extLst>
            </p:cNvPr>
            <p:cNvSpPr txBox="1"/>
            <p:nvPr/>
          </p:nvSpPr>
          <p:spPr>
            <a:xfrm>
              <a:off x="13864465" y="894665"/>
              <a:ext cx="217798" cy="263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18"/>
                </a:lnSpc>
              </a:pPr>
              <a:r>
                <a:rPr lang="en-US" sz="1305" spc="272">
                  <a:solidFill>
                    <a:srgbClr val="000000"/>
                  </a:solidFill>
                  <a:latin typeface="Helvetica" pitchFamily="2" charset="0"/>
                </a:rPr>
                <a:t>4</a:t>
              </a:r>
            </a:p>
          </p:txBody>
        </p:sp>
      </p:grpSp>
      <p:sp>
        <p:nvSpPr>
          <p:cNvPr id="17" name="Title 4">
            <a:extLst>
              <a:ext uri="{FF2B5EF4-FFF2-40B4-BE49-F238E27FC236}">
                <a16:creationId xmlns:a16="http://schemas.microsoft.com/office/drawing/2014/main" id="{81306B1F-11FB-A965-1D68-72F87EC67974}"/>
              </a:ext>
            </a:extLst>
          </p:cNvPr>
          <p:cNvSpPr txBox="1">
            <a:spLocks/>
          </p:cNvSpPr>
          <p:nvPr/>
        </p:nvSpPr>
        <p:spPr>
          <a:xfrm>
            <a:off x="364035" y="351455"/>
            <a:ext cx="5398770" cy="744942"/>
          </a:xfrm>
          <a:prstGeom prst="rect">
            <a:avLst/>
          </a:prstGeom>
          <a:noFill/>
        </p:spPr>
        <p:txBody>
          <a:bodyPr vert="horz" lIns="59436" tIns="29718" rIns="59436" bIns="29718" rtlCol="0"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2730">
                <a:latin typeface="Helvetica" pitchFamily="2" charset="0"/>
                <a:cs typeface="Open Sans" panose="020B0606030504020204" pitchFamily="34" charset="0"/>
              </a:rPr>
              <a:t>The Journey to S/4HANA:                 </a:t>
            </a:r>
            <a:br>
              <a:rPr lang="en-US" sz="2730">
                <a:latin typeface="Helvetica" pitchFamily="2" charset="0"/>
                <a:cs typeface="Open Sans" panose="020B0606030504020204" pitchFamily="34" charset="0"/>
              </a:rPr>
            </a:br>
            <a:r>
              <a:rPr lang="en-US" sz="2730">
                <a:latin typeface="Helvetica" pitchFamily="2" charset="0"/>
                <a:cs typeface="Open Sans" panose="020B0606030504020204" pitchFamily="34" charset="0"/>
              </a:rPr>
              <a:t>              Methodology   </a:t>
            </a:r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26CFA310-FDD7-033F-5754-73C9C131CF8C}"/>
              </a:ext>
            </a:extLst>
          </p:cNvPr>
          <p:cNvSpPr/>
          <p:nvPr/>
        </p:nvSpPr>
        <p:spPr>
          <a:xfrm>
            <a:off x="412342" y="669490"/>
            <a:ext cx="1190666" cy="258472"/>
          </a:xfrm>
          <a:custGeom>
            <a:avLst/>
            <a:gdLst/>
            <a:ahLst/>
            <a:cxnLst/>
            <a:rect l="l" t="t" r="r" b="b"/>
            <a:pathLst>
              <a:path w="6863363" h="1489911">
                <a:moveTo>
                  <a:pt x="0" y="0"/>
                </a:moveTo>
                <a:lnTo>
                  <a:pt x="6863363" y="0"/>
                </a:lnTo>
                <a:lnTo>
                  <a:pt x="6863363" y="1489911"/>
                </a:lnTo>
                <a:lnTo>
                  <a:pt x="0" y="1489911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61">
              <a:latin typeface="Helvetica" pitchFamily="2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7D950AA9-2759-7648-2A21-6B1F78ACFEFC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591984" y="2892810"/>
            <a:ext cx="358171" cy="350550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F3892BB2-A6BD-825F-F1EA-7932E4A29C67}"/>
              </a:ext>
            </a:extLst>
          </p:cNvPr>
          <p:cNvSpPr txBox="1"/>
          <p:nvPr/>
        </p:nvSpPr>
        <p:spPr>
          <a:xfrm>
            <a:off x="2891260" y="2964373"/>
            <a:ext cx="362600" cy="272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" pitchFamily="2" charset="0"/>
              </a:rPr>
              <a:t>IM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D33A0BE-C13F-FFAC-D1C9-D86135CE774D}"/>
              </a:ext>
            </a:extLst>
          </p:cNvPr>
          <p:cNvCxnSpPr>
            <a:stCxn id="97" idx="3"/>
          </p:cNvCxnSpPr>
          <p:nvPr/>
        </p:nvCxnSpPr>
        <p:spPr>
          <a:xfrm>
            <a:off x="3253860" y="3100628"/>
            <a:ext cx="477254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A1082AE-9DA3-9FE3-B1BE-F5F14F562676}"/>
              </a:ext>
            </a:extLst>
          </p:cNvPr>
          <p:cNvCxnSpPr/>
          <p:nvPr/>
        </p:nvCxnSpPr>
        <p:spPr>
          <a:xfrm>
            <a:off x="8026409" y="3100628"/>
            <a:ext cx="0" cy="582372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2" name="Oval 101">
            <a:extLst>
              <a:ext uri="{FF2B5EF4-FFF2-40B4-BE49-F238E27FC236}">
                <a16:creationId xmlns:a16="http://schemas.microsoft.com/office/drawing/2014/main" id="{F3DCEA2D-94FF-E300-23FC-A1B81BC580D3}"/>
              </a:ext>
            </a:extLst>
          </p:cNvPr>
          <p:cNvSpPr/>
          <p:nvPr/>
        </p:nvSpPr>
        <p:spPr>
          <a:xfrm>
            <a:off x="2944791" y="2680927"/>
            <a:ext cx="237258" cy="239427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Helvetica" pitchFamily="2" charset="0"/>
              </a:rPr>
              <a:t>1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68FA97C-289A-E644-4A6A-CD6D117B0477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864304" y="3826278"/>
            <a:ext cx="358171" cy="35055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BD6ED49C-9895-8ACD-02AB-54DB8E46080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036241" y="5599943"/>
            <a:ext cx="358171" cy="35055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59553EA-B3D5-B5C2-CC66-902B42D565E5}"/>
              </a:ext>
            </a:extLst>
          </p:cNvPr>
          <p:cNvGrpSpPr/>
          <p:nvPr/>
        </p:nvGrpSpPr>
        <p:grpSpPr>
          <a:xfrm>
            <a:off x="8935768" y="29465"/>
            <a:ext cx="2920081" cy="1345165"/>
            <a:chOff x="8828842" y="164626"/>
            <a:chExt cx="2920081" cy="1345165"/>
          </a:xfrm>
        </p:grpSpPr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E66399A9-9232-150A-1EB5-CB86C1873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8842" y="164626"/>
              <a:ext cx="2920081" cy="1345165"/>
            </a:xfrm>
            <a:prstGeom prst="rect">
              <a:avLst/>
            </a:prstGeom>
          </p:spPr>
        </p:pic>
        <p:sp>
          <p:nvSpPr>
            <p:cNvPr id="5" name="Freeform 37">
              <a:extLst>
                <a:ext uri="{FF2B5EF4-FFF2-40B4-BE49-F238E27FC236}">
                  <a16:creationId xmlns:a16="http://schemas.microsoft.com/office/drawing/2014/main" id="{C9B3E7FB-14A8-6DB6-ECED-E1C9AB7340F8}"/>
                </a:ext>
              </a:extLst>
            </p:cNvPr>
            <p:cNvSpPr/>
            <p:nvPr/>
          </p:nvSpPr>
          <p:spPr>
            <a:xfrm>
              <a:off x="10886016" y="416868"/>
              <a:ext cx="671475" cy="171670"/>
            </a:xfrm>
            <a:custGeom>
              <a:avLst/>
              <a:gdLst/>
              <a:ahLst/>
              <a:cxnLst/>
              <a:rect l="l" t="t" r="r" b="b"/>
              <a:pathLst>
                <a:path w="1377385" h="352144">
                  <a:moveTo>
                    <a:pt x="0" y="0"/>
                  </a:moveTo>
                  <a:lnTo>
                    <a:pt x="1377385" y="0"/>
                  </a:lnTo>
                  <a:lnTo>
                    <a:pt x="1377385" y="352144"/>
                  </a:lnTo>
                  <a:lnTo>
                    <a:pt x="0" y="352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61">
                <a:latin typeface="Helvetica" pitchFamily="2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A96E047-910E-EFA0-4C29-00460DB46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10608733" y="338667"/>
              <a:ext cx="1094120" cy="948913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154DCAE1-B777-8D91-408C-126C777ED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10016067" y="338667"/>
              <a:ext cx="1732856" cy="48260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7B53D4CA-6537-ACA5-1C0F-634875EFB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9835438" y="303235"/>
              <a:ext cx="1094120" cy="330200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7D648FD-2ECA-1AE5-17E2-ED76864C6582}"/>
                </a:ext>
              </a:extLst>
            </p:cNvPr>
            <p:cNvSpPr txBox="1"/>
            <p:nvPr/>
          </p:nvSpPr>
          <p:spPr>
            <a:xfrm>
              <a:off x="9746166" y="338667"/>
              <a:ext cx="11015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 Automate</a:t>
              </a:r>
            </a:p>
          </p:txBody>
        </p:sp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F901007-2423-2D5A-BDCD-61FFAEE7F49F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714939" y="1446825"/>
            <a:ext cx="175275" cy="1143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287208A-6224-FA52-58A6-8DCF14E2D97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932991" y="1582231"/>
            <a:ext cx="130733" cy="8526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F031FC6-1F04-D408-78A7-A35965EECF0A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 flipV="1">
            <a:off x="6867625" y="1526556"/>
            <a:ext cx="130733" cy="5683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21DE3AE-A297-FBAD-A1D8-2F58FD8C2998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890214" y="1522551"/>
            <a:ext cx="175275" cy="11431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011A0060-6FA7-D390-0613-E3FA2E835A36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692350" y="1415355"/>
            <a:ext cx="175275" cy="11431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7AAD53C-1D9B-33D1-52A1-8FF3BA5CF0B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798813" y="1472510"/>
            <a:ext cx="175275" cy="114310"/>
          </a:xfrm>
          <a:prstGeom prst="rect">
            <a:avLst/>
          </a:prstGeom>
        </p:spPr>
      </p:pic>
      <p:pic>
        <p:nvPicPr>
          <p:cNvPr id="21" name="Picture 20" descr="A logo with a diamond&#10;&#10;AI-generated content may be incorrect.">
            <a:extLst>
              <a:ext uri="{FF2B5EF4-FFF2-40B4-BE49-F238E27FC236}">
                <a16:creationId xmlns:a16="http://schemas.microsoft.com/office/drawing/2014/main" id="{EEB927B9-23A0-DFC7-1A3F-86A7317F708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89" y="5232441"/>
            <a:ext cx="752484" cy="164265"/>
          </a:xfrm>
          <a:prstGeom prst="rect">
            <a:avLst/>
          </a:prstGeom>
        </p:spPr>
      </p:pic>
      <p:pic>
        <p:nvPicPr>
          <p:cNvPr id="23" name="Picture 22" descr="A logo with a diamond&#10;&#10;AI-generated content may be incorrect.">
            <a:extLst>
              <a:ext uri="{FF2B5EF4-FFF2-40B4-BE49-F238E27FC236}">
                <a16:creationId xmlns:a16="http://schemas.microsoft.com/office/drawing/2014/main" id="{850E4A42-1BFD-C04C-5B09-2D1EFD02AB3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49" y="5267748"/>
            <a:ext cx="752484" cy="164265"/>
          </a:xfrm>
          <a:prstGeom prst="rect">
            <a:avLst/>
          </a:prstGeom>
        </p:spPr>
      </p:pic>
      <p:pic>
        <p:nvPicPr>
          <p:cNvPr id="24" name="Picture 23" descr="A logo with a diamond&#10;&#10;AI-generated content may be incorrect.">
            <a:extLst>
              <a:ext uri="{FF2B5EF4-FFF2-40B4-BE49-F238E27FC236}">
                <a16:creationId xmlns:a16="http://schemas.microsoft.com/office/drawing/2014/main" id="{A8EAEF73-0CB7-9123-6816-577169DB9C5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342" y="2753019"/>
            <a:ext cx="570530" cy="124545"/>
          </a:xfrm>
          <a:prstGeom prst="rect">
            <a:avLst/>
          </a:prstGeom>
        </p:spPr>
      </p:pic>
      <p:pic>
        <p:nvPicPr>
          <p:cNvPr id="25" name="Picture 24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595B6C24-9240-C136-5DAE-8BFB727C51D1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222789" y="2737910"/>
            <a:ext cx="536756" cy="18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94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AACF6-9BA9-EBC2-B65D-3AFA07B04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 6">
            <a:extLst>
              <a:ext uri="{FF2B5EF4-FFF2-40B4-BE49-F238E27FC236}">
                <a16:creationId xmlns:a16="http://schemas.microsoft.com/office/drawing/2014/main" id="{8CFE7742-ACCD-047F-104F-652A89922810}"/>
              </a:ext>
            </a:extLst>
          </p:cNvPr>
          <p:cNvSpPr/>
          <p:nvPr/>
        </p:nvSpPr>
        <p:spPr>
          <a:xfrm>
            <a:off x="477325" y="2010881"/>
            <a:ext cx="2711645" cy="480859"/>
          </a:xfrm>
          <a:custGeom>
            <a:avLst/>
            <a:gdLst/>
            <a:ahLst/>
            <a:cxnLst/>
            <a:rect l="l" t="t" r="r" b="b"/>
            <a:pathLst>
              <a:path w="849210" h="1887217">
                <a:moveTo>
                  <a:pt x="0" y="0"/>
                </a:moveTo>
                <a:lnTo>
                  <a:pt x="849210" y="0"/>
                </a:lnTo>
                <a:lnTo>
                  <a:pt x="849210" y="1887217"/>
                </a:lnTo>
                <a:lnTo>
                  <a:pt x="0" y="1887217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en-US" sz="1170">
              <a:latin typeface="Helvetica" pitchFamily="2" charset="0"/>
            </a:endParaRPr>
          </a:p>
        </p:txBody>
      </p:sp>
      <p:sp>
        <p:nvSpPr>
          <p:cNvPr id="67" name="TextBox 67">
            <a:extLst>
              <a:ext uri="{FF2B5EF4-FFF2-40B4-BE49-F238E27FC236}">
                <a16:creationId xmlns:a16="http://schemas.microsoft.com/office/drawing/2014/main" id="{3E898673-3877-3AD8-1399-6AF252E1A162}"/>
              </a:ext>
            </a:extLst>
          </p:cNvPr>
          <p:cNvSpPr txBox="1"/>
          <p:nvPr/>
        </p:nvSpPr>
        <p:spPr>
          <a:xfrm>
            <a:off x="477325" y="593448"/>
            <a:ext cx="507842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03"/>
              </a:lnSpc>
            </a:pPr>
            <a:r>
              <a:rPr lang="en-US" sz="3600" b="1">
                <a:solidFill>
                  <a:srgbClr val="1C1D3B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Complimentary Data Volume Assessment</a:t>
            </a:r>
          </a:p>
        </p:txBody>
      </p:sp>
      <p:sp>
        <p:nvSpPr>
          <p:cNvPr id="70" name="TextBox 70">
            <a:extLst>
              <a:ext uri="{FF2B5EF4-FFF2-40B4-BE49-F238E27FC236}">
                <a16:creationId xmlns:a16="http://schemas.microsoft.com/office/drawing/2014/main" id="{BBD48968-BB7B-2496-DEA7-4158308AE1A6}"/>
              </a:ext>
            </a:extLst>
          </p:cNvPr>
          <p:cNvSpPr txBox="1"/>
          <p:nvPr/>
        </p:nvSpPr>
        <p:spPr>
          <a:xfrm>
            <a:off x="603420" y="2013722"/>
            <a:ext cx="6688920" cy="4031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327098">
              <a:lnSpc>
                <a:spcPct val="150000"/>
              </a:lnSpc>
            </a:pPr>
            <a:r>
              <a:rPr lang="en-US" sz="1800" b="1">
                <a:solidFill>
                  <a:schemeClr val="accent6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Assessment Benefits:</a:t>
            </a:r>
          </a:p>
          <a:p>
            <a:pPr indent="-327098">
              <a:lnSpc>
                <a:spcPct val="150000"/>
              </a:lnSpc>
              <a:buClr>
                <a:schemeClr val="accent2"/>
              </a:buClr>
            </a:pPr>
            <a:endParaRPr lang="en-US" sz="1800" b="1">
              <a:solidFill>
                <a:schemeClr val="accent6"/>
              </a:solidFill>
              <a:latin typeface="Helvetica" pitchFamily="2" charset="0"/>
              <a:ea typeface="Helvetica"/>
              <a:cs typeface="Helvetica"/>
              <a:sym typeface="Helvetica"/>
            </a:endParaRPr>
          </a:p>
          <a:p>
            <a:pPr marL="285836" lvl="1" indent="-167164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sz="1400">
                <a:solidFill>
                  <a:srgbClr val="000000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Report on existing enterprise data distribution.</a:t>
            </a:r>
          </a:p>
          <a:p>
            <a:pPr marL="285836" lvl="1" indent="-167164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sz="1400">
                <a:solidFill>
                  <a:srgbClr val="000000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Knowledge of projected reduction in database size with archiving and deletion.</a:t>
            </a:r>
          </a:p>
          <a:p>
            <a:pPr marL="285836" lvl="1" indent="-167164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sz="1400">
                <a:solidFill>
                  <a:srgbClr val="000000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Forecasted savings and database size reduction percentage.</a:t>
            </a:r>
          </a:p>
          <a:p>
            <a:pPr marL="285836" lvl="1" indent="-167164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sz="1400">
                <a:solidFill>
                  <a:srgbClr val="000000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Recommendations on technical, functional, migration, and deletion objects.</a:t>
            </a:r>
          </a:p>
          <a:p>
            <a:pPr marL="285836" lvl="1" indent="-167164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sz="1400">
                <a:solidFill>
                  <a:srgbClr val="000000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Readout of the results with Auritas’ experts.</a:t>
            </a:r>
          </a:p>
          <a:p>
            <a:pPr marL="285836" lvl="1" indent="-167164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sz="1400">
                <a:solidFill>
                  <a:srgbClr val="000000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ROI predictions with DB volume management recommendations. </a:t>
            </a:r>
          </a:p>
          <a:p>
            <a:pPr marL="285836" lvl="1" indent="-167164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sz="1400" b="1">
                <a:solidFill>
                  <a:srgbClr val="000000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HANA Migration- Ensure only the things that matter are moved over and that you don’t have to pay for unneeded infostructure.</a:t>
            </a:r>
          </a:p>
          <a:p>
            <a:pPr marL="285836" lvl="1" indent="-167164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sz="1400" b="1">
                <a:solidFill>
                  <a:srgbClr val="000000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Get your results within 10 days.</a:t>
            </a:r>
          </a:p>
          <a:p>
            <a:pPr marL="285836" lvl="1" indent="-167164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ü"/>
            </a:pPr>
            <a:endParaRPr lang="en-US" sz="1400">
              <a:solidFill>
                <a:srgbClr val="000000"/>
              </a:solidFill>
              <a:latin typeface="Helvetica" pitchFamily="2" charset="0"/>
              <a:ea typeface="Helvetica"/>
              <a:cs typeface="Helvetica"/>
              <a:sym typeface="Helvetica"/>
            </a:endParaRPr>
          </a:p>
        </p:txBody>
      </p:sp>
      <p:sp>
        <p:nvSpPr>
          <p:cNvPr id="84" name="TextBox 7">
            <a:extLst>
              <a:ext uri="{FF2B5EF4-FFF2-40B4-BE49-F238E27FC236}">
                <a16:creationId xmlns:a16="http://schemas.microsoft.com/office/drawing/2014/main" id="{9C68725B-CD3F-0101-17BC-2C3BC6961A7C}"/>
              </a:ext>
            </a:extLst>
          </p:cNvPr>
          <p:cNvSpPr txBox="1"/>
          <p:nvPr/>
        </p:nvSpPr>
        <p:spPr>
          <a:xfrm>
            <a:off x="1759715" y="2821600"/>
            <a:ext cx="1061720" cy="365346"/>
          </a:xfrm>
          <a:prstGeom prst="rect">
            <a:avLst/>
          </a:prstGeom>
        </p:spPr>
        <p:txBody>
          <a:bodyPr lIns="5171" tIns="5171" rIns="5171" bIns="5171" rtlCol="0" anchor="ctr"/>
          <a:lstStyle/>
          <a:p>
            <a:pPr algn="ctr">
              <a:lnSpc>
                <a:spcPts val="741"/>
              </a:lnSpc>
            </a:pPr>
            <a:endParaRPr sz="1170">
              <a:latin typeface="Helvetica" pitchFamily="2" charset="0"/>
            </a:endParaRPr>
          </a:p>
        </p:txBody>
      </p:sp>
      <p:pic>
        <p:nvPicPr>
          <p:cNvPr id="9" name="Picture 8" descr="A picture containing LEGO, toy, table&#10;&#10;Description automatically generated">
            <a:extLst>
              <a:ext uri="{FF2B5EF4-FFF2-40B4-BE49-F238E27FC236}">
                <a16:creationId xmlns:a16="http://schemas.microsoft.com/office/drawing/2014/main" id="{70E56D46-11E3-9565-6B8B-64CF4D4B1C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961" y="1251877"/>
            <a:ext cx="4579476" cy="412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80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F2065-ECBB-D3AB-2CB1-44818D604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7">
            <a:extLst>
              <a:ext uri="{FF2B5EF4-FFF2-40B4-BE49-F238E27FC236}">
                <a16:creationId xmlns:a16="http://schemas.microsoft.com/office/drawing/2014/main" id="{60C1E095-A536-8E6D-6369-FF1A88891371}"/>
              </a:ext>
            </a:extLst>
          </p:cNvPr>
          <p:cNvSpPr txBox="1"/>
          <p:nvPr/>
        </p:nvSpPr>
        <p:spPr>
          <a:xfrm>
            <a:off x="649759" y="500613"/>
            <a:ext cx="507842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03"/>
              </a:lnSpc>
            </a:pPr>
            <a:r>
              <a:rPr lang="en-US" sz="3600" b="1">
                <a:solidFill>
                  <a:srgbClr val="1C1D3B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Complimentary Data Volume Assessment</a:t>
            </a:r>
          </a:p>
        </p:txBody>
      </p:sp>
      <p:sp>
        <p:nvSpPr>
          <p:cNvPr id="84" name="TextBox 7">
            <a:extLst>
              <a:ext uri="{FF2B5EF4-FFF2-40B4-BE49-F238E27FC236}">
                <a16:creationId xmlns:a16="http://schemas.microsoft.com/office/drawing/2014/main" id="{6DAB08E0-2D38-CEFE-F43C-D2F81141DC9E}"/>
              </a:ext>
            </a:extLst>
          </p:cNvPr>
          <p:cNvSpPr txBox="1"/>
          <p:nvPr/>
        </p:nvSpPr>
        <p:spPr>
          <a:xfrm>
            <a:off x="1759715" y="2821600"/>
            <a:ext cx="1061720" cy="365346"/>
          </a:xfrm>
          <a:prstGeom prst="rect">
            <a:avLst/>
          </a:prstGeom>
        </p:spPr>
        <p:txBody>
          <a:bodyPr lIns="5171" tIns="5171" rIns="5171" bIns="5171" rtlCol="0" anchor="ctr"/>
          <a:lstStyle/>
          <a:p>
            <a:pPr algn="ctr">
              <a:lnSpc>
                <a:spcPts val="741"/>
              </a:lnSpc>
            </a:pPr>
            <a:endParaRPr sz="1170">
              <a:latin typeface="Helvetica" pitchFamily="2" charset="0"/>
            </a:endParaRPr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D998B6F7-F5C6-69A9-8AFE-7EC89F68CEC0}"/>
              </a:ext>
            </a:extLst>
          </p:cNvPr>
          <p:cNvSpPr>
            <a:spLocks/>
          </p:cNvSpPr>
          <p:nvPr/>
        </p:nvSpPr>
        <p:spPr>
          <a:xfrm>
            <a:off x="0" y="4651805"/>
            <a:ext cx="11887200" cy="2205840"/>
          </a:xfrm>
          <a:custGeom>
            <a:avLst/>
            <a:gdLst/>
            <a:ahLst/>
            <a:cxnLst/>
            <a:rect l="l" t="t" r="r" b="b"/>
            <a:pathLst>
              <a:path w="2152257" h="2458415">
                <a:moveTo>
                  <a:pt x="0" y="0"/>
                </a:moveTo>
                <a:lnTo>
                  <a:pt x="2152257" y="0"/>
                </a:lnTo>
                <a:lnTo>
                  <a:pt x="2152257" y="2458415"/>
                </a:lnTo>
                <a:lnTo>
                  <a:pt x="0" y="24584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sz="1053"/>
          </a:p>
        </p:txBody>
      </p:sp>
      <p:sp>
        <p:nvSpPr>
          <p:cNvPr id="6" name="TextBox 132">
            <a:extLst>
              <a:ext uri="{FF2B5EF4-FFF2-40B4-BE49-F238E27FC236}">
                <a16:creationId xmlns:a16="http://schemas.microsoft.com/office/drawing/2014/main" id="{5BF589D4-39ED-9932-E185-F8D24FD4473F}"/>
              </a:ext>
            </a:extLst>
          </p:cNvPr>
          <p:cNvSpPr txBox="1"/>
          <p:nvPr/>
        </p:nvSpPr>
        <p:spPr>
          <a:xfrm>
            <a:off x="4279974" y="4804483"/>
            <a:ext cx="2975289" cy="218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1"/>
              </a:lnSpc>
            </a:pPr>
            <a:r>
              <a:rPr lang="en-US" sz="1820" b="1">
                <a:solidFill>
                  <a:schemeClr val="accent3"/>
                </a:solidFill>
                <a:latin typeface="Helvetica" pitchFamily="2" charset="0"/>
                <a:ea typeface="Verdana" panose="020B0604030504040204" pitchFamily="34" charset="0"/>
              </a:rPr>
              <a:t>Customer Success Stories</a:t>
            </a:r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E3F8EB44-3304-CF7A-AC48-14680054B90B}"/>
              </a:ext>
            </a:extLst>
          </p:cNvPr>
          <p:cNvGrpSpPr/>
          <p:nvPr/>
        </p:nvGrpSpPr>
        <p:grpSpPr>
          <a:xfrm>
            <a:off x="5845402" y="1464660"/>
            <a:ext cx="5705659" cy="2685989"/>
            <a:chOff x="0" y="0"/>
            <a:chExt cx="1957917" cy="921706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ED4A2579-8C33-4773-9C0F-44BAC6A1AD50}"/>
                </a:ext>
              </a:extLst>
            </p:cNvPr>
            <p:cNvSpPr/>
            <p:nvPr/>
          </p:nvSpPr>
          <p:spPr>
            <a:xfrm>
              <a:off x="0" y="0"/>
              <a:ext cx="1957917" cy="921706"/>
            </a:xfrm>
            <a:custGeom>
              <a:avLst/>
              <a:gdLst/>
              <a:ahLst/>
              <a:cxnLst/>
              <a:rect l="l" t="t" r="r" b="b"/>
              <a:pathLst>
                <a:path w="1957917" h="921706">
                  <a:moveTo>
                    <a:pt x="0" y="0"/>
                  </a:moveTo>
                  <a:lnTo>
                    <a:pt x="1957917" y="0"/>
                  </a:lnTo>
                  <a:lnTo>
                    <a:pt x="1957917" y="921706"/>
                  </a:lnTo>
                  <a:lnTo>
                    <a:pt x="0" y="9217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05050"/>
              </a:solidFill>
              <a:prstDash val="solid"/>
              <a:miter/>
            </a:ln>
          </p:spPr>
          <p:txBody>
            <a:bodyPr/>
            <a:lstStyle/>
            <a:p>
              <a:endParaRPr lang="en-US" sz="1053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387A338A-5CD9-4429-0338-F30B60D35B50}"/>
                </a:ext>
              </a:extLst>
            </p:cNvPr>
            <p:cNvSpPr txBox="1"/>
            <p:nvPr/>
          </p:nvSpPr>
          <p:spPr>
            <a:xfrm>
              <a:off x="0" y="-9525"/>
              <a:ext cx="1957917" cy="931231"/>
            </a:xfrm>
            <a:prstGeom prst="rect">
              <a:avLst/>
            </a:prstGeom>
          </p:spPr>
          <p:txBody>
            <a:bodyPr lIns="29718" tIns="29718" rIns="29718" bIns="29718" rtlCol="0" anchor="ctr"/>
            <a:lstStyle/>
            <a:p>
              <a:pPr algn="ctr">
                <a:lnSpc>
                  <a:spcPts val="1161"/>
                </a:lnSpc>
              </a:pPr>
              <a:endParaRPr sz="1053"/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30F5A62B-8885-0EAA-1563-EEB59925E479}"/>
              </a:ext>
            </a:extLst>
          </p:cNvPr>
          <p:cNvSpPr/>
          <p:nvPr/>
        </p:nvSpPr>
        <p:spPr>
          <a:xfrm>
            <a:off x="10446383" y="2177852"/>
            <a:ext cx="747943" cy="1389094"/>
          </a:xfrm>
          <a:custGeom>
            <a:avLst/>
            <a:gdLst/>
            <a:ahLst/>
            <a:cxnLst/>
            <a:rect l="l" t="t" r="r" b="b"/>
            <a:pathLst>
              <a:path w="1082781" h="2010961">
                <a:moveTo>
                  <a:pt x="0" y="0"/>
                </a:moveTo>
                <a:lnTo>
                  <a:pt x="1082780" y="0"/>
                </a:lnTo>
                <a:lnTo>
                  <a:pt x="1082780" y="2010961"/>
                </a:lnTo>
                <a:lnTo>
                  <a:pt x="0" y="201096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437" r="-2437"/>
            </a:stretch>
          </a:blipFill>
        </p:spPr>
        <p:txBody>
          <a:bodyPr/>
          <a:lstStyle/>
          <a:p>
            <a:endParaRPr lang="en-US" sz="1053"/>
          </a:p>
        </p:txBody>
      </p:sp>
      <p:grpSp>
        <p:nvGrpSpPr>
          <p:cNvPr id="31" name="Group 31">
            <a:extLst>
              <a:ext uri="{FF2B5EF4-FFF2-40B4-BE49-F238E27FC236}">
                <a16:creationId xmlns:a16="http://schemas.microsoft.com/office/drawing/2014/main" id="{5B704393-16D6-E536-BFD4-72D16779F6C6}"/>
              </a:ext>
            </a:extLst>
          </p:cNvPr>
          <p:cNvGrpSpPr/>
          <p:nvPr/>
        </p:nvGrpSpPr>
        <p:grpSpPr>
          <a:xfrm>
            <a:off x="5976634" y="1549527"/>
            <a:ext cx="4388284" cy="2422779"/>
            <a:chOff x="0" y="-19050"/>
            <a:chExt cx="8470432" cy="4676539"/>
          </a:xfrm>
        </p:grpSpPr>
        <p:sp>
          <p:nvSpPr>
            <p:cNvPr id="32" name="AutoShape 32">
              <a:extLst>
                <a:ext uri="{FF2B5EF4-FFF2-40B4-BE49-F238E27FC236}">
                  <a16:creationId xmlns:a16="http://schemas.microsoft.com/office/drawing/2014/main" id="{A054E796-5183-0D78-6CB8-050001610A95}"/>
                </a:ext>
              </a:extLst>
            </p:cNvPr>
            <p:cNvSpPr/>
            <p:nvPr/>
          </p:nvSpPr>
          <p:spPr>
            <a:xfrm>
              <a:off x="806152" y="4499099"/>
              <a:ext cx="7664267" cy="9531"/>
            </a:xfrm>
            <a:prstGeom prst="line">
              <a:avLst/>
            </a:prstGeom>
            <a:ln w="13332" cap="flat">
              <a:solidFill>
                <a:srgbClr val="E4E6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053"/>
            </a:p>
          </p:txBody>
        </p:sp>
        <p:sp>
          <p:nvSpPr>
            <p:cNvPr id="33" name="AutoShape 33">
              <a:extLst>
                <a:ext uri="{FF2B5EF4-FFF2-40B4-BE49-F238E27FC236}">
                  <a16:creationId xmlns:a16="http://schemas.microsoft.com/office/drawing/2014/main" id="{83FA92C6-8F37-3F6D-058A-DCB07CF7405A}"/>
                </a:ext>
              </a:extLst>
            </p:cNvPr>
            <p:cNvSpPr/>
            <p:nvPr/>
          </p:nvSpPr>
          <p:spPr>
            <a:xfrm flipH="1" flipV="1">
              <a:off x="806140" y="31364"/>
              <a:ext cx="11" cy="4477083"/>
            </a:xfrm>
            <a:prstGeom prst="line">
              <a:avLst/>
            </a:prstGeom>
            <a:ln w="13332" cap="flat">
              <a:solidFill>
                <a:srgbClr val="E4E6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053"/>
            </a:p>
          </p:txBody>
        </p:sp>
        <p:sp>
          <p:nvSpPr>
            <p:cNvPr id="34" name="AutoShape 34">
              <a:extLst>
                <a:ext uri="{FF2B5EF4-FFF2-40B4-BE49-F238E27FC236}">
                  <a16:creationId xmlns:a16="http://schemas.microsoft.com/office/drawing/2014/main" id="{175CF330-2A7D-E2C3-3A6D-5830CF316410}"/>
                </a:ext>
              </a:extLst>
            </p:cNvPr>
            <p:cNvSpPr/>
            <p:nvPr/>
          </p:nvSpPr>
          <p:spPr>
            <a:xfrm>
              <a:off x="806158" y="3875048"/>
              <a:ext cx="7664267" cy="9531"/>
            </a:xfrm>
            <a:prstGeom prst="line">
              <a:avLst/>
            </a:prstGeom>
            <a:ln w="13332" cap="flat">
              <a:solidFill>
                <a:srgbClr val="E4E6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053"/>
            </a:p>
          </p:txBody>
        </p:sp>
        <p:sp>
          <p:nvSpPr>
            <p:cNvPr id="35" name="AutoShape 35">
              <a:extLst>
                <a:ext uri="{FF2B5EF4-FFF2-40B4-BE49-F238E27FC236}">
                  <a16:creationId xmlns:a16="http://schemas.microsoft.com/office/drawing/2014/main" id="{D8BC4B74-AC9B-BB45-AD6C-0CFBAEC5A51A}"/>
                </a:ext>
              </a:extLst>
            </p:cNvPr>
            <p:cNvSpPr/>
            <p:nvPr/>
          </p:nvSpPr>
          <p:spPr>
            <a:xfrm>
              <a:off x="806158" y="3236725"/>
              <a:ext cx="7664267" cy="9531"/>
            </a:xfrm>
            <a:prstGeom prst="line">
              <a:avLst/>
            </a:prstGeom>
            <a:ln w="13332" cap="flat">
              <a:solidFill>
                <a:srgbClr val="E4E6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053"/>
            </a:p>
          </p:txBody>
        </p:sp>
        <p:sp>
          <p:nvSpPr>
            <p:cNvPr id="36" name="AutoShape 36">
              <a:extLst>
                <a:ext uri="{FF2B5EF4-FFF2-40B4-BE49-F238E27FC236}">
                  <a16:creationId xmlns:a16="http://schemas.microsoft.com/office/drawing/2014/main" id="{6E5F0944-5CC7-C200-A94F-ED61CC96CAED}"/>
                </a:ext>
              </a:extLst>
            </p:cNvPr>
            <p:cNvSpPr/>
            <p:nvPr/>
          </p:nvSpPr>
          <p:spPr>
            <a:xfrm>
              <a:off x="806158" y="2598402"/>
              <a:ext cx="7664267" cy="9531"/>
            </a:xfrm>
            <a:prstGeom prst="line">
              <a:avLst/>
            </a:prstGeom>
            <a:ln w="13332" cap="flat">
              <a:solidFill>
                <a:srgbClr val="E4E6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053"/>
            </a:p>
          </p:txBody>
        </p:sp>
        <p:sp>
          <p:nvSpPr>
            <p:cNvPr id="37" name="AutoShape 37">
              <a:extLst>
                <a:ext uri="{FF2B5EF4-FFF2-40B4-BE49-F238E27FC236}">
                  <a16:creationId xmlns:a16="http://schemas.microsoft.com/office/drawing/2014/main" id="{B2F6F373-CA9C-1D5E-AA9B-F4745C8A737B}"/>
                </a:ext>
              </a:extLst>
            </p:cNvPr>
            <p:cNvSpPr/>
            <p:nvPr/>
          </p:nvSpPr>
          <p:spPr>
            <a:xfrm>
              <a:off x="806158" y="1960079"/>
              <a:ext cx="7664267" cy="9531"/>
            </a:xfrm>
            <a:prstGeom prst="line">
              <a:avLst/>
            </a:prstGeom>
            <a:ln w="13332" cap="flat">
              <a:solidFill>
                <a:srgbClr val="E4E6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053"/>
            </a:p>
          </p:txBody>
        </p:sp>
        <p:sp>
          <p:nvSpPr>
            <p:cNvPr id="38" name="AutoShape 38">
              <a:extLst>
                <a:ext uri="{FF2B5EF4-FFF2-40B4-BE49-F238E27FC236}">
                  <a16:creationId xmlns:a16="http://schemas.microsoft.com/office/drawing/2014/main" id="{4A86AE64-51C7-2C47-530C-E72EE3909E78}"/>
                </a:ext>
              </a:extLst>
            </p:cNvPr>
            <p:cNvSpPr/>
            <p:nvPr/>
          </p:nvSpPr>
          <p:spPr>
            <a:xfrm>
              <a:off x="806158" y="1321756"/>
              <a:ext cx="7664267" cy="9531"/>
            </a:xfrm>
            <a:prstGeom prst="line">
              <a:avLst/>
            </a:prstGeom>
            <a:ln w="13332" cap="flat">
              <a:solidFill>
                <a:srgbClr val="E4E6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053"/>
            </a:p>
          </p:txBody>
        </p:sp>
        <p:sp>
          <p:nvSpPr>
            <p:cNvPr id="39" name="AutoShape 39">
              <a:extLst>
                <a:ext uri="{FF2B5EF4-FFF2-40B4-BE49-F238E27FC236}">
                  <a16:creationId xmlns:a16="http://schemas.microsoft.com/office/drawing/2014/main" id="{83206C61-6FD4-3A35-733A-68EBDEDAB899}"/>
                </a:ext>
              </a:extLst>
            </p:cNvPr>
            <p:cNvSpPr/>
            <p:nvPr/>
          </p:nvSpPr>
          <p:spPr>
            <a:xfrm>
              <a:off x="806158" y="683433"/>
              <a:ext cx="7664267" cy="9531"/>
            </a:xfrm>
            <a:prstGeom prst="line">
              <a:avLst/>
            </a:prstGeom>
            <a:ln w="13332" cap="flat">
              <a:solidFill>
                <a:srgbClr val="E4E6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053"/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D30DD188-9B65-E303-CD9D-8D2DE5BD5123}"/>
                </a:ext>
              </a:extLst>
            </p:cNvPr>
            <p:cNvSpPr/>
            <p:nvPr/>
          </p:nvSpPr>
          <p:spPr>
            <a:xfrm>
              <a:off x="806158" y="45110"/>
              <a:ext cx="7664267" cy="9531"/>
            </a:xfrm>
            <a:prstGeom prst="line">
              <a:avLst/>
            </a:prstGeom>
            <a:ln w="13332" cap="flat">
              <a:solidFill>
                <a:srgbClr val="E4E6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053"/>
            </a:p>
          </p:txBody>
        </p:sp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id="{7DCEE02C-1909-5A52-939B-57B0E6431BDB}"/>
                </a:ext>
              </a:extLst>
            </p:cNvPr>
            <p:cNvGrpSpPr/>
            <p:nvPr/>
          </p:nvGrpSpPr>
          <p:grpSpPr>
            <a:xfrm>
              <a:off x="914281" y="3241491"/>
              <a:ext cx="414010" cy="1248444"/>
              <a:chOff x="0" y="0"/>
              <a:chExt cx="203990" cy="615130"/>
            </a:xfrm>
          </p:grpSpPr>
          <p:sp>
            <p:nvSpPr>
              <p:cNvPr id="110" name="Freeform 42">
                <a:extLst>
                  <a:ext uri="{FF2B5EF4-FFF2-40B4-BE49-F238E27FC236}">
                    <a16:creationId xmlns:a16="http://schemas.microsoft.com/office/drawing/2014/main" id="{F2F214B3-0475-E36B-8E5D-928C7DD5429C}"/>
                  </a:ext>
                </a:extLst>
              </p:cNvPr>
              <p:cNvSpPr/>
              <p:nvPr/>
            </p:nvSpPr>
            <p:spPr>
              <a:xfrm>
                <a:off x="0" y="0"/>
                <a:ext cx="203990" cy="615130"/>
              </a:xfrm>
              <a:custGeom>
                <a:avLst/>
                <a:gdLst/>
                <a:ahLst/>
                <a:cxnLst/>
                <a:rect l="l" t="t" r="r" b="b"/>
                <a:pathLst>
                  <a:path w="203990" h="615130">
                    <a:moveTo>
                      <a:pt x="0" y="0"/>
                    </a:moveTo>
                    <a:lnTo>
                      <a:pt x="203990" y="0"/>
                    </a:lnTo>
                    <a:lnTo>
                      <a:pt x="203990" y="615130"/>
                    </a:lnTo>
                    <a:lnTo>
                      <a:pt x="0" y="615130"/>
                    </a:lnTo>
                    <a:close/>
                  </a:path>
                </a:pathLst>
              </a:custGeom>
              <a:solidFill>
                <a:srgbClr val="0F3F7D"/>
              </a:solidFill>
            </p:spPr>
            <p:txBody>
              <a:bodyPr/>
              <a:lstStyle/>
              <a:p>
                <a:endParaRPr lang="en-US" sz="1053"/>
              </a:p>
            </p:txBody>
          </p:sp>
          <p:sp>
            <p:nvSpPr>
              <p:cNvPr id="111" name="TextBox 43">
                <a:extLst>
                  <a:ext uri="{FF2B5EF4-FFF2-40B4-BE49-F238E27FC236}">
                    <a16:creationId xmlns:a16="http://schemas.microsoft.com/office/drawing/2014/main" id="{8E412D1F-947C-5415-9121-8B9F482DACC4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03990" cy="624655"/>
              </a:xfrm>
              <a:prstGeom prst="rect">
                <a:avLst/>
              </a:prstGeom>
            </p:spPr>
            <p:txBody>
              <a:bodyPr lIns="10214" tIns="10214" rIns="10214" bIns="10214" rtlCol="0" anchor="ctr"/>
              <a:lstStyle/>
              <a:p>
                <a:pPr algn="ctr">
                  <a:lnSpc>
                    <a:spcPts val="1161"/>
                  </a:lnSpc>
                </a:pPr>
                <a:endParaRPr sz="1053"/>
              </a:p>
            </p:txBody>
          </p:sp>
        </p:grpSp>
        <p:grpSp>
          <p:nvGrpSpPr>
            <p:cNvPr id="42" name="Group 44">
              <a:extLst>
                <a:ext uri="{FF2B5EF4-FFF2-40B4-BE49-F238E27FC236}">
                  <a16:creationId xmlns:a16="http://schemas.microsoft.com/office/drawing/2014/main" id="{442B52BC-284D-416D-D7CC-B5CAC7DE3E2F}"/>
                </a:ext>
              </a:extLst>
            </p:cNvPr>
            <p:cNvGrpSpPr/>
            <p:nvPr/>
          </p:nvGrpSpPr>
          <p:grpSpPr>
            <a:xfrm>
              <a:off x="1560062" y="2159630"/>
              <a:ext cx="425346" cy="1067931"/>
              <a:chOff x="0" y="0"/>
              <a:chExt cx="209576" cy="526189"/>
            </a:xfrm>
          </p:grpSpPr>
          <p:sp>
            <p:nvSpPr>
              <p:cNvPr id="108" name="Freeform 45">
                <a:extLst>
                  <a:ext uri="{FF2B5EF4-FFF2-40B4-BE49-F238E27FC236}">
                    <a16:creationId xmlns:a16="http://schemas.microsoft.com/office/drawing/2014/main" id="{86EA91B9-FBDF-BE58-5AFC-31461D0A08C2}"/>
                  </a:ext>
                </a:extLst>
              </p:cNvPr>
              <p:cNvSpPr/>
              <p:nvPr/>
            </p:nvSpPr>
            <p:spPr>
              <a:xfrm>
                <a:off x="0" y="0"/>
                <a:ext cx="209576" cy="526189"/>
              </a:xfrm>
              <a:custGeom>
                <a:avLst/>
                <a:gdLst/>
                <a:ahLst/>
                <a:cxnLst/>
                <a:rect l="l" t="t" r="r" b="b"/>
                <a:pathLst>
                  <a:path w="209576" h="526189">
                    <a:moveTo>
                      <a:pt x="0" y="0"/>
                    </a:moveTo>
                    <a:lnTo>
                      <a:pt x="209576" y="0"/>
                    </a:lnTo>
                    <a:lnTo>
                      <a:pt x="209576" y="526189"/>
                    </a:lnTo>
                    <a:lnTo>
                      <a:pt x="0" y="526189"/>
                    </a:lnTo>
                    <a:close/>
                  </a:path>
                </a:pathLst>
              </a:custGeom>
              <a:solidFill>
                <a:srgbClr val="0C4DA2"/>
              </a:solidFill>
            </p:spPr>
            <p:txBody>
              <a:bodyPr/>
              <a:lstStyle/>
              <a:p>
                <a:endParaRPr lang="en-US" sz="1053"/>
              </a:p>
            </p:txBody>
          </p:sp>
          <p:sp>
            <p:nvSpPr>
              <p:cNvPr id="109" name="TextBox 46">
                <a:extLst>
                  <a:ext uri="{FF2B5EF4-FFF2-40B4-BE49-F238E27FC236}">
                    <a16:creationId xmlns:a16="http://schemas.microsoft.com/office/drawing/2014/main" id="{C138808A-1CF5-5A79-87D5-54771AC0903D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09576" cy="535714"/>
              </a:xfrm>
              <a:prstGeom prst="rect">
                <a:avLst/>
              </a:prstGeom>
            </p:spPr>
            <p:txBody>
              <a:bodyPr lIns="10214" tIns="10214" rIns="10214" bIns="10214" rtlCol="0" anchor="ctr"/>
              <a:lstStyle/>
              <a:p>
                <a:pPr algn="ctr">
                  <a:lnSpc>
                    <a:spcPts val="1161"/>
                  </a:lnSpc>
                </a:pPr>
                <a:endParaRPr sz="1053"/>
              </a:p>
            </p:txBody>
          </p:sp>
        </p:grpSp>
        <p:grpSp>
          <p:nvGrpSpPr>
            <p:cNvPr id="43" name="Group 47">
              <a:extLst>
                <a:ext uri="{FF2B5EF4-FFF2-40B4-BE49-F238E27FC236}">
                  <a16:creationId xmlns:a16="http://schemas.microsoft.com/office/drawing/2014/main" id="{C2F4D5D3-C7E4-32B7-F52A-149C6561A84F}"/>
                </a:ext>
              </a:extLst>
            </p:cNvPr>
            <p:cNvGrpSpPr/>
            <p:nvPr/>
          </p:nvGrpSpPr>
          <p:grpSpPr>
            <a:xfrm>
              <a:off x="2200174" y="1209875"/>
              <a:ext cx="425346" cy="949755"/>
              <a:chOff x="0" y="0"/>
              <a:chExt cx="209576" cy="467961"/>
            </a:xfrm>
          </p:grpSpPr>
          <p:sp>
            <p:nvSpPr>
              <p:cNvPr id="106" name="Freeform 48">
                <a:extLst>
                  <a:ext uri="{FF2B5EF4-FFF2-40B4-BE49-F238E27FC236}">
                    <a16:creationId xmlns:a16="http://schemas.microsoft.com/office/drawing/2014/main" id="{71C9A12B-8267-3660-3CC5-DA35E4F6A041}"/>
                  </a:ext>
                </a:extLst>
              </p:cNvPr>
              <p:cNvSpPr/>
              <p:nvPr/>
            </p:nvSpPr>
            <p:spPr>
              <a:xfrm>
                <a:off x="0" y="0"/>
                <a:ext cx="209576" cy="467961"/>
              </a:xfrm>
              <a:custGeom>
                <a:avLst/>
                <a:gdLst/>
                <a:ahLst/>
                <a:cxnLst/>
                <a:rect l="l" t="t" r="r" b="b"/>
                <a:pathLst>
                  <a:path w="209576" h="467961">
                    <a:moveTo>
                      <a:pt x="0" y="0"/>
                    </a:moveTo>
                    <a:lnTo>
                      <a:pt x="209576" y="0"/>
                    </a:lnTo>
                    <a:lnTo>
                      <a:pt x="209576" y="467961"/>
                    </a:lnTo>
                    <a:lnTo>
                      <a:pt x="0" y="467961"/>
                    </a:lnTo>
                    <a:close/>
                  </a:path>
                </a:pathLst>
              </a:custGeom>
              <a:solidFill>
                <a:srgbClr val="018CC9"/>
              </a:solidFill>
            </p:spPr>
            <p:txBody>
              <a:bodyPr/>
              <a:lstStyle/>
              <a:p>
                <a:endParaRPr lang="en-US" sz="1053"/>
              </a:p>
            </p:txBody>
          </p:sp>
          <p:sp>
            <p:nvSpPr>
              <p:cNvPr id="107" name="TextBox 49">
                <a:extLst>
                  <a:ext uri="{FF2B5EF4-FFF2-40B4-BE49-F238E27FC236}">
                    <a16:creationId xmlns:a16="http://schemas.microsoft.com/office/drawing/2014/main" id="{F9C4B6B1-7B11-312D-F145-86E36E941961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09576" cy="477486"/>
              </a:xfrm>
              <a:prstGeom prst="rect">
                <a:avLst/>
              </a:prstGeom>
            </p:spPr>
            <p:txBody>
              <a:bodyPr lIns="10214" tIns="10214" rIns="10214" bIns="10214" rtlCol="0" anchor="ctr"/>
              <a:lstStyle/>
              <a:p>
                <a:pPr algn="ctr">
                  <a:lnSpc>
                    <a:spcPts val="1161"/>
                  </a:lnSpc>
                </a:pPr>
                <a:endParaRPr sz="1053"/>
              </a:p>
            </p:txBody>
          </p:sp>
        </p:grpSp>
        <p:grpSp>
          <p:nvGrpSpPr>
            <p:cNvPr id="44" name="Group 50">
              <a:extLst>
                <a:ext uri="{FF2B5EF4-FFF2-40B4-BE49-F238E27FC236}">
                  <a16:creationId xmlns:a16="http://schemas.microsoft.com/office/drawing/2014/main" id="{E1F0AD98-4886-DBF2-AA26-93F5505A4182}"/>
                </a:ext>
              </a:extLst>
            </p:cNvPr>
            <p:cNvGrpSpPr/>
            <p:nvPr/>
          </p:nvGrpSpPr>
          <p:grpSpPr>
            <a:xfrm>
              <a:off x="2838971" y="966245"/>
              <a:ext cx="425346" cy="243630"/>
              <a:chOff x="0" y="0"/>
              <a:chExt cx="209576" cy="120041"/>
            </a:xfrm>
          </p:grpSpPr>
          <p:sp>
            <p:nvSpPr>
              <p:cNvPr id="104" name="Freeform 51">
                <a:extLst>
                  <a:ext uri="{FF2B5EF4-FFF2-40B4-BE49-F238E27FC236}">
                    <a16:creationId xmlns:a16="http://schemas.microsoft.com/office/drawing/2014/main" id="{E8785FB7-B70B-735E-DA9F-3EF985421757}"/>
                  </a:ext>
                </a:extLst>
              </p:cNvPr>
              <p:cNvSpPr/>
              <p:nvPr/>
            </p:nvSpPr>
            <p:spPr>
              <a:xfrm>
                <a:off x="0" y="0"/>
                <a:ext cx="209576" cy="120041"/>
              </a:xfrm>
              <a:custGeom>
                <a:avLst/>
                <a:gdLst/>
                <a:ahLst/>
                <a:cxnLst/>
                <a:rect l="l" t="t" r="r" b="b"/>
                <a:pathLst>
                  <a:path w="209576" h="120041">
                    <a:moveTo>
                      <a:pt x="0" y="0"/>
                    </a:moveTo>
                    <a:lnTo>
                      <a:pt x="209576" y="0"/>
                    </a:lnTo>
                    <a:lnTo>
                      <a:pt x="209576" y="120041"/>
                    </a:lnTo>
                    <a:lnTo>
                      <a:pt x="0" y="120041"/>
                    </a:lnTo>
                    <a:close/>
                  </a:path>
                </a:pathLst>
              </a:custGeom>
              <a:solidFill>
                <a:srgbClr val="24BCFF"/>
              </a:solidFill>
            </p:spPr>
            <p:txBody>
              <a:bodyPr/>
              <a:lstStyle/>
              <a:p>
                <a:endParaRPr lang="en-US" sz="1053"/>
              </a:p>
            </p:txBody>
          </p:sp>
          <p:sp>
            <p:nvSpPr>
              <p:cNvPr id="105" name="TextBox 52">
                <a:extLst>
                  <a:ext uri="{FF2B5EF4-FFF2-40B4-BE49-F238E27FC236}">
                    <a16:creationId xmlns:a16="http://schemas.microsoft.com/office/drawing/2014/main" id="{BB607AB0-AFF4-9DB0-5208-9E83DF669368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09576" cy="129566"/>
              </a:xfrm>
              <a:prstGeom prst="rect">
                <a:avLst/>
              </a:prstGeom>
            </p:spPr>
            <p:txBody>
              <a:bodyPr lIns="10214" tIns="10214" rIns="10214" bIns="10214" rtlCol="0" anchor="ctr"/>
              <a:lstStyle/>
              <a:p>
                <a:pPr algn="ctr">
                  <a:lnSpc>
                    <a:spcPts val="1161"/>
                  </a:lnSpc>
                </a:pPr>
                <a:endParaRPr sz="1053"/>
              </a:p>
            </p:txBody>
          </p:sp>
        </p:grpSp>
        <p:grpSp>
          <p:nvGrpSpPr>
            <p:cNvPr id="45" name="Group 53">
              <a:extLst>
                <a:ext uri="{FF2B5EF4-FFF2-40B4-BE49-F238E27FC236}">
                  <a16:creationId xmlns:a16="http://schemas.microsoft.com/office/drawing/2014/main" id="{9CB7D770-FF92-C384-34F5-EC8D65CD374F}"/>
                </a:ext>
              </a:extLst>
            </p:cNvPr>
            <p:cNvGrpSpPr/>
            <p:nvPr/>
          </p:nvGrpSpPr>
          <p:grpSpPr>
            <a:xfrm>
              <a:off x="3479397" y="751818"/>
              <a:ext cx="425346" cy="223591"/>
              <a:chOff x="0" y="0"/>
              <a:chExt cx="209576" cy="110167"/>
            </a:xfrm>
          </p:grpSpPr>
          <p:sp>
            <p:nvSpPr>
              <p:cNvPr id="102" name="Freeform 54">
                <a:extLst>
                  <a:ext uri="{FF2B5EF4-FFF2-40B4-BE49-F238E27FC236}">
                    <a16:creationId xmlns:a16="http://schemas.microsoft.com/office/drawing/2014/main" id="{CFF1AF95-0CFC-BE41-41D9-87A1ABA1D86C}"/>
                  </a:ext>
                </a:extLst>
              </p:cNvPr>
              <p:cNvSpPr/>
              <p:nvPr/>
            </p:nvSpPr>
            <p:spPr>
              <a:xfrm>
                <a:off x="0" y="0"/>
                <a:ext cx="209576" cy="110167"/>
              </a:xfrm>
              <a:custGeom>
                <a:avLst/>
                <a:gdLst/>
                <a:ahLst/>
                <a:cxnLst/>
                <a:rect l="l" t="t" r="r" b="b"/>
                <a:pathLst>
                  <a:path w="209576" h="110167">
                    <a:moveTo>
                      <a:pt x="0" y="0"/>
                    </a:moveTo>
                    <a:lnTo>
                      <a:pt x="209576" y="0"/>
                    </a:lnTo>
                    <a:lnTo>
                      <a:pt x="209576" y="110167"/>
                    </a:lnTo>
                    <a:lnTo>
                      <a:pt x="0" y="110167"/>
                    </a:lnTo>
                    <a:close/>
                  </a:path>
                </a:pathLst>
              </a:custGeom>
              <a:solidFill>
                <a:srgbClr val="8CDCFF"/>
              </a:solidFill>
            </p:spPr>
            <p:txBody>
              <a:bodyPr/>
              <a:lstStyle/>
              <a:p>
                <a:endParaRPr lang="en-US" sz="1053"/>
              </a:p>
            </p:txBody>
          </p:sp>
          <p:sp>
            <p:nvSpPr>
              <p:cNvPr id="103" name="TextBox 55">
                <a:extLst>
                  <a:ext uri="{FF2B5EF4-FFF2-40B4-BE49-F238E27FC236}">
                    <a16:creationId xmlns:a16="http://schemas.microsoft.com/office/drawing/2014/main" id="{92C62348-87C7-D557-2AD0-14D993BE8BA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09576" cy="119692"/>
              </a:xfrm>
              <a:prstGeom prst="rect">
                <a:avLst/>
              </a:prstGeom>
            </p:spPr>
            <p:txBody>
              <a:bodyPr lIns="10214" tIns="10214" rIns="10214" bIns="10214" rtlCol="0" anchor="ctr"/>
              <a:lstStyle/>
              <a:p>
                <a:pPr algn="ctr">
                  <a:lnSpc>
                    <a:spcPts val="1161"/>
                  </a:lnSpc>
                </a:pPr>
                <a:endParaRPr sz="1053"/>
              </a:p>
            </p:txBody>
          </p:sp>
        </p:grpSp>
        <p:grpSp>
          <p:nvGrpSpPr>
            <p:cNvPr id="46" name="Group 56">
              <a:extLst>
                <a:ext uri="{FF2B5EF4-FFF2-40B4-BE49-F238E27FC236}">
                  <a16:creationId xmlns:a16="http://schemas.microsoft.com/office/drawing/2014/main" id="{F5128865-A4B9-B071-6C09-40DA62B13E56}"/>
                </a:ext>
              </a:extLst>
            </p:cNvPr>
            <p:cNvGrpSpPr/>
            <p:nvPr/>
          </p:nvGrpSpPr>
          <p:grpSpPr>
            <a:xfrm>
              <a:off x="4117820" y="606707"/>
              <a:ext cx="425346" cy="145111"/>
              <a:chOff x="0" y="0"/>
              <a:chExt cx="209576" cy="71499"/>
            </a:xfrm>
          </p:grpSpPr>
          <p:sp>
            <p:nvSpPr>
              <p:cNvPr id="100" name="Freeform 57">
                <a:extLst>
                  <a:ext uri="{FF2B5EF4-FFF2-40B4-BE49-F238E27FC236}">
                    <a16:creationId xmlns:a16="http://schemas.microsoft.com/office/drawing/2014/main" id="{1C9EC487-07BB-B482-5E32-03887B978E80}"/>
                  </a:ext>
                </a:extLst>
              </p:cNvPr>
              <p:cNvSpPr/>
              <p:nvPr/>
            </p:nvSpPr>
            <p:spPr>
              <a:xfrm>
                <a:off x="0" y="0"/>
                <a:ext cx="209576" cy="71499"/>
              </a:xfrm>
              <a:custGeom>
                <a:avLst/>
                <a:gdLst/>
                <a:ahLst/>
                <a:cxnLst/>
                <a:rect l="l" t="t" r="r" b="b"/>
                <a:pathLst>
                  <a:path w="209576" h="71499">
                    <a:moveTo>
                      <a:pt x="0" y="0"/>
                    </a:moveTo>
                    <a:lnTo>
                      <a:pt x="209576" y="0"/>
                    </a:lnTo>
                    <a:lnTo>
                      <a:pt x="209576" y="71499"/>
                    </a:lnTo>
                    <a:lnTo>
                      <a:pt x="0" y="71499"/>
                    </a:lnTo>
                    <a:close/>
                  </a:path>
                </a:pathLst>
              </a:custGeom>
              <a:solidFill>
                <a:srgbClr val="B9EAFF"/>
              </a:solidFill>
            </p:spPr>
            <p:txBody>
              <a:bodyPr/>
              <a:lstStyle/>
              <a:p>
                <a:endParaRPr lang="en-US" sz="1053"/>
              </a:p>
            </p:txBody>
          </p:sp>
          <p:sp>
            <p:nvSpPr>
              <p:cNvPr id="101" name="TextBox 58">
                <a:extLst>
                  <a:ext uri="{FF2B5EF4-FFF2-40B4-BE49-F238E27FC236}">
                    <a16:creationId xmlns:a16="http://schemas.microsoft.com/office/drawing/2014/main" id="{A96483B6-047B-C1AE-91F6-FA42A4DC4E00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09576" cy="81024"/>
              </a:xfrm>
              <a:prstGeom prst="rect">
                <a:avLst/>
              </a:prstGeom>
            </p:spPr>
            <p:txBody>
              <a:bodyPr lIns="10214" tIns="10214" rIns="10214" bIns="10214" rtlCol="0" anchor="ctr"/>
              <a:lstStyle/>
              <a:p>
                <a:pPr algn="ctr">
                  <a:lnSpc>
                    <a:spcPts val="1161"/>
                  </a:lnSpc>
                </a:pPr>
                <a:endParaRPr sz="1053"/>
              </a:p>
            </p:txBody>
          </p:sp>
        </p:grpSp>
        <p:grpSp>
          <p:nvGrpSpPr>
            <p:cNvPr id="47" name="Group 59">
              <a:extLst>
                <a:ext uri="{FF2B5EF4-FFF2-40B4-BE49-F238E27FC236}">
                  <a16:creationId xmlns:a16="http://schemas.microsoft.com/office/drawing/2014/main" id="{6279543D-1840-5493-41CE-6511417B7274}"/>
                </a:ext>
              </a:extLst>
            </p:cNvPr>
            <p:cNvGrpSpPr/>
            <p:nvPr/>
          </p:nvGrpSpPr>
          <p:grpSpPr>
            <a:xfrm>
              <a:off x="4768266" y="481221"/>
              <a:ext cx="425346" cy="120904"/>
              <a:chOff x="0" y="0"/>
              <a:chExt cx="209576" cy="59572"/>
            </a:xfrm>
          </p:grpSpPr>
          <p:sp>
            <p:nvSpPr>
              <p:cNvPr id="98" name="Freeform 60">
                <a:extLst>
                  <a:ext uri="{FF2B5EF4-FFF2-40B4-BE49-F238E27FC236}">
                    <a16:creationId xmlns:a16="http://schemas.microsoft.com/office/drawing/2014/main" id="{5D74A46E-02FC-4E6F-8D80-AC31E262B186}"/>
                  </a:ext>
                </a:extLst>
              </p:cNvPr>
              <p:cNvSpPr/>
              <p:nvPr/>
            </p:nvSpPr>
            <p:spPr>
              <a:xfrm>
                <a:off x="0" y="0"/>
                <a:ext cx="209576" cy="59572"/>
              </a:xfrm>
              <a:custGeom>
                <a:avLst/>
                <a:gdLst/>
                <a:ahLst/>
                <a:cxnLst/>
                <a:rect l="l" t="t" r="r" b="b"/>
                <a:pathLst>
                  <a:path w="209576" h="59572">
                    <a:moveTo>
                      <a:pt x="0" y="0"/>
                    </a:moveTo>
                    <a:lnTo>
                      <a:pt x="209576" y="0"/>
                    </a:lnTo>
                    <a:lnTo>
                      <a:pt x="209576" y="59572"/>
                    </a:lnTo>
                    <a:lnTo>
                      <a:pt x="0" y="59572"/>
                    </a:lnTo>
                    <a:close/>
                  </a:path>
                </a:pathLst>
              </a:custGeom>
              <a:solidFill>
                <a:srgbClr val="D5F2FF"/>
              </a:solidFill>
            </p:spPr>
            <p:txBody>
              <a:bodyPr/>
              <a:lstStyle/>
              <a:p>
                <a:endParaRPr lang="en-US" sz="1053"/>
              </a:p>
            </p:txBody>
          </p:sp>
          <p:sp>
            <p:nvSpPr>
              <p:cNvPr id="99" name="TextBox 61">
                <a:extLst>
                  <a:ext uri="{FF2B5EF4-FFF2-40B4-BE49-F238E27FC236}">
                    <a16:creationId xmlns:a16="http://schemas.microsoft.com/office/drawing/2014/main" id="{CF088FBA-0EF3-E14E-6B10-A743CFA946DA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09576" cy="69097"/>
              </a:xfrm>
              <a:prstGeom prst="rect">
                <a:avLst/>
              </a:prstGeom>
            </p:spPr>
            <p:txBody>
              <a:bodyPr lIns="10214" tIns="10214" rIns="10214" bIns="10214" rtlCol="0" anchor="ctr"/>
              <a:lstStyle/>
              <a:p>
                <a:pPr algn="ctr">
                  <a:lnSpc>
                    <a:spcPts val="1161"/>
                  </a:lnSpc>
                </a:pPr>
                <a:endParaRPr sz="1053"/>
              </a:p>
            </p:txBody>
          </p:sp>
        </p:grpSp>
        <p:grpSp>
          <p:nvGrpSpPr>
            <p:cNvPr id="48" name="Group 62">
              <a:extLst>
                <a:ext uri="{FF2B5EF4-FFF2-40B4-BE49-F238E27FC236}">
                  <a16:creationId xmlns:a16="http://schemas.microsoft.com/office/drawing/2014/main" id="{878269C3-6394-033F-ED62-56F1929AC1D5}"/>
                </a:ext>
              </a:extLst>
            </p:cNvPr>
            <p:cNvGrpSpPr/>
            <p:nvPr/>
          </p:nvGrpSpPr>
          <p:grpSpPr>
            <a:xfrm>
              <a:off x="5402681" y="376188"/>
              <a:ext cx="425346" cy="105032"/>
              <a:chOff x="0" y="0"/>
              <a:chExt cx="209576" cy="51751"/>
            </a:xfrm>
          </p:grpSpPr>
          <p:sp>
            <p:nvSpPr>
              <p:cNvPr id="96" name="Freeform 63">
                <a:extLst>
                  <a:ext uri="{FF2B5EF4-FFF2-40B4-BE49-F238E27FC236}">
                    <a16:creationId xmlns:a16="http://schemas.microsoft.com/office/drawing/2014/main" id="{12C54C22-663E-22A2-ED1E-7A47CCCCC9A5}"/>
                  </a:ext>
                </a:extLst>
              </p:cNvPr>
              <p:cNvSpPr/>
              <p:nvPr/>
            </p:nvSpPr>
            <p:spPr>
              <a:xfrm>
                <a:off x="0" y="0"/>
                <a:ext cx="209576" cy="51751"/>
              </a:xfrm>
              <a:custGeom>
                <a:avLst/>
                <a:gdLst/>
                <a:ahLst/>
                <a:cxnLst/>
                <a:rect l="l" t="t" r="r" b="b"/>
                <a:pathLst>
                  <a:path w="209576" h="51751">
                    <a:moveTo>
                      <a:pt x="0" y="0"/>
                    </a:moveTo>
                    <a:lnTo>
                      <a:pt x="209576" y="0"/>
                    </a:lnTo>
                    <a:lnTo>
                      <a:pt x="209576" y="51751"/>
                    </a:lnTo>
                    <a:lnTo>
                      <a:pt x="0" y="51751"/>
                    </a:lnTo>
                    <a:close/>
                  </a:path>
                </a:pathLst>
              </a:custGeom>
              <a:solidFill>
                <a:srgbClr val="D5F2FF"/>
              </a:solidFill>
            </p:spPr>
            <p:txBody>
              <a:bodyPr/>
              <a:lstStyle/>
              <a:p>
                <a:endParaRPr lang="en-US" sz="1053"/>
              </a:p>
            </p:txBody>
          </p:sp>
          <p:sp>
            <p:nvSpPr>
              <p:cNvPr id="97" name="TextBox 64">
                <a:extLst>
                  <a:ext uri="{FF2B5EF4-FFF2-40B4-BE49-F238E27FC236}">
                    <a16:creationId xmlns:a16="http://schemas.microsoft.com/office/drawing/2014/main" id="{08C3801D-3F68-7A2C-50AB-CD508C328278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09576" cy="61276"/>
              </a:xfrm>
              <a:prstGeom prst="rect">
                <a:avLst/>
              </a:prstGeom>
            </p:spPr>
            <p:txBody>
              <a:bodyPr lIns="10214" tIns="10214" rIns="10214" bIns="10214" rtlCol="0" anchor="ctr"/>
              <a:lstStyle/>
              <a:p>
                <a:pPr algn="ctr">
                  <a:lnSpc>
                    <a:spcPts val="1161"/>
                  </a:lnSpc>
                </a:pPr>
                <a:endParaRPr sz="1053"/>
              </a:p>
            </p:txBody>
          </p:sp>
        </p:grpSp>
        <p:grpSp>
          <p:nvGrpSpPr>
            <p:cNvPr id="49" name="Group 65">
              <a:extLst>
                <a:ext uri="{FF2B5EF4-FFF2-40B4-BE49-F238E27FC236}">
                  <a16:creationId xmlns:a16="http://schemas.microsoft.com/office/drawing/2014/main" id="{6701AD17-E301-F636-578E-02D41A1559DF}"/>
                </a:ext>
              </a:extLst>
            </p:cNvPr>
            <p:cNvGrpSpPr/>
            <p:nvPr/>
          </p:nvGrpSpPr>
          <p:grpSpPr>
            <a:xfrm>
              <a:off x="6047116" y="309230"/>
              <a:ext cx="425346" cy="66958"/>
              <a:chOff x="0" y="0"/>
              <a:chExt cx="209576" cy="32991"/>
            </a:xfrm>
          </p:grpSpPr>
          <p:sp>
            <p:nvSpPr>
              <p:cNvPr id="94" name="Freeform 66">
                <a:extLst>
                  <a:ext uri="{FF2B5EF4-FFF2-40B4-BE49-F238E27FC236}">
                    <a16:creationId xmlns:a16="http://schemas.microsoft.com/office/drawing/2014/main" id="{4B9B53F0-FE94-A22C-CC8A-C82671E24568}"/>
                  </a:ext>
                </a:extLst>
              </p:cNvPr>
              <p:cNvSpPr/>
              <p:nvPr/>
            </p:nvSpPr>
            <p:spPr>
              <a:xfrm>
                <a:off x="0" y="0"/>
                <a:ext cx="209576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209576" h="32991">
                    <a:moveTo>
                      <a:pt x="0" y="0"/>
                    </a:moveTo>
                    <a:lnTo>
                      <a:pt x="209576" y="0"/>
                    </a:lnTo>
                    <a:lnTo>
                      <a:pt x="209576" y="32991"/>
                    </a:lnTo>
                    <a:lnTo>
                      <a:pt x="0" y="32991"/>
                    </a:lnTo>
                    <a:close/>
                  </a:path>
                </a:pathLst>
              </a:custGeom>
              <a:solidFill>
                <a:srgbClr val="E3EAED"/>
              </a:solidFill>
            </p:spPr>
            <p:txBody>
              <a:bodyPr/>
              <a:lstStyle/>
              <a:p>
                <a:endParaRPr lang="en-US" sz="1053"/>
              </a:p>
            </p:txBody>
          </p:sp>
          <p:sp>
            <p:nvSpPr>
              <p:cNvPr id="95" name="TextBox 67">
                <a:extLst>
                  <a:ext uri="{FF2B5EF4-FFF2-40B4-BE49-F238E27FC236}">
                    <a16:creationId xmlns:a16="http://schemas.microsoft.com/office/drawing/2014/main" id="{9AD9F3DE-0B31-8C25-8F09-1C5F9B108911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09576" cy="42516"/>
              </a:xfrm>
              <a:prstGeom prst="rect">
                <a:avLst/>
              </a:prstGeom>
            </p:spPr>
            <p:txBody>
              <a:bodyPr lIns="10214" tIns="10214" rIns="10214" bIns="10214" rtlCol="0" anchor="ctr"/>
              <a:lstStyle/>
              <a:p>
                <a:pPr algn="ctr">
                  <a:lnSpc>
                    <a:spcPts val="1161"/>
                  </a:lnSpc>
                </a:pPr>
                <a:endParaRPr sz="1053"/>
              </a:p>
            </p:txBody>
          </p:sp>
        </p:grpSp>
        <p:grpSp>
          <p:nvGrpSpPr>
            <p:cNvPr id="50" name="Group 68">
              <a:extLst>
                <a:ext uri="{FF2B5EF4-FFF2-40B4-BE49-F238E27FC236}">
                  <a16:creationId xmlns:a16="http://schemas.microsoft.com/office/drawing/2014/main" id="{41D6650D-ADD0-256F-6807-9A506A2AE42B}"/>
                </a:ext>
              </a:extLst>
            </p:cNvPr>
            <p:cNvGrpSpPr/>
            <p:nvPr/>
          </p:nvGrpSpPr>
          <p:grpSpPr>
            <a:xfrm>
              <a:off x="6693555" y="272331"/>
              <a:ext cx="425346" cy="36899"/>
              <a:chOff x="0" y="0"/>
              <a:chExt cx="209576" cy="18181"/>
            </a:xfrm>
          </p:grpSpPr>
          <p:sp>
            <p:nvSpPr>
              <p:cNvPr id="92" name="Freeform 69">
                <a:extLst>
                  <a:ext uri="{FF2B5EF4-FFF2-40B4-BE49-F238E27FC236}">
                    <a16:creationId xmlns:a16="http://schemas.microsoft.com/office/drawing/2014/main" id="{BDACBECB-D28F-893E-46D4-2C4BBAE68AB9}"/>
                  </a:ext>
                </a:extLst>
              </p:cNvPr>
              <p:cNvSpPr/>
              <p:nvPr/>
            </p:nvSpPr>
            <p:spPr>
              <a:xfrm>
                <a:off x="0" y="0"/>
                <a:ext cx="209576" cy="18181"/>
              </a:xfrm>
              <a:custGeom>
                <a:avLst/>
                <a:gdLst/>
                <a:ahLst/>
                <a:cxnLst/>
                <a:rect l="l" t="t" r="r" b="b"/>
                <a:pathLst>
                  <a:path w="209576" h="18181">
                    <a:moveTo>
                      <a:pt x="0" y="0"/>
                    </a:moveTo>
                    <a:lnTo>
                      <a:pt x="209576" y="0"/>
                    </a:lnTo>
                    <a:lnTo>
                      <a:pt x="209576" y="18181"/>
                    </a:lnTo>
                    <a:lnTo>
                      <a:pt x="0" y="18181"/>
                    </a:lnTo>
                    <a:close/>
                  </a:path>
                </a:pathLst>
              </a:custGeom>
              <a:solidFill>
                <a:srgbClr val="E4E6E7"/>
              </a:solidFill>
            </p:spPr>
            <p:txBody>
              <a:bodyPr/>
              <a:lstStyle/>
              <a:p>
                <a:endParaRPr lang="en-US" sz="1053"/>
              </a:p>
            </p:txBody>
          </p:sp>
          <p:sp>
            <p:nvSpPr>
              <p:cNvPr id="93" name="TextBox 70">
                <a:extLst>
                  <a:ext uri="{FF2B5EF4-FFF2-40B4-BE49-F238E27FC236}">
                    <a16:creationId xmlns:a16="http://schemas.microsoft.com/office/drawing/2014/main" id="{6890837B-B01B-7C7B-31A5-C49AB8E4032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09576" cy="27706"/>
              </a:xfrm>
              <a:prstGeom prst="rect">
                <a:avLst/>
              </a:prstGeom>
            </p:spPr>
            <p:txBody>
              <a:bodyPr lIns="10214" tIns="10214" rIns="10214" bIns="10214" rtlCol="0" anchor="ctr"/>
              <a:lstStyle/>
              <a:p>
                <a:pPr algn="ctr">
                  <a:lnSpc>
                    <a:spcPts val="1161"/>
                  </a:lnSpc>
                </a:pPr>
                <a:endParaRPr sz="1053"/>
              </a:p>
            </p:txBody>
          </p:sp>
        </p:grpSp>
        <p:grpSp>
          <p:nvGrpSpPr>
            <p:cNvPr id="51" name="Group 71">
              <a:extLst>
                <a:ext uri="{FF2B5EF4-FFF2-40B4-BE49-F238E27FC236}">
                  <a16:creationId xmlns:a16="http://schemas.microsoft.com/office/drawing/2014/main" id="{1359BCCC-1CBF-43FC-40B1-D16C557742E9}"/>
                </a:ext>
              </a:extLst>
            </p:cNvPr>
            <p:cNvGrpSpPr/>
            <p:nvPr/>
          </p:nvGrpSpPr>
          <p:grpSpPr>
            <a:xfrm>
              <a:off x="7331977" y="249420"/>
              <a:ext cx="425346" cy="22911"/>
              <a:chOff x="0" y="0"/>
              <a:chExt cx="209576" cy="11289"/>
            </a:xfrm>
          </p:grpSpPr>
          <p:sp>
            <p:nvSpPr>
              <p:cNvPr id="90" name="Freeform 72">
                <a:extLst>
                  <a:ext uri="{FF2B5EF4-FFF2-40B4-BE49-F238E27FC236}">
                    <a16:creationId xmlns:a16="http://schemas.microsoft.com/office/drawing/2014/main" id="{61409274-F08E-324B-55F3-85EE600D4DC9}"/>
                  </a:ext>
                </a:extLst>
              </p:cNvPr>
              <p:cNvSpPr/>
              <p:nvPr/>
            </p:nvSpPr>
            <p:spPr>
              <a:xfrm>
                <a:off x="0" y="0"/>
                <a:ext cx="209576" cy="11289"/>
              </a:xfrm>
              <a:custGeom>
                <a:avLst/>
                <a:gdLst/>
                <a:ahLst/>
                <a:cxnLst/>
                <a:rect l="l" t="t" r="r" b="b"/>
                <a:pathLst>
                  <a:path w="209576" h="11289">
                    <a:moveTo>
                      <a:pt x="0" y="0"/>
                    </a:moveTo>
                    <a:lnTo>
                      <a:pt x="209576" y="0"/>
                    </a:lnTo>
                    <a:lnTo>
                      <a:pt x="209576" y="11289"/>
                    </a:lnTo>
                    <a:lnTo>
                      <a:pt x="0" y="11289"/>
                    </a:lnTo>
                    <a:close/>
                  </a:path>
                </a:pathLst>
              </a:custGeom>
              <a:solidFill>
                <a:srgbClr val="E6E6E6"/>
              </a:solidFill>
            </p:spPr>
            <p:txBody>
              <a:bodyPr/>
              <a:lstStyle/>
              <a:p>
                <a:endParaRPr lang="en-US" sz="1053"/>
              </a:p>
            </p:txBody>
          </p:sp>
          <p:sp>
            <p:nvSpPr>
              <p:cNvPr id="91" name="TextBox 73">
                <a:extLst>
                  <a:ext uri="{FF2B5EF4-FFF2-40B4-BE49-F238E27FC236}">
                    <a16:creationId xmlns:a16="http://schemas.microsoft.com/office/drawing/2014/main" id="{5B40451C-CCFC-E079-3D06-B19376DB5B5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09576" cy="20814"/>
              </a:xfrm>
              <a:prstGeom prst="rect">
                <a:avLst/>
              </a:prstGeom>
            </p:spPr>
            <p:txBody>
              <a:bodyPr lIns="10214" tIns="10214" rIns="10214" bIns="10214" rtlCol="0" anchor="ctr"/>
              <a:lstStyle/>
              <a:p>
                <a:pPr algn="ctr">
                  <a:lnSpc>
                    <a:spcPts val="1161"/>
                  </a:lnSpc>
                </a:pPr>
                <a:endParaRPr sz="1053"/>
              </a:p>
            </p:txBody>
          </p:sp>
        </p:grpSp>
        <p:sp>
          <p:nvSpPr>
            <p:cNvPr id="52" name="TextBox 74">
              <a:extLst>
                <a:ext uri="{FF2B5EF4-FFF2-40B4-BE49-F238E27FC236}">
                  <a16:creationId xmlns:a16="http://schemas.microsoft.com/office/drawing/2014/main" id="{A6F2A0F4-18F0-8347-DA22-0410FD53C136}"/>
                </a:ext>
              </a:extLst>
            </p:cNvPr>
            <p:cNvSpPr txBox="1"/>
            <p:nvPr/>
          </p:nvSpPr>
          <p:spPr>
            <a:xfrm>
              <a:off x="7945531" y="130047"/>
              <a:ext cx="499901" cy="90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"/>
                </a:lnSpc>
              </a:pPr>
              <a:r>
                <a:rPr lang="en-US" sz="319">
                  <a:solidFill>
                    <a:srgbClr val="505050"/>
                  </a:solidFill>
                  <a:latin typeface="Verdana" panose="020B0604030504040204" pitchFamily="34" charset="0"/>
                </a:rPr>
                <a:t>33,263,006</a:t>
              </a:r>
            </a:p>
          </p:txBody>
        </p:sp>
        <p:grpSp>
          <p:nvGrpSpPr>
            <p:cNvPr id="53" name="Group 75">
              <a:extLst>
                <a:ext uri="{FF2B5EF4-FFF2-40B4-BE49-F238E27FC236}">
                  <a16:creationId xmlns:a16="http://schemas.microsoft.com/office/drawing/2014/main" id="{C7DB6E6F-AEF5-2B3F-EBB6-98CADD1A3C61}"/>
                </a:ext>
              </a:extLst>
            </p:cNvPr>
            <p:cNvGrpSpPr/>
            <p:nvPr/>
          </p:nvGrpSpPr>
          <p:grpSpPr>
            <a:xfrm>
              <a:off x="7978366" y="249420"/>
              <a:ext cx="414010" cy="4249569"/>
              <a:chOff x="0" y="0"/>
              <a:chExt cx="203990" cy="2093839"/>
            </a:xfrm>
          </p:grpSpPr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D8EC9BA8-CF57-45B0-BC4D-7EBC015097B8}"/>
                  </a:ext>
                </a:extLst>
              </p:cNvPr>
              <p:cNvSpPr/>
              <p:nvPr/>
            </p:nvSpPr>
            <p:spPr>
              <a:xfrm>
                <a:off x="0" y="0"/>
                <a:ext cx="203990" cy="2093839"/>
              </a:xfrm>
              <a:custGeom>
                <a:avLst/>
                <a:gdLst/>
                <a:ahLst/>
                <a:cxnLst/>
                <a:rect l="l" t="t" r="r" b="b"/>
                <a:pathLst>
                  <a:path w="203990" h="2093839">
                    <a:moveTo>
                      <a:pt x="0" y="0"/>
                    </a:moveTo>
                    <a:lnTo>
                      <a:pt x="203990" y="0"/>
                    </a:lnTo>
                    <a:lnTo>
                      <a:pt x="203990" y="2093839"/>
                    </a:lnTo>
                    <a:lnTo>
                      <a:pt x="0" y="209383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 sz="1053"/>
              </a:p>
            </p:txBody>
          </p:sp>
          <p:sp>
            <p:nvSpPr>
              <p:cNvPr id="89" name="TextBox 77">
                <a:extLst>
                  <a:ext uri="{FF2B5EF4-FFF2-40B4-BE49-F238E27FC236}">
                    <a16:creationId xmlns:a16="http://schemas.microsoft.com/office/drawing/2014/main" id="{255A7EDA-4DD7-4317-9353-0BB7200ED0FF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03990" cy="2103364"/>
              </a:xfrm>
              <a:prstGeom prst="rect">
                <a:avLst/>
              </a:prstGeom>
            </p:spPr>
            <p:txBody>
              <a:bodyPr lIns="10214" tIns="10214" rIns="10214" bIns="10214" rtlCol="0" anchor="ctr"/>
              <a:lstStyle/>
              <a:p>
                <a:pPr algn="ctr">
                  <a:lnSpc>
                    <a:spcPts val="1161"/>
                  </a:lnSpc>
                </a:pPr>
                <a:endParaRPr sz="1053"/>
              </a:p>
            </p:txBody>
          </p:sp>
        </p:grpSp>
        <p:sp>
          <p:nvSpPr>
            <p:cNvPr id="54" name="TextBox 78">
              <a:extLst>
                <a:ext uri="{FF2B5EF4-FFF2-40B4-BE49-F238E27FC236}">
                  <a16:creationId xmlns:a16="http://schemas.microsoft.com/office/drawing/2014/main" id="{5218241F-85CA-D0EE-530B-9FA532C4EE11}"/>
                </a:ext>
              </a:extLst>
            </p:cNvPr>
            <p:cNvSpPr txBox="1"/>
            <p:nvPr/>
          </p:nvSpPr>
          <p:spPr>
            <a:xfrm>
              <a:off x="111521" y="3800792"/>
              <a:ext cx="584644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3"/>
                </a:lnSpc>
              </a:pPr>
              <a:r>
                <a:rPr lang="en-US" sz="380">
                  <a:solidFill>
                    <a:srgbClr val="505050"/>
                  </a:solidFill>
                  <a:latin typeface="Verdana" panose="020B0604030504040204" pitchFamily="34" charset="0"/>
                </a:rPr>
                <a:t>5,000,000</a:t>
              </a:r>
            </a:p>
          </p:txBody>
        </p:sp>
        <p:sp>
          <p:nvSpPr>
            <p:cNvPr id="55" name="TextBox 79">
              <a:extLst>
                <a:ext uri="{FF2B5EF4-FFF2-40B4-BE49-F238E27FC236}">
                  <a16:creationId xmlns:a16="http://schemas.microsoft.com/office/drawing/2014/main" id="{220AC678-5EF9-55A5-95B2-A107CBD49D29}"/>
                </a:ext>
              </a:extLst>
            </p:cNvPr>
            <p:cNvSpPr txBox="1"/>
            <p:nvPr/>
          </p:nvSpPr>
          <p:spPr>
            <a:xfrm>
              <a:off x="41427" y="3164155"/>
              <a:ext cx="654739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3"/>
                </a:lnSpc>
              </a:pPr>
              <a:r>
                <a:rPr lang="en-US" sz="380">
                  <a:solidFill>
                    <a:srgbClr val="505050"/>
                  </a:solidFill>
                  <a:latin typeface="Verdana" panose="020B0604030504040204" pitchFamily="34" charset="0"/>
                </a:rPr>
                <a:t>10,000,000</a:t>
              </a:r>
            </a:p>
          </p:txBody>
        </p:sp>
        <p:sp>
          <p:nvSpPr>
            <p:cNvPr id="56" name="TextBox 80">
              <a:extLst>
                <a:ext uri="{FF2B5EF4-FFF2-40B4-BE49-F238E27FC236}">
                  <a16:creationId xmlns:a16="http://schemas.microsoft.com/office/drawing/2014/main" id="{A78C9744-DCEF-A461-0290-A238609FA314}"/>
                </a:ext>
              </a:extLst>
            </p:cNvPr>
            <p:cNvSpPr txBox="1"/>
            <p:nvPr/>
          </p:nvSpPr>
          <p:spPr>
            <a:xfrm>
              <a:off x="41427" y="2527512"/>
              <a:ext cx="654739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3"/>
                </a:lnSpc>
              </a:pPr>
              <a:r>
                <a:rPr lang="en-US" sz="380">
                  <a:solidFill>
                    <a:srgbClr val="505050"/>
                  </a:solidFill>
                  <a:latin typeface="Verdana" panose="020B0604030504040204" pitchFamily="34" charset="0"/>
                </a:rPr>
                <a:t>15,000,000</a:t>
              </a:r>
            </a:p>
          </p:txBody>
        </p:sp>
        <p:sp>
          <p:nvSpPr>
            <p:cNvPr id="57" name="TextBox 81">
              <a:extLst>
                <a:ext uri="{FF2B5EF4-FFF2-40B4-BE49-F238E27FC236}">
                  <a16:creationId xmlns:a16="http://schemas.microsoft.com/office/drawing/2014/main" id="{E3DFA24F-9A36-79B0-0700-09EB1CF4CE40}"/>
                </a:ext>
              </a:extLst>
            </p:cNvPr>
            <p:cNvSpPr txBox="1"/>
            <p:nvPr/>
          </p:nvSpPr>
          <p:spPr>
            <a:xfrm>
              <a:off x="41427" y="1890872"/>
              <a:ext cx="654739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3"/>
                </a:lnSpc>
              </a:pPr>
              <a:r>
                <a:rPr lang="en-US" sz="380">
                  <a:solidFill>
                    <a:srgbClr val="505050"/>
                  </a:solidFill>
                  <a:latin typeface="Verdana" panose="020B0604030504040204" pitchFamily="34" charset="0"/>
                </a:rPr>
                <a:t>20,000,000</a:t>
              </a:r>
            </a:p>
          </p:txBody>
        </p:sp>
        <p:sp>
          <p:nvSpPr>
            <p:cNvPr id="58" name="TextBox 82">
              <a:extLst>
                <a:ext uri="{FF2B5EF4-FFF2-40B4-BE49-F238E27FC236}">
                  <a16:creationId xmlns:a16="http://schemas.microsoft.com/office/drawing/2014/main" id="{997BFF0A-0306-D134-36B3-4D8FA285965C}"/>
                </a:ext>
              </a:extLst>
            </p:cNvPr>
            <p:cNvSpPr txBox="1"/>
            <p:nvPr/>
          </p:nvSpPr>
          <p:spPr>
            <a:xfrm>
              <a:off x="0" y="1254231"/>
              <a:ext cx="696163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3"/>
                </a:lnSpc>
              </a:pPr>
              <a:r>
                <a:rPr lang="en-US" sz="380">
                  <a:solidFill>
                    <a:srgbClr val="505050"/>
                  </a:solidFill>
                  <a:latin typeface="Verdana" panose="020B0604030504040204" pitchFamily="34" charset="0"/>
                </a:rPr>
                <a:t>25,000,000</a:t>
              </a:r>
            </a:p>
          </p:txBody>
        </p:sp>
        <p:sp>
          <p:nvSpPr>
            <p:cNvPr id="59" name="TextBox 83">
              <a:extLst>
                <a:ext uri="{FF2B5EF4-FFF2-40B4-BE49-F238E27FC236}">
                  <a16:creationId xmlns:a16="http://schemas.microsoft.com/office/drawing/2014/main" id="{B900863A-26BA-4AD0-B0BA-703B1FD7E4EB}"/>
                </a:ext>
              </a:extLst>
            </p:cNvPr>
            <p:cNvSpPr txBox="1"/>
            <p:nvPr/>
          </p:nvSpPr>
          <p:spPr>
            <a:xfrm>
              <a:off x="0" y="617591"/>
              <a:ext cx="696163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3"/>
                </a:lnSpc>
              </a:pPr>
              <a:r>
                <a:rPr lang="en-US" sz="380">
                  <a:solidFill>
                    <a:srgbClr val="505050"/>
                  </a:solidFill>
                  <a:latin typeface="Verdana" panose="020B0604030504040204" pitchFamily="34" charset="0"/>
                </a:rPr>
                <a:t>30,000,000</a:t>
              </a:r>
            </a:p>
          </p:txBody>
        </p:sp>
        <p:sp>
          <p:nvSpPr>
            <p:cNvPr id="60" name="TextBox 84">
              <a:extLst>
                <a:ext uri="{FF2B5EF4-FFF2-40B4-BE49-F238E27FC236}">
                  <a16:creationId xmlns:a16="http://schemas.microsoft.com/office/drawing/2014/main" id="{AA127F21-F611-18F5-D36C-A46AFC8FE0BB}"/>
                </a:ext>
              </a:extLst>
            </p:cNvPr>
            <p:cNvSpPr txBox="1"/>
            <p:nvPr/>
          </p:nvSpPr>
          <p:spPr>
            <a:xfrm>
              <a:off x="0" y="-19050"/>
              <a:ext cx="696163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3"/>
                </a:lnSpc>
              </a:pPr>
              <a:r>
                <a:rPr lang="en-US" sz="380">
                  <a:solidFill>
                    <a:srgbClr val="505050"/>
                  </a:solidFill>
                  <a:latin typeface="Verdana" panose="020B0604030504040204" pitchFamily="34" charset="0"/>
                </a:rPr>
                <a:t>35,000,000</a:t>
              </a:r>
            </a:p>
          </p:txBody>
        </p:sp>
        <p:sp>
          <p:nvSpPr>
            <p:cNvPr id="61" name="TextBox 85">
              <a:extLst>
                <a:ext uri="{FF2B5EF4-FFF2-40B4-BE49-F238E27FC236}">
                  <a16:creationId xmlns:a16="http://schemas.microsoft.com/office/drawing/2014/main" id="{DCB6A17F-171E-27C7-4E8E-0C4E193FF4D0}"/>
                </a:ext>
              </a:extLst>
            </p:cNvPr>
            <p:cNvSpPr txBox="1"/>
            <p:nvPr/>
          </p:nvSpPr>
          <p:spPr>
            <a:xfrm>
              <a:off x="887732" y="3100073"/>
              <a:ext cx="512343" cy="110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"/>
                </a:lnSpc>
              </a:pPr>
              <a:r>
                <a:rPr lang="en-US" sz="340">
                  <a:solidFill>
                    <a:srgbClr val="505050"/>
                  </a:solidFill>
                  <a:latin typeface="Verdana" panose="020B0604030504040204" pitchFamily="34" charset="0"/>
                </a:rPr>
                <a:t>9,899,824</a:t>
              </a:r>
            </a:p>
          </p:txBody>
        </p:sp>
        <p:sp>
          <p:nvSpPr>
            <p:cNvPr id="62" name="TextBox 86">
              <a:extLst>
                <a:ext uri="{FF2B5EF4-FFF2-40B4-BE49-F238E27FC236}">
                  <a16:creationId xmlns:a16="http://schemas.microsoft.com/office/drawing/2014/main" id="{F659D68F-F7C4-9869-8EDC-114D5557BBDC}"/>
                </a:ext>
              </a:extLst>
            </p:cNvPr>
            <p:cNvSpPr txBox="1"/>
            <p:nvPr/>
          </p:nvSpPr>
          <p:spPr>
            <a:xfrm>
              <a:off x="1520709" y="2030733"/>
              <a:ext cx="510502" cy="110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"/>
                </a:lnSpc>
              </a:pPr>
              <a:r>
                <a:rPr lang="en-US" sz="340">
                  <a:solidFill>
                    <a:srgbClr val="505050"/>
                  </a:solidFill>
                  <a:latin typeface="Verdana" panose="020B0604030504040204" pitchFamily="34" charset="0"/>
                </a:rPr>
                <a:t>8,579,507</a:t>
              </a:r>
            </a:p>
          </p:txBody>
        </p:sp>
        <p:sp>
          <p:nvSpPr>
            <p:cNvPr id="63" name="TextBox 87">
              <a:extLst>
                <a:ext uri="{FF2B5EF4-FFF2-40B4-BE49-F238E27FC236}">
                  <a16:creationId xmlns:a16="http://schemas.microsoft.com/office/drawing/2014/main" id="{0AE2F13E-A18D-5858-82D0-BBCD04B9F252}"/>
                </a:ext>
              </a:extLst>
            </p:cNvPr>
            <p:cNvSpPr txBox="1"/>
            <p:nvPr/>
          </p:nvSpPr>
          <p:spPr>
            <a:xfrm>
              <a:off x="2159355" y="1073036"/>
              <a:ext cx="483324" cy="110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"/>
                </a:lnSpc>
              </a:pPr>
              <a:r>
                <a:rPr lang="en-US" sz="340">
                  <a:solidFill>
                    <a:srgbClr val="505050"/>
                  </a:solidFill>
                  <a:latin typeface="Verdana" panose="020B0604030504040204" pitchFamily="34" charset="0"/>
                </a:rPr>
                <a:t>7,315,054</a:t>
              </a:r>
            </a:p>
          </p:txBody>
        </p:sp>
        <p:sp>
          <p:nvSpPr>
            <p:cNvPr id="64" name="TextBox 88">
              <a:extLst>
                <a:ext uri="{FF2B5EF4-FFF2-40B4-BE49-F238E27FC236}">
                  <a16:creationId xmlns:a16="http://schemas.microsoft.com/office/drawing/2014/main" id="{AAE16C41-F7F5-D4A1-D174-3E1CA6D7BAC8}"/>
                </a:ext>
              </a:extLst>
            </p:cNvPr>
            <p:cNvSpPr txBox="1"/>
            <p:nvPr/>
          </p:nvSpPr>
          <p:spPr>
            <a:xfrm>
              <a:off x="2808797" y="832766"/>
              <a:ext cx="473947" cy="110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"/>
                </a:lnSpc>
              </a:pPr>
              <a:r>
                <a:rPr lang="en-US" sz="340">
                  <a:solidFill>
                    <a:srgbClr val="505050"/>
                  </a:solidFill>
                  <a:latin typeface="Verdana" panose="020B0604030504040204" pitchFamily="34" charset="0"/>
                </a:rPr>
                <a:t>1,900,529</a:t>
              </a:r>
            </a:p>
          </p:txBody>
        </p:sp>
        <p:sp>
          <p:nvSpPr>
            <p:cNvPr id="65" name="TextBox 89">
              <a:extLst>
                <a:ext uri="{FF2B5EF4-FFF2-40B4-BE49-F238E27FC236}">
                  <a16:creationId xmlns:a16="http://schemas.microsoft.com/office/drawing/2014/main" id="{AE3FD6C6-2069-4F3B-8A97-D8D644A33BC8}"/>
                </a:ext>
              </a:extLst>
            </p:cNvPr>
            <p:cNvSpPr txBox="1"/>
            <p:nvPr/>
          </p:nvSpPr>
          <p:spPr>
            <a:xfrm>
              <a:off x="3470795" y="617591"/>
              <a:ext cx="433946" cy="110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"/>
                </a:lnSpc>
              </a:pPr>
              <a:r>
                <a:rPr lang="en-US" sz="340">
                  <a:solidFill>
                    <a:srgbClr val="505050"/>
                  </a:solidFill>
                  <a:latin typeface="Verdana" panose="020B0604030504040204" pitchFamily="34" charset="0"/>
                </a:rPr>
                <a:t>1,736,155</a:t>
              </a:r>
            </a:p>
          </p:txBody>
        </p:sp>
        <p:sp>
          <p:nvSpPr>
            <p:cNvPr id="66" name="TextBox 90">
              <a:extLst>
                <a:ext uri="{FF2B5EF4-FFF2-40B4-BE49-F238E27FC236}">
                  <a16:creationId xmlns:a16="http://schemas.microsoft.com/office/drawing/2014/main" id="{A410CECF-84AB-7EE8-1506-18C52B5EFB24}"/>
                </a:ext>
              </a:extLst>
            </p:cNvPr>
            <p:cNvSpPr txBox="1"/>
            <p:nvPr/>
          </p:nvSpPr>
          <p:spPr>
            <a:xfrm>
              <a:off x="4112584" y="467700"/>
              <a:ext cx="430584" cy="110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"/>
                </a:lnSpc>
              </a:pPr>
              <a:r>
                <a:rPr lang="en-US" sz="340">
                  <a:solidFill>
                    <a:srgbClr val="505050"/>
                  </a:solidFill>
                  <a:latin typeface="Verdana" panose="020B0604030504040204" pitchFamily="34" charset="0"/>
                </a:rPr>
                <a:t>1,163,184</a:t>
              </a:r>
            </a:p>
          </p:txBody>
        </p:sp>
        <p:sp>
          <p:nvSpPr>
            <p:cNvPr id="68" name="TextBox 91">
              <a:extLst>
                <a:ext uri="{FF2B5EF4-FFF2-40B4-BE49-F238E27FC236}">
                  <a16:creationId xmlns:a16="http://schemas.microsoft.com/office/drawing/2014/main" id="{FD15D445-1D4E-AB2B-D78A-AE8BCF4B81A3}"/>
                </a:ext>
              </a:extLst>
            </p:cNvPr>
            <p:cNvSpPr txBox="1"/>
            <p:nvPr/>
          </p:nvSpPr>
          <p:spPr>
            <a:xfrm>
              <a:off x="4730922" y="352326"/>
              <a:ext cx="476614" cy="110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"/>
                </a:lnSpc>
              </a:pPr>
              <a:r>
                <a:rPr lang="en-US" sz="340">
                  <a:solidFill>
                    <a:srgbClr val="505050"/>
                  </a:solidFill>
                  <a:latin typeface="Verdana" panose="020B0604030504040204" pitchFamily="34" charset="0"/>
                </a:rPr>
                <a:t>1,007,523</a:t>
              </a:r>
            </a:p>
          </p:txBody>
        </p:sp>
        <p:sp>
          <p:nvSpPr>
            <p:cNvPr id="69" name="TextBox 92">
              <a:extLst>
                <a:ext uri="{FF2B5EF4-FFF2-40B4-BE49-F238E27FC236}">
                  <a16:creationId xmlns:a16="http://schemas.microsoft.com/office/drawing/2014/main" id="{90AE4708-350B-30A8-C433-B36FA54EAA9A}"/>
                </a:ext>
              </a:extLst>
            </p:cNvPr>
            <p:cNvSpPr txBox="1"/>
            <p:nvPr/>
          </p:nvSpPr>
          <p:spPr>
            <a:xfrm>
              <a:off x="5402682" y="242476"/>
              <a:ext cx="394344" cy="110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"/>
                </a:lnSpc>
              </a:pPr>
              <a:r>
                <a:rPr lang="en-US" sz="340">
                  <a:solidFill>
                    <a:srgbClr val="505050"/>
                  </a:solidFill>
                  <a:latin typeface="Verdana" panose="020B0604030504040204" pitchFamily="34" charset="0"/>
                </a:rPr>
                <a:t>812,773</a:t>
              </a:r>
            </a:p>
          </p:txBody>
        </p:sp>
        <p:sp>
          <p:nvSpPr>
            <p:cNvPr id="71" name="TextBox 93">
              <a:extLst>
                <a:ext uri="{FF2B5EF4-FFF2-40B4-BE49-F238E27FC236}">
                  <a16:creationId xmlns:a16="http://schemas.microsoft.com/office/drawing/2014/main" id="{00CB49C5-9F97-D8DA-2E93-5D3C3B5A564E}"/>
                </a:ext>
              </a:extLst>
            </p:cNvPr>
            <p:cNvSpPr txBox="1"/>
            <p:nvPr/>
          </p:nvSpPr>
          <p:spPr>
            <a:xfrm>
              <a:off x="6047117" y="175448"/>
              <a:ext cx="397112" cy="110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"/>
                </a:lnSpc>
              </a:pPr>
              <a:r>
                <a:rPr lang="en-US" sz="340">
                  <a:solidFill>
                    <a:srgbClr val="505050"/>
                  </a:solidFill>
                  <a:latin typeface="Verdana" panose="020B0604030504040204" pitchFamily="34" charset="0"/>
                </a:rPr>
                <a:t>495,381</a:t>
              </a:r>
            </a:p>
          </p:txBody>
        </p:sp>
        <p:sp>
          <p:nvSpPr>
            <p:cNvPr id="72" name="TextBox 94">
              <a:extLst>
                <a:ext uri="{FF2B5EF4-FFF2-40B4-BE49-F238E27FC236}">
                  <a16:creationId xmlns:a16="http://schemas.microsoft.com/office/drawing/2014/main" id="{40ADFC6C-B0D9-B39D-3437-451647F69822}"/>
                </a:ext>
              </a:extLst>
            </p:cNvPr>
            <p:cNvSpPr txBox="1"/>
            <p:nvPr/>
          </p:nvSpPr>
          <p:spPr>
            <a:xfrm>
              <a:off x="6697534" y="138855"/>
              <a:ext cx="385920" cy="110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"/>
                </a:lnSpc>
              </a:pPr>
              <a:r>
                <a:rPr lang="en-US" sz="340">
                  <a:solidFill>
                    <a:srgbClr val="505050"/>
                  </a:solidFill>
                  <a:latin typeface="Verdana" panose="020B0604030504040204" pitchFamily="34" charset="0"/>
                </a:rPr>
                <a:t>285,913</a:t>
              </a:r>
            </a:p>
          </p:txBody>
        </p:sp>
        <p:sp>
          <p:nvSpPr>
            <p:cNvPr id="73" name="TextBox 95">
              <a:extLst>
                <a:ext uri="{FF2B5EF4-FFF2-40B4-BE49-F238E27FC236}">
                  <a16:creationId xmlns:a16="http://schemas.microsoft.com/office/drawing/2014/main" id="{6577C9EC-381A-4EB9-15A8-0FEFCC873667}"/>
                </a:ext>
              </a:extLst>
            </p:cNvPr>
            <p:cNvSpPr txBox="1"/>
            <p:nvPr/>
          </p:nvSpPr>
          <p:spPr>
            <a:xfrm>
              <a:off x="7369874" y="120524"/>
              <a:ext cx="324425" cy="110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"/>
                </a:lnSpc>
              </a:pPr>
              <a:r>
                <a:rPr lang="en-US" sz="340">
                  <a:solidFill>
                    <a:srgbClr val="505050"/>
                  </a:solidFill>
                  <a:latin typeface="Verdana" panose="020B0604030504040204" pitchFamily="34" charset="0"/>
                </a:rPr>
                <a:t>67,193</a:t>
              </a:r>
            </a:p>
          </p:txBody>
        </p:sp>
        <p:sp>
          <p:nvSpPr>
            <p:cNvPr id="74" name="TextBox 96">
              <a:extLst>
                <a:ext uri="{FF2B5EF4-FFF2-40B4-BE49-F238E27FC236}">
                  <a16:creationId xmlns:a16="http://schemas.microsoft.com/office/drawing/2014/main" id="{6307A6FD-C942-9419-2249-551DFBB6B26F}"/>
                </a:ext>
              </a:extLst>
            </p:cNvPr>
            <p:cNvSpPr txBox="1"/>
            <p:nvPr/>
          </p:nvSpPr>
          <p:spPr>
            <a:xfrm>
              <a:off x="1077146" y="4545232"/>
              <a:ext cx="112369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2"/>
                </a:lnSpc>
              </a:pPr>
              <a:r>
                <a:rPr lang="en-US" sz="380">
                  <a:solidFill>
                    <a:srgbClr val="2B2B2B"/>
                  </a:solidFill>
                  <a:latin typeface="Verdana" panose="020B0604030504040204" pitchFamily="34" charset="0"/>
                </a:rPr>
                <a:t>FI</a:t>
              </a:r>
            </a:p>
          </p:txBody>
        </p:sp>
        <p:sp>
          <p:nvSpPr>
            <p:cNvPr id="75" name="TextBox 97">
              <a:extLst>
                <a:ext uri="{FF2B5EF4-FFF2-40B4-BE49-F238E27FC236}">
                  <a16:creationId xmlns:a16="http://schemas.microsoft.com/office/drawing/2014/main" id="{EBA26116-DFA6-D3D1-1029-4C496A30F832}"/>
                </a:ext>
              </a:extLst>
            </p:cNvPr>
            <p:cNvSpPr txBox="1"/>
            <p:nvPr/>
          </p:nvSpPr>
          <p:spPr>
            <a:xfrm>
              <a:off x="1573652" y="4545232"/>
              <a:ext cx="174663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2"/>
                </a:lnSpc>
              </a:pPr>
              <a:r>
                <a:rPr lang="en-US" sz="380">
                  <a:solidFill>
                    <a:srgbClr val="2B2B2B"/>
                  </a:solidFill>
                  <a:latin typeface="Verdana" panose="020B0604030504040204" pitchFamily="34" charset="0"/>
                </a:rPr>
                <a:t>SD</a:t>
              </a:r>
            </a:p>
          </p:txBody>
        </p:sp>
        <p:sp>
          <p:nvSpPr>
            <p:cNvPr id="76" name="TextBox 98">
              <a:extLst>
                <a:ext uri="{FF2B5EF4-FFF2-40B4-BE49-F238E27FC236}">
                  <a16:creationId xmlns:a16="http://schemas.microsoft.com/office/drawing/2014/main" id="{E9D3D9EF-1F8F-7A32-D1FC-7270E41140EA}"/>
                </a:ext>
              </a:extLst>
            </p:cNvPr>
            <p:cNvSpPr txBox="1"/>
            <p:nvPr/>
          </p:nvSpPr>
          <p:spPr>
            <a:xfrm>
              <a:off x="2132448" y="4545232"/>
              <a:ext cx="229604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2"/>
                </a:lnSpc>
              </a:pPr>
              <a:r>
                <a:rPr lang="en-US" sz="380">
                  <a:solidFill>
                    <a:srgbClr val="2B2B2B"/>
                  </a:solidFill>
                  <a:latin typeface="Verdana" panose="020B0604030504040204" pitchFamily="34" charset="0"/>
                </a:rPr>
                <a:t>MM</a:t>
              </a:r>
            </a:p>
          </p:txBody>
        </p:sp>
        <p:sp>
          <p:nvSpPr>
            <p:cNvPr id="77" name="TextBox 99">
              <a:extLst>
                <a:ext uri="{FF2B5EF4-FFF2-40B4-BE49-F238E27FC236}">
                  <a16:creationId xmlns:a16="http://schemas.microsoft.com/office/drawing/2014/main" id="{A22A7C38-10F6-52CA-877B-9E149D0541F6}"/>
                </a:ext>
              </a:extLst>
            </p:cNvPr>
            <p:cNvSpPr txBox="1"/>
            <p:nvPr/>
          </p:nvSpPr>
          <p:spPr>
            <a:xfrm>
              <a:off x="2746186" y="4545232"/>
              <a:ext cx="185955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2"/>
                </a:lnSpc>
              </a:pPr>
              <a:r>
                <a:rPr lang="en-US" sz="380">
                  <a:solidFill>
                    <a:srgbClr val="2B2B2B"/>
                  </a:solidFill>
                  <a:latin typeface="Verdana" panose="020B0604030504040204" pitchFamily="34" charset="0"/>
                </a:rPr>
                <a:t>CO</a:t>
              </a:r>
            </a:p>
          </p:txBody>
        </p:sp>
        <p:sp>
          <p:nvSpPr>
            <p:cNvPr id="78" name="TextBox 100">
              <a:extLst>
                <a:ext uri="{FF2B5EF4-FFF2-40B4-BE49-F238E27FC236}">
                  <a16:creationId xmlns:a16="http://schemas.microsoft.com/office/drawing/2014/main" id="{1183CF88-89F2-D821-ECF1-162E5BA82BF0}"/>
                </a:ext>
              </a:extLst>
            </p:cNvPr>
            <p:cNvSpPr txBox="1"/>
            <p:nvPr/>
          </p:nvSpPr>
          <p:spPr>
            <a:xfrm>
              <a:off x="3316276" y="4545232"/>
              <a:ext cx="250643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2"/>
                </a:lnSpc>
              </a:pPr>
              <a:r>
                <a:rPr lang="en-US" sz="380">
                  <a:solidFill>
                    <a:srgbClr val="2B2B2B"/>
                  </a:solidFill>
                  <a:latin typeface="Verdana" panose="020B0604030504040204" pitchFamily="34" charset="0"/>
                </a:rPr>
                <a:t>BC</a:t>
              </a:r>
            </a:p>
          </p:txBody>
        </p:sp>
        <p:sp>
          <p:nvSpPr>
            <p:cNvPr id="79" name="TextBox 101">
              <a:extLst>
                <a:ext uri="{FF2B5EF4-FFF2-40B4-BE49-F238E27FC236}">
                  <a16:creationId xmlns:a16="http://schemas.microsoft.com/office/drawing/2014/main" id="{AF34D724-1FB4-402C-4FF0-833879F884E7}"/>
                </a:ext>
              </a:extLst>
            </p:cNvPr>
            <p:cNvSpPr txBox="1"/>
            <p:nvPr/>
          </p:nvSpPr>
          <p:spPr>
            <a:xfrm>
              <a:off x="3951056" y="4545232"/>
              <a:ext cx="217719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2"/>
                </a:lnSpc>
              </a:pPr>
              <a:r>
                <a:rPr lang="en-US" sz="380">
                  <a:solidFill>
                    <a:srgbClr val="2B2B2B"/>
                  </a:solidFill>
                  <a:latin typeface="Verdana" panose="020B0604030504040204" pitchFamily="34" charset="0"/>
                </a:rPr>
                <a:t>MD</a:t>
              </a:r>
            </a:p>
          </p:txBody>
        </p:sp>
        <p:sp>
          <p:nvSpPr>
            <p:cNvPr id="80" name="TextBox 102">
              <a:extLst>
                <a:ext uri="{FF2B5EF4-FFF2-40B4-BE49-F238E27FC236}">
                  <a16:creationId xmlns:a16="http://schemas.microsoft.com/office/drawing/2014/main" id="{F1573D56-8DB7-768E-CB1D-A3634F548F5F}"/>
                </a:ext>
              </a:extLst>
            </p:cNvPr>
            <p:cNvSpPr txBox="1"/>
            <p:nvPr/>
          </p:nvSpPr>
          <p:spPr>
            <a:xfrm>
              <a:off x="4552906" y="4545232"/>
              <a:ext cx="183589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2"/>
                </a:lnSpc>
              </a:pPr>
              <a:r>
                <a:rPr lang="en-US" sz="380">
                  <a:solidFill>
                    <a:srgbClr val="2B2B2B"/>
                  </a:solidFill>
                  <a:latin typeface="Verdana" panose="020B0604030504040204" pitchFamily="34" charset="0"/>
                </a:rPr>
                <a:t>LIS</a:t>
              </a:r>
            </a:p>
          </p:txBody>
        </p:sp>
        <p:sp>
          <p:nvSpPr>
            <p:cNvPr id="81" name="TextBox 103">
              <a:extLst>
                <a:ext uri="{FF2B5EF4-FFF2-40B4-BE49-F238E27FC236}">
                  <a16:creationId xmlns:a16="http://schemas.microsoft.com/office/drawing/2014/main" id="{7F2F168D-1EB0-5F2B-DA7A-8C2F838998A7}"/>
                </a:ext>
              </a:extLst>
            </p:cNvPr>
            <p:cNvSpPr txBox="1"/>
            <p:nvPr/>
          </p:nvSpPr>
          <p:spPr>
            <a:xfrm>
              <a:off x="5120632" y="4545232"/>
              <a:ext cx="318099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2"/>
                </a:lnSpc>
              </a:pPr>
              <a:r>
                <a:rPr lang="en-US" sz="380">
                  <a:solidFill>
                    <a:srgbClr val="2B2B2B"/>
                  </a:solidFill>
                  <a:latin typeface="Verdana" panose="020B0604030504040204" pitchFamily="34" charset="0"/>
                </a:rPr>
                <a:t>IRM</a:t>
              </a:r>
            </a:p>
          </p:txBody>
        </p:sp>
        <p:sp>
          <p:nvSpPr>
            <p:cNvPr id="82" name="TextBox 104">
              <a:extLst>
                <a:ext uri="{FF2B5EF4-FFF2-40B4-BE49-F238E27FC236}">
                  <a16:creationId xmlns:a16="http://schemas.microsoft.com/office/drawing/2014/main" id="{BBA06AD2-6BD0-B5FA-5D8B-324EB6B835EF}"/>
                </a:ext>
              </a:extLst>
            </p:cNvPr>
            <p:cNvSpPr txBox="1"/>
            <p:nvPr/>
          </p:nvSpPr>
          <p:spPr>
            <a:xfrm>
              <a:off x="5822864" y="4545232"/>
              <a:ext cx="358970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2"/>
                </a:lnSpc>
              </a:pPr>
              <a:r>
                <a:rPr lang="en-US" sz="380">
                  <a:solidFill>
                    <a:srgbClr val="2B2B2B"/>
                  </a:solidFill>
                  <a:latin typeface="Verdana" panose="020B0604030504040204" pitchFamily="34" charset="0"/>
                </a:rPr>
                <a:t>VSTX</a:t>
              </a:r>
            </a:p>
          </p:txBody>
        </p:sp>
        <p:sp>
          <p:nvSpPr>
            <p:cNvPr id="85" name="TextBox 105">
              <a:extLst>
                <a:ext uri="{FF2B5EF4-FFF2-40B4-BE49-F238E27FC236}">
                  <a16:creationId xmlns:a16="http://schemas.microsoft.com/office/drawing/2014/main" id="{9E932115-863D-97CA-D5A5-D05E66A77059}"/>
                </a:ext>
              </a:extLst>
            </p:cNvPr>
            <p:cNvSpPr txBox="1"/>
            <p:nvPr/>
          </p:nvSpPr>
          <p:spPr>
            <a:xfrm>
              <a:off x="6565971" y="4545232"/>
              <a:ext cx="327133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2"/>
                </a:lnSpc>
              </a:pPr>
              <a:r>
                <a:rPr lang="en-US" sz="380">
                  <a:solidFill>
                    <a:srgbClr val="2B2B2B"/>
                  </a:solidFill>
                  <a:latin typeface="Verdana" panose="020B0604030504040204" pitchFamily="34" charset="0"/>
                </a:rPr>
                <a:t>DMS</a:t>
              </a:r>
            </a:p>
          </p:txBody>
        </p:sp>
        <p:sp>
          <p:nvSpPr>
            <p:cNvPr id="86" name="TextBox 106">
              <a:extLst>
                <a:ext uri="{FF2B5EF4-FFF2-40B4-BE49-F238E27FC236}">
                  <a16:creationId xmlns:a16="http://schemas.microsoft.com/office/drawing/2014/main" id="{FC62CA4A-00B4-DB93-538F-D728EC87A147}"/>
                </a:ext>
              </a:extLst>
            </p:cNvPr>
            <p:cNvSpPr txBox="1"/>
            <p:nvPr/>
          </p:nvSpPr>
          <p:spPr>
            <a:xfrm>
              <a:off x="7277236" y="4545232"/>
              <a:ext cx="213672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32"/>
                </a:lnSpc>
              </a:pPr>
              <a:r>
                <a:rPr lang="en-US" sz="380">
                  <a:solidFill>
                    <a:srgbClr val="2B2B2B"/>
                  </a:solidFill>
                  <a:latin typeface="Verdana" panose="020B0604030504040204" pitchFamily="34" charset="0"/>
                </a:rPr>
                <a:t>PP</a:t>
              </a:r>
            </a:p>
          </p:txBody>
        </p:sp>
        <p:sp>
          <p:nvSpPr>
            <p:cNvPr id="87" name="TextBox 107">
              <a:extLst>
                <a:ext uri="{FF2B5EF4-FFF2-40B4-BE49-F238E27FC236}">
                  <a16:creationId xmlns:a16="http://schemas.microsoft.com/office/drawing/2014/main" id="{0BEC72EB-782A-B1C3-8E7F-D84CBF010E6C}"/>
                </a:ext>
              </a:extLst>
            </p:cNvPr>
            <p:cNvSpPr txBox="1"/>
            <p:nvPr/>
          </p:nvSpPr>
          <p:spPr>
            <a:xfrm>
              <a:off x="7875042" y="4545232"/>
              <a:ext cx="595390" cy="112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"/>
                </a:lnSpc>
              </a:pPr>
              <a:r>
                <a:rPr lang="en-US" sz="380">
                  <a:solidFill>
                    <a:srgbClr val="2B2B2B"/>
                  </a:solidFill>
                  <a:latin typeface="Verdana" panose="020B0604030504040204" pitchFamily="34" charset="0"/>
                </a:rPr>
                <a:t>Grand Total</a:t>
              </a:r>
            </a:p>
          </p:txBody>
        </p:sp>
      </p:grpSp>
      <p:sp>
        <p:nvSpPr>
          <p:cNvPr id="112" name="TextBox 133">
            <a:extLst>
              <a:ext uri="{FF2B5EF4-FFF2-40B4-BE49-F238E27FC236}">
                <a16:creationId xmlns:a16="http://schemas.microsoft.com/office/drawing/2014/main" id="{22D78138-BDC9-E72B-6202-4F68E2A74179}"/>
              </a:ext>
            </a:extLst>
          </p:cNvPr>
          <p:cNvSpPr txBox="1"/>
          <p:nvPr/>
        </p:nvSpPr>
        <p:spPr>
          <a:xfrm>
            <a:off x="7231310" y="1011786"/>
            <a:ext cx="3053803" cy="1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8"/>
              </a:lnSpc>
            </a:pPr>
            <a:r>
              <a:rPr lang="en-US" sz="1053" b="1">
                <a:solidFill>
                  <a:srgbClr val="000000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Projected Data Addressed by Modules</a:t>
            </a:r>
          </a:p>
        </p:txBody>
      </p:sp>
      <p:sp>
        <p:nvSpPr>
          <p:cNvPr id="113" name="TextBox 134">
            <a:extLst>
              <a:ext uri="{FF2B5EF4-FFF2-40B4-BE49-F238E27FC236}">
                <a16:creationId xmlns:a16="http://schemas.microsoft.com/office/drawing/2014/main" id="{C75A31D3-E0D4-B5A7-BAA5-EAE3D368FC48}"/>
              </a:ext>
            </a:extLst>
          </p:cNvPr>
          <p:cNvSpPr txBox="1"/>
          <p:nvPr/>
        </p:nvSpPr>
        <p:spPr>
          <a:xfrm>
            <a:off x="7824551" y="1194598"/>
            <a:ext cx="1785305" cy="14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8"/>
              </a:lnSpc>
            </a:pPr>
            <a:r>
              <a:rPr lang="en-US" sz="819" i="1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Sample of Assessment Delivery</a:t>
            </a:r>
          </a:p>
        </p:txBody>
      </p:sp>
      <p:sp>
        <p:nvSpPr>
          <p:cNvPr id="114" name="TextBox 62">
            <a:extLst>
              <a:ext uri="{FF2B5EF4-FFF2-40B4-BE49-F238E27FC236}">
                <a16:creationId xmlns:a16="http://schemas.microsoft.com/office/drawing/2014/main" id="{AEC2EA01-AD3E-1C38-C272-1215F1F6FAC3}"/>
              </a:ext>
            </a:extLst>
          </p:cNvPr>
          <p:cNvSpPr txBox="1"/>
          <p:nvPr/>
        </p:nvSpPr>
        <p:spPr>
          <a:xfrm>
            <a:off x="698195" y="2109480"/>
            <a:ext cx="4398494" cy="1829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90"/>
              </a:spcBef>
              <a:buClr>
                <a:schemeClr val="accent2"/>
              </a:buClr>
            </a:pPr>
            <a:r>
              <a:rPr lang="en-US" sz="1820" b="1">
                <a:solidFill>
                  <a:schemeClr val="accent3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Assessment Details:</a:t>
            </a:r>
          </a:p>
          <a:p>
            <a:pPr marL="434626" lvl="1" indent="-167164">
              <a:spcBef>
                <a:spcPts val="39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3"/>
                </a:solidFill>
                <a:latin typeface="Helvetica" pitchFamily="2" charset="0"/>
              </a:rPr>
              <a:t>Analysis of existing database tables.</a:t>
            </a:r>
          </a:p>
          <a:p>
            <a:pPr marL="434626" lvl="1" indent="-167164">
              <a:spcBef>
                <a:spcPts val="39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3"/>
                </a:solidFill>
                <a:latin typeface="Helvetica" pitchFamily="2" charset="0"/>
              </a:rPr>
              <a:t>Identification of the largest tables in the database. </a:t>
            </a:r>
          </a:p>
          <a:p>
            <a:pPr marL="434626" lvl="1" indent="-167164">
              <a:spcBef>
                <a:spcPts val="39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3"/>
                </a:solidFill>
                <a:latin typeface="Helvetica" pitchFamily="2" charset="0"/>
              </a:rPr>
              <a:t>Identification of potential archiving opportunities. </a:t>
            </a:r>
          </a:p>
          <a:p>
            <a:pPr marL="702088" lvl="2" indent="-167164">
              <a:spcBef>
                <a:spcPts val="39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3"/>
                </a:solidFill>
                <a:latin typeface="Helvetica" pitchFamily="2" charset="0"/>
              </a:rPr>
              <a:t>Determine what can be deleted or archived and what cannot.</a:t>
            </a:r>
          </a:p>
          <a:p>
            <a:pPr marL="434626" lvl="1" indent="-167164">
              <a:spcBef>
                <a:spcPts val="39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3"/>
                </a:solidFill>
                <a:latin typeface="Helvetica" pitchFamily="2" charset="0"/>
              </a:rPr>
              <a:t>Estimation of database size reduction.</a:t>
            </a:r>
            <a:endParaRPr lang="en-US" sz="1300">
              <a:solidFill>
                <a:schemeClr val="accent3"/>
              </a:solidFill>
              <a:latin typeface="Helvetica" pitchFamily="2" charset="0"/>
            </a:endParaRPr>
          </a:p>
        </p:txBody>
      </p:sp>
      <p:sp>
        <p:nvSpPr>
          <p:cNvPr id="115" name="TextBox 121">
            <a:extLst>
              <a:ext uri="{FF2B5EF4-FFF2-40B4-BE49-F238E27FC236}">
                <a16:creationId xmlns:a16="http://schemas.microsoft.com/office/drawing/2014/main" id="{10A49420-A383-A0BA-5A90-C4E6D1BE374D}"/>
              </a:ext>
            </a:extLst>
          </p:cNvPr>
          <p:cNvSpPr txBox="1"/>
          <p:nvPr/>
        </p:nvSpPr>
        <p:spPr>
          <a:xfrm>
            <a:off x="1588167" y="5564204"/>
            <a:ext cx="2526119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b="1">
                <a:solidFill>
                  <a:schemeClr val="accent3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84% database size </a:t>
            </a:r>
          </a:p>
          <a:p>
            <a:pPr>
              <a:spcBef>
                <a:spcPct val="0"/>
              </a:spcBef>
            </a:pPr>
            <a:r>
              <a:rPr lang="en-US" sz="1400" b="1">
                <a:solidFill>
                  <a:schemeClr val="accent3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reduction with project payback within 10 months.</a:t>
            </a:r>
          </a:p>
        </p:txBody>
      </p:sp>
      <p:sp>
        <p:nvSpPr>
          <p:cNvPr id="116" name="TextBox 124">
            <a:extLst>
              <a:ext uri="{FF2B5EF4-FFF2-40B4-BE49-F238E27FC236}">
                <a16:creationId xmlns:a16="http://schemas.microsoft.com/office/drawing/2014/main" id="{8D74045E-C60B-0181-28D6-B06336B013B4}"/>
              </a:ext>
            </a:extLst>
          </p:cNvPr>
          <p:cNvSpPr txBox="1"/>
          <p:nvPr/>
        </p:nvSpPr>
        <p:spPr>
          <a:xfrm>
            <a:off x="5229898" y="5564204"/>
            <a:ext cx="2321938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b="1">
                <a:solidFill>
                  <a:schemeClr val="accent3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85% ongoing data growth reduction and database size cut by 50%.</a:t>
            </a:r>
          </a:p>
        </p:txBody>
      </p:sp>
      <p:sp>
        <p:nvSpPr>
          <p:cNvPr id="117" name="TextBox 129">
            <a:extLst>
              <a:ext uri="{FF2B5EF4-FFF2-40B4-BE49-F238E27FC236}">
                <a16:creationId xmlns:a16="http://schemas.microsoft.com/office/drawing/2014/main" id="{0FB05A79-2438-9B86-9E24-F65F1D46ADFF}"/>
              </a:ext>
            </a:extLst>
          </p:cNvPr>
          <p:cNvSpPr txBox="1"/>
          <p:nvPr/>
        </p:nvSpPr>
        <p:spPr>
          <a:xfrm>
            <a:off x="8993290" y="5579593"/>
            <a:ext cx="25261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43"/>
              </a:lnSpc>
              <a:spcBef>
                <a:spcPct val="0"/>
              </a:spcBef>
            </a:pPr>
            <a:r>
              <a:rPr lang="en-US" sz="1400" b="1">
                <a:solidFill>
                  <a:schemeClr val="accent3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Reduce data volume by a factor of 9 and 10% increase in customer satisfaction.</a:t>
            </a:r>
          </a:p>
        </p:txBody>
      </p:sp>
      <p:grpSp>
        <p:nvGrpSpPr>
          <p:cNvPr id="118" name="Group 66">
            <a:extLst>
              <a:ext uri="{FF2B5EF4-FFF2-40B4-BE49-F238E27FC236}">
                <a16:creationId xmlns:a16="http://schemas.microsoft.com/office/drawing/2014/main" id="{4D0AE3D8-593D-DBCE-882F-02460A3B0B1B}"/>
              </a:ext>
            </a:extLst>
          </p:cNvPr>
          <p:cNvGrpSpPr/>
          <p:nvPr/>
        </p:nvGrpSpPr>
        <p:grpSpPr>
          <a:xfrm>
            <a:off x="493153" y="5311809"/>
            <a:ext cx="898056" cy="898056"/>
            <a:chOff x="0" y="0"/>
            <a:chExt cx="1365549" cy="1365549"/>
          </a:xfrm>
        </p:grpSpPr>
        <p:grpSp>
          <p:nvGrpSpPr>
            <p:cNvPr id="119" name="Group 67">
              <a:extLst>
                <a:ext uri="{FF2B5EF4-FFF2-40B4-BE49-F238E27FC236}">
                  <a16:creationId xmlns:a16="http://schemas.microsoft.com/office/drawing/2014/main" id="{9116C8E8-316B-C717-2A4C-00B550E3269F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126" name="Freeform 68">
                <a:extLst>
                  <a:ext uri="{FF2B5EF4-FFF2-40B4-BE49-F238E27FC236}">
                    <a16:creationId xmlns:a16="http://schemas.microsoft.com/office/drawing/2014/main" id="{415F4818-E2C0-244C-BBE3-BA704CD9093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>
                  <a:alpha val="32941"/>
                </a:scheme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127" name="TextBox 69">
                <a:extLst>
                  <a:ext uri="{FF2B5EF4-FFF2-40B4-BE49-F238E27FC236}">
                    <a16:creationId xmlns:a16="http://schemas.microsoft.com/office/drawing/2014/main" id="{7090747C-CE15-3C94-37DC-913C59AD9AD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120" name="Group 70">
              <a:extLst>
                <a:ext uri="{FF2B5EF4-FFF2-40B4-BE49-F238E27FC236}">
                  <a16:creationId xmlns:a16="http://schemas.microsoft.com/office/drawing/2014/main" id="{3AE424DB-ED7F-49CF-D736-B95F27A2E220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124" name="Freeform 71">
                <a:extLst>
                  <a:ext uri="{FF2B5EF4-FFF2-40B4-BE49-F238E27FC236}">
                    <a16:creationId xmlns:a16="http://schemas.microsoft.com/office/drawing/2014/main" id="{E20C0FD5-8814-87EA-6033-4CBFE96C83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>
                  <a:alpha val="58824"/>
                </a:scheme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125" name="TextBox 72">
                <a:extLst>
                  <a:ext uri="{FF2B5EF4-FFF2-40B4-BE49-F238E27FC236}">
                    <a16:creationId xmlns:a16="http://schemas.microsoft.com/office/drawing/2014/main" id="{15CA7E79-99E7-D071-12A9-9D472A07D63C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121" name="Group 73">
              <a:extLst>
                <a:ext uri="{FF2B5EF4-FFF2-40B4-BE49-F238E27FC236}">
                  <a16:creationId xmlns:a16="http://schemas.microsoft.com/office/drawing/2014/main" id="{D234BEE6-AD24-7305-7F3C-C94B24425C9E}"/>
                </a:ext>
              </a:extLst>
            </p:cNvPr>
            <p:cNvGrpSpPr/>
            <p:nvPr/>
          </p:nvGrpSpPr>
          <p:grpSpPr>
            <a:xfrm>
              <a:off x="167565" y="167565"/>
              <a:ext cx="1030419" cy="1030419"/>
              <a:chOff x="0" y="0"/>
              <a:chExt cx="812800" cy="812800"/>
            </a:xfrm>
          </p:grpSpPr>
          <p:sp>
            <p:nvSpPr>
              <p:cNvPr id="122" name="Freeform 74">
                <a:extLst>
                  <a:ext uri="{FF2B5EF4-FFF2-40B4-BE49-F238E27FC236}">
                    <a16:creationId xmlns:a16="http://schemas.microsoft.com/office/drawing/2014/main" id="{452D1960-80C0-9181-136E-253AE6DA60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123" name="TextBox 75">
                <a:extLst>
                  <a:ext uri="{FF2B5EF4-FFF2-40B4-BE49-F238E27FC236}">
                    <a16:creationId xmlns:a16="http://schemas.microsoft.com/office/drawing/2014/main" id="{4D9B2D77-1DA7-2E9B-20A2-93701AF0D603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</p:grpSp>
      <p:grpSp>
        <p:nvGrpSpPr>
          <p:cNvPr id="128" name="Group 66">
            <a:extLst>
              <a:ext uri="{FF2B5EF4-FFF2-40B4-BE49-F238E27FC236}">
                <a16:creationId xmlns:a16="http://schemas.microsoft.com/office/drawing/2014/main" id="{30AFAD88-6727-3884-676F-38DB0FC6BCDF}"/>
              </a:ext>
            </a:extLst>
          </p:cNvPr>
          <p:cNvGrpSpPr/>
          <p:nvPr/>
        </p:nvGrpSpPr>
        <p:grpSpPr>
          <a:xfrm>
            <a:off x="4152206" y="5311809"/>
            <a:ext cx="898056" cy="898056"/>
            <a:chOff x="0" y="0"/>
            <a:chExt cx="1365549" cy="1365549"/>
          </a:xfrm>
        </p:grpSpPr>
        <p:grpSp>
          <p:nvGrpSpPr>
            <p:cNvPr id="129" name="Group 67">
              <a:extLst>
                <a:ext uri="{FF2B5EF4-FFF2-40B4-BE49-F238E27FC236}">
                  <a16:creationId xmlns:a16="http://schemas.microsoft.com/office/drawing/2014/main" id="{144050CF-748B-35AB-0A88-58D45FC5A6C4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136" name="Freeform 68">
                <a:extLst>
                  <a:ext uri="{FF2B5EF4-FFF2-40B4-BE49-F238E27FC236}">
                    <a16:creationId xmlns:a16="http://schemas.microsoft.com/office/drawing/2014/main" id="{59DC9D58-84AB-08C2-5F98-6C560770EF8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>
                  <a:alpha val="32941"/>
                </a:scheme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137" name="TextBox 69">
                <a:extLst>
                  <a:ext uri="{FF2B5EF4-FFF2-40B4-BE49-F238E27FC236}">
                    <a16:creationId xmlns:a16="http://schemas.microsoft.com/office/drawing/2014/main" id="{B897794B-0A51-5B41-657A-DCE22273EC42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130" name="Group 70">
              <a:extLst>
                <a:ext uri="{FF2B5EF4-FFF2-40B4-BE49-F238E27FC236}">
                  <a16:creationId xmlns:a16="http://schemas.microsoft.com/office/drawing/2014/main" id="{6E285412-6285-55EC-3FB7-C5A3DAA83964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134" name="Freeform 71">
                <a:extLst>
                  <a:ext uri="{FF2B5EF4-FFF2-40B4-BE49-F238E27FC236}">
                    <a16:creationId xmlns:a16="http://schemas.microsoft.com/office/drawing/2014/main" id="{625B2320-BE74-9BA9-D596-3947E0526DE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>
                  <a:alpha val="58824"/>
                </a:scheme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135" name="TextBox 72">
                <a:extLst>
                  <a:ext uri="{FF2B5EF4-FFF2-40B4-BE49-F238E27FC236}">
                    <a16:creationId xmlns:a16="http://schemas.microsoft.com/office/drawing/2014/main" id="{C6CE15CC-CA23-98CF-F0A9-503146E01C7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131" name="Group 73">
              <a:extLst>
                <a:ext uri="{FF2B5EF4-FFF2-40B4-BE49-F238E27FC236}">
                  <a16:creationId xmlns:a16="http://schemas.microsoft.com/office/drawing/2014/main" id="{083F4085-583B-EC1A-8B42-77097C2D08A1}"/>
                </a:ext>
              </a:extLst>
            </p:cNvPr>
            <p:cNvGrpSpPr/>
            <p:nvPr/>
          </p:nvGrpSpPr>
          <p:grpSpPr>
            <a:xfrm>
              <a:off x="167565" y="167565"/>
              <a:ext cx="1030419" cy="1030419"/>
              <a:chOff x="0" y="0"/>
              <a:chExt cx="812800" cy="812800"/>
            </a:xfrm>
          </p:grpSpPr>
          <p:sp>
            <p:nvSpPr>
              <p:cNvPr id="132" name="Freeform 74">
                <a:extLst>
                  <a:ext uri="{FF2B5EF4-FFF2-40B4-BE49-F238E27FC236}">
                    <a16:creationId xmlns:a16="http://schemas.microsoft.com/office/drawing/2014/main" id="{A54FA9B6-844A-44A5-C650-5BED6818E27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133" name="TextBox 75">
                <a:extLst>
                  <a:ext uri="{FF2B5EF4-FFF2-40B4-BE49-F238E27FC236}">
                    <a16:creationId xmlns:a16="http://schemas.microsoft.com/office/drawing/2014/main" id="{FEFA5C49-6CE6-340C-9552-EC463226E46E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</p:grpSp>
      <p:grpSp>
        <p:nvGrpSpPr>
          <p:cNvPr id="138" name="Group 66">
            <a:extLst>
              <a:ext uri="{FF2B5EF4-FFF2-40B4-BE49-F238E27FC236}">
                <a16:creationId xmlns:a16="http://schemas.microsoft.com/office/drawing/2014/main" id="{28D43898-ED42-BE1E-E9AA-3AE65CD63CB0}"/>
              </a:ext>
            </a:extLst>
          </p:cNvPr>
          <p:cNvGrpSpPr/>
          <p:nvPr/>
        </p:nvGrpSpPr>
        <p:grpSpPr>
          <a:xfrm>
            <a:off x="7915710" y="5311809"/>
            <a:ext cx="898056" cy="898056"/>
            <a:chOff x="0" y="0"/>
            <a:chExt cx="1365549" cy="1365549"/>
          </a:xfrm>
        </p:grpSpPr>
        <p:grpSp>
          <p:nvGrpSpPr>
            <p:cNvPr id="139" name="Group 67">
              <a:extLst>
                <a:ext uri="{FF2B5EF4-FFF2-40B4-BE49-F238E27FC236}">
                  <a16:creationId xmlns:a16="http://schemas.microsoft.com/office/drawing/2014/main" id="{10BD6BD3-481E-28CF-03AC-6CA38C594920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146" name="Freeform 68">
                <a:extLst>
                  <a:ext uri="{FF2B5EF4-FFF2-40B4-BE49-F238E27FC236}">
                    <a16:creationId xmlns:a16="http://schemas.microsoft.com/office/drawing/2014/main" id="{82EEEF28-4CD0-E6F1-855E-6C97F6FE9AA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>
                  <a:alpha val="32941"/>
                </a:scheme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147" name="TextBox 69">
                <a:extLst>
                  <a:ext uri="{FF2B5EF4-FFF2-40B4-BE49-F238E27FC236}">
                    <a16:creationId xmlns:a16="http://schemas.microsoft.com/office/drawing/2014/main" id="{FE63C3CA-3B09-534B-84CA-3DEB7C0B0B6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140" name="Group 70">
              <a:extLst>
                <a:ext uri="{FF2B5EF4-FFF2-40B4-BE49-F238E27FC236}">
                  <a16:creationId xmlns:a16="http://schemas.microsoft.com/office/drawing/2014/main" id="{187826F8-F6E3-119D-3CC0-9532D5430A71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144" name="Freeform 71">
                <a:extLst>
                  <a:ext uri="{FF2B5EF4-FFF2-40B4-BE49-F238E27FC236}">
                    <a16:creationId xmlns:a16="http://schemas.microsoft.com/office/drawing/2014/main" id="{B08E820B-B8EF-C093-112F-9429579629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>
                  <a:alpha val="58824"/>
                </a:scheme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145" name="TextBox 72">
                <a:extLst>
                  <a:ext uri="{FF2B5EF4-FFF2-40B4-BE49-F238E27FC236}">
                    <a16:creationId xmlns:a16="http://schemas.microsoft.com/office/drawing/2014/main" id="{DE13094A-163F-85BB-8421-40C80F55763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141" name="Group 73">
              <a:extLst>
                <a:ext uri="{FF2B5EF4-FFF2-40B4-BE49-F238E27FC236}">
                  <a16:creationId xmlns:a16="http://schemas.microsoft.com/office/drawing/2014/main" id="{0F97F7B7-AAD6-4D67-249F-41B85BE9BFB2}"/>
                </a:ext>
              </a:extLst>
            </p:cNvPr>
            <p:cNvGrpSpPr/>
            <p:nvPr/>
          </p:nvGrpSpPr>
          <p:grpSpPr>
            <a:xfrm>
              <a:off x="167565" y="167565"/>
              <a:ext cx="1030419" cy="1030419"/>
              <a:chOff x="0" y="0"/>
              <a:chExt cx="812800" cy="812800"/>
            </a:xfrm>
          </p:grpSpPr>
          <p:sp>
            <p:nvSpPr>
              <p:cNvPr id="142" name="Freeform 74">
                <a:extLst>
                  <a:ext uri="{FF2B5EF4-FFF2-40B4-BE49-F238E27FC236}">
                    <a16:creationId xmlns:a16="http://schemas.microsoft.com/office/drawing/2014/main" id="{1D02C398-10E9-908B-C74D-A9DD4354A28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143" name="TextBox 75">
                <a:extLst>
                  <a:ext uri="{FF2B5EF4-FFF2-40B4-BE49-F238E27FC236}">
                    <a16:creationId xmlns:a16="http://schemas.microsoft.com/office/drawing/2014/main" id="{10728DDF-CC19-83BE-E278-CB2EA4F5F45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</p:grpSp>
      <p:sp>
        <p:nvSpPr>
          <p:cNvPr id="148" name="Freeform 145">
            <a:extLst>
              <a:ext uri="{FF2B5EF4-FFF2-40B4-BE49-F238E27FC236}">
                <a16:creationId xmlns:a16="http://schemas.microsoft.com/office/drawing/2014/main" id="{701F3FDB-F032-F5E8-FED4-13AEC3AF8581}"/>
              </a:ext>
            </a:extLst>
          </p:cNvPr>
          <p:cNvSpPr/>
          <p:nvPr/>
        </p:nvSpPr>
        <p:spPr>
          <a:xfrm>
            <a:off x="780415" y="5570624"/>
            <a:ext cx="378577" cy="354916"/>
          </a:xfrm>
          <a:custGeom>
            <a:avLst/>
            <a:gdLst/>
            <a:ahLst/>
            <a:cxnLst/>
            <a:rect l="l" t="t" r="r" b="b"/>
            <a:pathLst>
              <a:path w="762019" h="714393">
                <a:moveTo>
                  <a:pt x="0" y="0"/>
                </a:moveTo>
                <a:lnTo>
                  <a:pt x="762019" y="0"/>
                </a:lnTo>
                <a:lnTo>
                  <a:pt x="762019" y="714393"/>
                </a:lnTo>
                <a:lnTo>
                  <a:pt x="0" y="714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053" i="1"/>
          </a:p>
        </p:txBody>
      </p:sp>
      <p:sp>
        <p:nvSpPr>
          <p:cNvPr id="149" name="Freeform 146">
            <a:extLst>
              <a:ext uri="{FF2B5EF4-FFF2-40B4-BE49-F238E27FC236}">
                <a16:creationId xmlns:a16="http://schemas.microsoft.com/office/drawing/2014/main" id="{00AF26AF-358B-BAFE-A09E-C98D686CA018}"/>
              </a:ext>
            </a:extLst>
          </p:cNvPr>
          <p:cNvSpPr/>
          <p:nvPr/>
        </p:nvSpPr>
        <p:spPr>
          <a:xfrm>
            <a:off x="4420549" y="5570750"/>
            <a:ext cx="380174" cy="380174"/>
          </a:xfrm>
          <a:custGeom>
            <a:avLst/>
            <a:gdLst/>
            <a:ahLst/>
            <a:cxnLst/>
            <a:rect l="l" t="t" r="r" b="b"/>
            <a:pathLst>
              <a:path w="765235" h="765235">
                <a:moveTo>
                  <a:pt x="0" y="0"/>
                </a:moveTo>
                <a:lnTo>
                  <a:pt x="765234" y="0"/>
                </a:lnTo>
                <a:lnTo>
                  <a:pt x="765234" y="765235"/>
                </a:lnTo>
                <a:lnTo>
                  <a:pt x="0" y="7652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053" i="1"/>
          </a:p>
        </p:txBody>
      </p:sp>
      <p:pic>
        <p:nvPicPr>
          <p:cNvPr id="152" name="Graphic 151" descr="Electric Tower with solid fill">
            <a:extLst>
              <a:ext uri="{FF2B5EF4-FFF2-40B4-BE49-F238E27FC236}">
                <a16:creationId xmlns:a16="http://schemas.microsoft.com/office/drawing/2014/main" id="{C005A150-59AF-13D4-9FDD-72FA20C70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78435" y="5536338"/>
            <a:ext cx="398924" cy="398924"/>
          </a:xfrm>
          <a:prstGeom prst="rect">
            <a:avLst/>
          </a:prstGeom>
        </p:spPr>
      </p:pic>
      <p:sp>
        <p:nvSpPr>
          <p:cNvPr id="153" name="TextBox 148">
            <a:extLst>
              <a:ext uri="{FF2B5EF4-FFF2-40B4-BE49-F238E27FC236}">
                <a16:creationId xmlns:a16="http://schemas.microsoft.com/office/drawing/2014/main" id="{94C51221-B9C9-65AD-8BB0-B098620EB46A}"/>
              </a:ext>
            </a:extLst>
          </p:cNvPr>
          <p:cNvSpPr txBox="1"/>
          <p:nvPr/>
        </p:nvSpPr>
        <p:spPr>
          <a:xfrm>
            <a:off x="1588167" y="5351900"/>
            <a:ext cx="2006480" cy="154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55"/>
              </a:lnSpc>
            </a:pPr>
            <a:r>
              <a:rPr lang="en-US" sz="800" i="1">
                <a:solidFill>
                  <a:srgbClr val="000000"/>
                </a:solidFill>
                <a:latin typeface="Helvetica" pitchFamily="2" charset="0"/>
              </a:rPr>
              <a:t>Industry: </a:t>
            </a:r>
            <a:r>
              <a:rPr lang="en-US" sz="800" b="1" i="1">
                <a:solidFill>
                  <a:srgbClr val="000000"/>
                </a:solidFill>
                <a:latin typeface="Helvetica" pitchFamily="2" charset="0"/>
              </a:rPr>
              <a:t>Manufacturing</a:t>
            </a:r>
          </a:p>
        </p:txBody>
      </p:sp>
      <p:sp>
        <p:nvSpPr>
          <p:cNvPr id="154" name="TextBox 149">
            <a:extLst>
              <a:ext uri="{FF2B5EF4-FFF2-40B4-BE49-F238E27FC236}">
                <a16:creationId xmlns:a16="http://schemas.microsoft.com/office/drawing/2014/main" id="{6BA0142E-5B0E-8F91-2502-BDD15C733777}"/>
              </a:ext>
            </a:extLst>
          </p:cNvPr>
          <p:cNvSpPr txBox="1"/>
          <p:nvPr/>
        </p:nvSpPr>
        <p:spPr>
          <a:xfrm>
            <a:off x="5227905" y="5351900"/>
            <a:ext cx="1905901" cy="154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55"/>
              </a:lnSpc>
            </a:pPr>
            <a:r>
              <a:rPr lang="en-US" sz="800" i="1">
                <a:solidFill>
                  <a:srgbClr val="000000"/>
                </a:solidFill>
                <a:latin typeface="Helvetica" pitchFamily="2" charset="0"/>
              </a:rPr>
              <a:t>Industry: </a:t>
            </a:r>
            <a:r>
              <a:rPr lang="en-US" sz="800" b="1" i="1">
                <a:solidFill>
                  <a:srgbClr val="000000"/>
                </a:solidFill>
                <a:latin typeface="Helvetica" pitchFamily="2" charset="0"/>
              </a:rPr>
              <a:t>Distribution</a:t>
            </a:r>
          </a:p>
        </p:txBody>
      </p:sp>
      <p:sp>
        <p:nvSpPr>
          <p:cNvPr id="155" name="TextBox 150">
            <a:extLst>
              <a:ext uri="{FF2B5EF4-FFF2-40B4-BE49-F238E27FC236}">
                <a16:creationId xmlns:a16="http://schemas.microsoft.com/office/drawing/2014/main" id="{4C406432-3A49-44C4-13AA-C2303BB65769}"/>
              </a:ext>
            </a:extLst>
          </p:cNvPr>
          <p:cNvSpPr txBox="1"/>
          <p:nvPr/>
        </p:nvSpPr>
        <p:spPr>
          <a:xfrm>
            <a:off x="9008366" y="5351900"/>
            <a:ext cx="1331161" cy="154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55"/>
              </a:lnSpc>
            </a:pPr>
            <a:r>
              <a:rPr lang="en-US" sz="800" i="1">
                <a:solidFill>
                  <a:srgbClr val="000000"/>
                </a:solidFill>
                <a:latin typeface="Helvetica" pitchFamily="2" charset="0"/>
              </a:rPr>
              <a:t>Industry: </a:t>
            </a:r>
            <a:r>
              <a:rPr lang="en-US" sz="800" b="1" i="1">
                <a:solidFill>
                  <a:srgbClr val="000000"/>
                </a:solidFill>
                <a:latin typeface="Helvetica" pitchFamily="2" charset="0"/>
              </a:rPr>
              <a:t>Utilities</a:t>
            </a:r>
            <a:r>
              <a:rPr lang="en-US" sz="800" i="1">
                <a:solidFill>
                  <a:srgbClr val="000000"/>
                </a:solidFill>
                <a:latin typeface="Helvetic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1062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B6BB63-1A75-3E1F-4066-834DE93A5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620493"/>
              </p:ext>
            </p:extLst>
          </p:nvPr>
        </p:nvGraphicFramePr>
        <p:xfrm>
          <a:off x="376874" y="2360450"/>
          <a:ext cx="11014463" cy="4372589"/>
        </p:xfrm>
        <a:graphic>
          <a:graphicData uri="http://schemas.openxmlformats.org/drawingml/2006/table">
            <a:tbl>
              <a:tblPr firstRow="1" bandRow="1"/>
              <a:tblGrid>
                <a:gridCol w="925063">
                  <a:extLst>
                    <a:ext uri="{9D8B030D-6E8A-4147-A177-3AD203B41FA5}">
                      <a16:colId xmlns:a16="http://schemas.microsoft.com/office/drawing/2014/main" val="2216075971"/>
                    </a:ext>
                  </a:extLst>
                </a:gridCol>
                <a:gridCol w="3144476">
                  <a:extLst>
                    <a:ext uri="{9D8B030D-6E8A-4147-A177-3AD203B41FA5}">
                      <a16:colId xmlns:a16="http://schemas.microsoft.com/office/drawing/2014/main" val="2689689941"/>
                    </a:ext>
                  </a:extLst>
                </a:gridCol>
                <a:gridCol w="1421950">
                  <a:extLst>
                    <a:ext uri="{9D8B030D-6E8A-4147-A177-3AD203B41FA5}">
                      <a16:colId xmlns:a16="http://schemas.microsoft.com/office/drawing/2014/main" val="1881625840"/>
                    </a:ext>
                  </a:extLst>
                </a:gridCol>
                <a:gridCol w="1333821">
                  <a:extLst>
                    <a:ext uri="{9D8B030D-6E8A-4147-A177-3AD203B41FA5}">
                      <a16:colId xmlns:a16="http://schemas.microsoft.com/office/drawing/2014/main" val="3598343264"/>
                    </a:ext>
                  </a:extLst>
                </a:gridCol>
                <a:gridCol w="1950206">
                  <a:extLst>
                    <a:ext uri="{9D8B030D-6E8A-4147-A177-3AD203B41FA5}">
                      <a16:colId xmlns:a16="http://schemas.microsoft.com/office/drawing/2014/main" val="644194588"/>
                    </a:ext>
                  </a:extLst>
                </a:gridCol>
                <a:gridCol w="2238947">
                  <a:extLst>
                    <a:ext uri="{9D8B030D-6E8A-4147-A177-3AD203B41FA5}">
                      <a16:colId xmlns:a16="http://schemas.microsoft.com/office/drawing/2014/main" val="3663119858"/>
                    </a:ext>
                  </a:extLst>
                </a:gridCol>
              </a:tblGrid>
              <a:tr h="3714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9pPr>
                    </a:lstStyle>
                    <a:p>
                      <a:pPr marL="0" indent="0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72"/>
                        </a:rPr>
                        <a:t>Idea</a:t>
                      </a:r>
                    </a:p>
                  </a:txBody>
                  <a:tcPr marL="89131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9pPr>
                    </a:lstStyle>
                    <a:p>
                      <a:pPr marL="0" indent="0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72"/>
                        </a:rPr>
                        <a:t>Problem we are solving</a:t>
                      </a:r>
                    </a:p>
                  </a:txBody>
                  <a:tcPr marL="89131" marR="89131" marT="44565" marB="4456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9pPr>
                    </a:lstStyle>
                    <a:p>
                      <a:pPr marL="0" indent="0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72"/>
                        </a:rPr>
                        <a:t>SAP Solution</a:t>
                      </a:r>
                    </a:p>
                  </a:txBody>
                  <a:tcPr marL="89131" marR="89131" marT="44565" marB="4456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9pPr>
                    </a:lstStyle>
                    <a:p>
                      <a:pPr marL="0" indent="0" algn="ctr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72"/>
                        </a:rPr>
                        <a:t>ACV $</a:t>
                      </a:r>
                    </a:p>
                  </a:txBody>
                  <a:tcPr marL="89131" marR="89131" marT="44565" marB="4456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9pPr>
                    </a:lstStyle>
                    <a:p>
                      <a:pPr marL="0" indent="0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72"/>
                        </a:rPr>
                        <a:t>Risks &amp; Challenges</a:t>
                      </a:r>
                    </a:p>
                  </a:txBody>
                  <a:tcPr marL="89131" marR="89131" marT="44565" marB="4456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9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1" kern="120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72"/>
                        </a:rPr>
                        <a:t>Action Item </a:t>
                      </a:r>
                    </a:p>
                    <a:p>
                      <a:pPr marL="0" indent="0" algn="ctr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72"/>
                        </a:rPr>
                        <a:t>(Activity Status (G/Y/R)</a:t>
                      </a:r>
                    </a:p>
                  </a:txBody>
                  <a:tcPr marL="89131" marR="89131" marT="44565" marB="4456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810420"/>
                  </a:ext>
                </a:extLst>
              </a:tr>
              <a:tr h="18893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800" kern="120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Data Archiving </a:t>
                      </a:r>
                      <a:endParaRPr lang="en-US" sz="1700">
                        <a:latin typeface="Helvetica" pitchFamily="2" charset="0"/>
                      </a:endParaRPr>
                    </a:p>
                  </a:txBody>
                  <a:tcPr marL="89107" marR="89107" marT="44554" marB="44554">
                    <a:lnL w="19050">
                      <a:solidFill>
                        <a:schemeClr val="tx1"/>
                      </a:solidFill>
                    </a:lnL>
                    <a:lnR w="6350">
                      <a:solidFill>
                        <a:srgbClr val="FFFFFF">
                          <a:lumMod val="85000"/>
                        </a:srgbClr>
                      </a:solidFill>
                    </a:lnR>
                    <a:lnT w="0">
                      <a:noFill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Prep for S/4 HANA, data migrations, OnPrem to Cloud, </a:t>
                      </a:r>
                      <a:r>
                        <a:rPr lang="en-US" sz="800" b="0" i="0" u="none" strike="noStrike" kern="1200" noProof="0" dirty="0" err="1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Hyperscaler</a:t>
                      </a:r>
                      <a:r>
                        <a:rPr lang="en-US" sz="800" b="0" i="0" u="none" strike="noStrike" kern="1200" noProof="0" dirty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 Growth/Cost, post Go-Live S/4 strategy for database growth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 Reduce Database Footprint for current storage license/hardware costs and future ROI for S4. 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Decreased timeline and cost-effective approach to S/4 HANA.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Address compliance &amp; legal holds for audits /data regulations via data archiving/retention management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Enhances performance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Sustain investment overtime by scheduling/automating archive process</a:t>
                      </a:r>
                    </a:p>
                  </a:txBody>
                  <a:tcPr marL="89107" marR="89107" marT="44554" marB="44554">
                    <a:lnL w="6350">
                      <a:solidFill>
                        <a:srgbClr val="FFFFFF">
                          <a:lumMod val="85000"/>
                        </a:srgbClr>
                      </a:solidFill>
                    </a:lnL>
                    <a:lnR w="6350">
                      <a:solidFill>
                        <a:srgbClr val="FFFFFF">
                          <a:lumMod val="85000"/>
                        </a:srgbClr>
                      </a:solidFill>
                    </a:lnR>
                    <a:lnT w="0">
                      <a:noFill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b="1" kern="1200" dirty="0">
                          <a:solidFill>
                            <a:srgbClr val="FF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STORAGE OPTIONS: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SAP Archiving and Document Access by OpenText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Or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SAP BTP DMS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Or</a:t>
                      </a:r>
                    </a:p>
                    <a:p>
                      <a:pPr marL="0" marR="0" lvl="0" indent="0" algn="l" defTabSz="89154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SAP Extended Enterprise Content Management by OpenText</a:t>
                      </a:r>
                    </a:p>
                    <a:p>
                      <a:pPr marL="0" marR="0" lvl="0" indent="0" algn="l" defTabSz="89154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rgbClr val="FF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Growth Sustainment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b="1" kern="1200" dirty="0" err="1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Auritas</a:t>
                      </a: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 Data ASSIST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(certified app deployed on BTP)</a:t>
                      </a:r>
                    </a:p>
                  </a:txBody>
                  <a:tcPr marL="89107" marR="89107" marT="44554" marB="44554">
                    <a:lnL w="6350">
                      <a:solidFill>
                        <a:srgbClr val="FFFFFF">
                          <a:lumMod val="85000"/>
                        </a:srgbClr>
                      </a:solidFill>
                    </a:lnL>
                    <a:lnR w="6350">
                      <a:solidFill>
                        <a:srgbClr val="FFFFFF">
                          <a:lumMod val="85000"/>
                        </a:srgbClr>
                      </a:solidFill>
                    </a:lnR>
                    <a:lnT w="0">
                      <a:noFill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latin typeface="Helvetica" pitchFamily="2" charset="0"/>
                        <a:cs typeface="Arial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latin typeface="Helvetica" pitchFamily="2" charset="0"/>
                        <a:cs typeface="Arial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$</a:t>
                      </a:r>
                      <a:r>
                        <a:rPr lang="en-US" sz="800" dirty="0">
                          <a:highlight>
                            <a:srgbClr val="FFFF00"/>
                          </a:highlight>
                          <a:latin typeface="Helvetica" pitchFamily="2" charset="0"/>
                          <a:cs typeface="Arial"/>
                        </a:rPr>
                        <a:t> (SAP to Provide)</a:t>
                      </a: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  <a:cs typeface="Arial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  <a:cs typeface="Arial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  <a:cs typeface="Arial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  <a:cs typeface="Arial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800" dirty="0">
                          <a:highlight>
                            <a:srgbClr val="FFFF00"/>
                          </a:highlight>
                          <a:latin typeface="Helvetica" pitchFamily="2" charset="0"/>
                        </a:rPr>
                        <a:t>BTPEA or Consumption</a:t>
                      </a: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  <a:cs typeface="Arial"/>
                      </a:endParaRP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dirty="0">
                          <a:highlight>
                            <a:srgbClr val="FFFF00"/>
                          </a:highlight>
                          <a:latin typeface="Helvetica" pitchFamily="2" charset="0"/>
                          <a:cs typeface="Arial"/>
                        </a:rPr>
                        <a:t>$ (SAP to Provide)</a:t>
                      </a: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800" dirty="0">
                          <a:highlight>
                            <a:srgbClr val="FFFF00"/>
                          </a:highlight>
                          <a:latin typeface="Helvetica" pitchFamily="2" charset="0"/>
                        </a:rPr>
                        <a:t>BTPEA or Consumption</a:t>
                      </a: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800" dirty="0">
                          <a:highlight>
                            <a:srgbClr val="FFFF00"/>
                          </a:highlight>
                          <a:latin typeface="Helvetica" pitchFamily="2" charset="0"/>
                        </a:rPr>
                        <a:t>(See Data ASSIST Services Slide)</a:t>
                      </a: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</a:txBody>
                  <a:tcPr marL="89107" marR="89107" marT="44554" marB="44554">
                    <a:lnL w="6350">
                      <a:solidFill>
                        <a:srgbClr val="FFFFFF">
                          <a:lumMod val="85000"/>
                        </a:srgbClr>
                      </a:solidFill>
                    </a:lnL>
                    <a:lnR w="6350">
                      <a:solidFill>
                        <a:srgbClr val="FFFFFF">
                          <a:lumMod val="85000"/>
                        </a:srgbClr>
                      </a:solidFill>
                    </a:lnR>
                    <a:lnT w="0">
                      <a:noFill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1" indent="-1714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Small footprint of data</a:t>
                      </a:r>
                    </a:p>
                    <a:p>
                      <a:pPr marL="171450" marR="0" lvl="1" indent="-1714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Requesting other third-party storage, i.e. </a:t>
                      </a:r>
                      <a:r>
                        <a:rPr lang="en-US" sz="800" b="0" i="0" u="none" strike="noStrike" kern="1200" noProof="0" dirty="0" err="1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hyperscaler</a:t>
                      </a:r>
                      <a:r>
                        <a:rPr lang="en-US" sz="800" b="0" i="0" u="none" strike="noStrike" kern="1200" noProof="0" dirty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 Blob storage</a:t>
                      </a:r>
                    </a:p>
                    <a:p>
                      <a:pPr marL="171450" marR="0" lvl="1" indent="-1714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Lack of education as it pertains to end user access to archive files</a:t>
                      </a:r>
                    </a:p>
                    <a:p>
                      <a:pPr marL="628650" marR="0" lvl="2" indent="-1714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Note: archive files will be seamlessly accessible in ECC and S/4</a:t>
                      </a:r>
                    </a:p>
                  </a:txBody>
                  <a:tcPr marL="89107" marR="89107" marT="44554" marB="44554">
                    <a:lnL w="6350">
                      <a:solidFill>
                        <a:srgbClr val="FFFFFF">
                          <a:lumMod val="85000"/>
                        </a:srgbClr>
                      </a:solidFill>
                    </a:lnL>
                    <a:lnR w="6350">
                      <a:solidFill>
                        <a:srgbClr val="FFFFFF">
                          <a:lumMod val="85000"/>
                        </a:srgbClr>
                      </a:solidFill>
                    </a:lnR>
                    <a:lnT w="0">
                      <a:noFill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dirty="0" err="1">
                          <a:latin typeface="Helvetica" pitchFamily="2" charset="0"/>
                          <a:cs typeface="Arial"/>
                        </a:rPr>
                        <a:t>Auritas</a:t>
                      </a: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 provides a complimentary DB02 assessment to client. Quick exercise for client, we review results within a week to highlight areas of opportunity to decrease pre S4.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Instructions can be shared via email/quick discovery call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Share the Applied Materials Strategy for DVM Prep for S4 (with archiving will save over 20 million over next 5 years)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Once DB02 is completed, </a:t>
                      </a:r>
                      <a:r>
                        <a:rPr lang="en-US" sz="800" dirty="0" err="1">
                          <a:latin typeface="Helvetica" pitchFamily="2" charset="0"/>
                          <a:cs typeface="Arial"/>
                        </a:rPr>
                        <a:t>Auritas</a:t>
                      </a: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 can provide sizing for OpenText SKUS or BTP DMS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dirty="0" err="1">
                          <a:latin typeface="Helvetica" pitchFamily="2" charset="0"/>
                          <a:cs typeface="Arial"/>
                        </a:rPr>
                        <a:t>Auritas</a:t>
                      </a: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 to provide Demos or architecture review, what others are doing in this space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endParaRPr lang="en-US" sz="800" dirty="0">
                        <a:latin typeface="Helvetica" pitchFamily="2" charset="0"/>
                        <a:cs typeface="Arial"/>
                      </a:endParaRPr>
                    </a:p>
                  </a:txBody>
                  <a:tcPr marL="89107" marR="89107" marT="44554" marB="44554">
                    <a:lnL w="6350">
                      <a:solidFill>
                        <a:srgbClr val="FFFFFF">
                          <a:lumMod val="85000"/>
                        </a:srgbClr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0137370"/>
                  </a:ext>
                </a:extLst>
              </a:tr>
              <a:tr h="10995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800">
                          <a:latin typeface="Helvetica" pitchFamily="2" charset="0"/>
                        </a:rPr>
                        <a:t>Document Management </a:t>
                      </a:r>
                    </a:p>
                  </a:txBody>
                  <a:tcPr marL="89107" marR="89107" marT="44554" marB="44554">
                    <a:lnL w="19050">
                      <a:solidFill>
                        <a:schemeClr val="tx1"/>
                      </a:solidFill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Content Silos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Lack of Collaboration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No single source of truth for structured data and unstructured documents/content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err="1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Complaince</a:t>
                      </a:r>
                      <a:r>
                        <a:rPr lang="en-US" sz="800" b="0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/Regulatory 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Manual workflows / Poor search and retrieval</a:t>
                      </a: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SAP Extended Enterprise Content Management by OpenText</a:t>
                      </a: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>
                          <a:highlight>
                            <a:srgbClr val="FFFF00"/>
                          </a:highlight>
                          <a:latin typeface="Helvetica" pitchFamily="2" charset="0"/>
                          <a:cs typeface="Arial"/>
                        </a:rPr>
                        <a:t>$ (SAP to Provide)</a:t>
                      </a: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1" indent="-1714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Lacking business use case from LOBs </a:t>
                      </a:r>
                    </a:p>
                    <a:p>
                      <a:pPr marL="171450" marR="0" lvl="1" indent="-1714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Leveraging an alternative DMS solution currently</a:t>
                      </a:r>
                    </a:p>
                    <a:p>
                      <a:pPr marL="171450" marR="0" lvl="1" indent="-1714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Note: we can position </a:t>
                      </a:r>
                      <a:r>
                        <a:rPr lang="en-US" sz="800" b="0" i="0" u="none" strike="noStrike" kern="1200" noProof="0" err="1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xECM</a:t>
                      </a:r>
                      <a:r>
                        <a:rPr lang="en-US" sz="800" b="0" i="0" u="none" strike="noStrike" kern="1200" noProof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 for data archiving and do a phased implementation if the current business driver is DB reduction.</a:t>
                      </a: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dirty="0" err="1">
                          <a:latin typeface="Helvetica" pitchFamily="2" charset="0"/>
                          <a:cs typeface="Arial"/>
                        </a:rPr>
                        <a:t>Auritas</a:t>
                      </a: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 can provide custom demos, develop use cases to identify business driven scenarios 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Offer flexible implementation roll outs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endParaRPr lang="en-US" sz="800" dirty="0">
                        <a:latin typeface="Helvetica" pitchFamily="2" charset="0"/>
                        <a:cs typeface="Arial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39120"/>
                  </a:ext>
                </a:extLst>
              </a:tr>
              <a:tr h="2518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b="1">
                          <a:solidFill>
                            <a:schemeClr val="bg1"/>
                          </a:solidFill>
                          <a:latin typeface="Helvetica" pitchFamily="2" charset="0"/>
                          <a:cs typeface="Arial"/>
                        </a:rPr>
                        <a:t>RENEWALS</a:t>
                      </a:r>
                    </a:p>
                  </a:txBody>
                  <a:tcPr marL="89107" marR="89107" marT="44554" marB="44554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B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171450" indent="-171450" algn="l" defTabSz="816201">
                        <a:spcBef>
                          <a:spcPts val="225"/>
                        </a:spcBef>
                        <a:spcAft>
                          <a:spcPts val="0"/>
                        </a:spcAft>
                        <a:buClr>
                          <a:srgbClr val="000000">
                            <a:lumMod val="85000"/>
                            <a:lumOff val="15000"/>
                          </a:srgbClr>
                        </a:buClr>
                        <a:buSzPct val="100000"/>
                        <a:buFont typeface="Wingdings" panose="05000000000000000000" pitchFamily="2" charset="2"/>
                        <a:buChar char="§"/>
                        <a:defRPr/>
                      </a:pPr>
                      <a:endParaRPr lang="en-GB" sz="800" b="0">
                        <a:solidFill>
                          <a:srgbClr val="000000"/>
                        </a:solidFill>
                        <a:latin typeface="Helvetica" pitchFamily="2" charset="0"/>
                        <a:ea typeface="+mn-ea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800"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800"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800" b="0" kern="1200">
                        <a:solidFill>
                          <a:srgbClr val="000000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800" b="0" kern="1200">
                        <a:solidFill>
                          <a:srgbClr val="000000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550224"/>
                  </a:ext>
                </a:extLst>
              </a:tr>
              <a:tr h="207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800"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89107" marR="89107" marT="44554" marB="44554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171450" indent="-171450" algn="l" defTabSz="816201">
                        <a:spcBef>
                          <a:spcPts val="225"/>
                        </a:spcBef>
                        <a:spcAft>
                          <a:spcPts val="0"/>
                        </a:spcAft>
                        <a:buClr>
                          <a:srgbClr val="000000">
                            <a:lumMod val="85000"/>
                            <a:lumOff val="15000"/>
                          </a:srgbClr>
                        </a:buClr>
                        <a:buSzPct val="100000"/>
                        <a:buFont typeface="Wingdings" panose="05000000000000000000" pitchFamily="2" charset="2"/>
                        <a:buChar char="§"/>
                        <a:defRPr/>
                      </a:pPr>
                      <a:endParaRPr lang="en-GB" sz="800" b="0">
                        <a:solidFill>
                          <a:srgbClr val="000000"/>
                        </a:solidFill>
                        <a:latin typeface="Helvetica" pitchFamily="2" charset="0"/>
                        <a:ea typeface="+mn-ea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800"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800"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800" b="0" kern="1200">
                        <a:solidFill>
                          <a:srgbClr val="000000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800" b="0" kern="1200" dirty="0">
                        <a:solidFill>
                          <a:srgbClr val="000000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4416700"/>
                  </a:ext>
                </a:extLst>
              </a:tr>
            </a:tbl>
          </a:graphicData>
        </a:graphic>
      </p:graphicFrame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ED7BD14-CDD8-E089-AAC9-BF1249923EE0}"/>
              </a:ext>
            </a:extLst>
          </p:cNvPr>
          <p:cNvSpPr txBox="1">
            <a:spLocks/>
          </p:cNvSpPr>
          <p:nvPr/>
        </p:nvSpPr>
        <p:spPr>
          <a:xfrm>
            <a:off x="661279" y="1305184"/>
            <a:ext cx="11210291" cy="549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D4BD4"/>
              </a:buClr>
              <a:buSzPct val="80000"/>
            </a:pPr>
            <a:r>
              <a:rPr lang="en-US" sz="878" kern="0">
                <a:solidFill>
                  <a:srgbClr val="1B1D3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How can you recognize how far along you’ve come in reaching the key results?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D4BD4"/>
              </a:buClr>
              <a:buSzPct val="80000"/>
            </a:pPr>
            <a:r>
              <a:rPr lang="en-US" sz="878" kern="0">
                <a:solidFill>
                  <a:srgbClr val="1B1D3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Monthly &amp; Quarterly reviews with your VPs &amp; RVPs post AP session. Goal is to discuss progress, roadblocks, and update key results accordingly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D4BD4"/>
              </a:buClr>
              <a:buSzPct val="80000"/>
            </a:pPr>
            <a:r>
              <a:rPr lang="en-US" sz="878" kern="0">
                <a:solidFill>
                  <a:srgbClr val="1B1D3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New addition – Action item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7FE4776-CB9C-504C-C96F-E1F2615730B6}"/>
              </a:ext>
            </a:extLst>
          </p:cNvPr>
          <p:cNvSpPr txBox="1">
            <a:spLocks/>
          </p:cNvSpPr>
          <p:nvPr/>
        </p:nvSpPr>
        <p:spPr>
          <a:xfrm>
            <a:off x="653025" y="471382"/>
            <a:ext cx="11218545" cy="2368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60" i="1">
                <a:solidFill>
                  <a:srgbClr val="1B1D3B"/>
                </a:solidFill>
                <a:latin typeface="Helvetica" pitchFamily="2" charset="0"/>
              </a:rPr>
              <a:t>Continuous Review | Maximize AP (Internal) Output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ECB6C-E363-A46D-E68E-78AB9623D086}"/>
              </a:ext>
            </a:extLst>
          </p:cNvPr>
          <p:cNvSpPr txBox="1"/>
          <p:nvPr/>
        </p:nvSpPr>
        <p:spPr>
          <a:xfrm>
            <a:off x="376875" y="2072825"/>
            <a:ext cx="2565417" cy="2100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365" b="1" kern="0">
                <a:solidFill>
                  <a:srgbClr val="1B1D3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Revenue Plan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4577B23A-B666-589B-B184-86A5F13C4F46}"/>
              </a:ext>
            </a:extLst>
          </p:cNvPr>
          <p:cNvSpPr txBox="1">
            <a:spLocks/>
          </p:cNvSpPr>
          <p:nvPr/>
        </p:nvSpPr>
        <p:spPr bwMode="gray">
          <a:xfrm>
            <a:off x="653025" y="708281"/>
            <a:ext cx="10903975" cy="360005"/>
          </a:xfrm>
          <a:prstGeom prst="rect">
            <a:avLst/>
          </a:prstGeom>
        </p:spPr>
        <p:txBody>
          <a:bodyPr lIns="89154" tIns="44577" rIns="89154" bIns="44577" anchor="t"/>
          <a:lstStyle>
            <a:lvl1pPr algn="l" defTabSz="1088558" rtl="0" eaLnBrk="1" latinLnBrk="0" hangingPunct="1">
              <a:spcBef>
                <a:spcPct val="0"/>
              </a:spcBef>
              <a:buNone/>
              <a:defRPr sz="2400" b="0" i="0" kern="1200" baseline="0">
                <a:solidFill>
                  <a:schemeClr val="tx1"/>
                </a:solidFill>
                <a:latin typeface="72 Brand Medium" panose="020B0504030603020204" pitchFamily="34" charset="0"/>
                <a:ea typeface="+mj-ea"/>
                <a:cs typeface="+mj-cs"/>
              </a:defRPr>
            </a:lvl1pPr>
          </a:lstStyle>
          <a:p>
            <a:r>
              <a:rPr lang="en-US" sz="3120" b="1">
                <a:solidFill>
                  <a:schemeClr val="accent2"/>
                </a:solidFill>
                <a:latin typeface="Helvetica" pitchFamily="2" charset="0"/>
              </a:rPr>
              <a:t>Partner Solutions </a:t>
            </a:r>
            <a:r>
              <a:rPr lang="en-US" sz="3120" b="1">
                <a:latin typeface="Helvetica" pitchFamily="2" charset="0"/>
              </a:rPr>
              <a:t>Revenue Plan</a:t>
            </a:r>
            <a:endParaRPr lang="en-US" sz="3120" b="1">
              <a:highlight>
                <a:srgbClr val="FFFF00"/>
              </a:highligh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33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BA52F62-3112-0A1E-7279-6EE3C0A75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85E456FD-42C3-E91D-FB4E-F8D502FA8253}"/>
              </a:ext>
            </a:extLst>
          </p:cNvPr>
          <p:cNvSpPr txBox="1">
            <a:spLocks/>
          </p:cNvSpPr>
          <p:nvPr/>
        </p:nvSpPr>
        <p:spPr bwMode="gray">
          <a:xfrm>
            <a:off x="542536" y="280769"/>
            <a:ext cx="10903975" cy="360005"/>
          </a:xfrm>
          <a:prstGeom prst="rect">
            <a:avLst/>
          </a:prstGeom>
        </p:spPr>
        <p:txBody>
          <a:bodyPr lIns="89154" tIns="44577" rIns="89154" bIns="44577" anchor="t"/>
          <a:lstStyle>
            <a:lvl1pPr algn="l" defTabSz="1088558" rtl="0" eaLnBrk="1" latinLnBrk="0" hangingPunct="1">
              <a:spcBef>
                <a:spcPct val="0"/>
              </a:spcBef>
              <a:buNone/>
              <a:defRPr sz="2400" b="0" i="0" kern="1200" baseline="0">
                <a:solidFill>
                  <a:schemeClr val="tx1"/>
                </a:solidFill>
                <a:latin typeface="72 Brand Medium" panose="020B0504030603020204" pitchFamily="34" charset="0"/>
                <a:ea typeface="+mj-ea"/>
                <a:cs typeface="+mj-cs"/>
              </a:defRPr>
            </a:lvl1pPr>
          </a:lstStyle>
          <a:p>
            <a:r>
              <a:rPr lang="en-US" sz="3120" b="1" dirty="0">
                <a:solidFill>
                  <a:srgbClr val="0D4BD4"/>
                </a:solidFill>
                <a:latin typeface="Helvetica" pitchFamily="2" charset="0"/>
              </a:rPr>
              <a:t>Partner Solutions </a:t>
            </a:r>
            <a:r>
              <a:rPr lang="en-US" sz="3120" b="1" dirty="0">
                <a:latin typeface="Helvetica" pitchFamily="2" charset="0"/>
              </a:rPr>
              <a:t>Revenue Plan</a:t>
            </a:r>
            <a:endParaRPr lang="en-US" sz="3120" b="1" dirty="0">
              <a:highlight>
                <a:srgbClr val="FFFF00"/>
              </a:highlight>
              <a:latin typeface="Helvetica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61EC1E1-8DA3-19C4-53E9-FFFD17888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099981"/>
              </p:ext>
            </p:extLst>
          </p:nvPr>
        </p:nvGraphicFramePr>
        <p:xfrm>
          <a:off x="258530" y="939971"/>
          <a:ext cx="11014464" cy="5975814"/>
        </p:xfrm>
        <a:graphic>
          <a:graphicData uri="http://schemas.openxmlformats.org/drawingml/2006/table">
            <a:tbl>
              <a:tblPr firstRow="1" bandRow="1"/>
              <a:tblGrid>
                <a:gridCol w="1083381">
                  <a:extLst>
                    <a:ext uri="{9D8B030D-6E8A-4147-A177-3AD203B41FA5}">
                      <a16:colId xmlns:a16="http://schemas.microsoft.com/office/drawing/2014/main" val="2216075971"/>
                    </a:ext>
                  </a:extLst>
                </a:gridCol>
                <a:gridCol w="2439456">
                  <a:extLst>
                    <a:ext uri="{9D8B030D-6E8A-4147-A177-3AD203B41FA5}">
                      <a16:colId xmlns:a16="http://schemas.microsoft.com/office/drawing/2014/main" val="2689689941"/>
                    </a:ext>
                  </a:extLst>
                </a:gridCol>
                <a:gridCol w="1726984">
                  <a:extLst>
                    <a:ext uri="{9D8B030D-6E8A-4147-A177-3AD203B41FA5}">
                      <a16:colId xmlns:a16="http://schemas.microsoft.com/office/drawing/2014/main" val="1881625840"/>
                    </a:ext>
                  </a:extLst>
                </a:gridCol>
                <a:gridCol w="1034953">
                  <a:extLst>
                    <a:ext uri="{9D8B030D-6E8A-4147-A177-3AD203B41FA5}">
                      <a16:colId xmlns:a16="http://schemas.microsoft.com/office/drawing/2014/main" val="3598343264"/>
                    </a:ext>
                  </a:extLst>
                </a:gridCol>
                <a:gridCol w="1871532">
                  <a:extLst>
                    <a:ext uri="{9D8B030D-6E8A-4147-A177-3AD203B41FA5}">
                      <a16:colId xmlns:a16="http://schemas.microsoft.com/office/drawing/2014/main" val="644194588"/>
                    </a:ext>
                  </a:extLst>
                </a:gridCol>
                <a:gridCol w="2858158">
                  <a:extLst>
                    <a:ext uri="{9D8B030D-6E8A-4147-A177-3AD203B41FA5}">
                      <a16:colId xmlns:a16="http://schemas.microsoft.com/office/drawing/2014/main" val="3663119858"/>
                    </a:ext>
                  </a:extLst>
                </a:gridCol>
              </a:tblGrid>
              <a:tr h="336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9pPr>
                    </a:lstStyle>
                    <a:p>
                      <a:pPr marL="0" indent="0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72"/>
                        </a:rPr>
                        <a:t>Idea</a:t>
                      </a:r>
                    </a:p>
                  </a:txBody>
                  <a:tcPr marL="89131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9pPr>
                    </a:lstStyle>
                    <a:p>
                      <a:pPr marL="0" indent="0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72"/>
                        </a:rPr>
                        <a:t>Problem we are solving</a:t>
                      </a:r>
                    </a:p>
                  </a:txBody>
                  <a:tcPr marL="89131" marR="89131" marT="44565" marB="4456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9pPr>
                    </a:lstStyle>
                    <a:p>
                      <a:pPr marL="0" indent="0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72"/>
                        </a:rPr>
                        <a:t>SAP Solution</a:t>
                      </a:r>
                    </a:p>
                  </a:txBody>
                  <a:tcPr marL="89131" marR="89131" marT="44565" marB="4456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9pPr>
                    </a:lstStyle>
                    <a:p>
                      <a:pPr marL="0" indent="0" algn="ctr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72"/>
                        </a:rPr>
                        <a:t>ACV $</a:t>
                      </a:r>
                    </a:p>
                  </a:txBody>
                  <a:tcPr marL="89131" marR="89131" marT="44565" marB="4456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72 Brand"/>
                        </a:defRPr>
                      </a:lvl9pPr>
                    </a:lstStyle>
                    <a:p>
                      <a:pPr marL="0" indent="0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72"/>
                        </a:rPr>
                        <a:t>Risks &amp; Challenges</a:t>
                      </a:r>
                    </a:p>
                  </a:txBody>
                  <a:tcPr marL="89131" marR="89131" marT="44565" marB="4456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9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1" kern="120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72"/>
                        </a:rPr>
                        <a:t>Action Item </a:t>
                      </a:r>
                    </a:p>
                    <a:p>
                      <a:pPr marL="0" indent="0" algn="ctr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72"/>
                        </a:rPr>
                        <a:t>(Activity Status (G/Y/R)</a:t>
                      </a:r>
                    </a:p>
                  </a:txBody>
                  <a:tcPr marL="89131" marR="89131" marT="44565" marB="4456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810420"/>
                  </a:ext>
                </a:extLst>
              </a:tr>
              <a:tr h="294983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800">
                          <a:latin typeface="Helvetica" pitchFamily="2" charset="0"/>
                        </a:rPr>
                        <a:t>Invoice to Pay Optimization</a:t>
                      </a:r>
                    </a:p>
                  </a:txBody>
                  <a:tcPr marL="89107" marR="89107" marT="44554" marB="44554">
                    <a:lnL w="19050">
                      <a:solidFill>
                        <a:schemeClr val="tx1"/>
                      </a:solidFill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1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Manual processing and errors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Lack of visibility and tracking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Inconsistent approval processes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Delayed payments and penalties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Duplicate payments 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Compliance 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1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Lack of Reporting and Analytics</a:t>
                      </a: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b="1" kern="1200" dirty="0">
                          <a:solidFill>
                            <a:srgbClr val="FF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VIM ADD ON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1a. SAP Invoice Management by OpenText for ECC</a:t>
                      </a:r>
                    </a:p>
                    <a:p>
                      <a:pPr marL="0" marR="0" lvl="0" indent="0" algn="l" defTabSz="89154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1b. SAP Invoice Management by OpenText for S/4 PCE</a:t>
                      </a:r>
                    </a:p>
                    <a:p>
                      <a:pPr marL="0" marR="0" lvl="0" indent="0" algn="l" defTabSz="89154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rgbClr val="FF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OCR</a:t>
                      </a:r>
                    </a:p>
                    <a:p>
                      <a:pPr marL="0" marR="0" lvl="0" indent="0" algn="l" defTabSz="89154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2. SAP Information Capture Core by OpenText</a:t>
                      </a:r>
                    </a:p>
                    <a:p>
                      <a:pPr marL="0" marR="0" lvl="0" indent="0" algn="l" defTabSz="89154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rgbClr val="FF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Storage of Invoices Options</a:t>
                      </a:r>
                    </a:p>
                    <a:p>
                      <a:pPr marL="0" marR="0" lvl="0" indent="0" algn="l" defTabSz="89154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3. SAP Archiving and Document Access by OpenText</a:t>
                      </a:r>
                    </a:p>
                    <a:p>
                      <a:pPr marL="0" marR="0" lvl="0" indent="0" algn="l" defTabSz="89154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Or</a:t>
                      </a:r>
                    </a:p>
                    <a:p>
                      <a:pPr marL="0" marR="0" lvl="0" indent="0" algn="l" defTabSz="89154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4. SAP Extended Enterprise Content Management by OpenText</a:t>
                      </a:r>
                    </a:p>
                    <a:p>
                      <a:pPr marL="0" marR="0" lvl="0" indent="0" algn="l" defTabSz="89154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Or</a:t>
                      </a:r>
                    </a:p>
                    <a:p>
                      <a:pPr marL="0" marR="0" lvl="0" indent="0" algn="l" defTabSz="89154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5. SAP BTP DMS</a:t>
                      </a:r>
                    </a:p>
                    <a:p>
                      <a:pPr marL="0" marR="0" lvl="0" indent="0" algn="l" defTabSz="89154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kern="1200" dirty="0">
                        <a:solidFill>
                          <a:schemeClr val="dk1"/>
                        </a:solidFill>
                        <a:latin typeface="Helvetica" pitchFamily="2" charset="0"/>
                        <a:ea typeface="+mn-ea"/>
                        <a:cs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endParaRPr lang="en-US" sz="800" kern="1200" dirty="0">
                        <a:solidFill>
                          <a:schemeClr val="dk1"/>
                        </a:solidFill>
                        <a:latin typeface="Helvetica" pitchFamily="2" charset="0"/>
                        <a:ea typeface="+mn-ea"/>
                        <a:cs typeface="Arial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dirty="0">
                          <a:highlight>
                            <a:srgbClr val="FFFF00"/>
                          </a:highlight>
                          <a:latin typeface="Helvetica" pitchFamily="2" charset="0"/>
                          <a:cs typeface="Arial"/>
                        </a:rPr>
                        <a:t>$ (SAP to Provide)</a:t>
                      </a: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dirty="0">
                          <a:highlight>
                            <a:srgbClr val="FFFF00"/>
                          </a:highlight>
                          <a:latin typeface="Helvetica" pitchFamily="2" charset="0"/>
                          <a:cs typeface="Arial"/>
                        </a:rPr>
                        <a:t>$ (SAP to Provide)</a:t>
                      </a: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dirty="0">
                          <a:highlight>
                            <a:srgbClr val="FFFF00"/>
                          </a:highlight>
                          <a:latin typeface="Helvetica" pitchFamily="2" charset="0"/>
                          <a:cs typeface="Arial"/>
                        </a:rPr>
                        <a:t>$ (SAP to Provide)</a:t>
                      </a: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dirty="0">
                          <a:highlight>
                            <a:srgbClr val="FFFF00"/>
                          </a:highlight>
                          <a:latin typeface="Helvetica" pitchFamily="2" charset="0"/>
                          <a:cs typeface="Arial"/>
                        </a:rPr>
                        <a:t>$ (SAP to Provide)</a:t>
                      </a: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800" dirty="0">
                          <a:highlight>
                            <a:srgbClr val="FFFF00"/>
                          </a:highlight>
                          <a:latin typeface="Helvetica" pitchFamily="2" charset="0"/>
                        </a:rPr>
                        <a:t>BTPEA or Consumption</a:t>
                      </a: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1" indent="-1714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Finance Bandwidth to implement new solution</a:t>
                      </a:r>
                    </a:p>
                    <a:p>
                      <a:pPr marL="171450" marR="0" lvl="1" indent="-1714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Cost </a:t>
                      </a:r>
                    </a:p>
                    <a:p>
                      <a:pPr marL="171450" marR="0" lvl="1" indent="-1714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Change Management</a:t>
                      </a:r>
                    </a:p>
                    <a:p>
                      <a:pPr marL="171450" marR="0" lvl="1" indent="-1714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Point Solutions</a:t>
                      </a:r>
                    </a:p>
                    <a:p>
                      <a:pPr marL="171450" marR="0" lvl="1" indent="-1714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 dirty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Less than 50,000 Invoices/year</a:t>
                      </a: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Schedule session with Finance to review opportunity to reduce manual efforts to create a touchless invoice to pay process via VIM/OCR optimization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endParaRPr lang="en-US" sz="800" dirty="0">
                        <a:latin typeface="Helvetica" pitchFamily="2" charset="0"/>
                        <a:cs typeface="Arial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dirty="0" err="1">
                          <a:latin typeface="Helvetica" pitchFamily="2" charset="0"/>
                          <a:cs typeface="Arial"/>
                        </a:rPr>
                        <a:t>Auritas</a:t>
                      </a: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 can provide Demo, Architecture Review, Client Success stories (NVIDIA, Gilead, Seagate, Bourns, and more)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endParaRPr lang="en-US" sz="800" dirty="0">
                        <a:latin typeface="Helvetica" pitchFamily="2" charset="0"/>
                        <a:cs typeface="Arial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159544"/>
                  </a:ext>
                </a:extLst>
              </a:tr>
              <a:tr h="1270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800">
                          <a:latin typeface="Helvetica" pitchFamily="2" charset="0"/>
                        </a:rPr>
                        <a:t>Legacy System Decommissioning</a:t>
                      </a:r>
                    </a:p>
                  </a:txBody>
                  <a:tcPr marL="89107" marR="89107" marT="44554" marB="44554">
                    <a:lnL w="19050">
                      <a:solidFill>
                        <a:schemeClr val="tx1"/>
                      </a:solidFill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Cost savings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Reduction of maintenance costs/perpetual licensing &amp; hardware costs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Reporting on historical data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282828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Decommission SAP and Non SAP Systems</a:t>
                      </a: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b="1" kern="1200" dirty="0">
                          <a:solidFill>
                            <a:srgbClr val="FF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Solution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b="1" kern="1200" dirty="0" err="1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Auritas</a:t>
                      </a: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 Data GUARD (DG is a Certified App)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b="1" kern="1200" dirty="0">
                          <a:solidFill>
                            <a:srgbClr val="FF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Pre Requisites to deploy DG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BTPEA Services or Consumption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b="1" kern="1200" dirty="0">
                          <a:solidFill>
                            <a:srgbClr val="FF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Reporting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SAC/Agnostic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endParaRPr lang="en-US" sz="800" b="1" kern="1200" dirty="0">
                        <a:solidFill>
                          <a:schemeClr val="dk1"/>
                        </a:solidFill>
                        <a:latin typeface="Helvetica" pitchFamily="2" charset="0"/>
                        <a:ea typeface="+mn-ea"/>
                        <a:cs typeface="Arial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dirty="0">
                          <a:highlight>
                            <a:srgbClr val="FFFF00"/>
                          </a:highlight>
                          <a:latin typeface="Helvetica" pitchFamily="2" charset="0"/>
                        </a:rPr>
                        <a:t>BTPEA or Consumption</a:t>
                      </a: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dirty="0">
                          <a:highlight>
                            <a:srgbClr val="FFFF00"/>
                          </a:highlight>
                          <a:latin typeface="Helvetica" pitchFamily="2" charset="0"/>
                          <a:cs typeface="Arial"/>
                        </a:rPr>
                        <a:t>$ (SAP to Provide)</a:t>
                      </a:r>
                    </a:p>
                    <a:p>
                      <a:pPr marL="0" marR="0" lvl="0" indent="0" algn="l" defTabSz="121917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8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1" indent="-1714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Legacy systems are often ignored within companies and are not aware of an opportunity to decommission.</a:t>
                      </a:r>
                    </a:p>
                    <a:p>
                      <a:pPr marL="171450" marR="0" lvl="1" indent="-1714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800" b="0" i="0" u="none" strike="noStrike" kern="1200" noProof="0">
                          <a:solidFill>
                            <a:srgbClr val="000000"/>
                          </a:solidFill>
                          <a:latin typeface="Helvetica" pitchFamily="2" charset="0"/>
                          <a:ea typeface="+mn-ea"/>
                          <a:cs typeface="Arial"/>
                        </a:rPr>
                        <a:t>Request to retain legacy data due to audits</a:t>
                      </a: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Review architecture to understand if there are non SAP legacy systems to retire to free budget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If Greenfield/Bluefield approach, we can discuss data strategy.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Client Story, eBay: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Data GUARD runs on BTP, can decommission SAP/Non SAP systems. Historical data will reside within Data GUARD on BTP.</a:t>
                      </a:r>
                    </a:p>
                    <a:p>
                      <a:pPr marL="628650" marR="0" lvl="1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n-US" sz="800" dirty="0">
                          <a:latin typeface="Helvetica" pitchFamily="2" charset="0"/>
                          <a:cs typeface="Arial"/>
                        </a:rPr>
                        <a:t>Reporting on historical data for future audits, can leverage SAC </a:t>
                      </a: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FFFFFF">
                          <a:lumMod val="85000"/>
                        </a:srgb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383237"/>
                  </a:ext>
                </a:extLst>
              </a:tr>
              <a:tr h="237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b="1">
                          <a:solidFill>
                            <a:schemeClr val="bg1"/>
                          </a:solidFill>
                          <a:latin typeface="Helvetica" pitchFamily="2" charset="0"/>
                          <a:cs typeface="Arial"/>
                        </a:rPr>
                        <a:t>RENEWALS</a:t>
                      </a:r>
                    </a:p>
                  </a:txBody>
                  <a:tcPr marL="89107" marR="89107" marT="44554" marB="44554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171450" indent="-171450" algn="l" defTabSz="816201">
                        <a:spcBef>
                          <a:spcPts val="225"/>
                        </a:spcBef>
                        <a:spcAft>
                          <a:spcPts val="0"/>
                        </a:spcAft>
                        <a:buClr>
                          <a:srgbClr val="000000">
                            <a:lumMod val="85000"/>
                            <a:lumOff val="15000"/>
                          </a:srgbClr>
                        </a:buClr>
                        <a:buSzPct val="100000"/>
                        <a:buFont typeface="Wingdings" panose="05000000000000000000" pitchFamily="2" charset="2"/>
                        <a:buChar char="§"/>
                        <a:defRPr/>
                      </a:pPr>
                      <a:endParaRPr lang="en-GB" sz="800" b="0">
                        <a:solidFill>
                          <a:schemeClr val="bg1"/>
                        </a:solidFill>
                        <a:latin typeface="Helvetica" pitchFamily="2" charset="0"/>
                        <a:ea typeface="+mn-ea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800">
                        <a:solidFill>
                          <a:schemeClr val="bg1"/>
                        </a:solidFill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800">
                        <a:solidFill>
                          <a:schemeClr val="bg1"/>
                        </a:solidFill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800" b="0" kern="1200">
                        <a:solidFill>
                          <a:schemeClr val="bg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800" b="0" kern="1200">
                        <a:solidFill>
                          <a:schemeClr val="bg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550224"/>
                  </a:ext>
                </a:extLst>
              </a:tr>
              <a:tr h="3959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800"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89107" marR="89107" marT="44554" marB="44554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171450" indent="-171450" algn="l" defTabSz="816201">
                        <a:spcBef>
                          <a:spcPts val="225"/>
                        </a:spcBef>
                        <a:spcAft>
                          <a:spcPts val="0"/>
                        </a:spcAft>
                        <a:buClr>
                          <a:srgbClr val="000000">
                            <a:lumMod val="85000"/>
                            <a:lumOff val="15000"/>
                          </a:srgbClr>
                        </a:buClr>
                        <a:buSzPct val="100000"/>
                        <a:buFont typeface="Wingdings" panose="05000000000000000000" pitchFamily="2" charset="2"/>
                        <a:buChar char="§"/>
                        <a:defRPr/>
                      </a:pPr>
                      <a:endParaRPr lang="en-GB" sz="800" b="0" dirty="0">
                        <a:solidFill>
                          <a:srgbClr val="000000"/>
                        </a:solidFill>
                        <a:latin typeface="Helvetica" pitchFamily="2" charset="0"/>
                        <a:ea typeface="+mn-ea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800"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800"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72 Brand"/>
                        </a:defRPr>
                      </a:lvl9pPr>
                    </a:lstStyle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800" b="0" kern="1200">
                        <a:solidFill>
                          <a:srgbClr val="000000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800" b="0" kern="1200" dirty="0">
                        <a:solidFill>
                          <a:srgbClr val="000000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 marL="89107" marR="89107" marT="44554" marB="44554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4416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25913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2478FF 1">
      <a:dk1>
        <a:srgbClr val="000000"/>
      </a:dk1>
      <a:lt1>
        <a:srgbClr val="FFFFFF"/>
      </a:lt1>
      <a:dk2>
        <a:srgbClr val="323232"/>
      </a:dk2>
      <a:lt2>
        <a:srgbClr val="FFFFFF"/>
      </a:lt2>
      <a:accent1>
        <a:srgbClr val="D30B0B"/>
      </a:accent1>
      <a:accent2>
        <a:srgbClr val="2478FF"/>
      </a:accent2>
      <a:accent3>
        <a:srgbClr val="1C1D3B"/>
      </a:accent3>
      <a:accent4>
        <a:srgbClr val="FFC000"/>
      </a:accent4>
      <a:accent5>
        <a:srgbClr val="000000"/>
      </a:accent5>
      <a:accent6>
        <a:srgbClr val="FFFFFF"/>
      </a:accent6>
      <a:hlink>
        <a:srgbClr val="2478FF"/>
      </a:hlink>
      <a:folHlink>
        <a:srgbClr val="6D1E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020D8EF-0DC2-4AB2-97AE-A0F5ACF286D7}">
  <we:reference id="e849ddb8-6bbd-4833-bd4b-59030099d63e" version="1.0.0.0" store="EXCatalog" storeType="EXCatalog"/>
  <we:alternateReferences>
    <we:reference id="WA200000113" version="1.0.0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e9375c6-efdf-4ad5-8d29-4507a898058a">
      <UserInfo>
        <DisplayName>Stuart Rorer</DisplayName>
        <AccountId>609</AccountId>
        <AccountType/>
      </UserInfo>
      <UserInfo>
        <DisplayName>Deepak Sood</DisplayName>
        <AccountId>16</AccountId>
        <AccountType/>
      </UserInfo>
      <UserInfo>
        <DisplayName>David Boeckle</DisplayName>
        <AccountId>59</AccountId>
        <AccountType/>
      </UserInfo>
    </SharedWithUsers>
    <lcf76f155ced4ddcb4097134ff3c332f xmlns="14f4f4a2-3af9-4cc4-9a93-c23463beaaf5">
      <Terms xmlns="http://schemas.microsoft.com/office/infopath/2007/PartnerControls"/>
    </lcf76f155ced4ddcb4097134ff3c332f>
    <TaxCatchAll xmlns="7e9375c6-efdf-4ad5-8d29-4507a898058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20B9F02274449AEB188876A1E4C16" ma:contentTypeVersion="19" ma:contentTypeDescription="Create a new document." ma:contentTypeScope="" ma:versionID="ac3fd215d56be4551b08163ee8a13532">
  <xsd:schema xmlns:xsd="http://www.w3.org/2001/XMLSchema" xmlns:xs="http://www.w3.org/2001/XMLSchema" xmlns:p="http://schemas.microsoft.com/office/2006/metadata/properties" xmlns:ns2="14f4f4a2-3af9-4cc4-9a93-c23463beaaf5" xmlns:ns3="7e9375c6-efdf-4ad5-8d29-4507a898058a" targetNamespace="http://schemas.microsoft.com/office/2006/metadata/properties" ma:root="true" ma:fieldsID="c095220684fb835178fce128b0cf9490" ns2:_="" ns3:_="">
    <xsd:import namespace="14f4f4a2-3af9-4cc4-9a93-c23463beaaf5"/>
    <xsd:import namespace="7e9375c6-efdf-4ad5-8d29-4507a8980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4f4a2-3af9-4cc4-9a93-c23463beaa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895ba9d-5846-42da-98e4-e22e845eb1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9375c6-efdf-4ad5-8d29-4507a89805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f260b1a-737a-4ec5-840c-a05d270daeed}" ma:internalName="TaxCatchAll" ma:showField="CatchAllData" ma:web="7e9375c6-efdf-4ad5-8d29-4507a8980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11EB62-8D4A-4903-B7A1-D36FADA7ADC9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7e9375c6-efdf-4ad5-8d29-4507a898058a"/>
    <ds:schemaRef ds:uri="http://schemas.openxmlformats.org/package/2006/metadata/core-properties"/>
    <ds:schemaRef ds:uri="http://schemas.microsoft.com/office/2006/metadata/properties"/>
    <ds:schemaRef ds:uri="http://purl.org/dc/terms/"/>
    <ds:schemaRef ds:uri="14f4f4a2-3af9-4cc4-9a93-c23463beaaf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F8693B6-8A92-417B-B802-1B52E838BB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7D0D1E-7D2B-43B7-BB53-97744B7910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f4f4a2-3af9-4cc4-9a93-c23463beaaf5"/>
    <ds:schemaRef ds:uri="7e9375c6-efdf-4ad5-8d29-4507a89805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40256</TotalTime>
  <Words>3326</Words>
  <Application>Microsoft Macintosh PowerPoint</Application>
  <PresentationFormat>Custom</PresentationFormat>
  <Paragraphs>651</Paragraphs>
  <Slides>24</Slides>
  <Notes>10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Aptos</vt:lpstr>
      <vt:lpstr>Arial</vt:lpstr>
      <vt:lpstr>Calibri</vt:lpstr>
      <vt:lpstr>Helvetica</vt:lpstr>
      <vt:lpstr>Helvetica Bold</vt:lpstr>
      <vt:lpstr>Open Sans</vt:lpstr>
      <vt:lpstr>Verdana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Journey to S/4HANA:                 Methodology</dc:title>
  <dc:creator>Mateo Castillo</dc:creator>
  <cp:lastModifiedBy>Julia Amorim</cp:lastModifiedBy>
  <cp:revision>6</cp:revision>
  <dcterms:created xsi:type="dcterms:W3CDTF">2024-03-19T00:45:15Z</dcterms:created>
  <dcterms:modified xsi:type="dcterms:W3CDTF">2026-02-23T21:49:31Z</dcterms:modified>
  <dc:identifier>DAF_KPRzw0c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0x010100C7E20B9F02274449AEB188876A1E4C16</vt:lpwstr>
  </property>
</Properties>
</file>