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</p:sldMasterIdLst>
  <p:notesMasterIdLst>
    <p:notesMasterId r:id="rId14"/>
  </p:notesMasterIdLst>
  <p:handoutMasterIdLst>
    <p:handoutMasterId r:id="rId15"/>
  </p:handoutMasterIdLst>
  <p:sldIdLst>
    <p:sldId id="2147469065" r:id="rId5"/>
    <p:sldId id="2147479282" r:id="rId6"/>
    <p:sldId id="256" r:id="rId7"/>
    <p:sldId id="2147469067" r:id="rId8"/>
    <p:sldId id="2147479146" r:id="rId9"/>
    <p:sldId id="2147479147" r:id="rId10"/>
    <p:sldId id="2147479148" r:id="rId11"/>
    <p:sldId id="2147479149" r:id="rId12"/>
    <p:sldId id="21474791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pos="7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erous Art" initials="GA" lastIdx="1" clrIdx="0">
    <p:extLst>
      <p:ext uri="{19B8F6BF-5375-455C-9EA6-DF929625EA0E}">
        <p15:presenceInfo xmlns:p15="http://schemas.microsoft.com/office/powerpoint/2012/main" userId="74acd13c187467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D3B"/>
    <a:srgbClr val="F9F9FA"/>
    <a:srgbClr val="D40606"/>
    <a:srgbClr val="0D4BD4"/>
    <a:srgbClr val="FCFEFE"/>
    <a:srgbClr val="000FFC"/>
    <a:srgbClr val="FFC000"/>
    <a:srgbClr val="F0AB00"/>
    <a:srgbClr val="E4001A"/>
    <a:srgbClr val="D8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103FB-03AD-AC40-9559-54C99165515E}" v="2" dt="2026-03-23T16:40:49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405"/>
    <p:restoredTop sz="94453"/>
  </p:normalViewPr>
  <p:slideViewPr>
    <p:cSldViewPr snapToGrid="0">
      <p:cViewPr varScale="1">
        <p:scale>
          <a:sx n="94" d="100"/>
          <a:sy n="94" d="100"/>
        </p:scale>
        <p:origin x="232" y="616"/>
      </p:cViewPr>
      <p:guideLst>
        <p:guide orient="horz" pos="336"/>
        <p:guide pos="336"/>
        <p:guide orient="horz" pos="3984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8" y="13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addSld delSld modSld modMainMaster">
      <pc:chgData name="Julia Amorim" userId="1a2a34cf-f6eb-4dd8-86b7-3335b97f07d5" providerId="ADAL" clId="{FF6581B4-D95E-507C-BCCC-8278391A8E71}" dt="2026-03-23T16:40:49.135" v="3"/>
      <pc:docMkLst>
        <pc:docMk/>
      </pc:docMkLst>
      <pc:sldMasterChg chg="modSp modSldLayout">
        <pc:chgData name="Julia Amorim" userId="1a2a34cf-f6eb-4dd8-86b7-3335b97f07d5" providerId="ADAL" clId="{FF6581B4-D95E-507C-BCCC-8278391A8E71}" dt="2026-03-23T16:40:49.135" v="3"/>
        <pc:sldMasterMkLst>
          <pc:docMk/>
          <pc:sldMasterMk cId="335041210" sldId="2147483767"/>
        </pc:sldMasterMkLst>
        <pc:spChg chg="mod">
          <ac:chgData name="Julia Amorim" userId="1a2a34cf-f6eb-4dd8-86b7-3335b97f07d5" providerId="ADAL" clId="{FF6581B4-D95E-507C-BCCC-8278391A8E71}" dt="2026-03-23T16:40:49.135" v="3"/>
          <ac:spMkLst>
            <pc:docMk/>
            <pc:sldMasterMk cId="335041210" sldId="2147483767"/>
            <ac:spMk id="3" creationId="{82374349-5971-14CC-B491-5EA13FDA5787}"/>
          </ac:spMkLst>
        </pc:spChg>
        <pc:sldLayoutChg chg="modSp">
          <pc:chgData name="Julia Amorim" userId="1a2a34cf-f6eb-4dd8-86b7-3335b97f07d5" providerId="ADAL" clId="{FF6581B4-D95E-507C-BCCC-8278391A8E71}" dt="2026-03-23T16:40:40.076" v="2"/>
          <pc:sldLayoutMkLst>
            <pc:docMk/>
            <pc:sldMasterMk cId="335041210" sldId="2147483767"/>
            <pc:sldLayoutMk cId="424199154" sldId="2147483768"/>
          </pc:sldLayoutMkLst>
          <pc:spChg chg="mod">
            <ac:chgData name="Julia Amorim" userId="1a2a34cf-f6eb-4dd8-86b7-3335b97f07d5" providerId="ADAL" clId="{FF6581B4-D95E-507C-BCCC-8278391A8E71}" dt="2026-03-23T16:40:40.076" v="2"/>
            <ac:spMkLst>
              <pc:docMk/>
              <pc:sldMasterMk cId="335041210" sldId="2147483767"/>
              <pc:sldLayoutMk cId="424199154" sldId="2147483768"/>
              <ac:spMk id="60" creationId="{DDB2AB9A-54EC-3569-E48D-6F355A3EBFBE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96EEF-566E-7A88-F308-3D4015628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elvetica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DBD38-A3EA-998C-B5B7-F0D764512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912D-7C6A-43A1-BD4F-844544856533}" type="datetimeFigureOut">
              <a:rPr lang="en-US" smtClean="0">
                <a:latin typeface="Helvetica" pitchFamily="2" charset="0"/>
              </a:rPr>
              <a:t>3/23/26</a:t>
            </a:fld>
            <a:endParaRPr lang="en-US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E6501-4663-6A70-ADCD-586B90C8C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7DFDC-48CD-9984-5DE0-373B2C55F4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3D9B-926C-4BC4-9140-1F67C9ADB123}" type="slidenum">
              <a:rPr lang="en-US" smtClean="0">
                <a:latin typeface="Helvetica" pitchFamily="2" charset="0"/>
              </a:rPr>
              <a:t>‹#›</a:t>
            </a:fld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269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E219295E-01D2-8A42-BCF5-8A36CE324D4F}" type="datetimeFigureOut">
              <a:rPr lang="en-US" smtClean="0"/>
              <a:pPr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0BC411F4-90E6-5244-AF3B-45150A40F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E14FF-EC3A-449D-85F3-5C5D9E079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1" y="2824427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7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-1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1D7A2DF4-0123-1F43-B309-89BE7D31CDFE}" type="datetimeyyyy">
              <a:rPr lang="en-US" sz="6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1" y="2251715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491" y="408273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3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29" y="2035533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0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0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7" y="3194223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0" y="3237226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2" y="2236573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7" y="2225179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6" y="2225179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9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1" y="3100278"/>
            <a:ext cx="5085694" cy="902939"/>
            <a:chOff x="702617" y="4639518"/>
            <a:chExt cx="5085694" cy="902939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5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1" y="3464549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7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0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 xxx-xxx-xxx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xxx@auritas.com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7" y="1555684"/>
            <a:ext cx="5085694" cy="902939"/>
            <a:chOff x="702617" y="4639518"/>
            <a:chExt cx="5085694" cy="90293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 dirty="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8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66E8CA-202D-0A7D-EAD0-759D3A2C89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94504" y="6411096"/>
            <a:ext cx="1289218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5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6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1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0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899" y="2065292"/>
            <a:ext cx="3674534" cy="4795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4535094" cy="40770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4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02428"/>
            <a:ext cx="8965588" cy="913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4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548640"/>
            <a:ext cx="8965588" cy="96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2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9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05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522" y="798094"/>
            <a:ext cx="5356077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547" y="1779787"/>
            <a:ext cx="5356077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1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40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5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1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2"/>
            <a:ext cx="4618524" cy="57634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8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37410" y="647493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9AF1688A-F24B-4247-A0E2-B3B677E49D57}" type="datetimeyyyy">
              <a:rPr lang="en-US" sz="6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</a:t>
            </a: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9" r:id="rId11"/>
    <p:sldLayoutId id="2147483780" r:id="rId12"/>
    <p:sldLayoutId id="2147483778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pn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sv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sv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svg"/><Relationship Id="rId4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970BD-FAE9-C7A2-DF72-589C0A3F8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SimpleMDG Services</a:t>
            </a:r>
          </a:p>
          <a:p>
            <a:r>
              <a:rPr lang="en-US" dirty="0"/>
              <a:t>Fortifying Your Master Data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1CFA8-F9C4-DEF0-D831-C1812B5AB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Driving Innovation, Empowering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161968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S/4HANA &amp; RISE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Integration Suite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Extended ECM (xECM)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Vendor Invoice 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Document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Geospatial Intelligence (GIS)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9" y="3096658"/>
            <a:ext cx="2205726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Archiving &amp; ILM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Retention Management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HANA Memory Optimization (NSE)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Migration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Privacy and Security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Legacy Decommissioning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Volume Assessment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Quality Assessment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205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  <a:endParaRPr lang="en-US" sz="900" i="1" dirty="0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DMS+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(Enhanced Document Storage)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291" y="5374964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10972" y="5687562"/>
            <a:ext cx="2520575" cy="218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25 Yrs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Transforming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$1.5B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22C739-5B39-687F-8CE9-2EE7D6BFC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42" y="4721112"/>
            <a:ext cx="508846" cy="5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764309"/>
            <a:ext cx="12192000" cy="2093691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64127" y="5561182"/>
            <a:ext cx="367901" cy="368571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0389002" y="5589242"/>
            <a:ext cx="416601" cy="312451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7344225" y="5571500"/>
            <a:ext cx="237899" cy="347934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400760" y="5576439"/>
            <a:ext cx="305519" cy="338057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3366575" y="5542582"/>
            <a:ext cx="209479" cy="405770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325075" y="5562848"/>
            <a:ext cx="389587" cy="365237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508747" y="5597904"/>
            <a:ext cx="424736" cy="295127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543015" y="5585444"/>
            <a:ext cx="311646" cy="320047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4255418" y="5567174"/>
            <a:ext cx="309905" cy="356585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6206702" y="5558903"/>
            <a:ext cx="369398" cy="373129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349661" y="5565790"/>
            <a:ext cx="410691" cy="359355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5200323" y="5572478"/>
            <a:ext cx="345979" cy="34597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305616" y="6062780"/>
            <a:ext cx="11666093" cy="403453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4019931" y="4997875"/>
            <a:ext cx="41521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324" spc="-1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6067388" y="-1335547"/>
            <a:ext cx="57225" cy="12192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7872" y="1523534"/>
            <a:ext cx="10536253" cy="3000233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sz="3600" b="1" dirty="0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0CB86-BFA6-FBC2-62C5-FC4DAE57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B6A0FE6D-CB0D-6BBE-FBE6-8DD6EA8546D4}"/>
              </a:ext>
            </a:extLst>
          </p:cNvPr>
          <p:cNvSpPr/>
          <p:nvPr/>
        </p:nvSpPr>
        <p:spPr>
          <a:xfrm>
            <a:off x="889613" y="1936089"/>
            <a:ext cx="4717106" cy="1285371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D5D9914B-B135-82D2-C256-69237295410E}"/>
              </a:ext>
            </a:extLst>
          </p:cNvPr>
          <p:cNvSpPr/>
          <p:nvPr/>
        </p:nvSpPr>
        <p:spPr>
          <a:xfrm>
            <a:off x="889611" y="3373859"/>
            <a:ext cx="4717106" cy="1285371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DA3B58FD-2219-B0BB-CCBB-9C45F48204F8}"/>
              </a:ext>
            </a:extLst>
          </p:cNvPr>
          <p:cNvSpPr/>
          <p:nvPr/>
        </p:nvSpPr>
        <p:spPr>
          <a:xfrm>
            <a:off x="889611" y="4802607"/>
            <a:ext cx="4717106" cy="1285371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6CCF1-1DBE-3722-B670-17EDD4DE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661737"/>
            <a:ext cx="8965588" cy="697831"/>
          </a:xfrm>
        </p:spPr>
        <p:txBody>
          <a:bodyPr/>
          <a:lstStyle/>
          <a:p>
            <a:r>
              <a:rPr lang="en-US" dirty="0"/>
              <a:t>The Struggles with Master Data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4E8044F-E250-7695-DA73-48DBC0EFDCC9}"/>
              </a:ext>
            </a:extLst>
          </p:cNvPr>
          <p:cNvSpPr txBox="1">
            <a:spLocks/>
          </p:cNvSpPr>
          <p:nvPr/>
        </p:nvSpPr>
        <p:spPr>
          <a:xfrm>
            <a:off x="1164150" y="2352173"/>
            <a:ext cx="1364305" cy="54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42%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053914A-EE97-C3E7-11DD-72116C4323AB}"/>
              </a:ext>
            </a:extLst>
          </p:cNvPr>
          <p:cNvSpPr txBox="1">
            <a:spLocks/>
          </p:cNvSpPr>
          <p:nvPr/>
        </p:nvSpPr>
        <p:spPr>
          <a:xfrm>
            <a:off x="1164150" y="3783684"/>
            <a:ext cx="1364305" cy="54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45%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66BE925-6B54-A105-0936-49851E533034}"/>
              </a:ext>
            </a:extLst>
          </p:cNvPr>
          <p:cNvSpPr txBox="1">
            <a:spLocks/>
          </p:cNvSpPr>
          <p:nvPr/>
        </p:nvSpPr>
        <p:spPr>
          <a:xfrm>
            <a:off x="1164150" y="5215194"/>
            <a:ext cx="1364305" cy="54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38%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2655F19-6E29-3D01-7FAE-E824A4CE526E}"/>
              </a:ext>
            </a:extLst>
          </p:cNvPr>
          <p:cNvSpPr txBox="1">
            <a:spLocks/>
          </p:cNvSpPr>
          <p:nvPr/>
        </p:nvSpPr>
        <p:spPr>
          <a:xfrm>
            <a:off x="2268499" y="2227352"/>
            <a:ext cx="2755595" cy="84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/>
              <a:t>of SAP customers have </a:t>
            </a:r>
            <a:r>
              <a:rPr lang="en-US" sz="1500" dirty="0"/>
              <a:t>issues with master data quality </a:t>
            </a:r>
            <a:r>
              <a:rPr lang="en-US" sz="1500" b="0" dirty="0"/>
              <a:t>and governance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74469E5-1FDA-A55E-514F-6EA6E1BFC15F}"/>
              </a:ext>
            </a:extLst>
          </p:cNvPr>
          <p:cNvSpPr txBox="1">
            <a:spLocks/>
          </p:cNvSpPr>
          <p:nvPr/>
        </p:nvSpPr>
        <p:spPr>
          <a:xfrm>
            <a:off x="2268499" y="3633040"/>
            <a:ext cx="3061487" cy="84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/>
              <a:t>of SAP customers believe their </a:t>
            </a:r>
            <a:r>
              <a:rPr lang="en-US" sz="1500" dirty="0"/>
              <a:t>master data is not ready to support migration </a:t>
            </a:r>
            <a:r>
              <a:rPr lang="en-US" sz="1500" b="0" dirty="0"/>
              <a:t>to S/4HANA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8CA9487-921D-B544-3B98-CDDC2A0214E2}"/>
              </a:ext>
            </a:extLst>
          </p:cNvPr>
          <p:cNvSpPr txBox="1">
            <a:spLocks/>
          </p:cNvSpPr>
          <p:nvPr/>
        </p:nvSpPr>
        <p:spPr>
          <a:xfrm>
            <a:off x="2268499" y="5069055"/>
            <a:ext cx="2755595" cy="89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dirty="0"/>
              <a:t>of SAP customers cite</a:t>
            </a:r>
            <a:r>
              <a:rPr lang="en-US" sz="1500" dirty="0"/>
              <a:t> hurdles in managing master data </a:t>
            </a:r>
            <a:r>
              <a:rPr lang="en-US" sz="1500" b="0" dirty="0"/>
              <a:t>in the cloud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FD18EBB-5647-9103-9329-A5672573828C}"/>
              </a:ext>
            </a:extLst>
          </p:cNvPr>
          <p:cNvSpPr txBox="1">
            <a:spLocks/>
          </p:cNvSpPr>
          <p:nvPr/>
        </p:nvSpPr>
        <p:spPr>
          <a:xfrm>
            <a:off x="6071936" y="2293276"/>
            <a:ext cx="5526506" cy="344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dirty="0"/>
              <a:t>Pervasive lack of trust in data among business users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dirty="0"/>
              <a:t>Hesitation in moving to S/4HANA due to data cleansing 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dirty="0"/>
              <a:t>I want to implement new SAP module, but data issues are making it a risk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dirty="0"/>
              <a:t>It takes too long to create and update master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dirty="0"/>
              <a:t>IT cannot keep up with requests and approvals fast enough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048B331-7694-F053-09A9-2233928E7EF2}"/>
              </a:ext>
            </a:extLst>
          </p:cNvPr>
          <p:cNvSpPr txBox="1">
            <a:spLocks/>
          </p:cNvSpPr>
          <p:nvPr/>
        </p:nvSpPr>
        <p:spPr>
          <a:xfrm>
            <a:off x="10566220" y="6567989"/>
            <a:ext cx="1625780" cy="290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0" i="1" dirty="0"/>
              <a:t>*ASUG Survey (2025)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87B9CC-FEB6-1C00-36C8-4FAC19ED623F}"/>
              </a:ext>
            </a:extLst>
          </p:cNvPr>
          <p:cNvSpPr/>
          <p:nvPr/>
        </p:nvSpPr>
        <p:spPr>
          <a:xfrm>
            <a:off x="888515" y="1936089"/>
            <a:ext cx="53589" cy="1285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FF402-9D92-5DF1-6029-00985BEB148B}"/>
              </a:ext>
            </a:extLst>
          </p:cNvPr>
          <p:cNvSpPr/>
          <p:nvPr/>
        </p:nvSpPr>
        <p:spPr>
          <a:xfrm>
            <a:off x="887419" y="3364837"/>
            <a:ext cx="53589" cy="1285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E0240E-5A1E-B5AD-642D-B178B879D017}"/>
              </a:ext>
            </a:extLst>
          </p:cNvPr>
          <p:cNvSpPr/>
          <p:nvPr/>
        </p:nvSpPr>
        <p:spPr>
          <a:xfrm>
            <a:off x="695465" y="3069566"/>
            <a:ext cx="53589" cy="1285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8368DB-4261-C956-0643-EDE952F2D82E}"/>
              </a:ext>
            </a:extLst>
          </p:cNvPr>
          <p:cNvGrpSpPr/>
          <p:nvPr/>
        </p:nvGrpSpPr>
        <p:grpSpPr>
          <a:xfrm>
            <a:off x="7317589" y="2120295"/>
            <a:ext cx="3849778" cy="3637510"/>
            <a:chOff x="10700119" y="1636835"/>
            <a:chExt cx="6913475" cy="65322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027C0D-935D-3403-7B4A-F5F94785C0A3}"/>
                </a:ext>
              </a:extLst>
            </p:cNvPr>
            <p:cNvGrpSpPr/>
            <p:nvPr/>
          </p:nvGrpSpPr>
          <p:grpSpPr>
            <a:xfrm>
              <a:off x="10700119" y="1636835"/>
              <a:ext cx="6913475" cy="6532281"/>
              <a:chOff x="10344312" y="1281011"/>
              <a:chExt cx="6913475" cy="653228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4CEA6D-2EE7-9538-AB18-2428134AA8BA}"/>
                  </a:ext>
                </a:extLst>
              </p:cNvPr>
              <p:cNvGrpSpPr/>
              <p:nvPr/>
            </p:nvGrpSpPr>
            <p:grpSpPr>
              <a:xfrm>
                <a:off x="10344312" y="1281011"/>
                <a:ext cx="6913475" cy="6532281"/>
                <a:chOff x="9680711" y="1139340"/>
                <a:chExt cx="6913475" cy="6532281"/>
              </a:xfrm>
            </p:grpSpPr>
            <p:pic>
              <p:nvPicPr>
                <p:cNvPr id="11" name="Picture 10" descr="A diagram of a diagram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0B1C81-0D40-F705-70FA-CAC5A5ABF5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992" b="96945" l="5051" r="96031">
                              <a14:foregroundMark x1="37823" y1="23297" x2="37823" y2="23297"/>
                              <a14:foregroundMark x1="36320" y1="19860" x2="52075" y2="19351"/>
                              <a14:foregroundMark x1="52075" y1="19351" x2="62237" y2="26034"/>
                              <a14:foregroundMark x1="62237" y1="26034" x2="67769" y2="37938"/>
                              <a14:foregroundMark x1="67769" y1="37938" x2="68250" y2="41630"/>
                              <a14:foregroundMark x1="55923" y1="15086" x2="43295" y2="15341"/>
                              <a14:foregroundMark x1="43295" y1="15341" x2="31870" y2="20115"/>
                              <a14:foregroundMark x1="31870" y1="20115" x2="28322" y2="26480"/>
                              <a14:foregroundMark x1="54420" y1="10821" x2="39327" y2="11649"/>
                              <a14:foregroundMark x1="51894" y1="5792" x2="43115" y2="6047"/>
                              <a14:foregroundMark x1="49669" y1="3119" x2="48166" y2="3374"/>
                              <a14:foregroundMark x1="32351" y1="37938" x2="23271" y2="45003"/>
                              <a14:foregroundMark x1="23271" y1="45003" x2="16957" y2="56779"/>
                              <a14:foregroundMark x1="16957" y1="56779" x2="15274" y2="70019"/>
                              <a14:foregroundMark x1="15274" y1="70019" x2="21046" y2="82304"/>
                              <a14:foregroundMark x1="21046" y1="82304" x2="22129" y2="56588"/>
                              <a14:foregroundMark x1="22129" y1="56588" x2="30788" y2="43539"/>
                              <a14:foregroundMark x1="10463" y1="55188" x2="10463" y2="66518"/>
                              <a14:foregroundMark x1="10463" y1="66518" x2="17378" y2="79694"/>
                              <a14:foregroundMark x1="17378" y1="79694" x2="27781" y2="84850"/>
                              <a14:foregroundMark x1="27781" y1="84850" x2="31810" y2="85487"/>
                              <a14:foregroundMark x1="38364" y1="90006" x2="38364" y2="90006"/>
                              <a14:foregroundMark x1="37342" y1="91088" x2="43897" y2="92680"/>
                              <a14:foregroundMark x1="32592" y1="96945" x2="32592" y2="96945"/>
                              <a14:foregroundMark x1="5171" y1="54742" x2="5171" y2="64481"/>
                              <a14:foregroundMark x1="46542" y1="70210" x2="67168" y2="84150"/>
                              <a14:foregroundMark x1="67168" y1="84150" x2="81299" y2="82050"/>
                              <a14:foregroundMark x1="81299" y1="82050" x2="88876" y2="73775"/>
                              <a14:foregroundMark x1="88876" y1="73775" x2="88936" y2="55188"/>
                              <a14:foregroundMark x1="92904" y1="61362" x2="92724" y2="67537"/>
                              <a14:foregroundMark x1="96031" y1="62890" x2="96031" y2="6289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680711" y="1139340"/>
                  <a:ext cx="6913475" cy="6532281"/>
                </a:xfrm>
                <a:prstGeom prst="rect">
                  <a:avLst/>
                </a:prstGeom>
              </p:spPr>
            </p:pic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F7F201A-7303-DED5-F0E9-EC7B122F1A20}"/>
                    </a:ext>
                  </a:extLst>
                </p:cNvPr>
                <p:cNvSpPr/>
                <p:nvPr/>
              </p:nvSpPr>
              <p:spPr>
                <a:xfrm>
                  <a:off x="12318437" y="1647575"/>
                  <a:ext cx="2588085" cy="1887129"/>
                </a:xfrm>
                <a:custGeom>
                  <a:avLst/>
                  <a:gdLst>
                    <a:gd name="connsiteX0" fmla="*/ 468649 w 2588085"/>
                    <a:gd name="connsiteY0" fmla="*/ 166711 h 1887129"/>
                    <a:gd name="connsiteX1" fmla="*/ 4192 w 2588085"/>
                    <a:gd name="connsiteY1" fmla="*/ 1023054 h 1887129"/>
                    <a:gd name="connsiteX2" fmla="*/ 744420 w 2588085"/>
                    <a:gd name="connsiteY2" fmla="*/ 1371396 h 1887129"/>
                    <a:gd name="connsiteX3" fmla="*/ 1731392 w 2588085"/>
                    <a:gd name="connsiteY3" fmla="*/ 1864882 h 1887129"/>
                    <a:gd name="connsiteX4" fmla="*/ 2558706 w 2588085"/>
                    <a:gd name="connsiteY4" fmla="*/ 1719739 h 1887129"/>
                    <a:gd name="connsiteX5" fmla="*/ 2340992 w 2588085"/>
                    <a:gd name="connsiteY5" fmla="*/ 994025 h 1887129"/>
                    <a:gd name="connsiteX6" fmla="*/ 1745906 w 2588085"/>
                    <a:gd name="connsiteY6" fmla="*/ 616654 h 1887129"/>
                    <a:gd name="connsiteX7" fmla="*/ 1005677 w 2588085"/>
                    <a:gd name="connsiteY7" fmla="*/ 36082 h 1887129"/>
                    <a:gd name="connsiteX8" fmla="*/ 468649 w 2588085"/>
                    <a:gd name="connsiteY8" fmla="*/ 166711 h 188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88085" h="1887129">
                      <a:moveTo>
                        <a:pt x="468649" y="166711"/>
                      </a:moveTo>
                      <a:cubicBezTo>
                        <a:pt x="301735" y="331206"/>
                        <a:pt x="-41770" y="822273"/>
                        <a:pt x="4192" y="1023054"/>
                      </a:cubicBezTo>
                      <a:cubicBezTo>
                        <a:pt x="50154" y="1223835"/>
                        <a:pt x="744420" y="1371396"/>
                        <a:pt x="744420" y="1371396"/>
                      </a:cubicBezTo>
                      <a:cubicBezTo>
                        <a:pt x="1032287" y="1511701"/>
                        <a:pt x="1429011" y="1806825"/>
                        <a:pt x="1731392" y="1864882"/>
                      </a:cubicBezTo>
                      <a:cubicBezTo>
                        <a:pt x="2033773" y="1922939"/>
                        <a:pt x="2457106" y="1864882"/>
                        <a:pt x="2558706" y="1719739"/>
                      </a:cubicBezTo>
                      <a:cubicBezTo>
                        <a:pt x="2660306" y="1574596"/>
                        <a:pt x="2476459" y="1177872"/>
                        <a:pt x="2340992" y="994025"/>
                      </a:cubicBezTo>
                      <a:cubicBezTo>
                        <a:pt x="2205525" y="810178"/>
                        <a:pt x="1968458" y="776311"/>
                        <a:pt x="1745906" y="616654"/>
                      </a:cubicBezTo>
                      <a:cubicBezTo>
                        <a:pt x="1523354" y="456997"/>
                        <a:pt x="1225810" y="111072"/>
                        <a:pt x="1005677" y="36082"/>
                      </a:cubicBezTo>
                      <a:cubicBezTo>
                        <a:pt x="785544" y="-38908"/>
                        <a:pt x="635563" y="2216"/>
                        <a:pt x="468649" y="166711"/>
                      </a:cubicBezTo>
                      <a:close/>
                    </a:path>
                  </a:pathLst>
                </a:custGeom>
                <a:solidFill>
                  <a:srgbClr val="F7C93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8D582C5-DFE7-54EE-8734-989487AF9251}"/>
                    </a:ext>
                  </a:extLst>
                </p:cNvPr>
                <p:cNvSpPr/>
                <p:nvPr/>
              </p:nvSpPr>
              <p:spPr>
                <a:xfrm rot="13914766">
                  <a:off x="9817436" y="4647913"/>
                  <a:ext cx="2588085" cy="1887129"/>
                </a:xfrm>
                <a:custGeom>
                  <a:avLst/>
                  <a:gdLst>
                    <a:gd name="connsiteX0" fmla="*/ 468649 w 2588085"/>
                    <a:gd name="connsiteY0" fmla="*/ 166711 h 1887129"/>
                    <a:gd name="connsiteX1" fmla="*/ 4192 w 2588085"/>
                    <a:gd name="connsiteY1" fmla="*/ 1023054 h 1887129"/>
                    <a:gd name="connsiteX2" fmla="*/ 744420 w 2588085"/>
                    <a:gd name="connsiteY2" fmla="*/ 1371396 h 1887129"/>
                    <a:gd name="connsiteX3" fmla="*/ 1731392 w 2588085"/>
                    <a:gd name="connsiteY3" fmla="*/ 1864882 h 1887129"/>
                    <a:gd name="connsiteX4" fmla="*/ 2558706 w 2588085"/>
                    <a:gd name="connsiteY4" fmla="*/ 1719739 h 1887129"/>
                    <a:gd name="connsiteX5" fmla="*/ 2340992 w 2588085"/>
                    <a:gd name="connsiteY5" fmla="*/ 994025 h 1887129"/>
                    <a:gd name="connsiteX6" fmla="*/ 1745906 w 2588085"/>
                    <a:gd name="connsiteY6" fmla="*/ 616654 h 1887129"/>
                    <a:gd name="connsiteX7" fmla="*/ 1005677 w 2588085"/>
                    <a:gd name="connsiteY7" fmla="*/ 36082 h 1887129"/>
                    <a:gd name="connsiteX8" fmla="*/ 468649 w 2588085"/>
                    <a:gd name="connsiteY8" fmla="*/ 166711 h 188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88085" h="1887129">
                      <a:moveTo>
                        <a:pt x="468649" y="166711"/>
                      </a:moveTo>
                      <a:cubicBezTo>
                        <a:pt x="301735" y="331206"/>
                        <a:pt x="-41770" y="822273"/>
                        <a:pt x="4192" y="1023054"/>
                      </a:cubicBezTo>
                      <a:cubicBezTo>
                        <a:pt x="50154" y="1223835"/>
                        <a:pt x="744420" y="1371396"/>
                        <a:pt x="744420" y="1371396"/>
                      </a:cubicBezTo>
                      <a:cubicBezTo>
                        <a:pt x="1032287" y="1511701"/>
                        <a:pt x="1429011" y="1806825"/>
                        <a:pt x="1731392" y="1864882"/>
                      </a:cubicBezTo>
                      <a:cubicBezTo>
                        <a:pt x="2033773" y="1922939"/>
                        <a:pt x="2457106" y="1864882"/>
                        <a:pt x="2558706" y="1719739"/>
                      </a:cubicBezTo>
                      <a:cubicBezTo>
                        <a:pt x="2660306" y="1574596"/>
                        <a:pt x="2476459" y="1177872"/>
                        <a:pt x="2340992" y="994025"/>
                      </a:cubicBezTo>
                      <a:cubicBezTo>
                        <a:pt x="2205525" y="810178"/>
                        <a:pt x="1968458" y="776311"/>
                        <a:pt x="1745906" y="616654"/>
                      </a:cubicBezTo>
                      <a:cubicBezTo>
                        <a:pt x="1523354" y="456997"/>
                        <a:pt x="1225810" y="111072"/>
                        <a:pt x="1005677" y="36082"/>
                      </a:cubicBezTo>
                      <a:cubicBezTo>
                        <a:pt x="785544" y="-38908"/>
                        <a:pt x="635563" y="2216"/>
                        <a:pt x="468649" y="166711"/>
                      </a:cubicBezTo>
                      <a:close/>
                    </a:path>
                  </a:pathLst>
                </a:custGeom>
                <a:solidFill>
                  <a:srgbClr val="F7C93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2C36A6A-814B-F0D3-FE87-E8D6B297A9CE}"/>
                    </a:ext>
                  </a:extLst>
                </p:cNvPr>
                <p:cNvSpPr/>
                <p:nvPr/>
              </p:nvSpPr>
              <p:spPr>
                <a:xfrm rot="6966267">
                  <a:off x="13612479" y="5150839"/>
                  <a:ext cx="2588085" cy="1887129"/>
                </a:xfrm>
                <a:custGeom>
                  <a:avLst/>
                  <a:gdLst>
                    <a:gd name="connsiteX0" fmla="*/ 468649 w 2588085"/>
                    <a:gd name="connsiteY0" fmla="*/ 166711 h 1887129"/>
                    <a:gd name="connsiteX1" fmla="*/ 4192 w 2588085"/>
                    <a:gd name="connsiteY1" fmla="*/ 1023054 h 1887129"/>
                    <a:gd name="connsiteX2" fmla="*/ 744420 w 2588085"/>
                    <a:gd name="connsiteY2" fmla="*/ 1371396 h 1887129"/>
                    <a:gd name="connsiteX3" fmla="*/ 1731392 w 2588085"/>
                    <a:gd name="connsiteY3" fmla="*/ 1864882 h 1887129"/>
                    <a:gd name="connsiteX4" fmla="*/ 2558706 w 2588085"/>
                    <a:gd name="connsiteY4" fmla="*/ 1719739 h 1887129"/>
                    <a:gd name="connsiteX5" fmla="*/ 2340992 w 2588085"/>
                    <a:gd name="connsiteY5" fmla="*/ 994025 h 1887129"/>
                    <a:gd name="connsiteX6" fmla="*/ 1745906 w 2588085"/>
                    <a:gd name="connsiteY6" fmla="*/ 616654 h 1887129"/>
                    <a:gd name="connsiteX7" fmla="*/ 1005677 w 2588085"/>
                    <a:gd name="connsiteY7" fmla="*/ 36082 h 1887129"/>
                    <a:gd name="connsiteX8" fmla="*/ 468649 w 2588085"/>
                    <a:gd name="connsiteY8" fmla="*/ 166711 h 188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88085" h="1887129">
                      <a:moveTo>
                        <a:pt x="468649" y="166711"/>
                      </a:moveTo>
                      <a:cubicBezTo>
                        <a:pt x="301735" y="331206"/>
                        <a:pt x="-41770" y="822273"/>
                        <a:pt x="4192" y="1023054"/>
                      </a:cubicBezTo>
                      <a:cubicBezTo>
                        <a:pt x="50154" y="1223835"/>
                        <a:pt x="744420" y="1371396"/>
                        <a:pt x="744420" y="1371396"/>
                      </a:cubicBezTo>
                      <a:cubicBezTo>
                        <a:pt x="1032287" y="1511701"/>
                        <a:pt x="1429011" y="1806825"/>
                        <a:pt x="1731392" y="1864882"/>
                      </a:cubicBezTo>
                      <a:cubicBezTo>
                        <a:pt x="2033773" y="1922939"/>
                        <a:pt x="2457106" y="1864882"/>
                        <a:pt x="2558706" y="1719739"/>
                      </a:cubicBezTo>
                      <a:cubicBezTo>
                        <a:pt x="2660306" y="1574596"/>
                        <a:pt x="2476459" y="1177872"/>
                        <a:pt x="2340992" y="994025"/>
                      </a:cubicBezTo>
                      <a:cubicBezTo>
                        <a:pt x="2205525" y="810178"/>
                        <a:pt x="1968458" y="776311"/>
                        <a:pt x="1745906" y="616654"/>
                      </a:cubicBezTo>
                      <a:cubicBezTo>
                        <a:pt x="1523354" y="456997"/>
                        <a:pt x="1225810" y="111072"/>
                        <a:pt x="1005677" y="36082"/>
                      </a:cubicBezTo>
                      <a:cubicBezTo>
                        <a:pt x="785544" y="-38908"/>
                        <a:pt x="635563" y="2216"/>
                        <a:pt x="468649" y="166711"/>
                      </a:cubicBezTo>
                      <a:close/>
                    </a:path>
                  </a:pathLst>
                </a:custGeom>
                <a:solidFill>
                  <a:srgbClr val="F7C93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17A72BF-327C-C15E-EBB0-4C1F4A99A10C}"/>
                    </a:ext>
                  </a:extLst>
                </p:cNvPr>
                <p:cNvSpPr/>
                <p:nvPr/>
              </p:nvSpPr>
              <p:spPr>
                <a:xfrm>
                  <a:off x="12371238" y="4322944"/>
                  <a:ext cx="1501362" cy="820556"/>
                </a:xfrm>
                <a:custGeom>
                  <a:avLst/>
                  <a:gdLst>
                    <a:gd name="connsiteX0" fmla="*/ 844216 w 1501362"/>
                    <a:gd name="connsiteY0" fmla="*/ 39102 h 820556"/>
                    <a:gd name="connsiteX1" fmla="*/ 205587 w 1501362"/>
                    <a:gd name="connsiteY1" fmla="*/ 68130 h 820556"/>
                    <a:gd name="connsiteX2" fmla="*/ 74959 w 1501362"/>
                    <a:gd name="connsiteY2" fmla="*/ 677730 h 820556"/>
                    <a:gd name="connsiteX3" fmla="*/ 1279645 w 1501362"/>
                    <a:gd name="connsiteY3" fmla="*/ 793845 h 820556"/>
                    <a:gd name="connsiteX4" fmla="*/ 1468330 w 1501362"/>
                    <a:gd name="connsiteY4" fmla="*/ 285845 h 820556"/>
                    <a:gd name="connsiteX5" fmla="*/ 844216 w 1501362"/>
                    <a:gd name="connsiteY5" fmla="*/ 39102 h 82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1362" h="820556">
                      <a:moveTo>
                        <a:pt x="844216" y="39102"/>
                      </a:moveTo>
                      <a:cubicBezTo>
                        <a:pt x="633759" y="2816"/>
                        <a:pt x="333796" y="-38308"/>
                        <a:pt x="205587" y="68130"/>
                      </a:cubicBezTo>
                      <a:cubicBezTo>
                        <a:pt x="77378" y="174568"/>
                        <a:pt x="-104051" y="556778"/>
                        <a:pt x="74959" y="677730"/>
                      </a:cubicBezTo>
                      <a:cubicBezTo>
                        <a:pt x="253969" y="798682"/>
                        <a:pt x="1047417" y="859159"/>
                        <a:pt x="1279645" y="793845"/>
                      </a:cubicBezTo>
                      <a:cubicBezTo>
                        <a:pt x="1511874" y="728531"/>
                        <a:pt x="1536063" y="409216"/>
                        <a:pt x="1468330" y="285845"/>
                      </a:cubicBezTo>
                      <a:cubicBezTo>
                        <a:pt x="1400597" y="162474"/>
                        <a:pt x="1054673" y="75388"/>
                        <a:pt x="844216" y="391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</p:grpSp>
          <p:pic>
            <p:nvPicPr>
              <p:cNvPr id="18" name="Graphic 17" descr="Robot Hand with solid fill">
                <a:extLst>
                  <a:ext uri="{FF2B5EF4-FFF2-40B4-BE49-F238E27FC236}">
                    <a16:creationId xmlns:a16="http://schemas.microsoft.com/office/drawing/2014/main" id="{188E2A42-D437-7A1D-1692-237D2EC5F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5630601" y="521744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phic 23" descr="Group of men with solid fill">
                <a:extLst>
                  <a:ext uri="{FF2B5EF4-FFF2-40B4-BE49-F238E27FC236}">
                    <a16:creationId xmlns:a16="http://schemas.microsoft.com/office/drawing/2014/main" id="{48356D16-9439-B9ED-6042-C598D4C6C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343849" y="19854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Workflow with solid fill">
                <a:extLst>
                  <a:ext uri="{FF2B5EF4-FFF2-40B4-BE49-F238E27FC236}">
                    <a16:creationId xmlns:a16="http://schemas.microsoft.com/office/drawing/2014/main" id="{76D7EB1E-7D99-E8B8-6352-9B73F5AAB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367298" y="552554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6" name="Text Placeholder 5">
                <a:extLst>
                  <a:ext uri="{FF2B5EF4-FFF2-40B4-BE49-F238E27FC236}">
                    <a16:creationId xmlns:a16="http://schemas.microsoft.com/office/drawing/2014/main" id="{975EFA8F-7B19-6667-B55B-19F1BACD6B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89435" y="6282291"/>
                <a:ext cx="2298366" cy="6668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3716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Clr>
                    <a:srgbClr val="F0AB00"/>
                  </a:buClr>
                  <a:buFont typeface="Arial" panose="020B0604020202020204" pitchFamily="34" charset="0"/>
                  <a:buNone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947738" indent="-354807" algn="l" defTabSz="13716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2pPr>
                <a:lvl3pPr marL="1540670" indent="-338138" algn="l" defTabSz="13716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F0AB00"/>
                  </a:buClr>
                  <a:buFont typeface="Courier New" panose="02070309020205020404" pitchFamily="49" charset="0"/>
                  <a:buChar char="o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3pPr>
                <a:lvl4pPr marL="2064545" indent="-352425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4pPr>
                <a:lvl5pPr marL="2574132" indent="-34052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5pPr>
                <a:lvl6pPr marL="37719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3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9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Helvetica" pitchFamily="2" charset="0"/>
                    <a:cs typeface="Open Sans" panose="020B0606030504020204" pitchFamily="34" charset="0"/>
                  </a:rPr>
                  <a:t>Technology</a:t>
                </a:r>
              </a:p>
            </p:txBody>
          </p:sp>
          <p:sp>
            <p:nvSpPr>
              <p:cNvPr id="27" name="Text Placeholder 5">
                <a:extLst>
                  <a:ext uri="{FF2B5EF4-FFF2-40B4-BE49-F238E27FC236}">
                    <a16:creationId xmlns:a16="http://schemas.microsoft.com/office/drawing/2014/main" id="{31B00A51-0B92-FFA0-1978-2B85A270A9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57356" y="3007253"/>
                <a:ext cx="1321735" cy="6668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3716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Clr>
                    <a:srgbClr val="F0AB00"/>
                  </a:buClr>
                  <a:buFont typeface="Arial" panose="020B0604020202020204" pitchFamily="34" charset="0"/>
                  <a:buNone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947738" indent="-354807" algn="l" defTabSz="13716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2pPr>
                <a:lvl3pPr marL="1540670" indent="-338138" algn="l" defTabSz="13716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F0AB00"/>
                  </a:buClr>
                  <a:buFont typeface="Courier New" panose="02070309020205020404" pitchFamily="49" charset="0"/>
                  <a:buChar char="o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3pPr>
                <a:lvl4pPr marL="2064545" indent="-352425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4pPr>
                <a:lvl5pPr marL="2574132" indent="-34052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5pPr>
                <a:lvl6pPr marL="37719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3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9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Helvetica" pitchFamily="2" charset="0"/>
                    <a:cs typeface="Open Sans" panose="020B0606030504020204" pitchFamily="34" charset="0"/>
                  </a:rPr>
                  <a:t>People</a:t>
                </a:r>
              </a:p>
            </p:txBody>
          </p:sp>
          <p:sp>
            <p:nvSpPr>
              <p:cNvPr id="28" name="Text Placeholder 5">
                <a:extLst>
                  <a:ext uri="{FF2B5EF4-FFF2-40B4-BE49-F238E27FC236}">
                    <a16:creationId xmlns:a16="http://schemas.microsoft.com/office/drawing/2014/main" id="{D4EC537B-E4A3-9028-C530-ACA7521CA3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5328" y="4772436"/>
                <a:ext cx="1606973" cy="6668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3716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Clr>
                    <a:srgbClr val="F0AB00"/>
                  </a:buClr>
                  <a:buFont typeface="Arial" panose="020B0604020202020204" pitchFamily="34" charset="0"/>
                  <a:buNone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947738" indent="-354807" algn="l" defTabSz="13716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2pPr>
                <a:lvl3pPr marL="1540670" indent="-338138" algn="l" defTabSz="13716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F0AB00"/>
                  </a:buClr>
                  <a:buFont typeface="Courier New" panose="02070309020205020404" pitchFamily="49" charset="0"/>
                  <a:buChar char="o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3pPr>
                <a:lvl4pPr marL="2064545" indent="-352425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4pPr>
                <a:lvl5pPr marL="2574132" indent="-34052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rgbClr val="F0AB00"/>
                  </a:buClr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5pPr>
                <a:lvl6pPr marL="37719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7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35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9300" indent="-342900" algn="l" defTabSz="13716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Helvetica" pitchFamily="2" charset="0"/>
                    <a:cs typeface="Open Sans" panose="020B0606030504020204" pitchFamily="34" charset="0"/>
                  </a:rPr>
                  <a:t>Process</a:t>
                </a:r>
              </a:p>
            </p:txBody>
          </p:sp>
        </p:grp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69A2384-15F6-F6C9-CFDA-4D2C3C1D6B42}"/>
                </a:ext>
              </a:extLst>
            </p:cNvPr>
            <p:cNvSpPr/>
            <p:nvPr/>
          </p:nvSpPr>
          <p:spPr>
            <a:xfrm>
              <a:off x="13209212" y="4152549"/>
              <a:ext cx="1800049" cy="1811689"/>
            </a:xfrm>
            <a:custGeom>
              <a:avLst/>
              <a:gdLst>
                <a:gd name="connsiteX0" fmla="*/ 0 w 1849607"/>
                <a:gd name="connsiteY0" fmla="*/ 1636643 h 1636643"/>
                <a:gd name="connsiteX1" fmla="*/ 904088 w 1849607"/>
                <a:gd name="connsiteY1" fmla="*/ 0 h 1636643"/>
                <a:gd name="connsiteX2" fmla="*/ 1849607 w 1849607"/>
                <a:gd name="connsiteY2" fmla="*/ 1636643 h 1636643"/>
                <a:gd name="connsiteX3" fmla="*/ 0 w 1849607"/>
                <a:gd name="connsiteY3" fmla="*/ 1636643 h 1636643"/>
                <a:gd name="connsiteX0" fmla="*/ 0 w 1849607"/>
                <a:gd name="connsiteY0" fmla="*/ 1633786 h 1633786"/>
                <a:gd name="connsiteX1" fmla="*/ 971715 w 1849607"/>
                <a:gd name="connsiteY1" fmla="*/ 0 h 1633786"/>
                <a:gd name="connsiteX2" fmla="*/ 1849607 w 1849607"/>
                <a:gd name="connsiteY2" fmla="*/ 1633786 h 1633786"/>
                <a:gd name="connsiteX3" fmla="*/ 0 w 1849607"/>
                <a:gd name="connsiteY3" fmla="*/ 1633786 h 1633786"/>
                <a:gd name="connsiteX0" fmla="*/ 0 w 1849607"/>
                <a:gd name="connsiteY0" fmla="*/ 1633786 h 1633786"/>
                <a:gd name="connsiteX1" fmla="*/ 971715 w 1849607"/>
                <a:gd name="connsiteY1" fmla="*/ 0 h 1633786"/>
                <a:gd name="connsiteX2" fmla="*/ 1849607 w 1849607"/>
                <a:gd name="connsiteY2" fmla="*/ 1633786 h 1633786"/>
                <a:gd name="connsiteX3" fmla="*/ 0 w 1849607"/>
                <a:gd name="connsiteY3" fmla="*/ 1633786 h 1633786"/>
                <a:gd name="connsiteX0" fmla="*/ 0 w 1861037"/>
                <a:gd name="connsiteY0" fmla="*/ 1631881 h 1633786"/>
                <a:gd name="connsiteX1" fmla="*/ 983145 w 1861037"/>
                <a:gd name="connsiteY1" fmla="*/ 0 h 1633786"/>
                <a:gd name="connsiteX2" fmla="*/ 1861037 w 1861037"/>
                <a:gd name="connsiteY2" fmla="*/ 1633786 h 1633786"/>
                <a:gd name="connsiteX3" fmla="*/ 0 w 1861037"/>
                <a:gd name="connsiteY3" fmla="*/ 1631881 h 1633786"/>
                <a:gd name="connsiteX0" fmla="*/ 19697 w 1880734"/>
                <a:gd name="connsiteY0" fmla="*/ 1631881 h 1633786"/>
                <a:gd name="connsiteX1" fmla="*/ 1002842 w 1880734"/>
                <a:gd name="connsiteY1" fmla="*/ 0 h 1633786"/>
                <a:gd name="connsiteX2" fmla="*/ 1880734 w 1880734"/>
                <a:gd name="connsiteY2" fmla="*/ 1633786 h 1633786"/>
                <a:gd name="connsiteX3" fmla="*/ 19697 w 1880734"/>
                <a:gd name="connsiteY3" fmla="*/ 1631881 h 1633786"/>
                <a:gd name="connsiteX0" fmla="*/ 19767 w 1880804"/>
                <a:gd name="connsiteY0" fmla="*/ 1685221 h 1687126"/>
                <a:gd name="connsiteX1" fmla="*/ 1001960 w 1880804"/>
                <a:gd name="connsiteY1" fmla="*/ 0 h 1687126"/>
                <a:gd name="connsiteX2" fmla="*/ 1880804 w 1880804"/>
                <a:gd name="connsiteY2" fmla="*/ 1687126 h 1687126"/>
                <a:gd name="connsiteX3" fmla="*/ 19767 w 1880804"/>
                <a:gd name="connsiteY3" fmla="*/ 1685221 h 1687126"/>
                <a:gd name="connsiteX0" fmla="*/ 17693 w 1909210"/>
                <a:gd name="connsiteY0" fmla="*/ 1686173 h 1687126"/>
                <a:gd name="connsiteX1" fmla="*/ 1030366 w 1909210"/>
                <a:gd name="connsiteY1" fmla="*/ 0 h 1687126"/>
                <a:gd name="connsiteX2" fmla="*/ 1909210 w 1909210"/>
                <a:gd name="connsiteY2" fmla="*/ 1687126 h 1687126"/>
                <a:gd name="connsiteX3" fmla="*/ 17693 w 1909210"/>
                <a:gd name="connsiteY3" fmla="*/ 1686173 h 1687126"/>
                <a:gd name="connsiteX0" fmla="*/ 5503 w 1897020"/>
                <a:gd name="connsiteY0" fmla="*/ 1686173 h 1687126"/>
                <a:gd name="connsiteX1" fmla="*/ 1018176 w 1897020"/>
                <a:gd name="connsiteY1" fmla="*/ 0 h 1687126"/>
                <a:gd name="connsiteX2" fmla="*/ 1897020 w 1897020"/>
                <a:gd name="connsiteY2" fmla="*/ 1687126 h 1687126"/>
                <a:gd name="connsiteX3" fmla="*/ 5503 w 1897020"/>
                <a:gd name="connsiteY3" fmla="*/ 1686173 h 1687126"/>
                <a:gd name="connsiteX0" fmla="*/ 268 w 1891785"/>
                <a:gd name="connsiteY0" fmla="*/ 1686173 h 1687126"/>
                <a:gd name="connsiteX1" fmla="*/ 1012941 w 1891785"/>
                <a:gd name="connsiteY1" fmla="*/ 0 h 1687126"/>
                <a:gd name="connsiteX2" fmla="*/ 1891785 w 1891785"/>
                <a:gd name="connsiteY2" fmla="*/ 1687126 h 1687126"/>
                <a:gd name="connsiteX3" fmla="*/ 268 w 1891785"/>
                <a:gd name="connsiteY3" fmla="*/ 1686173 h 1687126"/>
                <a:gd name="connsiteX0" fmla="*/ 268 w 1891785"/>
                <a:gd name="connsiteY0" fmla="*/ 1686173 h 1808834"/>
                <a:gd name="connsiteX1" fmla="*/ 1012941 w 1891785"/>
                <a:gd name="connsiteY1" fmla="*/ 0 h 1808834"/>
                <a:gd name="connsiteX2" fmla="*/ 1891785 w 1891785"/>
                <a:gd name="connsiteY2" fmla="*/ 1687126 h 1808834"/>
                <a:gd name="connsiteX3" fmla="*/ 268 w 1891785"/>
                <a:gd name="connsiteY3" fmla="*/ 1686173 h 1808834"/>
                <a:gd name="connsiteX0" fmla="*/ 251 w 1896531"/>
                <a:gd name="connsiteY0" fmla="*/ 1648073 h 1781490"/>
                <a:gd name="connsiteX1" fmla="*/ 1017687 w 1896531"/>
                <a:gd name="connsiteY1" fmla="*/ 0 h 1781490"/>
                <a:gd name="connsiteX2" fmla="*/ 1896531 w 1896531"/>
                <a:gd name="connsiteY2" fmla="*/ 1687126 h 1781490"/>
                <a:gd name="connsiteX3" fmla="*/ 251 w 1896531"/>
                <a:gd name="connsiteY3" fmla="*/ 1648073 h 1781490"/>
                <a:gd name="connsiteX0" fmla="*/ 251 w 1896531"/>
                <a:gd name="connsiteY0" fmla="*/ 1648073 h 1804623"/>
                <a:gd name="connsiteX1" fmla="*/ 1017687 w 1896531"/>
                <a:gd name="connsiteY1" fmla="*/ 0 h 1804623"/>
                <a:gd name="connsiteX2" fmla="*/ 1896531 w 1896531"/>
                <a:gd name="connsiteY2" fmla="*/ 1687126 h 1804623"/>
                <a:gd name="connsiteX3" fmla="*/ 251 w 1896531"/>
                <a:gd name="connsiteY3" fmla="*/ 1648073 h 1804623"/>
                <a:gd name="connsiteX0" fmla="*/ 251 w 1896531"/>
                <a:gd name="connsiteY0" fmla="*/ 1648073 h 1904470"/>
                <a:gd name="connsiteX1" fmla="*/ 1017687 w 1896531"/>
                <a:gd name="connsiteY1" fmla="*/ 0 h 1904470"/>
                <a:gd name="connsiteX2" fmla="*/ 1896531 w 1896531"/>
                <a:gd name="connsiteY2" fmla="*/ 1687126 h 1904470"/>
                <a:gd name="connsiteX3" fmla="*/ 251 w 1896531"/>
                <a:gd name="connsiteY3" fmla="*/ 1648073 h 1904470"/>
                <a:gd name="connsiteX0" fmla="*/ 251 w 1901716"/>
                <a:gd name="connsiteY0" fmla="*/ 1648073 h 1904470"/>
                <a:gd name="connsiteX1" fmla="*/ 1017687 w 1901716"/>
                <a:gd name="connsiteY1" fmla="*/ 0 h 1904470"/>
                <a:gd name="connsiteX2" fmla="*/ 1896531 w 1901716"/>
                <a:gd name="connsiteY2" fmla="*/ 1687126 h 1904470"/>
                <a:gd name="connsiteX3" fmla="*/ 251 w 1901716"/>
                <a:gd name="connsiteY3" fmla="*/ 1648073 h 1904470"/>
                <a:gd name="connsiteX0" fmla="*/ 251 w 1901464"/>
                <a:gd name="connsiteY0" fmla="*/ 1648073 h 1904470"/>
                <a:gd name="connsiteX1" fmla="*/ 1017687 w 1901464"/>
                <a:gd name="connsiteY1" fmla="*/ 0 h 1904470"/>
                <a:gd name="connsiteX2" fmla="*/ 1896531 w 1901464"/>
                <a:gd name="connsiteY2" fmla="*/ 1687126 h 1904470"/>
                <a:gd name="connsiteX3" fmla="*/ 251 w 1901464"/>
                <a:gd name="connsiteY3" fmla="*/ 1648073 h 1904470"/>
                <a:gd name="connsiteX0" fmla="*/ 251 w 1901464"/>
                <a:gd name="connsiteY0" fmla="*/ 1649404 h 1905801"/>
                <a:gd name="connsiteX1" fmla="*/ 1017687 w 1901464"/>
                <a:gd name="connsiteY1" fmla="*/ 0 h 1905801"/>
                <a:gd name="connsiteX2" fmla="*/ 1896531 w 1901464"/>
                <a:gd name="connsiteY2" fmla="*/ 1688457 h 1905801"/>
                <a:gd name="connsiteX3" fmla="*/ 251 w 1901464"/>
                <a:gd name="connsiteY3" fmla="*/ 1649404 h 1905801"/>
                <a:gd name="connsiteX0" fmla="*/ 251 w 1903544"/>
                <a:gd name="connsiteY0" fmla="*/ 1649404 h 1905801"/>
                <a:gd name="connsiteX1" fmla="*/ 1017687 w 1903544"/>
                <a:gd name="connsiteY1" fmla="*/ 0 h 1905801"/>
                <a:gd name="connsiteX2" fmla="*/ 1896531 w 1903544"/>
                <a:gd name="connsiteY2" fmla="*/ 1688457 h 1905801"/>
                <a:gd name="connsiteX3" fmla="*/ 251 w 1903544"/>
                <a:gd name="connsiteY3" fmla="*/ 1649404 h 1905801"/>
                <a:gd name="connsiteX0" fmla="*/ 251 w 1896878"/>
                <a:gd name="connsiteY0" fmla="*/ 1649404 h 1905801"/>
                <a:gd name="connsiteX1" fmla="*/ 1017687 w 1896878"/>
                <a:gd name="connsiteY1" fmla="*/ 0 h 1905801"/>
                <a:gd name="connsiteX2" fmla="*/ 1896531 w 1896878"/>
                <a:gd name="connsiteY2" fmla="*/ 1688457 h 1905801"/>
                <a:gd name="connsiteX3" fmla="*/ 251 w 1896878"/>
                <a:gd name="connsiteY3" fmla="*/ 1649404 h 1905801"/>
                <a:gd name="connsiteX0" fmla="*/ 251 w 1947374"/>
                <a:gd name="connsiteY0" fmla="*/ 1649404 h 1898151"/>
                <a:gd name="connsiteX1" fmla="*/ 1017687 w 1947374"/>
                <a:gd name="connsiteY1" fmla="*/ 0 h 1898151"/>
                <a:gd name="connsiteX2" fmla="*/ 1947064 w 1947374"/>
                <a:gd name="connsiteY2" fmla="*/ 1673820 h 1898151"/>
                <a:gd name="connsiteX3" fmla="*/ 251 w 1947374"/>
                <a:gd name="connsiteY3" fmla="*/ 1649404 h 18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7374" h="1898151">
                  <a:moveTo>
                    <a:pt x="251" y="1649404"/>
                  </a:moveTo>
                  <a:cubicBezTo>
                    <a:pt x="-4456" y="1511526"/>
                    <a:pt x="47034" y="528403"/>
                    <a:pt x="1017687" y="0"/>
                  </a:cubicBezTo>
                  <a:cubicBezTo>
                    <a:pt x="1501567" y="244395"/>
                    <a:pt x="1961023" y="889810"/>
                    <a:pt x="1947064" y="1673820"/>
                  </a:cubicBezTo>
                  <a:cubicBezTo>
                    <a:pt x="1407998" y="1976397"/>
                    <a:pt x="669809" y="1977381"/>
                    <a:pt x="251" y="1649404"/>
                  </a:cubicBezTo>
                  <a:close/>
                </a:path>
              </a:pathLst>
            </a:custGeom>
            <a:solidFill>
              <a:srgbClr val="F7C9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86114CD5-15CB-32E2-E18D-E3521E243981}"/>
                </a:ext>
              </a:extLst>
            </p:cNvPr>
            <p:cNvSpPr txBox="1">
              <a:spLocks/>
            </p:cNvSpPr>
            <p:nvPr/>
          </p:nvSpPr>
          <p:spPr>
            <a:xfrm>
              <a:off x="13390646" y="5334000"/>
              <a:ext cx="1459237" cy="507638"/>
            </a:xfrm>
            <a:prstGeom prst="rect">
              <a:avLst/>
            </a:prstGeom>
          </p:spPr>
          <p:txBody>
            <a:bodyPr/>
            <a:lstStyle>
              <a:lvl1pPr marL="0" indent="0" algn="l" defTabSz="1371600" rtl="0" eaLnBrk="1" latinLnBrk="0" hangingPunct="1">
                <a:lnSpc>
                  <a:spcPct val="100000"/>
                </a:lnSpc>
                <a:spcBef>
                  <a:spcPts val="1500"/>
                </a:spcBef>
                <a:buClr>
                  <a:srgbClr val="F0AB00"/>
                </a:buClr>
                <a:buFont typeface="Arial" panose="020B0604020202020204" pitchFamily="34" charset="0"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947738" indent="-354807" algn="l" defTabSz="1371600" rtl="0" eaLnBrk="1" latinLnBrk="0" hangingPunct="1">
                <a:lnSpc>
                  <a:spcPct val="100000"/>
                </a:lnSpc>
                <a:spcBef>
                  <a:spcPts val="750"/>
                </a:spcBef>
                <a:buClr>
                  <a:srgbClr val="F0AB00"/>
                </a:buClr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40670" indent="-338138" algn="l" defTabSz="1371600" rtl="0" eaLnBrk="1" latinLnBrk="0" hangingPunct="1">
                <a:lnSpc>
                  <a:spcPct val="100000"/>
                </a:lnSpc>
                <a:spcBef>
                  <a:spcPts val="750"/>
                </a:spcBef>
                <a:buClr>
                  <a:srgbClr val="F0AB00"/>
                </a:buClr>
                <a:buFont typeface="Courier New" panose="02070309020205020404" pitchFamily="49" charset="0"/>
                <a:buChar char="o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064545" indent="-352425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F0AB00"/>
                </a:buClr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574132" indent="-34052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F0AB00"/>
                </a:buClr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Helvetica" pitchFamily="2" charset="0"/>
                  <a:cs typeface="Open Sans" panose="020B0606030504020204" pitchFamily="34" charset="0"/>
                </a:rPr>
                <a:t>Data</a:t>
              </a:r>
            </a:p>
          </p:txBody>
        </p:sp>
        <p:pic>
          <p:nvPicPr>
            <p:cNvPr id="3074" name="Picture 2" descr="Rubik's Cube | Free Silhouette Vector | silhouetteAC">
              <a:extLst>
                <a:ext uri="{FF2B5EF4-FFF2-40B4-BE49-F238E27FC236}">
                  <a16:creationId xmlns:a16="http://schemas.microsoft.com/office/drawing/2014/main" id="{5A9119FB-8A49-5C2B-807E-68BA7BD83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4412">
                          <a14:foregroundMark x1="31471" y1="55588" x2="31471" y2="55294"/>
                          <a14:foregroundMark x1="51471" y1="61471" x2="51471" y2="61176"/>
                          <a14:foregroundMark x1="50294" y1="44412" x2="50294" y2="44412"/>
                          <a14:foregroundMark x1="32941" y1="42353" x2="32941" y2="42353"/>
                          <a14:foregroundMark x1="14706" y1="40000" x2="14706" y2="39706"/>
                          <a14:foregroundMark x1="12353" y1="74706" x2="12353" y2="74706"/>
                          <a14:foregroundMark x1="30294" y1="76471" x2="30588" y2="76471"/>
                          <a14:foregroundMark x1="51471" y1="78529" x2="51765" y2="78824"/>
                          <a14:foregroundMark x1="63235" y1="79706" x2="63235" y2="79706"/>
                          <a14:foregroundMark x1="67941" y1="65294" x2="67941" y2="65294"/>
                          <a14:foregroundMark x1="60294" y1="45882" x2="60294" y2="45882"/>
                          <a14:foregroundMark x1="78235" y1="37941" x2="78235" y2="37941"/>
                          <a14:foregroundMark x1="78824" y1="56471" x2="78824" y2="56471"/>
                          <a14:foregroundMark x1="78824" y1="66765" x2="78824" y2="66765"/>
                          <a14:foregroundMark x1="87647" y1="65000" x2="87647" y2="65000"/>
                          <a14:foregroundMark x1="89118" y1="45294" x2="89118" y2="45294"/>
                          <a14:foregroundMark x1="85294" y1="29118" x2="85294" y2="29118"/>
                          <a14:foregroundMark x1="94412" y1="27941" x2="94412" y2="27941"/>
                          <a14:foregroundMark x1="82941" y1="18235" x2="82941" y2="17941"/>
                          <a14:foregroundMark x1="69412" y1="26176" x2="69412" y2="26176"/>
                          <a14:foregroundMark x1="59706" y1="33824" x2="59706" y2="33824"/>
                          <a14:foregroundMark x1="41765" y1="31176" x2="41765" y2="31176"/>
                          <a14:foregroundMark x1="29118" y1="26765" x2="29118" y2="26471"/>
                          <a14:foregroundMark x1="35882" y1="19412" x2="35882" y2="19412"/>
                          <a14:foregroundMark x1="52059" y1="26765" x2="52059" y2="26765"/>
                          <a14:foregroundMark x1="64412" y1="15588" x2="64412" y2="15588"/>
                          <a14:foregroundMark x1="52941" y1="11471" x2="52941" y2="114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4097" y="4494945"/>
              <a:ext cx="727581" cy="79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9B6C5-5B7B-4458-5F01-59938EDF8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Holistic Approach to Data Quality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6A2A7-430A-420D-7685-84DEAB61F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638" y="2032002"/>
            <a:ext cx="4696372" cy="3725804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Master data governance </a:t>
            </a:r>
            <a:r>
              <a:rPr lang="en-US" sz="1800" dirty="0"/>
              <a:t>is a discipline for assessing, managing, using, improving, monitoring, maintaining, and protecting the organization’s master data.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Auritas recognizes that true success in the pursuit of data quality lies in the seamless integration of </a:t>
            </a:r>
            <a:r>
              <a:rPr lang="en-US" sz="1800" b="1" dirty="0">
                <a:solidFill>
                  <a:schemeClr val="accent2"/>
                </a:solidFill>
              </a:rPr>
              <a:t>People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2"/>
                </a:solidFill>
              </a:rPr>
              <a:t>Process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2"/>
                </a:solidFill>
              </a:rPr>
              <a:t>Technology</a:t>
            </a:r>
            <a:r>
              <a:rPr lang="en-US" sz="1800" b="1" dirty="0"/>
              <a:t> </a:t>
            </a:r>
            <a:r>
              <a:rPr lang="en-US" sz="1800" dirty="0"/>
              <a:t>and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Data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892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2816AF-74B6-4BB5-8814-295A395A32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757988"/>
            <a:ext cx="10359914" cy="7820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Advantages of SimpleMDG for Your Data Governance</a:t>
            </a:r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544708A1-F471-1151-8C5B-CD70198E1B97}"/>
              </a:ext>
            </a:extLst>
          </p:cNvPr>
          <p:cNvSpPr/>
          <p:nvPr/>
        </p:nvSpPr>
        <p:spPr>
          <a:xfrm>
            <a:off x="644248" y="2417952"/>
            <a:ext cx="2443133" cy="326332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B53CC102-FA91-87B5-3352-2E69AE489012}"/>
              </a:ext>
            </a:extLst>
          </p:cNvPr>
          <p:cNvSpPr/>
          <p:nvPr/>
        </p:nvSpPr>
        <p:spPr>
          <a:xfrm>
            <a:off x="3364963" y="2417952"/>
            <a:ext cx="2443133" cy="326332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AA9E76D8-329F-2A7F-9641-BEE13256D76A}"/>
              </a:ext>
            </a:extLst>
          </p:cNvPr>
          <p:cNvSpPr/>
          <p:nvPr/>
        </p:nvSpPr>
        <p:spPr>
          <a:xfrm>
            <a:off x="6085678" y="2417952"/>
            <a:ext cx="2443133" cy="326332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83C314BA-C578-43ED-BAA9-A623DD74B33F}"/>
              </a:ext>
            </a:extLst>
          </p:cNvPr>
          <p:cNvSpPr/>
          <p:nvPr/>
        </p:nvSpPr>
        <p:spPr>
          <a:xfrm>
            <a:off x="8806393" y="2417952"/>
            <a:ext cx="2443133" cy="326332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5EA5615-F879-B687-12F2-707920A32C40}"/>
              </a:ext>
            </a:extLst>
          </p:cNvPr>
          <p:cNvSpPr txBox="1">
            <a:spLocks/>
          </p:cNvSpPr>
          <p:nvPr/>
        </p:nvSpPr>
        <p:spPr>
          <a:xfrm>
            <a:off x="832379" y="3894523"/>
            <a:ext cx="2066871" cy="1673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US" sz="1400" dirty="0"/>
              <a:t>Saving enterprises costly and lengthy implementation and ongoing maintenance while delivering high data quality. 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C8997D-4DE6-4757-1554-FE8FCE4BD95F}"/>
              </a:ext>
            </a:extLst>
          </p:cNvPr>
          <p:cNvSpPr txBox="1">
            <a:spLocks/>
          </p:cNvSpPr>
          <p:nvPr/>
        </p:nvSpPr>
        <p:spPr>
          <a:xfrm>
            <a:off x="3553094" y="3894523"/>
            <a:ext cx="2066871" cy="1673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Over 90 standard master data types enables quick and reliable launch and maintenance. 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A10A73-5DC9-1326-40FA-24000BD51FCF}"/>
              </a:ext>
            </a:extLst>
          </p:cNvPr>
          <p:cNvSpPr txBox="1">
            <a:spLocks/>
          </p:cNvSpPr>
          <p:nvPr/>
        </p:nvSpPr>
        <p:spPr>
          <a:xfrm>
            <a:off x="6273809" y="3894523"/>
            <a:ext cx="2066871" cy="1673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Auritas handles the SimpleMDG implementation process to free up IT bandwidth and ensure expertise.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CDE5948-3F20-880A-21D2-016E41BF81B2}"/>
              </a:ext>
            </a:extLst>
          </p:cNvPr>
          <p:cNvSpPr txBox="1">
            <a:spLocks/>
          </p:cNvSpPr>
          <p:nvPr/>
        </p:nvSpPr>
        <p:spPr>
          <a:xfrm>
            <a:off x="8994524" y="3894523"/>
            <a:ext cx="2066871" cy="1673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The solution design and methodology enables quick implementation in 2-3 months. 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15A6853-4DF7-99CE-6265-72FEFFB39C3C}"/>
              </a:ext>
            </a:extLst>
          </p:cNvPr>
          <p:cNvSpPr txBox="1">
            <a:spLocks/>
          </p:cNvSpPr>
          <p:nvPr/>
        </p:nvSpPr>
        <p:spPr>
          <a:xfrm>
            <a:off x="892376" y="3214092"/>
            <a:ext cx="1946877" cy="753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Low Total Cost of Ownership </a:t>
            </a:r>
            <a:endParaRPr lang="en-US" sz="1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F51352A-875C-AA6C-D2E8-E2AE180E937C}"/>
              </a:ext>
            </a:extLst>
          </p:cNvPr>
          <p:cNvSpPr txBox="1">
            <a:spLocks/>
          </p:cNvSpPr>
          <p:nvPr/>
        </p:nvSpPr>
        <p:spPr>
          <a:xfrm>
            <a:off x="3613091" y="3214092"/>
            <a:ext cx="1946877" cy="753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One-stop Shop for MDG</a:t>
            </a:r>
            <a:endParaRPr lang="en-US" sz="16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CB25E13-A33A-778C-9A09-B4FF48FEF6A5}"/>
              </a:ext>
            </a:extLst>
          </p:cNvPr>
          <p:cNvSpPr txBox="1">
            <a:spLocks/>
          </p:cNvSpPr>
          <p:nvPr/>
        </p:nvSpPr>
        <p:spPr>
          <a:xfrm>
            <a:off x="6333806" y="3214092"/>
            <a:ext cx="1946877" cy="753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No Code Implementation</a:t>
            </a:r>
            <a:endParaRPr lang="en-US" sz="16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D22BCA6-403D-3180-3CEC-999970A28925}"/>
              </a:ext>
            </a:extLst>
          </p:cNvPr>
          <p:cNvSpPr txBox="1">
            <a:spLocks/>
          </p:cNvSpPr>
          <p:nvPr/>
        </p:nvSpPr>
        <p:spPr>
          <a:xfrm>
            <a:off x="9054521" y="3214092"/>
            <a:ext cx="1946877" cy="753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Rapid Time to Value</a:t>
            </a:r>
            <a:endParaRPr lang="en-US" sz="1600" dirty="0"/>
          </a:p>
        </p:txBody>
      </p:sp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771B2D4-CC47-D81E-E2C7-313D1495ED77}"/>
              </a:ext>
            </a:extLst>
          </p:cNvPr>
          <p:cNvSpPr/>
          <p:nvPr/>
        </p:nvSpPr>
        <p:spPr>
          <a:xfrm>
            <a:off x="1457102" y="2182350"/>
            <a:ext cx="858975" cy="802155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427EF7A9-CAB0-7C33-0320-AA6DF8E63795}"/>
              </a:ext>
            </a:extLst>
          </p:cNvPr>
          <p:cNvSpPr/>
          <p:nvPr/>
        </p:nvSpPr>
        <p:spPr>
          <a:xfrm>
            <a:off x="4177817" y="2182350"/>
            <a:ext cx="858975" cy="802155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859FDCFC-9BD2-AAD3-3F5B-2A6091C1426C}"/>
              </a:ext>
            </a:extLst>
          </p:cNvPr>
          <p:cNvSpPr/>
          <p:nvPr/>
        </p:nvSpPr>
        <p:spPr>
          <a:xfrm>
            <a:off x="6898532" y="2182350"/>
            <a:ext cx="858975" cy="802155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ingle Corner Rectangle 17">
            <a:extLst>
              <a:ext uri="{FF2B5EF4-FFF2-40B4-BE49-F238E27FC236}">
                <a16:creationId xmlns:a16="http://schemas.microsoft.com/office/drawing/2014/main" id="{22E367FF-504D-73FE-FCD4-D963A55B4059}"/>
              </a:ext>
            </a:extLst>
          </p:cNvPr>
          <p:cNvSpPr/>
          <p:nvPr/>
        </p:nvSpPr>
        <p:spPr>
          <a:xfrm>
            <a:off x="9619247" y="2182350"/>
            <a:ext cx="858975" cy="802155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Store with solid fill">
            <a:extLst>
              <a:ext uri="{FF2B5EF4-FFF2-40B4-BE49-F238E27FC236}">
                <a16:creationId xmlns:a16="http://schemas.microsoft.com/office/drawing/2014/main" id="{FE6E351C-0132-5183-745B-D6C7A4E279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5893" y="2251531"/>
            <a:ext cx="663792" cy="663792"/>
          </a:xfrm>
          <a:prstGeom prst="rect">
            <a:avLst/>
          </a:prstGeom>
        </p:spPr>
      </p:pic>
      <p:pic>
        <p:nvPicPr>
          <p:cNvPr id="22" name="Graphic 21" descr="Programmer male with solid fill">
            <a:extLst>
              <a:ext uri="{FF2B5EF4-FFF2-40B4-BE49-F238E27FC236}">
                <a16:creationId xmlns:a16="http://schemas.microsoft.com/office/drawing/2014/main" id="{A040352F-B219-3AFA-E498-ABED8997C8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2094" y="2236291"/>
            <a:ext cx="663792" cy="663792"/>
          </a:xfrm>
          <a:prstGeom prst="rect">
            <a:avLst/>
          </a:prstGeom>
        </p:spPr>
      </p:pic>
      <p:pic>
        <p:nvPicPr>
          <p:cNvPr id="24" name="Graphic 23" descr="Stopwatch with solid fill">
            <a:extLst>
              <a:ext uri="{FF2B5EF4-FFF2-40B4-BE49-F238E27FC236}">
                <a16:creationId xmlns:a16="http://schemas.microsoft.com/office/drawing/2014/main" id="{C8ECA06B-E67F-7C83-D0BB-C9C40C5F9F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2458" y="2251531"/>
            <a:ext cx="663792" cy="663792"/>
          </a:xfrm>
          <a:prstGeom prst="rect">
            <a:avLst/>
          </a:prstGeom>
        </p:spPr>
      </p:pic>
      <p:pic>
        <p:nvPicPr>
          <p:cNvPr id="26" name="Graphic 25" descr="Piggy Bank with solid fill">
            <a:extLst>
              <a:ext uri="{FF2B5EF4-FFF2-40B4-BE49-F238E27FC236}">
                <a16:creationId xmlns:a16="http://schemas.microsoft.com/office/drawing/2014/main" id="{9C3C3BAC-8EC8-2E5E-B435-4B99602ACF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8702" y="2251531"/>
            <a:ext cx="663792" cy="6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4BA72-7097-A0A4-D2CF-89EEDA5A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608F8-4FC3-295B-7851-4D9F46D7B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757988"/>
            <a:ext cx="5004751" cy="1577249"/>
          </a:xfrm>
        </p:spPr>
        <p:txBody>
          <a:bodyPr>
            <a:normAutofit/>
          </a:bodyPr>
          <a:lstStyle/>
          <a:p>
            <a:r>
              <a:rPr lang="en-US" dirty="0"/>
              <a:t>Real-time Insights Into Data Health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D282AB8-F6D3-D4DC-0769-27E5902123A8}"/>
              </a:ext>
            </a:extLst>
          </p:cNvPr>
          <p:cNvSpPr txBox="1">
            <a:spLocks/>
          </p:cNvSpPr>
          <p:nvPr/>
        </p:nvSpPr>
        <p:spPr>
          <a:xfrm>
            <a:off x="889612" y="2932243"/>
            <a:ext cx="4118487" cy="213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Dashboard Analytics: </a:t>
            </a:r>
            <a:r>
              <a:rPr lang="en-US" sz="1800" b="0" dirty="0"/>
              <a:t>Analysis of change request and SLA progress and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Advanced Analytics: </a:t>
            </a:r>
            <a:r>
              <a:rPr lang="en-US" sz="1800" b="0" dirty="0"/>
              <a:t>Industry and object specific analytics</a:t>
            </a:r>
          </a:p>
        </p:txBody>
      </p:sp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6C5A97-2D5A-AA71-925A-FAA4D0A84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88"/>
            <a:ext cx="5602964" cy="2719741"/>
          </a:xfrm>
          <a:prstGeom prst="rect">
            <a:avLst/>
          </a:prstGeom>
        </p:spPr>
      </p:pic>
      <p:pic>
        <p:nvPicPr>
          <p:cNvPr id="27" name="Picture 2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2FA4AD-93AD-978D-8F09-8A2F23F23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9061"/>
            <a:ext cx="5602964" cy="27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1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8DD3-2A2E-50BC-8783-9799DB8C6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316F27-415E-01A2-C3D9-815235D09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757989"/>
            <a:ext cx="10209796" cy="775390"/>
          </a:xfrm>
        </p:spPr>
        <p:txBody>
          <a:bodyPr>
            <a:normAutofit/>
          </a:bodyPr>
          <a:lstStyle/>
          <a:p>
            <a:r>
              <a:rPr lang="en-US" dirty="0" err="1"/>
              <a:t>SimpleMDG’s</a:t>
            </a:r>
            <a:r>
              <a:rPr lang="en-US" dirty="0"/>
              <a:t> Catalog of Master Data Types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4E39A5-8585-E315-FC3B-13F0140D8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" y="1647087"/>
            <a:ext cx="11127545" cy="46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1E5A5E-5863-6728-F65B-7B2CC2BBC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05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25" id="{0D64E6C5-0ED3-9F40-8BAA-99B115482B6D}" vid="{7A782CD4-C585-C547-A38D-83776DC1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82E9FC-7F96-47D9-BFD9-A09EAB959E5B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bfee7331-4438-4be7-adff-9c56a95784c7"/>
    <ds:schemaRef ds:uri="http://schemas.openxmlformats.org/package/2006/metadata/core-properties"/>
    <ds:schemaRef ds:uri="3e2b107d-4663-4092-8c4b-a903872f33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8C694B-E7DC-4F0A-AF7D-654AA337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67F2E5-0A90-47FE-A4CF-23C38603B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73</TotalTime>
  <Words>468</Words>
  <Application>Microsoft Macintosh PowerPoint</Application>
  <PresentationFormat>Widescreen</PresentationFormat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Helvetica</vt:lpstr>
      <vt:lpstr>Helvetica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Julia Amorim</dc:creator>
  <cp:keywords/>
  <dc:description/>
  <cp:lastModifiedBy>Julia Amorim</cp:lastModifiedBy>
  <cp:revision>1</cp:revision>
  <dcterms:created xsi:type="dcterms:W3CDTF">2025-10-14T13:56:52Z</dcterms:created>
  <dcterms:modified xsi:type="dcterms:W3CDTF">2026-03-23T16:40:50Z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0x01010066202CF24D878540B67162F0A9899BF8</vt:lpwstr>
  </property>
</Properties>
</file>