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</p:sldMasterIdLst>
  <p:notesMasterIdLst>
    <p:notesMasterId r:id="rId19"/>
  </p:notesMasterIdLst>
  <p:handoutMasterIdLst>
    <p:handoutMasterId r:id="rId20"/>
  </p:handoutMasterIdLst>
  <p:sldIdLst>
    <p:sldId id="2147469065" r:id="rId5"/>
    <p:sldId id="2147469064" r:id="rId6"/>
    <p:sldId id="256" r:id="rId7"/>
    <p:sldId id="2147469066" r:id="rId8"/>
    <p:sldId id="2147468645" r:id="rId9"/>
    <p:sldId id="2147468748" r:id="rId10"/>
    <p:sldId id="2147468694" r:id="rId11"/>
    <p:sldId id="2147468661" r:id="rId12"/>
    <p:sldId id="2147374163" r:id="rId13"/>
    <p:sldId id="2147468745" r:id="rId14"/>
    <p:sldId id="2147468746" r:id="rId15"/>
    <p:sldId id="2147468747" r:id="rId16"/>
    <p:sldId id="2147468749" r:id="rId17"/>
    <p:sldId id="21474690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pos="7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erous Art" initials="GA" lastIdx="1" clrIdx="0">
    <p:extLst>
      <p:ext uri="{19B8F6BF-5375-455C-9EA6-DF929625EA0E}">
        <p15:presenceInfo xmlns:p15="http://schemas.microsoft.com/office/powerpoint/2012/main" userId="74acd13c187467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9F9FA"/>
    <a:srgbClr val="1C1D3B"/>
    <a:srgbClr val="D40606"/>
    <a:srgbClr val="0D4BD4"/>
    <a:srgbClr val="FCFEFE"/>
    <a:srgbClr val="000FFC"/>
    <a:srgbClr val="F0AB00"/>
    <a:srgbClr val="E4001A"/>
    <a:srgbClr val="D8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0"/>
    <p:restoredTop sz="94420"/>
  </p:normalViewPr>
  <p:slideViewPr>
    <p:cSldViewPr snapToGrid="0">
      <p:cViewPr>
        <p:scale>
          <a:sx n="95" d="100"/>
          <a:sy n="95" d="100"/>
        </p:scale>
        <p:origin x="648" y="528"/>
      </p:cViewPr>
      <p:guideLst>
        <p:guide orient="horz" pos="336"/>
        <p:guide pos="336"/>
        <p:guide orient="horz" pos="3984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8" y="13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96EEF-566E-7A88-F308-3D4015628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elvetica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DBD38-A3EA-998C-B5B7-F0D764512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912D-7C6A-43A1-BD4F-844544856533}" type="datetimeFigureOut">
              <a:rPr lang="en-US" smtClean="0">
                <a:latin typeface="Helvetica" pitchFamily="2" charset="0"/>
              </a:rPr>
              <a:t>5/6/25</a:t>
            </a:fld>
            <a:endParaRPr lang="en-US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E6501-4663-6A70-ADCD-586B90C8C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7DFDC-48CD-9984-5DE0-373B2C55F4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3D9B-926C-4BC4-9140-1F67C9ADB123}" type="slidenum">
              <a:rPr lang="en-US" smtClean="0">
                <a:latin typeface="Helvetica" pitchFamily="2" charset="0"/>
              </a:rPr>
              <a:t>‹#›</a:t>
            </a:fld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269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E219295E-01D2-8A42-BCF5-8A36CE324D4F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0BC411F4-90E6-5244-AF3B-45150A40F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49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de-DE"/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/>
              <a:t>Employee Lifecycle: Hire to Retire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	Digital personnal file contains 30-50 documents</a:t>
            </a:r>
          </a:p>
          <a:p>
            <a:r>
              <a:rPr lang="de-DE"/>
              <a:t>	Recruiting/Onboarding: Offer letter, Job Description</a:t>
            </a:r>
          </a:p>
          <a:p>
            <a:r>
              <a:rPr lang="de-DE"/>
              <a:t>	Payroll and Compensation: Incentive Plan</a:t>
            </a:r>
          </a:p>
          <a:p>
            <a:r>
              <a:rPr lang="de-DE"/>
              <a:t>	Benefits: Beneficiaries, Dependents</a:t>
            </a:r>
          </a:p>
          <a:p>
            <a:r>
              <a:rPr lang="de-DE"/>
              <a:t>	Performance and Goals: Performance Review, Reference Letter</a:t>
            </a:r>
          </a:p>
          <a:p>
            <a:r>
              <a:rPr lang="de-DE"/>
              <a:t>	Learning &amp; Development: Certifications, Trainings, Videos</a:t>
            </a:r>
          </a:p>
          <a:p>
            <a:r>
              <a:rPr lang="de-DE"/>
              <a:t>	Separation/ Retirement: Resignation Letter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/>
              <a:t>Growing documents are spreading across disparate on-premise and cloud systems, app</a:t>
            </a:r>
            <a:r>
              <a:rPr lang="en-US" err="1"/>
              <a:t>lications</a:t>
            </a:r>
            <a:r>
              <a:rPr lang="en-US"/>
              <a:t>, inboxes and both public and private storage devices. To prevent storage silos, documents need to be digitalized and stored centrally.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/>
              <a:t>For HR documents in particular, it’s crucial to keep records for as long as necessary. Country-specific retention rules demand complex document lifecycles.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/>
              <a:t>Simply storing documents is not enough. Documents need to be updated and fullfil data-security guidelines. To provide roles all over the company with employee documents they need for their day-by-day work, documents need to be integrated to HR workflows, autoamted and routed through different channels.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/>
              <a:t>To fullfil the digital requirements, HR needs a centralized repository to capture, manage, process and deliver documents from anywhere in the world</a:t>
            </a:r>
          </a:p>
          <a:p>
            <a:endParaRPr lang="de-DE"/>
          </a:p>
          <a:p>
            <a:endParaRPr lang="de-DE"/>
          </a:p>
          <a:p>
            <a:r>
              <a:rPr lang="en-US"/>
              <a:t>Enterprise information continues to grow in volume and variety and that holds true for HR documents as well. Not only are the documents growing, they are spreading across disparate on-premise and cloud systems, applications, inboxes and both public and private storage devices.</a:t>
            </a:r>
          </a:p>
          <a:p>
            <a:endParaRPr lang="en-US"/>
          </a:p>
          <a:p>
            <a:r>
              <a:rPr lang="en-US"/>
              <a:t>For HR documents in particular, it’s crucial to keep records for as long as necessary – and no longer. Retaining information for too long is costly and risky, but so is destroying it too soon. Ensuring proper user authorization and access is</a:t>
            </a:r>
          </a:p>
          <a:p>
            <a:r>
              <a:rPr lang="en-US"/>
              <a:t>also crucial. </a:t>
            </a:r>
          </a:p>
          <a:p>
            <a:endParaRPr lang="en-US"/>
          </a:p>
          <a:p>
            <a:r>
              <a:rPr lang="en-US"/>
              <a:t>Optimized digital solutions for managing employee documents and records enable companies like yours to improve data compliance, increase efficiency, and prepare for potential litigation.</a:t>
            </a:r>
            <a:endParaRPr lang="en-US" baseline="0"/>
          </a:p>
          <a:p>
            <a:pPr marL="465750" lvl="1" indent="-285750">
              <a:buFont typeface="Arial" charset="0"/>
              <a:buChar char="•"/>
            </a:pPr>
            <a:endParaRPr lang="en-US" sz="1400" b="0"/>
          </a:p>
          <a:p>
            <a:pPr marL="180000" lvl="1" indent="0">
              <a:buFont typeface="Arial" charset="0"/>
              <a:buNone/>
            </a:pPr>
            <a:r>
              <a:rPr lang="en-US" sz="1400" b="0"/>
              <a:t>EXAMPLE:</a:t>
            </a:r>
            <a:endParaRPr lang="en-US" sz="1400" b="0" baseline="0"/>
          </a:p>
          <a:p>
            <a:pPr marL="465750" lvl="1" indent="-285750">
              <a:buFont typeface="Arial" charset="0"/>
              <a:buChar char="•"/>
            </a:pPr>
            <a:r>
              <a:rPr lang="en-US" sz="1400" b="0"/>
              <a:t>Organizations</a:t>
            </a:r>
            <a:r>
              <a:rPr lang="en-US" sz="1400" b="0" baseline="0"/>
              <a:t> manage on average </a:t>
            </a:r>
            <a:r>
              <a:rPr lang="en-US" sz="1400" b="0"/>
              <a:t>30-50 unique HR documents per employee</a:t>
            </a:r>
          </a:p>
          <a:p>
            <a:pPr marL="465750" lvl="1" indent="-285750">
              <a:buFont typeface="Arial" charset="0"/>
              <a:buChar char="•"/>
            </a:pPr>
            <a:r>
              <a:rPr lang="en-US" sz="1400" b="0"/>
              <a:t>&gt; 2 transactions per document</a:t>
            </a:r>
            <a:r>
              <a:rPr lang="en-US" sz="1400" b="0" baseline="0"/>
              <a:t> per year</a:t>
            </a:r>
          </a:p>
          <a:p>
            <a:pPr marL="465750" lvl="1" indent="-285750">
              <a:buFont typeface="Arial" charset="0"/>
              <a:buChar char="•"/>
            </a:pPr>
            <a:r>
              <a:rPr lang="en-US" sz="1400" b="0" baseline="0"/>
              <a:t>7-30 years document retention time</a:t>
            </a:r>
            <a:endParaRPr lang="en-US" sz="1400" b="0"/>
          </a:p>
          <a:p>
            <a:pPr marL="465750" lvl="1" indent="-285750">
              <a:buFont typeface="Arial" charset="0"/>
              <a:buChar char="•"/>
            </a:pPr>
            <a:r>
              <a:rPr lang="en-US" baseline="0"/>
              <a:t>The volume of HR documents and related transactions is massive</a:t>
            </a:r>
          </a:p>
          <a:p>
            <a:pPr marL="465750" lvl="1" indent="-285750">
              <a:buFont typeface="Arial" charset="0"/>
              <a:buChar char="•"/>
            </a:pPr>
            <a:r>
              <a:rPr lang="en-US" baseline="0"/>
              <a:t>For 50,000</a:t>
            </a:r>
          </a:p>
          <a:p>
            <a:pPr marL="465750" lvl="1" indent="-285750">
              <a:buFont typeface="Arial" charset="0"/>
              <a:buChar char="•"/>
            </a:pPr>
            <a:r>
              <a:rPr lang="en-US" baseline="0"/>
              <a:t>1.5 – 2.5 million unique HR documents</a:t>
            </a:r>
          </a:p>
          <a:p>
            <a:pPr marL="465750" lvl="1" indent="-285750">
              <a:buFont typeface="Arial" charset="0"/>
              <a:buChar char="•"/>
            </a:pPr>
            <a:r>
              <a:rPr lang="en-US" baseline="0"/>
              <a:t>3+ million annual document transactions</a:t>
            </a:r>
          </a:p>
          <a:p>
            <a:pPr marL="465750" lvl="1" indent="-285750">
              <a:buFont typeface="Arial" charset="0"/>
              <a:buChar char="•"/>
            </a:pPr>
            <a:endParaRPr lang="en-US" baseline="0"/>
          </a:p>
          <a:p>
            <a:pPr marL="180000" lvl="1" indent="0">
              <a:buFont typeface="Arial" charset="0"/>
              <a:buNone/>
            </a:pPr>
            <a:r>
              <a:rPr lang="en-US" i="1" baseline="0"/>
              <a:t>Source: HCI/OpenText 2012 Joint Research Study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67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Mani</a:t>
            </a:r>
            <a:br>
              <a:rPr lang="en-US"/>
            </a:br>
            <a:r>
              <a:rPr lang="en-US"/>
              <a:t>Day in the Life of HR Professional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1" y="2824427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 dirty="0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7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-1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1" y="2251715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9491" y="408273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3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29" y="2035533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0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0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7" y="3194223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0" y="3237226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2" y="2236573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7" y="2225179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6" y="2225179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9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1" y="3100278"/>
            <a:ext cx="5085694" cy="902939"/>
            <a:chOff x="702617" y="4639518"/>
            <a:chExt cx="5085694" cy="902939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5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1" y="3464549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7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0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 xxx-xxx-xxx</a:t>
            </a:r>
          </a:p>
          <a:p>
            <a:pPr lvl="0"/>
            <a:r>
              <a:rPr lang="en-US" dirty="0"/>
              <a:t>E </a:t>
            </a:r>
            <a:r>
              <a:rPr lang="en-US" dirty="0" err="1"/>
              <a:t>xxx@auritas.com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7" y="1555684"/>
            <a:ext cx="5085694" cy="902939"/>
            <a:chOff x="702617" y="4639518"/>
            <a:chExt cx="5085694" cy="90293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 dirty="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8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66E8CA-202D-0A7D-EAD0-759D3A2C8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4504" y="6411096"/>
            <a:ext cx="1289218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5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4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6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1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0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899" y="2065292"/>
            <a:ext cx="3674534" cy="47958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4535094" cy="40770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4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02428"/>
            <a:ext cx="8965588" cy="913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4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548640"/>
            <a:ext cx="8965588" cy="96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2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9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05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522" y="798094"/>
            <a:ext cx="5356077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547" y="1779787"/>
            <a:ext cx="5356077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1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40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5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1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2"/>
            <a:ext cx="4618524" cy="57634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8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37410" y="647493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9" r:id="rId11"/>
    <p:sldLayoutId id="2147483780" r:id="rId12"/>
    <p:sldLayoutId id="2147483778" r:id="rId13"/>
    <p:sldLayoutId id="2147483781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svg"/><Relationship Id="rId34" Type="http://schemas.openxmlformats.org/officeDocument/2006/relationships/image" Target="../media/image49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png"/><Relationship Id="rId3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8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11" Type="http://schemas.openxmlformats.org/officeDocument/2006/relationships/image" Target="../media/image68.png"/><Relationship Id="rId5" Type="http://schemas.openxmlformats.org/officeDocument/2006/relationships/image" Target="../media/image84.png"/><Relationship Id="rId10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970BD-FAE9-C7A2-DF72-589C0A3F8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SAP BTP for</a:t>
            </a:r>
          </a:p>
          <a:p>
            <a:r>
              <a:rPr lang="en-US" dirty="0"/>
              <a:t>SAP SuccessFactors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1CFA8-F9C4-DEF0-D831-C1812B5AB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Driving Innovation, Empowering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161968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6537-479A-7DDD-2EAE-5BAEF224FE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High-Level Overview </a:t>
            </a:r>
            <a:br>
              <a:rPr lang="en-US" dirty="0"/>
            </a:br>
            <a:r>
              <a:rPr lang="en-US" dirty="0"/>
              <a:t>Integration of SAP SF &amp; SAP BTP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57D2A8-93DF-4093-881C-954F149B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8" y="1922418"/>
            <a:ext cx="8135382" cy="43869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8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CB448-560C-C44F-9150-397E70E1A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672592"/>
            <a:ext cx="8965588" cy="712254"/>
          </a:xfrm>
        </p:spPr>
        <p:txBody>
          <a:bodyPr/>
          <a:lstStyle/>
          <a:p>
            <a:r>
              <a:rPr lang="en-US" dirty="0"/>
              <a:t>Architecture for Smart Run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5C9D6-778A-48FC-82FE-8995991D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3" t="2233" r="7888" b="7396"/>
          <a:stretch/>
        </p:blipFill>
        <p:spPr>
          <a:xfrm>
            <a:off x="1963271" y="1922929"/>
            <a:ext cx="7570694" cy="4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6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8FE1B-62EE-48A2-A805-5622711EF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612" y="1814057"/>
            <a:ext cx="10331934" cy="3776931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4292F"/>
                </a:solidFill>
              </a:rPr>
              <a:t>Smart Run Application runs on the SAP BTP.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rgbClr val="24292F"/>
                </a:solidFill>
              </a:rPr>
              <a:t>It consumes platform services like Enterprise Messaging and SAP HANA. The smart run application makes calls to SF OData APIs and fetches metadata and documents from SF modules starting from </a:t>
            </a:r>
            <a:r>
              <a:rPr lang="en-US" sz="1800" b="0" dirty="0" err="1">
                <a:solidFill>
                  <a:srgbClr val="24292F"/>
                </a:solidFill>
              </a:rPr>
              <a:t>OnBoarding</a:t>
            </a:r>
            <a:r>
              <a:rPr lang="en-US" sz="1800" b="0" dirty="0">
                <a:solidFill>
                  <a:srgbClr val="24292F"/>
                </a:solidFill>
              </a:rPr>
              <a:t> 2.0 to Performance Management.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rgbClr val="24292F"/>
                </a:solidFill>
              </a:rPr>
              <a:t>It will showcase all the employee related information through web application UI.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0" dirty="0">
              <a:solidFill>
                <a:srgbClr val="24292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4292F"/>
                </a:solidFill>
              </a:rPr>
              <a:t>These information can be used for two different use cases:</a:t>
            </a:r>
          </a:p>
          <a:p>
            <a:pPr marL="457200" indent="-457200">
              <a:lnSpc>
                <a:spcPct val="100000"/>
              </a:lnSpc>
              <a:buClr>
                <a:srgbClr val="0C4DA2"/>
              </a:buClr>
              <a:buAutoNum type="arabicPeriod"/>
            </a:pPr>
            <a:r>
              <a:rPr lang="en-US" sz="1800" b="0" dirty="0">
                <a:solidFill>
                  <a:srgbClr val="24292F"/>
                </a:solidFill>
              </a:rPr>
              <a:t>HR can access all employee information in one place.</a:t>
            </a:r>
          </a:p>
          <a:p>
            <a:pPr marL="457200" indent="-457200">
              <a:lnSpc>
                <a:spcPct val="100000"/>
              </a:lnSpc>
              <a:buClr>
                <a:srgbClr val="0C4DA2"/>
              </a:buClr>
              <a:buAutoNum type="arabicPeriod"/>
            </a:pPr>
            <a:r>
              <a:rPr lang="en-US" sz="1800" b="0" dirty="0">
                <a:solidFill>
                  <a:srgbClr val="24292F"/>
                </a:solidFill>
              </a:rPr>
              <a:t>Rehire process becomes easy as we have information about the skillsets, projects assigned terminated employee.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91F53-A3A1-02E5-72B1-34585C297C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669664"/>
            <a:ext cx="8965588" cy="913121"/>
          </a:xfrm>
        </p:spPr>
        <p:txBody>
          <a:bodyPr>
            <a:normAutofit/>
          </a:bodyPr>
          <a:lstStyle/>
          <a:p>
            <a:r>
              <a:rPr lang="en-US" dirty="0"/>
              <a:t>Business Scenario</a:t>
            </a:r>
          </a:p>
        </p:txBody>
      </p:sp>
    </p:spTree>
    <p:extLst>
      <p:ext uri="{BB962C8B-B14F-4D97-AF65-F5344CB8AC3E}">
        <p14:creationId xmlns:p14="http://schemas.microsoft.com/office/powerpoint/2010/main" val="245081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F6A24F8-D32E-454E-94DE-05FAAB69E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16795"/>
              </p:ext>
            </p:extLst>
          </p:nvPr>
        </p:nvGraphicFramePr>
        <p:xfrm>
          <a:off x="414650" y="1626387"/>
          <a:ext cx="11362699" cy="46254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717">
                  <a:extLst>
                    <a:ext uri="{9D8B030D-6E8A-4147-A177-3AD203B41FA5}">
                      <a16:colId xmlns:a16="http://schemas.microsoft.com/office/drawing/2014/main" val="2799691218"/>
                    </a:ext>
                  </a:extLst>
                </a:gridCol>
                <a:gridCol w="5490491">
                  <a:extLst>
                    <a:ext uri="{9D8B030D-6E8A-4147-A177-3AD203B41FA5}">
                      <a16:colId xmlns:a16="http://schemas.microsoft.com/office/drawing/2014/main" val="243635927"/>
                    </a:ext>
                  </a:extLst>
                </a:gridCol>
                <a:gridCol w="5490491">
                  <a:extLst>
                    <a:ext uri="{9D8B030D-6E8A-4147-A177-3AD203B41FA5}">
                      <a16:colId xmlns:a16="http://schemas.microsoft.com/office/drawing/2014/main" val="2150475363"/>
                    </a:ext>
                  </a:extLst>
                </a:gridCol>
              </a:tblGrid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No.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SAP BTP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OpenText xECM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3426267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Integration with SAP Commerce Cloud, Cloud for Customer, SuccessFactors and many other SAP Cloud Platforms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Limited Integration to SAP C4C, SuccessFactors.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7076146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Customizations are possible with Low code/no code development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Traditional Web Technologies are used for customizations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9806710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Artificial Intelligence, IOT, Analytics are streamlined in SAP BTP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No support for IOT, AI and Analytics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2886546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Full-fledged SaaS Model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Limited SaaS Model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1809467"/>
                  </a:ext>
                </a:extLst>
              </a:tr>
              <a:tr h="5707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Open-Source Technologies are used development. Community Support and Forums are good.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Proprietary Technologies are used for development. Community Support is restricted only to partners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5595478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Limited Document and Record Management Strategies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Strong Document and Record Management Strategies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4139733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7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Easy Outbound and Inbound Integration with third -party applications through APIs and OAuth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Difficult to integrate with third -party applications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3730229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8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Integration to both On-premises and Cloud-based Systems is easy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Integration depends on the system design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7188147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9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Development required for standard document management applications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Standard document management applications are available within OpenText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7964594"/>
                  </a:ext>
                </a:extLst>
              </a:tr>
              <a:tr h="40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10</a:t>
                      </a:r>
                      <a:endParaRPr lang="en-US" sz="1100" b="1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Maintenance and Support is carried out by the team</a:t>
                      </a:r>
                      <a:endParaRPr lang="en-US" sz="110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42424"/>
                          </a:solidFill>
                          <a:effectLst/>
                          <a:latin typeface="Helvetica" pitchFamily="2" charset="0"/>
                        </a:rPr>
                        <a:t>OpenText takes cares of support and maintenance.</a:t>
                      </a:r>
                      <a:endParaRPr lang="en-US" sz="1100" dirty="0">
                        <a:effectLst/>
                        <a:latin typeface="Helvetica" pitchFamily="2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13403632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F9899-60CF-7B43-30D4-D52EBBF53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606142"/>
            <a:ext cx="8965588" cy="836407"/>
          </a:xfrm>
        </p:spPr>
        <p:txBody>
          <a:bodyPr/>
          <a:lstStyle/>
          <a:p>
            <a:r>
              <a:rPr lang="en-US" dirty="0"/>
              <a:t>OpenText vs BTP</a:t>
            </a:r>
          </a:p>
        </p:txBody>
      </p:sp>
    </p:spTree>
    <p:extLst>
      <p:ext uri="{BB962C8B-B14F-4D97-AF65-F5344CB8AC3E}">
        <p14:creationId xmlns:p14="http://schemas.microsoft.com/office/powerpoint/2010/main" val="164136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S/4HANA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Business Data Cloud (BDC)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Extended ECM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Vendor Invoice Management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Doc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Spend Management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dirty="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8" y="3096658"/>
            <a:ext cx="2520575" cy="1912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Data Archiving 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dirty="0" err="1">
                <a:solidFill>
                  <a:srgbClr val="1C1D3B"/>
                </a:solidFill>
                <a:latin typeface="Helvetica" pitchFamily="2" charset="0"/>
              </a:rPr>
              <a:t>DaRT</a:t>
            </a: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Quality &amp;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Migration 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System Decommissioning 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Privacy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1569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974" y="4889092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02655" y="5169032"/>
            <a:ext cx="2520575" cy="229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100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 dirty="0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 dirty="0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dirty="0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dirty="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 dirty="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 dirty="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22+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Years Evolving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$1,5B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 dirty="0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3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764309"/>
            <a:ext cx="12192000" cy="2093691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64127" y="5561182"/>
            <a:ext cx="367901" cy="368571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0389002" y="5589242"/>
            <a:ext cx="416601" cy="312451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7344225" y="5571500"/>
            <a:ext cx="237899" cy="347934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400760" y="5576439"/>
            <a:ext cx="305519" cy="338057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3366575" y="5542582"/>
            <a:ext cx="209479" cy="405770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325075" y="5562848"/>
            <a:ext cx="389587" cy="365237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508747" y="5597904"/>
            <a:ext cx="424736" cy="295127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543015" y="5585444"/>
            <a:ext cx="311646" cy="320047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4255418" y="5567174"/>
            <a:ext cx="309905" cy="356585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6206702" y="5558903"/>
            <a:ext cx="369398" cy="373129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349661" y="5565790"/>
            <a:ext cx="410691" cy="359355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5200323" y="5572478"/>
            <a:ext cx="345979" cy="34597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305616" y="6062780"/>
            <a:ext cx="11666093" cy="403453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4019931" y="4997875"/>
            <a:ext cx="41521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324" spc="-1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6067388" y="-1335547"/>
            <a:ext cx="57225" cy="12192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7872" y="1523534"/>
            <a:ext cx="10536253" cy="3000233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sz="3600" b="1" dirty="0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tablet&#10;&#10;AI-generated content may be incorrect.">
            <a:extLst>
              <a:ext uri="{FF2B5EF4-FFF2-40B4-BE49-F238E27FC236}">
                <a16:creationId xmlns:a16="http://schemas.microsoft.com/office/drawing/2014/main" id="{CA33BD15-4441-A606-42EB-C9DA03F20B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"/>
          <a:stretch/>
        </p:blipFill>
        <p:spPr>
          <a:xfrm>
            <a:off x="6562899" y="2065292"/>
            <a:ext cx="3674534" cy="479583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4EA62-870B-CFFB-68A6-215914BA5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Solution Overview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Customer Challenges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Information Excellence Using SAP BTP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Integration of SAP SF and SAP BTP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endCxn id="31" idx="3"/>
          </p:cNvCxnSpPr>
          <p:nvPr/>
        </p:nvCxnSpPr>
        <p:spPr>
          <a:xfrm flipH="1">
            <a:off x="2422574" y="4312325"/>
            <a:ext cx="7014901" cy="1332150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97" idx="3"/>
          </p:cNvCxnSpPr>
          <p:nvPr/>
        </p:nvCxnSpPr>
        <p:spPr>
          <a:xfrm flipH="1">
            <a:off x="1696999" y="4312324"/>
            <a:ext cx="7740476" cy="1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91" idx="3"/>
          </p:cNvCxnSpPr>
          <p:nvPr/>
        </p:nvCxnSpPr>
        <p:spPr>
          <a:xfrm flipH="1" flipV="1">
            <a:off x="3375687" y="3596431"/>
            <a:ext cx="6061788" cy="715894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/>
            <a:endCxn id="82" idx="3"/>
          </p:cNvCxnSpPr>
          <p:nvPr/>
        </p:nvCxnSpPr>
        <p:spPr>
          <a:xfrm flipH="1" flipV="1">
            <a:off x="2244174" y="2205878"/>
            <a:ext cx="7241612" cy="1978324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97" idx="3"/>
          </p:cNvCxnSpPr>
          <p:nvPr/>
        </p:nvCxnSpPr>
        <p:spPr>
          <a:xfrm flipH="1" flipV="1">
            <a:off x="1696998" y="4312325"/>
            <a:ext cx="8617538" cy="1292821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91" idx="3"/>
          </p:cNvCxnSpPr>
          <p:nvPr/>
        </p:nvCxnSpPr>
        <p:spPr>
          <a:xfrm flipH="1" flipV="1">
            <a:off x="3375687" y="3596431"/>
            <a:ext cx="6938850" cy="2008715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cxnSpLocks/>
            <a:endCxn id="82" idx="3"/>
          </p:cNvCxnSpPr>
          <p:nvPr/>
        </p:nvCxnSpPr>
        <p:spPr>
          <a:xfrm flipH="1" flipV="1">
            <a:off x="2244174" y="2205878"/>
            <a:ext cx="8118674" cy="3271145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7" idx="3"/>
          </p:cNvCxnSpPr>
          <p:nvPr/>
        </p:nvCxnSpPr>
        <p:spPr>
          <a:xfrm flipH="1">
            <a:off x="1696998" y="2109614"/>
            <a:ext cx="7891963" cy="2202710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31" idx="3"/>
          </p:cNvCxnSpPr>
          <p:nvPr/>
        </p:nvCxnSpPr>
        <p:spPr>
          <a:xfrm flipH="1">
            <a:off x="2422574" y="2109615"/>
            <a:ext cx="7150529" cy="3534860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9E357-D4C3-D1FE-C0C4-2AE4408CE2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SAP SuccessFactors: Cross-suite </a:t>
            </a:r>
            <a:r>
              <a:rPr lang="en-US" dirty="0">
                <a:solidFill>
                  <a:schemeClr val="accent1"/>
                </a:solidFill>
              </a:rPr>
              <a:t>Operation Challenges</a:t>
            </a:r>
            <a:br>
              <a:rPr lang="en-US" dirty="0"/>
            </a:br>
            <a:r>
              <a:rPr lang="en-US" sz="2600" dirty="0"/>
              <a:t>Disparate Processes</a:t>
            </a:r>
            <a:endParaRPr lang="en-US" dirty="0"/>
          </a:p>
        </p:txBody>
      </p:sp>
      <p:cxnSp>
        <p:nvCxnSpPr>
          <p:cNvPr id="101" name="Straight Arrow Connector 100"/>
          <p:cNvCxnSpPr>
            <a:endCxn id="82" idx="3"/>
          </p:cNvCxnSpPr>
          <p:nvPr/>
        </p:nvCxnSpPr>
        <p:spPr>
          <a:xfrm flipH="1">
            <a:off x="2244174" y="1981491"/>
            <a:ext cx="7377240" cy="224387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1" idx="3"/>
          </p:cNvCxnSpPr>
          <p:nvPr/>
        </p:nvCxnSpPr>
        <p:spPr>
          <a:xfrm flipH="1">
            <a:off x="3375686" y="2109614"/>
            <a:ext cx="6197416" cy="1486817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  <a:endCxn id="82" idx="3"/>
          </p:cNvCxnSpPr>
          <p:nvPr/>
        </p:nvCxnSpPr>
        <p:spPr>
          <a:xfrm flipH="1" flipV="1">
            <a:off x="2244174" y="2205878"/>
            <a:ext cx="8439594" cy="991766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  <a:endCxn id="91" idx="3"/>
          </p:cNvCxnSpPr>
          <p:nvPr/>
        </p:nvCxnSpPr>
        <p:spPr>
          <a:xfrm flipH="1">
            <a:off x="3375686" y="3323162"/>
            <a:ext cx="7227846" cy="273269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97" idx="3"/>
          </p:cNvCxnSpPr>
          <p:nvPr/>
        </p:nvCxnSpPr>
        <p:spPr>
          <a:xfrm flipH="1">
            <a:off x="1696999" y="3325767"/>
            <a:ext cx="8933824" cy="986558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endCxn id="31" idx="3"/>
          </p:cNvCxnSpPr>
          <p:nvPr/>
        </p:nvCxnSpPr>
        <p:spPr>
          <a:xfrm flipH="1">
            <a:off x="2422574" y="3323163"/>
            <a:ext cx="8224107" cy="2321312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31" idx="3"/>
          </p:cNvCxnSpPr>
          <p:nvPr/>
        </p:nvCxnSpPr>
        <p:spPr>
          <a:xfrm flipH="1">
            <a:off x="2422573" y="5605146"/>
            <a:ext cx="7891963" cy="39329"/>
          </a:xfrm>
          <a:prstGeom prst="straightConnector1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132731" y="1598108"/>
            <a:ext cx="4400162" cy="4397119"/>
            <a:chOff x="3829832" y="1693657"/>
            <a:chExt cx="4401308" cy="4398264"/>
          </a:xfrm>
          <a:solidFill>
            <a:schemeClr val="bg1"/>
          </a:solidFill>
        </p:grpSpPr>
        <p:sp>
          <p:nvSpPr>
            <p:cNvPr id="46" name="Oval 45"/>
            <p:cNvSpPr>
              <a:spLocks noChangeAspect="1"/>
            </p:cNvSpPr>
            <p:nvPr/>
          </p:nvSpPr>
          <p:spPr bwMode="gray">
            <a:xfrm>
              <a:off x="3829832" y="1693657"/>
              <a:ext cx="4401308" cy="4398264"/>
            </a:xfrm>
            <a:prstGeom prst="ellipse">
              <a:avLst/>
            </a:prstGeom>
            <a:grpFill/>
            <a:ln w="571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err="1">
                <a:latin typeface="Helvetica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687" y="2903494"/>
              <a:ext cx="1870832" cy="1870832"/>
            </a:xfrm>
            <a:prstGeom prst="rect">
              <a:avLst/>
            </a:prstGeom>
            <a:grpFill/>
          </p:spPr>
        </p:pic>
      </p:grpSp>
      <p:sp>
        <p:nvSpPr>
          <p:cNvPr id="69" name="TextBox 68"/>
          <p:cNvSpPr txBox="1"/>
          <p:nvPr/>
        </p:nvSpPr>
        <p:spPr>
          <a:xfrm>
            <a:off x="7195617" y="3460517"/>
            <a:ext cx="843180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kern="0"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Inefficient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911818" y="5290284"/>
            <a:ext cx="91371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kern="0"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High costs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320844" y="3459797"/>
            <a:ext cx="143148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kern="0"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Time-consuming</a:t>
            </a:r>
          </a:p>
        </p:txBody>
      </p:sp>
      <p:pic>
        <p:nvPicPr>
          <p:cNvPr id="1026" name="Picture 2" descr="\\.psf\Home\Downloads\282139_Contradiction_R_oran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19697" r="16166" b="20292"/>
          <a:stretch/>
        </p:blipFill>
        <p:spPr bwMode="auto">
          <a:xfrm>
            <a:off x="7202038" y="2652203"/>
            <a:ext cx="830118" cy="75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5B2583A-9CA2-4E86-899D-04EA546E8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754" y="1960006"/>
            <a:ext cx="223148" cy="2474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6E7E566-E58A-4C58-A02D-33C5578C1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499" y="3199641"/>
            <a:ext cx="223148" cy="2474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A50A3D4-6059-4EFB-8696-B379EC748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567" y="1960006"/>
            <a:ext cx="223148" cy="24742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23237AA-50B3-4807-9646-22A4F9B89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117" y="3198148"/>
            <a:ext cx="223148" cy="24742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8356EB2-9500-4A5F-8F62-E388D0B18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318" y="5469207"/>
            <a:ext cx="223148" cy="24742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A927727-5F87-41F4-BF4A-2B6D9C157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9318" y="5474112"/>
            <a:ext cx="223148" cy="24742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993CF08-88C7-4205-87F9-0436D297F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0007" y="5471659"/>
            <a:ext cx="223148" cy="2474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85AE346-DDAA-4EBB-9A2F-251872233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100" y="4174220"/>
            <a:ext cx="223148" cy="24742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FB9CD2D-B86E-4105-9F31-04A4BEC0F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76" y="4332652"/>
            <a:ext cx="223148" cy="2474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4D773A1-3AB9-47CE-9088-6327FE34E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622" y="1948471"/>
            <a:ext cx="223148" cy="2474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4C5CF38-CA13-42F2-AAFD-850D791D2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83" y="4124963"/>
            <a:ext cx="223148" cy="24742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75D1396-86FE-44A9-ACAC-B5DC78CF5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845" y="2398217"/>
            <a:ext cx="223148" cy="24742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AB2F25A-D2D7-46FF-B7BA-27A18621E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461" y="5520761"/>
            <a:ext cx="223148" cy="24742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35D0DD-A370-447E-9448-B20264327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921" y="5627285"/>
            <a:ext cx="223148" cy="24742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9063622" y="2292168"/>
            <a:ext cx="1744588" cy="7384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035"/>
            <a:r>
              <a:rPr lang="en-US" sz="1050" b="1">
                <a:solidFill>
                  <a:prstClr val="black"/>
                </a:solidFill>
                <a:latin typeface="Helvetica" pitchFamily="2" charset="0"/>
              </a:rPr>
              <a:t>HR Partner</a:t>
            </a:r>
          </a:p>
          <a:p>
            <a:pPr algn="ctr" defTabSz="914035"/>
            <a:r>
              <a:rPr lang="en-US" sz="1050">
                <a:solidFill>
                  <a:prstClr val="black"/>
                </a:solidFill>
                <a:latin typeface="Helvetica" pitchFamily="2" charset="0"/>
              </a:rPr>
              <a:t>Support day-to-day business needs and employee administration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0314536" y="3418937"/>
            <a:ext cx="1567442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5"/>
            <a:r>
              <a:rPr lang="en-US" sz="1000" b="1">
                <a:solidFill>
                  <a:prstClr val="black"/>
                </a:solidFill>
                <a:latin typeface="Helvetica" pitchFamily="2" charset="0"/>
              </a:rPr>
              <a:t>Shared Services</a:t>
            </a:r>
          </a:p>
          <a:p>
            <a:pPr algn="ctr" defTabSz="914035"/>
            <a:r>
              <a:rPr lang="en-US" sz="1000">
                <a:solidFill>
                  <a:prstClr val="black"/>
                </a:solidFill>
                <a:latin typeface="Helvetica" pitchFamily="2" charset="0"/>
              </a:rPr>
              <a:t>Need to quickly find documents for an employee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086132" y="4426264"/>
            <a:ext cx="1869822" cy="55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035"/>
            <a:r>
              <a:rPr lang="en-US" sz="1000" b="1">
                <a:solidFill>
                  <a:prstClr val="black"/>
                </a:solidFill>
                <a:latin typeface="Helvetica" pitchFamily="2" charset="0"/>
              </a:rPr>
              <a:t>Compliance </a:t>
            </a:r>
          </a:p>
          <a:p>
            <a:pPr algn="ctr" defTabSz="914035"/>
            <a:r>
              <a:rPr lang="en-US" sz="1000">
                <a:solidFill>
                  <a:prstClr val="black"/>
                </a:solidFill>
                <a:latin typeface="Helvetica" pitchFamily="2" charset="0"/>
              </a:rPr>
              <a:t>Meet security and compliance requirements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9757694" y="5856924"/>
            <a:ext cx="2235066" cy="55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5"/>
            <a:r>
              <a:rPr lang="en-US" sz="1000" b="1" dirty="0">
                <a:solidFill>
                  <a:prstClr val="black"/>
                </a:solidFill>
                <a:latin typeface="Helvetica" pitchFamily="2" charset="0"/>
              </a:rPr>
              <a:t>Employees &amp; Managers</a:t>
            </a:r>
          </a:p>
          <a:p>
            <a:pPr algn="ctr" defTabSz="914035"/>
            <a:r>
              <a:rPr lang="en-US" sz="1000" dirty="0">
                <a:solidFill>
                  <a:prstClr val="black"/>
                </a:solidFill>
                <a:latin typeface="Helvetica" pitchFamily="2" charset="0"/>
              </a:rPr>
              <a:t>Access and update employee documents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2A6838-5A8B-4DED-ACD5-DCC76FD16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7328" y="3558550"/>
            <a:ext cx="923135" cy="923135"/>
          </a:xfrm>
          <a:prstGeom prst="rect">
            <a:avLst/>
          </a:prstGeom>
          <a:ln>
            <a:noFill/>
          </a:ln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DA5B59C-7D4C-4897-A19B-27D8BF64A34C}"/>
              </a:ext>
            </a:extLst>
          </p:cNvPr>
          <p:cNvGrpSpPr/>
          <p:nvPr/>
        </p:nvGrpSpPr>
        <p:grpSpPr>
          <a:xfrm>
            <a:off x="994592" y="1677345"/>
            <a:ext cx="1249582" cy="1057066"/>
            <a:chOff x="419097" y="1627945"/>
            <a:chExt cx="1249907" cy="105734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DD26E4E-3BC7-4688-9AA8-ECC6DBA6CC02}"/>
                </a:ext>
              </a:extLst>
            </p:cNvPr>
            <p:cNvSpPr/>
            <p:nvPr/>
          </p:nvSpPr>
          <p:spPr>
            <a:xfrm>
              <a:off x="419097" y="1627945"/>
              <a:ext cx="1249907" cy="105734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914035"/>
              <a:r>
                <a:rPr lang="en-US" sz="1050">
                  <a:solidFill>
                    <a:schemeClr val="tx1"/>
                  </a:solidFill>
                  <a:latin typeface="Helvetica" pitchFamily="2" charset="0"/>
                </a:rPr>
                <a:t>SAP SuccessFactors Employee Central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9431B8A-8170-496D-9539-460C0C47D832}"/>
                </a:ext>
              </a:extLst>
            </p:cNvPr>
            <p:cNvGrpSpPr/>
            <p:nvPr/>
          </p:nvGrpSpPr>
          <p:grpSpPr>
            <a:xfrm>
              <a:off x="448380" y="2254514"/>
              <a:ext cx="1141969" cy="394975"/>
              <a:chOff x="397372" y="2193819"/>
              <a:chExt cx="1274000" cy="440642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97DFF8F-E269-4609-A52C-7665C6B61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057" y="2211754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454F4833-5F1D-4EBB-82A9-3A4D9500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372" y="2193819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51077897-9BBB-4426-9DA1-829EAF7D0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0142" y="2193819"/>
                <a:ext cx="381230" cy="422707"/>
              </a:xfrm>
              <a:prstGeom prst="rect">
                <a:avLst/>
              </a:prstGeom>
            </p:spPr>
          </p:pic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F097392-5CDE-4DD1-9148-1C52249137DA}"/>
              </a:ext>
            </a:extLst>
          </p:cNvPr>
          <p:cNvGrpSpPr/>
          <p:nvPr/>
        </p:nvGrpSpPr>
        <p:grpSpPr>
          <a:xfrm>
            <a:off x="1172992" y="5115942"/>
            <a:ext cx="1249582" cy="1057066"/>
            <a:chOff x="1849436" y="1281106"/>
            <a:chExt cx="1249907" cy="1057341"/>
          </a:xfrm>
        </p:grpSpPr>
        <p:sp>
          <p:nvSpPr>
            <p:cNvPr id="31" name="Rectangle 30"/>
            <p:cNvSpPr/>
            <p:nvPr/>
          </p:nvSpPr>
          <p:spPr>
            <a:xfrm>
              <a:off x="1849436" y="1281106"/>
              <a:ext cx="1249907" cy="105734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91416" rtlCol="0" anchor="t" anchorCtr="0"/>
            <a:lstStyle/>
            <a:p>
              <a:pPr algn="ctr" defTabSz="914035"/>
              <a:r>
                <a:rPr lang="en-US" sz="1000">
                  <a:solidFill>
                    <a:schemeClr val="tx1"/>
                  </a:solidFill>
                  <a:latin typeface="Helvetica" pitchFamily="2" charset="0"/>
                </a:rPr>
                <a:t>Other SAP SuccessFactors Talent solutions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A6AEEAB-68B5-48E4-A9E8-6EF0F93A5146}"/>
                </a:ext>
              </a:extLst>
            </p:cNvPr>
            <p:cNvGrpSpPr/>
            <p:nvPr/>
          </p:nvGrpSpPr>
          <p:grpSpPr>
            <a:xfrm>
              <a:off x="1933795" y="1894399"/>
              <a:ext cx="1075833" cy="379252"/>
              <a:chOff x="435795" y="2259241"/>
              <a:chExt cx="1200219" cy="423101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AC543C13-3D58-4C3A-B885-26F29ECAB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172" y="2259241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8465B79C-E25B-4B16-A49B-279B416D8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795" y="2259245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4CD6F7D2-B239-44CE-864D-E1DCDA922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4784" y="2259635"/>
                <a:ext cx="381230" cy="422707"/>
              </a:xfrm>
              <a:prstGeom prst="rect">
                <a:avLst/>
              </a:prstGeom>
            </p:spPr>
          </p:pic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E0EFB5F-8178-4699-8281-298419B5765D}"/>
              </a:ext>
            </a:extLst>
          </p:cNvPr>
          <p:cNvGrpSpPr/>
          <p:nvPr/>
        </p:nvGrpSpPr>
        <p:grpSpPr>
          <a:xfrm>
            <a:off x="447417" y="3783792"/>
            <a:ext cx="1249582" cy="1057066"/>
            <a:chOff x="492187" y="3347474"/>
            <a:chExt cx="1249907" cy="105734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B978B2F-4BA6-4613-A032-7E8A370CA025}"/>
                </a:ext>
              </a:extLst>
            </p:cNvPr>
            <p:cNvSpPr/>
            <p:nvPr/>
          </p:nvSpPr>
          <p:spPr>
            <a:xfrm>
              <a:off x="492187" y="3347474"/>
              <a:ext cx="1249907" cy="105734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914035"/>
              <a:r>
                <a:rPr lang="en-US" sz="1000">
                  <a:solidFill>
                    <a:schemeClr val="tx1"/>
                  </a:solidFill>
                  <a:latin typeface="Helvetica" pitchFamily="2" charset="0"/>
                </a:rPr>
                <a:t>SAP SuccessFactors Onboarding 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59A8B64-34D0-477D-BEB1-0F603985CA03}"/>
                </a:ext>
              </a:extLst>
            </p:cNvPr>
            <p:cNvGrpSpPr/>
            <p:nvPr/>
          </p:nvGrpSpPr>
          <p:grpSpPr>
            <a:xfrm>
              <a:off x="560574" y="3896478"/>
              <a:ext cx="1075833" cy="379257"/>
              <a:chOff x="360231" y="2009835"/>
              <a:chExt cx="1200219" cy="423101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15F79B9A-ADBF-4D33-BDAA-D7F642DB6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608" y="2009835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ECBB6219-8FC6-4AA4-A2B4-DD482FC32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231" y="2009839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F99AA745-11FB-4C6D-A29F-51AF93264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9220" y="2010228"/>
                <a:ext cx="381230" cy="422708"/>
              </a:xfrm>
              <a:prstGeom prst="rect">
                <a:avLst/>
              </a:prstGeom>
            </p:spPr>
          </p:pic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9187ED8-847C-4359-BC9A-CAEC7E553A40}"/>
              </a:ext>
            </a:extLst>
          </p:cNvPr>
          <p:cNvGrpSpPr/>
          <p:nvPr/>
        </p:nvGrpSpPr>
        <p:grpSpPr>
          <a:xfrm>
            <a:off x="1956428" y="3067898"/>
            <a:ext cx="1419259" cy="1057066"/>
            <a:chOff x="2122224" y="2995159"/>
            <a:chExt cx="1249907" cy="105734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982E6D8-F651-4EDF-A2A6-81E9336B39BC}"/>
                </a:ext>
              </a:extLst>
            </p:cNvPr>
            <p:cNvSpPr/>
            <p:nvPr/>
          </p:nvSpPr>
          <p:spPr>
            <a:xfrm>
              <a:off x="2122224" y="2995159"/>
              <a:ext cx="1249907" cy="105734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91416" rtlCol="0" anchor="t" anchorCtr="0"/>
            <a:lstStyle/>
            <a:p>
              <a:pPr algn="ctr" defTabSz="914035"/>
              <a:r>
                <a:rPr lang="en-US" sz="1000">
                  <a:solidFill>
                    <a:schemeClr val="tx1"/>
                  </a:solidFill>
                  <a:latin typeface="Helvetica" pitchFamily="2" charset="0"/>
                </a:rPr>
                <a:t>SAP SuccessFactors Recruiting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FDFFF98-DBAE-41E6-AA9F-E9984BFC7A5A}"/>
                </a:ext>
              </a:extLst>
            </p:cNvPr>
            <p:cNvGrpSpPr/>
            <p:nvPr/>
          </p:nvGrpSpPr>
          <p:grpSpPr>
            <a:xfrm>
              <a:off x="2209260" y="3461594"/>
              <a:ext cx="1075833" cy="379252"/>
              <a:chOff x="435795" y="2104285"/>
              <a:chExt cx="1200219" cy="423101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CFE3F313-4948-4CB5-B3F8-5CE9D8127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172" y="2104285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EBE08E91-4976-411B-BDBD-6D17A1391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795" y="2104290"/>
                <a:ext cx="381230" cy="422707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8B53A321-0466-4E58-97D8-35E70988E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4784" y="2104679"/>
                <a:ext cx="381230" cy="42270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804FBB-1000-4317-A83B-282C77C0B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6336" y="1364930"/>
            <a:ext cx="927640" cy="927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98907-EBB9-4454-BCF8-E5D142DDF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7113" y="4992542"/>
            <a:ext cx="877152" cy="877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F121A-6FB4-4B34-9DC6-6CE202D2D3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5884" y="2636376"/>
            <a:ext cx="890473" cy="890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50018-AAFA-47B0-B616-B512D5453D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4482" y="4483108"/>
            <a:ext cx="1005578" cy="1005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21471-5FA5-4CA0-9F8D-87FF3E1F13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7630" y="2445962"/>
            <a:ext cx="1104991" cy="110499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BEFE762-5024-4E27-B081-2127C9798FBD}"/>
              </a:ext>
            </a:extLst>
          </p:cNvPr>
          <p:cNvSpPr txBox="1"/>
          <p:nvPr/>
        </p:nvSpPr>
        <p:spPr>
          <a:xfrm>
            <a:off x="3138472" y="6154427"/>
            <a:ext cx="7153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Helvetica" pitchFamily="2" charset="0"/>
              </a:rPr>
              <a:t>W</a:t>
            </a:r>
            <a:r>
              <a:rPr lang="en-US" b="1" i="1" dirty="0">
                <a:solidFill>
                  <a:schemeClr val="tx1"/>
                </a:solidFill>
                <a:latin typeface="Helvetica" pitchFamily="2" charset="0"/>
              </a:rPr>
              <a:t>orldwide data centers supporting SAP SuccessFactors</a:t>
            </a:r>
            <a:endParaRPr lang="en-US" b="1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16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64271 0.03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178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60377 0.538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7582 0.146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731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0 L -0.65625 0.0391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194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60377 -0.3006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-1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-4.44444E-6 L -0.7194 -0.1865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-932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67422 -0.4849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-2425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1.11111E-6 L -0.61211 0.2092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1046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207 -0.3680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9" y="-1840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81481E-6 L 0.8224 -0.145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20" y="-729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76133 0.542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60" y="2713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75182 -0.0090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91" y="-46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-4.81481E-6 L 0.70534 0.2608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1303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1.85185E-6 L 0.67136 -0.2189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47" grpId="0"/>
      <p:bldP spid="148" grpId="0"/>
      <p:bldP spid="114" grpId="0"/>
      <p:bldP spid="116" grpId="0"/>
      <p:bldP spid="118" grpId="0"/>
      <p:bldP spid="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9798E9E7-D218-4A05-9A16-CCA0C7259E34}"/>
              </a:ext>
            </a:extLst>
          </p:cNvPr>
          <p:cNvSpPr/>
          <p:nvPr/>
        </p:nvSpPr>
        <p:spPr>
          <a:xfrm>
            <a:off x="3406498" y="1186712"/>
            <a:ext cx="5379003" cy="5379003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150DC-BA61-333B-CEE1-636FF377F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 </a:t>
            </a:r>
            <a:r>
              <a:rPr lang="en-US" dirty="0">
                <a:solidFill>
                  <a:schemeClr val="accent1"/>
                </a:solidFill>
              </a:rPr>
              <a:t>Challenges</a:t>
            </a:r>
            <a:br>
              <a:rPr lang="en-US" dirty="0"/>
            </a:br>
            <a:r>
              <a:rPr lang="en-US" sz="1600" dirty="0"/>
              <a:t>Disparate Processes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9D3CC8-ED4A-4300-A3E3-77CDB8E4DE02}"/>
              </a:ext>
            </a:extLst>
          </p:cNvPr>
          <p:cNvGrpSpPr/>
          <p:nvPr/>
        </p:nvGrpSpPr>
        <p:grpSpPr>
          <a:xfrm>
            <a:off x="672962" y="1598194"/>
            <a:ext cx="1327396" cy="5011133"/>
            <a:chOff x="938304" y="1126467"/>
            <a:chExt cx="1327396" cy="501113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09C9C8A-CF7D-4850-AB69-22C18A0CB157}"/>
                </a:ext>
              </a:extLst>
            </p:cNvPr>
            <p:cNvGrpSpPr/>
            <p:nvPr/>
          </p:nvGrpSpPr>
          <p:grpSpPr>
            <a:xfrm rot="5400000">
              <a:off x="-901258" y="2966030"/>
              <a:ext cx="5006521" cy="1327395"/>
              <a:chOff x="507488" y="2896821"/>
              <a:chExt cx="11175463" cy="1117083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62E6AFA-148F-49B8-89E0-61F451D093BE}"/>
                  </a:ext>
                </a:extLst>
              </p:cNvPr>
              <p:cNvSpPr/>
              <p:nvPr/>
            </p:nvSpPr>
            <p:spPr bwMode="gray">
              <a:xfrm>
                <a:off x="9776013" y="2896821"/>
                <a:ext cx="1906938" cy="111708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sz="1050" kern="0">
                  <a:solidFill>
                    <a:srgbClr val="000000"/>
                  </a:solidFill>
                  <a:latin typeface="Arial"/>
                  <a:ea typeface="Arial Unicode MS" pitchFamily="34" charset="-128"/>
                </a:endParaRPr>
              </a:p>
            </p:txBody>
          </p:sp>
          <p:sp>
            <p:nvSpPr>
              <p:cNvPr id="93" name="Right Arrow Callout 50">
                <a:extLst>
                  <a:ext uri="{FF2B5EF4-FFF2-40B4-BE49-F238E27FC236}">
                    <a16:creationId xmlns:a16="http://schemas.microsoft.com/office/drawing/2014/main" id="{35AB11C3-170B-452C-A1C6-04C8D91808B8}"/>
                  </a:ext>
                </a:extLst>
              </p:cNvPr>
              <p:cNvSpPr/>
              <p:nvPr/>
            </p:nvSpPr>
            <p:spPr bwMode="gray">
              <a:xfrm>
                <a:off x="7922308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45708" tIns="639746" rIns="0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sz="1050" kern="0">
                  <a:solidFill>
                    <a:srgbClr val="000000"/>
                  </a:solidFill>
                  <a:latin typeface="Arial"/>
                  <a:ea typeface="Arial Unicode MS" pitchFamily="34" charset="-128"/>
                </a:endParaRPr>
              </a:p>
            </p:txBody>
          </p:sp>
          <p:sp>
            <p:nvSpPr>
              <p:cNvPr id="94" name="Right Arrow Callout 50">
                <a:extLst>
                  <a:ext uri="{FF2B5EF4-FFF2-40B4-BE49-F238E27FC236}">
                    <a16:creationId xmlns:a16="http://schemas.microsoft.com/office/drawing/2014/main" id="{20AB5827-AE21-4529-9A9E-CEBF4EA0974C}"/>
                  </a:ext>
                </a:extLst>
              </p:cNvPr>
              <p:cNvSpPr/>
              <p:nvPr/>
            </p:nvSpPr>
            <p:spPr bwMode="gray">
              <a:xfrm>
                <a:off x="6068603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sz="1050" kern="0">
                  <a:solidFill>
                    <a:srgbClr val="000000"/>
                  </a:solidFill>
                  <a:latin typeface="Arial"/>
                  <a:ea typeface="Arial Unicode MS" pitchFamily="34" charset="-128"/>
                </a:endParaRPr>
              </a:p>
            </p:txBody>
          </p:sp>
          <p:sp>
            <p:nvSpPr>
              <p:cNvPr id="95" name="Right Arrow Callout 50">
                <a:extLst>
                  <a:ext uri="{FF2B5EF4-FFF2-40B4-BE49-F238E27FC236}">
                    <a16:creationId xmlns:a16="http://schemas.microsoft.com/office/drawing/2014/main" id="{0788A415-DDC6-4533-913F-66787C678B65}"/>
                  </a:ext>
                </a:extLst>
              </p:cNvPr>
              <p:cNvSpPr/>
              <p:nvPr/>
            </p:nvSpPr>
            <p:spPr bwMode="gray">
              <a:xfrm>
                <a:off x="4214898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sz="1050" kern="0">
                  <a:solidFill>
                    <a:srgbClr val="000000"/>
                  </a:solidFill>
                  <a:latin typeface="Arial"/>
                  <a:ea typeface="Arial Unicode MS" pitchFamily="34" charset="-128"/>
                </a:endParaRPr>
              </a:p>
            </p:txBody>
          </p:sp>
          <p:sp>
            <p:nvSpPr>
              <p:cNvPr id="96" name="Right Arrow Callout 50">
                <a:extLst>
                  <a:ext uri="{FF2B5EF4-FFF2-40B4-BE49-F238E27FC236}">
                    <a16:creationId xmlns:a16="http://schemas.microsoft.com/office/drawing/2014/main" id="{953C402B-4363-442B-A9BC-B03A3562B36C}"/>
                  </a:ext>
                </a:extLst>
              </p:cNvPr>
              <p:cNvSpPr/>
              <p:nvPr/>
            </p:nvSpPr>
            <p:spPr bwMode="gray">
              <a:xfrm>
                <a:off x="2361193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sz="1050" kern="0">
                  <a:solidFill>
                    <a:srgbClr val="000000"/>
                  </a:solidFill>
                  <a:latin typeface="Arial"/>
                  <a:ea typeface="Arial Unicode MS" pitchFamily="34" charset="-128"/>
                </a:endParaRPr>
              </a:p>
            </p:txBody>
          </p:sp>
          <p:sp>
            <p:nvSpPr>
              <p:cNvPr id="98" name="Right Arrow Callout 50">
                <a:extLst>
                  <a:ext uri="{FF2B5EF4-FFF2-40B4-BE49-F238E27FC236}">
                    <a16:creationId xmlns:a16="http://schemas.microsoft.com/office/drawing/2014/main" id="{EB8B6F5A-827B-4AFE-BF89-9DE45AE5F951}"/>
                  </a:ext>
                </a:extLst>
              </p:cNvPr>
              <p:cNvSpPr/>
              <p:nvPr/>
            </p:nvSpPr>
            <p:spPr bwMode="gray">
              <a:xfrm>
                <a:off x="507488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endParaRPr lang="en-US" sz="105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51FEC724-F39D-4619-B16A-8A738D988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67" y="1162748"/>
              <a:ext cx="425270" cy="4755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51AC6E0-73D3-40F8-9A8F-AAD2C4A48DA1}"/>
                </a:ext>
              </a:extLst>
            </p:cNvPr>
            <p:cNvSpPr txBox="1"/>
            <p:nvPr/>
          </p:nvSpPr>
          <p:spPr>
            <a:xfrm>
              <a:off x="938304" y="1573749"/>
              <a:ext cx="13273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122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Recruiting</a:t>
              </a:r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BEB07E53-6CEA-4148-85A9-FFA7048E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67" y="2000794"/>
              <a:ext cx="425270" cy="499066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AD67AA44-DBFD-4AE2-94D8-DE00301E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5430" y="2868434"/>
              <a:ext cx="425270" cy="499066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7B80FCE5-5C03-404C-9CC6-2183F8834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5636" y="3714496"/>
              <a:ext cx="425270" cy="499066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7CAB54E7-8449-4DD5-B611-21B4B095A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934" y="4537289"/>
              <a:ext cx="425270" cy="49906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D23A8B8F-11A2-4CEA-9631-9A3F7E168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5430" y="5322052"/>
              <a:ext cx="425270" cy="684983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C0B5849-76AE-4131-B349-AA788367F714}"/>
                </a:ext>
              </a:extLst>
            </p:cNvPr>
            <p:cNvSpPr txBox="1"/>
            <p:nvPr/>
          </p:nvSpPr>
          <p:spPr>
            <a:xfrm>
              <a:off x="938304" y="2374923"/>
              <a:ext cx="13273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122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Onboarding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9366E1C-F443-4232-9EE7-F3A0D724197D}"/>
                </a:ext>
              </a:extLst>
            </p:cNvPr>
            <p:cNvSpPr txBox="1"/>
            <p:nvPr/>
          </p:nvSpPr>
          <p:spPr>
            <a:xfrm>
              <a:off x="938304" y="3218940"/>
              <a:ext cx="13273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122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Learning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371ECD2-D2A1-4DF8-BE59-B4D71B42D59F}"/>
                </a:ext>
              </a:extLst>
            </p:cNvPr>
            <p:cNvSpPr txBox="1"/>
            <p:nvPr/>
          </p:nvSpPr>
          <p:spPr>
            <a:xfrm>
              <a:off x="938304" y="4104679"/>
              <a:ext cx="13273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122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Performance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420A95F-9594-4CD0-8D2F-196E3739DF59}"/>
                </a:ext>
              </a:extLst>
            </p:cNvPr>
            <p:cNvSpPr txBox="1"/>
            <p:nvPr/>
          </p:nvSpPr>
          <p:spPr>
            <a:xfrm>
              <a:off x="938304" y="4938653"/>
              <a:ext cx="13273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122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Compensation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3C02352-D45B-4866-9DCD-EA9C28F03A00}"/>
                </a:ext>
              </a:extLst>
            </p:cNvPr>
            <p:cNvSpPr txBox="1"/>
            <p:nvPr/>
          </p:nvSpPr>
          <p:spPr>
            <a:xfrm>
              <a:off x="938304" y="5860601"/>
              <a:ext cx="132739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88122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r>
                <a:rPr lang="en-US" sz="1200" kern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Retirement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C4F9A76E-0BFB-4156-B1DE-CDB47DD4B41E}"/>
              </a:ext>
            </a:extLst>
          </p:cNvPr>
          <p:cNvSpPr txBox="1"/>
          <p:nvPr/>
        </p:nvSpPr>
        <p:spPr>
          <a:xfrm>
            <a:off x="10042686" y="2029110"/>
            <a:ext cx="1327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Candidates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8104738-11B3-4C0A-8A35-516331CC0537}"/>
              </a:ext>
            </a:extLst>
          </p:cNvPr>
          <p:cNvSpPr txBox="1"/>
          <p:nvPr/>
        </p:nvSpPr>
        <p:spPr>
          <a:xfrm>
            <a:off x="10042686" y="3339504"/>
            <a:ext cx="1327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Employees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D138216-6D7B-4FFE-B16C-E259731649F9}"/>
              </a:ext>
            </a:extLst>
          </p:cNvPr>
          <p:cNvSpPr txBox="1"/>
          <p:nvPr/>
        </p:nvSpPr>
        <p:spPr>
          <a:xfrm>
            <a:off x="8970794" y="4822052"/>
            <a:ext cx="2399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Managers / </a:t>
            </a:r>
            <a:br>
              <a:rPr lang="en-US" sz="1200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lang="en-US" sz="1200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HR Coordinators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8D2550C-0187-4E4C-95A4-2BA9CBDE4D0E}"/>
              </a:ext>
            </a:extLst>
          </p:cNvPr>
          <p:cNvSpPr txBox="1"/>
          <p:nvPr/>
        </p:nvSpPr>
        <p:spPr>
          <a:xfrm>
            <a:off x="8970794" y="6377458"/>
            <a:ext cx="2399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Compensation/Benefits</a:t>
            </a:r>
          </a:p>
        </p:txBody>
      </p:sp>
      <p:pic>
        <p:nvPicPr>
          <p:cNvPr id="1036" name="Picture 12" descr="image">
            <a:extLst>
              <a:ext uri="{FF2B5EF4-FFF2-40B4-BE49-F238E27FC236}">
                <a16:creationId xmlns:a16="http://schemas.microsoft.com/office/drawing/2014/main" id="{994917F4-D0B4-4907-A271-B7BE1D21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731" y="1173098"/>
            <a:ext cx="968829" cy="9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">
            <a:extLst>
              <a:ext uri="{FF2B5EF4-FFF2-40B4-BE49-F238E27FC236}">
                <a16:creationId xmlns:a16="http://schemas.microsoft.com/office/drawing/2014/main" id="{E69EF7B6-A0C9-4A39-813F-7D56E38C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61" y="3797079"/>
            <a:ext cx="1023920" cy="10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">
            <a:extLst>
              <a:ext uri="{FF2B5EF4-FFF2-40B4-BE49-F238E27FC236}">
                <a16:creationId xmlns:a16="http://schemas.microsoft.com/office/drawing/2014/main" id="{AB393E93-1AD7-4DB9-B563-8B1A36D1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79" y="5541333"/>
            <a:ext cx="836125" cy="8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">
            <a:extLst>
              <a:ext uri="{FF2B5EF4-FFF2-40B4-BE49-F238E27FC236}">
                <a16:creationId xmlns:a16="http://schemas.microsoft.com/office/drawing/2014/main" id="{2F2B81F3-B4D5-4CF9-9C4C-B957FF80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65" y="2401409"/>
            <a:ext cx="905163" cy="9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Downward trend graph with solid fill">
            <a:extLst>
              <a:ext uri="{FF2B5EF4-FFF2-40B4-BE49-F238E27FC236}">
                <a16:creationId xmlns:a16="http://schemas.microsoft.com/office/drawing/2014/main" id="{CEF17A9D-ED10-4EE9-8FEC-B6839081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4412" b="4412"/>
          <a:stretch/>
        </p:blipFill>
        <p:spPr bwMode="auto">
          <a:xfrm flipH="1">
            <a:off x="6448028" y="3641906"/>
            <a:ext cx="1518925" cy="13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Money with solid fill">
            <a:extLst>
              <a:ext uri="{FF2B5EF4-FFF2-40B4-BE49-F238E27FC236}">
                <a16:creationId xmlns:a16="http://schemas.microsoft.com/office/drawing/2014/main" id="{C754F799-9033-4B03-9E46-2D57D2B0EE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119577" y="3594267"/>
            <a:ext cx="1407569" cy="1407569"/>
          </a:xfrm>
          <a:prstGeom prst="rect">
            <a:avLst/>
          </a:prstGeom>
        </p:spPr>
      </p:pic>
      <p:pic>
        <p:nvPicPr>
          <p:cNvPr id="180" name="Picture 179" descr="Clock with solid fill">
            <a:extLst>
              <a:ext uri="{FF2B5EF4-FFF2-40B4-BE49-F238E27FC236}">
                <a16:creationId xmlns:a16="http://schemas.microsoft.com/office/drawing/2014/main" id="{7730E13D-DD89-4B06-81BB-3445E16589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293403" y="1515549"/>
            <a:ext cx="1642075" cy="1642075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E228CF42-19CD-4106-A005-B8365F5C848D}"/>
              </a:ext>
            </a:extLst>
          </p:cNvPr>
          <p:cNvSpPr txBox="1"/>
          <p:nvPr/>
        </p:nvSpPr>
        <p:spPr>
          <a:xfrm>
            <a:off x="5014866" y="3032388"/>
            <a:ext cx="2201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TIME CONSUMING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70E05A4-6BFF-4F63-872C-356D3BED4E72}"/>
              </a:ext>
            </a:extLst>
          </p:cNvPr>
          <p:cNvSpPr txBox="1"/>
          <p:nvPr/>
        </p:nvSpPr>
        <p:spPr>
          <a:xfrm>
            <a:off x="6313864" y="5014215"/>
            <a:ext cx="1823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UNPRODUCTIVE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409AE24-D284-4030-A532-0C7D5658228D}"/>
              </a:ext>
            </a:extLst>
          </p:cNvPr>
          <p:cNvSpPr txBox="1"/>
          <p:nvPr/>
        </p:nvSpPr>
        <p:spPr>
          <a:xfrm>
            <a:off x="4196483" y="4860327"/>
            <a:ext cx="1327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88122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HIGH COST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284B0FAA-0D04-4C19-84F2-69CB5298B259}"/>
              </a:ext>
            </a:extLst>
          </p:cNvPr>
          <p:cNvSpPr/>
          <p:nvPr/>
        </p:nvSpPr>
        <p:spPr>
          <a:xfrm>
            <a:off x="2235131" y="1737287"/>
            <a:ext cx="1000462" cy="4955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row: Left-Right 186">
            <a:extLst>
              <a:ext uri="{FF2B5EF4-FFF2-40B4-BE49-F238E27FC236}">
                <a16:creationId xmlns:a16="http://schemas.microsoft.com/office/drawing/2014/main" id="{253B46F2-2A08-42DE-8F2D-5F717A8EA2B2}"/>
              </a:ext>
            </a:extLst>
          </p:cNvPr>
          <p:cNvSpPr/>
          <p:nvPr/>
        </p:nvSpPr>
        <p:spPr>
          <a:xfrm>
            <a:off x="2235131" y="2567528"/>
            <a:ext cx="1000462" cy="4955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Arrow: Left-Right 187">
            <a:extLst>
              <a:ext uri="{FF2B5EF4-FFF2-40B4-BE49-F238E27FC236}">
                <a16:creationId xmlns:a16="http://schemas.microsoft.com/office/drawing/2014/main" id="{857DF750-90AA-4E52-8EAB-8CD25CC404B7}"/>
              </a:ext>
            </a:extLst>
          </p:cNvPr>
          <p:cNvSpPr/>
          <p:nvPr/>
        </p:nvSpPr>
        <p:spPr>
          <a:xfrm>
            <a:off x="2235131" y="3397769"/>
            <a:ext cx="1000462" cy="4955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Arrow: Left-Right 188">
            <a:extLst>
              <a:ext uri="{FF2B5EF4-FFF2-40B4-BE49-F238E27FC236}">
                <a16:creationId xmlns:a16="http://schemas.microsoft.com/office/drawing/2014/main" id="{FA3243D5-346D-4FA6-8EFA-B0944E2E4BF9}"/>
              </a:ext>
            </a:extLst>
          </p:cNvPr>
          <p:cNvSpPr/>
          <p:nvPr/>
        </p:nvSpPr>
        <p:spPr>
          <a:xfrm>
            <a:off x="2235131" y="4228010"/>
            <a:ext cx="1000462" cy="4955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Arrow: Left-Right 189">
            <a:extLst>
              <a:ext uri="{FF2B5EF4-FFF2-40B4-BE49-F238E27FC236}">
                <a16:creationId xmlns:a16="http://schemas.microsoft.com/office/drawing/2014/main" id="{22F63925-C675-47D6-99A9-0FBCB092DE8A}"/>
              </a:ext>
            </a:extLst>
          </p:cNvPr>
          <p:cNvSpPr/>
          <p:nvPr/>
        </p:nvSpPr>
        <p:spPr>
          <a:xfrm>
            <a:off x="2235131" y="5058251"/>
            <a:ext cx="1000462" cy="4955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Arrow: Left-Right 190">
            <a:extLst>
              <a:ext uri="{FF2B5EF4-FFF2-40B4-BE49-F238E27FC236}">
                <a16:creationId xmlns:a16="http://schemas.microsoft.com/office/drawing/2014/main" id="{CC78E34C-9A0D-4B13-B86C-F18CE07F24B2}"/>
              </a:ext>
            </a:extLst>
          </p:cNvPr>
          <p:cNvSpPr/>
          <p:nvPr/>
        </p:nvSpPr>
        <p:spPr>
          <a:xfrm>
            <a:off x="2235131" y="5888492"/>
            <a:ext cx="1000462" cy="4955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Arrow: Left-Right 191">
            <a:extLst>
              <a:ext uri="{FF2B5EF4-FFF2-40B4-BE49-F238E27FC236}">
                <a16:creationId xmlns:a16="http://schemas.microsoft.com/office/drawing/2014/main" id="{48578E37-8BCF-4458-A4A1-C19B11A7FDFB}"/>
              </a:ext>
            </a:extLst>
          </p:cNvPr>
          <p:cNvSpPr/>
          <p:nvPr/>
        </p:nvSpPr>
        <p:spPr>
          <a:xfrm>
            <a:off x="8993085" y="1618232"/>
            <a:ext cx="1000462" cy="495556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Arrow: Left-Right 192">
            <a:extLst>
              <a:ext uri="{FF2B5EF4-FFF2-40B4-BE49-F238E27FC236}">
                <a16:creationId xmlns:a16="http://schemas.microsoft.com/office/drawing/2014/main" id="{C2127E50-1224-49D5-AF71-11E470E01BAA}"/>
              </a:ext>
            </a:extLst>
          </p:cNvPr>
          <p:cNvSpPr/>
          <p:nvPr/>
        </p:nvSpPr>
        <p:spPr>
          <a:xfrm>
            <a:off x="8993085" y="2958142"/>
            <a:ext cx="1000462" cy="495556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Arrow: Left-Right 193">
            <a:extLst>
              <a:ext uri="{FF2B5EF4-FFF2-40B4-BE49-F238E27FC236}">
                <a16:creationId xmlns:a16="http://schemas.microsoft.com/office/drawing/2014/main" id="{F81001F0-64DD-4BBD-8537-A1D7B87DD656}"/>
              </a:ext>
            </a:extLst>
          </p:cNvPr>
          <p:cNvSpPr/>
          <p:nvPr/>
        </p:nvSpPr>
        <p:spPr>
          <a:xfrm>
            <a:off x="8993085" y="4298052"/>
            <a:ext cx="1000462" cy="495556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Arrow: Left-Right 194">
            <a:extLst>
              <a:ext uri="{FF2B5EF4-FFF2-40B4-BE49-F238E27FC236}">
                <a16:creationId xmlns:a16="http://schemas.microsoft.com/office/drawing/2014/main" id="{074C0D26-CB74-4073-B11C-5BCC0DF1D5DA}"/>
              </a:ext>
            </a:extLst>
          </p:cNvPr>
          <p:cNvSpPr/>
          <p:nvPr/>
        </p:nvSpPr>
        <p:spPr>
          <a:xfrm>
            <a:off x="8993085" y="5637961"/>
            <a:ext cx="1000462" cy="495556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23546-D62F-4F84-B9D0-D8EF8A94DD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158" y="797175"/>
            <a:ext cx="4562053" cy="9004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chemeClr val="bg2"/>
                </a:solidFill>
              </a:rPr>
              <a:t>Digital </a:t>
            </a:r>
            <a:r>
              <a:rPr lang="de-DE" sz="3200" b="1" dirty="0" err="1">
                <a:solidFill>
                  <a:schemeClr val="bg2"/>
                </a:solidFill>
              </a:rPr>
              <a:t>Personnel</a:t>
            </a:r>
            <a:r>
              <a:rPr lang="de-DE" sz="3200" b="1" dirty="0">
                <a:solidFill>
                  <a:schemeClr val="bg2"/>
                </a:solidFill>
              </a:rPr>
              <a:t> Files </a:t>
            </a:r>
            <a:r>
              <a:rPr lang="de-DE" sz="3200" b="1" dirty="0" err="1">
                <a:solidFill>
                  <a:schemeClr val="bg2"/>
                </a:solidFill>
              </a:rPr>
              <a:t>are</a:t>
            </a:r>
            <a:r>
              <a:rPr lang="de-DE" sz="3200" b="1" dirty="0">
                <a:solidFill>
                  <a:schemeClr val="bg2"/>
                </a:solidFill>
              </a:rPr>
              <a:t> </a:t>
            </a:r>
            <a:r>
              <a:rPr lang="de-DE" sz="3200" b="1" dirty="0" err="1">
                <a:solidFill>
                  <a:schemeClr val="bg2"/>
                </a:solidFill>
              </a:rPr>
              <a:t>Complex</a:t>
            </a:r>
            <a:r>
              <a:rPr lang="de-DE" sz="3200" b="1" dirty="0">
                <a:solidFill>
                  <a:schemeClr val="bg2"/>
                </a:solidFill>
              </a:rPr>
              <a:t> 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C12845-1819-4D0C-BE37-D02FB86C3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183" y="2136675"/>
            <a:ext cx="4535028" cy="421625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>
                <a:srgbClr val="FFBD07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Documents are spreading across disparate systems</a:t>
            </a:r>
          </a:p>
          <a:p>
            <a:pPr marL="285750" indent="-285750">
              <a:lnSpc>
                <a:spcPct val="100000"/>
              </a:lnSpc>
              <a:buClr>
                <a:srgbClr val="FFBD07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Crucial to keep records for as long as necessary</a:t>
            </a:r>
          </a:p>
          <a:p>
            <a:pPr marL="285750" indent="-285750">
              <a:lnSpc>
                <a:spcPct val="100000"/>
              </a:lnSpc>
              <a:buClr>
                <a:srgbClr val="FFBD07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Simply storing documents is not enough. </a:t>
            </a:r>
          </a:p>
          <a:p>
            <a:pPr marL="285750" indent="-285750">
              <a:lnSpc>
                <a:spcPct val="100000"/>
              </a:lnSpc>
              <a:buClr>
                <a:srgbClr val="FFBD07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HR needs a centralized repository to fulfill all digital requirements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BB71F-FD21-2A25-EB01-2D2BD1C407A8}"/>
              </a:ext>
            </a:extLst>
          </p:cNvPr>
          <p:cNvGrpSpPr/>
          <p:nvPr/>
        </p:nvGrpSpPr>
        <p:grpSpPr>
          <a:xfrm>
            <a:off x="5997394" y="1657574"/>
            <a:ext cx="5913351" cy="4419550"/>
            <a:chOff x="4617467" y="619444"/>
            <a:chExt cx="7266384" cy="5430786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54FAD3E-65C2-45BC-8A5E-9EB5F6BBA4E0}"/>
                </a:ext>
              </a:extLst>
            </p:cNvPr>
            <p:cNvSpPr/>
            <p:nvPr/>
          </p:nvSpPr>
          <p:spPr>
            <a:xfrm rot="738223">
              <a:off x="5797106" y="619444"/>
              <a:ext cx="5302139" cy="5302139"/>
            </a:xfrm>
            <a:prstGeom prst="arc">
              <a:avLst>
                <a:gd name="adj1" fmla="val 8216423"/>
                <a:gd name="adj2" fmla="val 11635764"/>
              </a:avLst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122">
                <a:defRPr/>
              </a:pPr>
              <a:endParaRPr 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BDE7C76-02FC-4784-8FC0-5D244B8E01AC}"/>
                </a:ext>
              </a:extLst>
            </p:cNvPr>
            <p:cNvSpPr/>
            <p:nvPr/>
          </p:nvSpPr>
          <p:spPr>
            <a:xfrm rot="17757616">
              <a:off x="5826074" y="619444"/>
              <a:ext cx="5302139" cy="5302139"/>
            </a:xfrm>
            <a:prstGeom prst="arc">
              <a:avLst>
                <a:gd name="adj1" fmla="val 2342751"/>
                <a:gd name="adj2" fmla="val 5686728"/>
              </a:avLst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122">
                <a:defRPr/>
              </a:pPr>
              <a:endParaRPr 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A7F5EA65-8F7B-4836-9C06-ECFD3D362F5D}"/>
                </a:ext>
              </a:extLst>
            </p:cNvPr>
            <p:cNvSpPr/>
            <p:nvPr/>
          </p:nvSpPr>
          <p:spPr>
            <a:xfrm rot="17757616">
              <a:off x="5769754" y="748135"/>
              <a:ext cx="5302139" cy="5302052"/>
            </a:xfrm>
            <a:prstGeom prst="arc">
              <a:avLst>
                <a:gd name="adj1" fmla="val 17407863"/>
                <a:gd name="adj2" fmla="val 859949"/>
              </a:avLst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122">
                <a:defRPr/>
              </a:pPr>
              <a:endParaRPr 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6566F-38EE-4D4A-8CFD-2518FE037558}"/>
                </a:ext>
              </a:extLst>
            </p:cNvPr>
            <p:cNvSpPr txBox="1"/>
            <p:nvPr/>
          </p:nvSpPr>
          <p:spPr>
            <a:xfrm>
              <a:off x="5864429" y="1612750"/>
              <a:ext cx="1125520" cy="264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400" b="1" kern="0">
                  <a:solidFill>
                    <a:srgbClr val="000000"/>
                  </a:solidFill>
                  <a:latin typeface="Helvetica" pitchFamily="2" charset="0"/>
                  <a:ea typeface="Arial Unicode MS" pitchFamily="34" charset="-128"/>
                  <a:cs typeface="Arial Unicode MS" pitchFamily="34" charset="-128"/>
                </a:rPr>
                <a:t>Capture</a:t>
              </a:r>
              <a:endParaRPr lang="en-US" sz="1400" b="1" kern="0" err="1">
                <a:solidFill>
                  <a:srgbClr val="000000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93B2D4-199E-4A0C-AB4A-90D7DC52D371}"/>
                </a:ext>
              </a:extLst>
            </p:cNvPr>
            <p:cNvSpPr txBox="1"/>
            <p:nvPr/>
          </p:nvSpPr>
          <p:spPr>
            <a:xfrm>
              <a:off x="9842772" y="1612750"/>
              <a:ext cx="1255183" cy="264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400" b="1" kern="0">
                  <a:solidFill>
                    <a:srgbClr val="000000"/>
                  </a:solidFill>
                  <a:latin typeface="Helvetica" pitchFamily="2" charset="0"/>
                  <a:ea typeface="Arial Unicode MS" pitchFamily="34" charset="-128"/>
                  <a:cs typeface="Arial Unicode MS" pitchFamily="34" charset="-128"/>
                </a:rPr>
                <a:t>Manage</a:t>
              </a:r>
              <a:endParaRPr lang="en-US" sz="1400" b="1" kern="0" err="1">
                <a:solidFill>
                  <a:srgbClr val="000000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9FD5FA-1AE7-44DB-9AAA-63A292FC9F3E}"/>
                </a:ext>
              </a:extLst>
            </p:cNvPr>
            <p:cNvSpPr txBox="1"/>
            <p:nvPr/>
          </p:nvSpPr>
          <p:spPr>
            <a:xfrm>
              <a:off x="9941697" y="4808249"/>
              <a:ext cx="1260795" cy="264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400" b="1" kern="0">
                  <a:solidFill>
                    <a:srgbClr val="000000"/>
                  </a:solidFill>
                  <a:latin typeface="Helvetica" pitchFamily="2" charset="0"/>
                  <a:ea typeface="Arial Unicode MS" pitchFamily="34" charset="-128"/>
                  <a:cs typeface="Arial Unicode MS" pitchFamily="34" charset="-128"/>
                </a:rPr>
                <a:t>Process</a:t>
              </a:r>
              <a:endParaRPr lang="en-US" sz="1400" b="1" kern="0" err="1">
                <a:solidFill>
                  <a:srgbClr val="000000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C81747-345B-4A6E-9776-5205D98B9DCB}"/>
                </a:ext>
              </a:extLst>
            </p:cNvPr>
            <p:cNvSpPr txBox="1"/>
            <p:nvPr/>
          </p:nvSpPr>
          <p:spPr>
            <a:xfrm>
              <a:off x="5885915" y="4808249"/>
              <a:ext cx="900256" cy="264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088449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de-DE" sz="1400" b="1" kern="0">
                  <a:solidFill>
                    <a:srgbClr val="000000"/>
                  </a:solidFill>
                  <a:latin typeface="Helvetica" pitchFamily="2" charset="0"/>
                  <a:ea typeface="Arial Unicode MS" pitchFamily="34" charset="-128"/>
                  <a:cs typeface="Arial Unicode MS" pitchFamily="34" charset="-128"/>
                </a:rPr>
                <a:t>Output</a:t>
              </a:r>
              <a:endParaRPr lang="en-US" sz="1400" b="1" kern="0" err="1">
                <a:solidFill>
                  <a:srgbClr val="000000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087818D-77E5-4D24-99B6-67F531C36695}"/>
                </a:ext>
              </a:extLst>
            </p:cNvPr>
            <p:cNvSpPr/>
            <p:nvPr/>
          </p:nvSpPr>
          <p:spPr>
            <a:xfrm rot="17639635">
              <a:off x="5769754" y="625772"/>
              <a:ext cx="5302139" cy="5302139"/>
            </a:xfrm>
            <a:prstGeom prst="arc">
              <a:avLst>
                <a:gd name="adj1" fmla="val 6863030"/>
                <a:gd name="adj2" fmla="val 11848177"/>
              </a:avLst>
            </a:prstGeom>
            <a:ln w="254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122">
                <a:defRPr/>
              </a:pPr>
              <a:endParaRPr 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61748D-DB45-4A00-AF0C-5AC96E94BD60}"/>
                </a:ext>
              </a:extLst>
            </p:cNvPr>
            <p:cNvGrpSpPr/>
            <p:nvPr/>
          </p:nvGrpSpPr>
          <p:grpSpPr>
            <a:xfrm>
              <a:off x="4617467" y="1595127"/>
              <a:ext cx="7217566" cy="4117918"/>
              <a:chOff x="-8266" y="-149787"/>
              <a:chExt cx="6706056" cy="4482906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455F3D2-4611-4415-B6BD-E60942D67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66" y="145761"/>
                <a:ext cx="614885" cy="68178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B7C65AD-B6A5-4283-BF3A-8383E4670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1393" y="2931667"/>
                <a:ext cx="576165" cy="63884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35223B9-C1EF-477F-BDCB-E949602F2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4302" y="-125179"/>
                <a:ext cx="606864" cy="67288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0B51BEE-3E02-423D-8BB5-E15FD8357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3322" y="3055077"/>
                <a:ext cx="454468" cy="503912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6CF0695-FBE6-4959-BF6A-11A12CE5A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1097" y="3087167"/>
                <a:ext cx="603002" cy="66860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6B04057-BC66-450F-9259-E29355F50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44" y="3186660"/>
                <a:ext cx="292446" cy="32426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B31F1AC-35AA-48DE-A66F-7B2EA4BA3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5361" y="4077252"/>
                <a:ext cx="223121" cy="24739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53740EB-9AE8-4201-8082-56F014386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4056" y="473926"/>
                <a:ext cx="341609" cy="37877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796BA5F-224C-441F-AAB4-E582E5770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1717" y="-149787"/>
                <a:ext cx="411899" cy="45671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D32DF4C-884C-4310-9C2A-FE87529AC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633" y="3966444"/>
                <a:ext cx="330697" cy="366675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037FEB0-AC38-468E-874C-5F2682CD6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3557" y="1064325"/>
              <a:ext cx="481542" cy="48676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3405D1F-A66F-46D0-920A-617E81E59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2152" y="965422"/>
              <a:ext cx="240140" cy="24274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FEE1D0E-1A9F-4BD8-B969-DCFCF8BB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41510" y="1613761"/>
              <a:ext cx="417595" cy="42212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78B6D14-8131-48AB-B412-EAFD7E2B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7364" y="4386461"/>
              <a:ext cx="374645" cy="378711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217EBE1-AFF0-43C9-B98C-E15C3C7F5E18}"/>
                </a:ext>
              </a:extLst>
            </p:cNvPr>
            <p:cNvGrpSpPr/>
            <p:nvPr/>
          </p:nvGrpSpPr>
          <p:grpSpPr>
            <a:xfrm>
              <a:off x="5422412" y="2471539"/>
              <a:ext cx="6461439" cy="1657595"/>
              <a:chOff x="507488" y="2896821"/>
              <a:chExt cx="11175463" cy="1723154"/>
            </a:xfrm>
          </p:grpSpPr>
          <p:sp>
            <p:nvSpPr>
              <p:cNvPr id="80" name="Arrow: Left-Right 1">
                <a:extLst>
                  <a:ext uri="{FF2B5EF4-FFF2-40B4-BE49-F238E27FC236}">
                    <a16:creationId xmlns:a16="http://schemas.microsoft.com/office/drawing/2014/main" id="{F5718B9E-256C-480F-B6A4-7CE11385994F}"/>
                  </a:ext>
                </a:extLst>
              </p:cNvPr>
              <p:cNvSpPr/>
              <p:nvPr/>
            </p:nvSpPr>
            <p:spPr>
              <a:xfrm>
                <a:off x="625079" y="4169518"/>
                <a:ext cx="10945018" cy="450457"/>
              </a:xfrm>
              <a:prstGeom prst="leftRightArrow">
                <a:avLst>
                  <a:gd name="adj1" fmla="val 59199"/>
                  <a:gd name="adj2" fmla="val 62135"/>
                </a:avLst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49"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Helvetica" pitchFamily="2" charset="0"/>
                  </a:rPr>
                  <a:t>Average employee file contains 30-50 documents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609C396-D900-493C-A3CB-550978466E53}"/>
                  </a:ext>
                </a:extLst>
              </p:cNvPr>
              <p:cNvSpPr/>
              <p:nvPr/>
            </p:nvSpPr>
            <p:spPr bwMode="gray">
              <a:xfrm>
                <a:off x="9776013" y="2896821"/>
                <a:ext cx="1906938" cy="111708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sz="800" kern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Separation / Retirement</a:t>
                </a:r>
              </a:p>
            </p:txBody>
          </p:sp>
          <p:sp>
            <p:nvSpPr>
              <p:cNvPr id="82" name="Right Arrow Callout 50">
                <a:extLst>
                  <a:ext uri="{FF2B5EF4-FFF2-40B4-BE49-F238E27FC236}">
                    <a16:creationId xmlns:a16="http://schemas.microsoft.com/office/drawing/2014/main" id="{F6108CFA-1EC8-405C-96E6-D2B5554AE02B}"/>
                  </a:ext>
                </a:extLst>
              </p:cNvPr>
              <p:cNvSpPr/>
              <p:nvPr/>
            </p:nvSpPr>
            <p:spPr bwMode="gray">
              <a:xfrm>
                <a:off x="7922308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45708" tIns="639746" rIns="0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de-DE" sz="800" kern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Compensation</a:t>
                </a:r>
                <a:endParaRPr lang="en-US" sz="800" kern="0">
                  <a:solidFill>
                    <a:srgbClr val="000000"/>
                  </a:solidFill>
                  <a:latin typeface="Helvetica" pitchFamily="2" charset="0"/>
                  <a:ea typeface="Arial Unicode MS" pitchFamily="34" charset="-128"/>
                </a:endParaRPr>
              </a:p>
            </p:txBody>
          </p:sp>
          <p:sp>
            <p:nvSpPr>
              <p:cNvPr id="83" name="Right Arrow Callout 50">
                <a:extLst>
                  <a:ext uri="{FF2B5EF4-FFF2-40B4-BE49-F238E27FC236}">
                    <a16:creationId xmlns:a16="http://schemas.microsoft.com/office/drawing/2014/main" id="{E2658B63-CDED-44FE-840B-F834BB2E185E}"/>
                  </a:ext>
                </a:extLst>
              </p:cNvPr>
              <p:cNvSpPr/>
              <p:nvPr/>
            </p:nvSpPr>
            <p:spPr bwMode="gray">
              <a:xfrm>
                <a:off x="6068603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sz="800" kern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Performance</a:t>
                </a:r>
                <a:br>
                  <a:rPr lang="en-US" sz="800" kern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</a:br>
                <a:r>
                  <a:rPr lang="en-US" sz="800" kern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&amp; Goals</a:t>
                </a:r>
              </a:p>
            </p:txBody>
          </p:sp>
          <p:sp>
            <p:nvSpPr>
              <p:cNvPr id="84" name="Right Arrow Callout 50">
                <a:extLst>
                  <a:ext uri="{FF2B5EF4-FFF2-40B4-BE49-F238E27FC236}">
                    <a16:creationId xmlns:a16="http://schemas.microsoft.com/office/drawing/2014/main" id="{D7459CC1-A310-4DF9-BA24-FC9A9A2ADD1C}"/>
                  </a:ext>
                </a:extLst>
              </p:cNvPr>
              <p:cNvSpPr/>
              <p:nvPr/>
            </p:nvSpPr>
            <p:spPr bwMode="gray">
              <a:xfrm>
                <a:off x="4214898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de-DE" sz="800" kern="0" dirty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L</a:t>
                </a:r>
                <a:r>
                  <a:rPr lang="en-US" sz="800" kern="0" dirty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earning</a:t>
                </a:r>
              </a:p>
            </p:txBody>
          </p:sp>
          <p:sp>
            <p:nvSpPr>
              <p:cNvPr id="85" name="Right Arrow Callout 50">
                <a:extLst>
                  <a:ext uri="{FF2B5EF4-FFF2-40B4-BE49-F238E27FC236}">
                    <a16:creationId xmlns:a16="http://schemas.microsoft.com/office/drawing/2014/main" id="{B1A0AF34-04B7-4FF8-B3C4-A4EB28B98D16}"/>
                  </a:ext>
                </a:extLst>
              </p:cNvPr>
              <p:cNvSpPr/>
              <p:nvPr/>
            </p:nvSpPr>
            <p:spPr bwMode="gray">
              <a:xfrm>
                <a:off x="2361193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de-DE" sz="800" kern="0" dirty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</a:rPr>
                  <a:t>Onboarding</a:t>
                </a:r>
                <a:endParaRPr lang="en-US" sz="800" kern="0" dirty="0">
                  <a:solidFill>
                    <a:srgbClr val="000000"/>
                  </a:solidFill>
                  <a:latin typeface="Helvetica" pitchFamily="2" charset="0"/>
                  <a:ea typeface="Arial Unicode MS" pitchFamily="34" charset="-128"/>
                </a:endParaRPr>
              </a:p>
            </p:txBody>
          </p:sp>
          <p:sp>
            <p:nvSpPr>
              <p:cNvPr id="86" name="Right Arrow Callout 50">
                <a:extLst>
                  <a:ext uri="{FF2B5EF4-FFF2-40B4-BE49-F238E27FC236}">
                    <a16:creationId xmlns:a16="http://schemas.microsoft.com/office/drawing/2014/main" id="{FD3E59D6-E187-46A5-B08A-E73AF3E4F5EF}"/>
                  </a:ext>
                </a:extLst>
              </p:cNvPr>
              <p:cNvSpPr/>
              <p:nvPr/>
            </p:nvSpPr>
            <p:spPr bwMode="gray">
              <a:xfrm>
                <a:off x="507488" y="2896821"/>
                <a:ext cx="2052458" cy="1117083"/>
              </a:xfrm>
              <a:prstGeom prst="rightArrowCallout">
                <a:avLst>
                  <a:gd name="adj1" fmla="val 52530"/>
                  <a:gd name="adj2" fmla="val 26265"/>
                  <a:gd name="adj3" fmla="val 17467"/>
                  <a:gd name="adj4" fmla="val 90777"/>
                </a:avLst>
              </a:prstGeom>
              <a:solidFill>
                <a:schemeClr val="bg1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07064" tIns="639746" rIns="107064" bIns="0"/>
              <a:lstStyle/>
              <a:p>
                <a:pPr algn="ctr" defTabSz="1088122">
                  <a:spcBef>
                    <a:spcPct val="50000"/>
                  </a:spcBef>
                  <a:buClr>
                    <a:srgbClr val="F0AB00"/>
                  </a:buClr>
                  <a:buSzPct val="80000"/>
                  <a:defRPr/>
                </a:pPr>
                <a:r>
                  <a:rPr lang="en-US" sz="800" kern="0">
                    <a:solidFill>
                      <a:srgbClr val="000000"/>
                    </a:solidFill>
                    <a:latin typeface="Helvetica" pitchFamily="2" charset="0"/>
                    <a:ea typeface="Arial Unicode MS" pitchFamily="34" charset="-128"/>
                    <a:cs typeface="Arial Unicode MS" pitchFamily="34" charset="-128"/>
                  </a:rPr>
                  <a:t>Recruiting</a:t>
                </a:r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50BA6401-C299-4BBB-8468-A1D522CBD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34195" y="2900207"/>
                <a:ext cx="735531" cy="71207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F9AFEE4-5997-4CEC-9ECE-23F2938E0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0991" y="3099314"/>
                <a:ext cx="735531" cy="51880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BFEF6E0-DB64-4DCC-B4DF-DFDEE83E2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6603" y="3099314"/>
                <a:ext cx="735531" cy="51880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F3B8345-789B-401D-9C34-E460E1FEF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4226" y="3099314"/>
                <a:ext cx="735531" cy="494312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E027E35-0E62-4210-887B-87865586E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1146" y="3099314"/>
                <a:ext cx="735531" cy="51880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56AE45F8-A6D0-436E-B899-F6BB8448B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1648" y="3099314"/>
                <a:ext cx="735531" cy="5188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1796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FFC80D3-2C69-4222-B644-061C84D93CC9}"/>
              </a:ext>
            </a:extLst>
          </p:cNvPr>
          <p:cNvSpPr/>
          <p:nvPr/>
        </p:nvSpPr>
        <p:spPr>
          <a:xfrm>
            <a:off x="-1" y="2408655"/>
            <a:ext cx="12192001" cy="299645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A82962BF-5E2A-4ECE-92EB-F9BDA089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Day in the Life of the HR Professional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589C2FD-94D1-4C8D-A5B6-4B6ADC828B1B}"/>
              </a:ext>
            </a:extLst>
          </p:cNvPr>
          <p:cNvSpPr/>
          <p:nvPr/>
        </p:nvSpPr>
        <p:spPr>
          <a:xfrm>
            <a:off x="330456" y="1103697"/>
            <a:ext cx="6386168" cy="2484276"/>
          </a:xfrm>
          <a:custGeom>
            <a:avLst/>
            <a:gdLst>
              <a:gd name="connsiteX0" fmla="*/ 5865473 w 6347653"/>
              <a:gd name="connsiteY0" fmla="*/ 0 h 2002396"/>
              <a:gd name="connsiteX1" fmla="*/ 5814673 w 6347653"/>
              <a:gd name="connsiteY1" fmla="*/ 410633 h 2002396"/>
              <a:gd name="connsiteX2" fmla="*/ 451040 w 6347653"/>
              <a:gd name="connsiteY2" fmla="*/ 321733 h 2002396"/>
              <a:gd name="connsiteX3" fmla="*/ 285940 w 6347653"/>
              <a:gd name="connsiteY3" fmla="*/ 1845733 h 2002396"/>
              <a:gd name="connsiteX4" fmla="*/ 311340 w 6347653"/>
              <a:gd name="connsiteY4" fmla="*/ 1875367 h 200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7653" h="2002396">
                <a:moveTo>
                  <a:pt x="5865473" y="0"/>
                </a:moveTo>
                <a:cubicBezTo>
                  <a:pt x="6291275" y="178505"/>
                  <a:pt x="6717078" y="357011"/>
                  <a:pt x="5814673" y="410633"/>
                </a:cubicBezTo>
                <a:cubicBezTo>
                  <a:pt x="4912268" y="464255"/>
                  <a:pt x="1372495" y="82550"/>
                  <a:pt x="451040" y="321733"/>
                </a:cubicBezTo>
                <a:cubicBezTo>
                  <a:pt x="-470415" y="560916"/>
                  <a:pt x="309223" y="1586794"/>
                  <a:pt x="285940" y="1845733"/>
                </a:cubicBezTo>
                <a:cubicBezTo>
                  <a:pt x="262657" y="2104672"/>
                  <a:pt x="286998" y="1990019"/>
                  <a:pt x="311340" y="1875367"/>
                </a:cubicBezTo>
              </a:path>
            </a:pathLst>
          </a:custGeom>
          <a:noFill/>
          <a:ln>
            <a:solidFill>
              <a:schemeClr val="accent2"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E59374-AB9B-441B-84E2-DDFA59BA6899}"/>
              </a:ext>
            </a:extLst>
          </p:cNvPr>
          <p:cNvCxnSpPr>
            <a:cxnSpLocks/>
          </p:cNvCxnSpPr>
          <p:nvPr/>
        </p:nvCxnSpPr>
        <p:spPr>
          <a:xfrm>
            <a:off x="3912682" y="3226940"/>
            <a:ext cx="0" cy="7144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3DCB4259-D46E-4E58-B6D1-034F5C24647C}"/>
              </a:ext>
            </a:extLst>
          </p:cNvPr>
          <p:cNvCxnSpPr>
            <a:cxnSpLocks/>
          </p:cNvCxnSpPr>
          <p:nvPr/>
        </p:nvCxnSpPr>
        <p:spPr>
          <a:xfrm flipV="1">
            <a:off x="2861730" y="3908703"/>
            <a:ext cx="0" cy="70168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bject 5">
            <a:extLst>
              <a:ext uri="{FF2B5EF4-FFF2-40B4-BE49-F238E27FC236}">
                <a16:creationId xmlns:a16="http://schemas.microsoft.com/office/drawing/2014/main" id="{23D34A72-CF23-4B65-938F-5370F2A39917}"/>
              </a:ext>
            </a:extLst>
          </p:cNvPr>
          <p:cNvSpPr/>
          <p:nvPr/>
        </p:nvSpPr>
        <p:spPr>
          <a:xfrm>
            <a:off x="1046037" y="3915562"/>
            <a:ext cx="856520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9DAF01-33B9-4064-83C8-66DFDAA1BDC9}"/>
              </a:ext>
            </a:extLst>
          </p:cNvPr>
          <p:cNvGrpSpPr/>
          <p:nvPr/>
        </p:nvGrpSpPr>
        <p:grpSpPr>
          <a:xfrm>
            <a:off x="807098" y="2546714"/>
            <a:ext cx="2018920" cy="555551"/>
            <a:chOff x="1103799" y="995102"/>
            <a:chExt cx="1797815" cy="1078722"/>
          </a:xfrm>
        </p:grpSpPr>
        <p:sp>
          <p:nvSpPr>
            <p:cNvPr id="136" name="object 12">
              <a:extLst>
                <a:ext uri="{FF2B5EF4-FFF2-40B4-BE49-F238E27FC236}">
                  <a16:creationId xmlns:a16="http://schemas.microsoft.com/office/drawing/2014/main" id="{21769996-96C2-4D44-8778-5D2FA4A4A71D}"/>
                </a:ext>
              </a:extLst>
            </p:cNvPr>
            <p:cNvSpPr txBox="1"/>
            <p:nvPr/>
          </p:nvSpPr>
          <p:spPr>
            <a:xfrm>
              <a:off x="1543764" y="1157309"/>
              <a:ext cx="1357850" cy="73444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atin typeface="Helvetica" pitchFamily="2" charset="0"/>
                </a:rPr>
                <a:t>Recruitment  &amp; 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atin typeface="Helvetica" pitchFamily="2" charset="0"/>
                </a:rPr>
                <a:t>Onboarding</a:t>
              </a:r>
            </a:p>
          </p:txBody>
        </p:sp>
        <p:sp>
          <p:nvSpPr>
            <p:cNvPr id="138" name="object 14">
              <a:extLst>
                <a:ext uri="{FF2B5EF4-FFF2-40B4-BE49-F238E27FC236}">
                  <a16:creationId xmlns:a16="http://schemas.microsoft.com/office/drawing/2014/main" id="{55D64B0B-F78C-4450-A836-84DA03812344}"/>
                </a:ext>
              </a:extLst>
            </p:cNvPr>
            <p:cNvSpPr/>
            <p:nvPr/>
          </p:nvSpPr>
          <p:spPr>
            <a:xfrm>
              <a:off x="1103799" y="995102"/>
              <a:ext cx="500668" cy="1078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Helvetica" pitchFamily="2" charset="0"/>
              </a:endParaRPr>
            </a:p>
          </p:txBody>
        </p:sp>
      </p:grpSp>
      <p:sp>
        <p:nvSpPr>
          <p:cNvPr id="132" name="object 18">
            <a:extLst>
              <a:ext uri="{FF2B5EF4-FFF2-40B4-BE49-F238E27FC236}">
                <a16:creationId xmlns:a16="http://schemas.microsoft.com/office/drawing/2014/main" id="{BFAEFCF7-34E1-4128-AAA4-1E50428B651C}"/>
              </a:ext>
            </a:extLst>
          </p:cNvPr>
          <p:cNvSpPr txBox="1"/>
          <p:nvPr/>
        </p:nvSpPr>
        <p:spPr>
          <a:xfrm>
            <a:off x="4358224" y="2501392"/>
            <a:ext cx="1398646" cy="4374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lang="en-US" sz="1200" b="1">
                <a:latin typeface="Helvetica" pitchFamily="2" charset="0"/>
                <a:cs typeface="Arial"/>
              </a:rPr>
              <a:t>Time Management &amp; Approvals</a:t>
            </a:r>
            <a:endParaRPr sz="1200" b="1">
              <a:latin typeface="Helvetica" pitchFamily="2" charset="0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0B75E0-C435-4F54-B984-29AE1D7C317A}"/>
              </a:ext>
            </a:extLst>
          </p:cNvPr>
          <p:cNvGrpSpPr/>
          <p:nvPr/>
        </p:nvGrpSpPr>
        <p:grpSpPr>
          <a:xfrm>
            <a:off x="3689949" y="2663651"/>
            <a:ext cx="6559275" cy="2490531"/>
            <a:chOff x="3894504" y="2033845"/>
            <a:chExt cx="6559275" cy="2490531"/>
          </a:xfrm>
        </p:grpSpPr>
        <p:sp>
          <p:nvSpPr>
            <p:cNvPr id="90" name="object 29">
              <a:extLst>
                <a:ext uri="{FF2B5EF4-FFF2-40B4-BE49-F238E27FC236}">
                  <a16:creationId xmlns:a16="http://schemas.microsoft.com/office/drawing/2014/main" id="{9584491E-029D-4506-BB3F-34A3E957E21B}"/>
                </a:ext>
              </a:extLst>
            </p:cNvPr>
            <p:cNvSpPr txBox="1"/>
            <p:nvPr/>
          </p:nvSpPr>
          <p:spPr>
            <a:xfrm>
              <a:off x="9319984" y="4086949"/>
              <a:ext cx="1133795" cy="43742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670"/>
                </a:lnSpc>
                <a:spcBef>
                  <a:spcPts val="105"/>
                </a:spcBef>
              </a:pPr>
              <a:r>
                <a:rPr lang="en-US" sz="1200" b="1">
                  <a:latin typeface="Helvetica" pitchFamily="2" charset="0"/>
                  <a:cs typeface="Arial"/>
                </a:rPr>
                <a:t>Separation &amp; Retirements</a:t>
              </a:r>
              <a:endParaRPr sz="1200" b="1">
                <a:latin typeface="Helvetica" pitchFamily="2" charset="0"/>
                <a:cs typeface="Arial"/>
              </a:endParaRPr>
            </a:p>
          </p:txBody>
        </p:sp>
        <p:sp>
          <p:nvSpPr>
            <p:cNvPr id="92" name="object 31">
              <a:extLst>
                <a:ext uri="{FF2B5EF4-FFF2-40B4-BE49-F238E27FC236}">
                  <a16:creationId xmlns:a16="http://schemas.microsoft.com/office/drawing/2014/main" id="{1FD54F52-28DB-4454-991E-1BBE56725AA8}"/>
                </a:ext>
              </a:extLst>
            </p:cNvPr>
            <p:cNvSpPr/>
            <p:nvPr/>
          </p:nvSpPr>
          <p:spPr>
            <a:xfrm>
              <a:off x="3894504" y="2033845"/>
              <a:ext cx="511249" cy="515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Helvetica" pitchFamily="2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B2C52B-D54D-40ED-88F9-709565166AAF}"/>
              </a:ext>
            </a:extLst>
          </p:cNvPr>
          <p:cNvGrpSpPr/>
          <p:nvPr/>
        </p:nvGrpSpPr>
        <p:grpSpPr>
          <a:xfrm>
            <a:off x="8626751" y="2607220"/>
            <a:ext cx="1864229" cy="480567"/>
            <a:chOff x="8431980" y="1605513"/>
            <a:chExt cx="2254367" cy="768382"/>
          </a:xfrm>
        </p:grpSpPr>
        <p:sp>
          <p:nvSpPr>
            <p:cNvPr id="123" name="object 35">
              <a:extLst>
                <a:ext uri="{FF2B5EF4-FFF2-40B4-BE49-F238E27FC236}">
                  <a16:creationId xmlns:a16="http://schemas.microsoft.com/office/drawing/2014/main" id="{A4EF49AD-65A1-45E8-96CA-0C97AFEDC4BF}"/>
                </a:ext>
              </a:extLst>
            </p:cNvPr>
            <p:cNvSpPr txBox="1"/>
            <p:nvPr/>
          </p:nvSpPr>
          <p:spPr>
            <a:xfrm>
              <a:off x="9078283" y="1674490"/>
              <a:ext cx="1608064" cy="69940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670"/>
                </a:lnSpc>
                <a:spcBef>
                  <a:spcPts val="105"/>
                </a:spcBef>
              </a:pPr>
              <a:r>
                <a:rPr lang="en-US" sz="1200" b="1" spc="-5">
                  <a:latin typeface="Helvetica" pitchFamily="2" charset="0"/>
                  <a:cs typeface="Arial"/>
                </a:rPr>
                <a:t>Learning and </a:t>
              </a:r>
              <a:r>
                <a:rPr lang="en-US" sz="1200" b="1">
                  <a:latin typeface="Helvetica" pitchFamily="2" charset="0"/>
                  <a:cs typeface="Arial"/>
                </a:rPr>
                <a:t>Development</a:t>
              </a:r>
              <a:endParaRPr sz="1200" b="1">
                <a:latin typeface="Helvetica" pitchFamily="2" charset="0"/>
                <a:cs typeface="Arial"/>
              </a:endParaRPr>
            </a:p>
          </p:txBody>
        </p:sp>
        <p:sp>
          <p:nvSpPr>
            <p:cNvPr id="125" name="object 37">
              <a:extLst>
                <a:ext uri="{FF2B5EF4-FFF2-40B4-BE49-F238E27FC236}">
                  <a16:creationId xmlns:a16="http://schemas.microsoft.com/office/drawing/2014/main" id="{65A488EE-621A-4C0A-B0EC-68313D9552A8}"/>
                </a:ext>
              </a:extLst>
            </p:cNvPr>
            <p:cNvSpPr/>
            <p:nvPr/>
          </p:nvSpPr>
          <p:spPr>
            <a:xfrm>
              <a:off x="8431980" y="1605513"/>
              <a:ext cx="698243" cy="7524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Helvetica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AE2DB-04D1-4CBF-895D-49E522BE84B1}"/>
              </a:ext>
            </a:extLst>
          </p:cNvPr>
          <p:cNvGrpSpPr/>
          <p:nvPr/>
        </p:nvGrpSpPr>
        <p:grpSpPr>
          <a:xfrm>
            <a:off x="3863278" y="4646077"/>
            <a:ext cx="1801943" cy="548833"/>
            <a:chOff x="3863278" y="3731677"/>
            <a:chExt cx="1801943" cy="548833"/>
          </a:xfrm>
        </p:grpSpPr>
        <p:sp>
          <p:nvSpPr>
            <p:cNvPr id="101" name="object 49">
              <a:extLst>
                <a:ext uri="{FF2B5EF4-FFF2-40B4-BE49-F238E27FC236}">
                  <a16:creationId xmlns:a16="http://schemas.microsoft.com/office/drawing/2014/main" id="{45F6B801-1B69-4776-B10E-D794C81B863B}"/>
                </a:ext>
              </a:extLst>
            </p:cNvPr>
            <p:cNvSpPr txBox="1"/>
            <p:nvPr/>
          </p:nvSpPr>
          <p:spPr>
            <a:xfrm>
              <a:off x="4416176" y="3783201"/>
              <a:ext cx="1249045" cy="4469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670"/>
                </a:lnSpc>
                <a:spcBef>
                  <a:spcPts val="105"/>
                </a:spcBef>
              </a:pPr>
              <a:r>
                <a:rPr sz="1200" b="1">
                  <a:latin typeface="Helvetica" pitchFamily="2" charset="0"/>
                  <a:cs typeface="Arial"/>
                </a:rPr>
                <a:t>Data &amp; Content</a:t>
              </a:r>
            </a:p>
            <a:p>
              <a:pPr marL="12700">
                <a:lnSpc>
                  <a:spcPts val="1670"/>
                </a:lnSpc>
                <a:spcBef>
                  <a:spcPts val="105"/>
                </a:spcBef>
              </a:pPr>
              <a:r>
                <a:rPr sz="1200" b="1">
                  <a:latin typeface="Helvetica" pitchFamily="2" charset="0"/>
                  <a:cs typeface="Arial"/>
                </a:rPr>
                <a:t>Management</a:t>
              </a:r>
            </a:p>
          </p:txBody>
        </p:sp>
        <p:sp>
          <p:nvSpPr>
            <p:cNvPr id="103" name="object 51">
              <a:extLst>
                <a:ext uri="{FF2B5EF4-FFF2-40B4-BE49-F238E27FC236}">
                  <a16:creationId xmlns:a16="http://schemas.microsoft.com/office/drawing/2014/main" id="{C65A89E2-E817-4FFD-85DF-910B0B973A54}"/>
                </a:ext>
              </a:extLst>
            </p:cNvPr>
            <p:cNvSpPr/>
            <p:nvPr/>
          </p:nvSpPr>
          <p:spPr>
            <a:xfrm>
              <a:off x="3863278" y="3731677"/>
              <a:ext cx="552898" cy="5488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Helvetica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E51C0-1864-4BFE-918C-22A5FC07C170}"/>
              </a:ext>
            </a:extLst>
          </p:cNvPr>
          <p:cNvGrpSpPr/>
          <p:nvPr/>
        </p:nvGrpSpPr>
        <p:grpSpPr>
          <a:xfrm>
            <a:off x="1742618" y="4694725"/>
            <a:ext cx="1844999" cy="646322"/>
            <a:chOff x="1742618" y="3780325"/>
            <a:chExt cx="1844999" cy="646322"/>
          </a:xfrm>
        </p:grpSpPr>
        <p:sp>
          <p:nvSpPr>
            <p:cNvPr id="96" name="object 41">
              <a:extLst>
                <a:ext uri="{FF2B5EF4-FFF2-40B4-BE49-F238E27FC236}">
                  <a16:creationId xmlns:a16="http://schemas.microsoft.com/office/drawing/2014/main" id="{B1E840FB-3C2C-4D76-A6E4-32C0C1187EE5}"/>
                </a:ext>
              </a:extLst>
            </p:cNvPr>
            <p:cNvSpPr txBox="1"/>
            <p:nvPr/>
          </p:nvSpPr>
          <p:spPr>
            <a:xfrm>
              <a:off x="2278164" y="3850207"/>
              <a:ext cx="1309453" cy="5764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63195" marR="5080" indent="-151130">
                <a:spcBef>
                  <a:spcPts val="175"/>
                </a:spcBef>
              </a:pPr>
              <a:r>
                <a:rPr lang="en-US" sz="1200" b="1">
                  <a:latin typeface="Helvetica" pitchFamily="2" charset="0"/>
                  <a:cs typeface="Arial"/>
                </a:rPr>
                <a:t>Payroll, Performance  &amp; Comp Data</a:t>
              </a:r>
              <a:endParaRPr sz="1200" b="1">
                <a:latin typeface="Helvetica" pitchFamily="2" charset="0"/>
                <a:cs typeface="Arial"/>
              </a:endParaRPr>
            </a:p>
          </p:txBody>
        </p:sp>
        <p:sp>
          <p:nvSpPr>
            <p:cNvPr id="98" name="object 43">
              <a:extLst>
                <a:ext uri="{FF2B5EF4-FFF2-40B4-BE49-F238E27FC236}">
                  <a16:creationId xmlns:a16="http://schemas.microsoft.com/office/drawing/2014/main" id="{96EEC537-E7EC-4837-80E8-0EFB45CE15DD}"/>
                </a:ext>
              </a:extLst>
            </p:cNvPr>
            <p:cNvSpPr/>
            <p:nvPr/>
          </p:nvSpPr>
          <p:spPr>
            <a:xfrm>
              <a:off x="1742618" y="3780325"/>
              <a:ext cx="506567" cy="4770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Helvetica" pitchFamily="2" charset="0"/>
              </a:endParaRPr>
            </a:p>
          </p:txBody>
        </p:sp>
      </p:grpSp>
      <p:sp>
        <p:nvSpPr>
          <p:cNvPr id="107" name="object 56">
            <a:extLst>
              <a:ext uri="{FF2B5EF4-FFF2-40B4-BE49-F238E27FC236}">
                <a16:creationId xmlns:a16="http://schemas.microsoft.com/office/drawing/2014/main" id="{5CB7A645-A698-4C52-9942-5435B7234B3C}"/>
              </a:ext>
            </a:extLst>
          </p:cNvPr>
          <p:cNvSpPr txBox="1"/>
          <p:nvPr/>
        </p:nvSpPr>
        <p:spPr>
          <a:xfrm>
            <a:off x="10898501" y="4591387"/>
            <a:ext cx="1279727" cy="649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05"/>
              </a:spcBef>
            </a:pPr>
            <a:r>
              <a:rPr lang="en-US" sz="1200" b="1">
                <a:latin typeface="Helvetica" pitchFamily="2" charset="0"/>
                <a:cs typeface="Arial"/>
              </a:rPr>
              <a:t>Retaining Employee Data &amp; Content </a:t>
            </a:r>
          </a:p>
        </p:txBody>
      </p:sp>
      <p:sp>
        <p:nvSpPr>
          <p:cNvPr id="112" name="object 67">
            <a:extLst>
              <a:ext uri="{FF2B5EF4-FFF2-40B4-BE49-F238E27FC236}">
                <a16:creationId xmlns:a16="http://schemas.microsoft.com/office/drawing/2014/main" id="{AAEBF166-10AC-4884-848F-856CB38575A5}"/>
              </a:ext>
            </a:extLst>
          </p:cNvPr>
          <p:cNvSpPr txBox="1"/>
          <p:nvPr/>
        </p:nvSpPr>
        <p:spPr>
          <a:xfrm>
            <a:off x="6876458" y="4644792"/>
            <a:ext cx="12097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latin typeface="Helvetica" pitchFamily="2" charset="0"/>
                <a:cs typeface="Arial"/>
              </a:rPr>
              <a:t>Modern </a:t>
            </a:r>
            <a:r>
              <a:rPr lang="en-US" sz="1200" b="1">
                <a:latin typeface="Helvetica" pitchFamily="2" charset="0"/>
                <a:cs typeface="Arial"/>
              </a:rPr>
              <a:t>process in Workflow and e-signatures</a:t>
            </a:r>
            <a:endParaRPr sz="1200" b="1">
              <a:latin typeface="Helvetica" pitchFamily="2" charset="0"/>
              <a:cs typeface="Arial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067C10D-EB8D-4B29-BFEC-269F38E7503C}"/>
              </a:ext>
            </a:extLst>
          </p:cNvPr>
          <p:cNvGrpSpPr/>
          <p:nvPr/>
        </p:nvGrpSpPr>
        <p:grpSpPr>
          <a:xfrm>
            <a:off x="237205" y="3675190"/>
            <a:ext cx="822960" cy="452755"/>
            <a:chOff x="1260527" y="2605773"/>
            <a:chExt cx="822960" cy="452755"/>
          </a:xfrm>
          <a:solidFill>
            <a:srgbClr val="0C4DA2"/>
          </a:solidFill>
        </p:grpSpPr>
        <p:sp>
          <p:nvSpPr>
            <p:cNvPr id="114" name="object 72">
              <a:extLst>
                <a:ext uri="{FF2B5EF4-FFF2-40B4-BE49-F238E27FC236}">
                  <a16:creationId xmlns:a16="http://schemas.microsoft.com/office/drawing/2014/main" id="{71F27E8B-7F60-4C45-8138-DA83A8F24C80}"/>
                </a:ext>
              </a:extLst>
            </p:cNvPr>
            <p:cNvSpPr/>
            <p:nvPr/>
          </p:nvSpPr>
          <p:spPr>
            <a:xfrm>
              <a:off x="1260527" y="2605773"/>
              <a:ext cx="822960" cy="452755"/>
            </a:xfrm>
            <a:custGeom>
              <a:avLst/>
              <a:gdLst/>
              <a:ahLst/>
              <a:cxnLst/>
              <a:rect l="l" t="t" r="r" b="b"/>
              <a:pathLst>
                <a:path w="822960" h="452754">
                  <a:moveTo>
                    <a:pt x="0" y="226314"/>
                  </a:moveTo>
                  <a:lnTo>
                    <a:pt x="113157" y="0"/>
                  </a:lnTo>
                  <a:lnTo>
                    <a:pt x="709802" y="0"/>
                  </a:lnTo>
                  <a:lnTo>
                    <a:pt x="822960" y="226314"/>
                  </a:lnTo>
                  <a:lnTo>
                    <a:pt x="709802" y="452628"/>
                  </a:lnTo>
                  <a:lnTo>
                    <a:pt x="113157" y="452628"/>
                  </a:lnTo>
                  <a:lnTo>
                    <a:pt x="0" y="226314"/>
                  </a:lnTo>
                  <a:close/>
                </a:path>
              </a:pathLst>
            </a:custGeom>
            <a:solidFill>
              <a:schemeClr val="accent2"/>
            </a:solidFill>
            <a:ln w="27432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Helvetica" pitchFamily="2" charset="0"/>
              </a:endParaRPr>
            </a:p>
          </p:txBody>
        </p:sp>
        <p:sp>
          <p:nvSpPr>
            <p:cNvPr id="115" name="object 79">
              <a:extLst>
                <a:ext uri="{FF2B5EF4-FFF2-40B4-BE49-F238E27FC236}">
                  <a16:creationId xmlns:a16="http://schemas.microsoft.com/office/drawing/2014/main" id="{5025FABD-546E-4D39-A700-DEE8268E3DD6}"/>
                </a:ext>
              </a:extLst>
            </p:cNvPr>
            <p:cNvSpPr txBox="1"/>
            <p:nvPr/>
          </p:nvSpPr>
          <p:spPr>
            <a:xfrm>
              <a:off x="1353778" y="2694620"/>
              <a:ext cx="609638" cy="322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en-US" sz="2000" b="1" spc="-45" dirty="0">
                  <a:solidFill>
                    <a:srgbClr val="FFFFFF"/>
                  </a:solidFill>
                  <a:latin typeface="Helvetica" pitchFamily="2" charset="0"/>
                  <a:cs typeface="Arial"/>
                </a:rPr>
                <a:t>Hire</a:t>
              </a:r>
              <a:endParaRPr lang="en-US" sz="1600" dirty="0">
                <a:latin typeface="Helvetica" pitchFamily="2" charset="0"/>
                <a:cs typeface="Arial"/>
              </a:endParaRPr>
            </a:p>
          </p:txBody>
        </p:sp>
      </p:grpSp>
      <p:sp>
        <p:nvSpPr>
          <p:cNvPr id="222" name="object 9">
            <a:extLst>
              <a:ext uri="{FF2B5EF4-FFF2-40B4-BE49-F238E27FC236}">
                <a16:creationId xmlns:a16="http://schemas.microsoft.com/office/drawing/2014/main" id="{EEBF257D-A785-47DF-A0E3-0F49A9846567}"/>
              </a:ext>
            </a:extLst>
          </p:cNvPr>
          <p:cNvSpPr txBox="1"/>
          <p:nvPr/>
        </p:nvSpPr>
        <p:spPr>
          <a:xfrm>
            <a:off x="133431" y="4407826"/>
            <a:ext cx="1830304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spc="5">
                <a:latin typeface="Helvetica" pitchFamily="2" charset="0"/>
                <a:cs typeface="Arial"/>
              </a:rPr>
              <a:t>HR Professional Journey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9DC5BE-65BD-4927-BFBE-633D9B6A070E}"/>
              </a:ext>
            </a:extLst>
          </p:cNvPr>
          <p:cNvCxnSpPr>
            <a:cxnSpLocks/>
          </p:cNvCxnSpPr>
          <p:nvPr/>
        </p:nvCxnSpPr>
        <p:spPr>
          <a:xfrm>
            <a:off x="1931464" y="3226940"/>
            <a:ext cx="0" cy="7144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C598F7D-9467-401F-896B-429AA7926F6B}"/>
              </a:ext>
            </a:extLst>
          </p:cNvPr>
          <p:cNvCxnSpPr>
            <a:cxnSpLocks/>
          </p:cNvCxnSpPr>
          <p:nvPr/>
        </p:nvCxnSpPr>
        <p:spPr>
          <a:xfrm flipV="1">
            <a:off x="4779900" y="3908703"/>
            <a:ext cx="0" cy="70168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BFC32E0-94F4-462B-AF04-A26D2E910DF6}"/>
              </a:ext>
            </a:extLst>
          </p:cNvPr>
          <p:cNvCxnSpPr>
            <a:cxnSpLocks/>
          </p:cNvCxnSpPr>
          <p:nvPr/>
        </p:nvCxnSpPr>
        <p:spPr>
          <a:xfrm>
            <a:off x="6551619" y="3226940"/>
            <a:ext cx="0" cy="7144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81CC727-E98F-4B2F-8C37-03278A4BD06A}"/>
              </a:ext>
            </a:extLst>
          </p:cNvPr>
          <p:cNvCxnSpPr>
            <a:cxnSpLocks/>
          </p:cNvCxnSpPr>
          <p:nvPr/>
        </p:nvCxnSpPr>
        <p:spPr>
          <a:xfrm flipV="1">
            <a:off x="7088843" y="3908703"/>
            <a:ext cx="0" cy="70168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290F6C7-B6FB-4846-8A55-D61D941779EA}"/>
              </a:ext>
            </a:extLst>
          </p:cNvPr>
          <p:cNvCxnSpPr>
            <a:cxnSpLocks/>
          </p:cNvCxnSpPr>
          <p:nvPr/>
        </p:nvCxnSpPr>
        <p:spPr>
          <a:xfrm>
            <a:off x="9003302" y="3226940"/>
            <a:ext cx="0" cy="7144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0541036-58D6-4CB4-9F60-D7EC4728C00E}"/>
              </a:ext>
            </a:extLst>
          </p:cNvPr>
          <p:cNvCxnSpPr>
            <a:cxnSpLocks/>
          </p:cNvCxnSpPr>
          <p:nvPr/>
        </p:nvCxnSpPr>
        <p:spPr>
          <a:xfrm flipV="1">
            <a:off x="9449568" y="3908703"/>
            <a:ext cx="0" cy="70168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9959DBB-497E-4D9C-94A9-A1D58CCE3D53}"/>
              </a:ext>
            </a:extLst>
          </p:cNvPr>
          <p:cNvCxnSpPr>
            <a:cxnSpLocks/>
          </p:cNvCxnSpPr>
          <p:nvPr/>
        </p:nvCxnSpPr>
        <p:spPr>
          <a:xfrm flipV="1">
            <a:off x="10778843" y="3874158"/>
            <a:ext cx="0" cy="938484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bject 5">
            <a:extLst>
              <a:ext uri="{FF2B5EF4-FFF2-40B4-BE49-F238E27FC236}">
                <a16:creationId xmlns:a16="http://schemas.microsoft.com/office/drawing/2014/main" id="{6CDCFE03-B2DE-4628-837A-9F344D7EFF7B}"/>
              </a:ext>
            </a:extLst>
          </p:cNvPr>
          <p:cNvSpPr/>
          <p:nvPr/>
        </p:nvSpPr>
        <p:spPr>
          <a:xfrm>
            <a:off x="1963735" y="3915570"/>
            <a:ext cx="865190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60" name="object 5">
            <a:extLst>
              <a:ext uri="{FF2B5EF4-FFF2-40B4-BE49-F238E27FC236}">
                <a16:creationId xmlns:a16="http://schemas.microsoft.com/office/drawing/2014/main" id="{0BDC373C-1E4A-4E46-BCEE-560F45F0D2FB}"/>
              </a:ext>
            </a:extLst>
          </p:cNvPr>
          <p:cNvSpPr/>
          <p:nvPr/>
        </p:nvSpPr>
        <p:spPr>
          <a:xfrm>
            <a:off x="2886052" y="3915570"/>
            <a:ext cx="1859412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61" name="object 5">
            <a:extLst>
              <a:ext uri="{FF2B5EF4-FFF2-40B4-BE49-F238E27FC236}">
                <a16:creationId xmlns:a16="http://schemas.microsoft.com/office/drawing/2014/main" id="{C8996105-C3D7-4BD3-B826-144FCCCFD40D}"/>
              </a:ext>
            </a:extLst>
          </p:cNvPr>
          <p:cNvSpPr/>
          <p:nvPr/>
        </p:nvSpPr>
        <p:spPr>
          <a:xfrm>
            <a:off x="4808807" y="3916379"/>
            <a:ext cx="2240555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51DDE1DF-006C-45E0-9293-569B6C1FC06F}"/>
              </a:ext>
            </a:extLst>
          </p:cNvPr>
          <p:cNvSpPr/>
          <p:nvPr/>
        </p:nvSpPr>
        <p:spPr>
          <a:xfrm>
            <a:off x="7117749" y="3915562"/>
            <a:ext cx="229954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63" name="object 5">
            <a:extLst>
              <a:ext uri="{FF2B5EF4-FFF2-40B4-BE49-F238E27FC236}">
                <a16:creationId xmlns:a16="http://schemas.microsoft.com/office/drawing/2014/main" id="{0B9418D2-420A-4F29-B73E-0ADD314201EA}"/>
              </a:ext>
            </a:extLst>
          </p:cNvPr>
          <p:cNvSpPr/>
          <p:nvPr/>
        </p:nvSpPr>
        <p:spPr>
          <a:xfrm>
            <a:off x="9478549" y="3915268"/>
            <a:ext cx="1583051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FDA7C811-9B21-4984-B093-F7821B5FA759}"/>
              </a:ext>
            </a:extLst>
          </p:cNvPr>
          <p:cNvSpPr/>
          <p:nvPr/>
        </p:nvSpPr>
        <p:spPr>
          <a:xfrm>
            <a:off x="11134258" y="3915268"/>
            <a:ext cx="771965" cy="318135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69" name="object 5">
            <a:extLst>
              <a:ext uri="{FF2B5EF4-FFF2-40B4-BE49-F238E27FC236}">
                <a16:creationId xmlns:a16="http://schemas.microsoft.com/office/drawing/2014/main" id="{C084F3A5-3F43-4421-B7A2-7346028E2914}"/>
              </a:ext>
            </a:extLst>
          </p:cNvPr>
          <p:cNvSpPr/>
          <p:nvPr/>
        </p:nvSpPr>
        <p:spPr>
          <a:xfrm>
            <a:off x="1896193" y="3915547"/>
            <a:ext cx="6886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70" name="object 5">
            <a:extLst>
              <a:ext uri="{FF2B5EF4-FFF2-40B4-BE49-F238E27FC236}">
                <a16:creationId xmlns:a16="http://schemas.microsoft.com/office/drawing/2014/main" id="{D4CA4FBE-2856-4526-8458-F0B3F2149A37}"/>
              </a:ext>
            </a:extLst>
          </p:cNvPr>
          <p:cNvSpPr/>
          <p:nvPr/>
        </p:nvSpPr>
        <p:spPr>
          <a:xfrm>
            <a:off x="2826018" y="3915547"/>
            <a:ext cx="6886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71" name="object 5">
            <a:extLst>
              <a:ext uri="{FF2B5EF4-FFF2-40B4-BE49-F238E27FC236}">
                <a16:creationId xmlns:a16="http://schemas.microsoft.com/office/drawing/2014/main" id="{0AAB5039-687B-4DB6-A775-5EE5FDB8B693}"/>
              </a:ext>
            </a:extLst>
          </p:cNvPr>
          <p:cNvSpPr/>
          <p:nvPr/>
        </p:nvSpPr>
        <p:spPr>
          <a:xfrm>
            <a:off x="4745465" y="3915547"/>
            <a:ext cx="6886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72" name="object 5">
            <a:extLst>
              <a:ext uri="{FF2B5EF4-FFF2-40B4-BE49-F238E27FC236}">
                <a16:creationId xmlns:a16="http://schemas.microsoft.com/office/drawing/2014/main" id="{96E656E6-4344-4BF1-966B-75C67F250A1A}"/>
              </a:ext>
            </a:extLst>
          </p:cNvPr>
          <p:cNvSpPr/>
          <p:nvPr/>
        </p:nvSpPr>
        <p:spPr>
          <a:xfrm>
            <a:off x="7048956" y="3916996"/>
            <a:ext cx="6886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73" name="object 5">
            <a:extLst>
              <a:ext uri="{FF2B5EF4-FFF2-40B4-BE49-F238E27FC236}">
                <a16:creationId xmlns:a16="http://schemas.microsoft.com/office/drawing/2014/main" id="{73FBBE42-F0BC-4842-9F21-9EA63BAC081B}"/>
              </a:ext>
            </a:extLst>
          </p:cNvPr>
          <p:cNvSpPr/>
          <p:nvPr/>
        </p:nvSpPr>
        <p:spPr>
          <a:xfrm>
            <a:off x="9415133" y="3915547"/>
            <a:ext cx="6886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sp>
        <p:nvSpPr>
          <p:cNvPr id="174" name="object 5">
            <a:extLst>
              <a:ext uri="{FF2B5EF4-FFF2-40B4-BE49-F238E27FC236}">
                <a16:creationId xmlns:a16="http://schemas.microsoft.com/office/drawing/2014/main" id="{0C3774FC-567D-42F3-A56E-D7CF26BC1E4D}"/>
              </a:ext>
            </a:extLst>
          </p:cNvPr>
          <p:cNvSpPr/>
          <p:nvPr/>
        </p:nvSpPr>
        <p:spPr>
          <a:xfrm>
            <a:off x="11063051" y="3915547"/>
            <a:ext cx="68869" cy="318136"/>
          </a:xfrm>
          <a:custGeom>
            <a:avLst/>
            <a:gdLst/>
            <a:ahLst/>
            <a:cxnLst/>
            <a:rect l="l" t="t" r="r" b="b"/>
            <a:pathLst>
              <a:path w="9984740">
                <a:moveTo>
                  <a:pt x="0" y="0"/>
                </a:moveTo>
                <a:lnTo>
                  <a:pt x="9984232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1B4C746-4768-42C3-8629-235D71E2DFB5}"/>
              </a:ext>
            </a:extLst>
          </p:cNvPr>
          <p:cNvGrpSpPr/>
          <p:nvPr/>
        </p:nvGrpSpPr>
        <p:grpSpPr>
          <a:xfrm>
            <a:off x="10959548" y="3675189"/>
            <a:ext cx="1183503" cy="452755"/>
            <a:chOff x="1260527" y="2605773"/>
            <a:chExt cx="822960" cy="452755"/>
          </a:xfrm>
          <a:solidFill>
            <a:srgbClr val="0C4DA2"/>
          </a:solidFill>
        </p:grpSpPr>
        <p:sp>
          <p:nvSpPr>
            <p:cNvPr id="68" name="object 72">
              <a:extLst>
                <a:ext uri="{FF2B5EF4-FFF2-40B4-BE49-F238E27FC236}">
                  <a16:creationId xmlns:a16="http://schemas.microsoft.com/office/drawing/2014/main" id="{FC9551B4-4229-4C88-8026-FEF273E36BE1}"/>
                </a:ext>
              </a:extLst>
            </p:cNvPr>
            <p:cNvSpPr/>
            <p:nvPr/>
          </p:nvSpPr>
          <p:spPr>
            <a:xfrm>
              <a:off x="1260527" y="2605773"/>
              <a:ext cx="822960" cy="452755"/>
            </a:xfrm>
            <a:custGeom>
              <a:avLst/>
              <a:gdLst/>
              <a:ahLst/>
              <a:cxnLst/>
              <a:rect l="l" t="t" r="r" b="b"/>
              <a:pathLst>
                <a:path w="822960" h="452754">
                  <a:moveTo>
                    <a:pt x="0" y="226314"/>
                  </a:moveTo>
                  <a:lnTo>
                    <a:pt x="113157" y="0"/>
                  </a:lnTo>
                  <a:lnTo>
                    <a:pt x="709802" y="0"/>
                  </a:lnTo>
                  <a:lnTo>
                    <a:pt x="822960" y="226314"/>
                  </a:lnTo>
                  <a:lnTo>
                    <a:pt x="709802" y="452628"/>
                  </a:lnTo>
                  <a:lnTo>
                    <a:pt x="113157" y="452628"/>
                  </a:lnTo>
                  <a:lnTo>
                    <a:pt x="0" y="226314"/>
                  </a:lnTo>
                  <a:close/>
                </a:path>
              </a:pathLst>
            </a:custGeom>
            <a:solidFill>
              <a:schemeClr val="accent2"/>
            </a:solidFill>
            <a:ln w="27432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Helvetica" pitchFamily="2" charset="0"/>
              </a:endParaRPr>
            </a:p>
          </p:txBody>
        </p:sp>
        <p:sp>
          <p:nvSpPr>
            <p:cNvPr id="69" name="object 79">
              <a:extLst>
                <a:ext uri="{FF2B5EF4-FFF2-40B4-BE49-F238E27FC236}">
                  <a16:creationId xmlns:a16="http://schemas.microsoft.com/office/drawing/2014/main" id="{B5E8A798-284C-4E16-BF39-DFB4DCCE7C2F}"/>
                </a:ext>
              </a:extLst>
            </p:cNvPr>
            <p:cNvSpPr txBox="1"/>
            <p:nvPr/>
          </p:nvSpPr>
          <p:spPr>
            <a:xfrm>
              <a:off x="1359825" y="2665897"/>
              <a:ext cx="577163" cy="322523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C4DA2"/>
              </a:solidFill>
            </a:ln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lang="en-US" sz="2000" b="1" spc="-45" dirty="0">
                  <a:solidFill>
                    <a:srgbClr val="FFFFFF"/>
                  </a:solidFill>
                  <a:latin typeface="Helvetica" pitchFamily="2" charset="0"/>
                  <a:cs typeface="Arial"/>
                </a:rPr>
                <a:t>Retire</a:t>
              </a:r>
              <a:endParaRPr lang="en-US" sz="1600" dirty="0">
                <a:latin typeface="Helvetica" pitchFamily="2" charset="0"/>
                <a:cs typeface="Arial"/>
              </a:endParaRPr>
            </a:p>
          </p:txBody>
        </p:sp>
      </p:grpSp>
      <p:sp>
        <p:nvSpPr>
          <p:cNvPr id="70" name="object 18">
            <a:extLst>
              <a:ext uri="{FF2B5EF4-FFF2-40B4-BE49-F238E27FC236}">
                <a16:creationId xmlns:a16="http://schemas.microsoft.com/office/drawing/2014/main" id="{00174837-FB9A-4905-898D-9249AA0BA614}"/>
              </a:ext>
            </a:extLst>
          </p:cNvPr>
          <p:cNvSpPr txBox="1"/>
          <p:nvPr/>
        </p:nvSpPr>
        <p:spPr>
          <a:xfrm>
            <a:off x="6643523" y="2498983"/>
            <a:ext cx="1398646" cy="65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lang="en-US" sz="1200" b="1">
                <a:latin typeface="Helvetica" pitchFamily="2" charset="0"/>
                <a:cs typeface="Arial"/>
              </a:rPr>
              <a:t>Data protection and Retention  Policies</a:t>
            </a:r>
            <a:endParaRPr sz="1200" b="1">
              <a:latin typeface="Helvetica" pitchFamily="2" charset="0"/>
              <a:cs typeface="Arial"/>
            </a:endParaRPr>
          </a:p>
        </p:txBody>
      </p:sp>
      <p:pic>
        <p:nvPicPr>
          <p:cNvPr id="1028" name="Picture 4" descr="Облачный сервис цифровой подписи. Добавьте надежные цифровые подписи и  печати в ваш документооборот">
            <a:extLst>
              <a:ext uri="{FF2B5EF4-FFF2-40B4-BE49-F238E27FC236}">
                <a16:creationId xmlns:a16="http://schemas.microsoft.com/office/drawing/2014/main" id="{50C3EB81-7C92-4756-8F2A-5C008471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76" y="4491822"/>
            <a:ext cx="848860" cy="8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F299D8E-828A-4B27-94EE-5949D8037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032" y="4584717"/>
            <a:ext cx="425270" cy="68498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3134139-D664-448E-B4C2-8EC8E1EEE6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9191" y="2550658"/>
            <a:ext cx="583713" cy="583713"/>
          </a:xfrm>
          <a:prstGeom prst="rect">
            <a:avLst/>
          </a:prstGeom>
        </p:spPr>
      </p:pic>
      <p:sp>
        <p:nvSpPr>
          <p:cNvPr id="73" name="object 31">
            <a:extLst>
              <a:ext uri="{FF2B5EF4-FFF2-40B4-BE49-F238E27FC236}">
                <a16:creationId xmlns:a16="http://schemas.microsoft.com/office/drawing/2014/main" id="{F39B6128-C284-4ADD-ADE4-40562BA08E80}"/>
              </a:ext>
            </a:extLst>
          </p:cNvPr>
          <p:cNvSpPr/>
          <p:nvPr/>
        </p:nvSpPr>
        <p:spPr>
          <a:xfrm>
            <a:off x="10452234" y="4820366"/>
            <a:ext cx="461292" cy="464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07" grpId="0"/>
      <p:bldP spid="58" grpId="0" animBg="1"/>
      <p:bldP spid="60" grpId="0" animBg="1"/>
      <p:bldP spid="61" grpId="0" animBg="1"/>
      <p:bldP spid="62" grpId="0" animBg="1"/>
      <p:bldP spid="63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0FACE-5986-4A1E-9425-E128FD57BA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796" y="2085251"/>
            <a:ext cx="5563886" cy="3871796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Build Custom Interfaces in SAP SF Employee Central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Connect to SAP Commerce Cloud, SAP Cloud for Customer, S/4 HANA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Enhance management of HR Tasks with SAP SF using SAP BTP extension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Use SF user roles to manage authorizations in the extension </a:t>
            </a:r>
            <a:r>
              <a:rPr lang="en-US" sz="1600" dirty="0" err="1"/>
              <a:t>applicatio</a:t>
            </a:r>
            <a:endParaRPr lang="en-US" sz="16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Intelligent Service to trigger custom events in SAP for business use cases.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Using SF APIs, SAP BTP application can create automate applications for HR related activities.</a:t>
            </a:r>
            <a:endParaRPr lang="en-US" sz="6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0B8329-4C4A-49FE-8BCC-E735474B03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194" y="588432"/>
            <a:ext cx="4618524" cy="11856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Extending SAP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SuccessFactors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E6B87-6B86-4748-B873-52F354A671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573838"/>
            <a:ext cx="384175" cy="211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85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E0194-4D48-4029-9AA2-9D86058F23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Online Image Placeholder 8" descr="Abstract blockchain network background">
            <a:extLst>
              <a:ext uri="{FF2B5EF4-FFF2-40B4-BE49-F238E27FC236}">
                <a16:creationId xmlns:a16="http://schemas.microsoft.com/office/drawing/2014/main" id="{FC3B4F56-625C-F404-8BCC-0CBA375B3E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36" b="1923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00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25" id="{0D64E6C5-0ED3-9F40-8BAA-99B115482B6D}" vid="{7A782CD4-C585-C547-A38D-83776DC1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f4f4a2-3af9-4cc4-9a93-c23463beaaf5">
      <Terms xmlns="http://schemas.microsoft.com/office/infopath/2007/PartnerControls"/>
    </lcf76f155ced4ddcb4097134ff3c332f>
    <TaxCatchAll xmlns="7e9375c6-efdf-4ad5-8d29-4507a89805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20B9F02274449AEB188876A1E4C16" ma:contentTypeVersion="18" ma:contentTypeDescription="Create a new document." ma:contentTypeScope="" ma:versionID="9d39fef0e4743040e3fe4dd27b859dd7">
  <xsd:schema xmlns:xsd="http://www.w3.org/2001/XMLSchema" xmlns:xs="http://www.w3.org/2001/XMLSchema" xmlns:p="http://schemas.microsoft.com/office/2006/metadata/properties" xmlns:ns2="14f4f4a2-3af9-4cc4-9a93-c23463beaaf5" xmlns:ns3="7e9375c6-efdf-4ad5-8d29-4507a898058a" targetNamespace="http://schemas.microsoft.com/office/2006/metadata/properties" ma:root="true" ma:fieldsID="705e2fdb9b98ca17a83c59139b388cb4" ns2:_="" ns3:_="">
    <xsd:import namespace="14f4f4a2-3af9-4cc4-9a93-c23463beaaf5"/>
    <xsd:import namespace="7e9375c6-efdf-4ad5-8d29-4507a8980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4f4a2-3af9-4cc4-9a93-c23463bea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375c6-efdf-4ad5-8d29-4507a8980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260b1a-737a-4ec5-840c-a05d270daeed}" ma:internalName="TaxCatchAll" ma:showField="CatchAllData" ma:web="7e9375c6-efdf-4ad5-8d29-4507a8980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C694B-E7DC-4F0A-AF7D-654AA337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82E9FC-7F96-47D9-BFD9-A09EAB959E5B}">
  <ds:schemaRefs>
    <ds:schemaRef ds:uri="14f4f4a2-3af9-4cc4-9a93-c23463beaaf5"/>
    <ds:schemaRef ds:uri="http://schemas.openxmlformats.org/package/2006/metadata/core-properties"/>
    <ds:schemaRef ds:uri="http://purl.org/dc/elements/1.1/"/>
    <ds:schemaRef ds:uri="7e9375c6-efdf-4ad5-8d29-4507a898058a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64257E-5A04-4D7F-B6F8-A0735FAA8C44}"/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16</TotalTime>
  <Words>1155</Words>
  <Application>Microsoft Macintosh PowerPoint</Application>
  <PresentationFormat>Widescreen</PresentationFormat>
  <Paragraphs>205</Paragraphs>
  <Slides>14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</vt:lpstr>
      <vt:lpstr>Helvetica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Extending SAP SuccessFactors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Julia Amorim</dc:creator>
  <cp:keywords/>
  <dc:description/>
  <cp:lastModifiedBy>Julia Amorim</cp:lastModifiedBy>
  <cp:revision>2</cp:revision>
  <dcterms:created xsi:type="dcterms:W3CDTF">2025-05-06T14:56:55Z</dcterms:created>
  <dcterms:modified xsi:type="dcterms:W3CDTF">2025-05-06T15:13:04Z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0x010100C7E20B9F02274449AEB188876A1E4C16</vt:lpwstr>
  </property>
  <property fmtid="{D5CDD505-2E9C-101B-9397-08002B2CF9AE}" pid="3" name="MediaServiceImageTags">
    <vt:lpwstr/>
  </property>
</Properties>
</file>