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4"/>
  </p:sldMasterIdLst>
  <p:notesMasterIdLst>
    <p:notesMasterId r:id="rId19"/>
  </p:notesMasterIdLst>
  <p:handoutMasterIdLst>
    <p:handoutMasterId r:id="rId20"/>
  </p:handoutMasterIdLst>
  <p:sldIdLst>
    <p:sldId id="2147469065" r:id="rId5"/>
    <p:sldId id="2147479282" r:id="rId6"/>
    <p:sldId id="256" r:id="rId7"/>
    <p:sldId id="2147469053" r:id="rId8"/>
    <p:sldId id="2147469015" r:id="rId9"/>
    <p:sldId id="2147374381" r:id="rId10"/>
    <p:sldId id="2147374377" r:id="rId11"/>
    <p:sldId id="2147469066" r:id="rId12"/>
    <p:sldId id="2147374376" r:id="rId13"/>
    <p:sldId id="2147374378" r:id="rId14"/>
    <p:sldId id="2147374371" r:id="rId15"/>
    <p:sldId id="2147374372" r:id="rId16"/>
    <p:sldId id="2147374383" r:id="rId17"/>
    <p:sldId id="21474690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7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erous Art" initials="GA" lastIdx="1" clrIdx="0">
    <p:extLst>
      <p:ext uri="{19B8F6BF-5375-455C-9EA6-DF929625EA0E}">
        <p15:presenceInfo xmlns:p15="http://schemas.microsoft.com/office/powerpoint/2012/main" userId="74acd13c187467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73512D"/>
    <a:srgbClr val="F9F9FA"/>
    <a:srgbClr val="1C1D3B"/>
    <a:srgbClr val="D40606"/>
    <a:srgbClr val="0D4BD4"/>
    <a:srgbClr val="FCFEFE"/>
    <a:srgbClr val="000FFC"/>
    <a:srgbClr val="F0AB00"/>
    <a:srgbClr val="E4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40DC6-8900-1D4F-93DD-17ADA5620312}" v="2" dt="2026-03-23T16:42:19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2011"/>
    <p:restoredTop sz="94453"/>
  </p:normalViewPr>
  <p:slideViewPr>
    <p:cSldViewPr snapToGrid="0">
      <p:cViewPr varScale="1">
        <p:scale>
          <a:sx n="114" d="100"/>
          <a:sy n="114" d="100"/>
        </p:scale>
        <p:origin x="840" y="168"/>
      </p:cViewPr>
      <p:guideLst>
        <p:guide orient="horz" pos="336"/>
        <p:guide pos="336"/>
        <p:guide orient="horz" pos="3984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968" y="13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Amorim" userId="1a2a34cf-f6eb-4dd8-86b7-3335b97f07d5" providerId="ADAL" clId="{FF6581B4-D95E-507C-BCCC-8278391A8E71}"/>
    <pc:docChg chg="addSld delSld modSld modMainMaster">
      <pc:chgData name="Julia Amorim" userId="1a2a34cf-f6eb-4dd8-86b7-3335b97f07d5" providerId="ADAL" clId="{FF6581B4-D95E-507C-BCCC-8278391A8E71}" dt="2026-03-23T16:42:19.664" v="3"/>
      <pc:docMkLst>
        <pc:docMk/>
      </pc:docMkLst>
      <pc:sldMasterChg chg="modSp modSldLayout">
        <pc:chgData name="Julia Amorim" userId="1a2a34cf-f6eb-4dd8-86b7-3335b97f07d5" providerId="ADAL" clId="{FF6581B4-D95E-507C-BCCC-8278391A8E71}" dt="2026-03-23T16:42:19.664" v="3"/>
        <pc:sldMasterMkLst>
          <pc:docMk/>
          <pc:sldMasterMk cId="335041210" sldId="2147483767"/>
        </pc:sldMasterMkLst>
        <pc:spChg chg="mod">
          <ac:chgData name="Julia Amorim" userId="1a2a34cf-f6eb-4dd8-86b7-3335b97f07d5" providerId="ADAL" clId="{FF6581B4-D95E-507C-BCCC-8278391A8E71}" dt="2026-03-23T16:42:19.664" v="3"/>
          <ac:spMkLst>
            <pc:docMk/>
            <pc:sldMasterMk cId="335041210" sldId="2147483767"/>
            <ac:spMk id="3" creationId="{82374349-5971-14CC-B491-5EA13FDA5787}"/>
          </ac:spMkLst>
        </pc:spChg>
        <pc:sldLayoutChg chg="modSp">
          <pc:chgData name="Julia Amorim" userId="1a2a34cf-f6eb-4dd8-86b7-3335b97f07d5" providerId="ADAL" clId="{FF6581B4-D95E-507C-BCCC-8278391A8E71}" dt="2026-03-23T16:42:13.268" v="2"/>
          <pc:sldLayoutMkLst>
            <pc:docMk/>
            <pc:sldMasterMk cId="335041210" sldId="2147483767"/>
            <pc:sldLayoutMk cId="424199154" sldId="2147483768"/>
          </pc:sldLayoutMkLst>
          <pc:spChg chg="mod">
            <ac:chgData name="Julia Amorim" userId="1a2a34cf-f6eb-4dd8-86b7-3335b97f07d5" providerId="ADAL" clId="{FF6581B4-D95E-507C-BCCC-8278391A8E71}" dt="2026-03-23T16:42:13.268" v="2"/>
            <ac:spMkLst>
              <pc:docMk/>
              <pc:sldMasterMk cId="335041210" sldId="2147483767"/>
              <pc:sldLayoutMk cId="424199154" sldId="2147483768"/>
              <ac:spMk id="60" creationId="{DDB2AB9A-54EC-3569-E48D-6F355A3EBFBE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996EEF-566E-7A88-F308-3D4015628D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DBD38-A3EA-998C-B5B7-F0D764512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912D-7C6A-43A1-BD4F-844544856533}" type="datetimeFigureOut">
              <a:rPr lang="en-US" smtClean="0">
                <a:latin typeface="Helvetica" pitchFamily="2" charset="0"/>
              </a:rPr>
              <a:t>3/23/26</a:t>
            </a:fld>
            <a:endParaRPr lang="en-US">
              <a:latin typeface="Helvetica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E6501-4663-6A70-ADCD-586B90C8C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7DFDC-48CD-9984-5DE0-373B2C55F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73D9B-926C-4BC4-9140-1F67C9ADB123}" type="slidenum">
              <a:rPr lang="en-US" smtClean="0">
                <a:latin typeface="Helvetica" pitchFamily="2" charset="0"/>
              </a:rPr>
              <a:t>‹#›</a:t>
            </a:fld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2269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E219295E-01D2-8A42-BCF5-8A36CE324D4F}" type="datetimeFigureOut">
              <a:rPr lang="en-US" smtClean="0"/>
              <a:pPr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0BC411F4-90E6-5244-AF3B-45150A40F0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8AAD-CD98-56E8-14C2-C4CD76CB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332A4-B401-3217-3A04-927CAC499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66F79-37C3-CE1A-6CD1-D259EFDFD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B08ED-9400-B344-46FB-1CDAEBAC2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411F4-90E6-5244-AF3B-45150A40F0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8D67-2A12-4317-91B0-57D0E3C91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9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 b="1" dirty="0">
                <a:solidFill>
                  <a:srgbClr val="C92F36"/>
                </a:solidFill>
              </a:rPr>
              <a:t>DECISION-MAKING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decisions based on poor quality data negatively impact an organization’s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spend analytics leading to lost revenue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0C4DA2"/>
                </a:solidFill>
              </a:rPr>
              <a:t>PROCESS BREAKDOWN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Data driven processes fail leading to business inefficiencies and 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Bad addresses lead to lost deliveries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ACD9"/>
                </a:solidFill>
              </a:rPr>
              <a:t>LEGAL &amp; REGULATORY ISSUES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Poor quality data leads to compliance issues resulting in fines &amp; penalties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5050"/>
                </a:solidFill>
              </a:rPr>
              <a:t>FINANCIAL IMPACT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Capital locked up in duplicate inventory</a:t>
            </a:r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PROCUREMENT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NOT OPTIMIZING INVENTORY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WAREHOUSE MANAGEMENT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POOR LEAD-TIME ACCURACY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DECREASE IN PRODUCTION EFFICIENCY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INEFFICIENT AND COSTLY FORECASTING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INFORMATION NEEDED TO MAKE CRITICAL DECISIONS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BUSINESS DECISIONS ARE CORRUPTED BY POOR DATA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OF CONSOLIDATED VIEW OF CUSTOMER DATA ACROSS ALL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CUSTOMER HIERARCHY AND GROUPING VISIBILITY/PROFITABILITY ANALYSIS</a:t>
            </a: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6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cs typeface="Calibri"/>
            </a:endParaRPr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7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 b="1" dirty="0">
                <a:solidFill>
                  <a:srgbClr val="C92F36"/>
                </a:solidFill>
              </a:rPr>
              <a:t>DECISION-MAKING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decisions based on poor quality data negatively impact an organization’s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spend analytics leading to lost revenue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0C4DA2"/>
                </a:solidFill>
              </a:rPr>
              <a:t>PROCESS BREAKDOWN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Data driven processes fail leading to business inefficiencies and 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Bad addresses lead to lost deliveries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ACD9"/>
                </a:solidFill>
              </a:rPr>
              <a:t>LEGAL &amp; REGULATORY ISSUES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Poor quality data leads to compliance issues resulting in fines &amp; penalties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5050"/>
                </a:solidFill>
              </a:rPr>
              <a:t>FINANCIAL IMPACT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Capital locked up in duplicate inventory</a:t>
            </a:r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PROCUREMENT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NOT OPTIMIZING INVENTORY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WAREHOUSE MANAGEMENT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POOR LEAD-TIME ACCURACY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DECREASE IN PRODUCTION EFFICIENCY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INEFFICIENT AND COSTLY FORECASTING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INFORMATION NEEDED TO MAKE CRITICAL DECISIONS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BUSINESS DECISIONS ARE CORRUPTED BY POOR DATA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OF CONSOLIDATED VIEW OF CUSTOMER DATA ACROSS ALL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CUSTOMER HIERARCHY AND GROUPING VISIBILITY/PROFITABILITY ANALYSIS</a:t>
            </a: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19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67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 b="1" dirty="0">
                <a:solidFill>
                  <a:srgbClr val="C92F36"/>
                </a:solidFill>
              </a:rPr>
              <a:t>DECISION-MAKING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decisions based on poor quality data negatively impact an organization’s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spend analytics leading to lost revenue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0C4DA2"/>
                </a:solidFill>
              </a:rPr>
              <a:t>PROCESS BREAKDOWN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Data driven processes fail leading to business inefficiencies and 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Bad addresses lead to lost deliveries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ACD9"/>
                </a:solidFill>
              </a:rPr>
              <a:t>LEGAL &amp; REGULATORY ISSUES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Poor quality data leads to compliance issues resulting in fines &amp; penalties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5050"/>
                </a:solidFill>
              </a:rPr>
              <a:t>FINANCIAL IMPACT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Capital locked up in duplicate inventory</a:t>
            </a:r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PROCUREMENT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NOT OPTIMIZING INVENTORY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WAREHOUSE MANAGEMENT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POOR LEAD-TIME ACCURACY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DECREASE IN PRODUCTION EFFICIENCY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INEFFICIENT AND COSTLY FORECASTING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INFORMATION NEEDED TO MAKE CRITICAL DECISIONS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BUSINESS DECISIONS ARE CORRUPTED BY POOR DATA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OF CONSOLIDATED VIEW OF CUSTOMER DATA ACROSS ALL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CUSTOMER HIERARCHY AND GROUPING VISIBILITY/PROFITABILITY ANALYSIS</a:t>
            </a: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850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 b="1" dirty="0">
                <a:solidFill>
                  <a:srgbClr val="C92F36"/>
                </a:solidFill>
              </a:rPr>
              <a:t>DECISION-MAKING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decisions based on poor quality data negatively impact an organization’s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spend analytics leading to lost revenue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0C4DA2"/>
                </a:solidFill>
              </a:rPr>
              <a:t>PROCESS BREAKDOWN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Data driven processes fail leading to business inefficiencies and 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Bad addresses lead to lost deliveries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ACD9"/>
                </a:solidFill>
              </a:rPr>
              <a:t>LEGAL &amp; REGULATORY ISSUES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Poor quality data leads to compliance issues resulting in fines &amp; penalties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5050"/>
                </a:solidFill>
              </a:rPr>
              <a:t>FINANCIAL IMPACT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Capital locked up in duplicate inventory</a:t>
            </a:r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PROCUREMENT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NOT OPTIMIZING INVENTORY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WAREHOUSE MANAGEMENT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POOR LEAD-TIME ACCURACY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DECREASE IN PRODUCTION EFFICIENCY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INEFFICIENT AND COSTLY FORECASTING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INFORMATION NEEDED TO MAKE CRITICAL DECISIONS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BUSINESS DECISIONS ARE CORRUPTED BY POOR DATA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OF CONSOLIDATED VIEW OF CUSTOMER DATA ACROSS ALL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CUSTOMER HIERARCHY AND GROUPING VISIBILITY/PROFITABILITY ANALYSIS</a:t>
            </a: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42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 b="1">
                <a:solidFill>
                  <a:srgbClr val="C92F36"/>
                </a:solidFill>
              </a:rPr>
              <a:t>DECISION-MAKING</a:t>
            </a:r>
          </a:p>
          <a:p>
            <a:pPr lvl="1">
              <a:lnSpc>
                <a:spcPct val="110000"/>
              </a:lnSpc>
            </a:pPr>
            <a:r>
              <a:rPr lang="en-US" sz="1800"/>
              <a:t>Incorrect decisions based on poor quality data negatively impact an organization’s revenue</a:t>
            </a:r>
          </a:p>
          <a:p>
            <a:pPr lvl="1">
              <a:lnSpc>
                <a:spcPct val="110000"/>
              </a:lnSpc>
            </a:pPr>
            <a:r>
              <a:rPr lang="en-US" sz="1800"/>
              <a:t>Incorrect spend analytics leading to lost revenue</a:t>
            </a:r>
            <a:br>
              <a:rPr lang="en-US" sz="1800"/>
            </a:br>
            <a:endParaRPr lang="en-US" sz="1800"/>
          </a:p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C4DA2"/>
                </a:solidFill>
              </a:rPr>
              <a:t>PROCESS BREAKDOWN</a:t>
            </a:r>
          </a:p>
          <a:p>
            <a:pPr lvl="1">
              <a:lnSpc>
                <a:spcPct val="110000"/>
              </a:lnSpc>
            </a:pPr>
            <a:r>
              <a:rPr lang="en-US" sz="1800"/>
              <a:t>Data driven processes fail leading to business inefficiencies and lost revenue</a:t>
            </a:r>
          </a:p>
          <a:p>
            <a:pPr lvl="1">
              <a:lnSpc>
                <a:spcPct val="110000"/>
              </a:lnSpc>
            </a:pPr>
            <a:r>
              <a:rPr lang="en-US" sz="1800"/>
              <a:t>Bad addresses lead to lost deliveries</a:t>
            </a:r>
            <a:br>
              <a:rPr lang="en-US" sz="1800"/>
            </a:br>
            <a:endParaRPr lang="en-US" sz="1800"/>
          </a:p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50ACD9"/>
                </a:solidFill>
              </a:rPr>
              <a:t>LEGAL &amp; REGULATORY ISSUES</a:t>
            </a:r>
          </a:p>
          <a:p>
            <a:pPr lvl="1">
              <a:lnSpc>
                <a:spcPct val="110000"/>
              </a:lnSpc>
            </a:pPr>
            <a:r>
              <a:rPr lang="en-US" sz="1800"/>
              <a:t>Poor quality data leads to compliance issues resulting in fines &amp; penalties</a:t>
            </a:r>
            <a:br>
              <a:rPr lang="en-US" sz="1800"/>
            </a:br>
            <a:endParaRPr lang="en-US" sz="1800"/>
          </a:p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505050"/>
                </a:solidFill>
              </a:rPr>
              <a:t>FINANCIAL IMPACT</a:t>
            </a:r>
          </a:p>
          <a:p>
            <a:pPr lvl="1">
              <a:lnSpc>
                <a:spcPct val="110000"/>
              </a:lnSpc>
            </a:pPr>
            <a:r>
              <a:rPr lang="en-US" sz="1800"/>
              <a:t>Lost Revenue</a:t>
            </a:r>
          </a:p>
          <a:p>
            <a:pPr lvl="1">
              <a:lnSpc>
                <a:spcPct val="110000"/>
              </a:lnSpc>
            </a:pPr>
            <a:r>
              <a:rPr lang="en-US" sz="1800"/>
              <a:t>Capital locked up in duplicate inventory</a:t>
            </a:r>
          </a:p>
          <a:p>
            <a:pPr lvl="1">
              <a:lnSpc>
                <a:spcPct val="110000"/>
              </a:lnSpc>
            </a:pPr>
            <a:endParaRPr lang="en-US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INCREASED PROCUREMENT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NOT OPTIMIZING INVENTORY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INCREASED WAREHOUSE MANAGEMENT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POOR LEAD-TIME ACCURACY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DECREASE IN PRODUCTION EFFICIENCY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INEFFICIENT AND COSTLY FORECASTING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LACK INFORMATION NEEDED TO MAKE CRITICAL DECISIONS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BUSINESS DECISIONS ARE CORRUPTED BY POOR DATA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LACK OF CONSOLIDATED VIEW OF CUSTOMER DATA ACROSS ALL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+mj-lt"/>
              </a:rPr>
              <a:t>CUSTOMER HIERARCHY AND GROUPING VISIBILITY/PROFITABILITY ANALYSIS</a:t>
            </a:r>
            <a:endParaRPr lang="en-US" sz="1800"/>
          </a:p>
          <a:p>
            <a:pPr lvl="1">
              <a:lnSpc>
                <a:spcPct val="110000"/>
              </a:lnSpc>
            </a:pPr>
            <a:endParaRPr lang="en-US" sz="1800"/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99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B9188BAB-85D5-DD13-C67E-E27202EAE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0181" y="2824427"/>
            <a:ext cx="6802279" cy="2516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8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r>
              <a:rPr lang="en-US" sz="44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The presentation title will come here</a:t>
            </a:r>
          </a:p>
          <a:p>
            <a:r>
              <a:rPr lang="en-US" sz="44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(up to three lines)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EF4BB-C667-DD16-7B1E-C4A8E3017170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E5F9BA-617A-B0BA-907C-867F56DA41B5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809C12-3214-8461-E791-55EA82D68A54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E92F0E-DA18-3D69-61EA-598E22779C89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66CD77-DF13-BB39-6A84-C32C4D303EB6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4714BE-61FF-118A-9FA5-83B7E097E2A9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7359-5BBA-6469-155D-330B00ED6237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3834F-BB22-7C42-588D-998182DA2107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AC4676-3F9B-B363-1811-BBA9954A4ECE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A89CBD-CB7E-9616-683E-7FDB69F24D8B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ED26E-4806-5A4A-B2B2-C7214A5035EA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14418-6267-4B50-2234-A3B2B1ED178A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61E1D-448E-1940-DD01-F5178758E149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7A3EB2-A3DD-1D0E-A47E-CF05C9AFCDEF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F7B9CF-CE5C-9D30-7050-DCB5F684EC1A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8C4E48-54D1-56DC-2F01-308F6360FEB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0999A-671B-73C1-72D0-8ECF91D8AD06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B09303-8FC7-0CB4-CD04-95929ED7084E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E1726-7AC5-F56E-6FEC-9B26B8EB3E26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132A18-5DE3-F130-839C-8E32858653F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BB454A-78E9-3207-CD58-5F7A2B7E4727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01E444-9043-E751-905D-E0061F122B9F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0834-6448-9A0D-1702-D49490B871E1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AE891-D9BC-2DF2-E9F9-B31DA0D492F8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9D16E0-51B4-0212-F85C-51C63C0704CF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EEBA6C-84F7-190F-3326-63C259C3E74B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ED561A-A36F-C179-94F1-9EC4360B37BD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8C8B0D-6F42-6135-261A-D86CE87D99CC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8C87F3-5DAA-2B75-AA87-04F7B36C9D41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53A4F01-CCD9-8595-4901-98D4AE37C1F3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7520B6-4BF5-C2BE-FB74-E808748F6E55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DECA02-690E-A029-14F6-68FC169AC8FA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906F2-5FB3-EF20-83E3-4F1DFD8CA2CD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E92967-4817-239D-CB39-92A052CB2FA6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D5EE-A7EA-533C-7E9B-E34F6C40F4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A523F2-B53B-ECA6-3FBB-ED15AA72C4F1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930BEE-2FEB-5673-0BCE-8B662FF553D4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41CA6F-3015-2658-B6AD-41EE97EA345A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D782AA-F4C9-1445-2021-922DCC9FB9F9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176604-F11B-902B-2A4F-E24912C950F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9ABF3C-2F70-371A-7695-69FA0BCB7326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513386-5B25-B370-75B9-CBF971663457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52BDE-9E15-6F22-9BD9-5862C13E4E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BE346A-2409-86D8-09A8-EB5E1E1EEFAC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71D0B8-7BD1-1130-D1AC-C17B71739967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7AEEDE-A472-FF54-B708-38B1927C341B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8F75F4D-BE14-74A1-74CB-A3BF9EB12A9B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748C43-E929-A605-2D04-251F20436A41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8085A7-6077-CFE4-5AF7-67B201F9CB17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pic>
        <p:nvPicPr>
          <p:cNvPr id="55" name="Picture 54" descr="A logo with white text&#10;&#10;Description automatically generated">
            <a:extLst>
              <a:ext uri="{FF2B5EF4-FFF2-40B4-BE49-F238E27FC236}">
                <a16:creationId xmlns:a16="http://schemas.microsoft.com/office/drawing/2014/main" id="{00956D7E-CCF5-1A23-EE32-9B2E1700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377" y="390859"/>
            <a:ext cx="648629" cy="374868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56286-F534-4342-4B2F-E1B058C13DA4}"/>
              </a:ext>
            </a:extLst>
          </p:cNvPr>
          <p:cNvCxnSpPr>
            <a:cxnSpLocks/>
          </p:cNvCxnSpPr>
          <p:nvPr userDrawn="1"/>
        </p:nvCxnSpPr>
        <p:spPr>
          <a:xfrm>
            <a:off x="11094126" y="338326"/>
            <a:ext cx="0" cy="493456"/>
          </a:xfrm>
          <a:prstGeom prst="line">
            <a:avLst/>
          </a:prstGeom>
          <a:ln w="3175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Placeholder 16">
            <a:extLst>
              <a:ext uri="{FF2B5EF4-FFF2-40B4-BE49-F238E27FC236}">
                <a16:creationId xmlns:a16="http://schemas.microsoft.com/office/drawing/2014/main" id="{1B469D76-27A7-1B27-84FD-D9628A660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809997" cy="6858000"/>
          </a:xfrm>
          <a:custGeom>
            <a:avLst/>
            <a:gdLst>
              <a:gd name="connsiteX0" fmla="*/ 0 w 3259899"/>
              <a:gd name="connsiteY0" fmla="*/ 0 h 4149052"/>
              <a:gd name="connsiteX1" fmla="*/ 3259899 w 3259899"/>
              <a:gd name="connsiteY1" fmla="*/ 0 h 4149052"/>
              <a:gd name="connsiteX2" fmla="*/ 3259899 w 3259899"/>
              <a:gd name="connsiteY2" fmla="*/ 4149052 h 4149052"/>
              <a:gd name="connsiteX3" fmla="*/ 0 w 3259899"/>
              <a:gd name="connsiteY3" fmla="*/ 4149052 h 41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99" h="4149052">
                <a:moveTo>
                  <a:pt x="0" y="0"/>
                </a:moveTo>
                <a:lnTo>
                  <a:pt x="3259899" y="0"/>
                </a:lnTo>
                <a:lnTo>
                  <a:pt x="3259899" y="4149052"/>
                </a:lnTo>
                <a:lnTo>
                  <a:pt x="0" y="4149052"/>
                </a:lnTo>
                <a:close/>
              </a:path>
            </a:pathLst>
          </a:cu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B482298-B4F7-18EF-5BF8-1EBD8DD9F9A3}"/>
              </a:ext>
            </a:extLst>
          </p:cNvPr>
          <p:cNvSpPr/>
          <p:nvPr userDrawn="1"/>
        </p:nvSpPr>
        <p:spPr>
          <a:xfrm>
            <a:off x="3809996" y="-1"/>
            <a:ext cx="134624" cy="6857999"/>
          </a:xfrm>
          <a:prstGeom prst="rect">
            <a:avLst/>
          </a:prstGeom>
          <a:solidFill>
            <a:srgbClr val="D4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B2AB9A-54EC-3569-E48D-6F355A3EBFBE}"/>
              </a:ext>
            </a:extLst>
          </p:cNvPr>
          <p:cNvSpPr txBox="1"/>
          <p:nvPr userDrawn="1"/>
        </p:nvSpPr>
        <p:spPr>
          <a:xfrm>
            <a:off x="154512" y="6555184"/>
            <a:ext cx="61519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957BF09A-096E-2D4E-AE49-052732C34AD9}" type="datetimeyyyy">
              <a:rPr lang="en-US" sz="6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Auritas LLC.  All rights reserved.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D4DCDF3-5D25-3421-FF6E-A32E3383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0181" y="2251715"/>
            <a:ext cx="6802279" cy="46829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Subheading will come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1EDFF-98C6-E313-D740-2952DDF598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9491" y="408273"/>
            <a:ext cx="1660538" cy="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D232D6F8-7D69-0622-4124-A078F23EEEBC}"/>
              </a:ext>
            </a:extLst>
          </p:cNvPr>
          <p:cNvSpPr/>
          <p:nvPr userDrawn="1"/>
        </p:nvSpPr>
        <p:spPr>
          <a:xfrm>
            <a:off x="595769" y="2035533"/>
            <a:ext cx="3437008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9D9E4DB-1988-55D6-38BF-4C6AEA299505}"/>
              </a:ext>
            </a:extLst>
          </p:cNvPr>
          <p:cNvSpPr/>
          <p:nvPr userDrawn="1"/>
        </p:nvSpPr>
        <p:spPr>
          <a:xfrm>
            <a:off x="4381729" y="2035533"/>
            <a:ext cx="3446027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8194300" y="2040891"/>
            <a:ext cx="3446027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6" name="Text Placeholder 60">
            <a:extLst>
              <a:ext uri="{FF2B5EF4-FFF2-40B4-BE49-F238E27FC236}">
                <a16:creationId xmlns:a16="http://schemas.microsoft.com/office/drawing/2014/main" id="{FE9DED47-EA35-840D-83F0-63FDC63FC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640" y="3175540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A2F11879-9669-5EED-DDB3-F6CD5F76B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0187" y="3194223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1500" y="3237226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37FF097C-E1EC-19A5-650D-AF6C3384D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612" y="2236573"/>
            <a:ext cx="2780653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02128630-FE4F-6247-B631-1389D52F5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0187" y="2225179"/>
            <a:ext cx="2751625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60">
            <a:extLst>
              <a:ext uri="{FF2B5EF4-FFF2-40B4-BE49-F238E27FC236}">
                <a16:creationId xmlns:a16="http://schemas.microsoft.com/office/drawing/2014/main" id="{73BEDCE2-7DF8-00BA-C355-91AC75982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4996" y="2225179"/>
            <a:ext cx="2780653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54E7F-4AD9-3A14-3D90-57381CE222FA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C18632-2D38-AC81-D676-61F10913C5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69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05BE5FC-4608-7DB1-FE9F-9301948F93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29719" y="274562"/>
            <a:ext cx="2031415" cy="43729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281870D-B354-CF68-2DED-700776BE6DCA}"/>
              </a:ext>
            </a:extLst>
          </p:cNvPr>
          <p:cNvGrpSpPr/>
          <p:nvPr userDrawn="1"/>
        </p:nvGrpSpPr>
        <p:grpSpPr>
          <a:xfrm>
            <a:off x="958311" y="3100278"/>
            <a:ext cx="5085694" cy="902939"/>
            <a:chOff x="702617" y="4639518"/>
            <a:chExt cx="5085694" cy="902939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2DEEEE8D-CDC4-CA82-0D98-E03DABD7D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340286-746C-5363-CF7D-E4F6CA4419AD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8000" b="1" spc="-30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54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ith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78C8FAD-0AE5-F807-D38A-CD5F0622FD59}"/>
              </a:ext>
            </a:extLst>
          </p:cNvPr>
          <p:cNvSpPr/>
          <p:nvPr userDrawn="1"/>
        </p:nvSpPr>
        <p:spPr>
          <a:xfrm>
            <a:off x="2030921" y="3464549"/>
            <a:ext cx="5202078" cy="2600793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651CE1AF-5F24-4FBC-CF28-5B321BB11F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3307" y="3772298"/>
            <a:ext cx="1985826" cy="1985826"/>
          </a:xfrm>
          <a:prstGeom prst="rect">
            <a:avLst/>
          </a:prstGeom>
          <a:solidFill>
            <a:srgbClr val="1C1D3B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sp>
        <p:nvSpPr>
          <p:cNvPr id="59" name="Text Placeholder 60">
            <a:extLst>
              <a:ext uri="{FF2B5EF4-FFF2-40B4-BE49-F238E27FC236}">
                <a16:creationId xmlns:a16="http://schemas.microsoft.com/office/drawing/2014/main" id="{A12F0801-B6B2-47A7-21D4-BBECF4485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7740" y="4124261"/>
            <a:ext cx="3228489" cy="1365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 xxx-xxx-xxx</a:t>
            </a:r>
          </a:p>
          <a:p>
            <a:pPr lvl="0"/>
            <a:r>
              <a:rPr lang="en-US" dirty="0"/>
              <a:t>E </a:t>
            </a:r>
            <a:r>
              <a:rPr lang="en-US" dirty="0" err="1"/>
              <a:t>xxx@auritas.com</a:t>
            </a:r>
            <a:endParaRPr lang="en-US" dirty="0"/>
          </a:p>
          <a:p>
            <a:pPr lvl="0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893CA-3DD1-7C30-9EEC-B8E02114C2BA}"/>
              </a:ext>
            </a:extLst>
          </p:cNvPr>
          <p:cNvGrpSpPr/>
          <p:nvPr userDrawn="1"/>
        </p:nvGrpSpPr>
        <p:grpSpPr>
          <a:xfrm>
            <a:off x="1173307" y="1555684"/>
            <a:ext cx="5085694" cy="902939"/>
            <a:chOff x="702617" y="4639518"/>
            <a:chExt cx="5085694" cy="902939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A4C15E0-6782-8362-5565-7BFCBE13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D96FC3-2A4E-2510-CEC2-CB2DA8BCFDCE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8000" b="1" spc="-300" dirty="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FE8CAF5D-979E-7939-D8B1-ACB715864F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9719" y="274562"/>
            <a:ext cx="2031415" cy="4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8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966E8CA-202D-0A7D-EAD0-759D3A2C89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94504" y="6411096"/>
            <a:ext cx="1289218" cy="2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75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2FCDD-1B0D-B8F4-C148-009B89EF524D}"/>
              </a:ext>
            </a:extLst>
          </p:cNvPr>
          <p:cNvSpPr/>
          <p:nvPr userDrawn="1"/>
        </p:nvSpPr>
        <p:spPr>
          <a:xfrm>
            <a:off x="6561666" y="0"/>
            <a:ext cx="5630333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FF1E-3398-5B30-8C22-7AD6BFF8E245}"/>
              </a:ext>
            </a:extLst>
          </p:cNvPr>
          <p:cNvSpPr txBox="1"/>
          <p:nvPr userDrawn="1"/>
        </p:nvSpPr>
        <p:spPr>
          <a:xfrm>
            <a:off x="930041" y="694590"/>
            <a:ext cx="2254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Helvetica" pitchFamily="2" charset="0"/>
                <a:cs typeface="Sora" pitchFamily="2" charset="0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EA784-004F-3055-4320-BFEDCF18B956}"/>
              </a:ext>
            </a:extLst>
          </p:cNvPr>
          <p:cNvSpPr/>
          <p:nvPr userDrawn="1"/>
        </p:nvSpPr>
        <p:spPr>
          <a:xfrm>
            <a:off x="8675980" y="1879562"/>
            <a:ext cx="1755057" cy="16764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EA7740-9D11-0810-9EC3-D2819BB84F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2899" y="2065292"/>
            <a:ext cx="3674534" cy="47958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2DE85165-8D42-272D-C2BA-45611E569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217469"/>
            <a:ext cx="4535094" cy="407700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8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03D84-C260-5E07-85E8-6CDF8F65DD05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33B93AE-F507-80D8-99F5-0FDE8D1D6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70639"/>
            <a:ext cx="1349268" cy="4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34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217469"/>
            <a:ext cx="10331934" cy="37769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02428"/>
            <a:ext cx="8965588" cy="913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84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548640"/>
            <a:ext cx="8965588" cy="9669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90CC93-49A1-4D61-3216-668E1B17A3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1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39273-83A9-BCC6-AB5E-3FDD0E633CAB}"/>
              </a:ext>
            </a:extLst>
          </p:cNvPr>
          <p:cNvSpPr/>
          <p:nvPr userDrawn="1"/>
        </p:nvSpPr>
        <p:spPr>
          <a:xfrm>
            <a:off x="1031132" y="1417342"/>
            <a:ext cx="166297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E6FF7232-FE38-2566-3C86-5B6F711847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43086"/>
            <a:ext cx="12192000" cy="32149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0">
            <a:extLst>
              <a:ext uri="{FF2B5EF4-FFF2-40B4-BE49-F238E27FC236}">
                <a16:creationId xmlns:a16="http://schemas.microsoft.com/office/drawing/2014/main" id="{59F923A2-ADBB-5715-9951-21709BA8C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4241" y="1609560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New Section Title Comes 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8075DA-77D7-74C6-27F9-877002742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9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807200" y="1640115"/>
            <a:ext cx="4833128" cy="4595294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086" y="2032001"/>
            <a:ext cx="4094039" cy="3860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032001"/>
            <a:ext cx="5389819" cy="4063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37B55-2F48-0E42-D8B7-A0F63B0CFF3A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BDFDDF-289D-0F1F-3F3B-BE422057B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05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807200" y="1640115"/>
            <a:ext cx="4833128" cy="4595294"/>
          </a:xfrm>
          <a:prstGeom prst="round1Rect">
            <a:avLst>
              <a:gd name="adj" fmla="val 557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086" y="2032001"/>
            <a:ext cx="4094039" cy="38608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032001"/>
            <a:ext cx="5389819" cy="4063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C9214-F3D9-0CAB-A24D-6838DC4F3548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1D0DF-496A-8F3F-49EF-F9E4029E22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73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6522" y="798094"/>
            <a:ext cx="5356077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3547" y="1779787"/>
            <a:ext cx="5356077" cy="4593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0" y="0"/>
            <a:ext cx="5818909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39" y="609601"/>
            <a:ext cx="4618524" cy="57634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5583381" y="581891"/>
            <a:ext cx="512619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7EF76B-AE5C-40E9-AF64-DCFD884422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40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184" y="588432"/>
            <a:ext cx="5245544" cy="6701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354" y="1570125"/>
            <a:ext cx="5245544" cy="45933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6373091" y="0"/>
            <a:ext cx="5818909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3283" y="588432"/>
            <a:ext cx="4618524" cy="57634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6134598" y="515501"/>
            <a:ext cx="512619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33F5B86-ED3B-631F-0145-E63479EB48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037410" y="6474933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8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4349-5971-14CC-B491-5EA13FDA5787}"/>
              </a:ext>
            </a:extLst>
          </p:cNvPr>
          <p:cNvSpPr txBox="1"/>
          <p:nvPr userDrawn="1"/>
        </p:nvSpPr>
        <p:spPr>
          <a:xfrm>
            <a:off x="154512" y="6555184"/>
            <a:ext cx="61519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C5F65307-988A-774E-ACA5-F7E3D0627D16}" type="datetimeyyyy">
              <a:rPr lang="en-US" sz="6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600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</a:t>
            </a: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Auritas LLC.  All rights reserved.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D7AF59-9BCA-B93D-EB39-6F6D3B1B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F2D51-0203-3B60-1AEC-46B21B0E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9" r:id="rId11"/>
    <p:sldLayoutId id="2147483780" r:id="rId12"/>
    <p:sldLayoutId id="2147483778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tif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svg"/><Relationship Id="rId21" Type="http://schemas.openxmlformats.org/officeDocument/2006/relationships/image" Target="../media/image35.pn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sv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sv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970BD-FAE9-C7A2-DF72-589C0A3F88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System &amp; Cloud 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CFA8-F9C4-DEF0-D831-C1812B5AB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Driving Innovation, Empowering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161968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A780BA-227B-CF1C-B9D0-F78D234069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9974" y="512062"/>
            <a:ext cx="6654284" cy="76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3"/>
                </a:solidFill>
              </a:rPr>
              <a:t>Auritas RDS for S/4 HANA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87287D-DBFB-4050-891D-593647EE164D}"/>
              </a:ext>
            </a:extLst>
          </p:cNvPr>
          <p:cNvSpPr txBox="1"/>
          <p:nvPr/>
        </p:nvSpPr>
        <p:spPr>
          <a:xfrm>
            <a:off x="619973" y="1106940"/>
            <a:ext cx="7117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We can help no matter which route you take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C8C59D-BE37-48C8-9681-D21708414AB4}"/>
              </a:ext>
            </a:extLst>
          </p:cNvPr>
          <p:cNvGrpSpPr/>
          <p:nvPr/>
        </p:nvGrpSpPr>
        <p:grpSpPr>
          <a:xfrm>
            <a:off x="801531" y="1868940"/>
            <a:ext cx="5268556" cy="2165572"/>
            <a:chOff x="1031791" y="1907973"/>
            <a:chExt cx="10128416" cy="456828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009C73-17DD-4DCF-B169-FF524206A878}"/>
                </a:ext>
              </a:extLst>
            </p:cNvPr>
            <p:cNvSpPr txBox="1"/>
            <p:nvPr/>
          </p:nvSpPr>
          <p:spPr>
            <a:xfrm>
              <a:off x="1031791" y="4918039"/>
              <a:ext cx="3358173" cy="155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We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LOWER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implementation cost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830349-FC34-40A4-AEF6-8F8BFA34003B}"/>
                </a:ext>
              </a:extLst>
            </p:cNvPr>
            <p:cNvSpPr txBox="1"/>
            <p:nvPr/>
          </p:nvSpPr>
          <p:spPr>
            <a:xfrm>
              <a:off x="4474239" y="4918039"/>
              <a:ext cx="3358175" cy="155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We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LOWER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implementation risk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4B1789-19E6-4EEB-96B8-7600661125FE}"/>
                </a:ext>
              </a:extLst>
            </p:cNvPr>
            <p:cNvSpPr txBox="1"/>
            <p:nvPr/>
          </p:nvSpPr>
          <p:spPr>
            <a:xfrm>
              <a:off x="8188642" y="4918041"/>
              <a:ext cx="2971565" cy="155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We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deployment speed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3FB6370A-6C13-4BBD-AD26-6C7B3A3460C6}"/>
                </a:ext>
              </a:extLst>
            </p:cNvPr>
            <p:cNvSpPr/>
            <p:nvPr/>
          </p:nvSpPr>
          <p:spPr>
            <a:xfrm>
              <a:off x="8439174" y="1907973"/>
              <a:ext cx="2434270" cy="2468158"/>
            </a:xfrm>
            <a:prstGeom prst="flowChartConnector">
              <a:avLst/>
            </a:prstGeom>
            <a:noFill/>
            <a:ln w="19050">
              <a:solidFill>
                <a:srgbClr val="4622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C2E39B6E-8C47-4885-A71A-95F14E14FE7E}"/>
                </a:ext>
              </a:extLst>
            </p:cNvPr>
            <p:cNvSpPr/>
            <p:nvPr/>
          </p:nvSpPr>
          <p:spPr>
            <a:xfrm>
              <a:off x="4950159" y="1907973"/>
              <a:ext cx="2388808" cy="2468158"/>
            </a:xfrm>
            <a:prstGeom prst="flowChartConnector">
              <a:avLst/>
            </a:prstGeom>
            <a:noFill/>
            <a:ln w="19050">
              <a:solidFill>
                <a:srgbClr val="0C4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A6E68395-2014-4049-8A1C-564279D90D29}"/>
                </a:ext>
              </a:extLst>
            </p:cNvPr>
            <p:cNvSpPr/>
            <p:nvPr/>
          </p:nvSpPr>
          <p:spPr>
            <a:xfrm>
              <a:off x="1505960" y="1907973"/>
              <a:ext cx="2343993" cy="2468158"/>
            </a:xfrm>
            <a:prstGeom prst="flowChartConnector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DEC19BE-5338-410A-AEF3-607FF87A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712" y="2455326"/>
              <a:ext cx="1536490" cy="15584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177B8A2-EF78-4724-95F5-A483C4FAD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808" y="2285083"/>
              <a:ext cx="1497233" cy="164944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40E4CB-FFB4-4CB0-B218-A9876966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261" y="2446004"/>
              <a:ext cx="1518354" cy="15677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0CE67E2-4046-4C83-854E-8BCC8835F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31" y="4231305"/>
            <a:ext cx="5317973" cy="21250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50D7CD7-2AB4-4580-A2A4-D0B54DC2ED31}"/>
              </a:ext>
            </a:extLst>
          </p:cNvPr>
          <p:cNvSpPr/>
          <p:nvPr/>
        </p:nvSpPr>
        <p:spPr>
          <a:xfrm>
            <a:off x="6605263" y="2107904"/>
            <a:ext cx="531797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Rapid Deployment Solution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(RDS) by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Auritas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is a purpose-built solution that: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664" marR="0" lvl="0" indent="-285664" algn="l" defTabSz="914126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Provides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turnkey automation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to ensure faster time-to-value and mitigate key data risks.</a:t>
            </a:r>
          </a:p>
          <a:p>
            <a:pPr marL="285664" marR="0" lvl="0" indent="-285664" algn="l" defTabSz="914126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Orchestrates data migrations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and empowers stakeholders to drive data value in MA&amp;D transactions by streamlining transactions for any approach:</a:t>
            </a:r>
          </a:p>
          <a:p>
            <a:pPr marL="829889" marR="0" lvl="1" indent="-285664" algn="l" defTabSz="91412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New Systems</a:t>
            </a:r>
          </a:p>
          <a:p>
            <a:pPr marL="829889" marR="0" lvl="1" indent="-285664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System Consolidations / Transformations</a:t>
            </a:r>
          </a:p>
          <a:p>
            <a:pPr marL="829889" marR="0" lvl="1" indent="-285664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Carveouts / Spin-offs</a:t>
            </a:r>
          </a:p>
          <a:p>
            <a:pPr marL="829889" marR="0" lvl="1" indent="-285664" algn="l" defTabSz="9141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Clone &amp; Delete</a:t>
            </a:r>
          </a:p>
        </p:txBody>
      </p:sp>
    </p:spTree>
    <p:extLst>
      <p:ext uri="{BB962C8B-B14F-4D97-AF65-F5344CB8AC3E}">
        <p14:creationId xmlns:p14="http://schemas.microsoft.com/office/powerpoint/2010/main" val="179589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8DBE0-3E3C-4AD6-878F-8E84DD53C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Greenfield</a:t>
            </a:r>
            <a:r>
              <a:rPr lang="en-US" sz="3600" b="1" dirty="0"/>
              <a:t> Deployment Resolution</a:t>
            </a:r>
            <a:endParaRPr lang="en-US" sz="6000" b="1" dirty="0"/>
          </a:p>
        </p:txBody>
      </p:sp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326AD61E-87FF-4707-AD12-BAA4E903B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276606"/>
              </p:ext>
            </p:extLst>
          </p:nvPr>
        </p:nvGraphicFramePr>
        <p:xfrm>
          <a:off x="530511" y="1623072"/>
          <a:ext cx="11130978" cy="4645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6783">
                  <a:extLst>
                    <a:ext uri="{9D8B030D-6E8A-4147-A177-3AD203B41FA5}">
                      <a16:colId xmlns:a16="http://schemas.microsoft.com/office/drawing/2014/main" val="921959497"/>
                    </a:ext>
                  </a:extLst>
                </a:gridCol>
                <a:gridCol w="4169150">
                  <a:extLst>
                    <a:ext uri="{9D8B030D-6E8A-4147-A177-3AD203B41FA5}">
                      <a16:colId xmlns:a16="http://schemas.microsoft.com/office/drawing/2014/main" val="3355906027"/>
                    </a:ext>
                  </a:extLst>
                </a:gridCol>
                <a:gridCol w="4955045">
                  <a:extLst>
                    <a:ext uri="{9D8B030D-6E8A-4147-A177-3AD203B41FA5}">
                      <a16:colId xmlns:a16="http://schemas.microsoft.com/office/drawing/2014/main" val="3391295718"/>
                    </a:ext>
                  </a:extLst>
                </a:gridCol>
              </a:tblGrid>
              <a:tr h="7306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Strategic</a:t>
                      </a:r>
                      <a:br>
                        <a:rPr lang="en-US" sz="1600" dirty="0">
                          <a:latin typeface="Helvetica" pitchFamily="2" charset="0"/>
                        </a:rPr>
                      </a:br>
                      <a:r>
                        <a:rPr lang="en-US" sz="1600" dirty="0">
                          <a:latin typeface="Helvetica" pitchFamily="2" charset="0"/>
                        </a:rPr>
                        <a:t> Importance </a:t>
                      </a:r>
                      <a:br>
                        <a:rPr lang="en-US" sz="1600" dirty="0">
                          <a:latin typeface="Helvetica" pitchFamily="2" charset="0"/>
                        </a:rPr>
                      </a:br>
                      <a:r>
                        <a:rPr lang="en-US" sz="1400" dirty="0">
                          <a:latin typeface="Helvetica" pitchFamily="2" charset="0"/>
                        </a:rPr>
                        <a:t>(5 = High)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dirty="0">
                          <a:latin typeface="Helvetica" pitchFamily="2" charset="0"/>
                        </a:rPr>
                        <a:t>Issues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dirty="0">
                          <a:latin typeface="Helvetica" pitchFamily="2" charset="0"/>
                        </a:rPr>
                        <a:t>Auritas Solution</a:t>
                      </a:r>
                    </a:p>
                  </a:txBody>
                  <a:tcPr marL="86067" marR="86067" marT="43034" marB="43034" anchor="ctr"/>
                </a:tc>
                <a:extLst>
                  <a:ext uri="{0D108BD9-81ED-4DB2-BD59-A6C34878D82A}">
                    <a16:rowId xmlns:a16="http://schemas.microsoft.com/office/drawing/2014/main" val="4000016222"/>
                  </a:ext>
                </a:extLst>
              </a:tr>
              <a:tr h="7920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5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Legacy Platform Overhead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Sunset legacy platforms &amp; provide access to legacy information with SAP ILM</a:t>
                      </a:r>
                    </a:p>
                  </a:txBody>
                  <a:tcPr marL="86067" marR="86067" marT="43034" marB="43034" anchor="ctr"/>
                </a:tc>
                <a:extLst>
                  <a:ext uri="{0D108BD9-81ED-4DB2-BD59-A6C34878D82A}">
                    <a16:rowId xmlns:a16="http://schemas.microsoft.com/office/drawing/2014/main" val="3526895552"/>
                  </a:ext>
                </a:extLst>
              </a:tr>
              <a:tr h="653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Data Pollution (Master &amp; Transactional Data)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Remove polluted information before migration with DVM &amp; Auritas tools</a:t>
                      </a:r>
                    </a:p>
                  </a:txBody>
                  <a:tcPr marL="86067" marR="86067" marT="43034" marB="43034" anchor="ctr"/>
                </a:tc>
                <a:extLst>
                  <a:ext uri="{0D108BD9-81ED-4DB2-BD59-A6C34878D82A}">
                    <a16:rowId xmlns:a16="http://schemas.microsoft.com/office/drawing/2014/main" val="4076679260"/>
                  </a:ext>
                </a:extLst>
              </a:tr>
              <a:tr h="865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Historical Business Roles Retained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Access historical transactions &amp; reports with same look and feel using Auritas Accelerators </a:t>
                      </a:r>
                    </a:p>
                  </a:txBody>
                  <a:tcPr marL="86067" marR="86067" marT="43034" marB="43034" anchor="ctr"/>
                </a:tc>
                <a:extLst>
                  <a:ext uri="{0D108BD9-81ED-4DB2-BD59-A6C34878D82A}">
                    <a16:rowId xmlns:a16="http://schemas.microsoft.com/office/drawing/2014/main" val="1652877740"/>
                  </a:ext>
                </a:extLst>
              </a:tr>
              <a:tr h="6824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Automated Retention Compliance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Comply with California Consumer Protection Act &amp; GDPR using SAP ILM</a:t>
                      </a:r>
                    </a:p>
                  </a:txBody>
                  <a:tcPr marL="86067" marR="86067" marT="43034" marB="43034" anchor="ctr"/>
                </a:tc>
                <a:extLst>
                  <a:ext uri="{0D108BD9-81ED-4DB2-BD59-A6C34878D82A}">
                    <a16:rowId xmlns:a16="http://schemas.microsoft.com/office/drawing/2014/main" val="3809353004"/>
                  </a:ext>
                </a:extLst>
              </a:tr>
              <a:tr h="865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Helvetica" pitchFamily="2" charset="0"/>
                        </a:rPr>
                        <a:t>3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DVM for Future Growth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Build data management strategy on HANA platform to intelligently manage future DB size &amp; growth</a:t>
                      </a:r>
                    </a:p>
                  </a:txBody>
                  <a:tcPr marL="86067" marR="86067" marT="43034" marB="43034" anchor="ctr"/>
                </a:tc>
                <a:extLst>
                  <a:ext uri="{0D108BD9-81ED-4DB2-BD59-A6C34878D82A}">
                    <a16:rowId xmlns:a16="http://schemas.microsoft.com/office/drawing/2014/main" val="576988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80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4761A7A-2934-4234-A5E0-BDED1D50B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10097"/>
              </p:ext>
            </p:extLst>
          </p:nvPr>
        </p:nvGraphicFramePr>
        <p:xfrm>
          <a:off x="564721" y="1515549"/>
          <a:ext cx="11062557" cy="46842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4341">
                  <a:extLst>
                    <a:ext uri="{9D8B030D-6E8A-4147-A177-3AD203B41FA5}">
                      <a16:colId xmlns:a16="http://schemas.microsoft.com/office/drawing/2014/main" val="921959497"/>
                    </a:ext>
                  </a:extLst>
                </a:gridCol>
                <a:gridCol w="3615444">
                  <a:extLst>
                    <a:ext uri="{9D8B030D-6E8A-4147-A177-3AD203B41FA5}">
                      <a16:colId xmlns:a16="http://schemas.microsoft.com/office/drawing/2014/main" val="3355906027"/>
                    </a:ext>
                  </a:extLst>
                </a:gridCol>
                <a:gridCol w="5512772">
                  <a:extLst>
                    <a:ext uri="{9D8B030D-6E8A-4147-A177-3AD203B41FA5}">
                      <a16:colId xmlns:a16="http://schemas.microsoft.com/office/drawing/2014/main" val="3391295718"/>
                    </a:ext>
                  </a:extLst>
                </a:gridCol>
              </a:tblGrid>
              <a:tr h="832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Strategic</a:t>
                      </a:r>
                      <a:br>
                        <a:rPr lang="en-US" sz="1600" dirty="0">
                          <a:latin typeface="Helvetica" pitchFamily="2" charset="0"/>
                        </a:rPr>
                      </a:br>
                      <a:r>
                        <a:rPr lang="en-US" sz="1600" dirty="0">
                          <a:latin typeface="Helvetica" pitchFamily="2" charset="0"/>
                        </a:rPr>
                        <a:t> Importance </a:t>
                      </a:r>
                      <a:br>
                        <a:rPr lang="en-US" sz="1600" dirty="0">
                          <a:latin typeface="Helvetica" pitchFamily="2" charset="0"/>
                        </a:rPr>
                      </a:br>
                      <a:r>
                        <a:rPr lang="en-US" sz="1400" dirty="0">
                          <a:latin typeface="Helvetica" pitchFamily="2" charset="0"/>
                        </a:rPr>
                        <a:t>(5 = High)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dirty="0">
                          <a:latin typeface="Helvetica" pitchFamily="2" charset="0"/>
                        </a:rPr>
                        <a:t>Issues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dirty="0">
                          <a:latin typeface="Helvetica" pitchFamily="2" charset="0"/>
                        </a:rPr>
                        <a:t>Auritas Solution</a:t>
                      </a:r>
                    </a:p>
                  </a:txBody>
                  <a:tcPr marL="86067" marR="86067" marT="43034" marB="43034" anchor="ctr"/>
                </a:tc>
                <a:extLst>
                  <a:ext uri="{0D108BD9-81ED-4DB2-BD59-A6C34878D82A}">
                    <a16:rowId xmlns:a16="http://schemas.microsoft.com/office/drawing/2014/main" val="4000016222"/>
                  </a:ext>
                </a:extLst>
              </a:tr>
              <a:tr h="6123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5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Downtime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Reduce data to be migrated by aggressively archiving and reducing migration downtime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895552"/>
                  </a:ext>
                </a:extLst>
              </a:tr>
              <a:tr h="7630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4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Data Pollution (Master &amp; Transactional 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Remove polluted information before migration with DVM &amp; </a:t>
                      </a:r>
                      <a:r>
                        <a:rPr lang="en-US" sz="1600" dirty="0" err="1">
                          <a:latin typeface="Helvetica" pitchFamily="2" charset="0"/>
                        </a:rPr>
                        <a:t>Auritas</a:t>
                      </a:r>
                      <a:r>
                        <a:rPr lang="en-US" sz="1600" dirty="0">
                          <a:latin typeface="Helvetica" pitchFamily="2" charset="0"/>
                        </a:rPr>
                        <a:t>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79260"/>
                  </a:ext>
                </a:extLst>
              </a:tr>
              <a:tr h="756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Bloated S/4 HANA platform size on Day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Implement data management strategy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877740"/>
                  </a:ext>
                </a:extLst>
              </a:tr>
              <a:tr h="796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Automated Retention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Comply with California Consumer Protection Act &amp; GDPR using SAP ILM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353004"/>
                  </a:ext>
                </a:extLst>
              </a:tr>
              <a:tr h="924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Helvetica" pitchFamily="2" charset="0"/>
                        </a:rPr>
                        <a:t>3</a:t>
                      </a:r>
                    </a:p>
                  </a:txBody>
                  <a:tcPr marL="86067" marR="86067" marT="43034" marB="4303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DVM for Future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Build data management strategy on HANA platform to intelligently manage future DB size &amp;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988736"/>
                  </a:ext>
                </a:extLst>
              </a:tr>
            </a:tbl>
          </a:graphicData>
        </a:graphic>
      </p:graphicFrame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C94B7F2-A3EB-4159-ABBC-6785205683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996633"/>
                </a:solidFill>
              </a:rPr>
              <a:t>Brownfield</a:t>
            </a:r>
            <a:r>
              <a:rPr lang="en-US" sz="3600" b="1" dirty="0"/>
              <a:t> Deployment Resolution</a:t>
            </a:r>
          </a:p>
        </p:txBody>
      </p:sp>
    </p:spTree>
    <p:extLst>
      <p:ext uri="{BB962C8B-B14F-4D97-AF65-F5344CB8AC3E}">
        <p14:creationId xmlns:p14="http://schemas.microsoft.com/office/powerpoint/2010/main" val="105362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8DBE0-3E3C-4AD6-878F-8E84DD53C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2" y="712534"/>
            <a:ext cx="8965588" cy="75127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Reusable Framework for M&amp;A</a:t>
            </a:r>
            <a:endParaRPr lang="en-US" sz="6000" b="1" dirty="0">
              <a:solidFill>
                <a:schemeClr val="accent3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F27135-C108-4767-B81F-5B6E474A1D14}"/>
              </a:ext>
            </a:extLst>
          </p:cNvPr>
          <p:cNvGrpSpPr/>
          <p:nvPr/>
        </p:nvGrpSpPr>
        <p:grpSpPr>
          <a:xfrm>
            <a:off x="2861007" y="1814303"/>
            <a:ext cx="6224679" cy="2221335"/>
            <a:chOff x="2758505" y="1405801"/>
            <a:chExt cx="6674989" cy="23820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063D58-1451-4FE0-8749-83DEE3A780A1}"/>
                </a:ext>
              </a:extLst>
            </p:cNvPr>
            <p:cNvSpPr/>
            <p:nvPr/>
          </p:nvSpPr>
          <p:spPr>
            <a:xfrm>
              <a:off x="2758505" y="1405801"/>
              <a:ext cx="2073795" cy="23820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rgbClr val="44697D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9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itchFamily="2" charset="0"/>
                  <a:cs typeface="Arial" charset="0"/>
                </a:rPr>
                <a:t>Source 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C4B672-5C48-4516-8AF8-05603A60E7A9}"/>
                </a:ext>
              </a:extLst>
            </p:cNvPr>
            <p:cNvSpPr/>
            <p:nvPr/>
          </p:nvSpPr>
          <p:spPr>
            <a:xfrm>
              <a:off x="2871060" y="2200517"/>
              <a:ext cx="1848817" cy="327773"/>
            </a:xfrm>
            <a:prstGeom prst="rect">
              <a:avLst/>
            </a:prstGeom>
            <a:solidFill>
              <a:srgbClr val="9A0B1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3D0E0B-F295-4F40-AEA0-4AC006CE53B1}"/>
                </a:ext>
              </a:extLst>
            </p:cNvPr>
            <p:cNvSpPr/>
            <p:nvPr/>
          </p:nvSpPr>
          <p:spPr>
            <a:xfrm>
              <a:off x="2871060" y="2572255"/>
              <a:ext cx="1848817" cy="327773"/>
            </a:xfrm>
            <a:prstGeom prst="rect">
              <a:avLst/>
            </a:prstGeom>
            <a:solidFill>
              <a:srgbClr val="EA532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ECDE0B-8CE1-45EA-8E0D-0646FFA5C454}"/>
                </a:ext>
              </a:extLst>
            </p:cNvPr>
            <p:cNvSpPr/>
            <p:nvPr/>
          </p:nvSpPr>
          <p:spPr>
            <a:xfrm>
              <a:off x="2868062" y="2941313"/>
              <a:ext cx="1848817" cy="327773"/>
            </a:xfrm>
            <a:prstGeom prst="rect">
              <a:avLst/>
            </a:prstGeom>
            <a:solidFill>
              <a:srgbClr val="EA532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0F4E0-3C3D-4ED4-BBB8-CBF6CEE50071}"/>
                </a:ext>
              </a:extLst>
            </p:cNvPr>
            <p:cNvSpPr/>
            <p:nvPr/>
          </p:nvSpPr>
          <p:spPr>
            <a:xfrm>
              <a:off x="2871060" y="3320692"/>
              <a:ext cx="1848817" cy="327773"/>
            </a:xfrm>
            <a:prstGeom prst="rect">
              <a:avLst/>
            </a:prstGeom>
            <a:solidFill>
              <a:srgbClr val="4469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7C7637-694F-495F-99AD-7F17DE585AFC}"/>
                </a:ext>
              </a:extLst>
            </p:cNvPr>
            <p:cNvSpPr/>
            <p:nvPr/>
          </p:nvSpPr>
          <p:spPr>
            <a:xfrm>
              <a:off x="2878554" y="1838692"/>
              <a:ext cx="1848817" cy="327773"/>
            </a:xfrm>
            <a:prstGeom prst="rect">
              <a:avLst/>
            </a:prstGeom>
            <a:solidFill>
              <a:srgbClr val="4469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78C105-0736-4E94-BD1F-8DD88AF9C991}"/>
                </a:ext>
              </a:extLst>
            </p:cNvPr>
            <p:cNvSpPr/>
            <p:nvPr/>
          </p:nvSpPr>
          <p:spPr>
            <a:xfrm>
              <a:off x="7359699" y="1405804"/>
              <a:ext cx="2073795" cy="1731432"/>
            </a:xfrm>
            <a:prstGeom prst="rect">
              <a:avLst/>
            </a:prstGeom>
            <a:solidFill>
              <a:schemeClr val="accent5">
                <a:lumMod val="10000"/>
                <a:lumOff val="90000"/>
              </a:schemeClr>
            </a:solidFill>
            <a:ln w="25400" cap="flat" cmpd="sng" algn="ctr">
              <a:solidFill>
                <a:srgbClr val="8BA69C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itchFamily="2" charset="0"/>
                  <a:cs typeface="Arial" charset="0"/>
                </a:rPr>
                <a:t>Destination B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A99641-0EC1-4C9C-8096-15CC27D9A5DC}"/>
                </a:ext>
              </a:extLst>
            </p:cNvPr>
            <p:cNvSpPr/>
            <p:nvPr/>
          </p:nvSpPr>
          <p:spPr>
            <a:xfrm>
              <a:off x="7479749" y="1813726"/>
              <a:ext cx="1848817" cy="327773"/>
            </a:xfrm>
            <a:prstGeom prst="rect">
              <a:avLst/>
            </a:prstGeom>
            <a:solidFill>
              <a:schemeClr val="accent5">
                <a:lumMod val="90000"/>
                <a:lumOff val="10000"/>
              </a:schemeClr>
            </a:solidFill>
            <a:ln w="25400" cap="flat" cmpd="sng" algn="ctr">
              <a:solidFill>
                <a:srgbClr val="8BA69C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21B94FD-3BCF-4192-9C15-294540FC95B4}"/>
                </a:ext>
              </a:extLst>
            </p:cNvPr>
            <p:cNvSpPr/>
            <p:nvPr/>
          </p:nvSpPr>
          <p:spPr>
            <a:xfrm>
              <a:off x="7479749" y="2254136"/>
              <a:ext cx="1848817" cy="327773"/>
            </a:xfrm>
            <a:prstGeom prst="rect">
              <a:avLst/>
            </a:prstGeom>
            <a:solidFill>
              <a:schemeClr val="accent5">
                <a:lumMod val="90000"/>
                <a:lumOff val="10000"/>
              </a:schemeClr>
            </a:solidFill>
            <a:ln w="25400" cap="flat" cmpd="sng" algn="ctr">
              <a:solidFill>
                <a:srgbClr val="8BA69C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0C6742-6CF2-481E-992D-7EEEAF9F22DB}"/>
                </a:ext>
              </a:extLst>
            </p:cNvPr>
            <p:cNvSpPr/>
            <p:nvPr/>
          </p:nvSpPr>
          <p:spPr>
            <a:xfrm>
              <a:off x="7479749" y="2656666"/>
              <a:ext cx="1848817" cy="327773"/>
            </a:xfrm>
            <a:prstGeom prst="rect">
              <a:avLst/>
            </a:prstGeom>
            <a:solidFill>
              <a:schemeClr val="accent5">
                <a:lumMod val="90000"/>
                <a:lumOff val="10000"/>
              </a:schemeClr>
            </a:solidFill>
            <a:ln w="25400" cap="flat" cmpd="sng" algn="ctr">
              <a:solidFill>
                <a:srgbClr val="8BA69C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cxnSp>
          <p:nvCxnSpPr>
            <p:cNvPr id="16" name="Elbow Connector 64">
              <a:extLst>
                <a:ext uri="{FF2B5EF4-FFF2-40B4-BE49-F238E27FC236}">
                  <a16:creationId xmlns:a16="http://schemas.microsoft.com/office/drawing/2014/main" id="{C8036CEE-92F1-457C-B4A3-5CEFE81697D6}"/>
                </a:ext>
              </a:extLst>
            </p:cNvPr>
            <p:cNvCxnSpPr>
              <a:cxnSpLocks/>
              <a:stCxn id="8" idx="3"/>
              <a:endCxn id="14" idx="1"/>
            </p:cNvCxnSpPr>
            <p:nvPr/>
          </p:nvCxnSpPr>
          <p:spPr>
            <a:xfrm flipV="1">
              <a:off x="4719881" y="2418022"/>
              <a:ext cx="2759872" cy="318119"/>
            </a:xfrm>
            <a:prstGeom prst="bentConnector3">
              <a:avLst/>
            </a:prstGeom>
            <a:noFill/>
            <a:ln w="3175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  <p:cxnSp>
          <p:nvCxnSpPr>
            <p:cNvPr id="17" name="Elbow Connector 65">
              <a:extLst>
                <a:ext uri="{FF2B5EF4-FFF2-40B4-BE49-F238E27FC236}">
                  <a16:creationId xmlns:a16="http://schemas.microsoft.com/office/drawing/2014/main" id="{FD330ABC-0D39-4484-AEDA-D4CB90BF218C}"/>
                </a:ext>
              </a:extLst>
            </p:cNvPr>
            <p:cNvCxnSpPr>
              <a:cxnSpLocks/>
              <a:stCxn id="7" idx="3"/>
              <a:endCxn id="13" idx="1"/>
            </p:cNvCxnSpPr>
            <p:nvPr/>
          </p:nvCxnSpPr>
          <p:spPr>
            <a:xfrm flipV="1">
              <a:off x="4719881" y="1977616"/>
              <a:ext cx="2759872" cy="386790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  <p:cxnSp>
          <p:nvCxnSpPr>
            <p:cNvPr id="18" name="Elbow Connector 68">
              <a:extLst>
                <a:ext uri="{FF2B5EF4-FFF2-40B4-BE49-F238E27FC236}">
                  <a16:creationId xmlns:a16="http://schemas.microsoft.com/office/drawing/2014/main" id="{7DEC1734-67CE-47E8-842E-38875962BF21}"/>
                </a:ext>
              </a:extLst>
            </p:cNvPr>
            <p:cNvCxnSpPr>
              <a:cxnSpLocks/>
              <a:stCxn id="9" idx="3"/>
              <a:endCxn id="15" idx="1"/>
            </p:cNvCxnSpPr>
            <p:nvPr/>
          </p:nvCxnSpPr>
          <p:spPr>
            <a:xfrm flipV="1">
              <a:off x="4716878" y="2820556"/>
              <a:ext cx="2762871" cy="284647"/>
            </a:xfrm>
            <a:prstGeom prst="bentConnector3">
              <a:avLst/>
            </a:prstGeom>
            <a:noFill/>
            <a:ln w="3175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</p:grp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BCFA7FB-9283-4463-9423-30C686751782}"/>
              </a:ext>
            </a:extLst>
          </p:cNvPr>
          <p:cNvSpPr txBox="1">
            <a:spLocks/>
          </p:cNvSpPr>
          <p:nvPr/>
        </p:nvSpPr>
        <p:spPr>
          <a:xfrm>
            <a:off x="1443314" y="4227741"/>
            <a:ext cx="9305373" cy="888412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ts val="1200"/>
              </a:spcBef>
              <a:buClr>
                <a:srgbClr val="EA5329"/>
              </a:buClr>
              <a:buFont typeface="Lucida Grande"/>
              <a:buChar char="&gt;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3232" indent="-256032" algn="l" defTabSz="457200" rtl="0" eaLnBrk="1" latinLnBrk="0" hangingPunct="1">
              <a:spcBef>
                <a:spcPts val="600"/>
              </a:spcBef>
              <a:buClr>
                <a:srgbClr val="EA5329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78992" indent="-256032" algn="l" defTabSz="457200" rtl="0" eaLnBrk="1" latinLnBrk="0" hangingPunct="1">
              <a:spcBef>
                <a:spcPts val="300"/>
              </a:spcBef>
              <a:buClr>
                <a:srgbClr val="EA5329"/>
              </a:buClr>
              <a:buFont typeface="Lucida Grande"/>
              <a:buChar char="–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36192" indent="-256032" algn="l" defTabSz="457200" rtl="0" eaLnBrk="1" latinLnBrk="0" hangingPunct="1">
              <a:spcBef>
                <a:spcPts val="0"/>
              </a:spcBef>
              <a:buClr>
                <a:srgbClr val="EA5329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01952" indent="-256032" algn="l" defTabSz="457200" rtl="0" eaLnBrk="1" latinLnBrk="0" hangingPunct="1">
              <a:spcBef>
                <a:spcPts val="0"/>
              </a:spcBef>
              <a:buClr>
                <a:srgbClr val="EA5329"/>
              </a:buClr>
              <a:buSzPct val="10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1999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Remove new company data completely from existing system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1999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Smart filtering to ensure only appropriate data is migrated/removed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2B23C0-40D1-4D84-ADAB-60D3A0C9ED54}"/>
              </a:ext>
            </a:extLst>
          </p:cNvPr>
          <p:cNvSpPr/>
          <p:nvPr/>
        </p:nvSpPr>
        <p:spPr>
          <a:xfrm>
            <a:off x="-39269" y="5500031"/>
            <a:ext cx="12231269" cy="997207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41" name="Text Box 44">
            <a:extLst>
              <a:ext uri="{FF2B5EF4-FFF2-40B4-BE49-F238E27FC236}">
                <a16:creationId xmlns:a16="http://schemas.microsoft.com/office/drawing/2014/main" id="{6E777C2D-2F3D-4121-872C-5185274CAB9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18918" y="5500031"/>
            <a:ext cx="2006301" cy="9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7" tIns="46772" rIns="89947" bIns="46772" anchor="ctr" anchorCtr="0">
            <a:no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AB00"/>
              </a:buClr>
              <a:buSzPct val="120000"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</a:rPr>
              <a:t>Ensure Complete Data Removal</a:t>
            </a:r>
          </a:p>
        </p:txBody>
      </p:sp>
      <p:sp>
        <p:nvSpPr>
          <p:cNvPr id="42" name="Text Box 44">
            <a:extLst>
              <a:ext uri="{FF2B5EF4-FFF2-40B4-BE49-F238E27FC236}">
                <a16:creationId xmlns:a16="http://schemas.microsoft.com/office/drawing/2014/main" id="{58F22F03-7FAC-4BF3-969E-CA9E4FC936F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32297" y="5500031"/>
            <a:ext cx="2006301" cy="9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7" tIns="46772" rIns="89947" bIns="46772" anchor="ctr" anchorCtr="0">
            <a:no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B00"/>
              </a:buClr>
              <a:buSzPct val="120000"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</a:rPr>
              <a:t>Governed </a:t>
            </a:r>
          </a:p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B00"/>
              </a:buClr>
              <a:buSzPct val="120000"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</a:rPr>
              <a:t>Data Deletion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CF4C5327-7FFC-4936-9161-A8204876AE2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38598" y="5500031"/>
            <a:ext cx="2006301" cy="9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7" tIns="46772" rIns="89947" bIns="46772" anchor="ctr" anchorCtr="0">
            <a:no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AB00"/>
              </a:buClr>
              <a:buSzPct val="120000"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</a:rPr>
              <a:t>Improve Visibility</a:t>
            </a:r>
          </a:p>
        </p:txBody>
      </p:sp>
      <p:sp>
        <p:nvSpPr>
          <p:cNvPr id="44" name="Text Box 44">
            <a:extLst>
              <a:ext uri="{FF2B5EF4-FFF2-40B4-BE49-F238E27FC236}">
                <a16:creationId xmlns:a16="http://schemas.microsoft.com/office/drawing/2014/main" id="{F57D684D-EE16-48FB-8D11-32497040C2F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44899" y="5500031"/>
            <a:ext cx="2006301" cy="9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7" tIns="46772" rIns="89947" bIns="46772" anchor="ctr" anchorCtr="0">
            <a:noAutofit/>
          </a:bodyPr>
          <a:lstStyle>
            <a:lvl1pPr marL="169863" indent="-169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AB00"/>
              </a:buClr>
              <a:buSzPct val="120000"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</a:rPr>
              <a:t>Reduce Risk</a:t>
            </a:r>
          </a:p>
        </p:txBody>
      </p:sp>
    </p:spTree>
    <p:extLst>
      <p:ext uri="{BB962C8B-B14F-4D97-AF65-F5344CB8AC3E}">
        <p14:creationId xmlns:p14="http://schemas.microsoft.com/office/powerpoint/2010/main" val="137900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11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059A6-6B15-C409-A85F-2C1A80061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7">
            <a:extLst>
              <a:ext uri="{FF2B5EF4-FFF2-40B4-BE49-F238E27FC236}">
                <a16:creationId xmlns:a16="http://schemas.microsoft.com/office/drawing/2014/main" id="{4115D017-6184-E50B-EFCF-42C9D7C46457}"/>
              </a:ext>
            </a:extLst>
          </p:cNvPr>
          <p:cNvSpPr txBox="1"/>
          <p:nvPr/>
        </p:nvSpPr>
        <p:spPr>
          <a:xfrm>
            <a:off x="578188" y="2461462"/>
            <a:ext cx="1757718" cy="43871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1773"/>
              </a:lnSpc>
            </a:pP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Data Management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CA87C3A3-D4E1-7001-88B4-1E96C72364D1}"/>
              </a:ext>
            </a:extLst>
          </p:cNvPr>
          <p:cNvSpPr txBox="1"/>
          <p:nvPr/>
        </p:nvSpPr>
        <p:spPr>
          <a:xfrm>
            <a:off x="3243206" y="2461462"/>
            <a:ext cx="1918193" cy="43871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773"/>
              </a:lnSpc>
            </a:pPr>
            <a:r>
              <a:rPr lang="en-US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Solution </a:t>
            </a:r>
            <a:br>
              <a:rPr lang="en-US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Implementation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0E82BA6F-211C-A17C-584D-C40377D18181}"/>
              </a:ext>
            </a:extLst>
          </p:cNvPr>
          <p:cNvSpPr txBox="1"/>
          <p:nvPr/>
        </p:nvSpPr>
        <p:spPr>
          <a:xfrm>
            <a:off x="6559133" y="2461462"/>
            <a:ext cx="2400466" cy="43871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773"/>
              </a:lnSpc>
            </a:pP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Product </a:t>
            </a:r>
            <a:b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&amp; Innovations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19047A6C-F0FD-5BA6-E70B-AA3BC042EA59}"/>
              </a:ext>
            </a:extLst>
          </p:cNvPr>
          <p:cNvSpPr txBox="1"/>
          <p:nvPr/>
        </p:nvSpPr>
        <p:spPr>
          <a:xfrm>
            <a:off x="9371067" y="2461462"/>
            <a:ext cx="1757717" cy="43871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1773"/>
              </a:lnSpc>
            </a:pP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Strategic </a:t>
            </a:r>
            <a:b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Partnerships</a:t>
            </a: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D0501E87-A9A3-E436-3EEA-E32B63A73EDB}"/>
              </a:ext>
            </a:extLst>
          </p:cNvPr>
          <p:cNvSpPr txBox="1"/>
          <p:nvPr/>
        </p:nvSpPr>
        <p:spPr>
          <a:xfrm>
            <a:off x="3243206" y="3096658"/>
            <a:ext cx="2653093" cy="329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S/4HANA &amp; RISE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BTP Deployment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Integration Suite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AI Implementation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OpenText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Extended ECM (xECM)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Vendor Invoice Management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Document Presentment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Ariba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Vertex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Vistex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Geospatial Intelligence (GIS)</a:t>
            </a: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8C05A3B9-D5F2-B7E6-F235-5ECDFE541E9D}"/>
              </a:ext>
            </a:extLst>
          </p:cNvPr>
          <p:cNvSpPr txBox="1"/>
          <p:nvPr/>
        </p:nvSpPr>
        <p:spPr>
          <a:xfrm>
            <a:off x="9371067" y="3096658"/>
            <a:ext cx="2520575" cy="804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SAP Gold Partner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SAP </a:t>
            </a:r>
            <a:r>
              <a:rPr lang="en-US" sz="1200" err="1">
                <a:solidFill>
                  <a:srgbClr val="1C1D3B"/>
                </a:solidFill>
                <a:latin typeface="Helvetica" pitchFamily="2" charset="0"/>
              </a:rPr>
              <a:t>PartnerEdge</a:t>
            </a: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, Sell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CCFlex – Cloud Choice Flex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8ACD8691-6714-34AC-75BB-D04CDFEDEBFC}"/>
              </a:ext>
            </a:extLst>
          </p:cNvPr>
          <p:cNvSpPr txBox="1"/>
          <p:nvPr/>
        </p:nvSpPr>
        <p:spPr>
          <a:xfrm>
            <a:off x="578189" y="3096658"/>
            <a:ext cx="2205726" cy="329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Archiving &amp; ILM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Retention Management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HANA Memory Optimization (NSE)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Governance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Migration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Cloud Migrations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Privacy and Security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Legacy Decommissioning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Volume Assessment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Quality Assessment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54D8ED6E-E54A-2F41-AE52-DF43938163D6}"/>
              </a:ext>
            </a:extLst>
          </p:cNvPr>
          <p:cNvSpPr txBox="1"/>
          <p:nvPr/>
        </p:nvSpPr>
        <p:spPr>
          <a:xfrm>
            <a:off x="6504258" y="3096658"/>
            <a:ext cx="2520575" cy="205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ASSIST by Auritas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(Data Archiving Automation)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GUARD by Auritas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(Legacy Decommissioning)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Auritas Intelligent Accrual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(Financial Automation)</a:t>
            </a:r>
            <a:endParaRPr lang="en-US" sz="900" i="1" dirty="0">
              <a:solidFill>
                <a:srgbClr val="1C1D3B"/>
              </a:solidFill>
              <a:latin typeface="Helvetica" pitchFamily="2" charset="0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DMS+ by Auritas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(Enhanced Document Storage)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44C674-8C21-EED6-604F-B0D45F889B41}"/>
              </a:ext>
            </a:extLst>
          </p:cNvPr>
          <p:cNvCxnSpPr>
            <a:cxnSpLocks/>
          </p:cNvCxnSpPr>
          <p:nvPr/>
        </p:nvCxnSpPr>
        <p:spPr>
          <a:xfrm>
            <a:off x="2872051" y="2292504"/>
            <a:ext cx="0" cy="39542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BDD9BE-75DF-3A4C-AB3B-8254D7EA2F71}"/>
              </a:ext>
            </a:extLst>
          </p:cNvPr>
          <p:cNvCxnSpPr>
            <a:cxnSpLocks/>
          </p:cNvCxnSpPr>
          <p:nvPr/>
        </p:nvCxnSpPr>
        <p:spPr>
          <a:xfrm>
            <a:off x="6198983" y="2292504"/>
            <a:ext cx="0" cy="39542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6F73CD-8EC2-5D06-A252-D59B923CEB33}"/>
              </a:ext>
            </a:extLst>
          </p:cNvPr>
          <p:cNvCxnSpPr>
            <a:cxnSpLocks/>
          </p:cNvCxnSpPr>
          <p:nvPr/>
        </p:nvCxnSpPr>
        <p:spPr>
          <a:xfrm>
            <a:off x="9029674" y="2292504"/>
            <a:ext cx="0" cy="39542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2C3B97F-E530-76D6-31A1-1AE5C888E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91" y="5374964"/>
            <a:ext cx="1046734" cy="3157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76C508-99A4-F703-4773-2CDE5C8DEDE0}"/>
              </a:ext>
            </a:extLst>
          </p:cNvPr>
          <p:cNvSpPr txBox="1"/>
          <p:nvPr/>
        </p:nvSpPr>
        <p:spPr>
          <a:xfrm>
            <a:off x="6710972" y="5687562"/>
            <a:ext cx="2520575" cy="21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(AMS + Hypercare)</a:t>
            </a:r>
          </a:p>
        </p:txBody>
      </p:sp>
      <p:pic>
        <p:nvPicPr>
          <p:cNvPr id="36" name="Picture 35" descr="Microsoft Azure Logo et symbole, sens, histoire, PNG, marque">
            <a:extLst>
              <a:ext uri="{FF2B5EF4-FFF2-40B4-BE49-F238E27FC236}">
                <a16:creationId xmlns:a16="http://schemas.microsoft.com/office/drawing/2014/main" id="{328BD453-A621-84A8-FE0F-F3D987F47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9568" y="4420489"/>
            <a:ext cx="871255" cy="2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Accusoft | Home">
            <a:extLst>
              <a:ext uri="{FF2B5EF4-FFF2-40B4-BE49-F238E27FC236}">
                <a16:creationId xmlns:a16="http://schemas.microsoft.com/office/drawing/2014/main" id="{252AEC57-D13A-18C9-0DB4-EC0E97D3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7993" y="4106792"/>
            <a:ext cx="971400" cy="23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omepage - Schoolupdate">
            <a:extLst>
              <a:ext uri="{FF2B5EF4-FFF2-40B4-BE49-F238E27FC236}">
                <a16:creationId xmlns:a16="http://schemas.microsoft.com/office/drawing/2014/main" id="{7175300E-CCF5-1087-BFD6-D9B95675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2167" y="5322797"/>
            <a:ext cx="915662" cy="2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12">
            <a:extLst>
              <a:ext uri="{FF2B5EF4-FFF2-40B4-BE49-F238E27FC236}">
                <a16:creationId xmlns:a16="http://schemas.microsoft.com/office/drawing/2014/main" id="{EE6BEDE4-46A5-1B91-3506-A67DCE461C93}"/>
              </a:ext>
            </a:extLst>
          </p:cNvPr>
          <p:cNvGrpSpPr/>
          <p:nvPr/>
        </p:nvGrpSpPr>
        <p:grpSpPr>
          <a:xfrm>
            <a:off x="9483724" y="4171279"/>
            <a:ext cx="668083" cy="384782"/>
            <a:chOff x="0" y="0"/>
            <a:chExt cx="1515902" cy="873083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B29A23F9-9E9A-196C-3237-B7C92922C4A2}"/>
                </a:ext>
              </a:extLst>
            </p:cNvPr>
            <p:cNvGrpSpPr/>
            <p:nvPr/>
          </p:nvGrpSpPr>
          <p:grpSpPr>
            <a:xfrm>
              <a:off x="11897" y="28282"/>
              <a:ext cx="812816" cy="435871"/>
              <a:chOff x="0" y="0"/>
              <a:chExt cx="514173" cy="275724"/>
            </a:xfrm>
          </p:grpSpPr>
          <p:sp>
            <p:nvSpPr>
              <p:cNvPr id="45" name="Freeform 14">
                <a:extLst>
                  <a:ext uri="{FF2B5EF4-FFF2-40B4-BE49-F238E27FC236}">
                    <a16:creationId xmlns:a16="http://schemas.microsoft.com/office/drawing/2014/main" id="{112537DB-B07D-F357-F5DB-5C4F0E800650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0150F7B6-5AE7-2CFB-DAC3-8492DA6BBC3D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79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41" name="Group 16">
              <a:extLst>
                <a:ext uri="{FF2B5EF4-FFF2-40B4-BE49-F238E27FC236}">
                  <a16:creationId xmlns:a16="http://schemas.microsoft.com/office/drawing/2014/main" id="{4A6E2C02-EB3D-464E-8555-DEF266688A30}"/>
                </a:ext>
              </a:extLst>
            </p:cNvPr>
            <p:cNvGrpSpPr/>
            <p:nvPr/>
          </p:nvGrpSpPr>
          <p:grpSpPr>
            <a:xfrm>
              <a:off x="670767" y="404144"/>
              <a:ext cx="812816" cy="435871"/>
              <a:chOff x="0" y="0"/>
              <a:chExt cx="514173" cy="275724"/>
            </a:xfrm>
          </p:grpSpPr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09AEC157-70AA-BC1F-B853-503E98EA8BDE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4" name="TextBox 18">
                <a:extLst>
                  <a:ext uri="{FF2B5EF4-FFF2-40B4-BE49-F238E27FC236}">
                    <a16:creationId xmlns:a16="http://schemas.microsoft.com/office/drawing/2014/main" id="{C0B9F33D-47D7-463D-C081-0A67178B3A17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79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79261A2-4BE7-FC96-F69D-2ACDF76AA356}"/>
                </a:ext>
              </a:extLst>
            </p:cNvPr>
            <p:cNvSpPr/>
            <p:nvPr/>
          </p:nvSpPr>
          <p:spPr>
            <a:xfrm>
              <a:off x="0" y="0"/>
              <a:ext cx="1515902" cy="873083"/>
            </a:xfrm>
            <a:custGeom>
              <a:avLst/>
              <a:gdLst/>
              <a:ahLst/>
              <a:cxnLst/>
              <a:rect l="l" t="t" r="r" b="b"/>
              <a:pathLst>
                <a:path w="1515902" h="873083">
                  <a:moveTo>
                    <a:pt x="0" y="0"/>
                  </a:moveTo>
                  <a:lnTo>
                    <a:pt x="1515902" y="0"/>
                  </a:lnTo>
                  <a:lnTo>
                    <a:pt x="1515902" y="873083"/>
                  </a:lnTo>
                  <a:lnTo>
                    <a:pt x="0" y="873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Helvetica" pitchFamily="2" charset="0"/>
              </a:endParaRPr>
            </a:p>
          </p:txBody>
        </p:sp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6F997E36-05D4-0BCE-3E38-A259067F8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8107" y="4873422"/>
            <a:ext cx="463183" cy="2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1CA149-1856-AF46-D6FD-6A4789EC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6855" y="5539647"/>
            <a:ext cx="488776" cy="2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4">
            <a:extLst>
              <a:ext uri="{FF2B5EF4-FFF2-40B4-BE49-F238E27FC236}">
                <a16:creationId xmlns:a16="http://schemas.microsoft.com/office/drawing/2014/main" id="{09143D79-F5F6-AB01-ACF1-5A8EDE17C57E}"/>
              </a:ext>
            </a:extLst>
          </p:cNvPr>
          <p:cNvSpPr txBox="1"/>
          <p:nvPr/>
        </p:nvSpPr>
        <p:spPr>
          <a:xfrm>
            <a:off x="9521227" y="5755650"/>
            <a:ext cx="782554" cy="218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i="1">
                <a:solidFill>
                  <a:srgbClr val="00A3E9"/>
                </a:solidFill>
                <a:latin typeface="Helvetica" pitchFamily="2" charset="0"/>
              </a:rPr>
              <a:t>CC</a:t>
            </a:r>
            <a:r>
              <a:rPr lang="en-US" sz="1050" i="1">
                <a:solidFill>
                  <a:srgbClr val="00A3E9"/>
                </a:solidFill>
                <a:latin typeface="Helvetica" pitchFamily="2" charset="0"/>
              </a:rPr>
              <a:t>Flex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54771-D316-DAEF-16E7-6B9C40D48050}"/>
              </a:ext>
            </a:extLst>
          </p:cNvPr>
          <p:cNvGrpSpPr/>
          <p:nvPr/>
        </p:nvGrpSpPr>
        <p:grpSpPr>
          <a:xfrm>
            <a:off x="-1013" y="-13277"/>
            <a:ext cx="12202988" cy="1890595"/>
            <a:chOff x="-10988" y="-29259"/>
            <a:chExt cx="12202988" cy="18905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158CA3-6989-09D2-BE6D-110918E0F8DC}"/>
                </a:ext>
              </a:extLst>
            </p:cNvPr>
            <p:cNvGrpSpPr/>
            <p:nvPr/>
          </p:nvGrpSpPr>
          <p:grpSpPr>
            <a:xfrm>
              <a:off x="-10988" y="-29259"/>
              <a:ext cx="12202988" cy="1890595"/>
              <a:chOff x="4196" y="-1528005"/>
              <a:chExt cx="12202988" cy="189059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4155829-7A1C-948B-C73F-FCB2C59A86EC}"/>
                  </a:ext>
                </a:extLst>
              </p:cNvPr>
              <p:cNvGrpSpPr/>
              <p:nvPr/>
            </p:nvGrpSpPr>
            <p:grpSpPr>
              <a:xfrm>
                <a:off x="4196" y="-1528005"/>
                <a:ext cx="12202988" cy="1890595"/>
                <a:chOff x="4196" y="-1393095"/>
                <a:chExt cx="12202988" cy="1890595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45B459C-B50E-4805-824B-449016EDFC72}"/>
                    </a:ext>
                  </a:extLst>
                </p:cNvPr>
                <p:cNvSpPr/>
                <p:nvPr/>
              </p:nvSpPr>
              <p:spPr>
                <a:xfrm flipV="1">
                  <a:off x="5209" y="-11346"/>
                  <a:ext cx="12201037" cy="508846"/>
                </a:xfrm>
                <a:prstGeom prst="rect">
                  <a:avLst/>
                </a:prstGeom>
                <a:solidFill>
                  <a:srgbClr val="D4060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D3BF50D-D563-82EB-E8EF-B622DD7F4C11}"/>
                    </a:ext>
                  </a:extLst>
                </p:cNvPr>
                <p:cNvSpPr/>
                <p:nvPr/>
              </p:nvSpPr>
              <p:spPr>
                <a:xfrm rot="21540000">
                  <a:off x="4196" y="187624"/>
                  <a:ext cx="12202988" cy="128691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7356585-C682-601C-A3A9-65960FC26F6B}"/>
                    </a:ext>
                  </a:extLst>
                </p:cNvPr>
                <p:cNvSpPr/>
                <p:nvPr/>
              </p:nvSpPr>
              <p:spPr>
                <a:xfrm>
                  <a:off x="5208" y="-1393095"/>
                  <a:ext cx="12201975" cy="1519850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914EFF1-0CF1-6927-FEDC-CC606DE4D0F0}"/>
                  </a:ext>
                </a:extLst>
              </p:cNvPr>
              <p:cNvSpPr/>
              <p:nvPr/>
            </p:nvSpPr>
            <p:spPr>
              <a:xfrm>
                <a:off x="5209" y="-60369"/>
                <a:ext cx="9842132" cy="120054"/>
              </a:xfrm>
              <a:prstGeom prst="rect">
                <a:avLst/>
              </a:prstGeom>
              <a:solidFill>
                <a:srgbClr val="1C1D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0DDB1F-ADB9-728A-462F-A423F5760FF1}"/>
                </a:ext>
              </a:extLst>
            </p:cNvPr>
            <p:cNvSpPr/>
            <p:nvPr/>
          </p:nvSpPr>
          <p:spPr>
            <a:xfrm>
              <a:off x="-9975" y="1522899"/>
              <a:ext cx="5824386" cy="137796"/>
            </a:xfrm>
            <a:prstGeom prst="rect">
              <a:avLst/>
            </a:prstGeom>
            <a:solidFill>
              <a:srgbClr val="1C1D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3C2124A4-0D5B-B306-91C7-002B4C18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421" y="4887684"/>
            <a:ext cx="488776" cy="2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1E9B1C9C-FECA-7DA0-1245-5C1EB3B22FB4}"/>
              </a:ext>
            </a:extLst>
          </p:cNvPr>
          <p:cNvSpPr txBox="1"/>
          <p:nvPr/>
        </p:nvSpPr>
        <p:spPr>
          <a:xfrm>
            <a:off x="9516855" y="5114017"/>
            <a:ext cx="668962" cy="145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" b="1" err="1">
                <a:solidFill>
                  <a:srgbClr val="00A3E9"/>
                </a:solidFill>
                <a:latin typeface="Helvetica" pitchFamily="2" charset="0"/>
              </a:rPr>
              <a:t>Partner</a:t>
            </a:r>
            <a:r>
              <a:rPr lang="en-US" sz="700" err="1">
                <a:solidFill>
                  <a:srgbClr val="00A3E9"/>
                </a:solidFill>
                <a:latin typeface="Helvetica" pitchFamily="2" charset="0"/>
              </a:rPr>
              <a:t>Edge</a:t>
            </a:r>
            <a:r>
              <a:rPr lang="en-US" sz="700" baseline="30000">
                <a:solidFill>
                  <a:srgbClr val="00A3E9"/>
                </a:solidFill>
                <a:latin typeface="Helvetica" pitchFamily="2" charset="0"/>
              </a:rPr>
              <a:t>®</a:t>
            </a:r>
            <a:r>
              <a:rPr lang="en-US" sz="700">
                <a:solidFill>
                  <a:srgbClr val="00A3E9"/>
                </a:solidFill>
                <a:latin typeface="Helvetica" pitchFamily="2" charset="0"/>
              </a:rPr>
              <a:t> 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91830C-20B4-8851-E27B-3D16CF6998DA}"/>
              </a:ext>
            </a:extLst>
          </p:cNvPr>
          <p:cNvCxnSpPr>
            <a:cxnSpLocks/>
          </p:cNvCxnSpPr>
          <p:nvPr/>
        </p:nvCxnSpPr>
        <p:spPr>
          <a:xfrm>
            <a:off x="4200437" y="407633"/>
            <a:ext cx="0" cy="952949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28">
            <a:extLst>
              <a:ext uri="{FF2B5EF4-FFF2-40B4-BE49-F238E27FC236}">
                <a16:creationId xmlns:a16="http://schemas.microsoft.com/office/drawing/2014/main" id="{8E84CC91-6BEA-A52F-09E0-BB52498BDE89}"/>
              </a:ext>
            </a:extLst>
          </p:cNvPr>
          <p:cNvSpPr txBox="1"/>
          <p:nvPr/>
        </p:nvSpPr>
        <p:spPr>
          <a:xfrm>
            <a:off x="4695776" y="584135"/>
            <a:ext cx="1124303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1,500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7AF39576-4C98-B0E1-730F-503B35C47EFA}"/>
              </a:ext>
            </a:extLst>
          </p:cNvPr>
          <p:cNvSpPr txBox="1"/>
          <p:nvPr/>
        </p:nvSpPr>
        <p:spPr>
          <a:xfrm>
            <a:off x="4725421" y="898227"/>
            <a:ext cx="1065012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Successful Projects</a:t>
            </a:r>
          </a:p>
        </p:txBody>
      </p:sp>
      <p:sp>
        <p:nvSpPr>
          <p:cNvPr id="52" name="TextBox 28">
            <a:extLst>
              <a:ext uri="{FF2B5EF4-FFF2-40B4-BE49-F238E27FC236}">
                <a16:creationId xmlns:a16="http://schemas.microsoft.com/office/drawing/2014/main" id="{CDD348BE-BE24-CD46-34C6-129076B19D1E}"/>
              </a:ext>
            </a:extLst>
          </p:cNvPr>
          <p:cNvSpPr txBox="1"/>
          <p:nvPr/>
        </p:nvSpPr>
        <p:spPr>
          <a:xfrm>
            <a:off x="6527825" y="584135"/>
            <a:ext cx="1326950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10,500+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715B2C91-EEAC-DA95-27E9-BFA4817DDD48}"/>
              </a:ext>
            </a:extLst>
          </p:cNvPr>
          <p:cNvSpPr txBox="1"/>
          <p:nvPr/>
        </p:nvSpPr>
        <p:spPr>
          <a:xfrm>
            <a:off x="6658794" y="898227"/>
            <a:ext cx="1065012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TB of Data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Managed</a:t>
            </a: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77469667-7105-3FC0-DCAC-2E64D6F51D62}"/>
              </a:ext>
            </a:extLst>
          </p:cNvPr>
          <p:cNvSpPr txBox="1"/>
          <p:nvPr/>
        </p:nvSpPr>
        <p:spPr>
          <a:xfrm>
            <a:off x="8491431" y="584135"/>
            <a:ext cx="1124303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25 Yrs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49D5AC29-0843-CFBE-C0E2-557F4E7C7112}"/>
              </a:ext>
            </a:extLst>
          </p:cNvPr>
          <p:cNvSpPr txBox="1"/>
          <p:nvPr/>
        </p:nvSpPr>
        <p:spPr>
          <a:xfrm>
            <a:off x="8428988" y="898227"/>
            <a:ext cx="1249189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Transforming Companies</a:t>
            </a:r>
          </a:p>
        </p:txBody>
      </p:sp>
      <p:sp>
        <p:nvSpPr>
          <p:cNvPr id="56" name="TextBox 28">
            <a:extLst>
              <a:ext uri="{FF2B5EF4-FFF2-40B4-BE49-F238E27FC236}">
                <a16:creationId xmlns:a16="http://schemas.microsoft.com/office/drawing/2014/main" id="{F539917A-14A0-E079-A2AA-D11E2A89CF78}"/>
              </a:ext>
            </a:extLst>
          </p:cNvPr>
          <p:cNvSpPr txBox="1"/>
          <p:nvPr/>
        </p:nvSpPr>
        <p:spPr>
          <a:xfrm>
            <a:off x="10317983" y="584135"/>
            <a:ext cx="1124303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$1.5B</a:t>
            </a:r>
          </a:p>
        </p:txBody>
      </p:sp>
      <p:sp>
        <p:nvSpPr>
          <p:cNvPr id="57" name="TextBox 28">
            <a:extLst>
              <a:ext uri="{FF2B5EF4-FFF2-40B4-BE49-F238E27FC236}">
                <a16:creationId xmlns:a16="http://schemas.microsoft.com/office/drawing/2014/main" id="{0A27A29B-4099-8319-F910-4C1AE37447E4}"/>
              </a:ext>
            </a:extLst>
          </p:cNvPr>
          <p:cNvSpPr txBox="1"/>
          <p:nvPr/>
        </p:nvSpPr>
        <p:spPr>
          <a:xfrm>
            <a:off x="10237232" y="898227"/>
            <a:ext cx="1285804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Total Customer Savings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2842D7-02A6-BAA6-9920-20683967DBFC}"/>
              </a:ext>
            </a:extLst>
          </p:cNvPr>
          <p:cNvSpPr txBox="1"/>
          <p:nvPr/>
        </p:nvSpPr>
        <p:spPr>
          <a:xfrm>
            <a:off x="271312" y="1237686"/>
            <a:ext cx="3501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>
                <a:solidFill>
                  <a:schemeClr val="accent6"/>
                </a:solidFill>
                <a:effectLst/>
                <a:latin typeface="Helvetica" pitchFamily="2" charset="0"/>
              </a:rPr>
              <a:t>Driving Innovation, Empowering Transformations.</a:t>
            </a:r>
            <a:endParaRPr lang="en-US" sz="1050" b="1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C9871A9-5B03-4C42-C913-FD6644477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2" y="193513"/>
            <a:ext cx="3609393" cy="1158805"/>
          </a:xfrm>
          <a:prstGeom prst="rect">
            <a:avLst/>
          </a:prstGeom>
        </p:spPr>
      </p:pic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913D9F6-8B62-DB76-D243-8DBDF92019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67" y="5652941"/>
            <a:ext cx="1263099" cy="423648"/>
          </a:xfrm>
          <a:prstGeom prst="rect">
            <a:avLst/>
          </a:prstGeom>
        </p:spPr>
      </p:pic>
      <p:pic>
        <p:nvPicPr>
          <p:cNvPr id="12" name="Picture 11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BF22C739-5B39-687F-8CE9-2EE7D6BFC0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42" y="4721112"/>
            <a:ext cx="508846" cy="5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2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4764309"/>
            <a:ext cx="12192000" cy="2093691"/>
            <a:chOff x="0" y="0"/>
            <a:chExt cx="23943576" cy="4308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43576" cy="4308448"/>
            </a:xfrm>
            <a:custGeom>
              <a:avLst/>
              <a:gdLst/>
              <a:ahLst/>
              <a:cxnLst/>
              <a:rect l="l" t="t" r="r" b="b"/>
              <a:pathLst>
                <a:path w="23943576" h="4308448">
                  <a:moveTo>
                    <a:pt x="0" y="0"/>
                  </a:moveTo>
                  <a:lnTo>
                    <a:pt x="23943576" y="0"/>
                  </a:lnTo>
                  <a:lnTo>
                    <a:pt x="23943576" y="4308448"/>
                  </a:lnTo>
                  <a:lnTo>
                    <a:pt x="0" y="4308448"/>
                  </a:lnTo>
                  <a:close/>
                </a:path>
              </a:pathLst>
            </a:custGeom>
            <a:solidFill>
              <a:srgbClr val="1C1D3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3943576" cy="4327498"/>
            </a:xfrm>
            <a:prstGeom prst="rect">
              <a:avLst/>
            </a:prstGeom>
          </p:spPr>
          <p:txBody>
            <a:bodyPr lIns="5304" tIns="5304" rIns="5304" bIns="5304" rtlCol="0" anchor="ctr"/>
            <a:lstStyle/>
            <a:p>
              <a:pPr algn="ctr">
                <a:lnSpc>
                  <a:spcPts val="760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1364127" y="5561182"/>
            <a:ext cx="367901" cy="368571"/>
          </a:xfrm>
          <a:custGeom>
            <a:avLst/>
            <a:gdLst/>
            <a:ahLst/>
            <a:cxnLst/>
            <a:rect l="l" t="t" r="r" b="b"/>
            <a:pathLst>
              <a:path w="551852" h="552857">
                <a:moveTo>
                  <a:pt x="0" y="0"/>
                </a:moveTo>
                <a:lnTo>
                  <a:pt x="551852" y="0"/>
                </a:lnTo>
                <a:lnTo>
                  <a:pt x="551852" y="552857"/>
                </a:lnTo>
                <a:lnTo>
                  <a:pt x="0" y="552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389002" y="5589242"/>
            <a:ext cx="416601" cy="312451"/>
          </a:xfrm>
          <a:custGeom>
            <a:avLst/>
            <a:gdLst/>
            <a:ahLst/>
            <a:cxnLst/>
            <a:rect l="l" t="t" r="r" b="b"/>
            <a:pathLst>
              <a:path w="624901" h="468676">
                <a:moveTo>
                  <a:pt x="0" y="0"/>
                </a:moveTo>
                <a:lnTo>
                  <a:pt x="624902" y="0"/>
                </a:lnTo>
                <a:lnTo>
                  <a:pt x="624902" y="468676"/>
                </a:lnTo>
                <a:lnTo>
                  <a:pt x="0" y="468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7344225" y="5571500"/>
            <a:ext cx="237899" cy="347934"/>
          </a:xfrm>
          <a:custGeom>
            <a:avLst/>
            <a:gdLst/>
            <a:ahLst/>
            <a:cxnLst/>
            <a:rect l="l" t="t" r="r" b="b"/>
            <a:pathLst>
              <a:path w="356849" h="521901">
                <a:moveTo>
                  <a:pt x="0" y="0"/>
                </a:moveTo>
                <a:lnTo>
                  <a:pt x="356850" y="0"/>
                </a:lnTo>
                <a:lnTo>
                  <a:pt x="356850" y="521901"/>
                </a:lnTo>
                <a:lnTo>
                  <a:pt x="0" y="5219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2400760" y="5576439"/>
            <a:ext cx="305519" cy="338057"/>
          </a:xfrm>
          <a:custGeom>
            <a:avLst/>
            <a:gdLst/>
            <a:ahLst/>
            <a:cxnLst/>
            <a:rect l="l" t="t" r="r" b="b"/>
            <a:pathLst>
              <a:path w="458278" h="507085">
                <a:moveTo>
                  <a:pt x="0" y="0"/>
                </a:moveTo>
                <a:lnTo>
                  <a:pt x="458279" y="0"/>
                </a:lnTo>
                <a:lnTo>
                  <a:pt x="458279" y="507085"/>
                </a:lnTo>
                <a:lnTo>
                  <a:pt x="0" y="5070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3366575" y="5542582"/>
            <a:ext cx="209479" cy="405770"/>
          </a:xfrm>
          <a:custGeom>
            <a:avLst/>
            <a:gdLst/>
            <a:ahLst/>
            <a:cxnLst/>
            <a:rect l="l" t="t" r="r" b="b"/>
            <a:pathLst>
              <a:path w="314218" h="608655">
                <a:moveTo>
                  <a:pt x="0" y="0"/>
                </a:moveTo>
                <a:lnTo>
                  <a:pt x="314218" y="0"/>
                </a:lnTo>
                <a:lnTo>
                  <a:pt x="314218" y="608655"/>
                </a:lnTo>
                <a:lnTo>
                  <a:pt x="0" y="608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8325075" y="5562848"/>
            <a:ext cx="389587" cy="365237"/>
          </a:xfrm>
          <a:custGeom>
            <a:avLst/>
            <a:gdLst/>
            <a:ahLst/>
            <a:cxnLst/>
            <a:rect l="l" t="t" r="r" b="b"/>
            <a:pathLst>
              <a:path w="584380" h="547856">
                <a:moveTo>
                  <a:pt x="0" y="0"/>
                </a:moveTo>
                <a:lnTo>
                  <a:pt x="584380" y="0"/>
                </a:lnTo>
                <a:lnTo>
                  <a:pt x="584380" y="547857"/>
                </a:lnTo>
                <a:lnTo>
                  <a:pt x="0" y="547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508747" y="5597904"/>
            <a:ext cx="424736" cy="295127"/>
          </a:xfrm>
          <a:custGeom>
            <a:avLst/>
            <a:gdLst/>
            <a:ahLst/>
            <a:cxnLst/>
            <a:rect l="l" t="t" r="r" b="b"/>
            <a:pathLst>
              <a:path w="637104" h="442691">
                <a:moveTo>
                  <a:pt x="0" y="0"/>
                </a:moveTo>
                <a:lnTo>
                  <a:pt x="637104" y="0"/>
                </a:lnTo>
                <a:lnTo>
                  <a:pt x="637104" y="442691"/>
                </a:lnTo>
                <a:lnTo>
                  <a:pt x="0" y="44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0530" t="-66341" r="-30050" b="-647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543015" y="5585444"/>
            <a:ext cx="311646" cy="320047"/>
          </a:xfrm>
          <a:custGeom>
            <a:avLst/>
            <a:gdLst/>
            <a:ahLst/>
            <a:cxnLst/>
            <a:rect l="l" t="t" r="r" b="b"/>
            <a:pathLst>
              <a:path w="467469" h="480071">
                <a:moveTo>
                  <a:pt x="0" y="0"/>
                </a:moveTo>
                <a:lnTo>
                  <a:pt x="467468" y="0"/>
                </a:lnTo>
                <a:lnTo>
                  <a:pt x="467468" y="480071"/>
                </a:lnTo>
                <a:lnTo>
                  <a:pt x="0" y="4800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4255418" y="5567174"/>
            <a:ext cx="309905" cy="356585"/>
          </a:xfrm>
          <a:custGeom>
            <a:avLst/>
            <a:gdLst/>
            <a:ahLst/>
            <a:cxnLst/>
            <a:rect l="l" t="t" r="r" b="b"/>
            <a:pathLst>
              <a:path w="464858" h="534878">
                <a:moveTo>
                  <a:pt x="0" y="0"/>
                </a:moveTo>
                <a:lnTo>
                  <a:pt x="464858" y="0"/>
                </a:lnTo>
                <a:lnTo>
                  <a:pt x="464858" y="534879"/>
                </a:lnTo>
                <a:lnTo>
                  <a:pt x="0" y="53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6206702" y="5558903"/>
            <a:ext cx="369398" cy="373129"/>
          </a:xfrm>
          <a:custGeom>
            <a:avLst/>
            <a:gdLst/>
            <a:ahLst/>
            <a:cxnLst/>
            <a:rect l="l" t="t" r="r" b="b"/>
            <a:pathLst>
              <a:path w="554097" h="559694">
                <a:moveTo>
                  <a:pt x="0" y="0"/>
                </a:moveTo>
                <a:lnTo>
                  <a:pt x="554096" y="0"/>
                </a:lnTo>
                <a:lnTo>
                  <a:pt x="554096" y="559693"/>
                </a:lnTo>
                <a:lnTo>
                  <a:pt x="0" y="559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9349661" y="5565790"/>
            <a:ext cx="410691" cy="359355"/>
          </a:xfrm>
          <a:custGeom>
            <a:avLst/>
            <a:gdLst/>
            <a:ahLst/>
            <a:cxnLst/>
            <a:rect l="l" t="t" r="r" b="b"/>
            <a:pathLst>
              <a:path w="616036" h="539032">
                <a:moveTo>
                  <a:pt x="0" y="0"/>
                </a:moveTo>
                <a:lnTo>
                  <a:pt x="616036" y="0"/>
                </a:lnTo>
                <a:lnTo>
                  <a:pt x="616036" y="539031"/>
                </a:lnTo>
                <a:lnTo>
                  <a:pt x="0" y="5390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5200323" y="5572478"/>
            <a:ext cx="345979" cy="345979"/>
          </a:xfrm>
          <a:custGeom>
            <a:avLst/>
            <a:gdLst/>
            <a:ahLst/>
            <a:cxnLst/>
            <a:rect l="l" t="t" r="r" b="b"/>
            <a:pathLst>
              <a:path w="518968" h="518968">
                <a:moveTo>
                  <a:pt x="0" y="0"/>
                </a:moveTo>
                <a:lnTo>
                  <a:pt x="518968" y="0"/>
                </a:lnTo>
                <a:lnTo>
                  <a:pt x="518968" y="518968"/>
                </a:lnTo>
                <a:lnTo>
                  <a:pt x="0" y="5189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305616" y="6062780"/>
            <a:ext cx="11666093" cy="403453"/>
          </a:xfrm>
          <a:custGeom>
            <a:avLst/>
            <a:gdLst/>
            <a:ahLst/>
            <a:cxnLst/>
            <a:rect l="l" t="t" r="r" b="b"/>
            <a:pathLst>
              <a:path w="17499140" h="605179">
                <a:moveTo>
                  <a:pt x="0" y="0"/>
                </a:moveTo>
                <a:lnTo>
                  <a:pt x="17499140" y="0"/>
                </a:lnTo>
                <a:lnTo>
                  <a:pt x="17499140" y="605178"/>
                </a:lnTo>
                <a:lnTo>
                  <a:pt x="0" y="60517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4019931" y="4997875"/>
            <a:ext cx="4152139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324" spc="-13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Services Across Multiple Industries – Verticals: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6067388" y="-1335547"/>
            <a:ext cx="57225" cy="12192000"/>
            <a:chOff x="0" y="0"/>
            <a:chExt cx="22608" cy="48165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608" cy="4816592"/>
            </a:xfrm>
            <a:custGeom>
              <a:avLst/>
              <a:gdLst/>
              <a:ahLst/>
              <a:cxnLst/>
              <a:rect l="l" t="t" r="r" b="b"/>
              <a:pathLst>
                <a:path w="22608" h="4816592">
                  <a:moveTo>
                    <a:pt x="0" y="0"/>
                  </a:moveTo>
                  <a:lnTo>
                    <a:pt x="22608" y="0"/>
                  </a:lnTo>
                  <a:lnTo>
                    <a:pt x="2260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D40B0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47625"/>
              <a:ext cx="22608" cy="4768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9"/>
                </a:lnSpc>
              </a:pPr>
              <a:endParaRPr sz="1200"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27872" y="1523534"/>
            <a:ext cx="10536253" cy="3000233"/>
            <a:chOff x="0" y="0"/>
            <a:chExt cx="21072507" cy="6000466"/>
          </a:xfrm>
        </p:grpSpPr>
        <p:sp>
          <p:nvSpPr>
            <p:cNvPr id="28" name="Freeform 28"/>
            <p:cNvSpPr/>
            <p:nvPr/>
          </p:nvSpPr>
          <p:spPr>
            <a:xfrm>
              <a:off x="283107" y="167199"/>
              <a:ext cx="2862667" cy="1668897"/>
            </a:xfrm>
            <a:custGeom>
              <a:avLst/>
              <a:gdLst/>
              <a:ahLst/>
              <a:cxnLst/>
              <a:rect l="l" t="t" r="r" b="b"/>
              <a:pathLst>
                <a:path w="2862667" h="1668897">
                  <a:moveTo>
                    <a:pt x="0" y="0"/>
                  </a:moveTo>
                  <a:lnTo>
                    <a:pt x="2862667" y="0"/>
                  </a:lnTo>
                  <a:lnTo>
                    <a:pt x="2862667" y="1668897"/>
                  </a:lnTo>
                  <a:lnTo>
                    <a:pt x="0" y="1668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7851494" y="0"/>
              <a:ext cx="2977952" cy="1931649"/>
            </a:xfrm>
            <a:custGeom>
              <a:avLst/>
              <a:gdLst/>
              <a:ahLst/>
              <a:cxnLst/>
              <a:rect l="l" t="t" r="r" b="b"/>
              <a:pathLst>
                <a:path w="2977952" h="1931649">
                  <a:moveTo>
                    <a:pt x="0" y="0"/>
                  </a:moveTo>
                  <a:lnTo>
                    <a:pt x="2977952" y="0"/>
                  </a:lnTo>
                  <a:lnTo>
                    <a:pt x="2977952" y="1931649"/>
                  </a:lnTo>
                  <a:lnTo>
                    <a:pt x="0" y="193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8137181" y="1664265"/>
              <a:ext cx="2510293" cy="2365142"/>
            </a:xfrm>
            <a:custGeom>
              <a:avLst/>
              <a:gdLst/>
              <a:ahLst/>
              <a:cxnLst/>
              <a:rect l="l" t="t" r="r" b="b"/>
              <a:pathLst>
                <a:path w="2510293" h="2365142">
                  <a:moveTo>
                    <a:pt x="0" y="0"/>
                  </a:moveTo>
                  <a:lnTo>
                    <a:pt x="2510293" y="0"/>
                  </a:lnTo>
                  <a:lnTo>
                    <a:pt x="2510293" y="2365142"/>
                  </a:lnTo>
                  <a:lnTo>
                    <a:pt x="0" y="2365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760467" y="4094230"/>
              <a:ext cx="3312040" cy="1855826"/>
            </a:xfrm>
            <a:custGeom>
              <a:avLst/>
              <a:gdLst/>
              <a:ahLst/>
              <a:cxnLst/>
              <a:rect l="l" t="t" r="r" b="b"/>
              <a:pathLst>
                <a:path w="3312040" h="1855826">
                  <a:moveTo>
                    <a:pt x="0" y="0"/>
                  </a:moveTo>
                  <a:lnTo>
                    <a:pt x="3312040" y="0"/>
                  </a:lnTo>
                  <a:lnTo>
                    <a:pt x="3312040" y="1855826"/>
                  </a:lnTo>
                  <a:lnTo>
                    <a:pt x="0" y="185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855642" y="232974"/>
              <a:ext cx="1934217" cy="1424873"/>
            </a:xfrm>
            <a:custGeom>
              <a:avLst/>
              <a:gdLst/>
              <a:ahLst/>
              <a:cxnLst/>
              <a:rect l="l" t="t" r="r" b="b"/>
              <a:pathLst>
                <a:path w="1934217" h="1424873">
                  <a:moveTo>
                    <a:pt x="0" y="0"/>
                  </a:moveTo>
                  <a:lnTo>
                    <a:pt x="1934217" y="0"/>
                  </a:lnTo>
                  <a:lnTo>
                    <a:pt x="1934217" y="1424873"/>
                  </a:lnTo>
                  <a:lnTo>
                    <a:pt x="0" y="1424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664663"/>
              <a:ext cx="3078301" cy="714422"/>
            </a:xfrm>
            <a:custGeom>
              <a:avLst/>
              <a:gdLst/>
              <a:ahLst/>
              <a:cxnLst/>
              <a:rect l="l" t="t" r="r" b="b"/>
              <a:pathLst>
                <a:path w="3078301" h="714422">
                  <a:moveTo>
                    <a:pt x="0" y="0"/>
                  </a:moveTo>
                  <a:lnTo>
                    <a:pt x="3078301" y="0"/>
                  </a:lnTo>
                  <a:lnTo>
                    <a:pt x="3078301" y="714422"/>
                  </a:lnTo>
                  <a:lnTo>
                    <a:pt x="0" y="71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962983" y="4691452"/>
              <a:ext cx="2658334" cy="1033427"/>
            </a:xfrm>
            <a:custGeom>
              <a:avLst/>
              <a:gdLst/>
              <a:ahLst/>
              <a:cxnLst/>
              <a:rect l="l" t="t" r="r" b="b"/>
              <a:pathLst>
                <a:path w="2658334" h="1033427">
                  <a:moveTo>
                    <a:pt x="0" y="0"/>
                  </a:moveTo>
                  <a:lnTo>
                    <a:pt x="2658334" y="0"/>
                  </a:lnTo>
                  <a:lnTo>
                    <a:pt x="2658334" y="1033428"/>
                  </a:lnTo>
                  <a:lnTo>
                    <a:pt x="0" y="1033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5599703" y="2526564"/>
              <a:ext cx="2321765" cy="495310"/>
            </a:xfrm>
            <a:custGeom>
              <a:avLst/>
              <a:gdLst/>
              <a:ahLst/>
              <a:cxnLst/>
              <a:rect l="l" t="t" r="r" b="b"/>
              <a:pathLst>
                <a:path w="2321765" h="495310">
                  <a:moveTo>
                    <a:pt x="0" y="0"/>
                  </a:moveTo>
                  <a:lnTo>
                    <a:pt x="2321765" y="0"/>
                  </a:lnTo>
                  <a:lnTo>
                    <a:pt x="2321765" y="495310"/>
                  </a:lnTo>
                  <a:lnTo>
                    <a:pt x="0" y="495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5383989" y="167199"/>
              <a:ext cx="2480969" cy="1583875"/>
            </a:xfrm>
            <a:custGeom>
              <a:avLst/>
              <a:gdLst/>
              <a:ahLst/>
              <a:cxnLst/>
              <a:rect l="l" t="t" r="r" b="b"/>
              <a:pathLst>
                <a:path w="2480969" h="1583875">
                  <a:moveTo>
                    <a:pt x="0" y="0"/>
                  </a:moveTo>
                  <a:lnTo>
                    <a:pt x="2480969" y="0"/>
                  </a:lnTo>
                  <a:lnTo>
                    <a:pt x="2480969" y="1583876"/>
                  </a:lnTo>
                  <a:lnTo>
                    <a:pt x="0" y="1583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5283299" y="3846197"/>
              <a:ext cx="2567416" cy="1977206"/>
            </a:xfrm>
            <a:custGeom>
              <a:avLst/>
              <a:gdLst/>
              <a:ahLst/>
              <a:cxnLst/>
              <a:rect l="l" t="t" r="r" b="b"/>
              <a:pathLst>
                <a:path w="2567416" h="1977206">
                  <a:moveTo>
                    <a:pt x="0" y="0"/>
                  </a:moveTo>
                  <a:lnTo>
                    <a:pt x="2567417" y="0"/>
                  </a:lnTo>
                  <a:lnTo>
                    <a:pt x="2567417" y="1977206"/>
                  </a:lnTo>
                  <a:lnTo>
                    <a:pt x="0" y="1977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83107" y="4288855"/>
              <a:ext cx="2310663" cy="1711611"/>
            </a:xfrm>
            <a:custGeom>
              <a:avLst/>
              <a:gdLst/>
              <a:ahLst/>
              <a:cxnLst/>
              <a:rect l="l" t="t" r="r" b="b"/>
              <a:pathLst>
                <a:path w="2310663" h="1711611">
                  <a:moveTo>
                    <a:pt x="0" y="0"/>
                  </a:moveTo>
                  <a:lnTo>
                    <a:pt x="2310663" y="0"/>
                  </a:lnTo>
                  <a:lnTo>
                    <a:pt x="2310663" y="1711611"/>
                  </a:lnTo>
                  <a:lnTo>
                    <a:pt x="0" y="1711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5980359" y="1931649"/>
              <a:ext cx="9273430" cy="3862243"/>
            </a:xfrm>
            <a:custGeom>
              <a:avLst/>
              <a:gdLst/>
              <a:ahLst/>
              <a:cxnLst/>
              <a:rect l="l" t="t" r="r" b="b"/>
              <a:pathLst>
                <a:path w="9273430" h="3862243">
                  <a:moveTo>
                    <a:pt x="0" y="0"/>
                  </a:moveTo>
                  <a:lnTo>
                    <a:pt x="9273430" y="0"/>
                  </a:lnTo>
                  <a:lnTo>
                    <a:pt x="9273430" y="3862243"/>
                  </a:lnTo>
                  <a:lnTo>
                    <a:pt x="0" y="3862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272512" y="2164097"/>
              <a:ext cx="2183779" cy="1859164"/>
            </a:xfrm>
            <a:custGeom>
              <a:avLst/>
              <a:gdLst/>
              <a:ahLst/>
              <a:cxnLst/>
              <a:rect l="l" t="t" r="r" b="b"/>
              <a:pathLst>
                <a:path w="2183779" h="1859164">
                  <a:moveTo>
                    <a:pt x="0" y="0"/>
                  </a:moveTo>
                  <a:lnTo>
                    <a:pt x="2183780" y="0"/>
                  </a:lnTo>
                  <a:lnTo>
                    <a:pt x="2183780" y="1859163"/>
                  </a:lnTo>
                  <a:lnTo>
                    <a:pt x="0" y="1859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6218104" y="232974"/>
              <a:ext cx="8899185" cy="1860623"/>
            </a:xfrm>
            <a:custGeom>
              <a:avLst/>
              <a:gdLst/>
              <a:ahLst/>
              <a:cxnLst/>
              <a:rect l="l" t="t" r="r" b="b"/>
              <a:pathLst>
                <a:path w="8899185" h="1860623">
                  <a:moveTo>
                    <a:pt x="0" y="0"/>
                  </a:moveTo>
                  <a:lnTo>
                    <a:pt x="8899185" y="0"/>
                  </a:lnTo>
                  <a:lnTo>
                    <a:pt x="8899185" y="1860623"/>
                  </a:lnTo>
                  <a:lnTo>
                    <a:pt x="0" y="186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B0A5965-7EAB-EB71-070D-EDDC7AAF13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11B3D"/>
                </a:solidFill>
                <a:latin typeface="Helvetica"/>
                <a:ea typeface="Helvetica"/>
                <a:cs typeface="Helvetica"/>
                <a:sym typeface="Helvetica"/>
              </a:rPr>
              <a:t>Customer</a:t>
            </a:r>
            <a:r>
              <a:rPr lang="en-US" sz="3600" b="1" dirty="0">
                <a:solidFill>
                  <a:srgbClr val="011B3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Success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lue grid with dots&#10;&#10;AI-generated content may be incorrect.">
            <a:extLst>
              <a:ext uri="{FF2B5EF4-FFF2-40B4-BE49-F238E27FC236}">
                <a16:creationId xmlns:a16="http://schemas.microsoft.com/office/drawing/2014/main" id="{4DB78A21-F4CB-101B-5A1C-5C5EF2AC3E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560" b="2656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3FE1E-A430-4937-8969-ECC0D707B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4240" y="1493813"/>
            <a:ext cx="9074387" cy="106419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Segoe UI" panose="020B0502040204020203" pitchFamily="34" charset="0"/>
              </a:rPr>
              <a:t>Data Management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Segoe UI" panose="020B0502040204020203" pitchFamily="34" charset="0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Segoe UI" panose="020B0502040204020203" pitchFamily="34" charset="0"/>
              </a:rPr>
              <a:t>System &amp; Cloud Migration</a:t>
            </a:r>
          </a:p>
          <a:p>
            <a:endParaRPr lang="en-US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FFC80D3-2C69-4222-B644-061C84D93CC9}"/>
              </a:ext>
            </a:extLst>
          </p:cNvPr>
          <p:cNvSpPr/>
          <p:nvPr/>
        </p:nvSpPr>
        <p:spPr>
          <a:xfrm>
            <a:off x="0" y="2079184"/>
            <a:ext cx="12192001" cy="36019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012E66-A4D4-363A-8CFA-11869540D4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Journey Starts </a:t>
            </a:r>
            <a:r>
              <a:rPr lang="en-US" dirty="0">
                <a:solidFill>
                  <a:schemeClr val="accent2"/>
                </a:solidFill>
              </a:rPr>
              <a:t>Here</a:t>
            </a:r>
            <a:r>
              <a:rPr lang="en-US" dirty="0"/>
              <a:t>.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589C2FD-94D1-4C8D-A5B6-4B6ADC828B1B}"/>
              </a:ext>
            </a:extLst>
          </p:cNvPr>
          <p:cNvSpPr/>
          <p:nvPr/>
        </p:nvSpPr>
        <p:spPr>
          <a:xfrm>
            <a:off x="310960" y="1356271"/>
            <a:ext cx="6386168" cy="2174115"/>
          </a:xfrm>
          <a:custGeom>
            <a:avLst/>
            <a:gdLst>
              <a:gd name="connsiteX0" fmla="*/ 5865473 w 6347653"/>
              <a:gd name="connsiteY0" fmla="*/ 0 h 2002396"/>
              <a:gd name="connsiteX1" fmla="*/ 5814673 w 6347653"/>
              <a:gd name="connsiteY1" fmla="*/ 410633 h 2002396"/>
              <a:gd name="connsiteX2" fmla="*/ 451040 w 6347653"/>
              <a:gd name="connsiteY2" fmla="*/ 321733 h 2002396"/>
              <a:gd name="connsiteX3" fmla="*/ 285940 w 6347653"/>
              <a:gd name="connsiteY3" fmla="*/ 1845733 h 2002396"/>
              <a:gd name="connsiteX4" fmla="*/ 311340 w 6347653"/>
              <a:gd name="connsiteY4" fmla="*/ 1875367 h 200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7653" h="2002396">
                <a:moveTo>
                  <a:pt x="5865473" y="0"/>
                </a:moveTo>
                <a:cubicBezTo>
                  <a:pt x="6291275" y="178505"/>
                  <a:pt x="6717078" y="357011"/>
                  <a:pt x="5814673" y="410633"/>
                </a:cubicBezTo>
                <a:cubicBezTo>
                  <a:pt x="4912268" y="464255"/>
                  <a:pt x="1372495" y="82550"/>
                  <a:pt x="451040" y="321733"/>
                </a:cubicBezTo>
                <a:cubicBezTo>
                  <a:pt x="-470415" y="560916"/>
                  <a:pt x="309223" y="1586794"/>
                  <a:pt x="285940" y="1845733"/>
                </a:cubicBezTo>
                <a:cubicBezTo>
                  <a:pt x="262657" y="2104672"/>
                  <a:pt x="286998" y="1990019"/>
                  <a:pt x="311340" y="1875367"/>
                </a:cubicBezTo>
              </a:path>
            </a:pathLst>
          </a:custGeom>
          <a:noFill/>
          <a:ln>
            <a:solidFill>
              <a:schemeClr val="accent2">
                <a:alpha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9E59374-AB9B-441B-84E2-DDFA59BA6899}"/>
              </a:ext>
            </a:extLst>
          </p:cNvPr>
          <p:cNvCxnSpPr>
            <a:cxnSpLocks/>
          </p:cNvCxnSpPr>
          <p:nvPr/>
        </p:nvCxnSpPr>
        <p:spPr>
          <a:xfrm>
            <a:off x="4779900" y="3165747"/>
            <a:ext cx="0" cy="71440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3DCB4259-D46E-4E58-B6D1-034F5C24647C}"/>
              </a:ext>
            </a:extLst>
          </p:cNvPr>
          <p:cNvCxnSpPr>
            <a:cxnSpLocks/>
          </p:cNvCxnSpPr>
          <p:nvPr/>
        </p:nvCxnSpPr>
        <p:spPr>
          <a:xfrm flipV="1">
            <a:off x="2861730" y="3847510"/>
            <a:ext cx="0" cy="70168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object 8">
            <a:extLst>
              <a:ext uri="{FF2B5EF4-FFF2-40B4-BE49-F238E27FC236}">
                <a16:creationId xmlns:a16="http://schemas.microsoft.com/office/drawing/2014/main" id="{13D08245-41E1-4755-B32B-03E42592FE18}"/>
              </a:ext>
            </a:extLst>
          </p:cNvPr>
          <p:cNvSpPr txBox="1"/>
          <p:nvPr/>
        </p:nvSpPr>
        <p:spPr>
          <a:xfrm>
            <a:off x="10692885" y="3452040"/>
            <a:ext cx="1261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5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Jan.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202</a:t>
            </a:r>
            <a:r>
              <a:rPr kumimoji="0" lang="en-US" sz="2000" b="1" i="0" u="none" strike="noStrike" kern="1200" cap="none" spc="5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7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elvetica" pitchFamily="2" charset="0"/>
              <a:cs typeface="Arial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23D34A72-CF23-4B65-938F-5370F2A39917}"/>
              </a:ext>
            </a:extLst>
          </p:cNvPr>
          <p:cNvSpPr/>
          <p:nvPr/>
        </p:nvSpPr>
        <p:spPr>
          <a:xfrm>
            <a:off x="1046037" y="3854369"/>
            <a:ext cx="856520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99DAF01-33B9-4064-83C8-66DFDAA1BDC9}"/>
              </a:ext>
            </a:extLst>
          </p:cNvPr>
          <p:cNvGrpSpPr/>
          <p:nvPr/>
        </p:nvGrpSpPr>
        <p:grpSpPr>
          <a:xfrm>
            <a:off x="741510" y="2466583"/>
            <a:ext cx="1362581" cy="555551"/>
            <a:chOff x="1103799" y="995102"/>
            <a:chExt cx="1213356" cy="1078722"/>
          </a:xfrm>
        </p:grpSpPr>
        <p:sp>
          <p:nvSpPr>
            <p:cNvPr id="136" name="object 12">
              <a:extLst>
                <a:ext uri="{FF2B5EF4-FFF2-40B4-BE49-F238E27FC236}">
                  <a16:creationId xmlns:a16="http://schemas.microsoft.com/office/drawing/2014/main" id="{21769996-96C2-4D44-8778-5D2FA4A4A71D}"/>
                </a:ext>
              </a:extLst>
            </p:cNvPr>
            <p:cNvSpPr txBox="1"/>
            <p:nvPr/>
          </p:nvSpPr>
          <p:spPr>
            <a:xfrm>
              <a:off x="1543764" y="1157309"/>
              <a:ext cx="773391" cy="76818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Keep</a:t>
              </a:r>
              <a:r>
                <a:rPr kumimoji="0" sz="1200" b="1" i="0" u="none" strike="noStrike" kern="1200" cap="none" spc="-1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 </a:t>
              </a:r>
              <a:r>
                <a:rPr kumimoji="0" lang="en-US" sz="1200" b="1" i="0" u="none" strike="noStrike" kern="1200" cap="none" spc="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C</a:t>
              </a:r>
              <a:r>
                <a:rPr kumimoji="0" sz="1200" b="1" i="0" u="none" strike="noStrike" kern="1200" cap="none" spc="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ore</a:t>
              </a:r>
              <a:endParaRPr kumimoji="0" lang="en-US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endParaRP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Cl</a:t>
              </a:r>
              <a:r>
                <a:rPr kumimoji="0" sz="1200" b="1" i="0" u="none" strike="noStrike" kern="1200" cap="none" spc="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ea</a:t>
              </a: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n</a:t>
              </a:r>
            </a:p>
          </p:txBody>
        </p:sp>
        <p:sp>
          <p:nvSpPr>
            <p:cNvPr id="138" name="object 14">
              <a:extLst>
                <a:ext uri="{FF2B5EF4-FFF2-40B4-BE49-F238E27FC236}">
                  <a16:creationId xmlns:a16="http://schemas.microsoft.com/office/drawing/2014/main" id="{55D64B0B-F78C-4450-A836-84DA03812344}"/>
                </a:ext>
              </a:extLst>
            </p:cNvPr>
            <p:cNvSpPr/>
            <p:nvPr/>
          </p:nvSpPr>
          <p:spPr>
            <a:xfrm>
              <a:off x="1103799" y="995102"/>
              <a:ext cx="500668" cy="10787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A98672-5663-43E2-834D-031AFD724CE1}"/>
              </a:ext>
            </a:extLst>
          </p:cNvPr>
          <p:cNvGrpSpPr/>
          <p:nvPr/>
        </p:nvGrpSpPr>
        <p:grpSpPr>
          <a:xfrm>
            <a:off x="3280709" y="2517184"/>
            <a:ext cx="2047811" cy="538407"/>
            <a:chOff x="5581338" y="1162406"/>
            <a:chExt cx="2315022" cy="1009585"/>
          </a:xfrm>
        </p:grpSpPr>
        <p:sp>
          <p:nvSpPr>
            <p:cNvPr id="132" name="object 18">
              <a:extLst>
                <a:ext uri="{FF2B5EF4-FFF2-40B4-BE49-F238E27FC236}">
                  <a16:creationId xmlns:a16="http://schemas.microsoft.com/office/drawing/2014/main" id="{BFAEFCF7-34E1-4128-AAA4-1E50428B651C}"/>
                </a:ext>
              </a:extLst>
            </p:cNvPr>
            <p:cNvSpPr txBox="1"/>
            <p:nvPr/>
          </p:nvSpPr>
          <p:spPr>
            <a:xfrm>
              <a:off x="6315210" y="1261872"/>
              <a:ext cx="1581150" cy="7177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Process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Excellence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endParaRPr>
            </a:p>
          </p:txBody>
        </p:sp>
        <p:sp>
          <p:nvSpPr>
            <p:cNvPr id="133" name="object 19">
              <a:extLst>
                <a:ext uri="{FF2B5EF4-FFF2-40B4-BE49-F238E27FC236}">
                  <a16:creationId xmlns:a16="http://schemas.microsoft.com/office/drawing/2014/main" id="{3B92C849-5AEC-46FD-8FE1-4D005C5DFBA6}"/>
                </a:ext>
              </a:extLst>
            </p:cNvPr>
            <p:cNvSpPr/>
            <p:nvPr/>
          </p:nvSpPr>
          <p:spPr>
            <a:xfrm flipH="1">
              <a:off x="5581338" y="1162406"/>
              <a:ext cx="720136" cy="10095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1F28DED-C2C4-4985-8FDC-372E640072D6}"/>
              </a:ext>
            </a:extLst>
          </p:cNvPr>
          <p:cNvGrpSpPr/>
          <p:nvPr/>
        </p:nvGrpSpPr>
        <p:grpSpPr>
          <a:xfrm>
            <a:off x="5555195" y="2218589"/>
            <a:ext cx="2325189" cy="1012838"/>
            <a:chOff x="6096467" y="1421890"/>
            <a:chExt cx="1869666" cy="929057"/>
          </a:xfrm>
        </p:grpSpPr>
        <p:sp>
          <p:nvSpPr>
            <p:cNvPr id="128" name="object 21">
              <a:extLst>
                <a:ext uri="{FF2B5EF4-FFF2-40B4-BE49-F238E27FC236}">
                  <a16:creationId xmlns:a16="http://schemas.microsoft.com/office/drawing/2014/main" id="{EE701A87-08CC-485E-A029-7A24851DDE0F}"/>
                </a:ext>
              </a:extLst>
            </p:cNvPr>
            <p:cNvSpPr/>
            <p:nvPr/>
          </p:nvSpPr>
          <p:spPr>
            <a:xfrm>
              <a:off x="6096467" y="1651573"/>
              <a:ext cx="442785" cy="4460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29" name="object 22">
              <a:extLst>
                <a:ext uri="{FF2B5EF4-FFF2-40B4-BE49-F238E27FC236}">
                  <a16:creationId xmlns:a16="http://schemas.microsoft.com/office/drawing/2014/main" id="{7CEAF973-D709-45C3-ACBA-2240D8B6722E}"/>
                </a:ext>
              </a:extLst>
            </p:cNvPr>
            <p:cNvSpPr/>
            <p:nvPr/>
          </p:nvSpPr>
          <p:spPr>
            <a:xfrm>
              <a:off x="6411655" y="1421890"/>
              <a:ext cx="1554478" cy="9290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0B75E0-C435-4F54-B984-29AE1D7C317A}"/>
              </a:ext>
            </a:extLst>
          </p:cNvPr>
          <p:cNvGrpSpPr/>
          <p:nvPr/>
        </p:nvGrpSpPr>
        <p:grpSpPr>
          <a:xfrm>
            <a:off x="8603238" y="4677782"/>
            <a:ext cx="1669142" cy="515036"/>
            <a:chOff x="8603239" y="3765046"/>
            <a:chExt cx="1669142" cy="515036"/>
          </a:xfrm>
        </p:grpSpPr>
        <p:sp>
          <p:nvSpPr>
            <p:cNvPr id="90" name="object 29">
              <a:extLst>
                <a:ext uri="{FF2B5EF4-FFF2-40B4-BE49-F238E27FC236}">
                  <a16:creationId xmlns:a16="http://schemas.microsoft.com/office/drawing/2014/main" id="{9584491E-029D-4506-BB3F-34A3E957E21B}"/>
                </a:ext>
              </a:extLst>
            </p:cNvPr>
            <p:cNvSpPr txBox="1"/>
            <p:nvPr/>
          </p:nvSpPr>
          <p:spPr>
            <a:xfrm>
              <a:off x="9138586" y="3788727"/>
              <a:ext cx="1133795" cy="39562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Landscape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Management</a:t>
              </a:r>
            </a:p>
          </p:txBody>
        </p:sp>
        <p:sp>
          <p:nvSpPr>
            <p:cNvPr id="92" name="object 31">
              <a:extLst>
                <a:ext uri="{FF2B5EF4-FFF2-40B4-BE49-F238E27FC236}">
                  <a16:creationId xmlns:a16="http://schemas.microsoft.com/office/drawing/2014/main" id="{1FD54F52-28DB-4454-991E-1BBE56725AA8}"/>
                </a:ext>
              </a:extLst>
            </p:cNvPr>
            <p:cNvSpPr/>
            <p:nvPr/>
          </p:nvSpPr>
          <p:spPr>
            <a:xfrm>
              <a:off x="8603239" y="3765046"/>
              <a:ext cx="511249" cy="5150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B2C52B-D54D-40ED-88F9-709565166AAF}"/>
              </a:ext>
            </a:extLst>
          </p:cNvPr>
          <p:cNvGrpSpPr/>
          <p:nvPr/>
        </p:nvGrpSpPr>
        <p:grpSpPr>
          <a:xfrm>
            <a:off x="8561165" y="2527089"/>
            <a:ext cx="1645630" cy="470590"/>
            <a:chOff x="8431980" y="1605513"/>
            <a:chExt cx="1990020" cy="752430"/>
          </a:xfrm>
        </p:grpSpPr>
        <p:sp>
          <p:nvSpPr>
            <p:cNvPr id="123" name="object 35">
              <a:extLst>
                <a:ext uri="{FF2B5EF4-FFF2-40B4-BE49-F238E27FC236}">
                  <a16:creationId xmlns:a16="http://schemas.microsoft.com/office/drawing/2014/main" id="{A4EF49AD-65A1-45E8-96CA-0C97AFEDC4BF}"/>
                </a:ext>
              </a:extLst>
            </p:cNvPr>
            <p:cNvSpPr txBox="1"/>
            <p:nvPr/>
          </p:nvSpPr>
          <p:spPr>
            <a:xfrm>
              <a:off x="9105646" y="1676146"/>
              <a:ext cx="1316354" cy="61205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Drive</a:t>
              </a:r>
              <a:r>
                <a:rPr kumimoji="0" sz="1200" b="1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 </a:t>
              </a: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Innovation</a:t>
              </a:r>
            </a:p>
          </p:txBody>
        </p:sp>
        <p:sp>
          <p:nvSpPr>
            <p:cNvPr id="125" name="object 37">
              <a:extLst>
                <a:ext uri="{FF2B5EF4-FFF2-40B4-BE49-F238E27FC236}">
                  <a16:creationId xmlns:a16="http://schemas.microsoft.com/office/drawing/2014/main" id="{65A488EE-621A-4C0A-B0EC-68313D9552A8}"/>
                </a:ext>
              </a:extLst>
            </p:cNvPr>
            <p:cNvSpPr/>
            <p:nvPr/>
          </p:nvSpPr>
          <p:spPr>
            <a:xfrm>
              <a:off x="8431980" y="1605513"/>
              <a:ext cx="698243" cy="7524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8AE2DB-04D1-4CBF-895D-49E522BE84B1}"/>
              </a:ext>
            </a:extLst>
          </p:cNvPr>
          <p:cNvGrpSpPr/>
          <p:nvPr/>
        </p:nvGrpSpPr>
        <p:grpSpPr>
          <a:xfrm>
            <a:off x="3863277" y="4682121"/>
            <a:ext cx="1801943" cy="548833"/>
            <a:chOff x="3863278" y="3731677"/>
            <a:chExt cx="1801943" cy="548833"/>
          </a:xfrm>
        </p:grpSpPr>
        <p:sp>
          <p:nvSpPr>
            <p:cNvPr id="101" name="object 49">
              <a:extLst>
                <a:ext uri="{FF2B5EF4-FFF2-40B4-BE49-F238E27FC236}">
                  <a16:creationId xmlns:a16="http://schemas.microsoft.com/office/drawing/2014/main" id="{45F6B801-1B69-4776-B10E-D794C81B863B}"/>
                </a:ext>
              </a:extLst>
            </p:cNvPr>
            <p:cNvSpPr txBox="1"/>
            <p:nvPr/>
          </p:nvSpPr>
          <p:spPr>
            <a:xfrm>
              <a:off x="4416176" y="3783201"/>
              <a:ext cx="1249045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Data &amp; Content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</a:b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Management</a:t>
              </a:r>
            </a:p>
          </p:txBody>
        </p:sp>
        <p:sp>
          <p:nvSpPr>
            <p:cNvPr id="103" name="object 51">
              <a:extLst>
                <a:ext uri="{FF2B5EF4-FFF2-40B4-BE49-F238E27FC236}">
                  <a16:creationId xmlns:a16="http://schemas.microsoft.com/office/drawing/2014/main" id="{C65A89E2-E817-4FFD-85DF-910B0B973A54}"/>
                </a:ext>
              </a:extLst>
            </p:cNvPr>
            <p:cNvSpPr/>
            <p:nvPr/>
          </p:nvSpPr>
          <p:spPr>
            <a:xfrm>
              <a:off x="3863278" y="3731677"/>
              <a:ext cx="552898" cy="5488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DEE51C0-1864-4BFE-918C-22A5FC07C170}"/>
              </a:ext>
            </a:extLst>
          </p:cNvPr>
          <p:cNvGrpSpPr/>
          <p:nvPr/>
        </p:nvGrpSpPr>
        <p:grpSpPr>
          <a:xfrm>
            <a:off x="1742617" y="4693061"/>
            <a:ext cx="1844999" cy="477064"/>
            <a:chOff x="1742618" y="3780325"/>
            <a:chExt cx="1844999" cy="477064"/>
          </a:xfrm>
        </p:grpSpPr>
        <p:sp>
          <p:nvSpPr>
            <p:cNvPr id="96" name="object 41">
              <a:extLst>
                <a:ext uri="{FF2B5EF4-FFF2-40B4-BE49-F238E27FC236}">
                  <a16:creationId xmlns:a16="http://schemas.microsoft.com/office/drawing/2014/main" id="{B1E840FB-3C2C-4D76-A6E4-32C0C1187EE5}"/>
                </a:ext>
              </a:extLst>
            </p:cNvPr>
            <p:cNvSpPr txBox="1"/>
            <p:nvPr/>
          </p:nvSpPr>
          <p:spPr>
            <a:xfrm>
              <a:off x="2278164" y="3850207"/>
              <a:ext cx="1309453" cy="391774"/>
            </a:xfrm>
            <a:prstGeom prst="rect">
              <a:avLst/>
            </a:prstGeom>
          </p:spPr>
          <p:txBody>
            <a:bodyPr vert="horz" wrap="square" lIns="0" tIns="22225" rIns="0" bIns="0" rtlCol="0">
              <a:spAutoFit/>
            </a:bodyPr>
            <a:lstStyle/>
            <a:p>
              <a:pPr marL="163195" marR="5080" lvl="0" indent="-151130" algn="l" defTabSz="914400" rtl="0" eaLnBrk="1" fontAlgn="auto" latinLnBrk="0" hangingPunct="1">
                <a:lnSpc>
                  <a:spcPct val="100000"/>
                </a:lnSpc>
                <a:spcBef>
                  <a:spcPts val="1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Data Quality</a:t>
              </a:r>
              <a:r>
                <a:rPr kumimoji="0" sz="1200" b="1" i="0" u="none" strike="noStrike" kern="1200" cap="none" spc="-17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 </a:t>
              </a:r>
              <a:r>
                <a:rPr kumimoji="0" lang="en-US" sz="1200" b="1" i="0" u="none" strike="noStrike" kern="1200" cap="none" spc="-17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&amp;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 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St</a:t>
              </a:r>
              <a:r>
                <a:rPr kumimoji="0" sz="1200" b="1" i="0" u="none" strike="noStrike" kern="1200" cap="none" spc="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e</a:t>
              </a:r>
              <a:r>
                <a:rPr kumimoji="0" sz="1200" b="1" i="0" u="none" strike="noStrike" kern="1200" cap="none" spc="2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w</a:t>
              </a:r>
              <a:r>
                <a:rPr kumimoji="0" sz="1200" b="1" i="0" u="none" strike="noStrike" kern="1200" cap="none" spc="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a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r</a:t>
              </a:r>
              <a:r>
                <a:rPr kumimoji="0" sz="1200" b="1" i="0" u="none" strike="noStrike" kern="1200" cap="none" spc="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d</a:t>
              </a:r>
              <a:r>
                <a:rPr kumimoji="0" sz="1200" b="1" i="0" u="none" strike="noStrike" kern="1200" cap="none" spc="-2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s</a:t>
              </a:r>
              <a:r>
                <a:rPr kumimoji="0" sz="1200" b="1" i="0" u="none" strike="noStrike" kern="1200" cap="none" spc="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h</a:t>
              </a:r>
              <a:r>
                <a:rPr kumimoji="0" sz="1200" b="1" i="0" u="none" strike="noStrike" kern="1200" cap="none" spc="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i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p</a:t>
              </a:r>
            </a:p>
          </p:txBody>
        </p:sp>
        <p:sp>
          <p:nvSpPr>
            <p:cNvPr id="98" name="object 43">
              <a:extLst>
                <a:ext uri="{FF2B5EF4-FFF2-40B4-BE49-F238E27FC236}">
                  <a16:creationId xmlns:a16="http://schemas.microsoft.com/office/drawing/2014/main" id="{96EEC537-E7EC-4837-80E8-0EFB45CE15DD}"/>
                </a:ext>
              </a:extLst>
            </p:cNvPr>
            <p:cNvSpPr/>
            <p:nvPr/>
          </p:nvSpPr>
          <p:spPr>
            <a:xfrm>
              <a:off x="1742618" y="3780325"/>
              <a:ext cx="506567" cy="4770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sp>
        <p:nvSpPr>
          <p:cNvPr id="107" name="object 56">
            <a:extLst>
              <a:ext uri="{FF2B5EF4-FFF2-40B4-BE49-F238E27FC236}">
                <a16:creationId xmlns:a16="http://schemas.microsoft.com/office/drawing/2014/main" id="{5CB7A645-A698-4C52-9942-5435B7234B3C}"/>
              </a:ext>
            </a:extLst>
          </p:cNvPr>
          <p:cNvSpPr txBox="1"/>
          <p:nvPr/>
        </p:nvSpPr>
        <p:spPr>
          <a:xfrm>
            <a:off x="10562253" y="4762943"/>
            <a:ext cx="134397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347345" algn="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Ongoing 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</a:b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Post S4 Go live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7D627E-52C7-4AAA-8690-E74797834952}"/>
              </a:ext>
            </a:extLst>
          </p:cNvPr>
          <p:cNvGrpSpPr/>
          <p:nvPr/>
        </p:nvGrpSpPr>
        <p:grpSpPr>
          <a:xfrm>
            <a:off x="6261862" y="4667184"/>
            <a:ext cx="1824347" cy="614595"/>
            <a:chOff x="6386589" y="3716740"/>
            <a:chExt cx="1824347" cy="614595"/>
          </a:xfrm>
        </p:grpSpPr>
        <p:sp>
          <p:nvSpPr>
            <p:cNvPr id="112" name="object 67">
              <a:extLst>
                <a:ext uri="{FF2B5EF4-FFF2-40B4-BE49-F238E27FC236}">
                  <a16:creationId xmlns:a16="http://schemas.microsoft.com/office/drawing/2014/main" id="{AAEBF166-10AC-4884-848F-856CB38575A5}"/>
                </a:ext>
              </a:extLst>
            </p:cNvPr>
            <p:cNvSpPr txBox="1"/>
            <p:nvPr/>
          </p:nvSpPr>
          <p:spPr>
            <a:xfrm>
              <a:off x="7001183" y="3835138"/>
              <a:ext cx="1209753" cy="394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Modern Data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Platform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endParaRPr>
            </a:p>
          </p:txBody>
        </p:sp>
        <p:sp>
          <p:nvSpPr>
            <p:cNvPr id="110" name="object 65">
              <a:extLst>
                <a:ext uri="{FF2B5EF4-FFF2-40B4-BE49-F238E27FC236}">
                  <a16:creationId xmlns:a16="http://schemas.microsoft.com/office/drawing/2014/main" id="{11DA2405-3AF6-4536-84EC-0D5DDEE8C07D}"/>
                </a:ext>
              </a:extLst>
            </p:cNvPr>
            <p:cNvSpPr/>
            <p:nvPr/>
          </p:nvSpPr>
          <p:spPr>
            <a:xfrm>
              <a:off x="6386589" y="3716740"/>
              <a:ext cx="614595" cy="61459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067C10D-EB8D-4B29-BFEC-269F38E7503C}"/>
              </a:ext>
            </a:extLst>
          </p:cNvPr>
          <p:cNvGrpSpPr/>
          <p:nvPr/>
        </p:nvGrpSpPr>
        <p:grpSpPr>
          <a:xfrm>
            <a:off x="237205" y="3613997"/>
            <a:ext cx="822960" cy="452755"/>
            <a:chOff x="1260527" y="2605773"/>
            <a:chExt cx="822960" cy="452755"/>
          </a:xfrm>
          <a:solidFill>
            <a:schemeClr val="accent2"/>
          </a:solidFill>
        </p:grpSpPr>
        <p:sp>
          <p:nvSpPr>
            <p:cNvPr id="114" name="object 72">
              <a:extLst>
                <a:ext uri="{FF2B5EF4-FFF2-40B4-BE49-F238E27FC236}">
                  <a16:creationId xmlns:a16="http://schemas.microsoft.com/office/drawing/2014/main" id="{71F27E8B-7F60-4C45-8138-DA83A8F24C80}"/>
                </a:ext>
              </a:extLst>
            </p:cNvPr>
            <p:cNvSpPr/>
            <p:nvPr/>
          </p:nvSpPr>
          <p:spPr>
            <a:xfrm>
              <a:off x="1260527" y="2605773"/>
              <a:ext cx="822960" cy="452755"/>
            </a:xfrm>
            <a:custGeom>
              <a:avLst/>
              <a:gdLst/>
              <a:ahLst/>
              <a:cxnLst/>
              <a:rect l="l" t="t" r="r" b="b"/>
              <a:pathLst>
                <a:path w="822960" h="452754">
                  <a:moveTo>
                    <a:pt x="0" y="226314"/>
                  </a:moveTo>
                  <a:lnTo>
                    <a:pt x="113157" y="0"/>
                  </a:lnTo>
                  <a:lnTo>
                    <a:pt x="709802" y="0"/>
                  </a:lnTo>
                  <a:lnTo>
                    <a:pt x="822960" y="226314"/>
                  </a:lnTo>
                  <a:lnTo>
                    <a:pt x="709802" y="452628"/>
                  </a:lnTo>
                  <a:lnTo>
                    <a:pt x="113157" y="452628"/>
                  </a:lnTo>
                  <a:lnTo>
                    <a:pt x="0" y="226314"/>
                  </a:lnTo>
                  <a:close/>
                </a:path>
              </a:pathLst>
            </a:custGeom>
            <a:grpFill/>
            <a:ln w="27432"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15" name="object 79">
              <a:extLst>
                <a:ext uri="{FF2B5EF4-FFF2-40B4-BE49-F238E27FC236}">
                  <a16:creationId xmlns:a16="http://schemas.microsoft.com/office/drawing/2014/main" id="{5025FABD-546E-4D39-A700-DEE8268E3DD6}"/>
                </a:ext>
              </a:extLst>
            </p:cNvPr>
            <p:cNvSpPr txBox="1"/>
            <p:nvPr/>
          </p:nvSpPr>
          <p:spPr>
            <a:xfrm>
              <a:off x="1353778" y="2694620"/>
              <a:ext cx="609638" cy="23019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0" tIns="14604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A</a:t>
              </a: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D</a:t>
              </a:r>
              <a:r>
                <a:rPr kumimoji="0" sz="14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M</a:t>
              </a:r>
              <a:r>
                <a:rPr kumimoji="0" sz="1400" b="1" i="0" u="none" strike="noStrike" kern="120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Arial"/>
                </a:rPr>
                <a:t>A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endParaRPr>
            </a:p>
          </p:txBody>
        </p:sp>
      </p:grpSp>
      <p:sp>
        <p:nvSpPr>
          <p:cNvPr id="222" name="object 9">
            <a:extLst>
              <a:ext uri="{FF2B5EF4-FFF2-40B4-BE49-F238E27FC236}">
                <a16:creationId xmlns:a16="http://schemas.microsoft.com/office/drawing/2014/main" id="{EEBF257D-A785-47DF-A0E3-0F49A9846567}"/>
              </a:ext>
            </a:extLst>
          </p:cNvPr>
          <p:cNvSpPr txBox="1"/>
          <p:nvPr/>
        </p:nvSpPr>
        <p:spPr>
          <a:xfrm>
            <a:off x="285777" y="4147401"/>
            <a:ext cx="758423" cy="2898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Today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9DC5BE-65BD-4927-BFBE-633D9B6A070E}"/>
              </a:ext>
            </a:extLst>
          </p:cNvPr>
          <p:cNvCxnSpPr>
            <a:cxnSpLocks/>
          </p:cNvCxnSpPr>
          <p:nvPr/>
        </p:nvCxnSpPr>
        <p:spPr>
          <a:xfrm>
            <a:off x="1931464" y="3165747"/>
            <a:ext cx="0" cy="71440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C598F7D-9467-401F-896B-429AA7926F6B}"/>
              </a:ext>
            </a:extLst>
          </p:cNvPr>
          <p:cNvCxnSpPr>
            <a:cxnSpLocks/>
          </p:cNvCxnSpPr>
          <p:nvPr/>
        </p:nvCxnSpPr>
        <p:spPr>
          <a:xfrm flipV="1">
            <a:off x="4779900" y="3847510"/>
            <a:ext cx="0" cy="70168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BFC32E0-94F4-462B-AF04-A26D2E910DF6}"/>
              </a:ext>
            </a:extLst>
          </p:cNvPr>
          <p:cNvCxnSpPr>
            <a:cxnSpLocks/>
          </p:cNvCxnSpPr>
          <p:nvPr/>
        </p:nvCxnSpPr>
        <p:spPr>
          <a:xfrm>
            <a:off x="7088843" y="3165747"/>
            <a:ext cx="0" cy="71440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81CC727-E98F-4B2F-8C37-03278A4BD06A}"/>
              </a:ext>
            </a:extLst>
          </p:cNvPr>
          <p:cNvCxnSpPr>
            <a:cxnSpLocks/>
          </p:cNvCxnSpPr>
          <p:nvPr/>
        </p:nvCxnSpPr>
        <p:spPr>
          <a:xfrm flipV="1">
            <a:off x="7088843" y="3847510"/>
            <a:ext cx="0" cy="70168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290F6C7-B6FB-4846-8A55-D61D941779EA}"/>
              </a:ext>
            </a:extLst>
          </p:cNvPr>
          <p:cNvCxnSpPr>
            <a:cxnSpLocks/>
          </p:cNvCxnSpPr>
          <p:nvPr/>
        </p:nvCxnSpPr>
        <p:spPr>
          <a:xfrm>
            <a:off x="9455021" y="3165747"/>
            <a:ext cx="0" cy="71440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0541036-58D6-4CB4-9F60-D7EC4728C00E}"/>
              </a:ext>
            </a:extLst>
          </p:cNvPr>
          <p:cNvCxnSpPr>
            <a:cxnSpLocks/>
          </p:cNvCxnSpPr>
          <p:nvPr/>
        </p:nvCxnSpPr>
        <p:spPr>
          <a:xfrm flipV="1">
            <a:off x="9449568" y="3847510"/>
            <a:ext cx="0" cy="70168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B9959DBB-497E-4D9C-94A9-A1D58CCE3D53}"/>
              </a:ext>
            </a:extLst>
          </p:cNvPr>
          <p:cNvCxnSpPr>
            <a:cxnSpLocks/>
          </p:cNvCxnSpPr>
          <p:nvPr/>
        </p:nvCxnSpPr>
        <p:spPr>
          <a:xfrm flipV="1">
            <a:off x="11096896" y="3847511"/>
            <a:ext cx="0" cy="938484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object 5">
            <a:extLst>
              <a:ext uri="{FF2B5EF4-FFF2-40B4-BE49-F238E27FC236}">
                <a16:creationId xmlns:a16="http://schemas.microsoft.com/office/drawing/2014/main" id="{6CDCFE03-B2DE-4628-837A-9F344D7EFF7B}"/>
              </a:ext>
            </a:extLst>
          </p:cNvPr>
          <p:cNvSpPr/>
          <p:nvPr/>
        </p:nvSpPr>
        <p:spPr>
          <a:xfrm>
            <a:off x="1963735" y="3854377"/>
            <a:ext cx="865190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0BDC373C-1E4A-4E46-BCEE-560F45F0D2FB}"/>
              </a:ext>
            </a:extLst>
          </p:cNvPr>
          <p:cNvSpPr/>
          <p:nvPr/>
        </p:nvSpPr>
        <p:spPr>
          <a:xfrm>
            <a:off x="2886052" y="3854377"/>
            <a:ext cx="1859412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1" name="object 5">
            <a:extLst>
              <a:ext uri="{FF2B5EF4-FFF2-40B4-BE49-F238E27FC236}">
                <a16:creationId xmlns:a16="http://schemas.microsoft.com/office/drawing/2014/main" id="{C8996105-C3D7-4BD3-B826-144FCCCFD40D}"/>
              </a:ext>
            </a:extLst>
          </p:cNvPr>
          <p:cNvSpPr/>
          <p:nvPr/>
        </p:nvSpPr>
        <p:spPr>
          <a:xfrm>
            <a:off x="4808807" y="3855186"/>
            <a:ext cx="2240555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51DDE1DF-006C-45E0-9293-569B6C1FC06F}"/>
              </a:ext>
            </a:extLst>
          </p:cNvPr>
          <p:cNvSpPr/>
          <p:nvPr/>
        </p:nvSpPr>
        <p:spPr>
          <a:xfrm>
            <a:off x="7117749" y="3854369"/>
            <a:ext cx="2299549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3" name="object 5">
            <a:extLst>
              <a:ext uri="{FF2B5EF4-FFF2-40B4-BE49-F238E27FC236}">
                <a16:creationId xmlns:a16="http://schemas.microsoft.com/office/drawing/2014/main" id="{0B9418D2-420A-4F29-B73E-0ADD314201EA}"/>
              </a:ext>
            </a:extLst>
          </p:cNvPr>
          <p:cNvSpPr/>
          <p:nvPr/>
        </p:nvSpPr>
        <p:spPr>
          <a:xfrm>
            <a:off x="9478549" y="3854075"/>
            <a:ext cx="1583051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6" name="object 5">
            <a:extLst>
              <a:ext uri="{FF2B5EF4-FFF2-40B4-BE49-F238E27FC236}">
                <a16:creationId xmlns:a16="http://schemas.microsoft.com/office/drawing/2014/main" id="{FDA7C811-9B21-4984-B093-F7821B5FA759}"/>
              </a:ext>
            </a:extLst>
          </p:cNvPr>
          <p:cNvSpPr/>
          <p:nvPr/>
        </p:nvSpPr>
        <p:spPr>
          <a:xfrm>
            <a:off x="11134258" y="3854075"/>
            <a:ext cx="771965" cy="318135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69" name="object 5">
            <a:extLst>
              <a:ext uri="{FF2B5EF4-FFF2-40B4-BE49-F238E27FC236}">
                <a16:creationId xmlns:a16="http://schemas.microsoft.com/office/drawing/2014/main" id="{C084F3A5-3F43-4421-B7A2-7346028E2914}"/>
              </a:ext>
            </a:extLst>
          </p:cNvPr>
          <p:cNvSpPr/>
          <p:nvPr/>
        </p:nvSpPr>
        <p:spPr>
          <a:xfrm>
            <a:off x="1896193" y="3854354"/>
            <a:ext cx="68869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70" name="object 5">
            <a:extLst>
              <a:ext uri="{FF2B5EF4-FFF2-40B4-BE49-F238E27FC236}">
                <a16:creationId xmlns:a16="http://schemas.microsoft.com/office/drawing/2014/main" id="{D4CA4FBE-2856-4526-8458-F0B3F2149A37}"/>
              </a:ext>
            </a:extLst>
          </p:cNvPr>
          <p:cNvSpPr/>
          <p:nvPr/>
        </p:nvSpPr>
        <p:spPr>
          <a:xfrm>
            <a:off x="2826018" y="3854354"/>
            <a:ext cx="68869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71" name="object 5">
            <a:extLst>
              <a:ext uri="{FF2B5EF4-FFF2-40B4-BE49-F238E27FC236}">
                <a16:creationId xmlns:a16="http://schemas.microsoft.com/office/drawing/2014/main" id="{0AAB5039-687B-4DB6-A775-5EE5FDB8B693}"/>
              </a:ext>
            </a:extLst>
          </p:cNvPr>
          <p:cNvSpPr/>
          <p:nvPr/>
        </p:nvSpPr>
        <p:spPr>
          <a:xfrm>
            <a:off x="4745465" y="3854354"/>
            <a:ext cx="68869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72" name="object 5">
            <a:extLst>
              <a:ext uri="{FF2B5EF4-FFF2-40B4-BE49-F238E27FC236}">
                <a16:creationId xmlns:a16="http://schemas.microsoft.com/office/drawing/2014/main" id="{96E656E6-4344-4BF1-966B-75C67F250A1A}"/>
              </a:ext>
            </a:extLst>
          </p:cNvPr>
          <p:cNvSpPr/>
          <p:nvPr/>
        </p:nvSpPr>
        <p:spPr>
          <a:xfrm>
            <a:off x="7048956" y="3855803"/>
            <a:ext cx="68869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73" name="object 5">
            <a:extLst>
              <a:ext uri="{FF2B5EF4-FFF2-40B4-BE49-F238E27FC236}">
                <a16:creationId xmlns:a16="http://schemas.microsoft.com/office/drawing/2014/main" id="{73FBBE42-F0BC-4842-9F21-9EA63BAC081B}"/>
              </a:ext>
            </a:extLst>
          </p:cNvPr>
          <p:cNvSpPr/>
          <p:nvPr/>
        </p:nvSpPr>
        <p:spPr>
          <a:xfrm>
            <a:off x="9415133" y="3854354"/>
            <a:ext cx="68869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74" name="object 5">
            <a:extLst>
              <a:ext uri="{FF2B5EF4-FFF2-40B4-BE49-F238E27FC236}">
                <a16:creationId xmlns:a16="http://schemas.microsoft.com/office/drawing/2014/main" id="{0C3774FC-567D-42F3-A56E-D7CF26BC1E4D}"/>
              </a:ext>
            </a:extLst>
          </p:cNvPr>
          <p:cNvSpPr/>
          <p:nvPr/>
        </p:nvSpPr>
        <p:spPr>
          <a:xfrm>
            <a:off x="11063051" y="3854354"/>
            <a:ext cx="68869" cy="318136"/>
          </a:xfrm>
          <a:custGeom>
            <a:avLst/>
            <a:gdLst/>
            <a:ahLst/>
            <a:cxnLst/>
            <a:rect l="l" t="t" r="r" b="b"/>
            <a:pathLst>
              <a:path w="9984740">
                <a:moveTo>
                  <a:pt x="0" y="0"/>
                </a:moveTo>
                <a:lnTo>
                  <a:pt x="9984232" y="0"/>
                </a:lnTo>
              </a:path>
            </a:pathLst>
          </a:custGeom>
          <a:ln w="571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9" name="object 15">
            <a:extLst>
              <a:ext uri="{FF2B5EF4-FFF2-40B4-BE49-F238E27FC236}">
                <a16:creationId xmlns:a16="http://schemas.microsoft.com/office/drawing/2014/main" id="{7893C9C9-801B-4C2A-87EC-1CDD525EC10F}"/>
              </a:ext>
            </a:extLst>
          </p:cNvPr>
          <p:cNvSpPr txBox="1"/>
          <p:nvPr/>
        </p:nvSpPr>
        <p:spPr>
          <a:xfrm>
            <a:off x="3385249" y="3032139"/>
            <a:ext cx="1529889" cy="58990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3397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Process Mining</a:t>
            </a:r>
          </a:p>
          <a:p>
            <a:pPr marL="3397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Process Intelligence</a:t>
            </a:r>
          </a:p>
          <a:p>
            <a:pPr marL="339725" marR="3048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Enterprise Architect  Designer</a:t>
            </a:r>
          </a:p>
        </p:txBody>
      </p:sp>
      <p:sp>
        <p:nvSpPr>
          <p:cNvPr id="70" name="object 38">
            <a:extLst>
              <a:ext uri="{FF2B5EF4-FFF2-40B4-BE49-F238E27FC236}">
                <a16:creationId xmlns:a16="http://schemas.microsoft.com/office/drawing/2014/main" id="{371B7A04-7CA5-4D87-BB79-B660F790E846}"/>
              </a:ext>
            </a:extLst>
          </p:cNvPr>
          <p:cNvSpPr txBox="1"/>
          <p:nvPr/>
        </p:nvSpPr>
        <p:spPr>
          <a:xfrm>
            <a:off x="9545562" y="3023901"/>
            <a:ext cx="1848379" cy="633507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Conversational AI</a:t>
            </a:r>
          </a:p>
          <a:p>
            <a:pPr marL="91440" marR="5080" lvl="0" indent="-9144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Robotic Processing</a:t>
            </a: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Automation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Leonardo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SAC Predictive</a:t>
            </a:r>
          </a:p>
        </p:txBody>
      </p:sp>
      <p:sp>
        <p:nvSpPr>
          <p:cNvPr id="71" name="object 69">
            <a:extLst>
              <a:ext uri="{FF2B5EF4-FFF2-40B4-BE49-F238E27FC236}">
                <a16:creationId xmlns:a16="http://schemas.microsoft.com/office/drawing/2014/main" id="{51E17921-5BF7-4C71-A8E4-7C4EF2F4CCB0}"/>
              </a:ext>
            </a:extLst>
          </p:cNvPr>
          <p:cNvSpPr txBox="1"/>
          <p:nvPr/>
        </p:nvSpPr>
        <p:spPr>
          <a:xfrm>
            <a:off x="5665220" y="2995620"/>
            <a:ext cx="1376885" cy="713016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S/4 HANA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Advanced Data Migration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Data Services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LaMa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(Landscape</a:t>
            </a:r>
          </a:p>
          <a:p>
            <a:pPr marL="91440" marR="41148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Management)</a:t>
            </a:r>
          </a:p>
        </p:txBody>
      </p:sp>
      <p:sp>
        <p:nvSpPr>
          <p:cNvPr id="72" name="object 75">
            <a:extLst>
              <a:ext uri="{FF2B5EF4-FFF2-40B4-BE49-F238E27FC236}">
                <a16:creationId xmlns:a16="http://schemas.microsoft.com/office/drawing/2014/main" id="{C5F0E388-6325-429B-A15D-01FDE4074D39}"/>
              </a:ext>
            </a:extLst>
          </p:cNvPr>
          <p:cNvSpPr txBox="1"/>
          <p:nvPr/>
        </p:nvSpPr>
        <p:spPr>
          <a:xfrm>
            <a:off x="564885" y="2967339"/>
            <a:ext cx="1557245" cy="589905"/>
          </a:xfrm>
          <a:prstGeom prst="rect">
            <a:avLst/>
          </a:prstGeom>
        </p:spPr>
        <p:txBody>
          <a:bodyPr vert="horz" wrap="square" lIns="0" tIns="96520" rIns="0" bIns="0" rtlCol="0" anchor="t">
            <a:spAutoFit/>
          </a:bodyPr>
          <a:lstStyle/>
          <a:p>
            <a:pPr marL="3397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Cloud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Integration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cs typeface="Arial"/>
            </a:endParaRPr>
          </a:p>
          <a:p>
            <a:pPr marL="3397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ABAP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/</a:t>
            </a:r>
            <a:r>
              <a:rPr kumimoji="0" sz="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Fiori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cs typeface="Arial"/>
            </a:endParaRPr>
          </a:p>
          <a:p>
            <a:pPr marL="3397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Workflow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/</a:t>
            </a:r>
            <a:r>
              <a:rPr kumimoji="0" sz="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Business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</a:b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Rules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lang="en-US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Management</a:t>
            </a:r>
            <a:endParaRPr kumimoji="0" lang="en-US" sz="800" b="1" i="0" u="none" strike="noStrike" kern="1200" cap="none" spc="-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Arial"/>
            </a:endParaRPr>
          </a:p>
        </p:txBody>
      </p:sp>
      <p:sp>
        <p:nvSpPr>
          <p:cNvPr id="73" name="object 32">
            <a:extLst>
              <a:ext uri="{FF2B5EF4-FFF2-40B4-BE49-F238E27FC236}">
                <a16:creationId xmlns:a16="http://schemas.microsoft.com/office/drawing/2014/main" id="{56324971-245D-44E6-B8B4-673980C70BE3}"/>
              </a:ext>
            </a:extLst>
          </p:cNvPr>
          <p:cNvSpPr txBox="1"/>
          <p:nvPr/>
        </p:nvSpPr>
        <p:spPr>
          <a:xfrm>
            <a:off x="9519740" y="3921448"/>
            <a:ext cx="1577156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Information Lifecycle</a:t>
            </a: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Management</a:t>
            </a:r>
          </a:p>
          <a:p>
            <a:pPr marL="91440" marR="172085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LaMa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(Landscape  Management)</a:t>
            </a:r>
          </a:p>
          <a:p>
            <a:pPr marL="91440" marR="123825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Active/Active Read  Enabled</a:t>
            </a:r>
          </a:p>
        </p:txBody>
      </p:sp>
      <p:sp>
        <p:nvSpPr>
          <p:cNvPr id="74" name="object 45">
            <a:extLst>
              <a:ext uri="{FF2B5EF4-FFF2-40B4-BE49-F238E27FC236}">
                <a16:creationId xmlns:a16="http://schemas.microsoft.com/office/drawing/2014/main" id="{3E0C6AD7-B32F-4438-954E-BAD6B0F292FA}"/>
              </a:ext>
            </a:extLst>
          </p:cNvPr>
          <p:cNvSpPr txBox="1"/>
          <p:nvPr/>
        </p:nvSpPr>
        <p:spPr>
          <a:xfrm>
            <a:off x="2964774" y="4001883"/>
            <a:ext cx="1830705" cy="588623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MDG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D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ata Services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Information Steward (IS)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IS Accelerator</a:t>
            </a:r>
          </a:p>
        </p:txBody>
      </p:sp>
      <p:sp>
        <p:nvSpPr>
          <p:cNvPr id="75" name="object 52">
            <a:extLst>
              <a:ext uri="{FF2B5EF4-FFF2-40B4-BE49-F238E27FC236}">
                <a16:creationId xmlns:a16="http://schemas.microsoft.com/office/drawing/2014/main" id="{39A74A6E-D9E2-480E-B9AA-7671C49CF4D4}"/>
              </a:ext>
            </a:extLst>
          </p:cNvPr>
          <p:cNvSpPr txBox="1"/>
          <p:nvPr/>
        </p:nvSpPr>
        <p:spPr>
          <a:xfrm>
            <a:off x="4863589" y="4044559"/>
            <a:ext cx="1913311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Information Lifecycle</a:t>
            </a: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Management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Near-line storage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Document Access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Extended Content</a:t>
            </a: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Management</a:t>
            </a:r>
          </a:p>
        </p:txBody>
      </p:sp>
      <p:sp>
        <p:nvSpPr>
          <p:cNvPr id="76" name="object 64">
            <a:extLst>
              <a:ext uri="{FF2B5EF4-FFF2-40B4-BE49-F238E27FC236}">
                <a16:creationId xmlns:a16="http://schemas.microsoft.com/office/drawing/2014/main" id="{6012D12D-2C35-49EC-918A-501EEE70D6AA}"/>
              </a:ext>
            </a:extLst>
          </p:cNvPr>
          <p:cNvSpPr txBox="1"/>
          <p:nvPr/>
        </p:nvSpPr>
        <p:spPr>
          <a:xfrm>
            <a:off x="7187996" y="3921448"/>
            <a:ext cx="2091369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BW4/HANA – Mixed</a:t>
            </a: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Mode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HaaS</a:t>
            </a:r>
            <a:endParaRPr kumimoji="0" sz="800" b="0" i="0" u="none" strike="noStrike" kern="1200" cap="none" spc="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cs typeface="Arial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Cloud Datawarehouse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HANA Cloud Services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DA2"/>
              </a:buClr>
              <a:buSzPct val="77272"/>
              <a:buFont typeface="Arial" panose="020B0604020202020204" pitchFamily="34" charset="0"/>
              <a:buChar char="•"/>
              <a:tabLst>
                <a:tab pos="300355" algn="l"/>
                <a:tab pos="301625" algn="l"/>
              </a:tabLst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Enterprise Information</a:t>
            </a:r>
            <a:r>
              <a:rPr kumimoji="0" lang="en-US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9609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25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2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75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77" grpId="0" animBg="1"/>
      <p:bldP spid="107" grpId="0"/>
      <p:bldP spid="58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6">
            <a:extLst>
              <a:ext uri="{FF2B5EF4-FFF2-40B4-BE49-F238E27FC236}">
                <a16:creationId xmlns:a16="http://schemas.microsoft.com/office/drawing/2014/main" id="{2923C82F-B937-1A0C-881F-2021B8474CC4}"/>
              </a:ext>
            </a:extLst>
          </p:cNvPr>
          <p:cNvGrpSpPr/>
          <p:nvPr/>
        </p:nvGrpSpPr>
        <p:grpSpPr>
          <a:xfrm>
            <a:off x="3846133" y="2484976"/>
            <a:ext cx="1262399" cy="1262399"/>
            <a:chOff x="0" y="0"/>
            <a:chExt cx="1365549" cy="1365549"/>
          </a:xfrm>
        </p:grpSpPr>
        <p:grpSp>
          <p:nvGrpSpPr>
            <p:cNvPr id="4" name="Group 67">
              <a:extLst>
                <a:ext uri="{FF2B5EF4-FFF2-40B4-BE49-F238E27FC236}">
                  <a16:creationId xmlns:a16="http://schemas.microsoft.com/office/drawing/2014/main" id="{14F0D44D-8D53-F8DF-438B-CBC55D7C3602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5CB21168-EE12-98E5-A684-72278FBB73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32941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5" name="TextBox 69">
                <a:extLst>
                  <a:ext uri="{FF2B5EF4-FFF2-40B4-BE49-F238E27FC236}">
                    <a16:creationId xmlns:a16="http://schemas.microsoft.com/office/drawing/2014/main" id="{D01313C7-CD2E-A799-7FD7-4E37C8C9E41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CFC6821-3152-6D34-B6F9-844948C0A05A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0" name="Freeform 71">
                <a:extLst>
                  <a:ext uri="{FF2B5EF4-FFF2-40B4-BE49-F238E27FC236}">
                    <a16:creationId xmlns:a16="http://schemas.microsoft.com/office/drawing/2014/main" id="{9B188B0E-C487-69B6-D5C9-32F8CE4888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58824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3" name="TextBox 72">
                <a:extLst>
                  <a:ext uri="{FF2B5EF4-FFF2-40B4-BE49-F238E27FC236}">
                    <a16:creationId xmlns:a16="http://schemas.microsoft.com/office/drawing/2014/main" id="{2A615B4B-DF04-147E-D383-06A79AD6DB5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6" name="Group 73">
              <a:extLst>
                <a:ext uri="{FF2B5EF4-FFF2-40B4-BE49-F238E27FC236}">
                  <a16:creationId xmlns:a16="http://schemas.microsoft.com/office/drawing/2014/main" id="{80F0D94B-5663-9435-FF99-B5F191DA990B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7" name="Freeform 74">
                <a:extLst>
                  <a:ext uri="{FF2B5EF4-FFF2-40B4-BE49-F238E27FC236}">
                    <a16:creationId xmlns:a16="http://schemas.microsoft.com/office/drawing/2014/main" id="{09F0C210-4F0B-02AD-13B7-54433B3613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8" name="TextBox 75">
                <a:extLst>
                  <a:ext uri="{FF2B5EF4-FFF2-40B4-BE49-F238E27FC236}">
                    <a16:creationId xmlns:a16="http://schemas.microsoft.com/office/drawing/2014/main" id="{7AB21145-4D61-27B2-2F7E-DC4BF5DCC46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16" name="Group 66">
            <a:extLst>
              <a:ext uri="{FF2B5EF4-FFF2-40B4-BE49-F238E27FC236}">
                <a16:creationId xmlns:a16="http://schemas.microsoft.com/office/drawing/2014/main" id="{E4A9B269-6741-7C5F-F30C-37BE3F5D7C36}"/>
              </a:ext>
            </a:extLst>
          </p:cNvPr>
          <p:cNvGrpSpPr/>
          <p:nvPr/>
        </p:nvGrpSpPr>
        <p:grpSpPr>
          <a:xfrm>
            <a:off x="518748" y="2465415"/>
            <a:ext cx="1262399" cy="1262399"/>
            <a:chOff x="0" y="0"/>
            <a:chExt cx="1365549" cy="1365549"/>
          </a:xfrm>
        </p:grpSpPr>
        <p:grpSp>
          <p:nvGrpSpPr>
            <p:cNvPr id="17" name="Group 67">
              <a:extLst>
                <a:ext uri="{FF2B5EF4-FFF2-40B4-BE49-F238E27FC236}">
                  <a16:creationId xmlns:a16="http://schemas.microsoft.com/office/drawing/2014/main" id="{8806AF0A-F561-F8C5-92FA-2873A75D23B1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24" name="Freeform 68">
                <a:extLst>
                  <a:ext uri="{FF2B5EF4-FFF2-40B4-BE49-F238E27FC236}">
                    <a16:creationId xmlns:a16="http://schemas.microsoft.com/office/drawing/2014/main" id="{D0C8E3F7-A856-6E42-35C5-4C1538DB8B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32941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26" name="TextBox 69">
                <a:extLst>
                  <a:ext uri="{FF2B5EF4-FFF2-40B4-BE49-F238E27FC236}">
                    <a16:creationId xmlns:a16="http://schemas.microsoft.com/office/drawing/2014/main" id="{BE2ECF1E-AD9E-382F-96E9-B8BC05CB00B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8" name="Group 70">
              <a:extLst>
                <a:ext uri="{FF2B5EF4-FFF2-40B4-BE49-F238E27FC236}">
                  <a16:creationId xmlns:a16="http://schemas.microsoft.com/office/drawing/2014/main" id="{1A931144-CE43-83EA-6EC7-EF1F488E3FBB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22" name="Freeform 71">
                <a:extLst>
                  <a:ext uri="{FF2B5EF4-FFF2-40B4-BE49-F238E27FC236}">
                    <a16:creationId xmlns:a16="http://schemas.microsoft.com/office/drawing/2014/main" id="{B60AAA2D-C77E-A5B2-94A1-68EF0884F1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58824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23" name="TextBox 72">
                <a:extLst>
                  <a:ext uri="{FF2B5EF4-FFF2-40B4-BE49-F238E27FC236}">
                    <a16:creationId xmlns:a16="http://schemas.microsoft.com/office/drawing/2014/main" id="{790CB475-384F-36F2-5229-344DCD447AB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9" name="Group 73">
              <a:extLst>
                <a:ext uri="{FF2B5EF4-FFF2-40B4-BE49-F238E27FC236}">
                  <a16:creationId xmlns:a16="http://schemas.microsoft.com/office/drawing/2014/main" id="{9F44C838-27C0-2FEF-CD46-5AF2CB9BC608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20" name="Freeform 74">
                <a:extLst>
                  <a:ext uri="{FF2B5EF4-FFF2-40B4-BE49-F238E27FC236}">
                    <a16:creationId xmlns:a16="http://schemas.microsoft.com/office/drawing/2014/main" id="{4422A652-DD95-FC1B-174F-D92B027C50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21" name="TextBox 75">
                <a:extLst>
                  <a:ext uri="{FF2B5EF4-FFF2-40B4-BE49-F238E27FC236}">
                    <a16:creationId xmlns:a16="http://schemas.microsoft.com/office/drawing/2014/main" id="{0D9C9FE0-24C7-85B5-CE80-8064C0CC627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28" name="Group 66">
            <a:extLst>
              <a:ext uri="{FF2B5EF4-FFF2-40B4-BE49-F238E27FC236}">
                <a16:creationId xmlns:a16="http://schemas.microsoft.com/office/drawing/2014/main" id="{CC192812-C304-E92B-6A50-289CA3AB8A22}"/>
              </a:ext>
            </a:extLst>
          </p:cNvPr>
          <p:cNvGrpSpPr/>
          <p:nvPr/>
        </p:nvGrpSpPr>
        <p:grpSpPr>
          <a:xfrm>
            <a:off x="502073" y="4393775"/>
            <a:ext cx="1262399" cy="1262399"/>
            <a:chOff x="0" y="0"/>
            <a:chExt cx="1365549" cy="1365549"/>
          </a:xfrm>
        </p:grpSpPr>
        <p:grpSp>
          <p:nvGrpSpPr>
            <p:cNvPr id="30" name="Group 67">
              <a:extLst>
                <a:ext uri="{FF2B5EF4-FFF2-40B4-BE49-F238E27FC236}">
                  <a16:creationId xmlns:a16="http://schemas.microsoft.com/office/drawing/2014/main" id="{6BDF9A29-607C-D499-1549-455D255C72D3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47" name="Freeform 68">
                <a:extLst>
                  <a:ext uri="{FF2B5EF4-FFF2-40B4-BE49-F238E27FC236}">
                    <a16:creationId xmlns:a16="http://schemas.microsoft.com/office/drawing/2014/main" id="{2A6D26BF-6E0E-CB22-39C9-F7045A9EBC8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32941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8" name="TextBox 69">
                <a:extLst>
                  <a:ext uri="{FF2B5EF4-FFF2-40B4-BE49-F238E27FC236}">
                    <a16:creationId xmlns:a16="http://schemas.microsoft.com/office/drawing/2014/main" id="{FB9A2CB5-0D9E-9EB9-E853-AF4878FE006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34" name="Group 70">
              <a:extLst>
                <a:ext uri="{FF2B5EF4-FFF2-40B4-BE49-F238E27FC236}">
                  <a16:creationId xmlns:a16="http://schemas.microsoft.com/office/drawing/2014/main" id="{3031A0D1-ADCA-C0F0-5556-BA10A6E30ED9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41" name="Freeform 71">
                <a:extLst>
                  <a:ext uri="{FF2B5EF4-FFF2-40B4-BE49-F238E27FC236}">
                    <a16:creationId xmlns:a16="http://schemas.microsoft.com/office/drawing/2014/main" id="{3B7B10B9-2F9A-7F12-95CF-09D353B510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58824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6" name="TextBox 72">
                <a:extLst>
                  <a:ext uri="{FF2B5EF4-FFF2-40B4-BE49-F238E27FC236}">
                    <a16:creationId xmlns:a16="http://schemas.microsoft.com/office/drawing/2014/main" id="{89C6C1BB-3C1A-AD6F-DE06-798C9C00DD8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36" name="Group 73">
              <a:extLst>
                <a:ext uri="{FF2B5EF4-FFF2-40B4-BE49-F238E27FC236}">
                  <a16:creationId xmlns:a16="http://schemas.microsoft.com/office/drawing/2014/main" id="{6B92CF5D-AFF8-E554-45B1-3278D864F404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39" name="Freeform 74">
                <a:extLst>
                  <a:ext uri="{FF2B5EF4-FFF2-40B4-BE49-F238E27FC236}">
                    <a16:creationId xmlns:a16="http://schemas.microsoft.com/office/drawing/2014/main" id="{DA684A1F-737F-8910-B2E2-D1EB8D6550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0" name="TextBox 75">
                <a:extLst>
                  <a:ext uri="{FF2B5EF4-FFF2-40B4-BE49-F238E27FC236}">
                    <a16:creationId xmlns:a16="http://schemas.microsoft.com/office/drawing/2014/main" id="{892EF952-F964-ACCA-6EE2-B503F359E94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49" name="Group 66">
            <a:extLst>
              <a:ext uri="{FF2B5EF4-FFF2-40B4-BE49-F238E27FC236}">
                <a16:creationId xmlns:a16="http://schemas.microsoft.com/office/drawing/2014/main" id="{0A39092A-7BA3-677E-F2E0-452FF3FC3671}"/>
              </a:ext>
            </a:extLst>
          </p:cNvPr>
          <p:cNvGrpSpPr/>
          <p:nvPr/>
        </p:nvGrpSpPr>
        <p:grpSpPr>
          <a:xfrm>
            <a:off x="3844876" y="4393775"/>
            <a:ext cx="1262399" cy="1262399"/>
            <a:chOff x="0" y="0"/>
            <a:chExt cx="1365549" cy="1365549"/>
          </a:xfrm>
        </p:grpSpPr>
        <p:grpSp>
          <p:nvGrpSpPr>
            <p:cNvPr id="50" name="Group 67">
              <a:extLst>
                <a:ext uri="{FF2B5EF4-FFF2-40B4-BE49-F238E27FC236}">
                  <a16:creationId xmlns:a16="http://schemas.microsoft.com/office/drawing/2014/main" id="{43E9EE82-255B-C5BF-7D9E-5FDCEF89D602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57" name="Freeform 68">
                <a:extLst>
                  <a:ext uri="{FF2B5EF4-FFF2-40B4-BE49-F238E27FC236}">
                    <a16:creationId xmlns:a16="http://schemas.microsoft.com/office/drawing/2014/main" id="{FCCD6F68-9B64-905C-2A17-2B99CFC41A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32941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58" name="TextBox 69">
                <a:extLst>
                  <a:ext uri="{FF2B5EF4-FFF2-40B4-BE49-F238E27FC236}">
                    <a16:creationId xmlns:a16="http://schemas.microsoft.com/office/drawing/2014/main" id="{0B690F1A-0D3E-5107-63D1-9D64777FD09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51" name="Group 70">
              <a:extLst>
                <a:ext uri="{FF2B5EF4-FFF2-40B4-BE49-F238E27FC236}">
                  <a16:creationId xmlns:a16="http://schemas.microsoft.com/office/drawing/2014/main" id="{3727C717-B8CF-2C48-27C5-7D24EBAABB37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55" name="Freeform 71">
                <a:extLst>
                  <a:ext uri="{FF2B5EF4-FFF2-40B4-BE49-F238E27FC236}">
                    <a16:creationId xmlns:a16="http://schemas.microsoft.com/office/drawing/2014/main" id="{9738D868-C845-1ED6-0D0C-0A00730E56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alpha val="58824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56" name="TextBox 72">
                <a:extLst>
                  <a:ext uri="{FF2B5EF4-FFF2-40B4-BE49-F238E27FC236}">
                    <a16:creationId xmlns:a16="http://schemas.microsoft.com/office/drawing/2014/main" id="{EE810811-E396-D9F3-F1C2-121CE186713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52" name="Group 73">
              <a:extLst>
                <a:ext uri="{FF2B5EF4-FFF2-40B4-BE49-F238E27FC236}">
                  <a16:creationId xmlns:a16="http://schemas.microsoft.com/office/drawing/2014/main" id="{2A85E49F-731C-FA6D-EBB6-9C05B1682247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53" name="Freeform 74">
                <a:extLst>
                  <a:ext uri="{FF2B5EF4-FFF2-40B4-BE49-F238E27FC236}">
                    <a16:creationId xmlns:a16="http://schemas.microsoft.com/office/drawing/2014/main" id="{47B5060D-CCFD-F1C7-1D57-0BF991277C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54" name="TextBox 75">
                <a:extLst>
                  <a:ext uri="{FF2B5EF4-FFF2-40B4-BE49-F238E27FC236}">
                    <a16:creationId xmlns:a16="http://schemas.microsoft.com/office/drawing/2014/main" id="{7030E9BB-3908-A1CD-4F2C-5A2FBC2DE75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1B336-D66D-4C65-A324-F654138666D7}"/>
              </a:ext>
            </a:extLst>
          </p:cNvPr>
          <p:cNvGrpSpPr/>
          <p:nvPr/>
        </p:nvGrpSpPr>
        <p:grpSpPr>
          <a:xfrm>
            <a:off x="7327224" y="1515549"/>
            <a:ext cx="4774443" cy="4774443"/>
            <a:chOff x="7388044" y="1047750"/>
            <a:chExt cx="4762500" cy="47625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76E51A-F055-4F0D-A815-10078D1943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88044" y="1047750"/>
              <a:ext cx="4762500" cy="47625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888BEDD-930C-47B3-AC8D-5925A1574C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88044" y="1047750"/>
              <a:ext cx="4762500" cy="4762500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8DBE0-3E3C-4AD6-878F-8E84DD53C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3"/>
                </a:solidFill>
              </a:rPr>
              <a:t>Triggers to Data Migration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97C4502-7E83-4C61-B04F-9CBE6A239B48}"/>
              </a:ext>
            </a:extLst>
          </p:cNvPr>
          <p:cNvSpPr/>
          <p:nvPr/>
        </p:nvSpPr>
        <p:spPr>
          <a:xfrm>
            <a:off x="1871745" y="2728179"/>
            <a:ext cx="1827195" cy="775173"/>
          </a:xfrm>
          <a:custGeom>
            <a:avLst/>
            <a:gdLst>
              <a:gd name="connsiteX0" fmla="*/ 0 w 1827195"/>
              <a:gd name="connsiteY0" fmla="*/ 0 h 775173"/>
              <a:gd name="connsiteX1" fmla="*/ 1827195 w 1827195"/>
              <a:gd name="connsiteY1" fmla="*/ 0 h 775173"/>
              <a:gd name="connsiteX2" fmla="*/ 1827195 w 1827195"/>
              <a:gd name="connsiteY2" fmla="*/ 775173 h 775173"/>
              <a:gd name="connsiteX3" fmla="*/ 0 w 1827195"/>
              <a:gd name="connsiteY3" fmla="*/ 775173 h 775173"/>
              <a:gd name="connsiteX4" fmla="*/ 0 w 1827195"/>
              <a:gd name="connsiteY4" fmla="*/ 0 h 77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195" h="775173">
                <a:moveTo>
                  <a:pt x="0" y="0"/>
                </a:moveTo>
                <a:lnTo>
                  <a:pt x="1827195" y="0"/>
                </a:lnTo>
                <a:lnTo>
                  <a:pt x="1827195" y="775173"/>
                </a:lnTo>
                <a:lnTo>
                  <a:pt x="0" y="7751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Helvetica" pitchFamily="2" charset="0"/>
              </a:rPr>
              <a:t>Greenfield Implementation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35A73A1-80D7-4D3E-B325-511DACA0A997}"/>
              </a:ext>
            </a:extLst>
          </p:cNvPr>
          <p:cNvSpPr/>
          <p:nvPr/>
        </p:nvSpPr>
        <p:spPr>
          <a:xfrm>
            <a:off x="5314907" y="2728179"/>
            <a:ext cx="1827195" cy="775173"/>
          </a:xfrm>
          <a:custGeom>
            <a:avLst/>
            <a:gdLst>
              <a:gd name="connsiteX0" fmla="*/ 0 w 1827195"/>
              <a:gd name="connsiteY0" fmla="*/ 0 h 775173"/>
              <a:gd name="connsiteX1" fmla="*/ 1827195 w 1827195"/>
              <a:gd name="connsiteY1" fmla="*/ 0 h 775173"/>
              <a:gd name="connsiteX2" fmla="*/ 1827195 w 1827195"/>
              <a:gd name="connsiteY2" fmla="*/ 775173 h 775173"/>
              <a:gd name="connsiteX3" fmla="*/ 0 w 1827195"/>
              <a:gd name="connsiteY3" fmla="*/ 775173 h 775173"/>
              <a:gd name="connsiteX4" fmla="*/ 0 w 1827195"/>
              <a:gd name="connsiteY4" fmla="*/ 0 h 77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195" h="775173">
                <a:moveTo>
                  <a:pt x="0" y="0"/>
                </a:moveTo>
                <a:lnTo>
                  <a:pt x="1827195" y="0"/>
                </a:lnTo>
                <a:lnTo>
                  <a:pt x="1827195" y="775173"/>
                </a:lnTo>
                <a:lnTo>
                  <a:pt x="0" y="7751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Helvetica" pitchFamily="2" charset="0"/>
              </a:rPr>
              <a:t>Brownfield Upgrade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39C6B54-BA61-4C3F-822C-BBA3A5E66144}"/>
              </a:ext>
            </a:extLst>
          </p:cNvPr>
          <p:cNvSpPr/>
          <p:nvPr/>
        </p:nvSpPr>
        <p:spPr>
          <a:xfrm>
            <a:off x="1861297" y="4685003"/>
            <a:ext cx="1827195" cy="775173"/>
          </a:xfrm>
          <a:custGeom>
            <a:avLst/>
            <a:gdLst>
              <a:gd name="connsiteX0" fmla="*/ 0 w 1827195"/>
              <a:gd name="connsiteY0" fmla="*/ 0 h 775173"/>
              <a:gd name="connsiteX1" fmla="*/ 1827195 w 1827195"/>
              <a:gd name="connsiteY1" fmla="*/ 0 h 775173"/>
              <a:gd name="connsiteX2" fmla="*/ 1827195 w 1827195"/>
              <a:gd name="connsiteY2" fmla="*/ 775173 h 775173"/>
              <a:gd name="connsiteX3" fmla="*/ 0 w 1827195"/>
              <a:gd name="connsiteY3" fmla="*/ 775173 h 775173"/>
              <a:gd name="connsiteX4" fmla="*/ 0 w 1827195"/>
              <a:gd name="connsiteY4" fmla="*/ 0 h 77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195" h="775173">
                <a:moveTo>
                  <a:pt x="0" y="0"/>
                </a:moveTo>
                <a:lnTo>
                  <a:pt x="1827195" y="0"/>
                </a:lnTo>
                <a:lnTo>
                  <a:pt x="1827195" y="775173"/>
                </a:lnTo>
                <a:lnTo>
                  <a:pt x="0" y="7751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Helvetica" pitchFamily="2" charset="0"/>
              </a:rPr>
              <a:t>Mergers &amp; Acquisition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DEC5437-70CF-426F-BE50-C32E2C6F40D5}"/>
              </a:ext>
            </a:extLst>
          </p:cNvPr>
          <p:cNvSpPr/>
          <p:nvPr/>
        </p:nvSpPr>
        <p:spPr>
          <a:xfrm>
            <a:off x="5333197" y="4695969"/>
            <a:ext cx="1827195" cy="775173"/>
          </a:xfrm>
          <a:custGeom>
            <a:avLst/>
            <a:gdLst>
              <a:gd name="connsiteX0" fmla="*/ 0 w 1827195"/>
              <a:gd name="connsiteY0" fmla="*/ 0 h 775173"/>
              <a:gd name="connsiteX1" fmla="*/ 1827195 w 1827195"/>
              <a:gd name="connsiteY1" fmla="*/ 0 h 775173"/>
              <a:gd name="connsiteX2" fmla="*/ 1827195 w 1827195"/>
              <a:gd name="connsiteY2" fmla="*/ 775173 h 775173"/>
              <a:gd name="connsiteX3" fmla="*/ 0 w 1827195"/>
              <a:gd name="connsiteY3" fmla="*/ 775173 h 775173"/>
              <a:gd name="connsiteX4" fmla="*/ 0 w 1827195"/>
              <a:gd name="connsiteY4" fmla="*/ 0 h 77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195" h="775173">
                <a:moveTo>
                  <a:pt x="0" y="0"/>
                </a:moveTo>
                <a:lnTo>
                  <a:pt x="1827195" y="0"/>
                </a:lnTo>
                <a:lnTo>
                  <a:pt x="1827195" y="775173"/>
                </a:lnTo>
                <a:lnTo>
                  <a:pt x="0" y="7751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Helvetica" pitchFamily="2" charset="0"/>
              </a:rPr>
              <a:t>Cloud Migrations</a:t>
            </a:r>
          </a:p>
        </p:txBody>
      </p:sp>
      <p:pic>
        <p:nvPicPr>
          <p:cNvPr id="60" name="Graphic 59" descr="Cloud with solid fill">
            <a:extLst>
              <a:ext uri="{FF2B5EF4-FFF2-40B4-BE49-F238E27FC236}">
                <a16:creationId xmlns:a16="http://schemas.microsoft.com/office/drawing/2014/main" id="{B8BBF6C6-F790-1AAB-A5AE-2B288E2105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7751" y="4647592"/>
            <a:ext cx="696648" cy="696648"/>
          </a:xfrm>
          <a:prstGeom prst="rect">
            <a:avLst/>
          </a:prstGeom>
        </p:spPr>
      </p:pic>
      <p:pic>
        <p:nvPicPr>
          <p:cNvPr id="62" name="Graphic 61" descr="Handshake with solid fill">
            <a:extLst>
              <a:ext uri="{FF2B5EF4-FFF2-40B4-BE49-F238E27FC236}">
                <a16:creationId xmlns:a16="http://schemas.microsoft.com/office/drawing/2014/main" id="{E71BA574-F2FD-082E-0303-03E106FE6E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956" y="4682111"/>
            <a:ext cx="775173" cy="775173"/>
          </a:xfrm>
          <a:prstGeom prst="rect">
            <a:avLst/>
          </a:prstGeom>
        </p:spPr>
      </p:pic>
      <p:pic>
        <p:nvPicPr>
          <p:cNvPr id="64" name="Graphic 63" descr="Upstairs with solid fill">
            <a:extLst>
              <a:ext uri="{FF2B5EF4-FFF2-40B4-BE49-F238E27FC236}">
                <a16:creationId xmlns:a16="http://schemas.microsoft.com/office/drawing/2014/main" id="{EEC3907B-2FE9-15A6-C405-EBD8F047AB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4146" y="2754516"/>
            <a:ext cx="674484" cy="674484"/>
          </a:xfrm>
          <a:prstGeom prst="rect">
            <a:avLst/>
          </a:prstGeom>
        </p:spPr>
      </p:pic>
      <p:pic>
        <p:nvPicPr>
          <p:cNvPr id="66" name="Graphic 65" descr="Inbox Check with solid fill">
            <a:extLst>
              <a:ext uri="{FF2B5EF4-FFF2-40B4-BE49-F238E27FC236}">
                <a16:creationId xmlns:a16="http://schemas.microsoft.com/office/drawing/2014/main" id="{B51B730C-CB3E-63FC-DE46-E41BEF01BB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636" y="2729190"/>
            <a:ext cx="685207" cy="6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8DBE0-3E3C-4AD6-878F-8E84DD53C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1" y="548641"/>
            <a:ext cx="8994617" cy="54268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The Migration Journey Has Two Paths</a:t>
            </a:r>
            <a:endParaRPr lang="en-US" sz="5400" b="1" dirty="0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FBB15-A2EE-4097-9080-233A716C6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5" y="2664938"/>
            <a:ext cx="435478" cy="697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55C1D6-5AF4-4FE7-ACB5-1237F339E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7144" y="2651372"/>
            <a:ext cx="443947" cy="711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road&#10;&#10;Description automatically generated">
            <a:extLst>
              <a:ext uri="{FF2B5EF4-FFF2-40B4-BE49-F238E27FC236}">
                <a16:creationId xmlns:a16="http://schemas.microsoft.com/office/drawing/2014/main" id="{4A919237-E0C5-4CAE-AAAC-924E69593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6" y="3570985"/>
            <a:ext cx="4608158" cy="2533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FBF84B-D0EE-4BB6-9545-E9BA7798B8D6}"/>
              </a:ext>
            </a:extLst>
          </p:cNvPr>
          <p:cNvSpPr/>
          <p:nvPr/>
        </p:nvSpPr>
        <p:spPr>
          <a:xfrm>
            <a:off x="784860" y="2124190"/>
            <a:ext cx="1947791" cy="46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Calibri" panose="020F0502020204030204" pitchFamily="34" charset="0"/>
                <a:cs typeface="Mongolian Baiti" panose="03000500000000000000" pitchFamily="66" charset="0"/>
              </a:rPr>
              <a:t>Greenfield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" panose="02000505000000020004" pitchFamily="2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D801E6-125C-4230-871A-DEC629849754}"/>
              </a:ext>
            </a:extLst>
          </p:cNvPr>
          <p:cNvSpPr/>
          <p:nvPr/>
        </p:nvSpPr>
        <p:spPr>
          <a:xfrm>
            <a:off x="2793631" y="2132035"/>
            <a:ext cx="2062543" cy="46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Brownfield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6984D4-0363-4D5C-A841-18C65B5CDD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" t="7078" r="35952" b="60361"/>
          <a:stretch/>
        </p:blipFill>
        <p:spPr>
          <a:xfrm>
            <a:off x="6611260" y="2940669"/>
            <a:ext cx="5316315" cy="1242525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CB845B-FF92-49F6-84EC-E41923B164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1" t="38992" r="34685" b="30436"/>
          <a:stretch/>
        </p:blipFill>
        <p:spPr>
          <a:xfrm>
            <a:off x="6554045" y="4938814"/>
            <a:ext cx="5637955" cy="1242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7FE770-2E96-40ED-815C-F6CD5DC74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51" y="3254342"/>
            <a:ext cx="579851" cy="9288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1C123B-82CA-43F0-91B5-AC2B5FEBACD8}"/>
              </a:ext>
            </a:extLst>
          </p:cNvPr>
          <p:cNvSpPr/>
          <p:nvPr/>
        </p:nvSpPr>
        <p:spPr>
          <a:xfrm>
            <a:off x="5881432" y="2448701"/>
            <a:ext cx="1544344" cy="37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Greenfield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66A43D-FAB0-4423-8117-BAD1BD1D0490}"/>
              </a:ext>
            </a:extLst>
          </p:cNvPr>
          <p:cNvSpPr/>
          <p:nvPr/>
        </p:nvSpPr>
        <p:spPr>
          <a:xfrm>
            <a:off x="5881432" y="4607056"/>
            <a:ext cx="1544343" cy="37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Brownfield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459EB1-E077-486A-88D2-64091D134967}"/>
              </a:ext>
            </a:extLst>
          </p:cNvPr>
          <p:cNvCxnSpPr>
            <a:cxnSpLocks/>
          </p:cNvCxnSpPr>
          <p:nvPr/>
        </p:nvCxnSpPr>
        <p:spPr>
          <a:xfrm>
            <a:off x="5492819" y="1792568"/>
            <a:ext cx="0" cy="4583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F87287D-DBFB-4050-891D-593647EE164D}"/>
              </a:ext>
            </a:extLst>
          </p:cNvPr>
          <p:cNvSpPr txBox="1"/>
          <p:nvPr/>
        </p:nvSpPr>
        <p:spPr>
          <a:xfrm>
            <a:off x="889611" y="1145853"/>
            <a:ext cx="7117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Both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paths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 present strategic concerns that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require solving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53B4FF-10D7-4C0A-BB7A-FAF12449F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6556" y="5219287"/>
            <a:ext cx="579845" cy="9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3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274C3DE-6316-8481-2D1D-EA6F752B8B54}"/>
              </a:ext>
            </a:extLst>
          </p:cNvPr>
          <p:cNvSpPr/>
          <p:nvPr/>
        </p:nvSpPr>
        <p:spPr>
          <a:xfrm>
            <a:off x="810433" y="3018275"/>
            <a:ext cx="4514486" cy="3251411"/>
          </a:xfrm>
          <a:prstGeom prst="roundRect">
            <a:avLst>
              <a:gd name="adj" fmla="val 196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C082C9-63B5-A811-F6FA-675396BB6CBB}"/>
              </a:ext>
            </a:extLst>
          </p:cNvPr>
          <p:cNvSpPr/>
          <p:nvPr/>
        </p:nvSpPr>
        <p:spPr>
          <a:xfrm>
            <a:off x="7340204" y="3071596"/>
            <a:ext cx="2966041" cy="3251411"/>
          </a:xfrm>
          <a:prstGeom prst="roundRect">
            <a:avLst>
              <a:gd name="adj" fmla="val 196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18F2BF2-937A-0BF5-1046-866CC210C270}"/>
              </a:ext>
            </a:extLst>
          </p:cNvPr>
          <p:cNvSpPr txBox="1">
            <a:spLocks/>
          </p:cNvSpPr>
          <p:nvPr/>
        </p:nvSpPr>
        <p:spPr>
          <a:xfrm>
            <a:off x="889611" y="548641"/>
            <a:ext cx="8994617" cy="542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accent3"/>
                </a:solidFill>
              </a:rPr>
              <a:t>The Migration Journey Has Two Paths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FBFF6-E9A3-BE0A-DF77-543FFC055DBC}"/>
              </a:ext>
            </a:extLst>
          </p:cNvPr>
          <p:cNvSpPr txBox="1"/>
          <p:nvPr/>
        </p:nvSpPr>
        <p:spPr>
          <a:xfrm>
            <a:off x="889611" y="1145853"/>
            <a:ext cx="7117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Both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paths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 present strategic concerns that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</a:rPr>
              <a:t>require solving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79E31-196C-DF77-064C-E709D96F8C27}"/>
              </a:ext>
            </a:extLst>
          </p:cNvPr>
          <p:cNvSpPr txBox="1"/>
          <p:nvPr/>
        </p:nvSpPr>
        <p:spPr>
          <a:xfrm>
            <a:off x="2069910" y="2172618"/>
            <a:ext cx="2192679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itchFamily="2" charset="0"/>
              </a:rPr>
              <a:t>Greenfield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B3C5CB-65E0-8375-F065-9F4A3F7C7237}"/>
              </a:ext>
            </a:extLst>
          </p:cNvPr>
          <p:cNvSpPr txBox="1"/>
          <p:nvPr/>
        </p:nvSpPr>
        <p:spPr>
          <a:xfrm>
            <a:off x="7714592" y="2172618"/>
            <a:ext cx="2192679" cy="369332"/>
          </a:xfrm>
          <a:prstGeom prst="rect">
            <a:avLst/>
          </a:prstGeom>
          <a:solidFill>
            <a:srgbClr val="7351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itchFamily="2" charset="0"/>
              </a:rPr>
              <a:t>Brownfield</a:t>
            </a:r>
          </a:p>
        </p:txBody>
      </p:sp>
      <p:pic>
        <p:nvPicPr>
          <p:cNvPr id="11" name="Graphic 10" descr="Cloud with solid fill">
            <a:extLst>
              <a:ext uri="{FF2B5EF4-FFF2-40B4-BE49-F238E27FC236}">
                <a16:creationId xmlns:a16="http://schemas.microsoft.com/office/drawing/2014/main" id="{E69E27CF-F880-B2E4-8D54-DDA04CEDA8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6293" b="22653"/>
          <a:stretch/>
        </p:blipFill>
        <p:spPr>
          <a:xfrm>
            <a:off x="3166249" y="4855861"/>
            <a:ext cx="1673313" cy="906265"/>
          </a:xfrm>
          <a:prstGeom prst="rect">
            <a:avLst/>
          </a:prstGeom>
        </p:spPr>
      </p:pic>
      <p:sp>
        <p:nvSpPr>
          <p:cNvPr id="12" name="Off-page Connector 11">
            <a:extLst>
              <a:ext uri="{FF2B5EF4-FFF2-40B4-BE49-F238E27FC236}">
                <a16:creationId xmlns:a16="http://schemas.microsoft.com/office/drawing/2014/main" id="{C387CA99-6933-9012-0DD4-FE78DAF2B38A}"/>
              </a:ext>
            </a:extLst>
          </p:cNvPr>
          <p:cNvSpPr/>
          <p:nvPr/>
        </p:nvSpPr>
        <p:spPr>
          <a:xfrm rot="10800000">
            <a:off x="1530789" y="4940134"/>
            <a:ext cx="1484379" cy="737718"/>
          </a:xfrm>
          <a:prstGeom prst="flowChartOffpageConnector">
            <a:avLst/>
          </a:prstGeom>
          <a:solidFill>
            <a:schemeClr val="accent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F3A14-7079-9779-A1D8-0478CFA20DB9}"/>
              </a:ext>
            </a:extLst>
          </p:cNvPr>
          <p:cNvSpPr txBox="1"/>
          <p:nvPr/>
        </p:nvSpPr>
        <p:spPr>
          <a:xfrm>
            <a:off x="1907800" y="2626224"/>
            <a:ext cx="2516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</a:rPr>
              <a:t>New Implementation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56CCF-B9A2-446F-6068-2D122F3FC338}"/>
              </a:ext>
            </a:extLst>
          </p:cNvPr>
          <p:cNvSpPr txBox="1"/>
          <p:nvPr/>
        </p:nvSpPr>
        <p:spPr>
          <a:xfrm>
            <a:off x="7552482" y="2603534"/>
            <a:ext cx="2516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</a:rPr>
              <a:t>System Conversion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F96BE-0C51-7186-2EE8-B875DE8B8FD6}"/>
              </a:ext>
            </a:extLst>
          </p:cNvPr>
          <p:cNvSpPr txBox="1"/>
          <p:nvPr/>
        </p:nvSpPr>
        <p:spPr>
          <a:xfrm>
            <a:off x="1508825" y="5139242"/>
            <a:ext cx="1578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3"/>
                </a:solidFill>
                <a:latin typeface="Helvetica" pitchFamily="2" charset="0"/>
              </a:rPr>
              <a:t>SAP S/4HANA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accent3"/>
                </a:solidFill>
                <a:latin typeface="Helvetica" pitchFamily="2" charset="0"/>
              </a:rPr>
              <a:t>On-premise Edition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1BF2EF-E612-F408-AEA6-E93673FCF5CC}"/>
              </a:ext>
            </a:extLst>
          </p:cNvPr>
          <p:cNvSpPr txBox="1"/>
          <p:nvPr/>
        </p:nvSpPr>
        <p:spPr>
          <a:xfrm>
            <a:off x="3187774" y="5258324"/>
            <a:ext cx="1578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3"/>
                </a:solidFill>
                <a:latin typeface="Helvetica" pitchFamily="2" charset="0"/>
              </a:rPr>
              <a:t>SAP S/4HANA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accent3"/>
                </a:solidFill>
                <a:latin typeface="Helvetica" pitchFamily="2" charset="0"/>
              </a:rPr>
              <a:t>Cloud Edition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8" name="Graphic 17" descr="Server with solid fill">
            <a:extLst>
              <a:ext uri="{FF2B5EF4-FFF2-40B4-BE49-F238E27FC236}">
                <a16:creationId xmlns:a16="http://schemas.microsoft.com/office/drawing/2014/main" id="{C61A4D0E-48B2-39B4-C4C1-3D8C895ED4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8825" y="3323617"/>
            <a:ext cx="537755" cy="537755"/>
          </a:xfrm>
          <a:prstGeom prst="rect">
            <a:avLst/>
          </a:prstGeom>
        </p:spPr>
      </p:pic>
      <p:pic>
        <p:nvPicPr>
          <p:cNvPr id="19" name="Graphic 18" descr="Server with solid fill">
            <a:extLst>
              <a:ext uri="{FF2B5EF4-FFF2-40B4-BE49-F238E27FC236}">
                <a16:creationId xmlns:a16="http://schemas.microsoft.com/office/drawing/2014/main" id="{FDB0406C-1BAA-3AF0-A521-4402A71F27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6424" y="3323617"/>
            <a:ext cx="537755" cy="5377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6E7CAD-BAC6-4909-0127-D9B9037397C4}"/>
              </a:ext>
            </a:extLst>
          </p:cNvPr>
          <p:cNvSpPr txBox="1"/>
          <p:nvPr/>
        </p:nvSpPr>
        <p:spPr>
          <a:xfrm>
            <a:off x="2096549" y="3330884"/>
            <a:ext cx="918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</a:rPr>
              <a:t>ERP System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63264-2648-A3F9-CE6A-DD7B9416BDCD}"/>
              </a:ext>
            </a:extLst>
          </p:cNvPr>
          <p:cNvSpPr txBox="1"/>
          <p:nvPr/>
        </p:nvSpPr>
        <p:spPr>
          <a:xfrm>
            <a:off x="3899153" y="3330884"/>
            <a:ext cx="1064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</a:rPr>
              <a:t>Non-SAP System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22" name="Off-page Connector 21">
            <a:extLst>
              <a:ext uri="{FF2B5EF4-FFF2-40B4-BE49-F238E27FC236}">
                <a16:creationId xmlns:a16="http://schemas.microsoft.com/office/drawing/2014/main" id="{3819B2CB-C482-0A8B-58A8-889663CD64D6}"/>
              </a:ext>
            </a:extLst>
          </p:cNvPr>
          <p:cNvSpPr/>
          <p:nvPr/>
        </p:nvSpPr>
        <p:spPr>
          <a:xfrm rot="10800000">
            <a:off x="8091714" y="5055641"/>
            <a:ext cx="1484379" cy="737718"/>
          </a:xfrm>
          <a:prstGeom prst="flowChartOffpageConnector">
            <a:avLst/>
          </a:prstGeom>
          <a:solidFill>
            <a:schemeClr val="accent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E5848F-9929-B5D1-CEBE-069CCA853584}"/>
              </a:ext>
            </a:extLst>
          </p:cNvPr>
          <p:cNvSpPr txBox="1"/>
          <p:nvPr/>
        </p:nvSpPr>
        <p:spPr>
          <a:xfrm>
            <a:off x="8069750" y="5254749"/>
            <a:ext cx="1578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3"/>
                </a:solidFill>
                <a:latin typeface="Helvetica" pitchFamily="2" charset="0"/>
              </a:rPr>
              <a:t>SAP S/4HANA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accent3"/>
                </a:solidFill>
                <a:latin typeface="Helvetica" pitchFamily="2" charset="0"/>
              </a:rPr>
              <a:t>On-premise Edition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24" name="Graphic 23" descr="Server with solid fill">
            <a:extLst>
              <a:ext uri="{FF2B5EF4-FFF2-40B4-BE49-F238E27FC236}">
                <a16:creationId xmlns:a16="http://schemas.microsoft.com/office/drawing/2014/main" id="{CB92F899-38B8-9FDF-9217-62F95695BC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9750" y="3307490"/>
            <a:ext cx="537755" cy="537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76D4B5-004C-3CAB-E1F8-7433CC196FED}"/>
              </a:ext>
            </a:extLst>
          </p:cNvPr>
          <p:cNvSpPr txBox="1"/>
          <p:nvPr/>
        </p:nvSpPr>
        <p:spPr>
          <a:xfrm>
            <a:off x="8657474" y="3314757"/>
            <a:ext cx="918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</a:rPr>
              <a:t>ERP System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81DB627F-A071-EB5B-ACF4-0992847D9A03}"/>
              </a:ext>
            </a:extLst>
          </p:cNvPr>
          <p:cNvSpPr/>
          <p:nvPr/>
        </p:nvSpPr>
        <p:spPr>
          <a:xfrm>
            <a:off x="2937187" y="4159293"/>
            <a:ext cx="300251" cy="55355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0EC730DA-8C59-2B77-71ED-E18A9EBCE5D1}"/>
              </a:ext>
            </a:extLst>
          </p:cNvPr>
          <p:cNvSpPr/>
          <p:nvPr/>
        </p:nvSpPr>
        <p:spPr>
          <a:xfrm>
            <a:off x="8683777" y="4155718"/>
            <a:ext cx="300251" cy="55355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909FB8-FB70-3BFB-44E8-6FF6545697DF}"/>
              </a:ext>
            </a:extLst>
          </p:cNvPr>
          <p:cNvCxnSpPr/>
          <p:nvPr/>
        </p:nvCxnSpPr>
        <p:spPr>
          <a:xfrm>
            <a:off x="6332561" y="1949152"/>
            <a:ext cx="0" cy="418725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36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8DBE0-3E3C-4AD6-878F-8E84DD53C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377" y="723795"/>
            <a:ext cx="8965588" cy="60903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“It’s not as simple as I thought” </a:t>
            </a:r>
            <a:endParaRPr lang="en-US" sz="5400" b="1" dirty="0">
              <a:solidFill>
                <a:schemeClr val="accent3"/>
              </a:solidFill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C0A3D2D7-44A4-4D7F-80FD-7A51B91D6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882307"/>
              </p:ext>
            </p:extLst>
          </p:nvPr>
        </p:nvGraphicFramePr>
        <p:xfrm>
          <a:off x="459377" y="1508498"/>
          <a:ext cx="11273246" cy="46828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90698">
                  <a:extLst>
                    <a:ext uri="{9D8B030D-6E8A-4147-A177-3AD203B41FA5}">
                      <a16:colId xmlns:a16="http://schemas.microsoft.com/office/drawing/2014/main" val="1294724474"/>
                    </a:ext>
                  </a:extLst>
                </a:gridCol>
                <a:gridCol w="5494039">
                  <a:extLst>
                    <a:ext uri="{9D8B030D-6E8A-4147-A177-3AD203B41FA5}">
                      <a16:colId xmlns:a16="http://schemas.microsoft.com/office/drawing/2014/main" val="3269164001"/>
                    </a:ext>
                  </a:extLst>
                </a:gridCol>
                <a:gridCol w="1724000">
                  <a:extLst>
                    <a:ext uri="{9D8B030D-6E8A-4147-A177-3AD203B41FA5}">
                      <a16:colId xmlns:a16="http://schemas.microsoft.com/office/drawing/2014/main" val="1768416876"/>
                    </a:ext>
                  </a:extLst>
                </a:gridCol>
                <a:gridCol w="1764509">
                  <a:extLst>
                    <a:ext uri="{9D8B030D-6E8A-4147-A177-3AD203B41FA5}">
                      <a16:colId xmlns:a16="http://schemas.microsoft.com/office/drawing/2014/main" val="3872386628"/>
                    </a:ext>
                  </a:extLst>
                </a:gridCol>
              </a:tblGrid>
              <a:tr h="8780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Strategic</a:t>
                      </a:r>
                      <a:br>
                        <a:rPr lang="en-US" sz="1600" dirty="0">
                          <a:latin typeface="Helvetica" pitchFamily="2" charset="0"/>
                        </a:rPr>
                      </a:br>
                      <a:r>
                        <a:rPr lang="en-US" sz="1600" dirty="0">
                          <a:latin typeface="Helvetica" pitchFamily="2" charset="0"/>
                        </a:rPr>
                        <a:t> Importance </a:t>
                      </a:r>
                      <a:r>
                        <a:rPr lang="en-US" sz="1400" dirty="0">
                          <a:latin typeface="Helvetica" pitchFamily="2" charset="0"/>
                        </a:rPr>
                        <a:t>(5 = High)</a:t>
                      </a: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CIO Considerations</a:t>
                      </a: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Greenfield</a:t>
                      </a:r>
                    </a:p>
                  </a:txBody>
                  <a:tcPr marL="102801" marR="102801" marT="51400" marB="5140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Helvetica" pitchFamily="2" charset="0"/>
                        </a:rPr>
                        <a:t>Brownfield</a:t>
                      </a:r>
                    </a:p>
                  </a:txBody>
                  <a:tcPr marL="102801" marR="102801" marT="51400" marB="51400" anchor="ctr">
                    <a:solidFill>
                      <a:srgbClr val="7351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034064"/>
                  </a:ext>
                </a:extLst>
              </a:tr>
              <a:tr h="5435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5</a:t>
                      </a:r>
                      <a:endParaRPr lang="en-US" sz="16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Legacy Platform Overhead</a:t>
                      </a:r>
                      <a:endParaRPr lang="en-US" sz="16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b="1" dirty="0">
                          <a:solidFill>
                            <a:srgbClr val="00B050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extLst>
                  <a:ext uri="{0D108BD9-81ED-4DB2-BD59-A6C34878D82A}">
                    <a16:rowId xmlns:a16="http://schemas.microsoft.com/office/drawing/2014/main" val="1830301909"/>
                  </a:ext>
                </a:extLst>
              </a:tr>
              <a:tr h="54354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elvetica" pitchFamily="2" charset="0"/>
                        </a:rPr>
                        <a:t>5</a:t>
                      </a:r>
                      <a:endParaRPr lang="en-US" sz="16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Downtime</a:t>
                      </a:r>
                      <a:endParaRPr lang="en-US" sz="16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JM" sz="1600" b="1">
                          <a:solidFill>
                            <a:srgbClr val="00B050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i="0" u="none" strike="noStrike" noProof="0">
                        <a:solidFill>
                          <a:srgbClr val="00B05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extLst>
                  <a:ext uri="{0D108BD9-81ED-4DB2-BD59-A6C34878D82A}">
                    <a16:rowId xmlns:a16="http://schemas.microsoft.com/office/drawing/2014/main" val="886981799"/>
                  </a:ext>
                </a:extLst>
              </a:tr>
              <a:tr h="54354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  <a:endParaRPr lang="en-US" sz="16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Data Pollution (MD + TD)</a:t>
                      </a:r>
                      <a:r>
                        <a:rPr lang="en-US" sz="1600" b="1" dirty="0">
                          <a:solidFill>
                            <a:srgbClr val="0C4DA2"/>
                          </a:solidFill>
                          <a:latin typeface="Helvetica" pitchFamily="2" charset="0"/>
                        </a:rPr>
                        <a:t>*</a:t>
                      </a:r>
                      <a:endParaRPr lang="en-US" sz="1600" b="1" dirty="0">
                        <a:solidFill>
                          <a:srgbClr val="0C4DA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extLst>
                  <a:ext uri="{0D108BD9-81ED-4DB2-BD59-A6C34878D82A}">
                    <a16:rowId xmlns:a16="http://schemas.microsoft.com/office/drawing/2014/main" val="1556844012"/>
                  </a:ext>
                </a:extLst>
              </a:tr>
              <a:tr h="54354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  <a:endParaRPr lang="en-US" sz="16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Bloated S/4 size on Day 1</a:t>
                      </a:r>
                      <a:endParaRPr lang="en-US" sz="16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JM" sz="1600" b="1" dirty="0">
                          <a:solidFill>
                            <a:srgbClr val="00B050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i="0" u="none" strike="noStrike" noProof="0" dirty="0">
                        <a:solidFill>
                          <a:srgbClr val="00B05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extLst>
                  <a:ext uri="{0D108BD9-81ED-4DB2-BD59-A6C34878D82A}">
                    <a16:rowId xmlns:a16="http://schemas.microsoft.com/office/drawing/2014/main" val="3942841033"/>
                  </a:ext>
                </a:extLst>
              </a:tr>
              <a:tr h="54354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elvetica" pitchFamily="2" charset="0"/>
                        </a:rPr>
                        <a:t>4</a:t>
                      </a:r>
                      <a:endParaRPr lang="en-US" sz="16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elvetica" pitchFamily="2" charset="0"/>
                        </a:rPr>
                        <a:t>Automated Retention Compliance</a:t>
                      </a:r>
                      <a:endParaRPr lang="en-US" sz="16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extLst>
                  <a:ext uri="{0D108BD9-81ED-4DB2-BD59-A6C34878D82A}">
                    <a16:rowId xmlns:a16="http://schemas.microsoft.com/office/drawing/2014/main" val="608658914"/>
                  </a:ext>
                </a:extLst>
              </a:tr>
              <a:tr h="54354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elvetica" pitchFamily="2" charset="0"/>
                        </a:rPr>
                        <a:t>3</a:t>
                      </a:r>
                      <a:endParaRPr lang="en-US" sz="16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Historical Business Rules Retained</a:t>
                      </a:r>
                      <a:endParaRPr lang="en-US" sz="16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b="1" dirty="0">
                          <a:solidFill>
                            <a:srgbClr val="00B050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extLst>
                  <a:ext uri="{0D108BD9-81ED-4DB2-BD59-A6C34878D82A}">
                    <a16:rowId xmlns:a16="http://schemas.microsoft.com/office/drawing/2014/main" val="455433635"/>
                  </a:ext>
                </a:extLst>
              </a:tr>
              <a:tr h="54354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elvetica" pitchFamily="2" charset="0"/>
                        </a:rPr>
                        <a:t>3</a:t>
                      </a:r>
                      <a:endParaRPr lang="en-US" sz="16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DVM for Future Growth</a:t>
                      </a:r>
                      <a:endParaRPr lang="en-US" sz="16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01" marR="102801" marT="51400" marB="51400" anchor="ctr"/>
                </a:tc>
                <a:extLst>
                  <a:ext uri="{0D108BD9-81ED-4DB2-BD59-A6C34878D82A}">
                    <a16:rowId xmlns:a16="http://schemas.microsoft.com/office/drawing/2014/main" val="27161557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4E2C55-3E6F-488A-99FD-6090C318E92B}"/>
              </a:ext>
            </a:extLst>
          </p:cNvPr>
          <p:cNvSpPr txBox="1"/>
          <p:nvPr/>
        </p:nvSpPr>
        <p:spPr>
          <a:xfrm>
            <a:off x="376007" y="6191329"/>
            <a:ext cx="5258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C4DA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Data &amp; Transactional Data</a:t>
            </a:r>
          </a:p>
        </p:txBody>
      </p:sp>
      <p:pic>
        <p:nvPicPr>
          <p:cNvPr id="6" name="Graphic 5" descr="Sad Face with No Fill">
            <a:extLst>
              <a:ext uri="{FF2B5EF4-FFF2-40B4-BE49-F238E27FC236}">
                <a16:creationId xmlns:a16="http://schemas.microsoft.com/office/drawing/2014/main" id="{9481E007-0C52-406A-A805-80ED1B57C1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061" y="2408175"/>
            <a:ext cx="461118" cy="461118"/>
          </a:xfrm>
          <a:prstGeom prst="rect">
            <a:avLst/>
          </a:prstGeom>
        </p:spPr>
      </p:pic>
      <p:pic>
        <p:nvPicPr>
          <p:cNvPr id="7" name="Graphic 6" descr="Sad Face with No Fill">
            <a:extLst>
              <a:ext uri="{FF2B5EF4-FFF2-40B4-BE49-F238E27FC236}">
                <a16:creationId xmlns:a16="http://schemas.microsoft.com/office/drawing/2014/main" id="{A6D1DF37-1B54-4D6F-B70E-BECC510A99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061" y="3538411"/>
            <a:ext cx="461118" cy="461118"/>
          </a:xfrm>
          <a:prstGeom prst="rect">
            <a:avLst/>
          </a:prstGeom>
        </p:spPr>
      </p:pic>
      <p:pic>
        <p:nvPicPr>
          <p:cNvPr id="8" name="Graphic 7" descr="Sad Face with No Fill">
            <a:extLst>
              <a:ext uri="{FF2B5EF4-FFF2-40B4-BE49-F238E27FC236}">
                <a16:creationId xmlns:a16="http://schemas.microsoft.com/office/drawing/2014/main" id="{9DAE38D6-96AC-47EB-B4DC-8332A88CC0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061" y="4584783"/>
            <a:ext cx="461118" cy="461118"/>
          </a:xfrm>
          <a:prstGeom prst="rect">
            <a:avLst/>
          </a:prstGeom>
        </p:spPr>
      </p:pic>
      <p:pic>
        <p:nvPicPr>
          <p:cNvPr id="9" name="Graphic 8" descr="Sad Face with No Fill">
            <a:extLst>
              <a:ext uri="{FF2B5EF4-FFF2-40B4-BE49-F238E27FC236}">
                <a16:creationId xmlns:a16="http://schemas.microsoft.com/office/drawing/2014/main" id="{0744DFAB-8529-4973-A02E-CA41D38C65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061" y="5151887"/>
            <a:ext cx="461118" cy="461118"/>
          </a:xfrm>
          <a:prstGeom prst="rect">
            <a:avLst/>
          </a:prstGeom>
        </p:spPr>
      </p:pic>
      <p:pic>
        <p:nvPicPr>
          <p:cNvPr id="10" name="Graphic 9" descr="Sad Face with No Fill">
            <a:extLst>
              <a:ext uri="{FF2B5EF4-FFF2-40B4-BE49-F238E27FC236}">
                <a16:creationId xmlns:a16="http://schemas.microsoft.com/office/drawing/2014/main" id="{8448DE86-26F3-4174-B4FE-D34AD65C6E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061" y="5673087"/>
            <a:ext cx="461118" cy="461118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id="{2216EC83-6608-43C6-B636-95F9C27DC5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397" y="3527793"/>
            <a:ext cx="461118" cy="461118"/>
          </a:xfrm>
          <a:prstGeom prst="rect">
            <a:avLst/>
          </a:prstGeom>
        </p:spPr>
      </p:pic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330D8305-745C-40F8-9A34-63108E3171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397" y="2969363"/>
            <a:ext cx="461118" cy="461118"/>
          </a:xfrm>
          <a:prstGeom prst="rect">
            <a:avLst/>
          </a:prstGeom>
        </p:spPr>
      </p:pic>
      <p:pic>
        <p:nvPicPr>
          <p:cNvPr id="13" name="Graphic 12" descr="Sad Face with No Fill">
            <a:extLst>
              <a:ext uri="{FF2B5EF4-FFF2-40B4-BE49-F238E27FC236}">
                <a16:creationId xmlns:a16="http://schemas.microsoft.com/office/drawing/2014/main" id="{CE661C3D-F334-4D91-AFEE-F3858E76F5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397" y="4046035"/>
            <a:ext cx="461118" cy="461118"/>
          </a:xfrm>
          <a:prstGeom prst="rect">
            <a:avLst/>
          </a:prstGeom>
        </p:spPr>
      </p:pic>
      <p:pic>
        <p:nvPicPr>
          <p:cNvPr id="14" name="Graphic 13" descr="Sad Face with No Fill">
            <a:extLst>
              <a:ext uri="{FF2B5EF4-FFF2-40B4-BE49-F238E27FC236}">
                <a16:creationId xmlns:a16="http://schemas.microsoft.com/office/drawing/2014/main" id="{F65133B5-B565-40A6-A5E4-372E4F3B0D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397" y="4584783"/>
            <a:ext cx="461118" cy="461118"/>
          </a:xfrm>
          <a:prstGeom prst="rect">
            <a:avLst/>
          </a:prstGeom>
        </p:spPr>
      </p:pic>
      <p:pic>
        <p:nvPicPr>
          <p:cNvPr id="15" name="Graphic 14" descr="Sad Face with No Fill">
            <a:extLst>
              <a:ext uri="{FF2B5EF4-FFF2-40B4-BE49-F238E27FC236}">
                <a16:creationId xmlns:a16="http://schemas.microsoft.com/office/drawing/2014/main" id="{82085251-563A-443E-9499-CE5DC1F116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397" y="5673087"/>
            <a:ext cx="461118" cy="4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973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478FF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2478FF"/>
      </a:hlink>
      <a:folHlink>
        <a:srgbClr val="6D1E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2025" id="{0D64E6C5-0ED3-9F40-8BAA-99B115482B6D}" vid="{7A782CD4-C585-C547-A38D-83776DC143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202CF24D878540B67162F0A9899BF8" ma:contentTypeVersion="18" ma:contentTypeDescription="Create a new document." ma:contentTypeScope="" ma:versionID="20c767da5aa3318d69369c50629d4adc">
  <xsd:schema xmlns:xsd="http://www.w3.org/2001/XMLSchema" xmlns:xs="http://www.w3.org/2001/XMLSchema" xmlns:p="http://schemas.microsoft.com/office/2006/metadata/properties" xmlns:ns2="3e2b107d-4663-4092-8c4b-a903872f3367" xmlns:ns3="bfee7331-4438-4be7-adff-9c56a95784c7" targetNamespace="http://schemas.microsoft.com/office/2006/metadata/properties" ma:root="true" ma:fieldsID="167f832a1ee4ea73e247ae5588413be6" ns2:_="" ns3:_="">
    <xsd:import namespace="3e2b107d-4663-4092-8c4b-a903872f3367"/>
    <xsd:import namespace="bfee7331-4438-4be7-adff-9c56a9578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b107d-4663-4092-8c4b-a903872f3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e7331-4438-4be7-adff-9c56a957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448dd1-bc4a-4e97-8375-8dcc336b145e}" ma:internalName="TaxCatchAll" ma:showField="CatchAllData" ma:web="bfee7331-4438-4be7-adff-9c56a9578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2b107d-4663-4092-8c4b-a903872f3367">
      <Terms xmlns="http://schemas.microsoft.com/office/infopath/2007/PartnerControls"/>
    </lcf76f155ced4ddcb4097134ff3c332f>
    <TaxCatchAll xmlns="bfee7331-4438-4be7-adff-9c56a95784c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4CF1E7-EB34-46CD-9FD3-1E613DF064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2b107d-4663-4092-8c4b-a903872f3367"/>
    <ds:schemaRef ds:uri="bfee7331-4438-4be7-adff-9c56a957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82E9FC-7F96-47D9-BFD9-A09EAB959E5B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3e2b107d-4663-4092-8c4b-a903872f3367"/>
    <ds:schemaRef ds:uri="http://schemas.microsoft.com/office/infopath/2007/PartnerControls"/>
    <ds:schemaRef ds:uri="http://purl.org/dc/terms/"/>
    <ds:schemaRef ds:uri="bfee7331-4438-4be7-adff-9c56a95784c7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E8C694B-E7DC-4F0A-AF7D-654AA3372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23</TotalTime>
  <Words>1428</Words>
  <Application>Microsoft Macintosh PowerPoint</Application>
  <PresentationFormat>Widescreen</PresentationFormat>
  <Paragraphs>331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Helvetica</vt:lpstr>
      <vt:lpstr>Helvetica Bold</vt:lpstr>
      <vt:lpstr>Montserrat</vt:lpstr>
      <vt:lpstr>Open Sans</vt:lpstr>
      <vt:lpstr>Segoe UI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Auritas RDS for S/4 HANA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Julia Amorim</dc:creator>
  <cp:keywords/>
  <dc:description/>
  <cp:lastModifiedBy>Julia Amorim</cp:lastModifiedBy>
  <cp:revision>4</cp:revision>
  <dcterms:created xsi:type="dcterms:W3CDTF">2025-05-06T15:13:09Z</dcterms:created>
  <dcterms:modified xsi:type="dcterms:W3CDTF">2026-03-23T16:42:20Z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0x01010066202CF24D878540B67162F0A9899BF8</vt:lpwstr>
  </property>
</Properties>
</file>