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1"/>
  </p:notesMasterIdLst>
  <p:sldIdLst>
    <p:sldId id="283" r:id="rId5"/>
    <p:sldId id="297" r:id="rId6"/>
    <p:sldId id="2147479257" r:id="rId7"/>
    <p:sldId id="2147479260" r:id="rId8"/>
    <p:sldId id="2147479263" r:id="rId9"/>
    <p:sldId id="2147479266" r:id="rId10"/>
  </p:sldIdLst>
  <p:sldSz cx="18288000" cy="10287000"/>
  <p:notesSz cx="6858000" cy="9144000"/>
  <p:embeddedFontLst>
    <p:embeddedFont>
      <p:font typeface="Helvetica" pitchFamily="2" charset="0"/>
      <p:regular r:id="rId12"/>
      <p:bold r:id="rId13"/>
      <p:italic r:id="rId14"/>
      <p:boldItalic r:id="rId15"/>
    </p:embeddedFont>
    <p:embeddedFont>
      <p:font typeface="Verdana" panose="020B0604030504040204" pitchFamily="34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1D3B"/>
    <a:srgbClr val="0D4BD3"/>
    <a:srgbClr val="D801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0340F1-2798-0548-8370-BA1015A94389}" v="88" dt="2026-04-29T15:35:10.05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86" autoAdjust="0"/>
    <p:restoredTop sz="94527" autoAdjust="0"/>
  </p:normalViewPr>
  <p:slideViewPr>
    <p:cSldViewPr>
      <p:cViewPr varScale="1">
        <p:scale>
          <a:sx n="70" d="100"/>
          <a:sy n="70" d="100"/>
        </p:scale>
        <p:origin x="944" y="2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font" Target="fonts/font8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lia Amorim" userId="1a2a34cf-f6eb-4dd8-86b7-3335b97f07d5" providerId="ADAL" clId="{FF6581B4-D95E-507C-BCCC-8278391A8E71}"/>
    <pc:docChg chg="undo redo custSel addSld delSld modSld sldOrd addSection delSection modSection">
      <pc:chgData name="Julia Amorim" userId="1a2a34cf-f6eb-4dd8-86b7-3335b97f07d5" providerId="ADAL" clId="{FF6581B4-D95E-507C-BCCC-8278391A8E71}" dt="2026-04-29T15:35:10.054" v="977" actId="1076"/>
      <pc:docMkLst>
        <pc:docMk/>
      </pc:docMkLst>
      <pc:sldChg chg="modSp mod">
        <pc:chgData name="Julia Amorim" userId="1a2a34cf-f6eb-4dd8-86b7-3335b97f07d5" providerId="ADAL" clId="{FF6581B4-D95E-507C-BCCC-8278391A8E71}" dt="2026-04-29T14:07:36.267" v="966" actId="20577"/>
        <pc:sldMkLst>
          <pc:docMk/>
          <pc:sldMk cId="0" sldId="259"/>
        </pc:sldMkLst>
        <pc:spChg chg="mod">
          <ac:chgData name="Julia Amorim" userId="1a2a34cf-f6eb-4dd8-86b7-3335b97f07d5" providerId="ADAL" clId="{FF6581B4-D95E-507C-BCCC-8278391A8E71}" dt="2026-04-29T14:07:36.267" v="966" actId="20577"/>
          <ac:spMkLst>
            <pc:docMk/>
            <pc:sldMk cId="0" sldId="259"/>
            <ac:spMk id="14" creationId="{00000000-0000-0000-0000-000000000000}"/>
          </ac:spMkLst>
        </pc:spChg>
      </pc:sldChg>
      <pc:sldChg chg="delSp modSp mod">
        <pc:chgData name="Julia Amorim" userId="1a2a34cf-f6eb-4dd8-86b7-3335b97f07d5" providerId="ADAL" clId="{FF6581B4-D95E-507C-BCCC-8278391A8E71}" dt="2026-04-09T14:25:17.028" v="810" actId="478"/>
        <pc:sldMkLst>
          <pc:docMk/>
          <pc:sldMk cId="4279682137" sldId="2147469060"/>
        </pc:sldMkLst>
        <pc:spChg chg="mod">
          <ac:chgData name="Julia Amorim" userId="1a2a34cf-f6eb-4dd8-86b7-3335b97f07d5" providerId="ADAL" clId="{FF6581B4-D95E-507C-BCCC-8278391A8E71}" dt="2026-04-09T14:25:15.140" v="809" actId="1076"/>
          <ac:spMkLst>
            <pc:docMk/>
            <pc:sldMk cId="4279682137" sldId="2147469060"/>
            <ac:spMk id="23" creationId="{FE9DFB25-F358-3E22-ABD7-392E0CE090B2}"/>
          </ac:spMkLst>
        </pc:spChg>
      </pc:sldChg>
      <pc:sldChg chg="modSp mod">
        <pc:chgData name="Julia Amorim" userId="1a2a34cf-f6eb-4dd8-86b7-3335b97f07d5" providerId="ADAL" clId="{FF6581B4-D95E-507C-BCCC-8278391A8E71}" dt="2026-04-29T13:16:26.585" v="956" actId="122"/>
        <pc:sldMkLst>
          <pc:docMk/>
          <pc:sldMk cId="1784372889" sldId="2147469061"/>
        </pc:sldMkLst>
        <pc:spChg chg="mod">
          <ac:chgData name="Julia Amorim" userId="1a2a34cf-f6eb-4dd8-86b7-3335b97f07d5" providerId="ADAL" clId="{FF6581B4-D95E-507C-BCCC-8278391A8E71}" dt="2026-04-29T13:16:26.585" v="956" actId="122"/>
          <ac:spMkLst>
            <pc:docMk/>
            <pc:sldMk cId="1784372889" sldId="2147469061"/>
            <ac:spMk id="15" creationId="{164CF556-22CC-C509-68D6-3D922CFE94D6}"/>
          </ac:spMkLst>
        </pc:spChg>
      </pc:sldChg>
      <pc:sldChg chg="modSp mod ord">
        <pc:chgData name="Julia Amorim" userId="1a2a34cf-f6eb-4dd8-86b7-3335b97f07d5" providerId="ADAL" clId="{FF6581B4-D95E-507C-BCCC-8278391A8E71}" dt="2026-04-29T14:08:53.381" v="969" actId="20577"/>
        <pc:sldMkLst>
          <pc:docMk/>
          <pc:sldMk cId="4184931480" sldId="2147479244"/>
        </pc:sldMkLst>
        <pc:spChg chg="mod">
          <ac:chgData name="Julia Amorim" userId="1a2a34cf-f6eb-4dd8-86b7-3335b97f07d5" providerId="ADAL" clId="{FF6581B4-D95E-507C-BCCC-8278391A8E71}" dt="2026-04-29T14:08:53.381" v="969" actId="20577"/>
          <ac:spMkLst>
            <pc:docMk/>
            <pc:sldMk cId="4184931480" sldId="2147479244"/>
            <ac:spMk id="14" creationId="{11F13A23-4119-8144-FD10-DECBA13DC82B}"/>
          </ac:spMkLst>
        </pc:spChg>
      </pc:sldChg>
      <pc:sldChg chg="modSp mod">
        <pc:chgData name="Julia Amorim" userId="1a2a34cf-f6eb-4dd8-86b7-3335b97f07d5" providerId="ADAL" clId="{FF6581B4-D95E-507C-BCCC-8278391A8E71}" dt="2026-04-22T13:30:24.874" v="947"/>
        <pc:sldMkLst>
          <pc:docMk/>
          <pc:sldMk cId="350759131" sldId="2147479264"/>
        </pc:sldMkLst>
        <pc:spChg chg="mod">
          <ac:chgData name="Julia Amorim" userId="1a2a34cf-f6eb-4dd8-86b7-3335b97f07d5" providerId="ADAL" clId="{FF6581B4-D95E-507C-BCCC-8278391A8E71}" dt="2026-04-22T13:30:24.874" v="947"/>
          <ac:spMkLst>
            <pc:docMk/>
            <pc:sldMk cId="350759131" sldId="2147479264"/>
            <ac:spMk id="4" creationId="{4F9C5E47-74E4-437A-17BE-DDB2E15B39DE}"/>
          </ac:spMkLst>
        </pc:spChg>
        <pc:spChg chg="mod">
          <ac:chgData name="Julia Amorim" userId="1a2a34cf-f6eb-4dd8-86b7-3335b97f07d5" providerId="ADAL" clId="{FF6581B4-D95E-507C-BCCC-8278391A8E71}" dt="2026-04-22T13:30:21.203" v="945"/>
          <ac:spMkLst>
            <pc:docMk/>
            <pc:sldMk cId="350759131" sldId="2147479264"/>
            <ac:spMk id="13" creationId="{68674EA3-256B-8D3B-ACBC-37AE704F8561}"/>
          </ac:spMkLst>
        </pc:spChg>
      </pc:sldChg>
      <pc:sldChg chg="addSp delSp modSp add mod">
        <pc:chgData name="Julia Amorim" userId="1a2a34cf-f6eb-4dd8-86b7-3335b97f07d5" providerId="ADAL" clId="{FF6581B4-D95E-507C-BCCC-8278391A8E71}" dt="2026-04-09T14:09:55.936" v="794"/>
        <pc:sldMkLst>
          <pc:docMk/>
          <pc:sldMk cId="327959784" sldId="2147479266"/>
        </pc:sldMkLst>
        <pc:spChg chg="mod">
          <ac:chgData name="Julia Amorim" userId="1a2a34cf-f6eb-4dd8-86b7-3335b97f07d5" providerId="ADAL" clId="{FF6581B4-D95E-507C-BCCC-8278391A8E71}" dt="2026-04-09T14:09:01.458" v="775" actId="20577"/>
          <ac:spMkLst>
            <pc:docMk/>
            <pc:sldMk cId="327959784" sldId="2147479266"/>
            <ac:spMk id="13" creationId="{B44CF73B-8BA0-DDFD-4AAC-0CAB5A95D8C1}"/>
          </ac:spMkLst>
        </pc:spChg>
        <pc:spChg chg="mod">
          <ac:chgData name="Julia Amorim" userId="1a2a34cf-f6eb-4dd8-86b7-3335b97f07d5" providerId="ADAL" clId="{FF6581B4-D95E-507C-BCCC-8278391A8E71}" dt="2026-04-09T14:09:04.339" v="776" actId="1076"/>
          <ac:spMkLst>
            <pc:docMk/>
            <pc:sldMk cId="327959784" sldId="2147479266"/>
            <ac:spMk id="14" creationId="{846B1B6C-E081-CCFC-2D79-B8ECB7A6513C}"/>
          </ac:spMkLst>
        </pc:spChg>
        <pc:spChg chg="mod">
          <ac:chgData name="Julia Amorim" userId="1a2a34cf-f6eb-4dd8-86b7-3335b97f07d5" providerId="ADAL" clId="{FF6581B4-D95E-507C-BCCC-8278391A8E71}" dt="2026-04-09T14:09:54.367" v="788"/>
          <ac:spMkLst>
            <pc:docMk/>
            <pc:sldMk cId="327959784" sldId="2147479266"/>
            <ac:spMk id="15" creationId="{8B067136-F210-4E08-8548-2FA890B33D85}"/>
          </ac:spMkLst>
        </pc:spChg>
        <pc:spChg chg="mod">
          <ac:chgData name="Julia Amorim" userId="1a2a34cf-f6eb-4dd8-86b7-3335b97f07d5" providerId="ADAL" clId="{FF6581B4-D95E-507C-BCCC-8278391A8E71}" dt="2026-04-09T14:05:05.337" v="737" actId="14100"/>
          <ac:spMkLst>
            <pc:docMk/>
            <pc:sldMk cId="327959784" sldId="2147479266"/>
            <ac:spMk id="17" creationId="{ECCEA1C6-DEC1-4220-9116-CCF380C5E910}"/>
          </ac:spMkLst>
        </pc:spChg>
      </pc:sldChg>
      <pc:sldChg chg="addSp delSp modSp add mod ord">
        <pc:chgData name="Julia Amorim" userId="1a2a34cf-f6eb-4dd8-86b7-3335b97f07d5" providerId="ADAL" clId="{FF6581B4-D95E-507C-BCCC-8278391A8E71}" dt="2026-04-29T15:35:10.054" v="977" actId="1076"/>
        <pc:sldMkLst>
          <pc:docMk/>
          <pc:sldMk cId="889096507" sldId="2147479267"/>
        </pc:sldMkLst>
        <pc:spChg chg="mod">
          <ac:chgData name="Julia Amorim" userId="1a2a34cf-f6eb-4dd8-86b7-3335b97f07d5" providerId="ADAL" clId="{FF6581B4-D95E-507C-BCCC-8278391A8E71}" dt="2026-04-09T14:25:01.892" v="800" actId="14100"/>
          <ac:spMkLst>
            <pc:docMk/>
            <pc:sldMk cId="889096507" sldId="2147479267"/>
            <ac:spMk id="8" creationId="{556933AB-FD7E-3907-6117-859E1C676BAB}"/>
          </ac:spMkLst>
        </pc:spChg>
        <pc:spChg chg="add mod">
          <ac:chgData name="Julia Amorim" userId="1a2a34cf-f6eb-4dd8-86b7-3335b97f07d5" providerId="ADAL" clId="{FF6581B4-D95E-507C-BCCC-8278391A8E71}" dt="2026-04-09T14:25:36.337" v="815"/>
          <ac:spMkLst>
            <pc:docMk/>
            <pc:sldMk cId="889096507" sldId="2147479267"/>
            <ac:spMk id="9" creationId="{62E81D28-F8AD-F5E9-0BAD-A30B7EB1AA5F}"/>
          </ac:spMkLst>
        </pc:spChg>
        <pc:spChg chg="mod">
          <ac:chgData name="Julia Amorim" userId="1a2a34cf-f6eb-4dd8-86b7-3335b97f07d5" providerId="ADAL" clId="{FF6581B4-D95E-507C-BCCC-8278391A8E71}" dt="2026-04-09T14:31:49.130" v="943" actId="465"/>
          <ac:spMkLst>
            <pc:docMk/>
            <pc:sldMk cId="889096507" sldId="2147479267"/>
            <ac:spMk id="12" creationId="{28FE50C9-57F0-CB51-769A-1A0B1FA83CAA}"/>
          </ac:spMkLst>
        </pc:spChg>
        <pc:spChg chg="mod">
          <ac:chgData name="Julia Amorim" userId="1a2a34cf-f6eb-4dd8-86b7-3335b97f07d5" providerId="ADAL" clId="{FF6581B4-D95E-507C-BCCC-8278391A8E71}" dt="2026-04-09T14:31:49.130" v="943" actId="465"/>
          <ac:spMkLst>
            <pc:docMk/>
            <pc:sldMk cId="889096507" sldId="2147479267"/>
            <ac:spMk id="13" creationId="{2CC982CD-94D9-4690-ADE6-B29560D635A7}"/>
          </ac:spMkLst>
        </pc:spChg>
        <pc:spChg chg="mod">
          <ac:chgData name="Julia Amorim" userId="1a2a34cf-f6eb-4dd8-86b7-3335b97f07d5" providerId="ADAL" clId="{FF6581B4-D95E-507C-BCCC-8278391A8E71}" dt="2026-04-09T14:31:49.130" v="943" actId="465"/>
          <ac:spMkLst>
            <pc:docMk/>
            <pc:sldMk cId="889096507" sldId="2147479267"/>
            <ac:spMk id="14" creationId="{61EB1BDA-186F-611F-B7D0-4D2B800DF793}"/>
          </ac:spMkLst>
        </pc:spChg>
        <pc:spChg chg="add mod">
          <ac:chgData name="Julia Amorim" userId="1a2a34cf-f6eb-4dd8-86b7-3335b97f07d5" providerId="ADAL" clId="{FF6581B4-D95E-507C-BCCC-8278391A8E71}" dt="2026-04-09T14:29:44.146" v="860" actId="21"/>
          <ac:spMkLst>
            <pc:docMk/>
            <pc:sldMk cId="889096507" sldId="2147479267"/>
            <ac:spMk id="16" creationId="{8F310092-F20F-F93C-361B-4727D011D8A7}"/>
          </ac:spMkLst>
        </pc:spChg>
        <pc:spChg chg="add mod">
          <ac:chgData name="Julia Amorim" userId="1a2a34cf-f6eb-4dd8-86b7-3335b97f07d5" providerId="ADAL" clId="{FF6581B4-D95E-507C-BCCC-8278391A8E71}" dt="2026-04-09T14:30:59.328" v="914" actId="21"/>
          <ac:spMkLst>
            <pc:docMk/>
            <pc:sldMk cId="889096507" sldId="2147479267"/>
            <ac:spMk id="17" creationId="{C2C4D72D-BA70-2E34-9169-191C0983A4FE}"/>
          </ac:spMkLst>
        </pc:spChg>
        <pc:picChg chg="add mod">
          <ac:chgData name="Julia Amorim" userId="1a2a34cf-f6eb-4dd8-86b7-3335b97f07d5" providerId="ADAL" clId="{FF6581B4-D95E-507C-BCCC-8278391A8E71}" dt="2026-04-09T14:26:16.129" v="820" actId="167"/>
          <ac:picMkLst>
            <pc:docMk/>
            <pc:sldMk cId="889096507" sldId="2147479267"/>
            <ac:picMk id="2050" creationId="{E3673D20-1E94-F991-879E-DA9874407034}"/>
          </ac:picMkLst>
        </pc:picChg>
        <pc:picChg chg="add mod">
          <ac:chgData name="Julia Amorim" userId="1a2a34cf-f6eb-4dd8-86b7-3335b97f07d5" providerId="ADAL" clId="{FF6581B4-D95E-507C-BCCC-8278391A8E71}" dt="2026-04-29T15:35:10.054" v="977" actId="1076"/>
          <ac:picMkLst>
            <pc:docMk/>
            <pc:sldMk cId="889096507" sldId="2147479267"/>
            <ac:picMk id="2052" creationId="{7A425071-FDED-0C89-3621-F452A2FFE9DE}"/>
          </ac:picMkLst>
        </pc:picChg>
      </pc:sldChg>
      <pc:sldChg chg="add">
        <pc:chgData name="Julia Amorim" userId="1a2a34cf-f6eb-4dd8-86b7-3335b97f07d5" providerId="ADAL" clId="{FF6581B4-D95E-507C-BCCC-8278391A8E71}" dt="2026-04-27T19:44:28.166" v="950"/>
        <pc:sldMkLst>
          <pc:docMk/>
          <pc:sldMk cId="1167485755" sldId="2147479268"/>
        </pc:sldMkLst>
      </pc:sldChg>
      <pc:sldChg chg="add del">
        <pc:chgData name="Julia Amorim" userId="1a2a34cf-f6eb-4dd8-86b7-3335b97f07d5" providerId="ADAL" clId="{FF6581B4-D95E-507C-BCCC-8278391A8E71}" dt="2026-04-29T15:34:50.965" v="976" actId="2696"/>
        <pc:sldMkLst>
          <pc:docMk/>
          <pc:sldMk cId="3738752016" sldId="2147479269"/>
        </pc:sldMkLst>
      </pc:sldChg>
      <pc:sldChg chg="addSp delSp modSp add mod ord">
        <pc:chgData name="Julia Amorim" userId="1a2a34cf-f6eb-4dd8-86b7-3335b97f07d5" providerId="ADAL" clId="{FF6581B4-D95E-507C-BCCC-8278391A8E71}" dt="2026-04-29T14:31:54.888" v="974"/>
        <pc:sldMkLst>
          <pc:docMk/>
          <pc:sldMk cId="1558185107" sldId="2147479270"/>
        </pc:sldMkLst>
        <pc:spChg chg="del">
          <ac:chgData name="Julia Amorim" userId="1a2a34cf-f6eb-4dd8-86b7-3335b97f07d5" providerId="ADAL" clId="{FF6581B4-D95E-507C-BCCC-8278391A8E71}" dt="2026-04-29T14:31:54.494" v="973" actId="478"/>
          <ac:spMkLst>
            <pc:docMk/>
            <pc:sldMk cId="1558185107" sldId="2147479270"/>
            <ac:spMk id="3" creationId="{B3B63BBD-F386-514E-2559-A068D12C206F}"/>
          </ac:spMkLst>
        </pc:spChg>
        <pc:spChg chg="add mod">
          <ac:chgData name="Julia Amorim" userId="1a2a34cf-f6eb-4dd8-86b7-3335b97f07d5" providerId="ADAL" clId="{FF6581B4-D95E-507C-BCCC-8278391A8E71}" dt="2026-04-29T14:31:54.888" v="974"/>
          <ac:spMkLst>
            <pc:docMk/>
            <pc:sldMk cId="1558185107" sldId="2147479270"/>
            <ac:spMk id="8" creationId="{1C4A48AD-E066-EDB4-DB1B-2232C5675C31}"/>
          </ac:spMkLst>
        </pc:spChg>
        <pc:picChg chg="add mod">
          <ac:chgData name="Julia Amorim" userId="1a2a34cf-f6eb-4dd8-86b7-3335b97f07d5" providerId="ADAL" clId="{FF6581B4-D95E-507C-BCCC-8278391A8E71}" dt="2026-04-29T14:31:54.888" v="974"/>
          <ac:picMkLst>
            <pc:docMk/>
            <pc:sldMk cId="1558185107" sldId="2147479270"/>
            <ac:picMk id="2" creationId="{49BDA10E-274F-193D-A6DE-ED2EF1C0A723}"/>
          </ac:picMkLst>
        </pc:picChg>
        <pc:picChg chg="del">
          <ac:chgData name="Julia Amorim" userId="1a2a34cf-f6eb-4dd8-86b7-3335b97f07d5" providerId="ADAL" clId="{FF6581B4-D95E-507C-BCCC-8278391A8E71}" dt="2026-04-29T14:31:54.494" v="973" actId="478"/>
          <ac:picMkLst>
            <pc:docMk/>
            <pc:sldMk cId="1558185107" sldId="2147479270"/>
            <ac:picMk id="6" creationId="{75CFBB66-F018-ACD6-119D-625F6F89BE08}"/>
          </ac:picMkLst>
        </pc:picChg>
      </pc:sldChg>
      <pc:sldChg chg="add">
        <pc:chgData name="Julia Amorim" userId="1a2a34cf-f6eb-4dd8-86b7-3335b97f07d5" providerId="ADAL" clId="{FF6581B4-D95E-507C-BCCC-8278391A8E71}" dt="2026-04-29T13:16:08.595" v="953"/>
        <pc:sldMkLst>
          <pc:docMk/>
          <pc:sldMk cId="1011341500" sldId="214747927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Helvetica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Helvetica" pitchFamily="2" charset="0"/>
              </a:defRPr>
            </a:lvl1pPr>
          </a:lstStyle>
          <a:p>
            <a:fld id="{698B0CC2-FF01-45FB-9799-38C7BC7ED4FC}" type="datetimeFigureOut">
              <a:rPr lang="en-US" smtClean="0"/>
              <a:pPr/>
              <a:t>5/6/26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Helvetica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Helvetica" pitchFamily="2" charset="0"/>
              </a:defRPr>
            </a:lvl1pPr>
          </a:lstStyle>
          <a:p>
            <a:fld id="{D5C022C5-786C-472E-9113-A4BF7639239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2381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Helvetica" pitchFamily="2" charset="0"/>
        <a:ea typeface="+mn-ea"/>
        <a:cs typeface="+mn-cs"/>
      </a:defRPr>
    </a:lvl1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60">
            <a:extLst>
              <a:ext uri="{FF2B5EF4-FFF2-40B4-BE49-F238E27FC236}">
                <a16:creationId xmlns:a16="http://schemas.microsoft.com/office/drawing/2014/main" id="{876CDDFE-434F-6A26-DB23-E7A84236583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74955" y="3326204"/>
            <a:ext cx="15497901" cy="566539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Clr>
                <a:schemeClr val="accent2"/>
              </a:buClr>
              <a:buFont typeface="Arial" panose="020B0604020202020204" pitchFamily="34" charset="0"/>
              <a:buNone/>
              <a:defRPr sz="2400" b="0">
                <a:solidFill>
                  <a:srgbClr val="1C1D3B"/>
                </a:solidFill>
                <a:latin typeface="Helvetica" pitchFamily="2" charset="0"/>
              </a:defRPr>
            </a:lvl1pPr>
            <a:lvl2pPr>
              <a:buClr>
                <a:schemeClr val="accent2"/>
              </a:buClr>
              <a:defRPr sz="3000">
                <a:latin typeface="Helvetica" pitchFamily="2" charset="0"/>
              </a:defRPr>
            </a:lvl2pPr>
            <a:lvl3pPr>
              <a:buClr>
                <a:schemeClr val="accent2"/>
              </a:buClr>
              <a:defRPr sz="2700">
                <a:latin typeface="Helvetica" pitchFamily="2" charset="0"/>
              </a:defRPr>
            </a:lvl3pPr>
            <a:lvl4pPr>
              <a:buClr>
                <a:schemeClr val="accent2"/>
              </a:buClr>
              <a:defRPr sz="2400">
                <a:latin typeface="Helvetica" pitchFamily="2" charset="0"/>
              </a:defRPr>
            </a:lvl4pPr>
            <a:lvl5pPr>
              <a:buClr>
                <a:schemeClr val="accent2"/>
              </a:buClr>
              <a:defRPr sz="2400">
                <a:latin typeface="Helvetica" pitchFamily="2" charset="0"/>
              </a:defRPr>
            </a:lvl5pPr>
          </a:lstStyle>
          <a:p>
            <a:pPr lvl="0"/>
            <a:r>
              <a:rPr lang="en-US" dirty="0"/>
              <a:t>Text comes here.</a:t>
            </a:r>
          </a:p>
          <a:p>
            <a:pPr lvl="0"/>
            <a:endParaRPr lang="en-US" dirty="0"/>
          </a:p>
        </p:txBody>
      </p:sp>
      <p:sp>
        <p:nvSpPr>
          <p:cNvPr id="4" name="Text Placeholder 60">
            <a:extLst>
              <a:ext uri="{FF2B5EF4-FFF2-40B4-BE49-F238E27FC236}">
                <a16:creationId xmlns:a16="http://schemas.microsoft.com/office/drawing/2014/main" id="{0E3C9BB4-652E-3DBD-B7E9-747D500FFCE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34418" y="979715"/>
            <a:ext cx="13448382" cy="100528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>
                <a:schemeClr val="accent2"/>
              </a:buClr>
              <a:buFont typeface="Arial" panose="020B0604020202020204" pitchFamily="34" charset="0"/>
              <a:buNone/>
              <a:defRPr sz="5400" b="1">
                <a:solidFill>
                  <a:srgbClr val="1C1D3B"/>
                </a:solidFill>
                <a:latin typeface="Helvetica" pitchFamily="2" charset="0"/>
              </a:defRPr>
            </a:lvl1pPr>
            <a:lvl2pPr>
              <a:buClr>
                <a:schemeClr val="accent2"/>
              </a:buClr>
              <a:defRPr sz="3000">
                <a:latin typeface="Helvetica" pitchFamily="2" charset="0"/>
              </a:defRPr>
            </a:lvl2pPr>
            <a:lvl3pPr>
              <a:buClr>
                <a:schemeClr val="accent2"/>
              </a:buClr>
              <a:defRPr sz="2700">
                <a:latin typeface="Helvetica" pitchFamily="2" charset="0"/>
              </a:defRPr>
            </a:lvl3pPr>
            <a:lvl4pPr>
              <a:buClr>
                <a:schemeClr val="accent2"/>
              </a:buClr>
              <a:defRPr sz="2400">
                <a:latin typeface="Helvetica" pitchFamily="2" charset="0"/>
              </a:defRPr>
            </a:lvl4pPr>
            <a:lvl5pPr>
              <a:buClr>
                <a:schemeClr val="accent2"/>
              </a:buClr>
              <a:defRPr sz="2400">
                <a:latin typeface="Helvetica" pitchFamily="2" charset="0"/>
              </a:defRPr>
            </a:lvl5pPr>
          </a:lstStyle>
          <a:p>
            <a:pPr lvl="0"/>
            <a:r>
              <a:rPr lang="en-US"/>
              <a:t>Title Comes Here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8E63002-E9D8-425B-27E6-F1F69B371021}"/>
              </a:ext>
            </a:extLst>
          </p:cNvPr>
          <p:cNvSpPr/>
          <p:nvPr userDrawn="1"/>
        </p:nvSpPr>
        <p:spPr>
          <a:xfrm>
            <a:off x="-16328" y="823991"/>
            <a:ext cx="261257" cy="15819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latin typeface="Helvetica" pitchFamily="2" charset="0"/>
            </a:endParaRPr>
          </a:p>
        </p:txBody>
      </p:sp>
      <p:pic>
        <p:nvPicPr>
          <p:cNvPr id="2" name="Picture 1" descr="A red and blue logo&#10;&#10;AI-generated content may be incorrect.">
            <a:extLst>
              <a:ext uri="{FF2B5EF4-FFF2-40B4-BE49-F238E27FC236}">
                <a16:creationId xmlns:a16="http://schemas.microsoft.com/office/drawing/2014/main" id="{A85A5857-0AD0-944E-B0DF-FA2A959567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33580" y="414011"/>
            <a:ext cx="1330113" cy="409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0963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1C01BB0-F860-3080-1063-967606D7A67E}"/>
              </a:ext>
            </a:extLst>
          </p:cNvPr>
          <p:cNvSpPr/>
          <p:nvPr userDrawn="1"/>
        </p:nvSpPr>
        <p:spPr>
          <a:xfrm>
            <a:off x="11555990" y="0"/>
            <a:ext cx="6732010" cy="10287000"/>
          </a:xfrm>
          <a:prstGeom prst="rect">
            <a:avLst/>
          </a:prstGeom>
          <a:solidFill>
            <a:srgbClr val="1C1D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latin typeface="Helvetica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B18E1CD-6EC9-F740-28C6-D7280E06C025}"/>
              </a:ext>
            </a:extLst>
          </p:cNvPr>
          <p:cNvSpPr/>
          <p:nvPr userDrawn="1"/>
        </p:nvSpPr>
        <p:spPr>
          <a:xfrm>
            <a:off x="14283815" y="2406887"/>
            <a:ext cx="2632586" cy="2514600"/>
          </a:xfrm>
          <a:prstGeom prst="rect">
            <a:avLst/>
          </a:prstGeom>
          <a:solidFill>
            <a:srgbClr val="D800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latin typeface="Helvetica" pitchFamily="2" charset="0"/>
            </a:endParaRP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D9466D80-F2AA-F04F-D232-70E3D08EE9C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555990" y="2630153"/>
            <a:ext cx="5131810" cy="7658100"/>
          </a:xfrm>
        </p:spPr>
        <p:txBody>
          <a:bodyPr/>
          <a:lstStyle/>
          <a:p>
            <a:endParaRPr lang="en-US"/>
          </a:p>
        </p:txBody>
      </p:sp>
      <p:sp>
        <p:nvSpPr>
          <p:cNvPr id="20" name="Text Placeholder 60">
            <a:extLst>
              <a:ext uri="{FF2B5EF4-FFF2-40B4-BE49-F238E27FC236}">
                <a16:creationId xmlns:a16="http://schemas.microsoft.com/office/drawing/2014/main" id="{3CC09356-9433-B752-5F1D-FE96E0C2D61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14400" y="876300"/>
            <a:ext cx="9790782" cy="100528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Clr>
                <a:schemeClr val="accent2"/>
              </a:buClr>
              <a:buFont typeface="Arial" panose="020B0604020202020204" pitchFamily="34" charset="0"/>
              <a:buNone/>
              <a:defRPr sz="4400" b="1">
                <a:solidFill>
                  <a:srgbClr val="1C1D3B"/>
                </a:solidFill>
                <a:latin typeface="Helvetica" pitchFamily="2" charset="0"/>
              </a:defRPr>
            </a:lvl1pPr>
            <a:lvl2pPr>
              <a:buClr>
                <a:schemeClr val="accent2"/>
              </a:buClr>
              <a:defRPr sz="3000">
                <a:latin typeface="Helvetica" pitchFamily="2" charset="0"/>
              </a:defRPr>
            </a:lvl2pPr>
            <a:lvl3pPr>
              <a:buClr>
                <a:schemeClr val="accent2"/>
              </a:buClr>
              <a:defRPr sz="2700">
                <a:latin typeface="Helvetica" pitchFamily="2" charset="0"/>
              </a:defRPr>
            </a:lvl3pPr>
            <a:lvl4pPr>
              <a:buClr>
                <a:schemeClr val="accent2"/>
              </a:buClr>
              <a:defRPr sz="2400">
                <a:latin typeface="Helvetica" pitchFamily="2" charset="0"/>
              </a:defRPr>
            </a:lvl4pPr>
            <a:lvl5pPr>
              <a:buClr>
                <a:schemeClr val="accent2"/>
              </a:buClr>
              <a:defRPr sz="2400">
                <a:latin typeface="Helvetica" pitchFamily="2" charset="0"/>
              </a:defRPr>
            </a:lvl5pPr>
          </a:lstStyle>
          <a:p>
            <a:pPr lvl="0"/>
            <a:r>
              <a:rPr lang="en-US" dirty="0"/>
              <a:t>Title Comes Here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58E2AF6-3976-E862-2BD0-98FFDF217AD0}"/>
              </a:ext>
            </a:extLst>
          </p:cNvPr>
          <p:cNvSpPr/>
          <p:nvPr userDrawn="1"/>
        </p:nvSpPr>
        <p:spPr>
          <a:xfrm>
            <a:off x="0" y="564914"/>
            <a:ext cx="261257" cy="15819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latin typeface="Helvetica" pitchFamily="2" charset="0"/>
            </a:endParaRPr>
          </a:p>
        </p:txBody>
      </p:sp>
      <p:sp>
        <p:nvSpPr>
          <p:cNvPr id="22" name="Text Placeholder 60">
            <a:extLst>
              <a:ext uri="{FF2B5EF4-FFF2-40B4-BE49-F238E27FC236}">
                <a16:creationId xmlns:a16="http://schemas.microsoft.com/office/drawing/2014/main" id="{08F02AEC-3B11-DB84-2E27-217D8E2F2CF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230600" y="190500"/>
            <a:ext cx="1905001" cy="374414"/>
          </a:xfrm>
          <a:prstGeom prst="rect">
            <a:avLst/>
          </a:prstGeom>
          <a:solidFill>
            <a:srgbClr val="D8011A"/>
          </a:solidFill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Clr>
                <a:schemeClr val="accent2"/>
              </a:buClr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  <a:latin typeface="Helvetica" pitchFamily="2" charset="0"/>
              </a:defRPr>
            </a:lvl1pPr>
            <a:lvl2pPr>
              <a:buClr>
                <a:schemeClr val="accent2"/>
              </a:buClr>
              <a:defRPr sz="3000">
                <a:latin typeface="Helvetica" pitchFamily="2" charset="0"/>
              </a:defRPr>
            </a:lvl2pPr>
            <a:lvl3pPr>
              <a:buClr>
                <a:schemeClr val="accent2"/>
              </a:buClr>
              <a:defRPr sz="2700">
                <a:latin typeface="Helvetica" pitchFamily="2" charset="0"/>
              </a:defRPr>
            </a:lvl3pPr>
            <a:lvl4pPr>
              <a:buClr>
                <a:schemeClr val="accent2"/>
              </a:buClr>
              <a:defRPr sz="2400">
                <a:latin typeface="Helvetica" pitchFamily="2" charset="0"/>
              </a:defRPr>
            </a:lvl4pPr>
            <a:lvl5pPr>
              <a:buClr>
                <a:schemeClr val="accent2"/>
              </a:buClr>
              <a:defRPr sz="2400">
                <a:latin typeface="Helvetica" pitchFamily="2" charset="0"/>
              </a:defRPr>
            </a:lvl5pPr>
          </a:lstStyle>
          <a:p>
            <a:pPr lvl="0"/>
            <a:r>
              <a:rPr lang="en-US" dirty="0"/>
              <a:t>Title Comes Here</a:t>
            </a:r>
          </a:p>
        </p:txBody>
      </p:sp>
    </p:spTree>
    <p:extLst>
      <p:ext uri="{BB962C8B-B14F-4D97-AF65-F5344CB8AC3E}">
        <p14:creationId xmlns:p14="http://schemas.microsoft.com/office/powerpoint/2010/main" val="984499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Helvetica" pitchFamily="2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5/6/26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Helvetica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Helvetica" pitchFamily="2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kern="1200">
          <a:solidFill>
            <a:schemeClr val="tx1"/>
          </a:solidFill>
          <a:latin typeface="Helvetica" pitchFamily="2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b="0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0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b="0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b="0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ograph.org.uk/photo/2214366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1"/>
          <p:cNvSpPr/>
          <p:nvPr/>
        </p:nvSpPr>
        <p:spPr>
          <a:xfrm>
            <a:off x="8458200" y="190500"/>
            <a:ext cx="2853919" cy="768180"/>
          </a:xfrm>
          <a:custGeom>
            <a:avLst/>
            <a:gdLst/>
            <a:ahLst/>
            <a:cxnLst/>
            <a:rect l="l" t="t" r="r" b="b"/>
            <a:pathLst>
              <a:path w="5707835" h="1536359">
                <a:moveTo>
                  <a:pt x="0" y="0"/>
                </a:moveTo>
                <a:lnTo>
                  <a:pt x="5707835" y="0"/>
                </a:lnTo>
                <a:lnTo>
                  <a:pt x="5707835" y="1536359"/>
                </a:lnTo>
                <a:lnTo>
                  <a:pt x="0" y="153635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dirty="0">
              <a:latin typeface="Helvetica" pitchFamily="2" charset="0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780964" y="3543300"/>
            <a:ext cx="10166435" cy="17312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ts val="450"/>
              </a:spcBef>
            </a:pPr>
            <a:r>
              <a:rPr lang="en-US" sz="2000" dirty="0">
                <a:solidFill>
                  <a:schemeClr val="accent2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Pain Points:</a:t>
            </a:r>
          </a:p>
          <a:p>
            <a:pPr marL="387623" lvl="1" indent="-193811">
              <a:lnSpc>
                <a:spcPts val="2333"/>
              </a:lnSpc>
              <a:spcBef>
                <a:spcPts val="450"/>
              </a:spcBef>
              <a:buFont typeface="Arial"/>
              <a:buChar char="•"/>
            </a:pPr>
            <a:r>
              <a:rPr lang="en-US" sz="2000" dirty="0">
                <a:solidFill>
                  <a:srgbClr val="1B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Production failure and operational risks</a:t>
            </a:r>
          </a:p>
          <a:p>
            <a:pPr marL="387623" lvl="1" indent="-193811">
              <a:lnSpc>
                <a:spcPts val="2333"/>
              </a:lnSpc>
              <a:spcBef>
                <a:spcPts val="450"/>
              </a:spcBef>
              <a:buFont typeface="Arial"/>
              <a:buChar char="•"/>
            </a:pPr>
            <a:r>
              <a:rPr lang="en-US" sz="2000" dirty="0">
                <a:solidFill>
                  <a:srgbClr val="1B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Current AP solution/business model not scalable </a:t>
            </a:r>
          </a:p>
          <a:p>
            <a:pPr marL="387623" lvl="1" indent="-193811">
              <a:lnSpc>
                <a:spcPts val="2333"/>
              </a:lnSpc>
              <a:spcBef>
                <a:spcPts val="450"/>
              </a:spcBef>
              <a:buFont typeface="Arial"/>
              <a:buChar char="•"/>
            </a:pPr>
            <a:r>
              <a:rPr lang="en-US" sz="2000" dirty="0">
                <a:solidFill>
                  <a:srgbClr val="1B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Compliance risk - Heavy manual controls to mitigate failures</a:t>
            </a:r>
          </a:p>
          <a:p>
            <a:pPr marL="387623" lvl="1" indent="-193811">
              <a:lnSpc>
                <a:spcPts val="2333"/>
              </a:lnSpc>
              <a:spcBef>
                <a:spcPts val="450"/>
              </a:spcBef>
              <a:buFont typeface="Arial"/>
              <a:buChar char="•"/>
            </a:pPr>
            <a:r>
              <a:rPr lang="en-US" sz="2000" dirty="0">
                <a:solidFill>
                  <a:srgbClr val="1B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Business continuity and growing-concern over vendor stability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806365" y="7934983"/>
            <a:ext cx="10176417" cy="17312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ts val="450"/>
              </a:spcBef>
            </a:pPr>
            <a:r>
              <a:rPr lang="en-US" sz="2000" dirty="0">
                <a:solidFill>
                  <a:schemeClr val="accent2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Results:</a:t>
            </a:r>
          </a:p>
          <a:p>
            <a:pPr marL="387623" lvl="1" indent="-193811">
              <a:lnSpc>
                <a:spcPts val="2333"/>
              </a:lnSpc>
              <a:spcBef>
                <a:spcPts val="450"/>
              </a:spcBef>
              <a:buFont typeface="Arial"/>
              <a:buChar char="•"/>
            </a:pPr>
            <a:r>
              <a:rPr lang="en-US" sz="2000" dirty="0">
                <a:solidFill>
                  <a:srgbClr val="1B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51% touchless global automation within three months post rollout</a:t>
            </a:r>
          </a:p>
          <a:p>
            <a:pPr marL="387623" lvl="1" indent="-193811">
              <a:lnSpc>
                <a:spcPts val="2333"/>
              </a:lnSpc>
              <a:spcBef>
                <a:spcPts val="450"/>
              </a:spcBef>
              <a:buFont typeface="Arial"/>
              <a:buChar char="•"/>
            </a:pPr>
            <a:r>
              <a:rPr lang="en-US" sz="2000" dirty="0">
                <a:solidFill>
                  <a:srgbClr val="1B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Established a unified ECC platform for 49 entities</a:t>
            </a:r>
          </a:p>
          <a:p>
            <a:pPr marL="387623" lvl="1" indent="-193811">
              <a:lnSpc>
                <a:spcPts val="2333"/>
              </a:lnSpc>
              <a:spcBef>
                <a:spcPts val="450"/>
              </a:spcBef>
              <a:buFont typeface="Arial"/>
              <a:buChar char="•"/>
            </a:pPr>
            <a:r>
              <a:rPr lang="en-US" sz="2000" dirty="0">
                <a:solidFill>
                  <a:srgbClr val="1B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Addressed 145 global requirements</a:t>
            </a:r>
          </a:p>
          <a:p>
            <a:pPr marL="387623" lvl="1" indent="-193811">
              <a:lnSpc>
                <a:spcPts val="2333"/>
              </a:lnSpc>
              <a:spcBef>
                <a:spcPts val="450"/>
              </a:spcBef>
              <a:buFont typeface="Arial"/>
              <a:buChar char="•"/>
            </a:pPr>
            <a:r>
              <a:rPr lang="en-US" sz="2000" dirty="0">
                <a:solidFill>
                  <a:srgbClr val="1B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Scalable automation &amp; standardized workflows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806365" y="5591665"/>
            <a:ext cx="10166435" cy="20261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ts val="450"/>
              </a:spcBef>
            </a:pPr>
            <a:r>
              <a:rPr lang="en-US" sz="2000" dirty="0">
                <a:solidFill>
                  <a:schemeClr val="accent2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Benefits:</a:t>
            </a:r>
          </a:p>
          <a:p>
            <a:pPr marL="387623" lvl="1" indent="-193811">
              <a:lnSpc>
                <a:spcPts val="2333"/>
              </a:lnSpc>
              <a:spcBef>
                <a:spcPts val="450"/>
              </a:spcBef>
              <a:buFont typeface="Arial"/>
              <a:buChar char="•"/>
            </a:pPr>
            <a:r>
              <a:rPr lang="en-US" sz="2000" dirty="0">
                <a:solidFill>
                  <a:srgbClr val="1B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Intuitive and mobile enabled FIORI user experience </a:t>
            </a:r>
          </a:p>
          <a:p>
            <a:pPr marL="387623" lvl="1" indent="-193811">
              <a:lnSpc>
                <a:spcPts val="2333"/>
              </a:lnSpc>
              <a:spcBef>
                <a:spcPts val="450"/>
              </a:spcBef>
              <a:buFont typeface="Arial"/>
              <a:buChar char="•"/>
            </a:pPr>
            <a:r>
              <a:rPr lang="en-US" sz="2000" dirty="0">
                <a:solidFill>
                  <a:srgbClr val="1B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Global standardization of indirect invoice end to end process</a:t>
            </a:r>
          </a:p>
          <a:p>
            <a:pPr marL="387623" lvl="1" indent="-193811">
              <a:lnSpc>
                <a:spcPts val="2333"/>
              </a:lnSpc>
              <a:spcBef>
                <a:spcPts val="450"/>
              </a:spcBef>
              <a:buFont typeface="Arial"/>
              <a:buChar char="•"/>
            </a:pPr>
            <a:r>
              <a:rPr lang="en-US" sz="2000" dirty="0">
                <a:solidFill>
                  <a:srgbClr val="1B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Operational around the clock, providing history, visibility, security, and a single system of document control</a:t>
            </a:r>
          </a:p>
          <a:p>
            <a:pPr marL="387623" lvl="1" indent="-193811">
              <a:lnSpc>
                <a:spcPts val="2333"/>
              </a:lnSpc>
              <a:spcBef>
                <a:spcPts val="450"/>
              </a:spcBef>
              <a:buFont typeface="Arial"/>
              <a:buChar char="•"/>
            </a:pPr>
            <a:r>
              <a:rPr lang="en-US" sz="2000" dirty="0">
                <a:solidFill>
                  <a:srgbClr val="1B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Enhanced compliance by meeting local regulations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1246A70-EBA0-F610-FD68-E1AA0C8DAF4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algn="ctr"/>
            <a:r>
              <a:rPr lang="en-US" dirty="0"/>
              <a:t>High Tech</a:t>
            </a: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3CFBD64F-27C4-236A-D871-DF2496FC3D36}"/>
              </a:ext>
            </a:extLst>
          </p:cNvPr>
          <p:cNvSpPr txBox="1">
            <a:spLocks/>
          </p:cNvSpPr>
          <p:nvPr/>
        </p:nvSpPr>
        <p:spPr>
          <a:xfrm>
            <a:off x="780964" y="710283"/>
            <a:ext cx="9675041" cy="23305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4400" b="1" kern="1200">
                <a:solidFill>
                  <a:srgbClr val="1C1D3B"/>
                </a:solidFill>
                <a:latin typeface="Helvetica" pitchFamily="2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–"/>
              <a:defRPr sz="3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450"/>
              </a:spcBef>
            </a:pPr>
            <a:r>
              <a:rPr lang="en-US" sz="4500" dirty="0">
                <a:solidFill>
                  <a:schemeClr val="accent2"/>
                </a:solidFill>
              </a:rPr>
              <a:t>Success Story:</a:t>
            </a:r>
          </a:p>
          <a:p>
            <a:pPr>
              <a:lnSpc>
                <a:spcPts val="5445"/>
              </a:lnSpc>
            </a:pPr>
            <a:r>
              <a:rPr lang="en-US" sz="4500" b="0" dirty="0">
                <a:solidFill>
                  <a:srgbClr val="1B1D3B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Global Invoice Management Transformation Within 9 months</a:t>
            </a:r>
          </a:p>
        </p:txBody>
      </p:sp>
      <p:pic>
        <p:nvPicPr>
          <p:cNvPr id="12290" name="Picture 2" descr="GeForce Official Site: Graphics Cards, Gaming Laptops &amp; More">
            <a:extLst>
              <a:ext uri="{FF2B5EF4-FFF2-40B4-BE49-F238E27FC236}">
                <a16:creationId xmlns:a16="http://schemas.microsoft.com/office/drawing/2014/main" id="{8BC79375-8E2E-6E13-FDC4-BA37ED5F7E5B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41" t="16" r="25571" b="-16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3"/>
          <p:cNvSpPr txBox="1"/>
          <p:nvPr/>
        </p:nvSpPr>
        <p:spPr>
          <a:xfrm>
            <a:off x="804040" y="3162300"/>
            <a:ext cx="10287000" cy="14604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333"/>
              </a:lnSpc>
            </a:pPr>
            <a:r>
              <a:rPr lang="en-US" sz="1900" dirty="0">
                <a:solidFill>
                  <a:schemeClr val="accent2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Pain Points:</a:t>
            </a:r>
          </a:p>
          <a:p>
            <a:pPr marL="387623" lvl="1" indent="-193811">
              <a:lnSpc>
                <a:spcPts val="2333"/>
              </a:lnSpc>
              <a:buFont typeface="Arial"/>
              <a:buChar char="•"/>
            </a:pPr>
            <a:r>
              <a:rPr lang="en-US" sz="1900" dirty="0">
                <a:solidFill>
                  <a:srgbClr val="1B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Heavy manual labor needs to complete tasks. Long cycle/processing time.</a:t>
            </a:r>
          </a:p>
          <a:p>
            <a:pPr marL="387623" lvl="1" indent="-193811">
              <a:lnSpc>
                <a:spcPts val="2333"/>
              </a:lnSpc>
              <a:buFont typeface="Arial"/>
              <a:buChar char="•"/>
            </a:pPr>
            <a:r>
              <a:rPr lang="en-US" sz="1900" dirty="0">
                <a:solidFill>
                  <a:srgbClr val="1B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Challenges to measure supplier performance.</a:t>
            </a:r>
          </a:p>
          <a:p>
            <a:pPr marL="387623" lvl="1" indent="-193811">
              <a:lnSpc>
                <a:spcPts val="2333"/>
              </a:lnSpc>
              <a:buFont typeface="Arial"/>
              <a:buChar char="•"/>
            </a:pPr>
            <a:r>
              <a:rPr lang="en-US" sz="1900" dirty="0">
                <a:solidFill>
                  <a:srgbClr val="1B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Large number of exceptions.</a:t>
            </a:r>
          </a:p>
          <a:p>
            <a:pPr marL="387623" lvl="1" indent="-193811">
              <a:lnSpc>
                <a:spcPts val="2333"/>
              </a:lnSpc>
              <a:buFont typeface="Arial"/>
              <a:buChar char="•"/>
            </a:pPr>
            <a:r>
              <a:rPr lang="en-US" sz="1900" dirty="0">
                <a:solidFill>
                  <a:srgbClr val="1B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Customizations were being used in the place of business rules.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80964" y="7861489"/>
            <a:ext cx="10333152" cy="20581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333"/>
              </a:lnSpc>
            </a:pPr>
            <a:r>
              <a:rPr lang="en-US" sz="1900" dirty="0">
                <a:solidFill>
                  <a:schemeClr val="accent2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Results:</a:t>
            </a:r>
          </a:p>
          <a:p>
            <a:pPr marL="387623" lvl="1" indent="-193811">
              <a:lnSpc>
                <a:spcPts val="2333"/>
              </a:lnSpc>
              <a:buFont typeface="Arial"/>
              <a:buChar char="•"/>
            </a:pPr>
            <a:r>
              <a:rPr lang="en-US" sz="1900" dirty="0">
                <a:solidFill>
                  <a:srgbClr val="1B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Over 700 thousand invoices processed – EDI 55% and email and paper 45%.</a:t>
            </a:r>
          </a:p>
          <a:p>
            <a:pPr marL="387623" lvl="1" indent="-193811">
              <a:lnSpc>
                <a:spcPts val="2333"/>
              </a:lnSpc>
              <a:buFont typeface="Arial"/>
              <a:buChar char="•"/>
            </a:pPr>
            <a:r>
              <a:rPr lang="en-US" sz="1900" dirty="0">
                <a:solidFill>
                  <a:srgbClr val="1B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Touchless process went from 0-20% to 85+% globally.</a:t>
            </a:r>
          </a:p>
          <a:p>
            <a:pPr marL="387623" lvl="1" indent="-193811">
              <a:lnSpc>
                <a:spcPts val="2333"/>
              </a:lnSpc>
              <a:buFont typeface="Arial"/>
              <a:buChar char="•"/>
            </a:pPr>
            <a:r>
              <a:rPr lang="en-US" sz="1900" dirty="0">
                <a:solidFill>
                  <a:srgbClr val="1B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Cycle time was reduced from 18 to 4.5 days.</a:t>
            </a:r>
          </a:p>
          <a:p>
            <a:pPr marL="387623" lvl="1" indent="-193811">
              <a:lnSpc>
                <a:spcPts val="2333"/>
              </a:lnSpc>
              <a:buFont typeface="Arial"/>
              <a:buChar char="•"/>
            </a:pPr>
            <a:r>
              <a:rPr lang="en-US" sz="1900" dirty="0">
                <a:solidFill>
                  <a:srgbClr val="1B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Implement and integrate a supplier portal. Improved supplier relations.</a:t>
            </a:r>
          </a:p>
          <a:p>
            <a:pPr marL="387623" lvl="1" indent="-193811">
              <a:lnSpc>
                <a:spcPts val="2333"/>
              </a:lnSpc>
              <a:buFont typeface="Arial"/>
              <a:buChar char="•"/>
            </a:pPr>
            <a:r>
              <a:rPr lang="en-US" sz="1900" dirty="0">
                <a:solidFill>
                  <a:srgbClr val="1B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Extend standard POs for Maintenance, Repair and Operations (MRO) expense.</a:t>
            </a:r>
          </a:p>
          <a:p>
            <a:pPr marL="387623" lvl="1" indent="-193811">
              <a:lnSpc>
                <a:spcPts val="2333"/>
              </a:lnSpc>
              <a:buFont typeface="Arial"/>
              <a:buChar char="•"/>
            </a:pPr>
            <a:r>
              <a:rPr lang="en-US" sz="1900" dirty="0">
                <a:solidFill>
                  <a:srgbClr val="1B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Grow digital invoicing, target paper reduction with new vendors and non-PO.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804040" y="4914900"/>
            <a:ext cx="10287000" cy="26254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333"/>
              </a:lnSpc>
            </a:pPr>
            <a:r>
              <a:rPr lang="en-US" sz="1900" dirty="0">
                <a:solidFill>
                  <a:schemeClr val="accent2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Solution:</a:t>
            </a:r>
          </a:p>
          <a:p>
            <a:pPr marL="387623" lvl="1" indent="-193811">
              <a:lnSpc>
                <a:spcPts val="2333"/>
              </a:lnSpc>
              <a:buFont typeface="Arial"/>
              <a:buChar char="•"/>
            </a:pPr>
            <a:r>
              <a:rPr lang="en-US" sz="1900" dirty="0">
                <a:solidFill>
                  <a:srgbClr val="1B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Scale for growth with common, standard global processes; develop and track key performance metrics to trend progress.</a:t>
            </a:r>
          </a:p>
          <a:p>
            <a:pPr marL="387623" lvl="1" indent="-193811">
              <a:lnSpc>
                <a:spcPts val="2333"/>
              </a:lnSpc>
              <a:buFont typeface="Arial"/>
              <a:buChar char="•"/>
            </a:pPr>
            <a:r>
              <a:rPr lang="en-US" sz="1900" dirty="0">
                <a:solidFill>
                  <a:srgbClr val="1B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SAP validation, rejection, exception handling, workflow, approval and posting minimal SAP customizations.</a:t>
            </a:r>
          </a:p>
          <a:p>
            <a:pPr marL="387623" lvl="1" indent="-193811">
              <a:lnSpc>
                <a:spcPts val="2333"/>
              </a:lnSpc>
              <a:buFont typeface="Arial"/>
              <a:buChar char="•"/>
            </a:pPr>
            <a:r>
              <a:rPr lang="en-US" sz="1900" dirty="0">
                <a:solidFill>
                  <a:srgbClr val="1B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Architect future state supplier portal integration.</a:t>
            </a:r>
          </a:p>
          <a:p>
            <a:pPr marL="387623" lvl="1" indent="-193811">
              <a:lnSpc>
                <a:spcPts val="2333"/>
              </a:lnSpc>
              <a:buFont typeface="Arial"/>
              <a:buChar char="•"/>
            </a:pPr>
            <a:r>
              <a:rPr lang="en-US" sz="1900" dirty="0">
                <a:solidFill>
                  <a:srgbClr val="1B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Integrate EDI and auto ingest emailed invoices.</a:t>
            </a:r>
          </a:p>
          <a:p>
            <a:pPr marL="387623" lvl="1" indent="-193811">
              <a:lnSpc>
                <a:spcPts val="2333"/>
              </a:lnSpc>
              <a:buFont typeface="Arial"/>
              <a:buChar char="•"/>
            </a:pPr>
            <a:r>
              <a:rPr lang="en-US" sz="1900" dirty="0">
                <a:solidFill>
                  <a:srgbClr val="1B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Lead change with business process, not technology; build cross functional change coalition to root the cultural change.</a:t>
            </a:r>
          </a:p>
        </p:txBody>
      </p:sp>
      <p:pic>
        <p:nvPicPr>
          <p:cNvPr id="1026" name="Picture 2" descr="Toro Logo PNG Transparent &amp; SVG Vector - Freebie Supply">
            <a:extLst>
              <a:ext uri="{FF2B5EF4-FFF2-40B4-BE49-F238E27FC236}">
                <a16:creationId xmlns:a16="http://schemas.microsoft.com/office/drawing/2014/main" id="{AD0C3406-8968-8304-580B-1B8CF9CEF4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48" b="18148"/>
          <a:stretch/>
        </p:blipFill>
        <p:spPr bwMode="auto">
          <a:xfrm>
            <a:off x="9974993" y="203201"/>
            <a:ext cx="1415460" cy="90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Battery &amp; Petrol Walk power lawn mowers - Toro Australia">
            <a:extLst>
              <a:ext uri="{FF2B5EF4-FFF2-40B4-BE49-F238E27FC236}">
                <a16:creationId xmlns:a16="http://schemas.microsoft.com/office/drawing/2014/main" id="{3400FB11-0FBF-6F59-61BC-43B69539CA6B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23" r="26823"/>
          <a:stretch/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C6A70CE-B7CB-3A78-948F-1D5F447F7C6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algn="ctr"/>
            <a:r>
              <a:rPr lang="en-US" dirty="0"/>
              <a:t>Manufacturing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A7B626D5-A8AC-C682-FCE5-BED6C7BA43A6}"/>
              </a:ext>
            </a:extLst>
          </p:cNvPr>
          <p:cNvSpPr txBox="1">
            <a:spLocks/>
          </p:cNvSpPr>
          <p:nvPr/>
        </p:nvSpPr>
        <p:spPr>
          <a:xfrm>
            <a:off x="780964" y="571500"/>
            <a:ext cx="9675041" cy="23305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4400" b="1" kern="1200">
                <a:solidFill>
                  <a:srgbClr val="1C1D3B"/>
                </a:solidFill>
                <a:latin typeface="Helvetica" pitchFamily="2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–"/>
              <a:defRPr sz="3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450"/>
              </a:spcBef>
            </a:pPr>
            <a:r>
              <a:rPr lang="en-US" sz="4500" dirty="0">
                <a:solidFill>
                  <a:schemeClr val="accent2"/>
                </a:solidFill>
              </a:rPr>
              <a:t>Success Story:</a:t>
            </a:r>
          </a:p>
          <a:p>
            <a:pPr>
              <a:lnSpc>
                <a:spcPts val="5445"/>
              </a:lnSpc>
            </a:pPr>
            <a:r>
              <a:rPr lang="en-US" sz="4500" b="0" dirty="0">
                <a:solidFill>
                  <a:srgbClr val="1B1D3B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Global Invoice Management Optimization</a:t>
            </a:r>
          </a:p>
        </p:txBody>
      </p:sp>
    </p:spTree>
    <p:extLst>
      <p:ext uri="{BB962C8B-B14F-4D97-AF65-F5344CB8AC3E}">
        <p14:creationId xmlns:p14="http://schemas.microsoft.com/office/powerpoint/2010/main" val="1421995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01C574-5CF7-24A8-FEAD-87D0721733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3">
            <a:extLst>
              <a:ext uri="{FF2B5EF4-FFF2-40B4-BE49-F238E27FC236}">
                <a16:creationId xmlns:a16="http://schemas.microsoft.com/office/drawing/2014/main" id="{DA622502-C582-4E0E-66C2-91925F8AAB24}"/>
              </a:ext>
            </a:extLst>
          </p:cNvPr>
          <p:cNvSpPr txBox="1"/>
          <p:nvPr/>
        </p:nvSpPr>
        <p:spPr>
          <a:xfrm>
            <a:off x="804040" y="3488568"/>
            <a:ext cx="10287000" cy="15388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Pain Points:</a:t>
            </a:r>
          </a:p>
          <a:p>
            <a:pPr marL="387623" lvl="1" indent="-193811">
              <a:buFont typeface="Arial"/>
              <a:buChar char="•"/>
            </a:pPr>
            <a:r>
              <a:rPr lang="en-US" sz="2000" dirty="0">
                <a:solidFill>
                  <a:srgbClr val="1B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Missed early payment opportunities and processing delays</a:t>
            </a:r>
          </a:p>
          <a:p>
            <a:pPr marL="387623" lvl="1" indent="-193811">
              <a:buFont typeface="Arial"/>
              <a:buChar char="•"/>
            </a:pPr>
            <a:r>
              <a:rPr lang="en-US" sz="2000" dirty="0">
                <a:solidFill>
                  <a:srgbClr val="1B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Increased risk of human error due to manual data entry processes</a:t>
            </a:r>
          </a:p>
          <a:p>
            <a:pPr marL="387623" lvl="1" indent="-193811">
              <a:buFont typeface="Arial"/>
              <a:buChar char="•"/>
            </a:pPr>
            <a:r>
              <a:rPr lang="en-US" sz="2000" dirty="0">
                <a:solidFill>
                  <a:srgbClr val="1B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Slow workflows were impacting team productivity</a:t>
            </a:r>
          </a:p>
          <a:p>
            <a:pPr marL="387623" lvl="1" indent="-193811">
              <a:buFont typeface="Arial"/>
              <a:buChar char="•"/>
            </a:pPr>
            <a:r>
              <a:rPr lang="en-US" sz="2000" dirty="0">
                <a:solidFill>
                  <a:srgbClr val="1B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Dealing with over 250k invoices being both PO and non-PO, across 35 legal entities </a:t>
            </a:r>
          </a:p>
        </p:txBody>
      </p:sp>
      <p:sp>
        <p:nvSpPr>
          <p:cNvPr id="15" name="TextBox 15">
            <a:extLst>
              <a:ext uri="{FF2B5EF4-FFF2-40B4-BE49-F238E27FC236}">
                <a16:creationId xmlns:a16="http://schemas.microsoft.com/office/drawing/2014/main" id="{59ECEAEF-F1C2-5E7A-834B-B192AD8EC1F2}"/>
              </a:ext>
            </a:extLst>
          </p:cNvPr>
          <p:cNvSpPr txBox="1"/>
          <p:nvPr/>
        </p:nvSpPr>
        <p:spPr>
          <a:xfrm>
            <a:off x="780964" y="5436779"/>
            <a:ext cx="10287000" cy="15388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Solution:</a:t>
            </a:r>
          </a:p>
          <a:p>
            <a:pPr marL="387623" lvl="1" indent="-193811">
              <a:buFont typeface="Arial"/>
              <a:buChar char="•"/>
            </a:pPr>
            <a:r>
              <a:rPr lang="en-US" sz="2000" dirty="0">
                <a:solidFill>
                  <a:srgbClr val="1B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Upgrade OpenText Vendor Invoice Management technology</a:t>
            </a:r>
          </a:p>
          <a:p>
            <a:pPr marL="387623" lvl="1" indent="-193811">
              <a:buFont typeface="Arial"/>
              <a:buChar char="•"/>
            </a:pPr>
            <a:r>
              <a:rPr lang="en-US" sz="2000" dirty="0">
                <a:solidFill>
                  <a:srgbClr val="1B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Implement Information Capture Core by OpenText with Machine Learning</a:t>
            </a:r>
          </a:p>
          <a:p>
            <a:pPr marL="387623" lvl="1" indent="-193811">
              <a:buFont typeface="Arial"/>
              <a:buChar char="•"/>
            </a:pPr>
            <a:r>
              <a:rPr lang="en-US" sz="2000" dirty="0">
                <a:solidFill>
                  <a:srgbClr val="1B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Integrated intelligent capture for SAP, enabling machine reading and learning capabilities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71FCFE5-BF2D-4A53-31C1-49EC6330320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6687800" y="190500"/>
            <a:ext cx="1447801" cy="374414"/>
          </a:xfrm>
        </p:spPr>
        <p:txBody>
          <a:bodyPr/>
          <a:lstStyle/>
          <a:p>
            <a:pPr algn="ctr"/>
            <a:r>
              <a:rPr lang="en-US" dirty="0"/>
              <a:t>Oil &amp; Gas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C5AE5653-5EC3-3FA8-7772-863063903C7A}"/>
              </a:ext>
            </a:extLst>
          </p:cNvPr>
          <p:cNvSpPr txBox="1">
            <a:spLocks/>
          </p:cNvSpPr>
          <p:nvPr/>
        </p:nvSpPr>
        <p:spPr>
          <a:xfrm>
            <a:off x="780964" y="691054"/>
            <a:ext cx="9675041" cy="23305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4400" b="1" kern="1200">
                <a:solidFill>
                  <a:srgbClr val="1C1D3B"/>
                </a:solidFill>
                <a:latin typeface="Helvetica" pitchFamily="2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–"/>
              <a:defRPr sz="3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450"/>
              </a:spcBef>
            </a:pPr>
            <a:r>
              <a:rPr lang="en-US" sz="4500" dirty="0">
                <a:solidFill>
                  <a:schemeClr val="accent2"/>
                </a:solidFill>
              </a:rPr>
              <a:t>Success Story:</a:t>
            </a:r>
          </a:p>
          <a:p>
            <a:pPr>
              <a:lnSpc>
                <a:spcPts val="5445"/>
              </a:lnSpc>
            </a:pPr>
            <a:r>
              <a:rPr lang="en-US" sz="4500" b="0" dirty="0">
                <a:solidFill>
                  <a:srgbClr val="1B1D3B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VIM Upgrade for Global Invoice Processing Automation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24DF0A4-F4B0-6991-6C20-268BE0E78A91}"/>
              </a:ext>
            </a:extLst>
          </p:cNvPr>
          <p:cNvSpPr txBox="1"/>
          <p:nvPr/>
        </p:nvSpPr>
        <p:spPr>
          <a:xfrm>
            <a:off x="804040" y="7384991"/>
            <a:ext cx="10287000" cy="21544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Results:</a:t>
            </a:r>
            <a:endParaRPr lang="en-US" sz="2000" dirty="0">
              <a:solidFill>
                <a:srgbClr val="1B1D3B"/>
              </a:solidFill>
              <a:latin typeface="Helvetica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87623" lvl="1" indent="-193811">
              <a:buFont typeface="Arial"/>
              <a:buChar char="•"/>
            </a:pPr>
            <a:r>
              <a:rPr lang="en-US" sz="2000" dirty="0">
                <a:solidFill>
                  <a:srgbClr val="1B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Over 20 OCR profiles were onboarded, ensuring region-wise country groupings and improved accuracy across diverse invoice formats</a:t>
            </a:r>
          </a:p>
          <a:p>
            <a:pPr marL="387623" lvl="1" indent="-193811">
              <a:buFont typeface="Arial"/>
              <a:buChar char="•"/>
            </a:pPr>
            <a:r>
              <a:rPr lang="en-US" sz="2000" dirty="0">
                <a:solidFill>
                  <a:srgbClr val="1B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Monetary advantages with automated identification of early payment opportunities</a:t>
            </a:r>
          </a:p>
          <a:p>
            <a:pPr marL="387623" lvl="1" indent="-193811">
              <a:buFont typeface="Arial"/>
              <a:buChar char="•"/>
            </a:pPr>
            <a:r>
              <a:rPr lang="en-US" sz="2000" dirty="0">
                <a:solidFill>
                  <a:srgbClr val="1B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Reduced manual processes introducing auto-posting directly in SAP VIM by OpenText</a:t>
            </a:r>
          </a:p>
          <a:p>
            <a:pPr marL="387623" lvl="1" indent="-193811">
              <a:buFont typeface="Arial"/>
              <a:buChar char="•"/>
            </a:pPr>
            <a:r>
              <a:rPr lang="en-US" sz="2000" dirty="0">
                <a:solidFill>
                  <a:srgbClr val="1B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Global deployment across 44 countries, delivering consistent functionality while ensuring compliance with regional and global financial regulations</a:t>
            </a:r>
          </a:p>
        </p:txBody>
      </p:sp>
      <p:pic>
        <p:nvPicPr>
          <p:cNvPr id="19" name="Picture Placeholder 18" descr="Long pipes going up a hill&#10;&#10;AI-generated content may be incorrect.">
            <a:extLst>
              <a:ext uri="{FF2B5EF4-FFF2-40B4-BE49-F238E27FC236}">
                <a16:creationId xmlns:a16="http://schemas.microsoft.com/office/drawing/2014/main" id="{126DCBFE-0CEF-B705-78C2-80524C0D7A4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4868" r="24868"/>
          <a:stretch>
            <a:fillRect/>
          </a:stretch>
        </p:blipFill>
        <p:spPr/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E1EF9D5A-A72A-3BF9-8F4B-8F42F9895DD5}"/>
              </a:ext>
            </a:extLst>
          </p:cNvPr>
          <p:cNvSpPr txBox="1"/>
          <p:nvPr/>
        </p:nvSpPr>
        <p:spPr>
          <a:xfrm>
            <a:off x="-1570383" y="630140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Helvetica" pitchFamily="2" charset="0"/>
            </a:endParaRPr>
          </a:p>
        </p:txBody>
      </p:sp>
      <p:pic>
        <p:nvPicPr>
          <p:cNvPr id="3" name="Picture 2" descr="A green and white logo&#10;&#10;AI-generated content may be incorrect.">
            <a:extLst>
              <a:ext uri="{FF2B5EF4-FFF2-40B4-BE49-F238E27FC236}">
                <a16:creationId xmlns:a16="http://schemas.microsoft.com/office/drawing/2014/main" id="{50269CBF-C634-4CE1-1C8F-C59B62A84C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" t="38866" r="181" b="38733"/>
          <a:stretch>
            <a:fillRect/>
          </a:stretch>
        </p:blipFill>
        <p:spPr>
          <a:xfrm>
            <a:off x="7357352" y="190501"/>
            <a:ext cx="4198638" cy="940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1462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7992E7-1C31-00CF-E9AB-EB6B38BA73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3">
            <a:extLst>
              <a:ext uri="{FF2B5EF4-FFF2-40B4-BE49-F238E27FC236}">
                <a16:creationId xmlns:a16="http://schemas.microsoft.com/office/drawing/2014/main" id="{495CE498-7394-EDAF-997E-0C4708C6DD46}"/>
              </a:ext>
            </a:extLst>
          </p:cNvPr>
          <p:cNvSpPr txBox="1"/>
          <p:nvPr/>
        </p:nvSpPr>
        <p:spPr>
          <a:xfrm>
            <a:off x="745795" y="3775523"/>
            <a:ext cx="10287000" cy="15388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Pain Points:</a:t>
            </a:r>
          </a:p>
          <a:p>
            <a:pPr marL="387623" lvl="1" indent="-193811">
              <a:buFont typeface="Arial"/>
              <a:buChar char="•"/>
            </a:pPr>
            <a:r>
              <a:rPr lang="en-US" sz="2000" dirty="0">
                <a:solidFill>
                  <a:srgbClr val="1B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Dual procurement channels (Direct vs Indirect) created fragmented invoice processes</a:t>
            </a:r>
          </a:p>
          <a:p>
            <a:pPr marL="387623" lvl="1" indent="-193811">
              <a:buFont typeface="Arial"/>
              <a:buChar char="•"/>
            </a:pPr>
            <a:r>
              <a:rPr lang="en-US" sz="2000" dirty="0">
                <a:solidFill>
                  <a:srgbClr val="1B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Separate reconciliation tools added complexity</a:t>
            </a:r>
          </a:p>
          <a:p>
            <a:pPr marL="387623" lvl="1" indent="-193811">
              <a:buFont typeface="Arial"/>
              <a:buChar char="•"/>
            </a:pPr>
            <a:r>
              <a:rPr lang="en-US" sz="2000" dirty="0">
                <a:latin typeface="Helvetica" pitchFamily="2" charset="0"/>
              </a:rPr>
              <a:t>No unified invoice intake process, leading to inefficiencies &amp; confusion for vendors</a:t>
            </a:r>
          </a:p>
          <a:p>
            <a:pPr marL="387623" lvl="1" indent="-193811">
              <a:buFont typeface="Arial"/>
              <a:buChar char="•"/>
            </a:pPr>
            <a:r>
              <a:rPr lang="en-US" sz="2000" dirty="0">
                <a:latin typeface="Helvetica" pitchFamily="2" charset="0"/>
              </a:rPr>
              <a:t>OCR limited to direct invoices only</a:t>
            </a:r>
            <a:endParaRPr lang="en-US" sz="2000" dirty="0">
              <a:solidFill>
                <a:srgbClr val="1B1D3B"/>
              </a:solidFill>
              <a:latin typeface="Helvetica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TextBox 15">
            <a:extLst>
              <a:ext uri="{FF2B5EF4-FFF2-40B4-BE49-F238E27FC236}">
                <a16:creationId xmlns:a16="http://schemas.microsoft.com/office/drawing/2014/main" id="{E1FCD533-B5B2-9606-3DEC-3BEDD2533E52}"/>
              </a:ext>
            </a:extLst>
          </p:cNvPr>
          <p:cNvSpPr txBox="1"/>
          <p:nvPr/>
        </p:nvSpPr>
        <p:spPr>
          <a:xfrm>
            <a:off x="780964" y="5747411"/>
            <a:ext cx="10287000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Solution:</a:t>
            </a:r>
          </a:p>
          <a:p>
            <a:pPr marL="374904" indent="-192024">
              <a:buFont typeface="Arial" panose="020B0604020202020204" pitchFamily="34" charset="0"/>
              <a:buChar char="•"/>
            </a:pPr>
            <a:r>
              <a:rPr lang="en-US" sz="2000" dirty="0">
                <a:latin typeface="Helvetica" pitchFamily="2" charset="0"/>
              </a:rPr>
              <a:t>One centralized invoice intake process via OpenText VIM</a:t>
            </a:r>
          </a:p>
          <a:p>
            <a:pPr marL="374904" indent="-192024">
              <a:buFont typeface="Arial" panose="020B0604020202020204" pitchFamily="34" charset="0"/>
              <a:buChar char="•"/>
            </a:pPr>
            <a:r>
              <a:rPr lang="en-US" sz="2000" dirty="0">
                <a:latin typeface="Helvetica" pitchFamily="2" charset="0"/>
              </a:rPr>
              <a:t>OpenText Intelligent Capture to machine-read both Direct and Indirect invoices</a:t>
            </a:r>
          </a:p>
          <a:p>
            <a:pPr marL="374904" indent="-192024">
              <a:buFont typeface="Arial" panose="020B0604020202020204" pitchFamily="34" charset="0"/>
              <a:buChar char="•"/>
            </a:pPr>
            <a:r>
              <a:rPr lang="en-US" sz="2000" dirty="0">
                <a:latin typeface="Helvetica" pitchFamily="2" charset="0"/>
              </a:rPr>
              <a:t>Indirect invoices are then interfaced into Ariba Invoicing for approvals before posting to S/4HANA</a:t>
            </a:r>
          </a:p>
          <a:p>
            <a:pPr marL="374904" indent="-192024">
              <a:buFont typeface="Arial" panose="020B0604020202020204" pitchFamily="34" charset="0"/>
              <a:buChar char="•"/>
            </a:pPr>
            <a:r>
              <a:rPr lang="en-US" sz="2000" dirty="0">
                <a:latin typeface="Helvetica" pitchFamily="2" charset="0"/>
              </a:rPr>
              <a:t>Direct invoices proceed through VIM for approvals and posting to S/4HANA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FCF12E3-C51E-8620-97A7-B6422BDD7BF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732490" y="190500"/>
            <a:ext cx="2403112" cy="526266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Telecommunications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64067008-7AA6-D987-71AC-4D4869B84291}"/>
              </a:ext>
            </a:extLst>
          </p:cNvPr>
          <p:cNvSpPr txBox="1">
            <a:spLocks/>
          </p:cNvSpPr>
          <p:nvPr/>
        </p:nvSpPr>
        <p:spPr>
          <a:xfrm>
            <a:off x="780964" y="716766"/>
            <a:ext cx="8363036" cy="28265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4400" b="1" kern="1200">
                <a:solidFill>
                  <a:srgbClr val="1C1D3B"/>
                </a:solidFill>
                <a:latin typeface="Helvetica" pitchFamily="2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–"/>
              <a:defRPr sz="3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450"/>
              </a:spcBef>
            </a:pPr>
            <a:r>
              <a:rPr lang="en-US" sz="5400" dirty="0">
                <a:solidFill>
                  <a:schemeClr val="accent2"/>
                </a:solidFill>
              </a:rPr>
              <a:t>Success Story:</a:t>
            </a:r>
          </a:p>
          <a:p>
            <a:r>
              <a:rPr lang="en-US" sz="5400" dirty="0"/>
              <a:t>Leveraging</a:t>
            </a:r>
            <a:r>
              <a:rPr lang="en-US" sz="5400" b="0" dirty="0"/>
              <a:t> </a:t>
            </a:r>
            <a:r>
              <a:rPr lang="en-US" sz="5400" dirty="0"/>
              <a:t>OpenText VIM OCR</a:t>
            </a:r>
            <a:r>
              <a:rPr lang="en-US" sz="5400" b="0" dirty="0"/>
              <a:t> </a:t>
            </a:r>
            <a:r>
              <a:rPr lang="en-US" sz="5400" dirty="0"/>
              <a:t>for Ariba BNI</a:t>
            </a:r>
            <a:endParaRPr lang="en-US" sz="5400" b="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821A246-4501-F953-017E-438DF2F710B8}"/>
              </a:ext>
            </a:extLst>
          </p:cNvPr>
          <p:cNvSpPr txBox="1"/>
          <p:nvPr/>
        </p:nvSpPr>
        <p:spPr>
          <a:xfrm>
            <a:off x="780964" y="7958901"/>
            <a:ext cx="10287000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Results:</a:t>
            </a:r>
            <a:endParaRPr lang="en-US" sz="2000" dirty="0">
              <a:solidFill>
                <a:srgbClr val="1B1D3B"/>
              </a:solidFill>
              <a:latin typeface="Helvetica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87623" lvl="1" indent="-193811">
              <a:buFont typeface="Arial"/>
              <a:buChar char="•"/>
            </a:pPr>
            <a:r>
              <a:rPr lang="en-US" sz="2000" dirty="0">
                <a:latin typeface="Helvetica" pitchFamily="2" charset="0"/>
              </a:rPr>
              <a:t>A single, common invoice transmittal process for all vendors</a:t>
            </a:r>
          </a:p>
          <a:p>
            <a:pPr marL="387623" lvl="1" indent="-193811">
              <a:buFont typeface="Arial"/>
              <a:buChar char="•"/>
            </a:pPr>
            <a:r>
              <a:rPr lang="en-US" sz="2000" dirty="0">
                <a:latin typeface="Helvetica" pitchFamily="2" charset="0"/>
              </a:rPr>
              <a:t>Improved operational efficiency by consolidating invoice intake and OCR processing</a:t>
            </a:r>
          </a:p>
          <a:p>
            <a:pPr marL="387623" lvl="1" indent="-193811">
              <a:buFont typeface="Arial"/>
              <a:buChar char="•"/>
            </a:pPr>
            <a:r>
              <a:rPr lang="en-US" sz="2000" dirty="0">
                <a:latin typeface="Helvetica" pitchFamily="2" charset="0"/>
              </a:rPr>
              <a:t>Enhanced user experience across procurement/sourcing and finance teams</a:t>
            </a:r>
          </a:p>
          <a:p>
            <a:pPr marL="387623" lvl="1" indent="-193811">
              <a:buFont typeface="Arial"/>
              <a:buChar char="•"/>
            </a:pPr>
            <a:r>
              <a:rPr lang="en-US" sz="2000" dirty="0">
                <a:latin typeface="Helvetica" pitchFamily="2" charset="0"/>
              </a:rPr>
              <a:t>Seamless integration with existing SAP systems while maintaining preferred platforms</a:t>
            </a:r>
          </a:p>
          <a:p>
            <a:pPr marL="387623" lvl="1" indent="-193811">
              <a:buFont typeface="Arial"/>
              <a:buChar char="•"/>
            </a:pPr>
            <a:r>
              <a:rPr lang="en-US" sz="2000" dirty="0">
                <a:latin typeface="Helvetica" pitchFamily="2" charset="0"/>
              </a:rPr>
              <a:t>Sustainable long-term support through Auritas Hypercare services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38CBF15-7C7F-C4EA-D451-CAD414780823}"/>
              </a:ext>
            </a:extLst>
          </p:cNvPr>
          <p:cNvSpPr txBox="1"/>
          <p:nvPr/>
        </p:nvSpPr>
        <p:spPr>
          <a:xfrm>
            <a:off x="-1570383" y="630140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Helvetica" pitchFamily="2" charset="0"/>
            </a:endParaRPr>
          </a:p>
        </p:txBody>
      </p:sp>
      <p:pic>
        <p:nvPicPr>
          <p:cNvPr id="4" name="Picture 3" descr="A logo of a company&#10;&#10;AI-generated content may be incorrect.">
            <a:extLst>
              <a:ext uri="{FF2B5EF4-FFF2-40B4-BE49-F238E27FC236}">
                <a16:creationId xmlns:a16="http://schemas.microsoft.com/office/drawing/2014/main" id="{36779205-C4ED-5849-4350-956A51A372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75" t="35049" r="10294" b="37232"/>
          <a:stretch>
            <a:fillRect/>
          </a:stretch>
        </p:blipFill>
        <p:spPr>
          <a:xfrm>
            <a:off x="8950688" y="281725"/>
            <a:ext cx="2403112" cy="849303"/>
          </a:xfrm>
          <a:prstGeom prst="rect">
            <a:avLst/>
          </a:prstGeom>
        </p:spPr>
      </p:pic>
      <p:pic>
        <p:nvPicPr>
          <p:cNvPr id="10" name="Picture Placeholder 9" descr="A person shaking hands with another person&#10;&#10;AI-generated content may be incorrect.">
            <a:extLst>
              <a:ext uri="{FF2B5EF4-FFF2-40B4-BE49-F238E27FC236}">
                <a16:creationId xmlns:a16="http://schemas.microsoft.com/office/drawing/2014/main" id="{FB046CCC-2BFF-2110-66C3-B034C7CBC1D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30" r="23630"/>
          <a:stretch>
            <a:fillRect/>
          </a:stretch>
        </p:blipFill>
        <p:spPr>
          <a:xfrm>
            <a:off x="11555990" y="2630153"/>
            <a:ext cx="5131810" cy="7658100"/>
          </a:xfrm>
        </p:spPr>
      </p:pic>
    </p:spTree>
    <p:extLst>
      <p:ext uri="{BB962C8B-B14F-4D97-AF65-F5344CB8AC3E}">
        <p14:creationId xmlns:p14="http://schemas.microsoft.com/office/powerpoint/2010/main" val="42030406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A221E2-E71B-C375-6D49-F5C2A7E6CA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3">
            <a:extLst>
              <a:ext uri="{FF2B5EF4-FFF2-40B4-BE49-F238E27FC236}">
                <a16:creationId xmlns:a16="http://schemas.microsoft.com/office/drawing/2014/main" id="{E6B53CF8-7309-7548-5569-6C77D7AE554C}"/>
              </a:ext>
            </a:extLst>
          </p:cNvPr>
          <p:cNvSpPr txBox="1"/>
          <p:nvPr/>
        </p:nvSpPr>
        <p:spPr>
          <a:xfrm>
            <a:off x="745795" y="3775523"/>
            <a:ext cx="10287000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Pain Points:</a:t>
            </a:r>
          </a:p>
          <a:p>
            <a:pPr marL="387623" lvl="1" indent="-193811">
              <a:buFont typeface="Arial"/>
              <a:buChar char="•"/>
            </a:pPr>
            <a:r>
              <a:rPr lang="en-US" sz="2000" dirty="0">
                <a:latin typeface="Helvetica" pitchFamily="2" charset="0"/>
              </a:rPr>
              <a:t>Highly customized procurement processes with limited standardization and scalability</a:t>
            </a:r>
          </a:p>
          <a:p>
            <a:pPr marL="387623" lvl="1" indent="-193811">
              <a:buFont typeface="Arial"/>
              <a:buChar char="•"/>
            </a:pPr>
            <a:r>
              <a:rPr lang="en-US" sz="2000" dirty="0">
                <a:latin typeface="Helvetica" pitchFamily="2" charset="0"/>
              </a:rPr>
              <a:t>Lack of end-to-end automation across procurement, invoicing, and AP processes</a:t>
            </a:r>
          </a:p>
          <a:p>
            <a:pPr marL="387623" lvl="1" indent="-193811">
              <a:buFont typeface="Arial"/>
              <a:buChar char="•"/>
            </a:pPr>
            <a:r>
              <a:rPr lang="en-US" sz="2000" dirty="0">
                <a:latin typeface="Helvetica" pitchFamily="2" charset="0"/>
              </a:rPr>
              <a:t>Gaps in integration between procurement, finance, and invoice management tools reduced visibility and efficiency</a:t>
            </a:r>
            <a:endParaRPr lang="en-US" sz="2000" dirty="0">
              <a:solidFill>
                <a:srgbClr val="1B1D3B"/>
              </a:solidFill>
              <a:latin typeface="Helvetica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87623" lvl="1" indent="-193811">
              <a:buFont typeface="Arial"/>
              <a:buChar char="•"/>
            </a:pPr>
            <a:r>
              <a:rPr lang="en-US" sz="2000" dirty="0">
                <a:latin typeface="Helvetica" pitchFamily="2" charset="0"/>
              </a:rPr>
              <a:t>Homegrown procurement and invoicing processes for direct spend</a:t>
            </a:r>
          </a:p>
        </p:txBody>
      </p:sp>
      <p:sp>
        <p:nvSpPr>
          <p:cNvPr id="15" name="TextBox 15">
            <a:extLst>
              <a:ext uri="{FF2B5EF4-FFF2-40B4-BE49-F238E27FC236}">
                <a16:creationId xmlns:a16="http://schemas.microsoft.com/office/drawing/2014/main" id="{95E3477F-3D43-600A-4E63-9862768BE95B}"/>
              </a:ext>
            </a:extLst>
          </p:cNvPr>
          <p:cNvSpPr txBox="1"/>
          <p:nvPr/>
        </p:nvSpPr>
        <p:spPr>
          <a:xfrm>
            <a:off x="780964" y="5946730"/>
            <a:ext cx="10775026" cy="15388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Solutions Implemented:</a:t>
            </a:r>
          </a:p>
          <a:p>
            <a:pPr marL="374904" indent="-192024">
              <a:buFont typeface="Arial" panose="020B0604020202020204" pitchFamily="34" charset="0"/>
              <a:buChar char="•"/>
            </a:pPr>
            <a:r>
              <a:rPr lang="en-US" sz="2000" b="1" dirty="0">
                <a:latin typeface="Helvetica" pitchFamily="2" charset="0"/>
              </a:rPr>
              <a:t>Intelligent Capture for SAP </a:t>
            </a:r>
            <a:r>
              <a:rPr lang="en-US" sz="2000" dirty="0">
                <a:latin typeface="Helvetica" pitchFamily="2" charset="0"/>
              </a:rPr>
              <a:t>for ML capabilities and increasing automation </a:t>
            </a:r>
          </a:p>
          <a:p>
            <a:pPr marL="374904" indent="-192024">
              <a:buFont typeface="Arial" panose="020B0604020202020204" pitchFamily="34" charset="0"/>
              <a:buChar char="•"/>
            </a:pPr>
            <a:r>
              <a:rPr lang="en-US" sz="2000" b="1" dirty="0">
                <a:latin typeface="Helvetica" pitchFamily="2" charset="0"/>
              </a:rPr>
              <a:t>SAP Invoice Management by OpenText (VIM) </a:t>
            </a:r>
            <a:r>
              <a:rPr lang="en-US" sz="2000" dirty="0">
                <a:latin typeface="Helvetica" pitchFamily="2" charset="0"/>
              </a:rPr>
              <a:t>implementation </a:t>
            </a:r>
          </a:p>
          <a:p>
            <a:pPr marL="374904" indent="-192024">
              <a:buFont typeface="Arial" panose="020B0604020202020204" pitchFamily="34" charset="0"/>
              <a:buChar char="•"/>
            </a:pPr>
            <a:r>
              <a:rPr lang="en-US" sz="2000" b="1" dirty="0">
                <a:latin typeface="Helvetica" pitchFamily="2" charset="0"/>
              </a:rPr>
              <a:t>OpenText Archiving and Document Access </a:t>
            </a:r>
            <a:r>
              <a:rPr lang="en-US" sz="2000" dirty="0">
                <a:latin typeface="Helvetica" pitchFamily="2" charset="0"/>
              </a:rPr>
              <a:t>implementation for system rightsizing</a:t>
            </a:r>
          </a:p>
          <a:p>
            <a:pPr marL="374904" indent="-192024">
              <a:buFont typeface="Arial" panose="020B0604020202020204" pitchFamily="34" charset="0"/>
              <a:buChar char="•"/>
            </a:pPr>
            <a:r>
              <a:rPr lang="en-US" sz="2000" b="1" dirty="0">
                <a:latin typeface="Helvetica" pitchFamily="2" charset="0"/>
              </a:rPr>
              <a:t>SAP Taulia Supply Chain Financing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26D1F39-2B1B-8EF5-9963-52AB015565C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6687800" y="190500"/>
            <a:ext cx="1447801" cy="374414"/>
          </a:xfrm>
        </p:spPr>
        <p:txBody>
          <a:bodyPr/>
          <a:lstStyle/>
          <a:p>
            <a:pPr algn="ctr"/>
            <a:r>
              <a:rPr lang="en-US" dirty="0"/>
              <a:t>Retail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9D663F66-C611-6CAD-5A46-C5F6F68EC5B3}"/>
              </a:ext>
            </a:extLst>
          </p:cNvPr>
          <p:cNvSpPr txBox="1">
            <a:spLocks/>
          </p:cNvSpPr>
          <p:nvPr/>
        </p:nvSpPr>
        <p:spPr>
          <a:xfrm>
            <a:off x="780964" y="716766"/>
            <a:ext cx="9963236" cy="28265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4400" b="1" kern="1200">
                <a:solidFill>
                  <a:srgbClr val="1C1D3B"/>
                </a:solidFill>
                <a:latin typeface="Helvetica" pitchFamily="2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–"/>
              <a:defRPr sz="3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450"/>
              </a:spcBef>
            </a:pPr>
            <a:r>
              <a:rPr lang="en-US" sz="5400" dirty="0">
                <a:solidFill>
                  <a:schemeClr val="accent2"/>
                </a:solidFill>
              </a:rPr>
              <a:t>Success Story:</a:t>
            </a:r>
          </a:p>
          <a:p>
            <a:r>
              <a:rPr lang="en-US" sz="5400" dirty="0"/>
              <a:t>A Smarter Way to Pay with OpenText VIM and SAP Taulia</a:t>
            </a:r>
            <a:endParaRPr lang="en-US" sz="5400" b="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C3D722D-C48A-8CEC-4896-AC940BB3D0C5}"/>
              </a:ext>
            </a:extLst>
          </p:cNvPr>
          <p:cNvSpPr txBox="1"/>
          <p:nvPr/>
        </p:nvSpPr>
        <p:spPr>
          <a:xfrm>
            <a:off x="780964" y="7958901"/>
            <a:ext cx="10287000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Results:</a:t>
            </a:r>
            <a:endParaRPr lang="en-US" sz="2000" dirty="0">
              <a:solidFill>
                <a:srgbClr val="1B1D3B"/>
              </a:solidFill>
              <a:latin typeface="Helvetica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87623" lvl="1" indent="-193811">
              <a:buFont typeface="Arial"/>
              <a:buChar char="•"/>
            </a:pPr>
            <a:r>
              <a:rPr lang="en-US" sz="2000" dirty="0">
                <a:latin typeface="Helvetica" pitchFamily="2" charset="0"/>
              </a:rPr>
              <a:t>VIM currently processes 400,000 invoices annually, of which merchandise constitutes more than 75% of the volume</a:t>
            </a:r>
          </a:p>
          <a:p>
            <a:pPr marL="387623" lvl="1" indent="-193811">
              <a:buFont typeface="Arial"/>
              <a:buChar char="•"/>
            </a:pPr>
            <a:r>
              <a:rPr lang="en-US" sz="2000" dirty="0">
                <a:latin typeface="Helvetica" pitchFamily="2" charset="0"/>
              </a:rPr>
              <a:t>Taulia generates a $2 million annuity YoY by way of dynamic discounting</a:t>
            </a:r>
          </a:p>
          <a:p>
            <a:pPr marL="387623" lvl="1" indent="-193811">
              <a:buFont typeface="Arial"/>
              <a:buChar char="•"/>
            </a:pPr>
            <a:r>
              <a:rPr lang="en-US" sz="2000" dirty="0">
                <a:latin typeface="Helvetica" pitchFamily="2" charset="0"/>
              </a:rPr>
              <a:t>Automated down payment handling and invoice clearing</a:t>
            </a:r>
          </a:p>
          <a:p>
            <a:pPr marL="387623" lvl="1" indent="-193811">
              <a:buFont typeface="Arial"/>
              <a:buChar char="•"/>
            </a:pPr>
            <a:r>
              <a:rPr lang="en-US" sz="2000" dirty="0">
                <a:latin typeface="Helvetica" pitchFamily="2" charset="0"/>
              </a:rPr>
              <a:t>Improved accuracy for complex, non-standard invoices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BE301F3-6CB9-667C-12D8-B6AFC888EEEF}"/>
              </a:ext>
            </a:extLst>
          </p:cNvPr>
          <p:cNvSpPr txBox="1"/>
          <p:nvPr/>
        </p:nvSpPr>
        <p:spPr>
          <a:xfrm>
            <a:off x="-1570383" y="630140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Helvetica" pitchFamily="2" charset="0"/>
            </a:endParaRPr>
          </a:p>
        </p:txBody>
      </p:sp>
      <p:pic>
        <p:nvPicPr>
          <p:cNvPr id="10" name="Picture Placeholder 9" descr="A person shaking hands with another person&#10;&#10;AI-generated content may be incorrect.">
            <a:extLst>
              <a:ext uri="{FF2B5EF4-FFF2-40B4-BE49-F238E27FC236}">
                <a16:creationId xmlns:a16="http://schemas.microsoft.com/office/drawing/2014/main" id="{91F112B1-1072-6D9F-9036-6C98516368E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30" r="23630"/>
          <a:stretch>
            <a:fillRect/>
          </a:stretch>
        </p:blipFill>
        <p:spPr>
          <a:xfrm>
            <a:off x="11555990" y="2630153"/>
            <a:ext cx="5131810" cy="7658100"/>
          </a:xfrm>
        </p:spPr>
      </p:pic>
      <p:pic>
        <p:nvPicPr>
          <p:cNvPr id="1026" name="Picture 2" descr="Creating a High Energy Culture the Zappos Way">
            <a:extLst>
              <a:ext uri="{FF2B5EF4-FFF2-40B4-BE49-F238E27FC236}">
                <a16:creationId xmlns:a16="http://schemas.microsoft.com/office/drawing/2014/main" id="{46821147-CB9F-2F69-1033-324DAE0216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9462" y="260077"/>
            <a:ext cx="2860633" cy="1144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31345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E92D52-2AB9-9159-13D0-6C1B84BB98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1">
            <a:extLst>
              <a:ext uri="{FF2B5EF4-FFF2-40B4-BE49-F238E27FC236}">
                <a16:creationId xmlns:a16="http://schemas.microsoft.com/office/drawing/2014/main" id="{F7BCCC68-7C57-8A97-A3EE-930CA0BCF049}"/>
              </a:ext>
            </a:extLst>
          </p:cNvPr>
          <p:cNvSpPr/>
          <p:nvPr/>
        </p:nvSpPr>
        <p:spPr>
          <a:xfrm>
            <a:off x="8458200" y="190500"/>
            <a:ext cx="2853919" cy="768180"/>
          </a:xfrm>
          <a:custGeom>
            <a:avLst/>
            <a:gdLst/>
            <a:ahLst/>
            <a:cxnLst/>
            <a:rect l="l" t="t" r="r" b="b"/>
            <a:pathLst>
              <a:path w="5707835" h="1536359">
                <a:moveTo>
                  <a:pt x="0" y="0"/>
                </a:moveTo>
                <a:lnTo>
                  <a:pt x="5707835" y="0"/>
                </a:lnTo>
                <a:lnTo>
                  <a:pt x="5707835" y="1536359"/>
                </a:lnTo>
                <a:lnTo>
                  <a:pt x="0" y="153635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dirty="0">
              <a:latin typeface="Helvetica" pitchFamily="2" charset="0"/>
            </a:endParaRPr>
          </a:p>
        </p:txBody>
      </p:sp>
      <p:sp>
        <p:nvSpPr>
          <p:cNvPr id="13" name="TextBox 13">
            <a:extLst>
              <a:ext uri="{FF2B5EF4-FFF2-40B4-BE49-F238E27FC236}">
                <a16:creationId xmlns:a16="http://schemas.microsoft.com/office/drawing/2014/main" id="{B44CF73B-8BA0-DDFD-4AAC-0CAB5A95D8C1}"/>
              </a:ext>
            </a:extLst>
          </p:cNvPr>
          <p:cNvSpPr txBox="1"/>
          <p:nvPr/>
        </p:nvSpPr>
        <p:spPr>
          <a:xfrm>
            <a:off x="780963" y="3184227"/>
            <a:ext cx="10166435" cy="20903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ts val="450"/>
              </a:spcBef>
            </a:pPr>
            <a:r>
              <a:rPr lang="en-US" sz="2000" dirty="0">
                <a:solidFill>
                  <a:schemeClr val="accent2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Challenges:</a:t>
            </a:r>
          </a:p>
          <a:p>
            <a:pPr marL="387623" lvl="1" indent="-193811">
              <a:lnSpc>
                <a:spcPts val="2333"/>
              </a:lnSpc>
              <a:spcBef>
                <a:spcPts val="450"/>
              </a:spcBef>
              <a:buFont typeface="Arial"/>
              <a:buChar char="•"/>
            </a:pPr>
            <a:r>
              <a:rPr lang="en-US" sz="2000" dirty="0">
                <a:solidFill>
                  <a:srgbClr val="1B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Increasing pressure to meet sustainability regulations and reporting requirements</a:t>
            </a:r>
          </a:p>
          <a:p>
            <a:pPr marL="387623" lvl="1" indent="-193811">
              <a:lnSpc>
                <a:spcPts val="2333"/>
              </a:lnSpc>
              <a:spcBef>
                <a:spcPts val="450"/>
              </a:spcBef>
              <a:buFont typeface="Arial"/>
              <a:buChar char="•"/>
            </a:pPr>
            <a:r>
              <a:rPr lang="en-US" sz="2000" dirty="0">
                <a:solidFill>
                  <a:srgbClr val="1B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Existing third-party solution provided only high-level, non-actionable insights</a:t>
            </a:r>
          </a:p>
          <a:p>
            <a:pPr marL="387623" lvl="1" indent="-193811">
              <a:lnSpc>
                <a:spcPts val="2333"/>
              </a:lnSpc>
              <a:spcBef>
                <a:spcPts val="450"/>
              </a:spcBef>
              <a:buFont typeface="Arial"/>
              <a:buChar char="•"/>
            </a:pPr>
            <a:r>
              <a:rPr lang="en-US" sz="2000" dirty="0">
                <a:solidFill>
                  <a:srgbClr val="1B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Lack of granular, operational-level sustainability data for planning and forecasting</a:t>
            </a:r>
          </a:p>
          <a:p>
            <a:pPr marL="387623" lvl="1" indent="-193811">
              <a:lnSpc>
                <a:spcPts val="2333"/>
              </a:lnSpc>
              <a:spcBef>
                <a:spcPts val="450"/>
              </a:spcBef>
              <a:buFont typeface="Arial"/>
              <a:buChar char="•"/>
            </a:pPr>
            <a:r>
              <a:rPr lang="en-US" sz="2000" dirty="0">
                <a:solidFill>
                  <a:srgbClr val="1B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Existing OpenText VIM lacked the capability to capture sustainability operational data</a:t>
            </a:r>
          </a:p>
          <a:p>
            <a:pPr marL="387623" lvl="1" indent="-193811">
              <a:lnSpc>
                <a:spcPts val="2333"/>
              </a:lnSpc>
              <a:spcBef>
                <a:spcPts val="450"/>
              </a:spcBef>
              <a:buFont typeface="Arial"/>
              <a:buChar char="•"/>
            </a:pPr>
            <a:endParaRPr lang="en-US" sz="2000" dirty="0">
              <a:solidFill>
                <a:srgbClr val="1B1D3B"/>
              </a:solidFill>
              <a:latin typeface="Helvetica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TextBox 14">
            <a:extLst>
              <a:ext uri="{FF2B5EF4-FFF2-40B4-BE49-F238E27FC236}">
                <a16:creationId xmlns:a16="http://schemas.microsoft.com/office/drawing/2014/main" id="{846B1B6C-E081-CCFC-2D79-B8ECB7A6513C}"/>
              </a:ext>
            </a:extLst>
          </p:cNvPr>
          <p:cNvSpPr txBox="1"/>
          <p:nvPr/>
        </p:nvSpPr>
        <p:spPr>
          <a:xfrm>
            <a:off x="806365" y="8115300"/>
            <a:ext cx="10176417" cy="17312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ts val="450"/>
              </a:spcBef>
            </a:pPr>
            <a:r>
              <a:rPr lang="en-US" sz="2000" dirty="0">
                <a:solidFill>
                  <a:schemeClr val="accent2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Results:</a:t>
            </a:r>
            <a:endParaRPr lang="en-US" sz="2000" dirty="0">
              <a:solidFill>
                <a:srgbClr val="1B1D3B"/>
              </a:solidFill>
              <a:latin typeface="Helvetica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87623" lvl="1" indent="-193811">
              <a:lnSpc>
                <a:spcPts val="2333"/>
              </a:lnSpc>
              <a:spcBef>
                <a:spcPts val="450"/>
              </a:spcBef>
              <a:buFont typeface="Arial"/>
              <a:buChar char="•"/>
            </a:pPr>
            <a:r>
              <a:rPr lang="en-US" sz="2000" dirty="0">
                <a:solidFill>
                  <a:srgbClr val="1B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Significant improvement in sustainability data capture and reporting</a:t>
            </a:r>
          </a:p>
          <a:p>
            <a:pPr marL="387623" lvl="1" indent="-193811">
              <a:lnSpc>
                <a:spcPts val="2333"/>
              </a:lnSpc>
              <a:spcBef>
                <a:spcPts val="450"/>
              </a:spcBef>
              <a:buFont typeface="Arial"/>
              <a:buChar char="•"/>
            </a:pPr>
            <a:r>
              <a:rPr lang="en-US" sz="2000" dirty="0">
                <a:solidFill>
                  <a:srgbClr val="1B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Enhanced visibility into utility consumption and operational performance</a:t>
            </a:r>
          </a:p>
          <a:p>
            <a:pPr marL="387623" lvl="1" indent="-193811">
              <a:lnSpc>
                <a:spcPts val="2333"/>
              </a:lnSpc>
              <a:spcBef>
                <a:spcPts val="450"/>
              </a:spcBef>
              <a:buFont typeface="Arial"/>
              <a:buChar char="•"/>
            </a:pPr>
            <a:r>
              <a:rPr lang="en-US" sz="2000" dirty="0">
                <a:solidFill>
                  <a:srgbClr val="1B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Multi-dimensional data model enabling deeper analysis and forecasting</a:t>
            </a:r>
          </a:p>
          <a:p>
            <a:pPr marL="387623" lvl="1" indent="-193811">
              <a:lnSpc>
                <a:spcPts val="2333"/>
              </a:lnSpc>
              <a:spcBef>
                <a:spcPts val="450"/>
              </a:spcBef>
              <a:buFont typeface="Arial"/>
              <a:buChar char="•"/>
            </a:pPr>
            <a:r>
              <a:rPr lang="en-US" sz="2000" dirty="0">
                <a:solidFill>
                  <a:srgbClr val="1B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Improved compliance, audit readiness, and financial planning</a:t>
            </a:r>
          </a:p>
        </p:txBody>
      </p:sp>
      <p:sp>
        <p:nvSpPr>
          <p:cNvPr id="15" name="TextBox 15">
            <a:extLst>
              <a:ext uri="{FF2B5EF4-FFF2-40B4-BE49-F238E27FC236}">
                <a16:creationId xmlns:a16="http://schemas.microsoft.com/office/drawing/2014/main" id="{8B067136-F210-4E08-8548-2FA890B33D85}"/>
              </a:ext>
            </a:extLst>
          </p:cNvPr>
          <p:cNvSpPr txBox="1"/>
          <p:nvPr/>
        </p:nvSpPr>
        <p:spPr>
          <a:xfrm>
            <a:off x="806365" y="5150224"/>
            <a:ext cx="10166435" cy="28084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ts val="450"/>
              </a:spcBef>
            </a:pPr>
            <a:r>
              <a:rPr lang="en-US" sz="2000" dirty="0">
                <a:solidFill>
                  <a:schemeClr val="accent2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Benefits:</a:t>
            </a:r>
            <a:endParaRPr lang="en-US" sz="2000" dirty="0">
              <a:solidFill>
                <a:srgbClr val="1B1D3B"/>
              </a:solidFill>
              <a:latin typeface="Helvetica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87623" lvl="1" indent="-193811">
              <a:lnSpc>
                <a:spcPts val="2333"/>
              </a:lnSpc>
              <a:spcBef>
                <a:spcPts val="450"/>
              </a:spcBef>
              <a:buFont typeface="Arial"/>
              <a:buChar char="•"/>
            </a:pPr>
            <a:r>
              <a:rPr lang="en-US" sz="2000" dirty="0">
                <a:solidFill>
                  <a:srgbClr val="1B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Enhanced SAP Invoice Management (VIM) with Intelligent Capture for SAP (ICS)</a:t>
            </a:r>
          </a:p>
          <a:p>
            <a:pPr marL="387623" lvl="1" indent="-193811">
              <a:lnSpc>
                <a:spcPts val="2333"/>
              </a:lnSpc>
              <a:spcBef>
                <a:spcPts val="450"/>
              </a:spcBef>
              <a:buFont typeface="Arial"/>
              <a:buChar char="•"/>
            </a:pPr>
            <a:r>
              <a:rPr lang="en-US" sz="2000" dirty="0">
                <a:solidFill>
                  <a:srgbClr val="1B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Extended VIM beyond invoicing to capture operational sustainability data (OD)</a:t>
            </a:r>
          </a:p>
          <a:p>
            <a:pPr marL="387623" lvl="1" indent="-193811">
              <a:lnSpc>
                <a:spcPts val="2333"/>
              </a:lnSpc>
              <a:spcBef>
                <a:spcPts val="450"/>
              </a:spcBef>
              <a:buFont typeface="Arial"/>
              <a:buChar char="•"/>
            </a:pPr>
            <a:r>
              <a:rPr lang="en-US" sz="2000" dirty="0">
                <a:solidFill>
                  <a:srgbClr val="1B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Implemented line-item level data capture for energy, utilities, and consumption metrics</a:t>
            </a:r>
          </a:p>
          <a:p>
            <a:pPr marL="387623" lvl="1" indent="-193811">
              <a:lnSpc>
                <a:spcPts val="2333"/>
              </a:lnSpc>
              <a:spcBef>
                <a:spcPts val="450"/>
              </a:spcBef>
              <a:buFont typeface="Arial"/>
              <a:buChar char="•"/>
            </a:pPr>
            <a:r>
              <a:rPr lang="en-US" sz="2000" dirty="0">
                <a:solidFill>
                  <a:srgbClr val="1B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Created standardized data structures and templates for global consistency</a:t>
            </a:r>
          </a:p>
          <a:p>
            <a:pPr marL="387623" lvl="1" indent="-193811">
              <a:lnSpc>
                <a:spcPts val="2333"/>
              </a:lnSpc>
              <a:spcBef>
                <a:spcPts val="450"/>
              </a:spcBef>
              <a:buFont typeface="Arial"/>
              <a:buChar char="•"/>
            </a:pPr>
            <a:r>
              <a:rPr lang="en-US" sz="2000" dirty="0">
                <a:solidFill>
                  <a:srgbClr val="1B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Enabled multi-channel data ingestion (email, VIM extraction, drag-and-drop)</a:t>
            </a:r>
          </a:p>
          <a:p>
            <a:pPr marL="387623" lvl="1" indent="-193811">
              <a:lnSpc>
                <a:spcPts val="2333"/>
              </a:lnSpc>
              <a:spcBef>
                <a:spcPts val="450"/>
              </a:spcBef>
              <a:buFont typeface="Arial"/>
              <a:buChar char="•"/>
            </a:pPr>
            <a:r>
              <a:rPr lang="en-US" sz="2000" dirty="0">
                <a:solidFill>
                  <a:srgbClr val="1B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Developed data enrichment capabilities (headers, rate slabs, attributes)</a:t>
            </a:r>
          </a:p>
          <a:p>
            <a:pPr marL="387623" lvl="1" indent="-193811">
              <a:lnSpc>
                <a:spcPts val="2333"/>
              </a:lnSpc>
              <a:spcBef>
                <a:spcPts val="450"/>
              </a:spcBef>
              <a:buFont typeface="Arial"/>
              <a:buChar char="•"/>
            </a:pPr>
            <a:r>
              <a:rPr lang="en-US" sz="2000" dirty="0">
                <a:solidFill>
                  <a:srgbClr val="1B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Built a robust exception management framework with rule-based validations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1BE1C01-88B2-C766-DCFE-0325311EE0C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algn="ctr"/>
            <a:r>
              <a:rPr lang="en-US" dirty="0"/>
              <a:t>High Tech</a:t>
            </a: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ECCEA1C6-DEC1-4220-9116-CCF380C5E910}"/>
              </a:ext>
            </a:extLst>
          </p:cNvPr>
          <p:cNvSpPr txBox="1">
            <a:spLocks/>
          </p:cNvSpPr>
          <p:nvPr/>
        </p:nvSpPr>
        <p:spPr>
          <a:xfrm>
            <a:off x="780963" y="710283"/>
            <a:ext cx="10531155" cy="23305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4400" b="1" kern="1200">
                <a:solidFill>
                  <a:srgbClr val="1C1D3B"/>
                </a:solidFill>
                <a:latin typeface="Helvetica" pitchFamily="2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–"/>
              <a:defRPr sz="3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450"/>
              </a:spcBef>
            </a:pPr>
            <a:r>
              <a:rPr lang="en-US" sz="4500" dirty="0">
                <a:solidFill>
                  <a:schemeClr val="accent2"/>
                </a:solidFill>
              </a:rPr>
              <a:t>Success Story:</a:t>
            </a:r>
          </a:p>
          <a:p>
            <a:r>
              <a:rPr lang="en-US" dirty="0"/>
              <a:t>SAP Invoice Management by OpenText for ESG/Sustainability Reporting</a:t>
            </a:r>
          </a:p>
        </p:txBody>
      </p:sp>
      <p:pic>
        <p:nvPicPr>
          <p:cNvPr id="12290" name="Picture 2" descr="GeForce Official Site: Graphics Cards, Gaming Laptops &amp; More">
            <a:extLst>
              <a:ext uri="{FF2B5EF4-FFF2-40B4-BE49-F238E27FC236}">
                <a16:creationId xmlns:a16="http://schemas.microsoft.com/office/drawing/2014/main" id="{4DF1AEC5-14B1-6A32-3F75-C383C4A1145E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41" t="16" r="25571" b="-16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9597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2478FF">
      <a:dk1>
        <a:srgbClr val="000000"/>
      </a:dk1>
      <a:lt1>
        <a:srgbClr val="FFFFFF"/>
      </a:lt1>
      <a:dk2>
        <a:srgbClr val="323232"/>
      </a:dk2>
      <a:lt2>
        <a:srgbClr val="FFFFFF"/>
      </a:lt2>
      <a:accent1>
        <a:srgbClr val="D30B0B"/>
      </a:accent1>
      <a:accent2>
        <a:srgbClr val="2478FF"/>
      </a:accent2>
      <a:accent3>
        <a:srgbClr val="1C1D3B"/>
      </a:accent3>
      <a:accent4>
        <a:srgbClr val="FFC000"/>
      </a:accent4>
      <a:accent5>
        <a:srgbClr val="000000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e2b107d-4663-4092-8c4b-a903872f3367">
      <Terms xmlns="http://schemas.microsoft.com/office/infopath/2007/PartnerControls"/>
    </lcf76f155ced4ddcb4097134ff3c332f>
    <TaxCatchAll xmlns="bfee7331-4438-4be7-adff-9c56a95784c7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6202CF24D878540B67162F0A9899BF8" ma:contentTypeVersion="18" ma:contentTypeDescription="Create a new document." ma:contentTypeScope="" ma:versionID="20c767da5aa3318d69369c50629d4adc">
  <xsd:schema xmlns:xsd="http://www.w3.org/2001/XMLSchema" xmlns:xs="http://www.w3.org/2001/XMLSchema" xmlns:p="http://schemas.microsoft.com/office/2006/metadata/properties" xmlns:ns2="3e2b107d-4663-4092-8c4b-a903872f3367" xmlns:ns3="bfee7331-4438-4be7-adff-9c56a95784c7" targetNamespace="http://schemas.microsoft.com/office/2006/metadata/properties" ma:root="true" ma:fieldsID="167f832a1ee4ea73e247ae5588413be6" ns2:_="" ns3:_="">
    <xsd:import namespace="3e2b107d-4663-4092-8c4b-a903872f3367"/>
    <xsd:import namespace="bfee7331-4438-4be7-adff-9c56a95784c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2b107d-4663-4092-8c4b-a903872f336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8895ba9d-5846-42da-98e4-e22e845eb19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ee7331-4438-4be7-adff-9c56a95784c7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3b448dd1-bc4a-4e97-8375-8dcc336b145e}" ma:internalName="TaxCatchAll" ma:showField="CatchAllData" ma:web="bfee7331-4438-4be7-adff-9c56a95784c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D0606AB-7635-4563-88D5-305E9BEE77B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B7970B4-0C0D-4256-B79C-C96083E2D18B}">
  <ds:schemaRefs>
    <ds:schemaRef ds:uri="http://purl.org/dc/terms/"/>
    <ds:schemaRef ds:uri="http://schemas.microsoft.com/office/2006/documentManagement/types"/>
    <ds:schemaRef ds:uri="http://purl.org/dc/elements/1.1/"/>
    <ds:schemaRef ds:uri="bfee7331-4438-4be7-adff-9c56a95784c7"/>
    <ds:schemaRef ds:uri="http://schemas.microsoft.com/office/infopath/2007/PartnerControls"/>
    <ds:schemaRef ds:uri="http://www.w3.org/XML/1998/namespace"/>
    <ds:schemaRef ds:uri="http://purl.org/dc/dcmitype/"/>
    <ds:schemaRef ds:uri="http://schemas.openxmlformats.org/package/2006/metadata/core-properties"/>
    <ds:schemaRef ds:uri="3e2b107d-4663-4092-8c4b-a903872f3367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359E662E-C3E7-4A49-B854-2960AA5905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e2b107d-4663-4092-8c4b-a903872f3367"/>
    <ds:schemaRef ds:uri="bfee7331-4438-4be7-adff-9c56a95784c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3110</TotalTime>
  <Words>925</Words>
  <Application>Microsoft Macintosh PowerPoint</Application>
  <PresentationFormat>Custom</PresentationFormat>
  <Paragraphs>114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Helvetica</vt:lpstr>
      <vt:lpstr>Arial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 Overviews - Case Studies One Pagers</dc:title>
  <cp:lastModifiedBy>Julia Amorim</cp:lastModifiedBy>
  <cp:revision>8</cp:revision>
  <dcterms:created xsi:type="dcterms:W3CDTF">2006-08-16T00:00:00Z</dcterms:created>
  <dcterms:modified xsi:type="dcterms:W3CDTF">2026-05-06T14:22:09Z</dcterms:modified>
  <dc:identifier>DAFrPQ6PK8g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0x01010066202CF24D878540B67162F0A9899BF8</vt:lpwstr>
  </property>
  <property fmtid="{D5CDD505-2E9C-101B-9397-08002B2CF9AE}" pid="3" name="MediaServiceImageTags">
    <vt:lpwstr/>
  </property>
</Properties>
</file>