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21" r:id="rId4"/>
  </p:sldMasterIdLst>
  <p:notesMasterIdLst>
    <p:notesMasterId r:id="rId57"/>
  </p:notesMasterIdLst>
  <p:handoutMasterIdLst>
    <p:handoutMasterId r:id="rId58"/>
  </p:handoutMasterIdLst>
  <p:sldIdLst>
    <p:sldId id="2147374344" r:id="rId5"/>
    <p:sldId id="2147479186" r:id="rId6"/>
    <p:sldId id="2147479187" r:id="rId7"/>
    <p:sldId id="283" r:id="rId8"/>
    <p:sldId id="297" r:id="rId9"/>
    <p:sldId id="2147468937" r:id="rId10"/>
    <p:sldId id="2147468926" r:id="rId11"/>
    <p:sldId id="2147469096" r:id="rId12"/>
    <p:sldId id="2147469098" r:id="rId13"/>
    <p:sldId id="2147468930" r:id="rId14"/>
    <p:sldId id="2147469099" r:id="rId15"/>
    <p:sldId id="2147468933" r:id="rId16"/>
    <p:sldId id="2147469100" r:id="rId17"/>
    <p:sldId id="2147469097" r:id="rId18"/>
    <p:sldId id="2147469053" r:id="rId19"/>
    <p:sldId id="2147469101" r:id="rId20"/>
    <p:sldId id="485" r:id="rId21"/>
    <p:sldId id="458" r:id="rId22"/>
    <p:sldId id="521" r:id="rId23"/>
    <p:sldId id="2147374295" r:id="rId24"/>
    <p:sldId id="348" r:id="rId25"/>
    <p:sldId id="2147469102" r:id="rId26"/>
    <p:sldId id="518" r:id="rId27"/>
    <p:sldId id="2147469103" r:id="rId28"/>
    <p:sldId id="2147374358" r:id="rId29"/>
    <p:sldId id="517" r:id="rId30"/>
    <p:sldId id="477" r:id="rId31"/>
    <p:sldId id="568" r:id="rId32"/>
    <p:sldId id="2147374361" r:id="rId33"/>
    <p:sldId id="2147374362" r:id="rId34"/>
    <p:sldId id="2147374373" r:id="rId35"/>
    <p:sldId id="2147374374" r:id="rId36"/>
    <p:sldId id="500" r:id="rId37"/>
    <p:sldId id="408" r:id="rId38"/>
    <p:sldId id="2147374375" r:id="rId39"/>
    <p:sldId id="414" r:id="rId40"/>
    <p:sldId id="2147374376" r:id="rId41"/>
    <p:sldId id="2147374377" r:id="rId42"/>
    <p:sldId id="2147469061" r:id="rId43"/>
    <p:sldId id="2147374369" r:id="rId44"/>
    <p:sldId id="2147374370" r:id="rId45"/>
    <p:sldId id="2147469104" r:id="rId46"/>
    <p:sldId id="2147374379" r:id="rId47"/>
    <p:sldId id="469" r:id="rId48"/>
    <p:sldId id="474" r:id="rId49"/>
    <p:sldId id="2147479149" r:id="rId50"/>
    <p:sldId id="2147479172" r:id="rId51"/>
    <p:sldId id="2147479184" r:id="rId52"/>
    <p:sldId id="3274" r:id="rId53"/>
    <p:sldId id="3285" r:id="rId54"/>
    <p:sldId id="2147479185" r:id="rId55"/>
    <p:sldId id="2147479188" r:id="rId56"/>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Slides" id="{B9604B75-EF35-4469-A5CE-BA6EF3C1CDB0}">
          <p14:sldIdLst>
            <p14:sldId id="2147374344"/>
            <p14:sldId id="2147479186"/>
            <p14:sldId id="2147479187"/>
            <p14:sldId id="283"/>
            <p14:sldId id="297"/>
            <p14:sldId id="2147468937"/>
            <p14:sldId id="2147468926"/>
            <p14:sldId id="2147469096"/>
            <p14:sldId id="2147469098"/>
            <p14:sldId id="2147468930"/>
            <p14:sldId id="2147469099"/>
            <p14:sldId id="2147468933"/>
            <p14:sldId id="2147469100"/>
            <p14:sldId id="2147469097"/>
          </p14:sldIdLst>
        </p14:section>
        <p14:section name="Vendor Invoice Management" id="{E91902F0-2F81-425B-8164-9C9C97830701}">
          <p14:sldIdLst>
            <p14:sldId id="2147469053"/>
            <p14:sldId id="2147469101"/>
            <p14:sldId id="485"/>
            <p14:sldId id="458"/>
            <p14:sldId id="521"/>
            <p14:sldId id="2147374295"/>
            <p14:sldId id="348"/>
            <p14:sldId id="2147469102"/>
            <p14:sldId id="518"/>
            <p14:sldId id="2147469103"/>
            <p14:sldId id="2147374358"/>
            <p14:sldId id="517"/>
            <p14:sldId id="477"/>
            <p14:sldId id="568"/>
            <p14:sldId id="2147374361"/>
            <p14:sldId id="2147374362"/>
            <p14:sldId id="2147374373"/>
            <p14:sldId id="2147374374"/>
            <p14:sldId id="500"/>
            <p14:sldId id="408"/>
            <p14:sldId id="2147374375"/>
            <p14:sldId id="414"/>
            <p14:sldId id="2147374376"/>
            <p14:sldId id="2147374377"/>
            <p14:sldId id="2147469061"/>
            <p14:sldId id="2147374369"/>
            <p14:sldId id="2147374370"/>
            <p14:sldId id="2147469104"/>
            <p14:sldId id="2147374379"/>
            <p14:sldId id="469"/>
            <p14:sldId id="474"/>
            <p14:sldId id="2147479149"/>
            <p14:sldId id="2147479172"/>
            <p14:sldId id="2147479184"/>
            <p14:sldId id="3274"/>
            <p14:sldId id="3285"/>
            <p14:sldId id="2147479185"/>
          </p14:sldIdLst>
        </p14:section>
        <p14:section name="Thank You" id="{FBD779C0-0C91-4D72-9982-F519E3B9191D}">
          <p14:sldIdLst>
            <p14:sldId id="214747918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eo Castillo" initials="MC" lastIdx="7" clrIdx="0">
    <p:extLst>
      <p:ext uri="{19B8F6BF-5375-455C-9EA6-DF929625EA0E}">
        <p15:presenceInfo xmlns:p15="http://schemas.microsoft.com/office/powerpoint/2012/main" userId="S::mcastillo@auritas.com::6b0d1317-8da0-4f4f-91ab-56f677c89426" providerId="AD"/>
      </p:ext>
    </p:extLst>
  </p:cmAuthor>
  <p:cmAuthor id="2" name="Donald Graham" initials="DG" lastIdx="6" clrIdx="1">
    <p:extLst>
      <p:ext uri="{19B8F6BF-5375-455C-9EA6-DF929625EA0E}">
        <p15:presenceInfo xmlns:p15="http://schemas.microsoft.com/office/powerpoint/2012/main" userId="S::dgraham@auritas.com::7a611cd1-8d19-42aa-ada7-edc6d68a365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9FB"/>
    <a:srgbClr val="051D53"/>
    <a:srgbClr val="082B7B"/>
    <a:srgbClr val="FFFFFF"/>
    <a:srgbClr val="0C4DA2"/>
    <a:srgbClr val="F0AB00"/>
    <a:srgbClr val="56ABDA"/>
    <a:srgbClr val="00BC5E"/>
    <a:srgbClr val="00CC66"/>
    <a:srgbClr val="C92F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0CB08C-F0E7-BA4B-8CA3-233F25433917}" v="2" dt="2026-01-21T14:30:20.6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9" autoAdjust="0"/>
    <p:restoredTop sz="96012"/>
  </p:normalViewPr>
  <p:slideViewPr>
    <p:cSldViewPr snapToGrid="0">
      <p:cViewPr varScale="1">
        <p:scale>
          <a:sx n="92" d="100"/>
          <a:sy n="92" d="100"/>
        </p:scale>
        <p:origin x="184" y="528"/>
      </p:cViewPr>
      <p:guideLst/>
    </p:cSldViewPr>
  </p:slideViewPr>
  <p:outlineViewPr>
    <p:cViewPr>
      <p:scale>
        <a:sx n="33" d="100"/>
        <a:sy n="33" d="100"/>
      </p:scale>
      <p:origin x="0" y="-13048"/>
    </p:cViewPr>
    <p:sldLst>
      <p:sld r:id="rId1" collapse="1"/>
    </p:sldLst>
  </p:outlineViewPr>
  <p:notesTextViewPr>
    <p:cViewPr>
      <p:scale>
        <a:sx n="1" d="1"/>
        <a:sy n="1" d="1"/>
      </p:scale>
      <p:origin x="0" y="0"/>
    </p:cViewPr>
  </p:notesTextViewPr>
  <p:sorterViewPr>
    <p:cViewPr>
      <p:scale>
        <a:sx n="80" d="100"/>
        <a:sy n="80" d="100"/>
      </p:scale>
      <p:origin x="0" y="0"/>
    </p:cViewPr>
  </p:sorterViewPr>
  <p:notesViewPr>
    <p:cSldViewPr snapToGrid="0">
      <p:cViewPr>
        <p:scale>
          <a:sx n="1" d="2"/>
          <a:sy n="1" d="2"/>
        </p:scale>
        <p:origin x="2928" y="15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_rels/viewProps.xml.rels><?xml version="1.0" encoding="UTF-8" standalone="yes"?>
<Relationships xmlns="http://schemas.openxmlformats.org/package/2006/relationships"><Relationship Id="rId1" Type="http://schemas.openxmlformats.org/officeDocument/2006/relationships/slide" Target="slides/slide3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a Amorim" userId="1a2a34cf-f6eb-4dd8-86b7-3335b97f07d5" providerId="ADAL" clId="{FF6581B4-D95E-507C-BCCC-8278391A8E71}"/>
    <pc:docChg chg="undo custSel modSld">
      <pc:chgData name="Julia Amorim" userId="1a2a34cf-f6eb-4dd8-86b7-3335b97f07d5" providerId="ADAL" clId="{FF6581B4-D95E-507C-BCCC-8278391A8E71}" dt="2026-01-21T14:30:20.607" v="4"/>
      <pc:docMkLst>
        <pc:docMk/>
      </pc:docMkLst>
      <pc:sldChg chg="modSp mod">
        <pc:chgData name="Julia Amorim" userId="1a2a34cf-f6eb-4dd8-86b7-3335b97f07d5" providerId="ADAL" clId="{FF6581B4-D95E-507C-BCCC-8278391A8E71}" dt="2026-01-21T14:30:20.607" v="4"/>
        <pc:sldMkLst>
          <pc:docMk/>
          <pc:sldMk cId="962243099" sldId="517"/>
        </pc:sldMkLst>
        <pc:spChg chg="mod">
          <ac:chgData name="Julia Amorim" userId="1a2a34cf-f6eb-4dd8-86b7-3335b97f07d5" providerId="ADAL" clId="{FF6581B4-D95E-507C-BCCC-8278391A8E71}" dt="2026-01-21T14:30:20.607" v="4"/>
          <ac:spMkLst>
            <pc:docMk/>
            <pc:sldMk cId="962243099" sldId="517"/>
            <ac:spMk id="67" creationId="{00000000-0000-0000-0000-000000000000}"/>
          </ac:spMkLst>
        </pc:spChg>
      </pc:sldChg>
      <pc:sldChg chg="modSp mod">
        <pc:chgData name="Julia Amorim" userId="1a2a34cf-f6eb-4dd8-86b7-3335b97f07d5" providerId="ADAL" clId="{FF6581B4-D95E-507C-BCCC-8278391A8E71}" dt="2026-01-21T14:27:33.259" v="1" actId="1076"/>
        <pc:sldMkLst>
          <pc:docMk/>
          <pc:sldMk cId="3227940163" sldId="2147468937"/>
        </pc:sldMkLst>
        <pc:spChg chg="mod">
          <ac:chgData name="Julia Amorim" userId="1a2a34cf-f6eb-4dd8-86b7-3335b97f07d5" providerId="ADAL" clId="{FF6581B4-D95E-507C-BCCC-8278391A8E71}" dt="2026-01-21T14:27:33.259" v="1" actId="1076"/>
          <ac:spMkLst>
            <pc:docMk/>
            <pc:sldMk cId="3227940163" sldId="2147468937"/>
            <ac:spMk id="7" creationId="{65DE4B32-5E9D-4010-A55E-8CCDBFE21C13}"/>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mniessen\AppData\Roaming\OpenText\OTEdit\intranet_opentext_com-intranet\c180374117\NULL"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751262714117244E-2"/>
          <c:y val="2.3153638882177401E-2"/>
          <c:w val="0.917248733128746"/>
          <c:h val="0.79198995803129979"/>
        </c:manualLayout>
      </c:layout>
      <c:lineChart>
        <c:grouping val="standard"/>
        <c:varyColors val="0"/>
        <c:ser>
          <c:idx val="1"/>
          <c:order val="0"/>
          <c:tx>
            <c:strRef>
              <c:f>Fields!$B$55</c:f>
              <c:strCache>
                <c:ptCount val="1"/>
                <c:pt idx="0">
                  <c:v>IES Four Fields Average</c:v>
                </c:pt>
              </c:strCache>
            </c:strRef>
          </c:tx>
          <c:spPr>
            <a:ln w="57150" cap="rnd">
              <a:solidFill>
                <a:schemeClr val="accent1"/>
              </a:solidFill>
              <a:round/>
            </a:ln>
            <a:effectLst/>
          </c:spPr>
          <c:marker>
            <c:symbol val="none"/>
          </c:marker>
          <c:cat>
            <c:strRef>
              <c:f>Fields!$C$53:$G$53</c:f>
              <c:strCache>
                <c:ptCount val="5"/>
                <c:pt idx="0">
                  <c:v>Docs1-2</c:v>
                </c:pt>
                <c:pt idx="1">
                  <c:v>Docs3-5</c:v>
                </c:pt>
                <c:pt idx="2">
                  <c:v>Docs6-9</c:v>
                </c:pt>
                <c:pt idx="3">
                  <c:v>Docs10-14</c:v>
                </c:pt>
                <c:pt idx="4">
                  <c:v>Docs15-20</c:v>
                </c:pt>
              </c:strCache>
            </c:strRef>
          </c:cat>
          <c:val>
            <c:numRef>
              <c:f>Fields!$C$55:$G$55</c:f>
              <c:numCache>
                <c:formatCode>General</c:formatCode>
                <c:ptCount val="5"/>
                <c:pt idx="0">
                  <c:v>77.66</c:v>
                </c:pt>
                <c:pt idx="1">
                  <c:v>91.63</c:v>
                </c:pt>
                <c:pt idx="2">
                  <c:v>92.585000000000008</c:v>
                </c:pt>
                <c:pt idx="3">
                  <c:v>92.832499999999996</c:v>
                </c:pt>
                <c:pt idx="4">
                  <c:v>93.6875</c:v>
                </c:pt>
              </c:numCache>
            </c:numRef>
          </c:val>
          <c:smooth val="0"/>
          <c:extLst>
            <c:ext xmlns:c16="http://schemas.microsoft.com/office/drawing/2014/chart" uri="{C3380CC4-5D6E-409C-BE32-E72D297353CC}">
              <c16:uniqueId val="{00000001-9998-42DD-BE78-4179247B46D2}"/>
            </c:ext>
          </c:extLst>
        </c:ser>
        <c:dLbls>
          <c:showLegendKey val="0"/>
          <c:showVal val="0"/>
          <c:showCatName val="0"/>
          <c:showSerName val="0"/>
          <c:showPercent val="0"/>
          <c:showBubbleSize val="0"/>
        </c:dLbls>
        <c:smooth val="0"/>
        <c:axId val="502860736"/>
        <c:axId val="502874512"/>
      </c:lineChart>
      <c:catAx>
        <c:axId val="502860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Helvetica" pitchFamily="2" charset="0"/>
                <a:ea typeface="+mn-ea"/>
                <a:cs typeface="+mn-cs"/>
              </a:defRPr>
            </a:pPr>
            <a:endParaRPr lang="en-US"/>
          </a:p>
        </c:txPr>
        <c:crossAx val="502874512"/>
        <c:crosses val="autoZero"/>
        <c:auto val="1"/>
        <c:lblAlgn val="ctr"/>
        <c:lblOffset val="100"/>
        <c:noMultiLvlLbl val="0"/>
      </c:catAx>
      <c:valAx>
        <c:axId val="502874512"/>
        <c:scaling>
          <c:orientation val="minMax"/>
          <c:max val="100"/>
          <c:min val="7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Helvetica" pitchFamily="2" charset="0"/>
                <a:ea typeface="+mn-ea"/>
                <a:cs typeface="+mn-cs"/>
              </a:defRPr>
            </a:pPr>
            <a:endParaRPr lang="en-US"/>
          </a:p>
        </c:txPr>
        <c:crossAx val="502860736"/>
        <c:crosses val="autoZero"/>
        <c:crossBetween val="between"/>
      </c:valAx>
      <c:spPr>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c:spPr>
    </c:plotArea>
    <c:legend>
      <c:legendPos val="b"/>
      <c:legendEntry>
        <c:idx val="0"/>
        <c:txPr>
          <a:bodyPr rot="0" spcFirstLastPara="1" vertOverflow="ellipsis" vert="horz" wrap="square" anchor="ctr" anchorCtr="1"/>
          <a:lstStyle/>
          <a:p>
            <a:pPr>
              <a:defRPr sz="1600" b="0" i="0" u="none" strike="noStrike" kern="1200" baseline="0">
                <a:solidFill>
                  <a:schemeClr val="tx1">
                    <a:lumMod val="65000"/>
                    <a:lumOff val="35000"/>
                  </a:schemeClr>
                </a:solidFill>
                <a:latin typeface="Helvetica" pitchFamily="2" charset="0"/>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7C30344-7C21-4EC0-BE92-06C80B4C3A3A}"/>
              </a:ext>
            </a:extLst>
          </p:cNvPr>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A4699A4-4F68-4F80-84F7-2F78FACB09E8}"/>
              </a:ext>
            </a:extLst>
          </p:cNvPr>
          <p:cNvSpPr>
            <a:spLocks noGrp="1"/>
          </p:cNvSpPr>
          <p:nvPr>
            <p:ph type="dt" sz="quarter" idx="1"/>
          </p:nvPr>
        </p:nvSpPr>
        <p:spPr>
          <a:xfrm>
            <a:off x="4022725" y="0"/>
            <a:ext cx="3078163" cy="469900"/>
          </a:xfrm>
          <a:prstGeom prst="rect">
            <a:avLst/>
          </a:prstGeom>
        </p:spPr>
        <p:txBody>
          <a:bodyPr vert="horz" lIns="91440" tIns="45720" rIns="91440" bIns="45720" rtlCol="0"/>
          <a:lstStyle>
            <a:lvl1pPr algn="r">
              <a:defRPr sz="1200"/>
            </a:lvl1pPr>
          </a:lstStyle>
          <a:p>
            <a:fld id="{9AD4DB3C-F0F7-4F0A-B97A-44D952A0B80B}" type="datetimeFigureOut">
              <a:rPr lang="en-US" smtClean="0"/>
              <a:t>1/21/26</a:t>
            </a:fld>
            <a:endParaRPr lang="en-US"/>
          </a:p>
        </p:txBody>
      </p:sp>
      <p:sp>
        <p:nvSpPr>
          <p:cNvPr id="4" name="Footer Placeholder 3">
            <a:extLst>
              <a:ext uri="{FF2B5EF4-FFF2-40B4-BE49-F238E27FC236}">
                <a16:creationId xmlns:a16="http://schemas.microsoft.com/office/drawing/2014/main" id="{C81E5EEE-E407-4E76-B8DE-BF9C237CCD83}"/>
              </a:ext>
            </a:extLst>
          </p:cNvPr>
          <p:cNvSpPr>
            <a:spLocks noGrp="1"/>
          </p:cNvSpPr>
          <p:nvPr>
            <p:ph type="ftr" sz="quarter" idx="2"/>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14A44EE-D15E-4C34-A756-BA5CEA343008}"/>
              </a:ext>
            </a:extLst>
          </p:cNvPr>
          <p:cNvSpPr>
            <a:spLocks noGrp="1"/>
          </p:cNvSpPr>
          <p:nvPr>
            <p:ph type="sldNum" sz="quarter" idx="3"/>
          </p:nvPr>
        </p:nvSpPr>
        <p:spPr>
          <a:xfrm>
            <a:off x="4022725" y="8918575"/>
            <a:ext cx="3078163" cy="469900"/>
          </a:xfrm>
          <a:prstGeom prst="rect">
            <a:avLst/>
          </a:prstGeom>
        </p:spPr>
        <p:txBody>
          <a:bodyPr vert="horz" lIns="91440" tIns="45720" rIns="91440" bIns="45720" rtlCol="0" anchor="b"/>
          <a:lstStyle>
            <a:lvl1pPr algn="r">
              <a:defRPr sz="1200"/>
            </a:lvl1pPr>
          </a:lstStyle>
          <a:p>
            <a:fld id="{61F2E4A4-B9C4-4911-A9F2-F314DADFF8AC}" type="slidenum">
              <a:rPr lang="en-US" smtClean="0"/>
              <a:t>‹#›</a:t>
            </a:fld>
            <a:endParaRPr lang="en-US"/>
          </a:p>
        </p:txBody>
      </p:sp>
    </p:spTree>
    <p:extLst>
      <p:ext uri="{BB962C8B-B14F-4D97-AF65-F5344CB8AC3E}">
        <p14:creationId xmlns:p14="http://schemas.microsoft.com/office/powerpoint/2010/main" val="26324847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1" tIns="47111" rIns="94221" bIns="47111" rtlCol="0"/>
          <a:lstStyle>
            <a:lvl1pPr algn="l">
              <a:defRPr sz="1200"/>
            </a:lvl1pPr>
          </a:lstStyle>
          <a:p>
            <a:endParaRPr lang="en-US"/>
          </a:p>
        </p:txBody>
      </p:sp>
      <p:sp>
        <p:nvSpPr>
          <p:cNvPr id="3" name="Date Placeholder 2"/>
          <p:cNvSpPr>
            <a:spLocks noGrp="1"/>
          </p:cNvSpPr>
          <p:nvPr>
            <p:ph type="dt" idx="1"/>
          </p:nvPr>
        </p:nvSpPr>
        <p:spPr>
          <a:xfrm>
            <a:off x="4023093" y="0"/>
            <a:ext cx="3077739" cy="471054"/>
          </a:xfrm>
          <a:prstGeom prst="rect">
            <a:avLst/>
          </a:prstGeom>
        </p:spPr>
        <p:txBody>
          <a:bodyPr vert="horz" lIns="94221" tIns="47111" rIns="94221" bIns="47111" rtlCol="0"/>
          <a:lstStyle>
            <a:lvl1pPr algn="r">
              <a:defRPr sz="1200"/>
            </a:lvl1pPr>
          </a:lstStyle>
          <a:p>
            <a:fld id="{018C2F64-FB95-43AD-B9FA-73FF93BEB9D7}" type="datetimeFigureOut">
              <a:rPr lang="en-US" smtClean="0"/>
              <a:t>1/21/26</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1" tIns="47111" rIns="94221" bIns="47111" rtlCol="0" anchor="ctr"/>
          <a:lstStyle/>
          <a:p>
            <a:endParaRPr lang="en-US"/>
          </a:p>
        </p:txBody>
      </p:sp>
      <p:sp>
        <p:nvSpPr>
          <p:cNvPr id="5" name="Notes Placeholder 4"/>
          <p:cNvSpPr>
            <a:spLocks noGrp="1"/>
          </p:cNvSpPr>
          <p:nvPr>
            <p:ph type="body" sz="quarter" idx="3"/>
          </p:nvPr>
        </p:nvSpPr>
        <p:spPr>
          <a:xfrm>
            <a:off x="710248" y="4518203"/>
            <a:ext cx="5681980" cy="3696713"/>
          </a:xfrm>
          <a:prstGeom prst="rect">
            <a:avLst/>
          </a:prstGeom>
        </p:spPr>
        <p:txBody>
          <a:bodyPr vert="horz" lIns="94221" tIns="47111" rIns="94221" bIns="4711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39" cy="471053"/>
          </a:xfrm>
          <a:prstGeom prst="rect">
            <a:avLst/>
          </a:prstGeom>
        </p:spPr>
        <p:txBody>
          <a:bodyPr vert="horz" lIns="94221" tIns="47111" rIns="94221" bIns="47111" rtlCol="0" anchor="b"/>
          <a:lstStyle>
            <a:lvl1pPr algn="l">
              <a:defRPr sz="1200"/>
            </a:lvl1pPr>
          </a:lstStyle>
          <a:p>
            <a:endParaRPr lang="en-US"/>
          </a:p>
        </p:txBody>
      </p:sp>
      <p:sp>
        <p:nvSpPr>
          <p:cNvPr id="7" name="Slide Number Placeholder 6"/>
          <p:cNvSpPr>
            <a:spLocks noGrp="1"/>
          </p:cNvSpPr>
          <p:nvPr>
            <p:ph type="sldNum" sz="quarter" idx="5"/>
          </p:nvPr>
        </p:nvSpPr>
        <p:spPr>
          <a:xfrm>
            <a:off x="4023093" y="8917423"/>
            <a:ext cx="3077739" cy="471053"/>
          </a:xfrm>
          <a:prstGeom prst="rect">
            <a:avLst/>
          </a:prstGeom>
        </p:spPr>
        <p:txBody>
          <a:bodyPr vert="horz" lIns="94221" tIns="47111" rIns="94221" bIns="47111" rtlCol="0" anchor="b"/>
          <a:lstStyle>
            <a:lvl1pPr algn="r">
              <a:defRPr sz="1200"/>
            </a:lvl1pPr>
          </a:lstStyle>
          <a:p>
            <a:fld id="{F6748D67-2A12-4317-91B0-57D0E3C91F14}" type="slidenum">
              <a:rPr lang="en-US" smtClean="0"/>
              <a:t>‹#›</a:t>
            </a:fld>
            <a:endParaRPr lang="en-US"/>
          </a:p>
        </p:txBody>
      </p:sp>
    </p:spTree>
    <p:extLst>
      <p:ext uri="{BB962C8B-B14F-4D97-AF65-F5344CB8AC3E}">
        <p14:creationId xmlns:p14="http://schemas.microsoft.com/office/powerpoint/2010/main" val="2971506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thoughtformdesign.com/wp-content/uploads/2016/02/19277_HBR_SAP_Report_5.pd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18AAD-CD98-56E8-14C2-C4CD76CBC6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B332A4-B401-3217-3A04-927CAC4998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B66F79-37C3-CE1A-6CD1-D259EFDFD44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53B08ED-9400-B344-46FB-1CDAEBAC283A}"/>
              </a:ext>
            </a:extLst>
          </p:cNvPr>
          <p:cNvSpPr>
            <a:spLocks noGrp="1"/>
          </p:cNvSpPr>
          <p:nvPr>
            <p:ph type="sldNum" sz="quarter" idx="5"/>
          </p:nvPr>
        </p:nvSpPr>
        <p:spPr/>
        <p:txBody>
          <a:bodyPr/>
          <a:lstStyle/>
          <a:p>
            <a:fld id="{0BC411F4-90E6-5244-AF3B-45150A40F001}" type="slidenum">
              <a:rPr lang="en-US" smtClean="0"/>
              <a:pPr/>
              <a:t>2</a:t>
            </a:fld>
            <a:endParaRPr lang="en-US"/>
          </a:p>
        </p:txBody>
      </p:sp>
    </p:spTree>
    <p:extLst>
      <p:ext uri="{BB962C8B-B14F-4D97-AF65-F5344CB8AC3E}">
        <p14:creationId xmlns:p14="http://schemas.microsoft.com/office/powerpoint/2010/main" val="688858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7838" y="423863"/>
            <a:ext cx="7753351" cy="4362450"/>
          </a:xfrm>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C2C35-2B8A-446E-BEC0-FD36716C29AC}"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Notes Placeholder 4"/>
          <p:cNvSpPr>
            <a:spLocks noGrp="1"/>
          </p:cNvSpPr>
          <p:nvPr>
            <p:ph type="body" sz="quarter" idx="11"/>
          </p:nvPr>
        </p:nvSpPr>
        <p:spPr/>
        <p:txBody>
          <a:bodyPr>
            <a:normAutofit/>
          </a:bodyPr>
          <a:lstStyle/>
          <a:p>
            <a:r>
              <a:rPr lang="en-US"/>
              <a:t>There</a:t>
            </a:r>
            <a:r>
              <a:rPr lang="en-US" baseline="0"/>
              <a:t> are two very important and easy to measure KPIs:</a:t>
            </a:r>
          </a:p>
          <a:p>
            <a:pPr marL="514350" indent="-514350">
              <a:buFont typeface="+mj-lt"/>
              <a:buAutoNum type="arabicPeriod"/>
            </a:pPr>
            <a:r>
              <a:rPr lang="en-US" baseline="0"/>
              <a:t>The number of invoice processed per accounts payable FTE reflects the personnel costs of the process. Topics like manual data entry, multiple data corrections, tedious collaboration  and navigating through complex screens contribute to low efficiency. The difference between the Top 25% and Bottom 25% is significant.</a:t>
            </a:r>
          </a:p>
          <a:p>
            <a:pPr marL="514350" indent="-514350">
              <a:buFont typeface="+mj-lt"/>
              <a:buAutoNum type="arabicPeriod"/>
            </a:pPr>
            <a:r>
              <a:rPr lang="en-US" baseline="0"/>
              <a:t>The cycle time is strictly related to the process quality and the ability to ensure a predictive payment behavior including capturing all existing plus additional discounts. A short cycle time also ensures that books are closed as early as possible and that costly financial restatements are eliminated.</a:t>
            </a:r>
          </a:p>
          <a:p>
            <a:pPr marL="514350" indent="-514350">
              <a:buFont typeface="+mj-lt"/>
              <a:buAutoNum type="arabicPeriod"/>
            </a:pPr>
            <a:endParaRPr lang="en-US" baseline="0"/>
          </a:p>
          <a:p>
            <a:pPr marL="514350" indent="-514350">
              <a:buFont typeface="+mj-lt"/>
              <a:buAutoNum type="arabicPeriod"/>
            </a:pPr>
            <a:r>
              <a:rPr lang="en-US" baseline="0"/>
              <a:t> </a:t>
            </a:r>
            <a:endParaRPr lang="en-US"/>
          </a:p>
        </p:txBody>
      </p:sp>
    </p:spTree>
    <p:extLst>
      <p:ext uri="{BB962C8B-B14F-4D97-AF65-F5344CB8AC3E}">
        <p14:creationId xmlns:p14="http://schemas.microsoft.com/office/powerpoint/2010/main" val="3057537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748D67-2A12-4317-91B0-57D0E3C91F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89620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27068E-8B2B-6D12-DA4F-25C1C809D8AA}"/>
            </a:ext>
          </a:extLst>
        </p:cNvPr>
        <p:cNvGrpSpPr/>
        <p:nvPr/>
      </p:nvGrpSpPr>
      <p:grpSpPr>
        <a:xfrm>
          <a:off x="0" y="0"/>
          <a:ext cx="0" cy="0"/>
          <a:chOff x="0" y="0"/>
          <a:chExt cx="0" cy="0"/>
        </a:xfrm>
      </p:grpSpPr>
      <p:sp>
        <p:nvSpPr>
          <p:cNvPr id="45057" name="Folienbildplatzhalter 1">
            <a:extLst>
              <a:ext uri="{FF2B5EF4-FFF2-40B4-BE49-F238E27FC236}">
                <a16:creationId xmlns:a16="http://schemas.microsoft.com/office/drawing/2014/main" id="{829A43F0-BA7D-DF37-0579-CDF102B31C96}"/>
              </a:ext>
            </a:extLst>
          </p:cNvPr>
          <p:cNvSpPr>
            <a:spLocks noGrp="1" noRot="1" noChangeAspect="1" noTextEdit="1"/>
          </p:cNvSpPr>
          <p:nvPr>
            <p:ph type="sldImg"/>
          </p:nvPr>
        </p:nvSpPr>
        <p:spPr>
          <a:ln/>
        </p:spPr>
      </p:sp>
      <p:sp>
        <p:nvSpPr>
          <p:cNvPr id="45058" name="Notizenplatzhalter 2">
            <a:extLst>
              <a:ext uri="{FF2B5EF4-FFF2-40B4-BE49-F238E27FC236}">
                <a16:creationId xmlns:a16="http://schemas.microsoft.com/office/drawing/2014/main" id="{CFD3D7D2-10BF-06DC-0C03-4DB47707EB16}"/>
              </a:ext>
            </a:extLst>
          </p:cNvPr>
          <p:cNvSpPr>
            <a:spLocks noGrp="1"/>
          </p:cNvSpPr>
          <p:nvPr>
            <p:ph type="body" idx="1"/>
          </p:nvPr>
        </p:nvSpPr>
        <p:spPr>
          <a:noFill/>
          <a:ln w="9525"/>
        </p:spPr>
        <p:txBody>
          <a:bodyPr>
            <a:normAutofit fontScale="25000" lnSpcReduction="20000"/>
          </a:bodyPr>
          <a:lstStyle/>
          <a:p>
            <a:r>
              <a:rPr lang="en-US" sz="3200" kern="1200">
                <a:solidFill>
                  <a:schemeClr val="tx1"/>
                </a:solidFill>
                <a:effectLst/>
                <a:latin typeface="+mn-lt"/>
                <a:ea typeface="ＭＳ Ｐゴシック" charset="0"/>
                <a:cs typeface="ＭＳ Ｐゴシック" charset="0"/>
              </a:rPr>
              <a:t>As a completely pre-configured solution, SAP Invoice Management (IM) needs to accomplish many if not all different ways to receive invoices, to transform, SAP IM accepts invoices from any channel in the most common formats: traditional paper invoices that are scanned, PDF and XML invoices submitted electronically or  invoices received directly from the supplier through EDI or a business network such as Ariba. While the invoices come in different formats they have something in common: They contain details about who needs to pay how much for what items to which recipient at which time. </a:t>
            </a:r>
            <a:br>
              <a:rPr lang="en-US" sz="3200" kern="1200">
                <a:solidFill>
                  <a:schemeClr val="tx1"/>
                </a:solidFill>
                <a:effectLst/>
                <a:latin typeface="+mn-lt"/>
                <a:ea typeface="ＭＳ Ｐゴシック" charset="0"/>
                <a:cs typeface="ＭＳ Ｐゴシック" charset="0"/>
              </a:rPr>
            </a:br>
            <a:endParaRPr lang="en-US" sz="3200" kern="1200">
              <a:solidFill>
                <a:schemeClr val="tx1"/>
              </a:solidFill>
              <a:effectLst/>
              <a:latin typeface="+mn-lt"/>
              <a:ea typeface="ＭＳ Ｐゴシック" charset="0"/>
              <a:cs typeface="ＭＳ Ｐゴシック" charset="0"/>
            </a:endParaRPr>
          </a:p>
          <a:p>
            <a:r>
              <a:rPr lang="en-US" sz="3200" kern="1200">
                <a:solidFill>
                  <a:schemeClr val="tx1"/>
                </a:solidFill>
                <a:effectLst/>
                <a:latin typeface="+mn-lt"/>
                <a:ea typeface="ＭＳ Ｐゴシック" charset="0"/>
                <a:cs typeface="ＭＳ Ｐゴシック" charset="0"/>
              </a:rPr>
              <a:t>SAP IM manages this information in SAP tables and then applies business rules to check data consistency and completeness. Since everything runs inside the ERP, it always uses real-time data and avoids costly replication and synchronization issues. Each rule has a role assigned that is responsible to look into the corresponding problem. In addition the solution also contains predefined actions that the user can take to resolve the problem. I’ll tell more about it later. </a:t>
            </a:r>
          </a:p>
          <a:p>
            <a:r>
              <a:rPr lang="en-US" sz="3200" kern="1200">
                <a:solidFill>
                  <a:schemeClr val="tx1"/>
                </a:solidFill>
                <a:effectLst/>
                <a:latin typeface="+mn-lt"/>
                <a:ea typeface="ＭＳ Ｐゴシック" charset="0"/>
                <a:cs typeface="ＭＳ Ｐゴシック" charset="0"/>
              </a:rPr>
              <a:t>Depending on</a:t>
            </a:r>
            <a:r>
              <a:rPr lang="en-US" sz="3200" kern="1200" baseline="0">
                <a:solidFill>
                  <a:schemeClr val="tx1"/>
                </a:solidFill>
                <a:effectLst/>
                <a:latin typeface="+mn-lt"/>
                <a:ea typeface="ＭＳ Ｐゴシック" charset="0"/>
                <a:cs typeface="ＭＳ Ｐゴシック" charset="0"/>
              </a:rPr>
              <a:t> the detailed configuration, the invoice will be parked or posted and blocked throughout the process. </a:t>
            </a:r>
            <a:endParaRPr lang="en-US" sz="3200" kern="1200">
              <a:solidFill>
                <a:schemeClr val="tx1"/>
              </a:solidFill>
              <a:effectLst/>
              <a:latin typeface="+mn-lt"/>
              <a:ea typeface="ＭＳ Ｐゴシック" charset="0"/>
              <a:cs typeface="ＭＳ Ｐゴシック" charset="0"/>
            </a:endParaRPr>
          </a:p>
          <a:p>
            <a:r>
              <a:rPr lang="en-US" sz="3200" kern="1200">
                <a:solidFill>
                  <a:schemeClr val="tx1"/>
                </a:solidFill>
                <a:effectLst/>
                <a:latin typeface="+mn-lt"/>
                <a:ea typeface="ＭＳ Ｐゴシック" charset="0"/>
                <a:cs typeface="ＭＳ Ｐゴシック" charset="0"/>
              </a:rPr>
              <a:t>But once all exceptions are resolved and every necessary approval is received, the invoice is unblocked and free for payment. In between all actions a user takes are recorded in the audit trail and directly visible for all other stakeholders. This optimizes and accelerates the collaboration significantly. Once the process is terminated we also </a:t>
            </a:r>
          </a:p>
          <a:p>
            <a:r>
              <a:rPr lang="en-US" sz="3200" kern="1200">
                <a:solidFill>
                  <a:schemeClr val="tx1"/>
                </a:solidFill>
                <a:effectLst/>
                <a:latin typeface="+mn-lt"/>
                <a:ea typeface="ＭＳ Ｐゴシック" charset="0"/>
                <a:cs typeface="ＭＳ Ｐゴシック" charset="0"/>
              </a:rPr>
              <a:t>&lt;click&gt;</a:t>
            </a:r>
          </a:p>
          <a:p>
            <a:r>
              <a:rPr lang="en-US" sz="3200" kern="1200">
                <a:solidFill>
                  <a:schemeClr val="tx1"/>
                </a:solidFill>
                <a:effectLst/>
                <a:latin typeface="+mn-lt"/>
                <a:ea typeface="ＭＳ Ｐゴシック" charset="0"/>
                <a:cs typeface="ＭＳ Ｐゴシック" charset="0"/>
              </a:rPr>
              <a:t>Render the complete audit trail into a PDF document that is attached to the process plus the invoice document. That way auditors have complete insight into the process without relying on data in SAP tables. </a:t>
            </a:r>
          </a:p>
          <a:p>
            <a:r>
              <a:rPr lang="en-US" sz="3200" kern="1200">
                <a:solidFill>
                  <a:schemeClr val="tx1"/>
                </a:solidFill>
                <a:effectLst/>
                <a:latin typeface="+mn-lt"/>
                <a:ea typeface="ＭＳ Ｐゴシック" charset="0"/>
                <a:cs typeface="ＭＳ Ｐゴシック" charset="0"/>
              </a:rPr>
              <a:t>&lt;click&gt;</a:t>
            </a:r>
          </a:p>
          <a:p>
            <a:r>
              <a:rPr lang="en-US" sz="3200" kern="1200">
                <a:solidFill>
                  <a:schemeClr val="tx1"/>
                </a:solidFill>
                <a:effectLst/>
                <a:latin typeface="+mn-lt"/>
                <a:ea typeface="ＭＳ Ｐゴシック" charset="0"/>
                <a:cs typeface="ＭＳ Ｐゴシック" charset="0"/>
              </a:rPr>
              <a:t>Full transparency is really important for internal staff as well as the suppliers. This is why SAP IM also includes a very easy to use supplier self-service: Suppliers and internal staff simply see the invoice status by entering a few fields like invoice reference and amount. This eliminates calls and emails to the AP specialist who can solely focus on accounting activities.</a:t>
            </a:r>
          </a:p>
          <a:p>
            <a:r>
              <a:rPr lang="en-US" sz="3200" kern="1200">
                <a:solidFill>
                  <a:schemeClr val="tx1"/>
                </a:solidFill>
                <a:effectLst/>
                <a:latin typeface="+mn-lt"/>
                <a:ea typeface="ＭＳ Ｐゴシック" charset="0"/>
                <a:cs typeface="ＭＳ Ｐゴシック" charset="0"/>
              </a:rPr>
              <a:t>SAP IM traces each and every step for two reasons: first of all for compliance purposes: You always need to know who decided what. But secondly it also allows detailed reporting and continuous process optimization: You know exactly which suppliers/plants/organizational units cause costs and delays in invoice processing. We’ll later discuss this important aspect in more detail.  </a:t>
            </a:r>
          </a:p>
          <a:p>
            <a:r>
              <a:rPr lang="en-US" sz="3200" kern="1200">
                <a:solidFill>
                  <a:schemeClr val="tx1"/>
                </a:solidFill>
                <a:effectLst/>
                <a:latin typeface="+mn-lt"/>
                <a:ea typeface="ＭＳ Ｐゴシック" charset="0"/>
                <a:cs typeface="ＭＳ Ｐゴシック" charset="0"/>
              </a:rPr>
              <a:t>Let me quickly touch an important topic: simplicity.</a:t>
            </a:r>
          </a:p>
          <a:p>
            <a:r>
              <a:rPr lang="en-US" sz="3200" kern="1200">
                <a:solidFill>
                  <a:schemeClr val="tx1"/>
                </a:solidFill>
                <a:effectLst/>
                <a:latin typeface="+mn-lt"/>
                <a:ea typeface="ＭＳ Ｐゴシック" charset="0"/>
                <a:cs typeface="ＭＳ Ｐゴシック" charset="0"/>
              </a:rPr>
              <a:t>&lt;click&gt; </a:t>
            </a:r>
          </a:p>
          <a:p>
            <a:r>
              <a:rPr lang="en-US" sz="3200" kern="1200">
                <a:solidFill>
                  <a:schemeClr val="tx1"/>
                </a:solidFill>
                <a:effectLst/>
                <a:latin typeface="+mn-lt"/>
                <a:ea typeface="ＭＳ Ｐゴシック" charset="0"/>
                <a:cs typeface="ＭＳ Ｐゴシック" charset="0"/>
              </a:rPr>
              <a:t>SAP IM has exactly two price items: First of all the solution itself including the supplier self-service and all web and mobile approval components.</a:t>
            </a:r>
          </a:p>
          <a:p>
            <a:r>
              <a:rPr lang="en-US" sz="3200" kern="1200">
                <a:solidFill>
                  <a:schemeClr val="tx1"/>
                </a:solidFill>
                <a:effectLst/>
                <a:latin typeface="+mn-lt"/>
                <a:ea typeface="ＭＳ Ｐゴシック" charset="0"/>
                <a:cs typeface="ＭＳ Ｐゴシック" charset="0"/>
              </a:rPr>
              <a:t>&lt;click&gt;</a:t>
            </a:r>
          </a:p>
          <a:p>
            <a:r>
              <a:rPr lang="en-US" sz="3200" kern="1200">
                <a:solidFill>
                  <a:schemeClr val="tx1"/>
                </a:solidFill>
                <a:effectLst/>
                <a:latin typeface="+mn-lt"/>
                <a:ea typeface="ＭＳ Ｐゴシック" charset="0"/>
                <a:cs typeface="ＭＳ Ｐゴシック" charset="0"/>
              </a:rPr>
              <a:t>Secondly the optional OCR that also include the scanning software. </a:t>
            </a:r>
          </a:p>
          <a:p>
            <a:r>
              <a:rPr lang="en-US" sz="3200" kern="1200">
                <a:solidFill>
                  <a:schemeClr val="tx1"/>
                </a:solidFill>
                <a:effectLst/>
                <a:latin typeface="+mn-lt"/>
                <a:ea typeface="ＭＳ Ｐゴシック" charset="0"/>
                <a:cs typeface="ＭＳ Ｐゴシック" charset="0"/>
              </a:rPr>
              <a:t>&lt;click&gt;</a:t>
            </a:r>
          </a:p>
          <a:p>
            <a:r>
              <a:rPr lang="en-US" sz="3200" kern="1200">
                <a:solidFill>
                  <a:schemeClr val="tx1"/>
                </a:solidFill>
                <a:effectLst/>
                <a:latin typeface="+mn-lt"/>
                <a:ea typeface="ＭＳ Ｐゴシック" charset="0"/>
                <a:cs typeface="ＭＳ Ｐゴシック" charset="0"/>
              </a:rPr>
              <a:t>The OCR is deeply integrated with your ERP: It stores all configuration within SAP, retrieves all documents that require OCR processing from SAP (and the attached Archive). So from an infrastructure perspective it is a really simple solution. The invoice process itself uses SAP Business Workflow with the huge advantage that you need not reinvent Org-models, substitutions and so much more: Everything that you have already is used. The same applies for reporting: It scales from ABAP reports, via </a:t>
            </a:r>
            <a:r>
              <a:rPr lang="en-US" sz="3200" kern="1200" err="1">
                <a:solidFill>
                  <a:schemeClr val="tx1"/>
                </a:solidFill>
                <a:effectLst/>
                <a:latin typeface="+mn-lt"/>
                <a:ea typeface="ＭＳ Ｐゴシック" charset="0"/>
                <a:cs typeface="ＭＳ Ｐゴシック" charset="0"/>
              </a:rPr>
              <a:t>WebDynpro</a:t>
            </a:r>
            <a:r>
              <a:rPr lang="en-US" sz="3200" kern="1200">
                <a:solidFill>
                  <a:schemeClr val="tx1"/>
                </a:solidFill>
                <a:effectLst/>
                <a:latin typeface="+mn-lt"/>
                <a:ea typeface="ＭＳ Ｐゴシック" charset="0"/>
                <a:cs typeface="ＭＳ Ｐゴシック" charset="0"/>
              </a:rPr>
              <a:t> to BW content.</a:t>
            </a:r>
          </a:p>
          <a:p>
            <a:r>
              <a:rPr lang="en-US" sz="3200" kern="1200">
                <a:solidFill>
                  <a:schemeClr val="tx1"/>
                </a:solidFill>
                <a:effectLst/>
                <a:latin typeface="+mn-lt"/>
                <a:ea typeface="ＭＳ Ｐゴシック" charset="0"/>
                <a:cs typeface="ＭＳ Ｐゴシック" charset="0"/>
              </a:rPr>
              <a:t>Let me walk you through some additional details of the individual processing steps in the next minutes.</a:t>
            </a:r>
          </a:p>
          <a:p>
            <a:r>
              <a:rPr lang="en-US" sz="3200" kern="1200">
                <a:solidFill>
                  <a:schemeClr val="tx1"/>
                </a:solidFill>
                <a:effectLst/>
                <a:latin typeface="+mn-lt"/>
                <a:ea typeface="ＭＳ Ｐゴシック" charset="0"/>
                <a:cs typeface="ＭＳ Ｐゴシック" charset="0"/>
              </a:rPr>
              <a:t> </a:t>
            </a:r>
          </a:p>
        </p:txBody>
      </p:sp>
    </p:spTree>
    <p:extLst>
      <p:ext uri="{BB962C8B-B14F-4D97-AF65-F5344CB8AC3E}">
        <p14:creationId xmlns:p14="http://schemas.microsoft.com/office/powerpoint/2010/main" val="565699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endParaRPr lang="en-US" sz="600" noProof="0"/>
          </a:p>
          <a:p>
            <a:r>
              <a:rPr lang="en-US" sz="600" b="1" noProof="0"/>
              <a:t>Standard support</a:t>
            </a:r>
            <a:r>
              <a:rPr lang="en-US" sz="600" b="1" baseline="0" noProof="0"/>
              <a:t> </a:t>
            </a:r>
            <a:r>
              <a:rPr lang="en-US" sz="600" baseline="0" noProof="0"/>
              <a:t>means that ICC is preconfigured to extract invoice data for typical vendor invoices for these countries: ICC  „understands“ the languages of the listed countries and considers specific invoice characteristics, e.g. country specific date and amount writing styles, taxes (VAT in most countries, but also GST (e.g. Australia, Canada), sales tax (e.g. USA), and country specific fields (e.g. KID payment reference for Scandinavian countries, ESR payment reference for Switzerland, SIRET for France, CIF for Spain). </a:t>
            </a:r>
          </a:p>
          <a:p>
            <a:r>
              <a:rPr lang="en-US" sz="600" baseline="0" noProof="0"/>
              <a:t>ICC Validation client UI is available in languages used in these countries – language can be selected user specific.  </a:t>
            </a:r>
            <a:endParaRPr lang="en-US" sz="600" noProof="0"/>
          </a:p>
          <a:p>
            <a:endParaRPr lang="en-US" sz="600" noProof="0"/>
          </a:p>
          <a:p>
            <a:r>
              <a:rPr lang="en-US" sz="600" b="1" noProof="0"/>
              <a:t>Special</a:t>
            </a:r>
            <a:r>
              <a:rPr lang="en-US" sz="600" b="1" baseline="0" noProof="0"/>
              <a:t> Notes for countries with *</a:t>
            </a:r>
            <a:r>
              <a:rPr lang="en-US" sz="600" baseline="0" noProof="0"/>
              <a:t>:</a:t>
            </a:r>
          </a:p>
          <a:p>
            <a:pPr marL="285750" indent="-285750">
              <a:buFont typeface="Arial" panose="020B0604020202020204" pitchFamily="34" charset="0"/>
              <a:buChar char="•"/>
            </a:pPr>
            <a:r>
              <a:rPr lang="en-US" sz="600" b="1" baseline="0" noProof="0"/>
              <a:t>Brazil:</a:t>
            </a:r>
            <a:r>
              <a:rPr lang="en-US" sz="600" baseline="0" noProof="0"/>
              <a:t> in Brazil e-invoicing is used for goods, but service invoices are still paper based. ICC supports just invoices type „Nota Fiscal de </a:t>
            </a:r>
            <a:r>
              <a:rPr lang="en-US" sz="600" baseline="0" noProof="0" err="1"/>
              <a:t>Servicos</a:t>
            </a:r>
            <a:r>
              <a:rPr lang="en-US" sz="600" baseline="0" noProof="0"/>
              <a:t> Electronica – NFS-e</a:t>
            </a:r>
          </a:p>
          <a:p>
            <a:pPr marL="285750" indent="-285750">
              <a:buFont typeface="Arial" panose="020B0604020202020204" pitchFamily="34" charset="0"/>
              <a:buChar char="•"/>
            </a:pPr>
            <a:r>
              <a:rPr lang="en-US" sz="600" b="1" baseline="0" noProof="0"/>
              <a:t>China Mainland: </a:t>
            </a:r>
            <a:r>
              <a:rPr lang="en-US" sz="600" baseline="0" noProof="0"/>
              <a:t>In China Mainland (People‘s republic of China) language is Simplified Chinese, national and provincial invoice forms are in use. ICC supports the three most widely used national invoice forms and extracts invoice data automatically: VAT Special Invoice, VAT Common Invoice and Transportation Invoice. Support for more forms on request.</a:t>
            </a:r>
          </a:p>
          <a:p>
            <a:pPr marL="285750" indent="-285750">
              <a:buFont typeface="Arial" panose="020B0604020202020204" pitchFamily="34" charset="0"/>
              <a:buChar char="•"/>
            </a:pPr>
            <a:r>
              <a:rPr lang="en-US" sz="600" b="1" baseline="0" noProof="0"/>
              <a:t>China Traditional: </a:t>
            </a:r>
            <a:r>
              <a:rPr lang="en-US" sz="600" baseline="0" noProof="0"/>
              <a:t>Traditional Chinese is the language used in Taiwan and </a:t>
            </a:r>
            <a:r>
              <a:rPr lang="en-US" sz="600" baseline="0" noProof="0" err="1"/>
              <a:t>Hongkong</a:t>
            </a:r>
            <a:r>
              <a:rPr lang="en-US" sz="600" baseline="0" noProof="0"/>
              <a:t>. Various invoice formats are in use – ICC is not preconfigured for specific invoice forms  but recognizes the complete invoice text and makes it available for Single Click Entry. Vendor and Company Code will be determined automatically based on master data download from SAP,  other invoice fields will require training with ART.</a:t>
            </a:r>
          </a:p>
          <a:p>
            <a:pPr marL="285750" marR="0" indent="-2857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600" b="1" baseline="0" noProof="0"/>
              <a:t>Japan: </a:t>
            </a:r>
            <a:r>
              <a:rPr lang="en-US" sz="600" baseline="0" noProof="0"/>
              <a:t>Various invoice formats are in use – ICC is not preconfigured for specific invoice forms  but recognizes the complete invoice text and makes it available for Single Click Entry. Vendor and Company Code will be determined automatically based on master data download from SAP,  other invoice fields will require training with ART.</a:t>
            </a:r>
          </a:p>
          <a:p>
            <a:pPr marL="285750" marR="0" indent="-2857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600" b="1" baseline="0" noProof="0"/>
              <a:t>Korea:</a:t>
            </a:r>
            <a:r>
              <a:rPr lang="en-US" sz="600" baseline="0" noProof="0"/>
              <a:t> Various invoice formats are in use – ICC is not preconfigured for specific invoice forms  but recognizes the complete invoice text and makes it available for Single Click Entry. Vendor and Company Code will be determined automatically based on master data download from SAP,  other invoice fields will require training with ART.</a:t>
            </a:r>
          </a:p>
          <a:p>
            <a:pPr marL="285750" marR="0" indent="-2857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600" b="1" baseline="0" noProof="0"/>
              <a:t>Thailand: </a:t>
            </a:r>
            <a:r>
              <a:rPr lang="en-US" sz="600" baseline="0" noProof="0"/>
              <a:t>Various invoice formats are in use – ICC is not preconfigured for specific invoice forms  but recognizes the complete invoice text and makes it available for Single Click Entry. Vendor and Company Code will be determined automatically based on master data download from SAP,  other invoice fields will require training with ART.</a:t>
            </a:r>
          </a:p>
          <a:p>
            <a:pPr marL="285750" marR="0" indent="-2857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US" sz="600" baseline="0" noProof="0"/>
          </a:p>
          <a:p>
            <a:pPr marL="0" marR="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sz="600" b="1" i="0" u="none" strike="noStrike" kern="1200" baseline="0" noProof="0">
                <a:solidFill>
                  <a:schemeClr val="tx1"/>
                </a:solidFill>
                <a:ea typeface="ＭＳ Ｐゴシック" charset="0"/>
                <a:cs typeface="ＭＳ Ｐゴシック" charset="0"/>
              </a:rPr>
              <a:t>Basis Support </a:t>
            </a:r>
            <a:r>
              <a:rPr lang="en-US" sz="600" b="0" i="0" u="none" strike="noStrike" kern="1200" baseline="0" noProof="0">
                <a:solidFill>
                  <a:schemeClr val="tx1"/>
                </a:solidFill>
                <a:ea typeface="ＭＳ Ｐゴシック" charset="0"/>
                <a:cs typeface="ＭＳ Ｐゴシック" charset="0"/>
              </a:rPr>
              <a:t>means: For these countries the application is preconfigured with regard to character recognition, culture settings controlling data conversion and formatting, and VAT rates are specified. For some of these countries, data extraction will also yield good results if the respective country uses the same keywords and phrases as one of the countries of the above list. For these countries, additional customizing will be needed to achieve high recognition rates </a:t>
            </a:r>
            <a:endParaRPr lang="en-US" sz="600" baseline="0" noProof="0"/>
          </a:p>
          <a:p>
            <a:pPr marR="0" algn="l" defTabSz="914400" rtl="0" eaLnBrk="1" fontAlgn="base" latinLnBrk="0" hangingPunct="1">
              <a:lnSpc>
                <a:spcPct val="100000"/>
              </a:lnSpc>
              <a:spcBef>
                <a:spcPct val="30000"/>
              </a:spcBef>
              <a:spcAft>
                <a:spcPct val="0"/>
              </a:spcAft>
              <a:buClrTx/>
              <a:buSzTx/>
              <a:tabLst/>
              <a:defRPr/>
            </a:pPr>
            <a:endParaRPr lang="en-US" sz="600" baseline="0" noProof="0"/>
          </a:p>
          <a:p>
            <a:r>
              <a:rPr lang="en-US" sz="600" noProof="0"/>
              <a:t>Traditional Chinese is used in Taiwan, </a:t>
            </a:r>
            <a:r>
              <a:rPr lang="en-US" sz="600" noProof="0" err="1"/>
              <a:t>Hongkong</a:t>
            </a:r>
            <a:r>
              <a:rPr lang="en-US" sz="600" noProof="0"/>
              <a:t>, Macau</a:t>
            </a:r>
          </a:p>
          <a:p>
            <a:r>
              <a:rPr lang="en-US" sz="600" noProof="0"/>
              <a:t>Taiwan: Various invoice layouts exist </a:t>
            </a:r>
          </a:p>
          <a:p>
            <a:r>
              <a:rPr lang="en-US" sz="600" noProof="0"/>
              <a:t>National used GUI invoice form exists - GUI stands for Government Unified Invoices. In Taiwan, all VAT registered vendors must apply to purchase preprinted invoice books from the Government. It is possible to apply for self printed invoices. These must bear serial numbers issued by government.</a:t>
            </a:r>
          </a:p>
          <a:p>
            <a:r>
              <a:rPr lang="en-US" sz="600" noProof="0"/>
              <a:t>Forms also show handwritten characters</a:t>
            </a:r>
          </a:p>
          <a:p>
            <a:r>
              <a:rPr lang="en-US" sz="600" noProof="0"/>
              <a:t>International style invoices also exist (bilingual Chinese/English) </a:t>
            </a:r>
          </a:p>
          <a:p>
            <a:r>
              <a:rPr lang="en-US" sz="600" noProof="0"/>
              <a:t>ICC supports Traditional Chinese character set</a:t>
            </a:r>
          </a:p>
          <a:p>
            <a:pPr lvl="1"/>
            <a:r>
              <a:rPr lang="en-US" sz="600" noProof="0"/>
              <a:t>Complete invoice text is recognized and available for SCE.</a:t>
            </a:r>
          </a:p>
          <a:p>
            <a:pPr lvl="1"/>
            <a:r>
              <a:rPr lang="en-US" sz="600" noProof="0"/>
              <a:t>No preconfigured recognition for invoice fields, data extraction for invoice fields needs to be trained with ART – for invoice header and invoice item fields.</a:t>
            </a:r>
          </a:p>
          <a:p>
            <a:pPr lvl="2"/>
            <a:r>
              <a:rPr lang="en-US" sz="600" noProof="0"/>
              <a:t>Training with ART is easy to use, can be performed by the customer, needs to be done once for every vendor </a:t>
            </a:r>
          </a:p>
          <a:p>
            <a:pPr lvl="2"/>
            <a:r>
              <a:rPr lang="en-US" sz="600" noProof="0"/>
              <a:t>Invoice Vendor and Company Code will be recognized without training, based on master data extract download from SAP like for other ICC standard countries. </a:t>
            </a:r>
          </a:p>
          <a:p>
            <a:pPr lvl="1"/>
            <a:r>
              <a:rPr lang="en-US" sz="600" noProof="0"/>
              <a:t>To be checked if specific requirements for </a:t>
            </a:r>
            <a:r>
              <a:rPr lang="en-US" sz="600" noProof="0" err="1"/>
              <a:t>Hongkong</a:t>
            </a:r>
            <a:r>
              <a:rPr lang="en-US" sz="600" noProof="0"/>
              <a:t> exist</a:t>
            </a:r>
          </a:p>
          <a:p>
            <a:r>
              <a:rPr lang="en-US" sz="600" noProof="0"/>
              <a:t>Further enhancements in upcoming ICC 7.5 SPs upon </a:t>
            </a:r>
            <a:r>
              <a:rPr lang="en-US" sz="600" noProof="0" err="1"/>
              <a:t>availabilitiy</a:t>
            </a:r>
            <a:r>
              <a:rPr lang="en-US" sz="600" noProof="0"/>
              <a:t> of more invoice samples. Provide more preconfigured functionality for GUI invoice forms.  </a:t>
            </a:r>
          </a:p>
          <a:p>
            <a:endParaRPr lang="en-US" sz="600" noProof="0"/>
          </a:p>
          <a:p>
            <a:endParaRPr lang="en-US" sz="600" noProof="0"/>
          </a:p>
          <a:p>
            <a:endParaRPr lang="en-US" sz="1200" noProof="0"/>
          </a:p>
          <a:p>
            <a:endParaRPr lang="en-US" sz="600" noProof="0"/>
          </a:p>
          <a:p>
            <a:endParaRPr lang="en-US" sz="600" baseline="0" noProof="0"/>
          </a:p>
          <a:p>
            <a:endParaRPr lang="en-US" sz="600" noProof="0"/>
          </a:p>
          <a:p>
            <a:endParaRPr lang="en-US" sz="600" noProof="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467022-1A2E-7141-8B66-5520D8C175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4785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748D67-2A12-4317-91B0-57D0E3C91F14}" type="slidenum">
              <a:rPr lang="en-US" smtClean="0"/>
              <a:t>25</a:t>
            </a:fld>
            <a:endParaRPr lang="en-US"/>
          </a:p>
        </p:txBody>
      </p:sp>
    </p:spTree>
    <p:extLst>
      <p:ext uri="{BB962C8B-B14F-4D97-AF65-F5344CB8AC3E}">
        <p14:creationId xmlns:p14="http://schemas.microsoft.com/office/powerpoint/2010/main" val="2776109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b="0"/>
              <a:t>Keeping all the advantages of e-invoicing in mind still</a:t>
            </a:r>
            <a:r>
              <a:rPr lang="en-US" b="0" baseline="0"/>
              <a:t> a significant fraction of invoices is not fully electronically (structured like XML or </a:t>
            </a:r>
            <a:r>
              <a:rPr lang="en-US" b="0" baseline="0" err="1"/>
              <a:t>IDoc</a:t>
            </a:r>
            <a:r>
              <a:rPr lang="en-US" b="0" baseline="0"/>
              <a:t>) but either scanned or PDF. These types of invoices are instantly archived and then process by the OCR engine under full control of SAP IM.</a:t>
            </a:r>
          </a:p>
          <a:p>
            <a:endParaRPr lang="en-US" b="0"/>
          </a:p>
          <a:p>
            <a:r>
              <a:rPr lang="en-US" b="1"/>
              <a:t>What SAP Information Capture does after loading the files from the archive server:</a:t>
            </a:r>
          </a:p>
          <a:p>
            <a:pPr marL="457200" indent="-457200">
              <a:buFont typeface="Arial" panose="020B0604020202020204" pitchFamily="34" charset="0"/>
              <a:buChar char="•"/>
            </a:pPr>
            <a:r>
              <a:rPr lang="en-US"/>
              <a:t>Identify the begin of invoice attachments to reduce extraction time</a:t>
            </a:r>
          </a:p>
          <a:p>
            <a:pPr marL="457200" indent="-457200">
              <a:buFont typeface="Arial" panose="020B0604020202020204" pitchFamily="34" charset="0"/>
              <a:buChar char="•"/>
            </a:pPr>
            <a:r>
              <a:rPr lang="en-US"/>
              <a:t>&lt;click&gt;</a:t>
            </a:r>
            <a:br>
              <a:rPr lang="en-US"/>
            </a:br>
            <a:r>
              <a:rPr lang="en-US"/>
              <a:t>Classify</a:t>
            </a:r>
            <a:r>
              <a:rPr lang="en-US" baseline="0"/>
              <a:t> the document type to distinguish between invoice, credit note, down payments or others.</a:t>
            </a:r>
            <a:endParaRPr lang="en-US"/>
          </a:p>
          <a:p>
            <a:pPr marL="457200" marR="0" indent="-45720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a:t>&lt;click&gt;</a:t>
            </a:r>
            <a:br>
              <a:rPr lang="en-US"/>
            </a:br>
            <a:r>
              <a:rPr lang="en-US"/>
              <a:t>Extract the full text (whether used for fields or not)</a:t>
            </a:r>
            <a:br>
              <a:rPr lang="en-US"/>
            </a:br>
            <a:r>
              <a:rPr lang="en-US"/>
              <a:t>Please note: </a:t>
            </a:r>
            <a:r>
              <a:rPr lang="en-US" u="sng"/>
              <a:t>For searchable PDF the “</a:t>
            </a:r>
            <a:r>
              <a:rPr lang="en-US" u="sng" err="1"/>
              <a:t>etext</a:t>
            </a:r>
            <a:r>
              <a:rPr lang="en-US" u="sng"/>
              <a:t>” is used</a:t>
            </a:r>
            <a:r>
              <a:rPr lang="en-US"/>
              <a:t>!</a:t>
            </a:r>
            <a:r>
              <a:rPr lang="en-US" baseline="0"/>
              <a:t> This eliminates any character recognition problems (ambiguities like “I”, “l” or “1”, hidden text, etc.)</a:t>
            </a:r>
            <a:endParaRPr lang="en-US"/>
          </a:p>
          <a:p>
            <a:pPr marL="457200" indent="-457200">
              <a:buFont typeface="Arial" panose="020B0604020202020204" pitchFamily="34" charset="0"/>
              <a:buChar char="•"/>
            </a:pPr>
            <a:r>
              <a:rPr lang="en-US"/>
              <a:t>Normalize data; Example:</a:t>
            </a:r>
            <a:r>
              <a:rPr lang="en-US" baseline="0"/>
              <a:t> </a:t>
            </a:r>
            <a:r>
              <a:rPr lang="en-US"/>
              <a:t>Understand different currency symbols, units of measure, number formats and date formats</a:t>
            </a:r>
          </a:p>
          <a:p>
            <a:pPr marL="457200" indent="-457200">
              <a:buFont typeface="Arial" panose="020B0604020202020204" pitchFamily="34" charset="0"/>
              <a:buChar char="•"/>
            </a:pPr>
            <a:endParaRPr lang="en-US"/>
          </a:p>
          <a:p>
            <a:pPr marL="457200" indent="-457200">
              <a:buFont typeface="Arial" panose="020B0604020202020204" pitchFamily="34" charset="0"/>
              <a:buChar char="•"/>
            </a:pPr>
            <a:r>
              <a:rPr lang="en-US"/>
              <a:t>Enhance data quality based on master data that exists in ERP</a:t>
            </a:r>
          </a:p>
          <a:p>
            <a:pPr marL="457200" indent="-457200">
              <a:buFont typeface="Arial" panose="020B0604020202020204" pitchFamily="34" charset="0"/>
              <a:buChar char="•"/>
            </a:pPr>
            <a:endParaRPr lang="en-US"/>
          </a:p>
          <a:p>
            <a:pPr marL="457200" indent="-457200">
              <a:buFont typeface="Arial" panose="020B0604020202020204" pitchFamily="34" charset="0"/>
              <a:buChar char="•"/>
            </a:pPr>
            <a:r>
              <a:rPr lang="en-US"/>
              <a:t>&lt;click&gt;</a:t>
            </a:r>
            <a:br>
              <a:rPr lang="en-US"/>
            </a:br>
            <a:r>
              <a:rPr lang="en-US"/>
              <a:t>Recognize invoices from multiple countries: The knowledge base contains all typical keywords for 30+ countries</a:t>
            </a:r>
          </a:p>
          <a:p>
            <a:pPr marL="457200" indent="-457200">
              <a:buFont typeface="Arial" panose="020B0604020202020204" pitchFamily="34" charset="0"/>
              <a:buChar char="•"/>
            </a:pPr>
            <a:endParaRPr lang="en-US"/>
          </a:p>
          <a:p>
            <a:pPr marL="457200" indent="-457200">
              <a:buFont typeface="Arial" panose="020B0604020202020204" pitchFamily="34" charset="0"/>
              <a:buChar char="•"/>
            </a:pPr>
            <a:r>
              <a:rPr lang="en-US"/>
              <a:t>Recognize complex invoice item tables spanning multiple pages including line item qualification for surcharges, freight, </a:t>
            </a:r>
            <a:r>
              <a:rPr lang="en-US" err="1"/>
              <a:t>etc</a:t>
            </a:r>
            <a:r>
              <a:rPr lang="en-US"/>
              <a:t> …</a:t>
            </a:r>
          </a:p>
          <a:p>
            <a:pPr marL="457200" indent="-457200">
              <a:buFont typeface="Arial" panose="020B0604020202020204" pitchFamily="34" charset="0"/>
              <a:buChar char="•"/>
            </a:pPr>
            <a:r>
              <a:rPr lang="en-US"/>
              <a:t>Learning for invoices not recognized the first pass</a:t>
            </a:r>
          </a:p>
          <a:p>
            <a:pPr marL="457200" indent="-457200">
              <a:buFont typeface="Arial" panose="020B0604020202020204" pitchFamily="34" charset="0"/>
              <a:buChar char="•"/>
            </a:pPr>
            <a:endParaRPr lang="en-US"/>
          </a:p>
          <a:p>
            <a:pPr marL="0" indent="0">
              <a:buFont typeface="Arial" panose="020B0604020202020204" pitchFamily="34" charset="0"/>
              <a:buNone/>
            </a:pPr>
            <a:r>
              <a:rPr lang="en-US"/>
              <a:t>SAP Information Capture stores all configuration in SAP; The list of invoices that need extraction</a:t>
            </a:r>
            <a:r>
              <a:rPr lang="en-US" baseline="0"/>
              <a:t> is loaded from SAP; the images are loaded via ArchiveLink from the correct content repository and the full text extraction details are stored back in an archive using ArchiveLink. But most importantly the extraction results including their geometry (where was it found) is directly updated in SAP. Everybody has instant access to the invoice, the header and line item data and the full audit trail who corrected individual fields.</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467022-1A2E-7141-8B66-5520D8C175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44214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simplified graphic, you can see key components of an intelligent automation solution.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C2C35-2B8A-446E-BEC0-FD36716C29AC}"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38600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D6467022-1A2E-7141-8B66-5520D8C1752F}" type="slidenum">
              <a:rPr kumimoji="0" lang="en-US"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28</a:t>
            </a:fld>
            <a:endParaRPr kumimoji="0" lang="en-US" sz="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6189997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For purchase order related invoices</a:t>
            </a:r>
            <a:r>
              <a:rPr lang="en-US" baseline="0"/>
              <a:t> even more rules apply. You can rest assured that we cater for most simple and complex scenarios and that the flexibility of the rule framework allows a fully automated and compliant check of incoming information against the data in SAP in real-time.</a:t>
            </a:r>
          </a:p>
          <a:p>
            <a:endParaRPr lang="en-US" baseline="0"/>
          </a:p>
          <a:p>
            <a:r>
              <a:rPr lang="en-US" baseline="0"/>
              <a:t>In that context we should also mention that so called “logic modules” can first “enhance” the data prior to applying all these rules. This contributes to the high levels of automation.</a:t>
            </a:r>
          </a:p>
          <a:p>
            <a:r>
              <a:rPr lang="en-US"/>
              <a:t>&lt;click&gt;It’s again up to you to decide, which rules to deactivate or even to add.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467022-1A2E-7141-8B66-5520D8C175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53112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Rot="1" noChangeAspect="1" noChangeArrowheads="1" noTextEdit="1"/>
          </p:cNvSpPr>
          <p:nvPr>
            <p:ph type="sldImg"/>
          </p:nvPr>
        </p:nvSpPr>
        <p:spPr>
          <a:ln/>
        </p:spPr>
      </p:sp>
      <p:sp>
        <p:nvSpPr>
          <p:cNvPr id="65538" name="Rectangle 3"/>
          <p:cNvSpPr>
            <a:spLocks noGrp="1" noChangeArrowheads="1"/>
          </p:cNvSpPr>
          <p:nvPr>
            <p:ph type="body" idx="1"/>
          </p:nvPr>
        </p:nvSpPr>
        <p:spPr>
          <a:noFill/>
          <a:ln w="9525"/>
        </p:spPr>
        <p:txBody>
          <a:bodyPr>
            <a:noAutofit/>
          </a:bodyPr>
          <a:lstStyle/>
          <a:p>
            <a:pPr eaLnBrk="1" hangingPunct="1"/>
            <a:r>
              <a:rPr lang="en-US" sz="800"/>
              <a:t>One proven way to improve A/P efficiency is by implementing a shared service center. However., doing so is not without some challenges, for instance, high transaction volume and distribution or invoice origination, reconciliation, and approval. For organizations that do not have centralized or shared services, SAP Invoice Management provides the means to put these operations in place without extensive overhaul or retrofitting. With the virtual consolidation of documents, you can control all transactions centrally, even when elements of the transaction occur in different geographic locations.</a:t>
            </a:r>
          </a:p>
          <a:p>
            <a:pPr eaLnBrk="1" hangingPunct="1"/>
            <a:endParaRPr lang="en-US" sz="800"/>
          </a:p>
          <a:p>
            <a:pPr eaLnBrk="1" hangingPunct="1"/>
            <a:r>
              <a:rPr lang="en-US" sz="800"/>
              <a:t>Shared services can gain significant benefits from implementing SAP Invoice Management). You can post large volumes of invoices without human intervention, using SAP Information Capture. Exception-handling intelligence, paperless documents, and distributed access all enhance a shared-services center by creating a virtual, centralized monitoring and tracking solution that is accessible by any authorized party from any location.</a:t>
            </a:r>
          </a:p>
          <a:p>
            <a:pPr eaLnBrk="1" hangingPunct="1"/>
            <a:r>
              <a:rPr lang="en-US" sz="800"/>
              <a:t>For shared- services centers that post invoices to multiple  back- end production instances, the solution provides a single consolidated view for your AP department to process invoices. From process control through reporting, your personnel work from a centralized instance  </a:t>
            </a:r>
          </a:p>
          <a:p>
            <a:pPr eaLnBrk="1" hangingPunct="1"/>
            <a:r>
              <a:rPr lang="en-US" sz="800"/>
              <a:t>As a result, all information relevant to a transaction is visible on one screen. Scanned images, links to transactions (POs, goods receipts, invoices, and so on), comments, history, and other communications are consolidated in one location with links to more details. With increased visibility and accessibility comes reduction in cost, decreased risk and improved quality across all process steps.</a:t>
            </a:r>
          </a:p>
          <a:p>
            <a:pPr eaLnBrk="1" hangingPunct="1"/>
            <a:endParaRPr lang="en-US" sz="800"/>
          </a:p>
          <a:p>
            <a:pPr marL="0" indent="0" eaLnBrk="1" hangingPunct="1">
              <a:lnSpc>
                <a:spcPct val="95000"/>
              </a:lnSpc>
              <a:spcBef>
                <a:spcPts val="1200"/>
              </a:spcBef>
              <a:buFont typeface="Wingdings" pitchFamily="2" charset="2"/>
              <a:buNone/>
            </a:pPr>
            <a:r>
              <a:rPr lang="en-US" sz="800" b="1"/>
              <a:t>Cost</a:t>
            </a:r>
          </a:p>
          <a:p>
            <a:pPr lvl="1" eaLnBrk="1" hangingPunct="1">
              <a:lnSpc>
                <a:spcPct val="95000"/>
              </a:lnSpc>
            </a:pPr>
            <a:r>
              <a:rPr lang="en-US" sz="800"/>
              <a:t>Cost of manual data entry virtually eliminated</a:t>
            </a:r>
          </a:p>
          <a:p>
            <a:pPr lvl="1" eaLnBrk="1" hangingPunct="1"/>
            <a:r>
              <a:rPr lang="en-US" sz="800"/>
              <a:t>Costly focus and follow-up on numerous status calls and complaints from suppliers avoided </a:t>
            </a:r>
          </a:p>
          <a:p>
            <a:pPr lvl="1" eaLnBrk="1" hangingPunct="1"/>
            <a:r>
              <a:rPr lang="en-US" sz="800"/>
              <a:t>Need to install more instances when </a:t>
            </a:r>
            <a:br>
              <a:rPr lang="en-US" sz="800"/>
            </a:br>
            <a:r>
              <a:rPr lang="en-US" sz="800"/>
              <a:t>adding countries avoided through localization</a:t>
            </a:r>
          </a:p>
          <a:p>
            <a:pPr marL="0" indent="0" eaLnBrk="1" hangingPunct="1">
              <a:lnSpc>
                <a:spcPct val="95000"/>
              </a:lnSpc>
              <a:spcBef>
                <a:spcPts val="1200"/>
              </a:spcBef>
              <a:buFont typeface="Wingdings" pitchFamily="2" charset="2"/>
              <a:buNone/>
            </a:pPr>
            <a:r>
              <a:rPr lang="en-US" sz="800" b="1"/>
              <a:t>Risk</a:t>
            </a:r>
          </a:p>
          <a:p>
            <a:pPr lvl="1" eaLnBrk="1" hangingPunct="1">
              <a:lnSpc>
                <a:spcPct val="95000"/>
              </a:lnSpc>
            </a:pPr>
            <a:r>
              <a:rPr lang="en-US" sz="800"/>
              <a:t>One place to monitor all invoices</a:t>
            </a:r>
          </a:p>
          <a:p>
            <a:pPr lvl="1" eaLnBrk="1" hangingPunct="1">
              <a:lnSpc>
                <a:spcPct val="95000"/>
              </a:lnSpc>
            </a:pPr>
            <a:r>
              <a:rPr lang="en-US" sz="800"/>
              <a:t>Platform for central service delivery, enabling selective process harmonization</a:t>
            </a:r>
          </a:p>
          <a:p>
            <a:pPr lvl="1" eaLnBrk="1" hangingPunct="1">
              <a:lnSpc>
                <a:spcPct val="95000"/>
              </a:lnSpc>
            </a:pPr>
            <a:r>
              <a:rPr lang="en-US" sz="800"/>
              <a:t>Transparent routing of invoices to process constituents across the corporation</a:t>
            </a:r>
          </a:p>
          <a:p>
            <a:pPr lvl="1" eaLnBrk="1" hangingPunct="1"/>
            <a:r>
              <a:rPr lang="en-US" sz="800"/>
              <a:t>Data entry errors and the associated risk and cost drastically reduced</a:t>
            </a:r>
          </a:p>
          <a:p>
            <a:pPr marL="0" indent="0" eaLnBrk="1" hangingPunct="1">
              <a:lnSpc>
                <a:spcPct val="95000"/>
              </a:lnSpc>
              <a:spcBef>
                <a:spcPts val="1800"/>
              </a:spcBef>
              <a:buFont typeface="Wingdings" pitchFamily="2" charset="2"/>
              <a:buNone/>
            </a:pPr>
            <a:r>
              <a:rPr lang="en-US" sz="800" b="1"/>
              <a:t>Quality</a:t>
            </a:r>
          </a:p>
          <a:p>
            <a:pPr lvl="1" eaLnBrk="1" hangingPunct="1">
              <a:lnSpc>
                <a:spcPct val="95000"/>
              </a:lnSpc>
            </a:pPr>
            <a:r>
              <a:rPr lang="en-US" sz="800"/>
              <a:t>Processing capacity grows with volume, without need to grow headcount proportionally</a:t>
            </a:r>
          </a:p>
          <a:p>
            <a:pPr lvl="1" eaLnBrk="1" hangingPunct="1">
              <a:lnSpc>
                <a:spcPct val="95000"/>
              </a:lnSpc>
            </a:pPr>
            <a:r>
              <a:rPr lang="en-US" sz="800"/>
              <a:t>Consistent service provision adhering to KPIs and SLAs </a:t>
            </a:r>
          </a:p>
          <a:p>
            <a:pPr eaLnBrk="1" hangingPunct="1"/>
            <a:endParaRPr lang="en-US" sz="800"/>
          </a:p>
        </p:txBody>
      </p:sp>
    </p:spTree>
    <p:extLst>
      <p:ext uri="{BB962C8B-B14F-4D97-AF65-F5344CB8AC3E}">
        <p14:creationId xmlns:p14="http://schemas.microsoft.com/office/powerpoint/2010/main" val="551394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Operational, tactical and strategic objectives</a:t>
            </a:r>
          </a:p>
          <a:p>
            <a:r>
              <a:rPr lang="en-US" sz="1200"/>
              <a:t>Replace high labor and low efficiency with high automation and no touch </a:t>
            </a:r>
            <a:endParaRPr lang="en-US"/>
          </a:p>
          <a:p>
            <a:r>
              <a:rPr lang="en-US" sz="1200"/>
              <a:t>(STP) measures accuracy and efficiency is the </a:t>
            </a:r>
            <a:r>
              <a:rPr lang="en-US" sz="1200" i="1" u="sng"/>
              <a:t>key</a:t>
            </a:r>
            <a:r>
              <a:rPr lang="en-US" sz="1200"/>
              <a:t> operational metric</a:t>
            </a:r>
            <a:endParaRPr lang="en-US"/>
          </a:p>
          <a:p>
            <a:r>
              <a:rPr lang="en-US" sz="1200"/>
              <a:t>(DPO) for working capital gains is the </a:t>
            </a:r>
            <a:r>
              <a:rPr lang="en-US" sz="1200" i="1" u="sng"/>
              <a:t>key</a:t>
            </a:r>
            <a:r>
              <a:rPr lang="en-US" sz="1200"/>
              <a:t> strategic metric</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21A2FA-5CEF-4DD5-9997-79555DBB4A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50133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pPr rtl="0" eaLnBrk="1" fontAlgn="t" latinLnBrk="0" hangingPunct="1"/>
            <a:r>
              <a:rPr lang="en-US" sz="3200" i="0" u="none" strike="noStrike" kern="1200">
                <a:solidFill>
                  <a:schemeClr val="tx1"/>
                </a:solidFill>
                <a:effectLst/>
                <a:latin typeface="+mn-lt"/>
                <a:ea typeface="ＭＳ Ｐゴシック" charset="0"/>
                <a:cs typeface="ＭＳ Ｐゴシック" charset="0"/>
              </a:rPr>
              <a:t>Processing invoices not related to a purchase order is one of the time consuming and challenging tasks in Finance. In the past, such invoices typically directly arrived at the requisitioner, who confirmed receipt of goods or services and added the accounting information. Afterwards the invoice </a:t>
            </a:r>
            <a:r>
              <a:rPr lang="en-US" sz="3200">
                <a:ea typeface="ＭＳ Ｐゴシック" charset="0"/>
                <a:cs typeface="ＭＳ Ｐゴシック" charset="0"/>
              </a:rPr>
              <a:t>was forwarded to the financial approvers requiring a lot of knowledge about the organization and responsibilities.</a:t>
            </a:r>
          </a:p>
          <a:p>
            <a:pPr rtl="0" eaLnBrk="1" fontAlgn="t" latinLnBrk="0" hangingPunct="1"/>
            <a:r>
              <a:rPr lang="en-US" sz="3200" i="0" u="none" strike="noStrike" kern="1200">
                <a:solidFill>
                  <a:schemeClr val="tx1"/>
                </a:solidFill>
                <a:effectLst/>
                <a:latin typeface="+mn-lt"/>
                <a:ea typeface="ＭＳ Ｐゴシック" charset="0"/>
                <a:cs typeface="ＭＳ Ｐゴシック" charset="0"/>
              </a:rPr>
              <a:t>In a centralized, digital world, life is more complex but also more efficient an always following latest guidelines if properly optimized: Based on details about the supplier and requisitioner, the system determines the initial responsibilities: Who requested the goods/service and needs to confirm their delivery; which is the right cost element (for some suppliers this can be fully automatic if it is always the same – for others the corresponding user can select from a set of coding templates or even add coding details for part of the invoice and delegate the remainder to colleagues). And who is authorized to approve the cost allocation. The approval process and management of the chart of authority is one of the most discussed topics during invoice management projects. The proper design of approval limits and the use of the best parallelization is key to success. All approvers also need to be notified about new and pending approvals in a timely fashion. In the era of SAP Fiori they will for example directly see notifications and then can quickly process the pending approvals. </a:t>
            </a:r>
          </a:p>
          <a:p>
            <a:pPr rtl="0" eaLnBrk="1" fontAlgn="t" latinLnBrk="0" hangingPunct="1"/>
            <a:r>
              <a:rPr lang="en-US" sz="3200">
                <a:ea typeface="ＭＳ Ｐゴシック" charset="0"/>
                <a:cs typeface="ＭＳ Ｐゴシック" charset="0"/>
              </a:rPr>
              <a:t>Sap Invoice Management really optimizes the process in a highly configurable way: Approvals can be firstly configured for different expense types (IT purchases can follow different approvals compared to marketing expenses for example); Coding can be delegated to multiple people; approval is driven by approval limits and levels and all approvals on one level are running in parallel. Any user in the process can refer to anybody else for questions or clarifications at any time. This results I a fully documented process flow completed in the shortest cycle time.</a:t>
            </a:r>
            <a:endParaRPr lang="en-US" sz="3200" i="0" u="none" strike="noStrike" kern="1200">
              <a:solidFill>
                <a:schemeClr val="tx1"/>
              </a:solidFill>
              <a:effectLst/>
              <a:latin typeface="+mn-lt"/>
              <a:ea typeface="ＭＳ Ｐゴシック" charset="0"/>
              <a:cs typeface="ＭＳ Ｐゴシック" charset="0"/>
            </a:endParaRPr>
          </a:p>
          <a:p>
            <a:pPr rtl="0" eaLnBrk="1" fontAlgn="t" latinLnBrk="0" hangingPunct="1"/>
            <a:endParaRPr lang="en-US" sz="3200" b="1">
              <a:ea typeface="ＭＳ Ｐゴシック" charset="0"/>
              <a:cs typeface="ＭＳ Ｐゴシック" charset="0"/>
            </a:endParaRPr>
          </a:p>
          <a:p>
            <a:pPr rtl="0" eaLnBrk="1" fontAlgn="t" latinLnBrk="0" hangingPunct="1"/>
            <a:r>
              <a:rPr lang="en-US" sz="3200" b="1" i="0" u="none" strike="noStrike" kern="1200">
                <a:solidFill>
                  <a:schemeClr val="tx1"/>
                </a:solidFill>
                <a:effectLst/>
                <a:latin typeface="+mn-lt"/>
                <a:ea typeface="ＭＳ Ｐゴシック" charset="0"/>
                <a:cs typeface="ＭＳ Ｐゴシック" charset="0"/>
              </a:rPr>
              <a:t>Role			Action			Problems			Results</a:t>
            </a:r>
            <a:endParaRPr lang="en-US" sz="3200" b="0" i="0" u="none" strike="noStrike" kern="1200">
              <a:solidFill>
                <a:schemeClr val="tx1"/>
              </a:solidFill>
              <a:effectLst/>
              <a:latin typeface="+mn-lt"/>
              <a:ea typeface="ＭＳ Ｐゴシック" charset="0"/>
              <a:cs typeface="ＭＳ Ｐゴシック" charset="0"/>
            </a:endParaRPr>
          </a:p>
          <a:p>
            <a:pPr rtl="0" eaLnBrk="1" fontAlgn="t" latinLnBrk="0" hangingPunct="1"/>
            <a:r>
              <a:rPr lang="en-US" sz="3200" b="0" i="0" u="sng" strike="noStrike" kern="1200">
                <a:solidFill>
                  <a:schemeClr val="tx1"/>
                </a:solidFill>
                <a:effectLst/>
                <a:latin typeface="+mn-lt"/>
                <a:ea typeface="ＭＳ Ｐゴシック" charset="0"/>
                <a:cs typeface="ＭＳ Ｐゴシック" charset="0"/>
              </a:rPr>
              <a:t>Accounts Payable Professional</a:t>
            </a:r>
            <a:r>
              <a:rPr lang="en-US" sz="3200" b="0" i="0" u="none" strike="noStrike" kern="1200">
                <a:solidFill>
                  <a:schemeClr val="tx1"/>
                </a:solidFill>
                <a:effectLst/>
                <a:latin typeface="+mn-lt"/>
                <a:ea typeface="ＭＳ Ｐゴシック" charset="0"/>
                <a:cs typeface="ＭＳ Ｐゴシック" charset="0"/>
              </a:rPr>
              <a:t>	Ensure</a:t>
            </a:r>
            <a:r>
              <a:rPr lang="en-US" sz="3200" b="0" i="0" u="none" strike="noStrike" kern="1200" baseline="0">
                <a:solidFill>
                  <a:schemeClr val="tx1"/>
                </a:solidFill>
                <a:effectLst/>
                <a:latin typeface="+mn-lt"/>
                <a:ea typeface="ＭＳ Ｐゴシック" charset="0"/>
                <a:cs typeface="ＭＳ Ｐゴシック" charset="0"/>
              </a:rPr>
              <a:t> proper approval of invoices	</a:t>
            </a:r>
            <a:r>
              <a:rPr lang="en-US" sz="3200" b="0" i="0" u="none" strike="noStrike" kern="1200">
                <a:solidFill>
                  <a:schemeClr val="tx1"/>
                </a:solidFill>
                <a:effectLst/>
                <a:latin typeface="+mn-lt"/>
                <a:ea typeface="ＭＳ Ｐゴシック" charset="0"/>
                <a:cs typeface="ＭＳ Ｐゴシック" charset="0"/>
              </a:rPr>
              <a:t>Varying approval paths, not</a:t>
            </a:r>
            <a:r>
              <a:rPr lang="en-US" sz="3200" b="0" i="0" u="none" strike="noStrike" kern="1200" baseline="0">
                <a:solidFill>
                  <a:schemeClr val="tx1"/>
                </a:solidFill>
                <a:effectLst/>
                <a:latin typeface="+mn-lt"/>
                <a:ea typeface="ＭＳ Ｐゴシック" charset="0"/>
                <a:cs typeface="ＭＳ Ｐゴシック" charset="0"/>
              </a:rPr>
              <a:t> knowing who is authorized to approve and at what limits, valid of signature, potential for fraud 	</a:t>
            </a:r>
            <a:r>
              <a:rPr lang="en-US" sz="3200" b="0" i="0" u="none" strike="noStrike" kern="1200">
                <a:solidFill>
                  <a:schemeClr val="tx1"/>
                </a:solidFill>
                <a:effectLst/>
                <a:latin typeface="+mn-lt"/>
                <a:ea typeface="ＭＳ Ｐゴシック" charset="0"/>
                <a:cs typeface="ＭＳ Ｐゴシック" charset="0"/>
              </a:rPr>
              <a:t>Late payments, incorrect payments, negative audits, fraud</a:t>
            </a:r>
          </a:p>
          <a:p>
            <a:pPr rtl="0" eaLnBrk="1" fontAlgn="t" latinLnBrk="0" hangingPunct="1"/>
            <a:r>
              <a:rPr lang="en-US" sz="3200" b="0" i="0" u="sng" strike="noStrike" kern="1200">
                <a:solidFill>
                  <a:schemeClr val="tx1"/>
                </a:solidFill>
                <a:effectLst/>
                <a:latin typeface="+mn-lt"/>
                <a:ea typeface="ＭＳ Ｐゴシック" charset="0"/>
                <a:cs typeface="ＭＳ Ｐゴシック" charset="0"/>
              </a:rPr>
              <a:t>Approver			</a:t>
            </a:r>
            <a:r>
              <a:rPr lang="en-US" sz="3200" b="0" i="0" u="none" strike="noStrike" kern="1200">
                <a:solidFill>
                  <a:schemeClr val="tx1"/>
                </a:solidFill>
                <a:effectLst/>
                <a:latin typeface="+mn-lt"/>
                <a:ea typeface="ＭＳ Ｐゴシック" charset="0"/>
                <a:cs typeface="ＭＳ Ｐゴシック" charset="0"/>
              </a:rPr>
              <a:t>Ensure goods or services</a:t>
            </a:r>
            <a:r>
              <a:rPr lang="en-US" sz="3200" b="0" i="0" u="none" strike="noStrike" kern="1200" baseline="0">
                <a:solidFill>
                  <a:schemeClr val="tx1"/>
                </a:solidFill>
                <a:effectLst/>
                <a:latin typeface="+mn-lt"/>
                <a:ea typeface="ＭＳ Ｐゴシック" charset="0"/>
                <a:cs typeface="ＭＳ Ｐゴシック" charset="0"/>
              </a:rPr>
              <a:t> have been received and should be paid as billed	</a:t>
            </a:r>
            <a:r>
              <a:rPr lang="en-US" sz="3200" b="0" i="0" u="none" strike="noStrike" kern="1200">
                <a:solidFill>
                  <a:schemeClr val="tx1"/>
                </a:solidFill>
                <a:effectLst/>
                <a:latin typeface="+mn-lt"/>
                <a:ea typeface="ＭＳ Ｐゴシック" charset="0"/>
                <a:cs typeface="ＭＳ Ｐゴシック" charset="0"/>
              </a:rPr>
              <a:t>Incomplete documentation, approval without authority, lack of knowledge if already</a:t>
            </a:r>
            <a:r>
              <a:rPr lang="en-US" sz="3200" b="0" i="0" u="none" strike="noStrike" kern="1200" baseline="0">
                <a:solidFill>
                  <a:schemeClr val="tx1"/>
                </a:solidFill>
                <a:effectLst/>
                <a:latin typeface="+mn-lt"/>
                <a:ea typeface="ＭＳ Ｐゴシック" charset="0"/>
                <a:cs typeface="ＭＳ Ｐゴシック" charset="0"/>
              </a:rPr>
              <a:t> approved, understanding of what must be done and when	</a:t>
            </a:r>
            <a:r>
              <a:rPr lang="en-US" sz="3200" b="0" i="0" u="none" strike="noStrike" kern="1200">
                <a:solidFill>
                  <a:schemeClr val="tx1"/>
                </a:solidFill>
                <a:effectLst/>
                <a:latin typeface="+mn-lt"/>
                <a:ea typeface="ＭＳ Ｐゴシック" charset="0"/>
                <a:cs typeface="ＭＳ Ｐゴシック" charset="0"/>
              </a:rPr>
              <a:t>Late payments, incorrect payments, negative audits, fraud</a:t>
            </a:r>
          </a:p>
          <a:p>
            <a:pPr rtl="0" eaLnBrk="1" fontAlgn="t" latinLnBrk="0" hangingPunct="1"/>
            <a:r>
              <a:rPr lang="en-US" sz="3200" b="0" i="0" u="sng" strike="noStrike" kern="1200">
                <a:solidFill>
                  <a:schemeClr val="tx1"/>
                </a:solidFill>
                <a:effectLst/>
                <a:latin typeface="+mn-lt"/>
                <a:ea typeface="ＭＳ Ｐゴシック" charset="0"/>
                <a:cs typeface="ＭＳ Ｐゴシック" charset="0"/>
              </a:rPr>
              <a:t>Coder 		</a:t>
            </a:r>
            <a:r>
              <a:rPr lang="en-US" sz="3200" b="0" i="0" u="none" strike="noStrike" kern="1200">
                <a:solidFill>
                  <a:schemeClr val="tx1"/>
                </a:solidFill>
                <a:effectLst/>
                <a:latin typeface="+mn-lt"/>
                <a:ea typeface="ＭＳ Ｐゴシック" charset="0"/>
                <a:cs typeface="ＭＳ Ｐゴシック" charset="0"/>
              </a:rPr>
              <a:t>Code non PO invoices	Lack of authority, incorrect</a:t>
            </a:r>
            <a:r>
              <a:rPr lang="en-US" sz="3200" b="0" i="0" u="none" strike="noStrike" kern="1200" baseline="0">
                <a:solidFill>
                  <a:schemeClr val="tx1"/>
                </a:solidFill>
                <a:effectLst/>
                <a:latin typeface="+mn-lt"/>
                <a:ea typeface="ＭＳ Ｐゴシック" charset="0"/>
                <a:cs typeface="ＭＳ Ｐゴシック" charset="0"/>
              </a:rPr>
              <a:t> cost object or general ledger account	</a:t>
            </a:r>
            <a:r>
              <a:rPr lang="en-US" sz="3200" b="0" i="0" u="none" strike="noStrike" kern="1200">
                <a:solidFill>
                  <a:schemeClr val="tx1"/>
                </a:solidFill>
                <a:effectLst/>
                <a:latin typeface="+mn-lt"/>
                <a:ea typeface="ＭＳ Ｐゴシック" charset="0"/>
                <a:cs typeface="ＭＳ Ｐゴシック" charset="0"/>
              </a:rPr>
              <a:t>Late payments, incorrect payments, negative audits, fraud</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467022-1A2E-7141-8B66-5520D8C175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11887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US" sz="1400" kern="1200">
                <a:solidFill>
                  <a:schemeClr val="tx1"/>
                </a:solidFill>
                <a:effectLst/>
                <a:latin typeface="+mn-lt"/>
                <a:ea typeface="+mn-ea"/>
                <a:cs typeface="+mn-cs"/>
              </a:rPr>
              <a:t>[‎3/‎9/‎2018 10:11 AM]  Matthias Niessen:  </a:t>
            </a:r>
          </a:p>
          <a:p>
            <a:r>
              <a:rPr lang="en-US" sz="3600" kern="1200">
                <a:solidFill>
                  <a:schemeClr val="tx1"/>
                </a:solidFill>
                <a:effectLst/>
                <a:latin typeface="+mn-lt"/>
                <a:ea typeface="+mn-ea"/>
                <a:cs typeface="+mn-cs"/>
              </a:rPr>
              <a:t>SAP S/4HANA </a:t>
            </a:r>
            <a:r>
              <a:rPr lang="en-US" sz="3600"/>
              <a:t>not only serves as the system of record, but also offers </a:t>
            </a:r>
            <a:r>
              <a:rPr lang="en-US" sz="3600" kern="1200">
                <a:solidFill>
                  <a:schemeClr val="tx1"/>
                </a:solidFill>
                <a:effectLst/>
                <a:latin typeface="+mn-lt"/>
                <a:ea typeface="+mn-ea"/>
                <a:cs typeface="+mn-cs"/>
              </a:rPr>
              <a:t>transaction and analytics in the same system.</a:t>
            </a:r>
          </a:p>
          <a:p>
            <a:r>
              <a:rPr lang="en-US" sz="3600" kern="1200">
                <a:solidFill>
                  <a:schemeClr val="tx1"/>
                </a:solidFill>
                <a:effectLst/>
                <a:latin typeface="+mn-lt"/>
                <a:ea typeface="+mn-ea"/>
                <a:cs typeface="+mn-cs"/>
              </a:rPr>
              <a:t>To manage processes in, sometimes called the Digital Edge, and to participate in Value Chains which </a:t>
            </a:r>
            <a:r>
              <a:rPr lang="en-US" sz="3600" i="1" kern="1200">
                <a:solidFill>
                  <a:schemeClr val="tx1"/>
                </a:solidFill>
                <a:effectLst/>
                <a:latin typeface="+mn-lt"/>
                <a:ea typeface="+mn-ea"/>
                <a:cs typeface="+mn-cs"/>
              </a:rPr>
              <a:t>span</a:t>
            </a:r>
            <a:r>
              <a:rPr lang="en-US" sz="3600" kern="1200">
                <a:solidFill>
                  <a:schemeClr val="tx1"/>
                </a:solidFill>
                <a:effectLst/>
                <a:latin typeface="+mn-lt"/>
                <a:ea typeface="+mn-ea"/>
                <a:cs typeface="+mn-cs"/>
              </a:rPr>
              <a:t> companies</a:t>
            </a:r>
            <a:r>
              <a:rPr lang="en-US" sz="3600"/>
              <a:t>, </a:t>
            </a:r>
            <a:r>
              <a:rPr lang="en-US" sz="3600" kern="1200">
                <a:solidFill>
                  <a:schemeClr val="tx1"/>
                </a:solidFill>
                <a:effectLst/>
                <a:latin typeface="+mn-lt"/>
                <a:ea typeface="+mn-ea"/>
                <a:cs typeface="+mn-cs"/>
              </a:rPr>
              <a:t>the Cloud Integration Gateway, that is part of Cloud Platform</a:t>
            </a:r>
            <a:r>
              <a:rPr lang="en-US" sz="3600"/>
              <a:t> helps SAP S/4HANA</a:t>
            </a:r>
            <a:endParaRPr lang="en-US" sz="3600" kern="1200">
              <a:solidFill>
                <a:schemeClr val="tx1"/>
              </a:solidFill>
              <a:effectLst/>
              <a:latin typeface="+mn-lt"/>
              <a:ea typeface="+mn-ea"/>
              <a:cs typeface="+mn-cs"/>
            </a:endParaRPr>
          </a:p>
          <a:p>
            <a:r>
              <a:rPr lang="en-US" sz="3600" kern="1200">
                <a:solidFill>
                  <a:schemeClr val="tx1"/>
                </a:solidFill>
                <a:effectLst/>
                <a:latin typeface="+mn-lt"/>
                <a:ea typeface="+mn-ea"/>
                <a:cs typeface="+mn-cs"/>
              </a:rPr>
              <a:t>participate in a variety of Core to Edge scenarios. Connecting to customers, employees and suppliers.</a:t>
            </a:r>
          </a:p>
          <a:p>
            <a:r>
              <a:rPr lang="en-US" sz="3600" kern="1200">
                <a:solidFill>
                  <a:schemeClr val="tx1"/>
                </a:solidFill>
                <a:effectLst/>
                <a:latin typeface="+mn-lt"/>
                <a:ea typeface="+mn-ea"/>
                <a:cs typeface="+mn-cs"/>
              </a:rPr>
              <a:t>The way we do this is to connect the Ariba Network, and its 3m suppliers to S4 via the CIG. Along with this comes enablement capability, so new suppliers can be onboarded efficiently.</a:t>
            </a:r>
          </a:p>
          <a:p>
            <a:r>
              <a:rPr lang="en-US" sz="3600" kern="1200">
                <a:solidFill>
                  <a:schemeClr val="tx1"/>
                </a:solidFill>
                <a:effectLst/>
                <a:latin typeface="+mn-lt"/>
                <a:ea typeface="+mn-ea"/>
                <a:cs typeface="+mn-cs"/>
              </a:rPr>
              <a:t>[More network stuff?]</a:t>
            </a:r>
          </a:p>
          <a:p>
            <a:r>
              <a:rPr lang="en-US" sz="3600" kern="1200">
                <a:solidFill>
                  <a:schemeClr val="tx1"/>
                </a:solidFill>
                <a:effectLst/>
                <a:latin typeface="+mn-lt"/>
                <a:ea typeface="+mn-ea"/>
                <a:cs typeface="+mn-cs"/>
              </a:rPr>
              <a:t>Note we actually say Trading partners, as later we’ll see that Trading Partners can include people such as subcontractors or logistics providers.</a:t>
            </a:r>
          </a:p>
          <a:p>
            <a:r>
              <a:rPr lang="en-US" sz="3600" kern="1200">
                <a:solidFill>
                  <a:schemeClr val="tx1"/>
                </a:solidFill>
                <a:effectLst/>
                <a:latin typeface="+mn-lt"/>
                <a:ea typeface="+mn-ea"/>
                <a:cs typeface="+mn-cs"/>
              </a:rPr>
              <a:t>If we look at the operational procurement inside SAP S/4HANA I might be in the middle of an Asset Maintenance Screen, and need to buy a spare part or a piece of tooling and book it to the asset. I want to remain in SAP S/4HANA and just buy it from a nice catalogue, transmit the order digitally to the supplier, and make sure the accounting is correct.</a:t>
            </a:r>
          </a:p>
          <a:p>
            <a:r>
              <a:rPr lang="en-US" sz="3600" kern="1200">
                <a:solidFill>
                  <a:schemeClr val="tx1"/>
                </a:solidFill>
                <a:effectLst/>
                <a:latin typeface="+mn-lt"/>
                <a:ea typeface="+mn-ea"/>
                <a:cs typeface="+mn-cs"/>
              </a:rPr>
              <a:t>A slightly different use case is for long tail spend, where I don’t even have it in the catalogue and want to go to a spot market and just buy it.</a:t>
            </a:r>
          </a:p>
          <a:p>
            <a:r>
              <a:rPr lang="en-US" sz="3600" kern="1200">
                <a:solidFill>
                  <a:schemeClr val="tx1"/>
                </a:solidFill>
                <a:effectLst/>
                <a:latin typeface="+mn-lt"/>
                <a:ea typeface="+mn-ea"/>
                <a:cs typeface="+mn-cs"/>
              </a:rPr>
              <a:t>So lets recap where we are. We have Operational procurement being done as part of SAP S/4HANA Enterprise Management: MRP runs throwing off Purchase Orders, maybe even scenarios coming through from Leonardo from sensors which is also producing Orders.</a:t>
            </a:r>
          </a:p>
          <a:p>
            <a:r>
              <a:rPr lang="en-US" sz="3600" kern="1200">
                <a:solidFill>
                  <a:schemeClr val="tx1"/>
                </a:solidFill>
                <a:effectLst/>
                <a:latin typeface="+mn-lt"/>
                <a:ea typeface="+mn-ea"/>
                <a:cs typeface="+mn-cs"/>
              </a:rPr>
              <a:t>But there is another large use case, and this is for the casual user, who want to buy something now and again. Ease of use is paramount, and the have no idea of the right process. They need guidance, which is why we have an Awesome user interface, which takes care of the front end, but SAP S/4HANA still manages the back-end such as budget checks, Chart of Accounts and the PO itself.</a:t>
            </a:r>
          </a:p>
          <a:p>
            <a:r>
              <a:rPr lang="en-US" sz="3600" kern="1200">
                <a:solidFill>
                  <a:schemeClr val="tx1"/>
                </a:solidFill>
                <a:effectLst/>
                <a:latin typeface="+mn-lt"/>
                <a:ea typeface="+mn-ea"/>
                <a:cs typeface="+mn-cs"/>
              </a:rPr>
              <a:t>So in addition to the core buying covered by SAP S/4HANA and Guided Buying, we will need other Ariba Cloud Apps as well, lets take a look at those.</a:t>
            </a:r>
          </a:p>
          <a:p>
            <a:r>
              <a:rPr lang="en-US" sz="3600" kern="1200">
                <a:solidFill>
                  <a:schemeClr val="tx1"/>
                </a:solidFill>
                <a:effectLst/>
                <a:latin typeface="+mn-lt"/>
                <a:ea typeface="+mn-ea"/>
                <a:cs typeface="+mn-cs"/>
              </a:rPr>
              <a:t>So what else does Ariba do? SAP S/4HANA is chock full of things like Outline Agreements and Info records, which define which products are bought from whom? But how are those records created? Well that requires collaboration with suppliers, so it is the kind of thing Ariba does well. The Sourcing Product allows you to collaborate with suppliers to evaluate the best, and creates a PO in SAP S/4HANA.</a:t>
            </a:r>
          </a:p>
          <a:p>
            <a:r>
              <a:rPr lang="en-US" sz="3600" kern="1200">
                <a:solidFill>
                  <a:schemeClr val="tx1"/>
                </a:solidFill>
                <a:effectLst/>
                <a:latin typeface="+mn-lt"/>
                <a:ea typeface="+mn-ea"/>
                <a:cs typeface="+mn-cs"/>
              </a:rPr>
              <a:t>And when you want to create an Outline Agreement in S4, you can use Ariba Contracts to handle the Contract Negotiation and publish it to SAP S/4HANA for subsequent procurement activity.</a:t>
            </a:r>
          </a:p>
          <a:p>
            <a:r>
              <a:rPr lang="en-US" sz="3600" kern="1200">
                <a:solidFill>
                  <a:schemeClr val="tx1"/>
                </a:solidFill>
                <a:effectLst/>
                <a:latin typeface="+mn-lt"/>
                <a:ea typeface="+mn-ea"/>
                <a:cs typeface="+mn-cs"/>
              </a:rPr>
              <a:t>For your Analytics needs, you’ll probably be choosing one of the SAP Analytics Cloud products of Business Objects Cloud, Digital Boardroom or </a:t>
            </a:r>
            <a:r>
              <a:rPr lang="en-US" sz="3600" kern="1200" err="1">
                <a:solidFill>
                  <a:schemeClr val="tx1"/>
                </a:solidFill>
                <a:effectLst/>
                <a:latin typeface="+mn-lt"/>
                <a:ea typeface="+mn-ea"/>
                <a:cs typeface="+mn-cs"/>
              </a:rPr>
              <a:t>Roambi</a:t>
            </a:r>
            <a:r>
              <a:rPr lang="en-US" sz="3600" kern="1200">
                <a:solidFill>
                  <a:schemeClr val="tx1"/>
                </a:solidFill>
                <a:effectLst/>
                <a:latin typeface="+mn-lt"/>
                <a:ea typeface="+mn-ea"/>
                <a:cs typeface="+mn-cs"/>
              </a:rPr>
              <a:t>.</a:t>
            </a:r>
          </a:p>
          <a:p>
            <a:r>
              <a:rPr lang="en-US" sz="3600" kern="1200">
                <a:solidFill>
                  <a:schemeClr val="tx1"/>
                </a:solidFill>
                <a:effectLst/>
                <a:latin typeface="+mn-lt"/>
                <a:ea typeface="+mn-ea"/>
                <a:cs typeface="+mn-cs"/>
              </a:rPr>
              <a:t>But lets look at this Digital core again, why did I draw this box so big? Because most companies have more than one copy of SAP, some have 20, some have 200. For many years these are likely to be a mix of ECC and Sap S/4HANA systems, </a:t>
            </a:r>
          </a:p>
          <a:p>
            <a:r>
              <a:rPr lang="en-US" sz="3600" kern="1200">
                <a:solidFill>
                  <a:schemeClr val="tx1"/>
                </a:solidFill>
                <a:effectLst/>
                <a:latin typeface="+mn-lt"/>
                <a:ea typeface="+mn-ea"/>
                <a:cs typeface="+mn-cs"/>
              </a:rPr>
              <a:t> </a:t>
            </a:r>
          </a:p>
          <a:p>
            <a:r>
              <a:rPr lang="en-US" sz="3600" kern="1200">
                <a:solidFill>
                  <a:schemeClr val="tx1"/>
                </a:solidFill>
                <a:effectLst/>
                <a:latin typeface="+mn-lt"/>
                <a:ea typeface="+mn-ea"/>
                <a:cs typeface="+mn-cs"/>
              </a:rPr>
              <a:t> </a:t>
            </a:r>
          </a:p>
          <a:p>
            <a:endParaRPr lang="en-US"/>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en-US"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44</a:t>
            </a:fld>
            <a:endParaRPr kumimoji="0" lang="en-US" sz="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5325244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a:t>With the on-premise solution you are tightly integrated with SAP Business Suite and S/4HANA and that allows you to manage the end to end solution while leveraging the Ariba Network.</a:t>
            </a:r>
          </a:p>
          <a:p>
            <a:endParaRPr lang="en-US"/>
          </a:p>
          <a:p>
            <a:r>
              <a:rPr lang="en-US"/>
              <a:t>You can work with incoming invoices in many different forms including paper, email, EDI, etc.. SAP Invoice Management resides entirely inside the SAP software environment and works with SAP Business Workflow. The application was developed in the ABAP™ programming language with native SAP technology, including a development workbench, dialog programs, function groups, business objects, workflow definitions, roles, customizing tables, reports, and so on. Invoice metadata is validated to help ensure that it is complete and applicable. After validation, the data is processed according to a series of client-specific configured business rules. After validation and execution of the business rules, an attempt should be made to post the invoice automatically. The application includes 47 configurable rules for validation and process-exception handling. The rules include requirements for processing invoices in selected countries. Metadata can be revised, if required, during validation. If the implementation of a selected business rule fails – for example, if the PO shown on the invoice is not released for posting – then the metadata resolution screen is created and routed for review. </a:t>
            </a:r>
          </a:p>
          <a:p>
            <a:r>
              <a:rPr lang="en-US"/>
              <a:t>When resolution is accomplished by the proper person, the invoice is posted. If it had been posted and blocked, appropriate action can be taken to change the transactional data, such as the PO or goods receipt. You can cancel the invoice, short pay the invoice, or pay the invoice as is. Comments are noted and a comprehensive record of activities is attached, including pertinent information such as who worked on it, when that work took place, and all of the supporting details. All individuals working on the transaction have a dashboard of information available with the header line item and full detail accessible with one click.</a:t>
            </a:r>
          </a:p>
          <a:p>
            <a:endParaRPr lang="en-US"/>
          </a:p>
        </p:txBody>
      </p:sp>
      <p:sp>
        <p:nvSpPr>
          <p:cNvPr id="4" name="Slide Number Placeholder 3"/>
          <p:cNvSpPr>
            <a:spLocks noGrp="1"/>
          </p:cNvSpPr>
          <p:nvPr>
            <p:ph type="sldNum" sz="quarter" idx="10"/>
          </p:nvPr>
        </p:nvSpPr>
        <p:spPr/>
        <p:txBody>
          <a:bodyPr/>
          <a:lstStyle/>
          <a:p>
            <a:fld id="{7D8C2C35-2B8A-446E-BEC0-FD36716C29AC}" type="slidenum">
              <a:rPr lang="de-DE" smtClean="0"/>
              <a:pPr/>
              <a:t>45</a:t>
            </a:fld>
            <a:endParaRPr lang="de-DE"/>
          </a:p>
        </p:txBody>
      </p:sp>
    </p:spTree>
    <p:extLst>
      <p:ext uri="{BB962C8B-B14F-4D97-AF65-F5344CB8AC3E}">
        <p14:creationId xmlns:p14="http://schemas.microsoft.com/office/powerpoint/2010/main" val="22073759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8B8FF1-720A-4F93-B66B-8D46D0FEC938}" type="slidenum">
              <a:rPr kumimoji="0" lang="en-US" sz="1200" b="0" i="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31103944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DC2E9-2BF7-9163-7A92-BCFCCBEFD2C1}"/>
            </a:ext>
          </a:extLst>
        </p:cNvPr>
        <p:cNvGrpSpPr/>
        <p:nvPr/>
      </p:nvGrpSpPr>
      <p:grpSpPr>
        <a:xfrm>
          <a:off x="0" y="0"/>
          <a:ext cx="0" cy="0"/>
          <a:chOff x="0" y="0"/>
          <a:chExt cx="0" cy="0"/>
        </a:xfrm>
      </p:grpSpPr>
      <p:sp>
        <p:nvSpPr>
          <p:cNvPr id="55298" name="Rectangle 2">
            <a:extLst>
              <a:ext uri="{FF2B5EF4-FFF2-40B4-BE49-F238E27FC236}">
                <a16:creationId xmlns:a16="http://schemas.microsoft.com/office/drawing/2014/main" id="{AEA2455C-2E7D-01BC-17E6-27293CF6A887}"/>
              </a:ext>
            </a:extLst>
          </p:cNvPr>
          <p:cNvSpPr>
            <a:spLocks noGrp="1" noRot="1" noChangeAspect="1" noChangeArrowheads="1" noTextEdit="1"/>
          </p:cNvSpPr>
          <p:nvPr>
            <p:ph type="sldImg"/>
          </p:nvPr>
        </p:nvSpPr>
        <p:spPr>
          <a:xfrm>
            <a:off x="557213" y="649288"/>
            <a:ext cx="5708650" cy="3211512"/>
          </a:xfrm>
          <a:ln/>
        </p:spPr>
      </p:sp>
      <p:sp>
        <p:nvSpPr>
          <p:cNvPr id="55299" name="Rectangle 3">
            <a:extLst>
              <a:ext uri="{FF2B5EF4-FFF2-40B4-BE49-F238E27FC236}">
                <a16:creationId xmlns:a16="http://schemas.microsoft.com/office/drawing/2014/main" id="{B3EFE165-3641-BE6C-3895-17C7A1F9FA9D}"/>
              </a:ext>
            </a:extLst>
          </p:cNvPr>
          <p:cNvSpPr>
            <a:spLocks noGrp="1" noChangeArrowheads="1"/>
          </p:cNvSpPr>
          <p:nvPr>
            <p:ph type="body" idx="1"/>
          </p:nvPr>
        </p:nvSpPr>
        <p:spPr bwMode="auto">
          <a:xfrm>
            <a:off x="438150" y="4292600"/>
            <a:ext cx="6192838" cy="37719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1134" tIns="45567" rIns="91134" bIns="45567"/>
          <a:lstStyle/>
          <a:p>
            <a:pPr marL="0" indent="0" eaLnBrk="1" hangingPunct="1">
              <a:lnSpc>
                <a:spcPct val="90000"/>
              </a:lnSpc>
              <a:spcBef>
                <a:spcPct val="0"/>
              </a:spcBef>
              <a:buFont typeface="+mj-lt"/>
              <a:buNone/>
            </a:pPr>
            <a:endParaRPr lang="en-US" altLang="en-US" sz="900"/>
          </a:p>
        </p:txBody>
      </p:sp>
    </p:spTree>
    <p:extLst>
      <p:ext uri="{BB962C8B-B14F-4D97-AF65-F5344CB8AC3E}">
        <p14:creationId xmlns:p14="http://schemas.microsoft.com/office/powerpoint/2010/main" val="39847228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3F8D80-7154-8C41-BA03-E18904A6C694}" type="slidenum">
              <a:rPr lang="en-US" smtClean="0"/>
              <a:t>48</a:t>
            </a:fld>
            <a:endParaRPr lang="en-US"/>
          </a:p>
        </p:txBody>
      </p:sp>
    </p:spTree>
    <p:extLst>
      <p:ext uri="{BB962C8B-B14F-4D97-AF65-F5344CB8AC3E}">
        <p14:creationId xmlns:p14="http://schemas.microsoft.com/office/powerpoint/2010/main" val="33790606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950" y="741363"/>
            <a:ext cx="6581775" cy="3702050"/>
          </a:xfrm>
        </p:spPr>
      </p:sp>
      <p:sp>
        <p:nvSpPr>
          <p:cNvPr id="3" name="Notes Placeholder 2"/>
          <p:cNvSpPr>
            <a:spLocks noGrp="1"/>
          </p:cNvSpPr>
          <p:nvPr>
            <p:ph type="body" idx="1"/>
          </p:nvPr>
        </p:nvSpPr>
        <p:spPr>
          <a:xfrm>
            <a:off x="366120" y="4700588"/>
            <a:ext cx="5760000" cy="3300412"/>
          </a:xfrm>
        </p:spPr>
        <p:txBody>
          <a:bodyPr>
            <a:normAutofit/>
          </a:bodyPr>
          <a:lstStyle/>
          <a:p>
            <a:r>
              <a:rPr lang="en-US" sz="1100"/>
              <a:t>SAP Information Capture provides a single ingestion point for capturing data from nearly any source. Current scenarios supported include: </a:t>
            </a:r>
          </a:p>
          <a:p>
            <a:endParaRPr lang="en-US" sz="1100"/>
          </a:p>
          <a:p>
            <a:r>
              <a:rPr lang="en-US" sz="1100"/>
              <a:t>• Invoices, order confirmations, delivery notes, quotations to help A/P and Procurement streamline invoice management</a:t>
            </a:r>
          </a:p>
          <a:p>
            <a:endParaRPr lang="en-US" sz="1100"/>
          </a:p>
          <a:p>
            <a:r>
              <a:rPr lang="en-US" sz="1100"/>
              <a:t>• Sales order entry – to streamline and accelerate handling of incoming customer orders </a:t>
            </a:r>
          </a:p>
          <a:p>
            <a:endParaRPr lang="en-US" sz="1100"/>
          </a:p>
          <a:p>
            <a:r>
              <a:rPr lang="en-US" sz="1100"/>
              <a:t>SAP Information and SAP Invoice Management enable you to move from manual, document-centric processes to fully automated, simplified intelligent processes. Using leading-edge technology, it captures information from document images, validates it for accuracy and completeness, and transfers relevant metadata to the appropriate SAP application for next steps. Automatic data verification catches discrepancies and errors so you can have confidence in the scenarios that SAP Invoice Management supports.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467022-1A2E-7141-8B66-5520D8C175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80804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Most of the corporate processes start, when a document enters an organization.  Before anything else happens, the information contained on this document has to be captured (made readable for the computer). This process is also know as Optical Character recognition (OCR). SAP Information Capture is the product, that can help take care of this particular process. </a:t>
            </a:r>
          </a:p>
          <a:p>
            <a:endParaRPr lang="en-US"/>
          </a:p>
          <a:p>
            <a:r>
              <a:rPr lang="en-US"/>
              <a:t>After information from the document is captured by SAP Information Capture, it has to be passed to the leading application for further processing. In our case it is passed to SAP. Inside SAP it has to be processed to achieve a specific business outcome: dispatch goods ordered by a customer, process a quotation and send a response, or reconcile a remittance advice. Usually processing such information is done by hand, manually, and it is a highly labor intensive process, which is slow, error prone and costly. SAP Information Capture helps to fully automate processing of incoming information.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467022-1A2E-7141-8B66-5520D8C175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80092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77BDC5-4283-5F9A-D645-DA4C1EBA33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122C24-E757-908B-42A5-1C01D03D0A65}"/>
              </a:ext>
            </a:extLst>
          </p:cNvPr>
          <p:cNvSpPr>
            <a:spLocks noGrp="1" noRot="1" noChangeAspect="1"/>
          </p:cNvSpPr>
          <p:nvPr>
            <p:ph type="sldImg"/>
          </p:nvPr>
        </p:nvSpPr>
        <p:spPr>
          <a:xfrm>
            <a:off x="-127000" y="396875"/>
            <a:ext cx="7264400" cy="4086225"/>
          </a:xfrm>
        </p:spPr>
      </p:sp>
      <p:sp>
        <p:nvSpPr>
          <p:cNvPr id="3" name="Notes Placeholder 2">
            <a:extLst>
              <a:ext uri="{FF2B5EF4-FFF2-40B4-BE49-F238E27FC236}">
                <a16:creationId xmlns:a16="http://schemas.microsoft.com/office/drawing/2014/main" id="{424BA566-22F7-1D8F-8EB8-AEF0F6A8C99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161308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Folienbildplatzhalter 1"/>
          <p:cNvSpPr>
            <a:spLocks noGrp="1" noRot="1" noChangeAspect="1" noTextEdit="1"/>
          </p:cNvSpPr>
          <p:nvPr>
            <p:ph type="sldImg"/>
          </p:nvPr>
        </p:nvSpPr>
        <p:spPr>
          <a:ln/>
        </p:spPr>
      </p:sp>
      <p:sp>
        <p:nvSpPr>
          <p:cNvPr id="45058" name="Notizenplatzhalter 2"/>
          <p:cNvSpPr>
            <a:spLocks noGrp="1"/>
          </p:cNvSpPr>
          <p:nvPr>
            <p:ph type="body" idx="1"/>
          </p:nvPr>
        </p:nvSpPr>
        <p:spPr>
          <a:noFill/>
          <a:ln w="9525"/>
        </p:spPr>
        <p:txBody>
          <a:bodyPr>
            <a:normAutofit fontScale="25000" lnSpcReduction="20000"/>
          </a:bodyPr>
          <a:lstStyle/>
          <a:p>
            <a:r>
              <a:rPr lang="en-US" sz="3600"/>
              <a:t>Toro chose to harness the power of SAP in our single instance, secure integrated environment.</a:t>
            </a:r>
          </a:p>
          <a:p>
            <a:endParaRPr lang="en-US" sz="3300">
              <a:ea typeface="ＭＳ Ｐゴシック" charset="0"/>
              <a:cs typeface="ＭＳ Ｐゴシック" charset="0"/>
            </a:endParaRPr>
          </a:p>
          <a:p>
            <a:r>
              <a:rPr lang="en-US" sz="3300">
                <a:ea typeface="ＭＳ Ｐゴシック" charset="0"/>
                <a:cs typeface="ＭＳ Ｐゴシック" charset="0"/>
              </a:rPr>
              <a:t>As a completely pre-configured solution, VIM needs to accomplish many if not all different ways to receive invoices, to transform, validate and finally approve and post these. But Let’s start from the beginning and later elaborate on the specifics: VIM accepts invoices from any channel in the most common formats: traditional paper invoices that are scanned, PDF and XML invoices submitted electronically or  invoices received directly from the supplier through EDI or a business network such as Ariba. While the invoices come in different formats they have something in common: They contain details about who needs to pay how much for what items to which recipient at which time. </a:t>
            </a:r>
            <a:br>
              <a:rPr lang="en-US" sz="3300">
                <a:ea typeface="ＭＳ Ｐゴシック" charset="0"/>
                <a:cs typeface="ＭＳ Ｐゴシック" charset="0"/>
              </a:rPr>
            </a:br>
            <a:endParaRPr lang="en-US" sz="3300">
              <a:ea typeface="ＭＳ Ｐゴシック" charset="0"/>
              <a:cs typeface="ＭＳ Ｐゴシック" charset="0"/>
            </a:endParaRPr>
          </a:p>
          <a:p>
            <a:r>
              <a:rPr lang="en-US" sz="3300">
                <a:ea typeface="ＭＳ Ｐゴシック" charset="0"/>
                <a:cs typeface="ＭＳ Ｐゴシック" charset="0"/>
              </a:rPr>
              <a:t>VIM manages this information in SAP tables and then applies business rules to check data consistency and completeness. Since everything runs inside the ERP, it always uses real-time data and avoids costly replication and synchronization issues. Each rule has a role assigned that is responsible to look into the corresponding problem. In addition the solution also contains predefined actions that the user can take to resolve the problem. I’ll tell more about it later. </a:t>
            </a:r>
          </a:p>
          <a:p>
            <a:r>
              <a:rPr lang="en-US" sz="3300">
                <a:ea typeface="ＭＳ Ｐゴシック" charset="0"/>
                <a:cs typeface="ＭＳ Ｐゴシック" charset="0"/>
              </a:rPr>
              <a:t>Depending on the detailed configuration, the invoice will be parked or posted and blocked throughout the process. </a:t>
            </a:r>
          </a:p>
          <a:p>
            <a:r>
              <a:rPr lang="en-US" sz="3300">
                <a:ea typeface="ＭＳ Ｐゴシック" charset="0"/>
                <a:cs typeface="ＭＳ Ｐゴシック" charset="0"/>
              </a:rPr>
              <a:t>But once all exceptions are resolved and every necessary approval is received, the invoice is unblocked and free for payment. In between all actions a user takes are recorded in the audit trail and directly visible for all other stakeholders. This optimizes and accelerates the collaboration significantly. Once the process is terminated we also </a:t>
            </a:r>
          </a:p>
          <a:p>
            <a:r>
              <a:rPr lang="en-US" sz="3300">
                <a:ea typeface="ＭＳ Ｐゴシック" charset="0"/>
                <a:cs typeface="ＭＳ Ｐゴシック" charset="0"/>
              </a:rPr>
              <a:t>&lt;click&gt;</a:t>
            </a:r>
          </a:p>
          <a:p>
            <a:r>
              <a:rPr lang="en-US" sz="3300">
                <a:ea typeface="ＭＳ Ｐゴシック" charset="0"/>
                <a:cs typeface="ＭＳ Ｐゴシック" charset="0"/>
              </a:rPr>
              <a:t>Render the complete audit trail into a PDF document that is attached to the process plus the invoice document. That way auditors have complete insight into the process without relying on data in SAP tables. </a:t>
            </a:r>
          </a:p>
          <a:p>
            <a:r>
              <a:rPr lang="en-US" sz="3300">
                <a:ea typeface="ＭＳ Ｐゴシック" charset="0"/>
                <a:cs typeface="ＭＳ Ｐゴシック" charset="0"/>
              </a:rPr>
              <a:t>&lt;click&gt;</a:t>
            </a:r>
          </a:p>
          <a:p>
            <a:r>
              <a:rPr lang="en-US" sz="3300">
                <a:ea typeface="ＭＳ Ｐゴシック" charset="0"/>
                <a:cs typeface="ＭＳ Ｐゴシック" charset="0"/>
              </a:rPr>
              <a:t>Full transparency is really important for internal staff as well as the suppliers. This is why VIM also includes a very easy to use supplier self-service: Suppliers and internal staff simply see the invoice status by entering a few fields like invoice reference and amount. This eliminates calls and emails to the AP specialist who can solely focus on accounting activities.</a:t>
            </a:r>
          </a:p>
          <a:p>
            <a:r>
              <a:rPr lang="en-US" sz="3300">
                <a:ea typeface="ＭＳ Ｐゴシック" charset="0"/>
                <a:cs typeface="ＭＳ Ｐゴシック" charset="0"/>
              </a:rPr>
              <a:t>VIM traces each and every step for two reasons: first of all for compliance purposes: You always need to know who decided what. But secondly it also allows detailed reporting and continuous process optimization: You know exactly which suppliers/plants/organizational units cause costs and delays in invoice processing. We’ll later discuss this important aspect in more detail.  </a:t>
            </a:r>
          </a:p>
          <a:p>
            <a:endParaRPr lang="en-US" sz="3300">
              <a:ea typeface="ＭＳ Ｐゴシック" charset="0"/>
              <a:cs typeface="ＭＳ Ｐゴシック" charset="0"/>
            </a:endParaRPr>
          </a:p>
        </p:txBody>
      </p:sp>
    </p:spTree>
    <p:extLst>
      <p:ext uri="{BB962C8B-B14F-4D97-AF65-F5344CB8AC3E}">
        <p14:creationId xmlns:p14="http://schemas.microsoft.com/office/powerpoint/2010/main" val="1625869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74C54-DA44-54C0-66A9-1BE2B47562AB}"/>
            </a:ext>
          </a:extLst>
        </p:cNvPr>
        <p:cNvGrpSpPr/>
        <p:nvPr/>
      </p:nvGrpSpPr>
      <p:grpSpPr>
        <a:xfrm>
          <a:off x="0" y="0"/>
          <a:ext cx="0" cy="0"/>
          <a:chOff x="0" y="0"/>
          <a:chExt cx="0" cy="0"/>
        </a:xfrm>
      </p:grpSpPr>
      <p:sp>
        <p:nvSpPr>
          <p:cNvPr id="45057" name="Folienbildplatzhalter 1">
            <a:extLst>
              <a:ext uri="{FF2B5EF4-FFF2-40B4-BE49-F238E27FC236}">
                <a16:creationId xmlns:a16="http://schemas.microsoft.com/office/drawing/2014/main" id="{143D7091-96F9-671E-704C-D806EAA5AB48}"/>
              </a:ext>
            </a:extLst>
          </p:cNvPr>
          <p:cNvSpPr>
            <a:spLocks noGrp="1" noRot="1" noChangeAspect="1" noTextEdit="1"/>
          </p:cNvSpPr>
          <p:nvPr>
            <p:ph type="sldImg"/>
          </p:nvPr>
        </p:nvSpPr>
        <p:spPr>
          <a:ln/>
        </p:spPr>
      </p:sp>
      <p:sp>
        <p:nvSpPr>
          <p:cNvPr id="45058" name="Notizenplatzhalter 2">
            <a:extLst>
              <a:ext uri="{FF2B5EF4-FFF2-40B4-BE49-F238E27FC236}">
                <a16:creationId xmlns:a16="http://schemas.microsoft.com/office/drawing/2014/main" id="{C3266E8A-3AB9-63FA-F8CC-92E06068E6ED}"/>
              </a:ext>
            </a:extLst>
          </p:cNvPr>
          <p:cNvSpPr>
            <a:spLocks noGrp="1"/>
          </p:cNvSpPr>
          <p:nvPr>
            <p:ph type="body" idx="1"/>
          </p:nvPr>
        </p:nvSpPr>
        <p:spPr>
          <a:noFill/>
          <a:ln w="9525"/>
        </p:spPr>
        <p:txBody>
          <a:bodyPr>
            <a:normAutofit fontScale="25000" lnSpcReduction="20000"/>
          </a:bodyPr>
          <a:lstStyle/>
          <a:p>
            <a:r>
              <a:rPr lang="en-US" sz="3200" kern="1200">
                <a:solidFill>
                  <a:schemeClr val="tx1"/>
                </a:solidFill>
                <a:effectLst/>
                <a:latin typeface="+mn-lt"/>
                <a:ea typeface="ＭＳ Ｐゴシック" charset="0"/>
                <a:cs typeface="ＭＳ Ｐゴシック" charset="0"/>
              </a:rPr>
              <a:t>As a completely pre-configured solution, SAP Invoice Management (IM) needs to accomplish many if not all different ways to receive invoices, to transform, SAP IM accepts invoices from any channel in the most common formats: traditional paper invoices that are scanned, PDF and XML invoices submitted electronically or  invoices received directly from the supplier through EDI or a business network such as Ariba. While the invoices come in different formats they have something in common: They contain details about who needs to pay how much for what items to which recipient at which time. </a:t>
            </a:r>
            <a:br>
              <a:rPr lang="en-US" sz="3200" kern="1200">
                <a:solidFill>
                  <a:schemeClr val="tx1"/>
                </a:solidFill>
                <a:effectLst/>
                <a:latin typeface="+mn-lt"/>
                <a:ea typeface="ＭＳ Ｐゴシック" charset="0"/>
                <a:cs typeface="ＭＳ Ｐゴシック" charset="0"/>
              </a:rPr>
            </a:br>
            <a:endParaRPr lang="en-US" sz="3200" kern="1200">
              <a:solidFill>
                <a:schemeClr val="tx1"/>
              </a:solidFill>
              <a:effectLst/>
              <a:latin typeface="+mn-lt"/>
              <a:ea typeface="ＭＳ Ｐゴシック" charset="0"/>
              <a:cs typeface="ＭＳ Ｐゴシック" charset="0"/>
            </a:endParaRPr>
          </a:p>
          <a:p>
            <a:r>
              <a:rPr lang="en-US" sz="3200" kern="1200">
                <a:solidFill>
                  <a:schemeClr val="tx1"/>
                </a:solidFill>
                <a:effectLst/>
                <a:latin typeface="+mn-lt"/>
                <a:ea typeface="ＭＳ Ｐゴシック" charset="0"/>
                <a:cs typeface="ＭＳ Ｐゴシック" charset="0"/>
              </a:rPr>
              <a:t>SAP IM manages this information in SAP tables and then applies business rules to check data consistency and completeness. Since everything runs inside the ERP, it always uses real-time data and avoids costly replication and synchronization issues. Each rule has a role assigned that is responsible to look into the corresponding problem. In addition the solution also contains predefined actions that the user can take to resolve the problem. I’ll tell more about it later. </a:t>
            </a:r>
          </a:p>
          <a:p>
            <a:r>
              <a:rPr lang="en-US" sz="3200" kern="1200">
                <a:solidFill>
                  <a:schemeClr val="tx1"/>
                </a:solidFill>
                <a:effectLst/>
                <a:latin typeface="+mn-lt"/>
                <a:ea typeface="ＭＳ Ｐゴシック" charset="0"/>
                <a:cs typeface="ＭＳ Ｐゴシック" charset="0"/>
              </a:rPr>
              <a:t>Depending on</a:t>
            </a:r>
            <a:r>
              <a:rPr lang="en-US" sz="3200" kern="1200" baseline="0">
                <a:solidFill>
                  <a:schemeClr val="tx1"/>
                </a:solidFill>
                <a:effectLst/>
                <a:latin typeface="+mn-lt"/>
                <a:ea typeface="ＭＳ Ｐゴシック" charset="0"/>
                <a:cs typeface="ＭＳ Ｐゴシック" charset="0"/>
              </a:rPr>
              <a:t> the detailed configuration, the invoice will be parked or posted and blocked throughout the process. </a:t>
            </a:r>
            <a:endParaRPr lang="en-US" sz="3200" kern="1200">
              <a:solidFill>
                <a:schemeClr val="tx1"/>
              </a:solidFill>
              <a:effectLst/>
              <a:latin typeface="+mn-lt"/>
              <a:ea typeface="ＭＳ Ｐゴシック" charset="0"/>
              <a:cs typeface="ＭＳ Ｐゴシック" charset="0"/>
            </a:endParaRPr>
          </a:p>
          <a:p>
            <a:r>
              <a:rPr lang="en-US" sz="3200" kern="1200">
                <a:solidFill>
                  <a:schemeClr val="tx1"/>
                </a:solidFill>
                <a:effectLst/>
                <a:latin typeface="+mn-lt"/>
                <a:ea typeface="ＭＳ Ｐゴシック" charset="0"/>
                <a:cs typeface="ＭＳ Ｐゴシック" charset="0"/>
              </a:rPr>
              <a:t>But once all exceptions are resolved and every necessary approval is received, the invoice is unblocked and free for payment. In between all actions a user takes are recorded in the audit trail and directly visible for all other stakeholders. This optimizes and accelerates the collaboration significantly. Once the process is terminated we also </a:t>
            </a:r>
          </a:p>
          <a:p>
            <a:r>
              <a:rPr lang="en-US" sz="3200" kern="1200">
                <a:solidFill>
                  <a:schemeClr val="tx1"/>
                </a:solidFill>
                <a:effectLst/>
                <a:latin typeface="+mn-lt"/>
                <a:ea typeface="ＭＳ Ｐゴシック" charset="0"/>
                <a:cs typeface="ＭＳ Ｐゴシック" charset="0"/>
              </a:rPr>
              <a:t>&lt;click&gt;</a:t>
            </a:r>
          </a:p>
          <a:p>
            <a:r>
              <a:rPr lang="en-US" sz="3200" kern="1200">
                <a:solidFill>
                  <a:schemeClr val="tx1"/>
                </a:solidFill>
                <a:effectLst/>
                <a:latin typeface="+mn-lt"/>
                <a:ea typeface="ＭＳ Ｐゴシック" charset="0"/>
                <a:cs typeface="ＭＳ Ｐゴシック" charset="0"/>
              </a:rPr>
              <a:t>Render the complete audit trail into a PDF document that is attached to the process plus the invoice document. That way auditors have complete insight into the process without relying on data in SAP tables. </a:t>
            </a:r>
          </a:p>
          <a:p>
            <a:r>
              <a:rPr lang="en-US" sz="3200" kern="1200">
                <a:solidFill>
                  <a:schemeClr val="tx1"/>
                </a:solidFill>
                <a:effectLst/>
                <a:latin typeface="+mn-lt"/>
                <a:ea typeface="ＭＳ Ｐゴシック" charset="0"/>
                <a:cs typeface="ＭＳ Ｐゴシック" charset="0"/>
              </a:rPr>
              <a:t>&lt;click&gt;</a:t>
            </a:r>
          </a:p>
          <a:p>
            <a:r>
              <a:rPr lang="en-US" sz="3200" kern="1200">
                <a:solidFill>
                  <a:schemeClr val="tx1"/>
                </a:solidFill>
                <a:effectLst/>
                <a:latin typeface="+mn-lt"/>
                <a:ea typeface="ＭＳ Ｐゴシック" charset="0"/>
                <a:cs typeface="ＭＳ Ｐゴシック" charset="0"/>
              </a:rPr>
              <a:t>Full transparency is really important for internal staff as well as the suppliers. This is why SAP IM also includes a very easy to use supplier self-service: Suppliers and internal staff simply see the invoice status by entering a few fields like invoice reference and amount. This eliminates calls and emails to the AP specialist who can solely focus on accounting activities.</a:t>
            </a:r>
          </a:p>
          <a:p>
            <a:r>
              <a:rPr lang="en-US" sz="3200" kern="1200">
                <a:solidFill>
                  <a:schemeClr val="tx1"/>
                </a:solidFill>
                <a:effectLst/>
                <a:latin typeface="+mn-lt"/>
                <a:ea typeface="ＭＳ Ｐゴシック" charset="0"/>
                <a:cs typeface="ＭＳ Ｐゴシック" charset="0"/>
              </a:rPr>
              <a:t>SAP IM traces each and every step for two reasons: first of all for compliance purposes: You always need to know who decided what. But secondly it also allows detailed reporting and continuous process optimization: You know exactly which suppliers/plants/organizational units cause costs and delays in invoice processing. We’ll later discuss this important aspect in more detail.  </a:t>
            </a:r>
          </a:p>
          <a:p>
            <a:r>
              <a:rPr lang="en-US" sz="3200" kern="1200">
                <a:solidFill>
                  <a:schemeClr val="tx1"/>
                </a:solidFill>
                <a:effectLst/>
                <a:latin typeface="+mn-lt"/>
                <a:ea typeface="ＭＳ Ｐゴシック" charset="0"/>
                <a:cs typeface="ＭＳ Ｐゴシック" charset="0"/>
              </a:rPr>
              <a:t>Let me quickly touch an important topic: simplicity.</a:t>
            </a:r>
          </a:p>
          <a:p>
            <a:r>
              <a:rPr lang="en-US" sz="3200" kern="1200">
                <a:solidFill>
                  <a:schemeClr val="tx1"/>
                </a:solidFill>
                <a:effectLst/>
                <a:latin typeface="+mn-lt"/>
                <a:ea typeface="ＭＳ Ｐゴシック" charset="0"/>
                <a:cs typeface="ＭＳ Ｐゴシック" charset="0"/>
              </a:rPr>
              <a:t>&lt;click&gt; </a:t>
            </a:r>
          </a:p>
          <a:p>
            <a:r>
              <a:rPr lang="en-US" sz="3200" kern="1200">
                <a:solidFill>
                  <a:schemeClr val="tx1"/>
                </a:solidFill>
                <a:effectLst/>
                <a:latin typeface="+mn-lt"/>
                <a:ea typeface="ＭＳ Ｐゴシック" charset="0"/>
                <a:cs typeface="ＭＳ Ｐゴシック" charset="0"/>
              </a:rPr>
              <a:t>SAP IM has exactly two price items: First of all the solution itself including the supplier self-service and all web and mobile approval components.</a:t>
            </a:r>
          </a:p>
          <a:p>
            <a:r>
              <a:rPr lang="en-US" sz="3200" kern="1200">
                <a:solidFill>
                  <a:schemeClr val="tx1"/>
                </a:solidFill>
                <a:effectLst/>
                <a:latin typeface="+mn-lt"/>
                <a:ea typeface="ＭＳ Ｐゴシック" charset="0"/>
                <a:cs typeface="ＭＳ Ｐゴシック" charset="0"/>
              </a:rPr>
              <a:t>&lt;click&gt;</a:t>
            </a:r>
          </a:p>
          <a:p>
            <a:r>
              <a:rPr lang="en-US" sz="3200" kern="1200">
                <a:solidFill>
                  <a:schemeClr val="tx1"/>
                </a:solidFill>
                <a:effectLst/>
                <a:latin typeface="+mn-lt"/>
                <a:ea typeface="ＭＳ Ｐゴシック" charset="0"/>
                <a:cs typeface="ＭＳ Ｐゴシック" charset="0"/>
              </a:rPr>
              <a:t>Secondly the optional OCR that also include the scanning software. </a:t>
            </a:r>
          </a:p>
          <a:p>
            <a:r>
              <a:rPr lang="en-US" sz="3200" kern="1200">
                <a:solidFill>
                  <a:schemeClr val="tx1"/>
                </a:solidFill>
                <a:effectLst/>
                <a:latin typeface="+mn-lt"/>
                <a:ea typeface="ＭＳ Ｐゴシック" charset="0"/>
                <a:cs typeface="ＭＳ Ｐゴシック" charset="0"/>
              </a:rPr>
              <a:t>&lt;click&gt;</a:t>
            </a:r>
          </a:p>
          <a:p>
            <a:r>
              <a:rPr lang="en-US" sz="3200" kern="1200">
                <a:solidFill>
                  <a:schemeClr val="tx1"/>
                </a:solidFill>
                <a:effectLst/>
                <a:latin typeface="+mn-lt"/>
                <a:ea typeface="ＭＳ Ｐゴシック" charset="0"/>
                <a:cs typeface="ＭＳ Ｐゴシック" charset="0"/>
              </a:rPr>
              <a:t>The OCR is deeply integrated with your ERP: It stores all configuration within SAP, retrieves all documents that require OCR processing from SAP (and the attached Archive). So from an infrastructure perspective it is a really simple solution. The invoice process itself uses SAP Business Workflow with the huge advantage that you need not reinvent Org-models, substitutions and so much more: Everything that you have already is used. The same applies for reporting: It scales from ABAP reports, via </a:t>
            </a:r>
            <a:r>
              <a:rPr lang="en-US" sz="3200" kern="1200" err="1">
                <a:solidFill>
                  <a:schemeClr val="tx1"/>
                </a:solidFill>
                <a:effectLst/>
                <a:latin typeface="+mn-lt"/>
                <a:ea typeface="ＭＳ Ｐゴシック" charset="0"/>
                <a:cs typeface="ＭＳ Ｐゴシック" charset="0"/>
              </a:rPr>
              <a:t>WebDynpro</a:t>
            </a:r>
            <a:r>
              <a:rPr lang="en-US" sz="3200" kern="1200">
                <a:solidFill>
                  <a:schemeClr val="tx1"/>
                </a:solidFill>
                <a:effectLst/>
                <a:latin typeface="+mn-lt"/>
                <a:ea typeface="ＭＳ Ｐゴシック" charset="0"/>
                <a:cs typeface="ＭＳ Ｐゴシック" charset="0"/>
              </a:rPr>
              <a:t> to BW content.</a:t>
            </a:r>
          </a:p>
          <a:p>
            <a:r>
              <a:rPr lang="en-US" sz="3200" kern="1200">
                <a:solidFill>
                  <a:schemeClr val="tx1"/>
                </a:solidFill>
                <a:effectLst/>
                <a:latin typeface="+mn-lt"/>
                <a:ea typeface="ＭＳ Ｐゴシック" charset="0"/>
                <a:cs typeface="ＭＳ Ｐゴシック" charset="0"/>
              </a:rPr>
              <a:t>Let me walk you through some additional details of the individual processing steps in the next minutes.</a:t>
            </a:r>
          </a:p>
          <a:p>
            <a:r>
              <a:rPr lang="en-US" sz="3200" kern="1200">
                <a:solidFill>
                  <a:schemeClr val="tx1"/>
                </a:solidFill>
                <a:effectLst/>
                <a:latin typeface="+mn-lt"/>
                <a:ea typeface="ＭＳ Ｐゴシック" charset="0"/>
                <a:cs typeface="ＭＳ Ｐゴシック" charset="0"/>
              </a:rPr>
              <a:t> </a:t>
            </a:r>
          </a:p>
        </p:txBody>
      </p:sp>
    </p:spTree>
    <p:extLst>
      <p:ext uri="{BB962C8B-B14F-4D97-AF65-F5344CB8AC3E}">
        <p14:creationId xmlns:p14="http://schemas.microsoft.com/office/powerpoint/2010/main" val="961837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lvl="1">
              <a:spcAft>
                <a:spcPts val="459"/>
              </a:spcAft>
              <a:buFont typeface="Arial" charset="0"/>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21A2FA-5CEF-4DD5-9997-79555DBB4A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1570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21A2FA-5CEF-4DD5-9997-79555DBB4A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1427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 y="396875"/>
            <a:ext cx="7264400" cy="4086225"/>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00342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C1D95-7FE4-3D94-9A20-385E0EC8E8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234C43-4927-5705-F8DF-5EA9513A4218}"/>
              </a:ext>
            </a:extLst>
          </p:cNvPr>
          <p:cNvSpPr>
            <a:spLocks noGrp="1" noRot="1" noChangeAspect="1"/>
          </p:cNvSpPr>
          <p:nvPr>
            <p:ph type="sldImg"/>
          </p:nvPr>
        </p:nvSpPr>
        <p:spPr>
          <a:xfrm>
            <a:off x="547688" y="612775"/>
            <a:ext cx="5762625" cy="3241675"/>
          </a:xfrm>
        </p:spPr>
      </p:sp>
      <p:sp>
        <p:nvSpPr>
          <p:cNvPr id="3" name="Notes Placeholder 2">
            <a:extLst>
              <a:ext uri="{FF2B5EF4-FFF2-40B4-BE49-F238E27FC236}">
                <a16:creationId xmlns:a16="http://schemas.microsoft.com/office/drawing/2014/main" id="{EDE18734-DE82-5E24-AC77-6ACABB4EA5C7}"/>
              </a:ext>
            </a:extLst>
          </p:cNvPr>
          <p:cNvSpPr>
            <a:spLocks noGrp="1"/>
          </p:cNvSpPr>
          <p:nvPr>
            <p:ph type="body" idx="1"/>
          </p:nvPr>
        </p:nvSpPr>
        <p:spPr/>
        <p:txBody>
          <a:bodyPr>
            <a:normAutofit fontScale="92500"/>
          </a:bodyPr>
          <a:lstStyle/>
          <a:p>
            <a:pPr marL="0" indent="0">
              <a:buNone/>
            </a:pPr>
            <a:r>
              <a:rPr lang="en-US"/>
              <a:t>According to a recent, in-depth study </a:t>
            </a:r>
            <a:r>
              <a:rPr lang="en-US">
                <a:hlinkClick r:id="rId3"/>
              </a:rPr>
              <a:t>conducted by </a:t>
            </a:r>
            <a:r>
              <a:rPr lang="en-US" i="1">
                <a:hlinkClick r:id="rId3"/>
              </a:rPr>
              <a:t>Harvard Business Review</a:t>
            </a:r>
            <a:r>
              <a:rPr lang="en-US"/>
              <a:t>, an overwhelming 86% of the 746 business managers surveyed feel their business processes and related decision making has become so complex as to hinder their ability to grow in a digital economy.</a:t>
            </a:r>
          </a:p>
          <a:p>
            <a:pPr marL="0" indent="0">
              <a:buNone/>
            </a:pPr>
            <a:endParaRPr lang="en-US"/>
          </a:p>
          <a:p>
            <a:pPr marL="0" indent="0">
              <a:buNone/>
            </a:pPr>
            <a:r>
              <a:rPr lang="en-US"/>
              <a:t>Let’s look into the four basic steps of the invoice-to-pay process and their challenges: (Animation. Click per bullet)</a:t>
            </a:r>
          </a:p>
          <a:p>
            <a:pPr marL="514350" indent="-514350">
              <a:buAutoNum type="arabicParenR"/>
            </a:pPr>
            <a:r>
              <a:rPr lang="en-US"/>
              <a:t>Nearly 80% of all invoices are still</a:t>
            </a:r>
            <a:r>
              <a:rPr lang="en-US" baseline="0"/>
              <a:t> paper-based: This is simple for the supplier (everybody can print and mail) but a huge challenge on your side: Managing the physical paper, entering the invoice details into SAP and finally filing/archiving the invoice at the right and secure location for the right period of time.</a:t>
            </a:r>
          </a:p>
          <a:p>
            <a:pPr marL="514350" indent="-514350">
              <a:buAutoNum type="arabicParenR"/>
            </a:pPr>
            <a:r>
              <a:rPr lang="en-US" baseline="0"/>
              <a:t>15% of invoices have exceptions: This has multiple reasons: Poor communication with the supplier so that price changes are not properly recorded in SAP or erroneously assumed to be agreed by the supplier; Wrong quantities entered on your side or sometimes even delayed entry; invoice is sent to the wrong legal entity and/or from the wrong supplier entity potentially in the wrong currency or with wrong tax …</a:t>
            </a:r>
          </a:p>
          <a:p>
            <a:pPr marL="514350" indent="-514350">
              <a:buAutoNum type="arabicParenR"/>
            </a:pPr>
            <a:r>
              <a:rPr lang="en-US" baseline="0"/>
              <a:t>It is not uncommon that contracts are in place but not used because nobody knows about the more favorable terms and conditions. </a:t>
            </a:r>
          </a:p>
          <a:p>
            <a:pPr marL="514350" indent="-514350">
              <a:buAutoNum type="arabicParenR"/>
            </a:pPr>
            <a:r>
              <a:rPr lang="en-US" baseline="0"/>
              <a:t>And last not least a significant percentage of early payment opportunities are missed.</a:t>
            </a:r>
          </a:p>
          <a:p>
            <a:pPr marL="514350" indent="-514350">
              <a:buAutoNum type="arabicParenR"/>
            </a:pPr>
            <a:endParaRPr lang="en-US" baseline="0"/>
          </a:p>
          <a:p>
            <a:pPr marL="0" indent="0">
              <a:buNone/>
            </a:pPr>
            <a:r>
              <a:rPr lang="en-US"/>
              <a:t>All these challenges  can</a:t>
            </a:r>
            <a:r>
              <a:rPr lang="en-US" baseline="0"/>
              <a:t> be addressed but be aware that the change process takes a little bit more than selecting the right software.</a:t>
            </a:r>
          </a:p>
          <a:p>
            <a:pPr marL="0" indent="0">
              <a:buNone/>
            </a:pPr>
            <a:endParaRPr lang="en-US"/>
          </a:p>
        </p:txBody>
      </p:sp>
      <p:sp>
        <p:nvSpPr>
          <p:cNvPr id="4" name="Slide Number Placeholder 3">
            <a:extLst>
              <a:ext uri="{FF2B5EF4-FFF2-40B4-BE49-F238E27FC236}">
                <a16:creationId xmlns:a16="http://schemas.microsoft.com/office/drawing/2014/main" id="{88488A9C-3838-5A84-CDB6-D7A242B3F77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A30ADE-0538-4FF7-868E-E6319E9C98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0277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xfrm>
            <a:off x="557213" y="649288"/>
            <a:ext cx="5708650" cy="3211512"/>
          </a:xfrm>
          <a:ln/>
        </p:spPr>
      </p:sp>
      <p:sp>
        <p:nvSpPr>
          <p:cNvPr id="55299" name="Rectangle 3"/>
          <p:cNvSpPr>
            <a:spLocks noGrp="1" noChangeArrowheads="1"/>
          </p:cNvSpPr>
          <p:nvPr>
            <p:ph type="body" idx="1"/>
          </p:nvPr>
        </p:nvSpPr>
        <p:spPr bwMode="auto">
          <a:xfrm>
            <a:off x="438150" y="4292600"/>
            <a:ext cx="6192838" cy="37719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1134" tIns="45567" rIns="91134" bIns="45567"/>
          <a:lstStyle/>
          <a:p>
            <a:pPr eaLnBrk="1" hangingPunct="1">
              <a:lnSpc>
                <a:spcPct val="90000"/>
              </a:lnSpc>
              <a:spcBef>
                <a:spcPct val="0"/>
              </a:spcBef>
            </a:pPr>
            <a:r>
              <a:rPr lang="en-US" altLang="en-US"/>
              <a:t>But beyond the key motivations there are</a:t>
            </a:r>
            <a:r>
              <a:rPr lang="en-US" altLang="en-US" baseline="0"/>
              <a:t>  five major business</a:t>
            </a:r>
            <a:r>
              <a:rPr lang="en-US" altLang="en-US"/>
              <a:t> drivers that are an integral part of any invoice transformation consideration</a:t>
            </a:r>
            <a:r>
              <a:rPr lang="en-US" altLang="en-US" baseline="0"/>
              <a:t>:</a:t>
            </a:r>
          </a:p>
          <a:p>
            <a:pPr marL="228600" indent="-228600" eaLnBrk="1" hangingPunct="1">
              <a:lnSpc>
                <a:spcPct val="90000"/>
              </a:lnSpc>
              <a:spcBef>
                <a:spcPct val="0"/>
              </a:spcBef>
              <a:buFont typeface="+mj-lt"/>
              <a:buAutoNum type="arabicPeriod"/>
            </a:pPr>
            <a:r>
              <a:rPr lang="en-US" altLang="en-US" baseline="0"/>
              <a:t>Financial information like budgeting, planning and reporting needs to be available in real time with always accurate data.</a:t>
            </a:r>
          </a:p>
          <a:p>
            <a:pPr marL="228600" indent="-228600" eaLnBrk="1" hangingPunct="1">
              <a:lnSpc>
                <a:spcPct val="90000"/>
              </a:lnSpc>
              <a:spcBef>
                <a:spcPct val="0"/>
              </a:spcBef>
              <a:buFont typeface="+mj-lt"/>
              <a:buAutoNum type="arabicPeriod"/>
            </a:pPr>
            <a:r>
              <a:rPr lang="en-US" altLang="en-US" baseline="0"/>
              <a:t>Collaboration and information sharing must become a fixed and organized part of processing.</a:t>
            </a:r>
          </a:p>
          <a:p>
            <a:pPr marL="228600" indent="-228600" eaLnBrk="1" hangingPunct="1">
              <a:lnSpc>
                <a:spcPct val="90000"/>
              </a:lnSpc>
              <a:spcBef>
                <a:spcPct val="0"/>
              </a:spcBef>
              <a:buFont typeface="+mj-lt"/>
              <a:buAutoNum type="arabicPeriod"/>
            </a:pPr>
            <a:r>
              <a:rPr lang="en-US" altLang="en-US" baseline="0"/>
              <a:t>Automate tedious manual steps. This not only eliminates potential errors but also allows the specialists to focus on value adding activities.</a:t>
            </a:r>
          </a:p>
          <a:p>
            <a:pPr marL="228600" indent="-228600" eaLnBrk="1" hangingPunct="1">
              <a:lnSpc>
                <a:spcPct val="90000"/>
              </a:lnSpc>
              <a:spcBef>
                <a:spcPct val="0"/>
              </a:spcBef>
              <a:buFont typeface="+mj-lt"/>
              <a:buAutoNum type="arabicPeriod"/>
            </a:pPr>
            <a:r>
              <a:rPr lang="en-US" altLang="en-US" baseline="0"/>
              <a:t>The right controls ensure that exceptions (problems) are detected and processed by the right people without violation of the segregation of duties.</a:t>
            </a:r>
          </a:p>
          <a:p>
            <a:pPr marL="228600" indent="-228600" eaLnBrk="1" hangingPunct="1">
              <a:lnSpc>
                <a:spcPct val="90000"/>
              </a:lnSpc>
              <a:spcBef>
                <a:spcPct val="0"/>
              </a:spcBef>
              <a:buFont typeface="+mj-lt"/>
              <a:buAutoNum type="arabicPeriod"/>
            </a:pPr>
            <a:r>
              <a:rPr lang="en-US" altLang="en-US" baseline="0"/>
              <a:t>  Last not least: Simplifying IT rather than adding additional information silos is key for success. The easier it is to embed and implement the new solution, the better the probability of success.</a:t>
            </a:r>
          </a:p>
          <a:p>
            <a:pPr marL="228600" indent="-228600" eaLnBrk="1" hangingPunct="1">
              <a:lnSpc>
                <a:spcPct val="90000"/>
              </a:lnSpc>
              <a:spcBef>
                <a:spcPct val="0"/>
              </a:spcBef>
              <a:buFont typeface="+mj-lt"/>
              <a:buAutoNum type="arabicPeriod"/>
            </a:pPr>
            <a:endParaRPr lang="en-US" altLang="en-US" sz="900" baseline="0"/>
          </a:p>
          <a:p>
            <a:pPr marL="0" indent="0" eaLnBrk="1" hangingPunct="1">
              <a:lnSpc>
                <a:spcPct val="90000"/>
              </a:lnSpc>
              <a:spcBef>
                <a:spcPct val="0"/>
              </a:spcBef>
              <a:buFont typeface="+mj-lt"/>
              <a:buNone/>
            </a:pPr>
            <a:endParaRPr lang="en-US" altLang="en-US" sz="900"/>
          </a:p>
        </p:txBody>
      </p:sp>
    </p:spTree>
    <p:extLst>
      <p:ext uri="{BB962C8B-B14F-4D97-AF65-F5344CB8AC3E}">
        <p14:creationId xmlns:p14="http://schemas.microsoft.com/office/powerpoint/2010/main" val="2355618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sp>
        <p:nvSpPr>
          <p:cNvPr id="61" name="Text Placeholder 60">
            <a:extLst>
              <a:ext uri="{FF2B5EF4-FFF2-40B4-BE49-F238E27FC236}">
                <a16:creationId xmlns:a16="http://schemas.microsoft.com/office/drawing/2014/main" id="{B9188BAB-85D5-DD13-C67E-E27202EAE70B}"/>
              </a:ext>
            </a:extLst>
          </p:cNvPr>
          <p:cNvSpPr>
            <a:spLocks noGrp="1"/>
          </p:cNvSpPr>
          <p:nvPr>
            <p:ph type="body" sz="quarter" idx="12" hasCustomPrompt="1"/>
          </p:nvPr>
        </p:nvSpPr>
        <p:spPr>
          <a:xfrm>
            <a:off x="4760181" y="2824427"/>
            <a:ext cx="6802279" cy="2516199"/>
          </a:xfrm>
          <a:prstGeom prst="rect">
            <a:avLst/>
          </a:prstGeom>
        </p:spPr>
        <p:txBody>
          <a:bodyPr/>
          <a:lstStyle>
            <a:lvl1pPr marL="0" indent="0">
              <a:lnSpc>
                <a:spcPct val="100000"/>
              </a:lnSpc>
              <a:buClr>
                <a:schemeClr val="accent2"/>
              </a:buClr>
              <a:buFont typeface="Arial" panose="020B0604020202020204" pitchFamily="34" charset="0"/>
              <a:buNone/>
              <a:defRPr sz="4800" b="1">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r>
              <a:rPr lang="en-US" sz="4400" b="1" dirty="0">
                <a:solidFill>
                  <a:srgbClr val="1C1D3B"/>
                </a:solidFill>
                <a:latin typeface="Helvetica" pitchFamily="2" charset="0"/>
                <a:cs typeface="Sora" pitchFamily="2" charset="0"/>
              </a:rPr>
              <a:t>The presentation title will come here</a:t>
            </a:r>
          </a:p>
          <a:p>
            <a:r>
              <a:rPr lang="en-US" sz="4400" b="1" dirty="0">
                <a:solidFill>
                  <a:srgbClr val="1C1D3B"/>
                </a:solidFill>
                <a:latin typeface="Helvetica" pitchFamily="2" charset="0"/>
                <a:cs typeface="Sora" pitchFamily="2" charset="0"/>
              </a:rPr>
              <a:t>(up to three lines)</a:t>
            </a:r>
          </a:p>
        </p:txBody>
      </p:sp>
      <p:grpSp>
        <p:nvGrpSpPr>
          <p:cNvPr id="5" name="Group 4">
            <a:extLst>
              <a:ext uri="{FF2B5EF4-FFF2-40B4-BE49-F238E27FC236}">
                <a16:creationId xmlns:a16="http://schemas.microsoft.com/office/drawing/2014/main" id="{869EF4BB-C667-DD16-7B1E-C4A8E3017170}"/>
              </a:ext>
            </a:extLst>
          </p:cNvPr>
          <p:cNvGrpSpPr/>
          <p:nvPr userDrawn="1"/>
        </p:nvGrpSpPr>
        <p:grpSpPr>
          <a:xfrm>
            <a:off x="10569142" y="5611843"/>
            <a:ext cx="1442876" cy="1055415"/>
            <a:chOff x="9742316" y="4858326"/>
            <a:chExt cx="1587162" cy="1160957"/>
          </a:xfrm>
        </p:grpSpPr>
        <p:sp>
          <p:nvSpPr>
            <p:cNvPr id="6" name="Oval 5">
              <a:extLst>
                <a:ext uri="{FF2B5EF4-FFF2-40B4-BE49-F238E27FC236}">
                  <a16:creationId xmlns:a16="http://schemas.microsoft.com/office/drawing/2014/main" id="{01E5F9BA-617A-B0BA-907C-867F56DA41B5}"/>
                </a:ext>
              </a:extLst>
            </p:cNvPr>
            <p:cNvSpPr/>
            <p:nvPr/>
          </p:nvSpPr>
          <p:spPr>
            <a:xfrm>
              <a:off x="9742316"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7" name="Oval 6">
              <a:extLst>
                <a:ext uri="{FF2B5EF4-FFF2-40B4-BE49-F238E27FC236}">
                  <a16:creationId xmlns:a16="http://schemas.microsoft.com/office/drawing/2014/main" id="{56809C12-3214-8461-E791-55EA82D68A54}"/>
                </a:ext>
              </a:extLst>
            </p:cNvPr>
            <p:cNvSpPr/>
            <p:nvPr/>
          </p:nvSpPr>
          <p:spPr>
            <a:xfrm>
              <a:off x="9742316"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8" name="Oval 7">
              <a:extLst>
                <a:ext uri="{FF2B5EF4-FFF2-40B4-BE49-F238E27FC236}">
                  <a16:creationId xmlns:a16="http://schemas.microsoft.com/office/drawing/2014/main" id="{17E92F0E-DA18-3D69-61EA-598E22779C89}"/>
                </a:ext>
              </a:extLst>
            </p:cNvPr>
            <p:cNvSpPr/>
            <p:nvPr/>
          </p:nvSpPr>
          <p:spPr>
            <a:xfrm>
              <a:off x="9742316"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9" name="Oval 8">
              <a:extLst>
                <a:ext uri="{FF2B5EF4-FFF2-40B4-BE49-F238E27FC236}">
                  <a16:creationId xmlns:a16="http://schemas.microsoft.com/office/drawing/2014/main" id="{D766CD77-DF13-BB39-6A84-C32C4D303EB6}"/>
                </a:ext>
              </a:extLst>
            </p:cNvPr>
            <p:cNvSpPr/>
            <p:nvPr/>
          </p:nvSpPr>
          <p:spPr>
            <a:xfrm>
              <a:off x="9742316"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0" name="Oval 9">
              <a:extLst>
                <a:ext uri="{FF2B5EF4-FFF2-40B4-BE49-F238E27FC236}">
                  <a16:creationId xmlns:a16="http://schemas.microsoft.com/office/drawing/2014/main" id="{E04714BE-61FF-118A-9FA5-83B7E097E2A9}"/>
                </a:ext>
              </a:extLst>
            </p:cNvPr>
            <p:cNvSpPr/>
            <p:nvPr/>
          </p:nvSpPr>
          <p:spPr>
            <a:xfrm>
              <a:off x="9742316"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1" name="Oval 10">
              <a:extLst>
                <a:ext uri="{FF2B5EF4-FFF2-40B4-BE49-F238E27FC236}">
                  <a16:creationId xmlns:a16="http://schemas.microsoft.com/office/drawing/2014/main" id="{0CE47359-5BBA-6469-155D-330B00ED6237}"/>
                </a:ext>
              </a:extLst>
            </p:cNvPr>
            <p:cNvSpPr/>
            <p:nvPr/>
          </p:nvSpPr>
          <p:spPr>
            <a:xfrm>
              <a:off x="9742316"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2" name="Oval 11">
              <a:extLst>
                <a:ext uri="{FF2B5EF4-FFF2-40B4-BE49-F238E27FC236}">
                  <a16:creationId xmlns:a16="http://schemas.microsoft.com/office/drawing/2014/main" id="{3463834F-BB22-7C42-588D-998182DA2107}"/>
                </a:ext>
              </a:extLst>
            </p:cNvPr>
            <p:cNvSpPr/>
            <p:nvPr/>
          </p:nvSpPr>
          <p:spPr>
            <a:xfrm>
              <a:off x="9960848"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3" name="Oval 12">
              <a:extLst>
                <a:ext uri="{FF2B5EF4-FFF2-40B4-BE49-F238E27FC236}">
                  <a16:creationId xmlns:a16="http://schemas.microsoft.com/office/drawing/2014/main" id="{12AC4676-3F9B-B363-1811-BBA9954A4ECE}"/>
                </a:ext>
              </a:extLst>
            </p:cNvPr>
            <p:cNvSpPr/>
            <p:nvPr/>
          </p:nvSpPr>
          <p:spPr>
            <a:xfrm>
              <a:off x="9960848"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4" name="Oval 13">
              <a:extLst>
                <a:ext uri="{FF2B5EF4-FFF2-40B4-BE49-F238E27FC236}">
                  <a16:creationId xmlns:a16="http://schemas.microsoft.com/office/drawing/2014/main" id="{9CA89CBD-CB7E-9616-683E-7FDB69F24D8B}"/>
                </a:ext>
              </a:extLst>
            </p:cNvPr>
            <p:cNvSpPr/>
            <p:nvPr/>
          </p:nvSpPr>
          <p:spPr>
            <a:xfrm>
              <a:off x="9960848"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5" name="Oval 14">
              <a:extLst>
                <a:ext uri="{FF2B5EF4-FFF2-40B4-BE49-F238E27FC236}">
                  <a16:creationId xmlns:a16="http://schemas.microsoft.com/office/drawing/2014/main" id="{CD1ED26E-4806-5A4A-B2B2-C7214A5035EA}"/>
                </a:ext>
              </a:extLst>
            </p:cNvPr>
            <p:cNvSpPr/>
            <p:nvPr/>
          </p:nvSpPr>
          <p:spPr>
            <a:xfrm>
              <a:off x="9960848"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6" name="Oval 15">
              <a:extLst>
                <a:ext uri="{FF2B5EF4-FFF2-40B4-BE49-F238E27FC236}">
                  <a16:creationId xmlns:a16="http://schemas.microsoft.com/office/drawing/2014/main" id="{22A14418-6267-4B50-2234-A3B2B1ED178A}"/>
                </a:ext>
              </a:extLst>
            </p:cNvPr>
            <p:cNvSpPr/>
            <p:nvPr/>
          </p:nvSpPr>
          <p:spPr>
            <a:xfrm>
              <a:off x="9960848"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7" name="Oval 16">
              <a:extLst>
                <a:ext uri="{FF2B5EF4-FFF2-40B4-BE49-F238E27FC236}">
                  <a16:creationId xmlns:a16="http://schemas.microsoft.com/office/drawing/2014/main" id="{78B61E1D-448E-1940-DD01-F5178758E149}"/>
                </a:ext>
              </a:extLst>
            </p:cNvPr>
            <p:cNvSpPr/>
            <p:nvPr/>
          </p:nvSpPr>
          <p:spPr>
            <a:xfrm>
              <a:off x="9960848"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8" name="Oval 17">
              <a:extLst>
                <a:ext uri="{FF2B5EF4-FFF2-40B4-BE49-F238E27FC236}">
                  <a16:creationId xmlns:a16="http://schemas.microsoft.com/office/drawing/2014/main" id="{997A3EB2-A3DD-1D0E-A47E-CF05C9AFCDEF}"/>
                </a:ext>
              </a:extLst>
            </p:cNvPr>
            <p:cNvSpPr/>
            <p:nvPr/>
          </p:nvSpPr>
          <p:spPr>
            <a:xfrm>
              <a:off x="10179379"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9" name="Oval 18">
              <a:extLst>
                <a:ext uri="{FF2B5EF4-FFF2-40B4-BE49-F238E27FC236}">
                  <a16:creationId xmlns:a16="http://schemas.microsoft.com/office/drawing/2014/main" id="{6AF7B9CF-CE5C-9D30-7050-DCB5F684EC1A}"/>
                </a:ext>
              </a:extLst>
            </p:cNvPr>
            <p:cNvSpPr/>
            <p:nvPr/>
          </p:nvSpPr>
          <p:spPr>
            <a:xfrm>
              <a:off x="10179379"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0" name="Oval 19">
              <a:extLst>
                <a:ext uri="{FF2B5EF4-FFF2-40B4-BE49-F238E27FC236}">
                  <a16:creationId xmlns:a16="http://schemas.microsoft.com/office/drawing/2014/main" id="{B98C4E48-54D1-56DC-2F01-308F6360FEBA}"/>
                </a:ext>
              </a:extLst>
            </p:cNvPr>
            <p:cNvSpPr/>
            <p:nvPr/>
          </p:nvSpPr>
          <p:spPr>
            <a:xfrm>
              <a:off x="10179379"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1" name="Oval 20">
              <a:extLst>
                <a:ext uri="{FF2B5EF4-FFF2-40B4-BE49-F238E27FC236}">
                  <a16:creationId xmlns:a16="http://schemas.microsoft.com/office/drawing/2014/main" id="{E500999A-671B-73C1-72D0-8ECF91D8AD06}"/>
                </a:ext>
              </a:extLst>
            </p:cNvPr>
            <p:cNvSpPr/>
            <p:nvPr/>
          </p:nvSpPr>
          <p:spPr>
            <a:xfrm>
              <a:off x="10179379"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2" name="Oval 21">
              <a:extLst>
                <a:ext uri="{FF2B5EF4-FFF2-40B4-BE49-F238E27FC236}">
                  <a16:creationId xmlns:a16="http://schemas.microsoft.com/office/drawing/2014/main" id="{41B09303-8FC7-0CB4-CD04-95929ED7084E}"/>
                </a:ext>
              </a:extLst>
            </p:cNvPr>
            <p:cNvSpPr/>
            <p:nvPr/>
          </p:nvSpPr>
          <p:spPr>
            <a:xfrm>
              <a:off x="10179379"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3" name="Oval 22">
              <a:extLst>
                <a:ext uri="{FF2B5EF4-FFF2-40B4-BE49-F238E27FC236}">
                  <a16:creationId xmlns:a16="http://schemas.microsoft.com/office/drawing/2014/main" id="{54CE1726-7AC5-F56E-6FEC-9B26B8EB3E26}"/>
                </a:ext>
              </a:extLst>
            </p:cNvPr>
            <p:cNvSpPr/>
            <p:nvPr/>
          </p:nvSpPr>
          <p:spPr>
            <a:xfrm>
              <a:off x="10179379"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4" name="Oval 23">
              <a:extLst>
                <a:ext uri="{FF2B5EF4-FFF2-40B4-BE49-F238E27FC236}">
                  <a16:creationId xmlns:a16="http://schemas.microsoft.com/office/drawing/2014/main" id="{E0132A18-5DE3-F130-839C-8E32858653F0}"/>
                </a:ext>
              </a:extLst>
            </p:cNvPr>
            <p:cNvSpPr/>
            <p:nvPr/>
          </p:nvSpPr>
          <p:spPr>
            <a:xfrm>
              <a:off x="10397911"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5" name="Oval 24">
              <a:extLst>
                <a:ext uri="{FF2B5EF4-FFF2-40B4-BE49-F238E27FC236}">
                  <a16:creationId xmlns:a16="http://schemas.microsoft.com/office/drawing/2014/main" id="{67BB454A-78E9-3207-CD58-5F7A2B7E4727}"/>
                </a:ext>
              </a:extLst>
            </p:cNvPr>
            <p:cNvSpPr/>
            <p:nvPr/>
          </p:nvSpPr>
          <p:spPr>
            <a:xfrm>
              <a:off x="10397911"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6" name="Oval 25">
              <a:extLst>
                <a:ext uri="{FF2B5EF4-FFF2-40B4-BE49-F238E27FC236}">
                  <a16:creationId xmlns:a16="http://schemas.microsoft.com/office/drawing/2014/main" id="{F901E444-9043-E751-905D-E0061F122B9F}"/>
                </a:ext>
              </a:extLst>
            </p:cNvPr>
            <p:cNvSpPr/>
            <p:nvPr/>
          </p:nvSpPr>
          <p:spPr>
            <a:xfrm>
              <a:off x="10397911"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7" name="Oval 26">
              <a:extLst>
                <a:ext uri="{FF2B5EF4-FFF2-40B4-BE49-F238E27FC236}">
                  <a16:creationId xmlns:a16="http://schemas.microsoft.com/office/drawing/2014/main" id="{5C700834-6448-9A0D-1702-D49490B871E1}"/>
                </a:ext>
              </a:extLst>
            </p:cNvPr>
            <p:cNvSpPr/>
            <p:nvPr/>
          </p:nvSpPr>
          <p:spPr>
            <a:xfrm>
              <a:off x="10397911"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8" name="Oval 27">
              <a:extLst>
                <a:ext uri="{FF2B5EF4-FFF2-40B4-BE49-F238E27FC236}">
                  <a16:creationId xmlns:a16="http://schemas.microsoft.com/office/drawing/2014/main" id="{1AAAE891-D9BC-2DF2-E9F9-B31DA0D492F8}"/>
                </a:ext>
              </a:extLst>
            </p:cNvPr>
            <p:cNvSpPr/>
            <p:nvPr/>
          </p:nvSpPr>
          <p:spPr>
            <a:xfrm>
              <a:off x="10397911"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9" name="Oval 28">
              <a:extLst>
                <a:ext uri="{FF2B5EF4-FFF2-40B4-BE49-F238E27FC236}">
                  <a16:creationId xmlns:a16="http://schemas.microsoft.com/office/drawing/2014/main" id="{449D16E0-51B4-0212-F85C-51C63C0704CF}"/>
                </a:ext>
              </a:extLst>
            </p:cNvPr>
            <p:cNvSpPr/>
            <p:nvPr/>
          </p:nvSpPr>
          <p:spPr>
            <a:xfrm>
              <a:off x="10397911"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0" name="Oval 29">
              <a:extLst>
                <a:ext uri="{FF2B5EF4-FFF2-40B4-BE49-F238E27FC236}">
                  <a16:creationId xmlns:a16="http://schemas.microsoft.com/office/drawing/2014/main" id="{F9EEBA6C-84F7-190F-3326-63C259C3E74B}"/>
                </a:ext>
              </a:extLst>
            </p:cNvPr>
            <p:cNvSpPr/>
            <p:nvPr/>
          </p:nvSpPr>
          <p:spPr>
            <a:xfrm>
              <a:off x="10616442"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1" name="Oval 30">
              <a:extLst>
                <a:ext uri="{FF2B5EF4-FFF2-40B4-BE49-F238E27FC236}">
                  <a16:creationId xmlns:a16="http://schemas.microsoft.com/office/drawing/2014/main" id="{24ED561A-A36F-C179-94F1-9EC4360B37BD}"/>
                </a:ext>
              </a:extLst>
            </p:cNvPr>
            <p:cNvSpPr/>
            <p:nvPr/>
          </p:nvSpPr>
          <p:spPr>
            <a:xfrm>
              <a:off x="10616442"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2" name="Oval 31">
              <a:extLst>
                <a:ext uri="{FF2B5EF4-FFF2-40B4-BE49-F238E27FC236}">
                  <a16:creationId xmlns:a16="http://schemas.microsoft.com/office/drawing/2014/main" id="{3A8C8B0D-6F42-6135-261A-D86CE87D99CC}"/>
                </a:ext>
              </a:extLst>
            </p:cNvPr>
            <p:cNvSpPr/>
            <p:nvPr/>
          </p:nvSpPr>
          <p:spPr>
            <a:xfrm>
              <a:off x="10616442"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3" name="Oval 32">
              <a:extLst>
                <a:ext uri="{FF2B5EF4-FFF2-40B4-BE49-F238E27FC236}">
                  <a16:creationId xmlns:a16="http://schemas.microsoft.com/office/drawing/2014/main" id="{3D8C87F3-5DAA-2B75-AA87-04F7B36C9D41}"/>
                </a:ext>
              </a:extLst>
            </p:cNvPr>
            <p:cNvSpPr/>
            <p:nvPr/>
          </p:nvSpPr>
          <p:spPr>
            <a:xfrm>
              <a:off x="10616442"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4" name="Oval 33">
              <a:extLst>
                <a:ext uri="{FF2B5EF4-FFF2-40B4-BE49-F238E27FC236}">
                  <a16:creationId xmlns:a16="http://schemas.microsoft.com/office/drawing/2014/main" id="{653A4F01-CCD9-8595-4901-98D4AE37C1F3}"/>
                </a:ext>
              </a:extLst>
            </p:cNvPr>
            <p:cNvSpPr/>
            <p:nvPr/>
          </p:nvSpPr>
          <p:spPr>
            <a:xfrm>
              <a:off x="10616442"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5" name="Oval 34">
              <a:extLst>
                <a:ext uri="{FF2B5EF4-FFF2-40B4-BE49-F238E27FC236}">
                  <a16:creationId xmlns:a16="http://schemas.microsoft.com/office/drawing/2014/main" id="{657520B6-4BF5-C2BE-FB74-E808748F6E55}"/>
                </a:ext>
              </a:extLst>
            </p:cNvPr>
            <p:cNvSpPr/>
            <p:nvPr/>
          </p:nvSpPr>
          <p:spPr>
            <a:xfrm>
              <a:off x="10616442"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6" name="Oval 35">
              <a:extLst>
                <a:ext uri="{FF2B5EF4-FFF2-40B4-BE49-F238E27FC236}">
                  <a16:creationId xmlns:a16="http://schemas.microsoft.com/office/drawing/2014/main" id="{5EDECA02-690E-A029-14F6-68FC169AC8FA}"/>
                </a:ext>
              </a:extLst>
            </p:cNvPr>
            <p:cNvSpPr/>
            <p:nvPr/>
          </p:nvSpPr>
          <p:spPr>
            <a:xfrm>
              <a:off x="10834974"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7" name="Oval 36">
              <a:extLst>
                <a:ext uri="{FF2B5EF4-FFF2-40B4-BE49-F238E27FC236}">
                  <a16:creationId xmlns:a16="http://schemas.microsoft.com/office/drawing/2014/main" id="{F64906F2-5FB3-EF20-83E3-4F1DFD8CA2CD}"/>
                </a:ext>
              </a:extLst>
            </p:cNvPr>
            <p:cNvSpPr/>
            <p:nvPr/>
          </p:nvSpPr>
          <p:spPr>
            <a:xfrm>
              <a:off x="10834974"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8" name="Oval 37">
              <a:extLst>
                <a:ext uri="{FF2B5EF4-FFF2-40B4-BE49-F238E27FC236}">
                  <a16:creationId xmlns:a16="http://schemas.microsoft.com/office/drawing/2014/main" id="{A7E92967-4817-239D-CB39-92A052CB2FA6}"/>
                </a:ext>
              </a:extLst>
            </p:cNvPr>
            <p:cNvSpPr/>
            <p:nvPr/>
          </p:nvSpPr>
          <p:spPr>
            <a:xfrm>
              <a:off x="10834974"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9" name="Oval 38">
              <a:extLst>
                <a:ext uri="{FF2B5EF4-FFF2-40B4-BE49-F238E27FC236}">
                  <a16:creationId xmlns:a16="http://schemas.microsoft.com/office/drawing/2014/main" id="{DEF7D5EE-A7EA-533C-7E9B-E34F6C40F4A1}"/>
                </a:ext>
              </a:extLst>
            </p:cNvPr>
            <p:cNvSpPr/>
            <p:nvPr/>
          </p:nvSpPr>
          <p:spPr>
            <a:xfrm>
              <a:off x="10834974"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0" name="Oval 39">
              <a:extLst>
                <a:ext uri="{FF2B5EF4-FFF2-40B4-BE49-F238E27FC236}">
                  <a16:creationId xmlns:a16="http://schemas.microsoft.com/office/drawing/2014/main" id="{2EA523F2-B53B-ECA6-3FBB-ED15AA72C4F1}"/>
                </a:ext>
              </a:extLst>
            </p:cNvPr>
            <p:cNvSpPr/>
            <p:nvPr/>
          </p:nvSpPr>
          <p:spPr>
            <a:xfrm>
              <a:off x="10834974"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1" name="Oval 40">
              <a:extLst>
                <a:ext uri="{FF2B5EF4-FFF2-40B4-BE49-F238E27FC236}">
                  <a16:creationId xmlns:a16="http://schemas.microsoft.com/office/drawing/2014/main" id="{12930BEE-2FEB-5673-0BCE-8B662FF553D4}"/>
                </a:ext>
              </a:extLst>
            </p:cNvPr>
            <p:cNvSpPr/>
            <p:nvPr/>
          </p:nvSpPr>
          <p:spPr>
            <a:xfrm>
              <a:off x="10834974"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2" name="Oval 41">
              <a:extLst>
                <a:ext uri="{FF2B5EF4-FFF2-40B4-BE49-F238E27FC236}">
                  <a16:creationId xmlns:a16="http://schemas.microsoft.com/office/drawing/2014/main" id="{E341CA6F-3015-2658-B6AD-41EE97EA345A}"/>
                </a:ext>
              </a:extLst>
            </p:cNvPr>
            <p:cNvSpPr/>
            <p:nvPr/>
          </p:nvSpPr>
          <p:spPr>
            <a:xfrm>
              <a:off x="11053506"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3" name="Oval 42">
              <a:extLst>
                <a:ext uri="{FF2B5EF4-FFF2-40B4-BE49-F238E27FC236}">
                  <a16:creationId xmlns:a16="http://schemas.microsoft.com/office/drawing/2014/main" id="{BDD782AA-F4C9-1445-2021-922DCC9FB9F9}"/>
                </a:ext>
              </a:extLst>
            </p:cNvPr>
            <p:cNvSpPr/>
            <p:nvPr/>
          </p:nvSpPr>
          <p:spPr>
            <a:xfrm>
              <a:off x="11053506"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4" name="Oval 43">
              <a:extLst>
                <a:ext uri="{FF2B5EF4-FFF2-40B4-BE49-F238E27FC236}">
                  <a16:creationId xmlns:a16="http://schemas.microsoft.com/office/drawing/2014/main" id="{F7176604-F11B-902B-2A4F-E24912C950FE}"/>
                </a:ext>
              </a:extLst>
            </p:cNvPr>
            <p:cNvSpPr/>
            <p:nvPr/>
          </p:nvSpPr>
          <p:spPr>
            <a:xfrm>
              <a:off x="11053506"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5" name="Oval 44">
              <a:extLst>
                <a:ext uri="{FF2B5EF4-FFF2-40B4-BE49-F238E27FC236}">
                  <a16:creationId xmlns:a16="http://schemas.microsoft.com/office/drawing/2014/main" id="{2D9ABF3C-2F70-371A-7695-69FA0BCB7326}"/>
                </a:ext>
              </a:extLst>
            </p:cNvPr>
            <p:cNvSpPr/>
            <p:nvPr/>
          </p:nvSpPr>
          <p:spPr>
            <a:xfrm>
              <a:off x="11053506"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6" name="Oval 45">
              <a:extLst>
                <a:ext uri="{FF2B5EF4-FFF2-40B4-BE49-F238E27FC236}">
                  <a16:creationId xmlns:a16="http://schemas.microsoft.com/office/drawing/2014/main" id="{F6513386-5B25-B370-75B9-CBF971663457}"/>
                </a:ext>
              </a:extLst>
            </p:cNvPr>
            <p:cNvSpPr/>
            <p:nvPr/>
          </p:nvSpPr>
          <p:spPr>
            <a:xfrm>
              <a:off x="11053506"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7" name="Oval 46">
              <a:extLst>
                <a:ext uri="{FF2B5EF4-FFF2-40B4-BE49-F238E27FC236}">
                  <a16:creationId xmlns:a16="http://schemas.microsoft.com/office/drawing/2014/main" id="{EF152BDE-9E15-6F22-9BD9-5862C13E4E82}"/>
                </a:ext>
              </a:extLst>
            </p:cNvPr>
            <p:cNvSpPr/>
            <p:nvPr/>
          </p:nvSpPr>
          <p:spPr>
            <a:xfrm>
              <a:off x="11053506"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8" name="Oval 47">
              <a:extLst>
                <a:ext uri="{FF2B5EF4-FFF2-40B4-BE49-F238E27FC236}">
                  <a16:creationId xmlns:a16="http://schemas.microsoft.com/office/drawing/2014/main" id="{08BE346A-2409-86D8-09A8-EB5E1E1EEFAC}"/>
                </a:ext>
              </a:extLst>
            </p:cNvPr>
            <p:cNvSpPr/>
            <p:nvPr/>
          </p:nvSpPr>
          <p:spPr>
            <a:xfrm>
              <a:off x="11272035"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9" name="Oval 48">
              <a:extLst>
                <a:ext uri="{FF2B5EF4-FFF2-40B4-BE49-F238E27FC236}">
                  <a16:creationId xmlns:a16="http://schemas.microsoft.com/office/drawing/2014/main" id="{A071D0B8-7BD1-1130-D1AC-C17B71739967}"/>
                </a:ext>
              </a:extLst>
            </p:cNvPr>
            <p:cNvSpPr/>
            <p:nvPr/>
          </p:nvSpPr>
          <p:spPr>
            <a:xfrm>
              <a:off x="11272035"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50" name="Oval 49">
              <a:extLst>
                <a:ext uri="{FF2B5EF4-FFF2-40B4-BE49-F238E27FC236}">
                  <a16:creationId xmlns:a16="http://schemas.microsoft.com/office/drawing/2014/main" id="{437AEEDE-A472-FF54-B708-38B1927C341B}"/>
                </a:ext>
              </a:extLst>
            </p:cNvPr>
            <p:cNvSpPr/>
            <p:nvPr/>
          </p:nvSpPr>
          <p:spPr>
            <a:xfrm>
              <a:off x="11272035"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51" name="Oval 50">
              <a:extLst>
                <a:ext uri="{FF2B5EF4-FFF2-40B4-BE49-F238E27FC236}">
                  <a16:creationId xmlns:a16="http://schemas.microsoft.com/office/drawing/2014/main" id="{28F75F4D-BE14-74A1-74CB-A3BF9EB12A9B}"/>
                </a:ext>
              </a:extLst>
            </p:cNvPr>
            <p:cNvSpPr/>
            <p:nvPr/>
          </p:nvSpPr>
          <p:spPr>
            <a:xfrm>
              <a:off x="11272035"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52" name="Oval 51">
              <a:extLst>
                <a:ext uri="{FF2B5EF4-FFF2-40B4-BE49-F238E27FC236}">
                  <a16:creationId xmlns:a16="http://schemas.microsoft.com/office/drawing/2014/main" id="{22748C43-E929-A605-2D04-251F20436A41}"/>
                </a:ext>
              </a:extLst>
            </p:cNvPr>
            <p:cNvSpPr/>
            <p:nvPr/>
          </p:nvSpPr>
          <p:spPr>
            <a:xfrm>
              <a:off x="11272035"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53" name="Oval 52">
              <a:extLst>
                <a:ext uri="{FF2B5EF4-FFF2-40B4-BE49-F238E27FC236}">
                  <a16:creationId xmlns:a16="http://schemas.microsoft.com/office/drawing/2014/main" id="{A78085A7-6077-CFE4-5AF7-67B201F9CB17}"/>
                </a:ext>
              </a:extLst>
            </p:cNvPr>
            <p:cNvSpPr/>
            <p:nvPr/>
          </p:nvSpPr>
          <p:spPr>
            <a:xfrm>
              <a:off x="11272035"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grpSp>
      <p:pic>
        <p:nvPicPr>
          <p:cNvPr id="55" name="Picture 54" descr="A logo with white text&#10;&#10;Description automatically generated">
            <a:extLst>
              <a:ext uri="{FF2B5EF4-FFF2-40B4-BE49-F238E27FC236}">
                <a16:creationId xmlns:a16="http://schemas.microsoft.com/office/drawing/2014/main" id="{00956D7E-CCF5-1A23-EE32-9B2E170015B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63377" y="390859"/>
            <a:ext cx="648629" cy="374868"/>
          </a:xfrm>
          <a:prstGeom prst="rect">
            <a:avLst/>
          </a:prstGeom>
        </p:spPr>
      </p:pic>
      <p:cxnSp>
        <p:nvCxnSpPr>
          <p:cNvPr id="56" name="Straight Connector 55">
            <a:extLst>
              <a:ext uri="{FF2B5EF4-FFF2-40B4-BE49-F238E27FC236}">
                <a16:creationId xmlns:a16="http://schemas.microsoft.com/office/drawing/2014/main" id="{ED556286-F534-4342-4B2F-E1B058C13DA4}"/>
              </a:ext>
            </a:extLst>
          </p:cNvPr>
          <p:cNvCxnSpPr>
            <a:cxnSpLocks/>
          </p:cNvCxnSpPr>
          <p:nvPr userDrawn="1"/>
        </p:nvCxnSpPr>
        <p:spPr>
          <a:xfrm>
            <a:off x="11094126" y="338326"/>
            <a:ext cx="0" cy="493456"/>
          </a:xfrm>
          <a:prstGeom prst="line">
            <a:avLst/>
          </a:prstGeom>
          <a:ln w="3175">
            <a:solidFill>
              <a:srgbClr val="1C1D3B"/>
            </a:solidFill>
          </a:ln>
        </p:spPr>
        <p:style>
          <a:lnRef idx="1">
            <a:schemeClr val="accent1"/>
          </a:lnRef>
          <a:fillRef idx="0">
            <a:schemeClr val="accent1"/>
          </a:fillRef>
          <a:effectRef idx="0">
            <a:schemeClr val="accent1"/>
          </a:effectRef>
          <a:fontRef idx="minor">
            <a:schemeClr val="tx1"/>
          </a:fontRef>
        </p:style>
      </p:cxnSp>
      <p:pic>
        <p:nvPicPr>
          <p:cNvPr id="57" name="Picture Placeholder 16">
            <a:extLst>
              <a:ext uri="{FF2B5EF4-FFF2-40B4-BE49-F238E27FC236}">
                <a16:creationId xmlns:a16="http://schemas.microsoft.com/office/drawing/2014/main" id="{1B469D76-27A7-1B27-84FD-D9628A660C3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 y="0"/>
            <a:ext cx="3809997" cy="6858000"/>
          </a:xfrm>
          <a:custGeom>
            <a:avLst/>
            <a:gdLst>
              <a:gd name="connsiteX0" fmla="*/ 0 w 3259899"/>
              <a:gd name="connsiteY0" fmla="*/ 0 h 4149052"/>
              <a:gd name="connsiteX1" fmla="*/ 3259899 w 3259899"/>
              <a:gd name="connsiteY1" fmla="*/ 0 h 4149052"/>
              <a:gd name="connsiteX2" fmla="*/ 3259899 w 3259899"/>
              <a:gd name="connsiteY2" fmla="*/ 4149052 h 4149052"/>
              <a:gd name="connsiteX3" fmla="*/ 0 w 3259899"/>
              <a:gd name="connsiteY3" fmla="*/ 4149052 h 4149052"/>
            </a:gdLst>
            <a:ahLst/>
            <a:cxnLst>
              <a:cxn ang="0">
                <a:pos x="connsiteX0" y="connsiteY0"/>
              </a:cxn>
              <a:cxn ang="0">
                <a:pos x="connsiteX1" y="connsiteY1"/>
              </a:cxn>
              <a:cxn ang="0">
                <a:pos x="connsiteX2" y="connsiteY2"/>
              </a:cxn>
              <a:cxn ang="0">
                <a:pos x="connsiteX3" y="connsiteY3"/>
              </a:cxn>
            </a:cxnLst>
            <a:rect l="l" t="t" r="r" b="b"/>
            <a:pathLst>
              <a:path w="3259899" h="4149052">
                <a:moveTo>
                  <a:pt x="0" y="0"/>
                </a:moveTo>
                <a:lnTo>
                  <a:pt x="3259899" y="0"/>
                </a:lnTo>
                <a:lnTo>
                  <a:pt x="3259899" y="4149052"/>
                </a:lnTo>
                <a:lnTo>
                  <a:pt x="0" y="4149052"/>
                </a:lnTo>
                <a:close/>
              </a:path>
            </a:pathLst>
          </a:custGeom>
          <a:noFill/>
        </p:spPr>
      </p:pic>
      <p:sp>
        <p:nvSpPr>
          <p:cNvPr id="59" name="Rectangle 58">
            <a:extLst>
              <a:ext uri="{FF2B5EF4-FFF2-40B4-BE49-F238E27FC236}">
                <a16:creationId xmlns:a16="http://schemas.microsoft.com/office/drawing/2014/main" id="{7B482298-B4F7-18EF-5BF8-1EBD8DD9F9A3}"/>
              </a:ext>
            </a:extLst>
          </p:cNvPr>
          <p:cNvSpPr/>
          <p:nvPr userDrawn="1"/>
        </p:nvSpPr>
        <p:spPr>
          <a:xfrm>
            <a:off x="3809996" y="-1"/>
            <a:ext cx="134624" cy="6857999"/>
          </a:xfrm>
          <a:prstGeom prst="rect">
            <a:avLst/>
          </a:prstGeom>
          <a:solidFill>
            <a:srgbClr val="D4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60" name="TextBox 59">
            <a:extLst>
              <a:ext uri="{FF2B5EF4-FFF2-40B4-BE49-F238E27FC236}">
                <a16:creationId xmlns:a16="http://schemas.microsoft.com/office/drawing/2014/main" id="{DDB2AB9A-54EC-3569-E48D-6F355A3EBFBE}"/>
              </a:ext>
            </a:extLst>
          </p:cNvPr>
          <p:cNvSpPr txBox="1"/>
          <p:nvPr userDrawn="1"/>
        </p:nvSpPr>
        <p:spPr>
          <a:xfrm>
            <a:off x="154512" y="6555184"/>
            <a:ext cx="6151944" cy="184666"/>
          </a:xfrm>
          <a:prstGeom prst="rect">
            <a:avLst/>
          </a:prstGeom>
          <a:noFill/>
        </p:spPr>
        <p:txBody>
          <a:bodyPr wrap="square">
            <a:spAutoFit/>
          </a:bodyPr>
          <a:lstStyle/>
          <a:p>
            <a:pPr algn="l" fontAlgn="auto">
              <a:spcBef>
                <a:spcPts val="0"/>
              </a:spcBef>
              <a:spcAft>
                <a:spcPts val="0"/>
              </a:spcAft>
              <a:defRPr/>
            </a:pPr>
            <a:r>
              <a:rPr lang="en-US" sz="600" b="0">
                <a:solidFill>
                  <a:srgbClr val="7F7F7F"/>
                </a:solidFill>
                <a:latin typeface="Helvetica" pitchFamily="2" charset="0"/>
                <a:cs typeface="Segoe UI" panose="020B0502040204020203" pitchFamily="34" charset="0"/>
              </a:rPr>
              <a:t>© 2025 Auritas LLC.  All rights reserved.</a:t>
            </a:r>
          </a:p>
        </p:txBody>
      </p:sp>
      <p:sp>
        <p:nvSpPr>
          <p:cNvPr id="63" name="Text Placeholder 60">
            <a:extLst>
              <a:ext uri="{FF2B5EF4-FFF2-40B4-BE49-F238E27FC236}">
                <a16:creationId xmlns:a16="http://schemas.microsoft.com/office/drawing/2014/main" id="{DD4DCDF3-5D25-3421-FF6E-A32E3383D718}"/>
              </a:ext>
            </a:extLst>
          </p:cNvPr>
          <p:cNvSpPr>
            <a:spLocks noGrp="1"/>
          </p:cNvSpPr>
          <p:nvPr>
            <p:ph type="body" sz="quarter" idx="11" hasCustomPrompt="1"/>
          </p:nvPr>
        </p:nvSpPr>
        <p:spPr>
          <a:xfrm>
            <a:off x="4760181" y="2251715"/>
            <a:ext cx="6802279" cy="468297"/>
          </a:xfrm>
          <a:prstGeom prst="rect">
            <a:avLst/>
          </a:prstGeom>
        </p:spPr>
        <p:txBody>
          <a:bodyPr anchor="ctr"/>
          <a:lstStyle>
            <a:lvl1pPr marL="0" indent="0">
              <a:lnSpc>
                <a:spcPct val="150000"/>
              </a:lnSpc>
              <a:buClr>
                <a:schemeClr val="accent2"/>
              </a:buClr>
              <a:buFont typeface="Arial" panose="020B0604020202020204" pitchFamily="34" charset="0"/>
              <a:buNone/>
              <a:defRPr sz="1600" b="1">
                <a:solidFill>
                  <a:schemeClr val="accent2"/>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dirty="0"/>
              <a:t>Subheading will come here</a:t>
            </a:r>
          </a:p>
        </p:txBody>
      </p:sp>
      <p:pic>
        <p:nvPicPr>
          <p:cNvPr id="2" name="Graphic 1">
            <a:extLst>
              <a:ext uri="{FF2B5EF4-FFF2-40B4-BE49-F238E27FC236}">
                <a16:creationId xmlns:a16="http://schemas.microsoft.com/office/drawing/2014/main" id="{A681EDFF-98C6-E313-D740-2952DDF5986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159491" y="408273"/>
            <a:ext cx="1660538" cy="357454"/>
          </a:xfrm>
          <a:prstGeom prst="rect">
            <a:avLst/>
          </a:prstGeom>
        </p:spPr>
      </p:pic>
    </p:spTree>
    <p:extLst>
      <p:ext uri="{BB962C8B-B14F-4D97-AF65-F5344CB8AC3E}">
        <p14:creationId xmlns:p14="http://schemas.microsoft.com/office/powerpoint/2010/main" val="34616991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Boxes Slide">
    <p:spTree>
      <p:nvGrpSpPr>
        <p:cNvPr id="1" name=""/>
        <p:cNvGrpSpPr/>
        <p:nvPr/>
      </p:nvGrpSpPr>
      <p:grpSpPr>
        <a:xfrm>
          <a:off x="0" y="0"/>
          <a:ext cx="0" cy="0"/>
          <a:chOff x="0" y="0"/>
          <a:chExt cx="0" cy="0"/>
        </a:xfrm>
      </p:grpSpPr>
      <p:sp>
        <p:nvSpPr>
          <p:cNvPr id="5" name="Round Single Corner Rectangle 4">
            <a:extLst>
              <a:ext uri="{FF2B5EF4-FFF2-40B4-BE49-F238E27FC236}">
                <a16:creationId xmlns:a16="http://schemas.microsoft.com/office/drawing/2014/main" id="{D232D6F8-7D69-0622-4124-A078F23EEEBC}"/>
              </a:ext>
            </a:extLst>
          </p:cNvPr>
          <p:cNvSpPr/>
          <p:nvPr userDrawn="1"/>
        </p:nvSpPr>
        <p:spPr>
          <a:xfrm>
            <a:off x="595769" y="2035533"/>
            <a:ext cx="3437008" cy="4194517"/>
          </a:xfrm>
          <a:prstGeom prst="round1Rect">
            <a:avLst>
              <a:gd name="adj" fmla="val 5579"/>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7" name="Round Single Corner Rectangle 6">
            <a:extLst>
              <a:ext uri="{FF2B5EF4-FFF2-40B4-BE49-F238E27FC236}">
                <a16:creationId xmlns:a16="http://schemas.microsoft.com/office/drawing/2014/main" id="{A9D9E4DB-1988-55D6-38BF-4C6AEA299505}"/>
              </a:ext>
            </a:extLst>
          </p:cNvPr>
          <p:cNvSpPr/>
          <p:nvPr userDrawn="1"/>
        </p:nvSpPr>
        <p:spPr>
          <a:xfrm>
            <a:off x="4381729" y="2035533"/>
            <a:ext cx="3446027" cy="4194517"/>
          </a:xfrm>
          <a:prstGeom prst="round1Rect">
            <a:avLst>
              <a:gd name="adj" fmla="val 5579"/>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8" name="Round Single Corner Rectangle 7">
            <a:extLst>
              <a:ext uri="{FF2B5EF4-FFF2-40B4-BE49-F238E27FC236}">
                <a16:creationId xmlns:a16="http://schemas.microsoft.com/office/drawing/2014/main" id="{63061BFB-DAF4-021C-FE75-D4ABAE56A562}"/>
              </a:ext>
            </a:extLst>
          </p:cNvPr>
          <p:cNvSpPr/>
          <p:nvPr userDrawn="1"/>
        </p:nvSpPr>
        <p:spPr>
          <a:xfrm>
            <a:off x="8194300" y="2040891"/>
            <a:ext cx="3446027" cy="4194517"/>
          </a:xfrm>
          <a:prstGeom prst="round1Rect">
            <a:avLst>
              <a:gd name="adj" fmla="val 5579"/>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5" name="Text Placeholder 60">
            <a:extLst>
              <a:ext uri="{FF2B5EF4-FFF2-40B4-BE49-F238E27FC236}">
                <a16:creationId xmlns:a16="http://schemas.microsoft.com/office/drawing/2014/main" id="{0F04DA67-CA7C-97CE-2B78-C248A66BB036}"/>
              </a:ext>
            </a:extLst>
          </p:cNvPr>
          <p:cNvSpPr>
            <a:spLocks noGrp="1"/>
          </p:cNvSpPr>
          <p:nvPr>
            <p:ph type="body" sz="quarter" idx="12" hasCustomPrompt="1"/>
          </p:nvPr>
        </p:nvSpPr>
        <p:spPr>
          <a:xfrm>
            <a:off x="889612" y="653143"/>
            <a:ext cx="8965588" cy="670188"/>
          </a:xfrm>
          <a:prstGeom prst="rect">
            <a:avLst/>
          </a:prstGeom>
        </p:spPr>
        <p:txBody>
          <a:bodyPr/>
          <a:lstStyle>
            <a:lvl1pPr marL="0" indent="0">
              <a:lnSpc>
                <a:spcPct val="100000"/>
              </a:lnSpc>
              <a:buClr>
                <a:schemeClr val="accent2"/>
              </a:buClr>
              <a:buFont typeface="Arial" panose="020B0604020202020204" pitchFamily="34" charset="0"/>
              <a:buNone/>
              <a:defRPr sz="3600" b="1">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Title Comes Here</a:t>
            </a:r>
          </a:p>
        </p:txBody>
      </p:sp>
      <p:sp>
        <p:nvSpPr>
          <p:cNvPr id="26" name="Text Placeholder 60">
            <a:extLst>
              <a:ext uri="{FF2B5EF4-FFF2-40B4-BE49-F238E27FC236}">
                <a16:creationId xmlns:a16="http://schemas.microsoft.com/office/drawing/2014/main" id="{FE9DED47-EA35-840D-83F0-63FDC63FC6CF}"/>
              </a:ext>
            </a:extLst>
          </p:cNvPr>
          <p:cNvSpPr>
            <a:spLocks noGrp="1"/>
          </p:cNvSpPr>
          <p:nvPr>
            <p:ph type="body" sz="quarter" idx="11" hasCustomPrompt="1"/>
          </p:nvPr>
        </p:nvSpPr>
        <p:spPr>
          <a:xfrm>
            <a:off x="918640" y="3175540"/>
            <a:ext cx="2751625" cy="2775317"/>
          </a:xfrm>
          <a:prstGeom prst="rect">
            <a:avLst/>
          </a:prstGeom>
        </p:spPr>
        <p:txBody>
          <a:bodyPr/>
          <a:lstStyle>
            <a:lvl1pPr marL="285750" indent="-285750">
              <a:lnSpc>
                <a:spcPct val="100000"/>
              </a:lnSpc>
              <a:spcBef>
                <a:spcPts val="600"/>
              </a:spcBef>
              <a:buClr>
                <a:schemeClr val="accent2"/>
              </a:buClr>
              <a:buFont typeface="Arial" panose="020B0604020202020204" pitchFamily="34" charset="0"/>
              <a:buChar char="•"/>
              <a:defRPr sz="1400" b="0">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Text will come here.</a:t>
            </a:r>
          </a:p>
          <a:p>
            <a:pPr lvl="0"/>
            <a:endParaRPr lang="en-US"/>
          </a:p>
        </p:txBody>
      </p:sp>
      <p:sp>
        <p:nvSpPr>
          <p:cNvPr id="28" name="Text Placeholder 60">
            <a:extLst>
              <a:ext uri="{FF2B5EF4-FFF2-40B4-BE49-F238E27FC236}">
                <a16:creationId xmlns:a16="http://schemas.microsoft.com/office/drawing/2014/main" id="{A2F11879-9669-5EED-DDB3-F6CD5F76B074}"/>
              </a:ext>
            </a:extLst>
          </p:cNvPr>
          <p:cNvSpPr>
            <a:spLocks noGrp="1"/>
          </p:cNvSpPr>
          <p:nvPr>
            <p:ph type="body" sz="quarter" idx="13" hasCustomPrompt="1"/>
          </p:nvPr>
        </p:nvSpPr>
        <p:spPr>
          <a:xfrm>
            <a:off x="4720187" y="3194223"/>
            <a:ext cx="2751625" cy="2775317"/>
          </a:xfrm>
          <a:prstGeom prst="rect">
            <a:avLst/>
          </a:prstGeom>
        </p:spPr>
        <p:txBody>
          <a:bodyPr/>
          <a:lstStyle>
            <a:lvl1pPr marL="285750" indent="-285750">
              <a:lnSpc>
                <a:spcPct val="100000"/>
              </a:lnSpc>
              <a:spcBef>
                <a:spcPts val="600"/>
              </a:spcBef>
              <a:buClr>
                <a:schemeClr val="accent2"/>
              </a:buClr>
              <a:buFont typeface="Arial" panose="020B0604020202020204" pitchFamily="34" charset="0"/>
              <a:buChar char="•"/>
              <a:defRPr sz="1400" b="0">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Text will come here.</a:t>
            </a:r>
          </a:p>
          <a:p>
            <a:pPr lvl="0"/>
            <a:endParaRPr lang="en-US"/>
          </a:p>
        </p:txBody>
      </p:sp>
      <p:sp>
        <p:nvSpPr>
          <p:cNvPr id="29" name="Text Placeholder 60">
            <a:extLst>
              <a:ext uri="{FF2B5EF4-FFF2-40B4-BE49-F238E27FC236}">
                <a16:creationId xmlns:a16="http://schemas.microsoft.com/office/drawing/2014/main" id="{129BBBB5-CF6A-1BDA-944E-6F9601C37377}"/>
              </a:ext>
            </a:extLst>
          </p:cNvPr>
          <p:cNvSpPr>
            <a:spLocks noGrp="1"/>
          </p:cNvSpPr>
          <p:nvPr>
            <p:ph type="body" sz="quarter" idx="14" hasCustomPrompt="1"/>
          </p:nvPr>
        </p:nvSpPr>
        <p:spPr>
          <a:xfrm>
            <a:off x="8541500" y="3237226"/>
            <a:ext cx="2751625" cy="2775317"/>
          </a:xfrm>
          <a:prstGeom prst="rect">
            <a:avLst/>
          </a:prstGeom>
        </p:spPr>
        <p:txBody>
          <a:bodyPr/>
          <a:lstStyle>
            <a:lvl1pPr marL="285750" indent="-285750">
              <a:lnSpc>
                <a:spcPct val="100000"/>
              </a:lnSpc>
              <a:spcBef>
                <a:spcPts val="600"/>
              </a:spcBef>
              <a:buClr>
                <a:schemeClr val="accent2"/>
              </a:buClr>
              <a:buFont typeface="Arial" panose="020B0604020202020204" pitchFamily="34" charset="0"/>
              <a:buChar char="•"/>
              <a:defRPr sz="1400" b="0">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Text will come here.</a:t>
            </a:r>
          </a:p>
          <a:p>
            <a:pPr lvl="0"/>
            <a:endParaRPr lang="en-US"/>
          </a:p>
        </p:txBody>
      </p:sp>
      <p:sp>
        <p:nvSpPr>
          <p:cNvPr id="30" name="Text Placeholder 60">
            <a:extLst>
              <a:ext uri="{FF2B5EF4-FFF2-40B4-BE49-F238E27FC236}">
                <a16:creationId xmlns:a16="http://schemas.microsoft.com/office/drawing/2014/main" id="{37FF097C-E1EC-19A5-650D-AF6C3384D56E}"/>
              </a:ext>
            </a:extLst>
          </p:cNvPr>
          <p:cNvSpPr>
            <a:spLocks noGrp="1"/>
          </p:cNvSpPr>
          <p:nvPr>
            <p:ph type="body" sz="quarter" idx="15" hasCustomPrompt="1"/>
          </p:nvPr>
        </p:nvSpPr>
        <p:spPr>
          <a:xfrm>
            <a:off x="889612" y="2236573"/>
            <a:ext cx="2780653" cy="753762"/>
          </a:xfrm>
          <a:prstGeom prst="rect">
            <a:avLst/>
          </a:prstGeom>
        </p:spPr>
        <p:txBody>
          <a:bodyPr/>
          <a:lstStyle>
            <a:lvl1pPr marL="0" indent="0" algn="l">
              <a:lnSpc>
                <a:spcPct val="100000"/>
              </a:lnSpc>
              <a:buClr>
                <a:schemeClr val="accent2"/>
              </a:buClr>
              <a:buFont typeface="Arial" panose="020B0604020202020204" pitchFamily="34" charset="0"/>
              <a:buNone/>
              <a:defRPr sz="2000" b="1">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Title here</a:t>
            </a:r>
          </a:p>
        </p:txBody>
      </p:sp>
      <p:sp>
        <p:nvSpPr>
          <p:cNvPr id="31" name="Text Placeholder 60">
            <a:extLst>
              <a:ext uri="{FF2B5EF4-FFF2-40B4-BE49-F238E27FC236}">
                <a16:creationId xmlns:a16="http://schemas.microsoft.com/office/drawing/2014/main" id="{02128630-FE4F-6247-B631-1389D52F54D1}"/>
              </a:ext>
            </a:extLst>
          </p:cNvPr>
          <p:cNvSpPr>
            <a:spLocks noGrp="1"/>
          </p:cNvSpPr>
          <p:nvPr>
            <p:ph type="body" sz="quarter" idx="16" hasCustomPrompt="1"/>
          </p:nvPr>
        </p:nvSpPr>
        <p:spPr>
          <a:xfrm>
            <a:off x="4720187" y="2225179"/>
            <a:ext cx="2751625" cy="753762"/>
          </a:xfrm>
          <a:prstGeom prst="rect">
            <a:avLst/>
          </a:prstGeom>
        </p:spPr>
        <p:txBody>
          <a:bodyPr/>
          <a:lstStyle>
            <a:lvl1pPr marL="0" indent="0" algn="l">
              <a:lnSpc>
                <a:spcPct val="100000"/>
              </a:lnSpc>
              <a:buClr>
                <a:schemeClr val="accent2"/>
              </a:buClr>
              <a:buFont typeface="Arial" panose="020B0604020202020204" pitchFamily="34" charset="0"/>
              <a:buNone/>
              <a:defRPr sz="2000" b="1">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Title here</a:t>
            </a:r>
          </a:p>
        </p:txBody>
      </p:sp>
      <p:sp>
        <p:nvSpPr>
          <p:cNvPr id="32" name="Text Placeholder 60">
            <a:extLst>
              <a:ext uri="{FF2B5EF4-FFF2-40B4-BE49-F238E27FC236}">
                <a16:creationId xmlns:a16="http://schemas.microsoft.com/office/drawing/2014/main" id="{73BEDCE2-7DF8-00BA-C355-91AC759829D7}"/>
              </a:ext>
            </a:extLst>
          </p:cNvPr>
          <p:cNvSpPr>
            <a:spLocks noGrp="1"/>
          </p:cNvSpPr>
          <p:nvPr>
            <p:ph type="body" sz="quarter" idx="17" hasCustomPrompt="1"/>
          </p:nvPr>
        </p:nvSpPr>
        <p:spPr>
          <a:xfrm>
            <a:off x="8514996" y="2225179"/>
            <a:ext cx="2780653" cy="753762"/>
          </a:xfrm>
          <a:prstGeom prst="rect">
            <a:avLst/>
          </a:prstGeom>
        </p:spPr>
        <p:txBody>
          <a:bodyPr/>
          <a:lstStyle>
            <a:lvl1pPr marL="0" indent="0" algn="l">
              <a:lnSpc>
                <a:spcPct val="100000"/>
              </a:lnSpc>
              <a:buClr>
                <a:schemeClr val="accent2"/>
              </a:buClr>
              <a:buFont typeface="Arial" panose="020B0604020202020204" pitchFamily="34" charset="0"/>
              <a:buNone/>
              <a:defRPr sz="2000" b="1">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Title here</a:t>
            </a:r>
          </a:p>
        </p:txBody>
      </p:sp>
      <p:sp>
        <p:nvSpPr>
          <p:cNvPr id="6" name="Rectangle 5">
            <a:extLst>
              <a:ext uri="{FF2B5EF4-FFF2-40B4-BE49-F238E27FC236}">
                <a16:creationId xmlns:a16="http://schemas.microsoft.com/office/drawing/2014/main" id="{99454E7F-4AD9-3A14-3D90-57381CE222FA}"/>
              </a:ext>
            </a:extLst>
          </p:cNvPr>
          <p:cNvSpPr/>
          <p:nvPr userDrawn="1"/>
        </p:nvSpPr>
        <p:spPr>
          <a:xfrm>
            <a:off x="0" y="460925"/>
            <a:ext cx="174171" cy="10546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pic>
        <p:nvPicPr>
          <p:cNvPr id="2" name="Picture 4">
            <a:extLst>
              <a:ext uri="{FF2B5EF4-FFF2-40B4-BE49-F238E27FC236}">
                <a16:creationId xmlns:a16="http://schemas.microsoft.com/office/drawing/2014/main" id="{B7C18632-2D38-AC81-D676-61F10913C50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784400" y="213492"/>
            <a:ext cx="1149441" cy="247433"/>
          </a:xfrm>
          <a:prstGeom prst="rect">
            <a:avLst/>
          </a:prstGeom>
        </p:spPr>
      </p:pic>
    </p:spTree>
    <p:extLst>
      <p:ext uri="{BB962C8B-B14F-4D97-AF65-F5344CB8AC3E}">
        <p14:creationId xmlns:p14="http://schemas.microsoft.com/office/powerpoint/2010/main" val="2050378283"/>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B3F2DAA-2331-7947-16F3-99D994390037}"/>
              </a:ext>
            </a:extLst>
          </p:cNvPr>
          <p:cNvGrpSpPr/>
          <p:nvPr userDrawn="1"/>
        </p:nvGrpSpPr>
        <p:grpSpPr>
          <a:xfrm>
            <a:off x="10569142" y="5611843"/>
            <a:ext cx="1442876" cy="1055415"/>
            <a:chOff x="9742316" y="4858326"/>
            <a:chExt cx="1587162" cy="1160957"/>
          </a:xfrm>
        </p:grpSpPr>
        <p:sp>
          <p:nvSpPr>
            <p:cNvPr id="6" name="Oval 5">
              <a:extLst>
                <a:ext uri="{FF2B5EF4-FFF2-40B4-BE49-F238E27FC236}">
                  <a16:creationId xmlns:a16="http://schemas.microsoft.com/office/drawing/2014/main" id="{72FEA23E-4AD8-7961-3FC1-8525149DA187}"/>
                </a:ext>
              </a:extLst>
            </p:cNvPr>
            <p:cNvSpPr/>
            <p:nvPr/>
          </p:nvSpPr>
          <p:spPr>
            <a:xfrm>
              <a:off x="9742316"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7" name="Oval 6">
              <a:extLst>
                <a:ext uri="{FF2B5EF4-FFF2-40B4-BE49-F238E27FC236}">
                  <a16:creationId xmlns:a16="http://schemas.microsoft.com/office/drawing/2014/main" id="{440EF8FB-460D-A13D-B944-4F70B761AFED}"/>
                </a:ext>
              </a:extLst>
            </p:cNvPr>
            <p:cNvSpPr/>
            <p:nvPr/>
          </p:nvSpPr>
          <p:spPr>
            <a:xfrm>
              <a:off x="9742316"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8" name="Oval 7">
              <a:extLst>
                <a:ext uri="{FF2B5EF4-FFF2-40B4-BE49-F238E27FC236}">
                  <a16:creationId xmlns:a16="http://schemas.microsoft.com/office/drawing/2014/main" id="{9651952B-7D65-51DB-CE59-E0CB4FD245F0}"/>
                </a:ext>
              </a:extLst>
            </p:cNvPr>
            <p:cNvSpPr/>
            <p:nvPr/>
          </p:nvSpPr>
          <p:spPr>
            <a:xfrm>
              <a:off x="9742316"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9" name="Oval 8">
              <a:extLst>
                <a:ext uri="{FF2B5EF4-FFF2-40B4-BE49-F238E27FC236}">
                  <a16:creationId xmlns:a16="http://schemas.microsoft.com/office/drawing/2014/main" id="{449347EC-ACE1-8E52-8C3E-05AB6181329A}"/>
                </a:ext>
              </a:extLst>
            </p:cNvPr>
            <p:cNvSpPr/>
            <p:nvPr/>
          </p:nvSpPr>
          <p:spPr>
            <a:xfrm>
              <a:off x="9742316"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0" name="Oval 9">
              <a:extLst>
                <a:ext uri="{FF2B5EF4-FFF2-40B4-BE49-F238E27FC236}">
                  <a16:creationId xmlns:a16="http://schemas.microsoft.com/office/drawing/2014/main" id="{7AA18BCB-8D67-E64E-6020-39CCACB57EE4}"/>
                </a:ext>
              </a:extLst>
            </p:cNvPr>
            <p:cNvSpPr/>
            <p:nvPr/>
          </p:nvSpPr>
          <p:spPr>
            <a:xfrm>
              <a:off x="9742316"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1" name="Oval 10">
              <a:extLst>
                <a:ext uri="{FF2B5EF4-FFF2-40B4-BE49-F238E27FC236}">
                  <a16:creationId xmlns:a16="http://schemas.microsoft.com/office/drawing/2014/main" id="{563EFFE9-1BE4-F9C5-BD48-3B388A2D267A}"/>
                </a:ext>
              </a:extLst>
            </p:cNvPr>
            <p:cNvSpPr/>
            <p:nvPr/>
          </p:nvSpPr>
          <p:spPr>
            <a:xfrm>
              <a:off x="9742316"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2" name="Oval 11">
              <a:extLst>
                <a:ext uri="{FF2B5EF4-FFF2-40B4-BE49-F238E27FC236}">
                  <a16:creationId xmlns:a16="http://schemas.microsoft.com/office/drawing/2014/main" id="{5A001D16-5EE8-3438-D500-15E534D54DD4}"/>
                </a:ext>
              </a:extLst>
            </p:cNvPr>
            <p:cNvSpPr/>
            <p:nvPr/>
          </p:nvSpPr>
          <p:spPr>
            <a:xfrm>
              <a:off x="9960848"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3" name="Oval 12">
              <a:extLst>
                <a:ext uri="{FF2B5EF4-FFF2-40B4-BE49-F238E27FC236}">
                  <a16:creationId xmlns:a16="http://schemas.microsoft.com/office/drawing/2014/main" id="{3D14AF13-6F13-DBA4-2320-B257D338914C}"/>
                </a:ext>
              </a:extLst>
            </p:cNvPr>
            <p:cNvSpPr/>
            <p:nvPr/>
          </p:nvSpPr>
          <p:spPr>
            <a:xfrm>
              <a:off x="9960848"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4" name="Oval 13">
              <a:extLst>
                <a:ext uri="{FF2B5EF4-FFF2-40B4-BE49-F238E27FC236}">
                  <a16:creationId xmlns:a16="http://schemas.microsoft.com/office/drawing/2014/main" id="{14424886-C176-B198-4926-0D7420F97B5A}"/>
                </a:ext>
              </a:extLst>
            </p:cNvPr>
            <p:cNvSpPr/>
            <p:nvPr/>
          </p:nvSpPr>
          <p:spPr>
            <a:xfrm>
              <a:off x="9960848"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5" name="Oval 14">
              <a:extLst>
                <a:ext uri="{FF2B5EF4-FFF2-40B4-BE49-F238E27FC236}">
                  <a16:creationId xmlns:a16="http://schemas.microsoft.com/office/drawing/2014/main" id="{E14BC28D-E364-CB37-248F-19A60A390978}"/>
                </a:ext>
              </a:extLst>
            </p:cNvPr>
            <p:cNvSpPr/>
            <p:nvPr/>
          </p:nvSpPr>
          <p:spPr>
            <a:xfrm>
              <a:off x="9960848"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6" name="Oval 15">
              <a:extLst>
                <a:ext uri="{FF2B5EF4-FFF2-40B4-BE49-F238E27FC236}">
                  <a16:creationId xmlns:a16="http://schemas.microsoft.com/office/drawing/2014/main" id="{288223C5-6236-86DE-2715-E8670BA938FC}"/>
                </a:ext>
              </a:extLst>
            </p:cNvPr>
            <p:cNvSpPr/>
            <p:nvPr/>
          </p:nvSpPr>
          <p:spPr>
            <a:xfrm>
              <a:off x="9960848"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7" name="Oval 16">
              <a:extLst>
                <a:ext uri="{FF2B5EF4-FFF2-40B4-BE49-F238E27FC236}">
                  <a16:creationId xmlns:a16="http://schemas.microsoft.com/office/drawing/2014/main" id="{B85D684E-539B-9266-58D3-F6DD0B139524}"/>
                </a:ext>
              </a:extLst>
            </p:cNvPr>
            <p:cNvSpPr/>
            <p:nvPr/>
          </p:nvSpPr>
          <p:spPr>
            <a:xfrm>
              <a:off x="9960848"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8" name="Oval 17">
              <a:extLst>
                <a:ext uri="{FF2B5EF4-FFF2-40B4-BE49-F238E27FC236}">
                  <a16:creationId xmlns:a16="http://schemas.microsoft.com/office/drawing/2014/main" id="{5681E8AF-C1B5-F4FF-F0E8-97F5BA098075}"/>
                </a:ext>
              </a:extLst>
            </p:cNvPr>
            <p:cNvSpPr/>
            <p:nvPr/>
          </p:nvSpPr>
          <p:spPr>
            <a:xfrm>
              <a:off x="10179379"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9" name="Oval 18">
              <a:extLst>
                <a:ext uri="{FF2B5EF4-FFF2-40B4-BE49-F238E27FC236}">
                  <a16:creationId xmlns:a16="http://schemas.microsoft.com/office/drawing/2014/main" id="{24414AE0-E866-0396-3148-2C1AA39A6FAE}"/>
                </a:ext>
              </a:extLst>
            </p:cNvPr>
            <p:cNvSpPr/>
            <p:nvPr/>
          </p:nvSpPr>
          <p:spPr>
            <a:xfrm>
              <a:off x="10179379"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0" name="Oval 19">
              <a:extLst>
                <a:ext uri="{FF2B5EF4-FFF2-40B4-BE49-F238E27FC236}">
                  <a16:creationId xmlns:a16="http://schemas.microsoft.com/office/drawing/2014/main" id="{12D29709-34BF-B514-8F18-0248D9EC1A6A}"/>
                </a:ext>
              </a:extLst>
            </p:cNvPr>
            <p:cNvSpPr/>
            <p:nvPr/>
          </p:nvSpPr>
          <p:spPr>
            <a:xfrm>
              <a:off x="10179379"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1" name="Oval 20">
              <a:extLst>
                <a:ext uri="{FF2B5EF4-FFF2-40B4-BE49-F238E27FC236}">
                  <a16:creationId xmlns:a16="http://schemas.microsoft.com/office/drawing/2014/main" id="{BE7AA5A7-11C8-82B3-D6A4-F86598E52BFC}"/>
                </a:ext>
              </a:extLst>
            </p:cNvPr>
            <p:cNvSpPr/>
            <p:nvPr/>
          </p:nvSpPr>
          <p:spPr>
            <a:xfrm>
              <a:off x="10179379"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2" name="Oval 21">
              <a:extLst>
                <a:ext uri="{FF2B5EF4-FFF2-40B4-BE49-F238E27FC236}">
                  <a16:creationId xmlns:a16="http://schemas.microsoft.com/office/drawing/2014/main" id="{7FBB3ADE-2744-6E1D-A9C6-092FDB0A2253}"/>
                </a:ext>
              </a:extLst>
            </p:cNvPr>
            <p:cNvSpPr/>
            <p:nvPr/>
          </p:nvSpPr>
          <p:spPr>
            <a:xfrm>
              <a:off x="10179379"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3" name="Oval 22">
              <a:extLst>
                <a:ext uri="{FF2B5EF4-FFF2-40B4-BE49-F238E27FC236}">
                  <a16:creationId xmlns:a16="http://schemas.microsoft.com/office/drawing/2014/main" id="{0A7B6AE1-8D73-E082-2442-17EF37336AB1}"/>
                </a:ext>
              </a:extLst>
            </p:cNvPr>
            <p:cNvSpPr/>
            <p:nvPr/>
          </p:nvSpPr>
          <p:spPr>
            <a:xfrm>
              <a:off x="10179379"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4" name="Oval 23">
              <a:extLst>
                <a:ext uri="{FF2B5EF4-FFF2-40B4-BE49-F238E27FC236}">
                  <a16:creationId xmlns:a16="http://schemas.microsoft.com/office/drawing/2014/main" id="{A9AF1C41-6978-5C22-8114-41ED59542650}"/>
                </a:ext>
              </a:extLst>
            </p:cNvPr>
            <p:cNvSpPr/>
            <p:nvPr/>
          </p:nvSpPr>
          <p:spPr>
            <a:xfrm>
              <a:off x="10397911"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5" name="Oval 24">
              <a:extLst>
                <a:ext uri="{FF2B5EF4-FFF2-40B4-BE49-F238E27FC236}">
                  <a16:creationId xmlns:a16="http://schemas.microsoft.com/office/drawing/2014/main" id="{639DFB0A-A3D8-80FC-EE18-BC6D84032288}"/>
                </a:ext>
              </a:extLst>
            </p:cNvPr>
            <p:cNvSpPr/>
            <p:nvPr/>
          </p:nvSpPr>
          <p:spPr>
            <a:xfrm>
              <a:off x="10397911"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6" name="Oval 25">
              <a:extLst>
                <a:ext uri="{FF2B5EF4-FFF2-40B4-BE49-F238E27FC236}">
                  <a16:creationId xmlns:a16="http://schemas.microsoft.com/office/drawing/2014/main" id="{99342AF2-22E2-0DE0-8BB1-5717143F5D41}"/>
                </a:ext>
              </a:extLst>
            </p:cNvPr>
            <p:cNvSpPr/>
            <p:nvPr/>
          </p:nvSpPr>
          <p:spPr>
            <a:xfrm>
              <a:off x="10397911"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7" name="Oval 26">
              <a:extLst>
                <a:ext uri="{FF2B5EF4-FFF2-40B4-BE49-F238E27FC236}">
                  <a16:creationId xmlns:a16="http://schemas.microsoft.com/office/drawing/2014/main" id="{DD75B7F3-7C6E-DBF4-D4C7-D2AA17634CE3}"/>
                </a:ext>
              </a:extLst>
            </p:cNvPr>
            <p:cNvSpPr/>
            <p:nvPr/>
          </p:nvSpPr>
          <p:spPr>
            <a:xfrm>
              <a:off x="10397911"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8" name="Oval 27">
              <a:extLst>
                <a:ext uri="{FF2B5EF4-FFF2-40B4-BE49-F238E27FC236}">
                  <a16:creationId xmlns:a16="http://schemas.microsoft.com/office/drawing/2014/main" id="{028288E2-4B6D-4E6A-694B-6D3A6AA146AB}"/>
                </a:ext>
              </a:extLst>
            </p:cNvPr>
            <p:cNvSpPr/>
            <p:nvPr/>
          </p:nvSpPr>
          <p:spPr>
            <a:xfrm>
              <a:off x="10397911"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9" name="Oval 28">
              <a:extLst>
                <a:ext uri="{FF2B5EF4-FFF2-40B4-BE49-F238E27FC236}">
                  <a16:creationId xmlns:a16="http://schemas.microsoft.com/office/drawing/2014/main" id="{F702A8BF-3ABF-212D-B8AC-111D71588795}"/>
                </a:ext>
              </a:extLst>
            </p:cNvPr>
            <p:cNvSpPr/>
            <p:nvPr/>
          </p:nvSpPr>
          <p:spPr>
            <a:xfrm>
              <a:off x="10397911"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0" name="Oval 29">
              <a:extLst>
                <a:ext uri="{FF2B5EF4-FFF2-40B4-BE49-F238E27FC236}">
                  <a16:creationId xmlns:a16="http://schemas.microsoft.com/office/drawing/2014/main" id="{4B8DE702-BE04-0F02-E43D-C08332483608}"/>
                </a:ext>
              </a:extLst>
            </p:cNvPr>
            <p:cNvSpPr/>
            <p:nvPr/>
          </p:nvSpPr>
          <p:spPr>
            <a:xfrm>
              <a:off x="10616442"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1" name="Oval 30">
              <a:extLst>
                <a:ext uri="{FF2B5EF4-FFF2-40B4-BE49-F238E27FC236}">
                  <a16:creationId xmlns:a16="http://schemas.microsoft.com/office/drawing/2014/main" id="{A024C77F-9E39-0874-E2CC-CDA931B59CF5}"/>
                </a:ext>
              </a:extLst>
            </p:cNvPr>
            <p:cNvSpPr/>
            <p:nvPr/>
          </p:nvSpPr>
          <p:spPr>
            <a:xfrm>
              <a:off x="10616442"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2" name="Oval 31">
              <a:extLst>
                <a:ext uri="{FF2B5EF4-FFF2-40B4-BE49-F238E27FC236}">
                  <a16:creationId xmlns:a16="http://schemas.microsoft.com/office/drawing/2014/main" id="{1597F533-D529-7AB0-8A45-F810F4ECE1C1}"/>
                </a:ext>
              </a:extLst>
            </p:cNvPr>
            <p:cNvSpPr/>
            <p:nvPr/>
          </p:nvSpPr>
          <p:spPr>
            <a:xfrm>
              <a:off x="10616442"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3" name="Oval 32">
              <a:extLst>
                <a:ext uri="{FF2B5EF4-FFF2-40B4-BE49-F238E27FC236}">
                  <a16:creationId xmlns:a16="http://schemas.microsoft.com/office/drawing/2014/main" id="{F5D6EF0B-2125-85D7-E8F9-4DE25887BF14}"/>
                </a:ext>
              </a:extLst>
            </p:cNvPr>
            <p:cNvSpPr/>
            <p:nvPr/>
          </p:nvSpPr>
          <p:spPr>
            <a:xfrm>
              <a:off x="10616442"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4" name="Oval 33">
              <a:extLst>
                <a:ext uri="{FF2B5EF4-FFF2-40B4-BE49-F238E27FC236}">
                  <a16:creationId xmlns:a16="http://schemas.microsoft.com/office/drawing/2014/main" id="{240AD3FF-2178-78D9-0EB2-760E39FD89EA}"/>
                </a:ext>
              </a:extLst>
            </p:cNvPr>
            <p:cNvSpPr/>
            <p:nvPr/>
          </p:nvSpPr>
          <p:spPr>
            <a:xfrm>
              <a:off x="10616442"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5" name="Oval 34">
              <a:extLst>
                <a:ext uri="{FF2B5EF4-FFF2-40B4-BE49-F238E27FC236}">
                  <a16:creationId xmlns:a16="http://schemas.microsoft.com/office/drawing/2014/main" id="{A4EF5C89-880F-C486-2F48-D0890E661F60}"/>
                </a:ext>
              </a:extLst>
            </p:cNvPr>
            <p:cNvSpPr/>
            <p:nvPr/>
          </p:nvSpPr>
          <p:spPr>
            <a:xfrm>
              <a:off x="10616442"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6" name="Oval 35">
              <a:extLst>
                <a:ext uri="{FF2B5EF4-FFF2-40B4-BE49-F238E27FC236}">
                  <a16:creationId xmlns:a16="http://schemas.microsoft.com/office/drawing/2014/main" id="{993D144F-361E-571C-424C-477044DDDE4C}"/>
                </a:ext>
              </a:extLst>
            </p:cNvPr>
            <p:cNvSpPr/>
            <p:nvPr/>
          </p:nvSpPr>
          <p:spPr>
            <a:xfrm>
              <a:off x="10834974"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7" name="Oval 36">
              <a:extLst>
                <a:ext uri="{FF2B5EF4-FFF2-40B4-BE49-F238E27FC236}">
                  <a16:creationId xmlns:a16="http://schemas.microsoft.com/office/drawing/2014/main" id="{4A092B6B-1229-D819-A493-8985CC6E6DA2}"/>
                </a:ext>
              </a:extLst>
            </p:cNvPr>
            <p:cNvSpPr/>
            <p:nvPr/>
          </p:nvSpPr>
          <p:spPr>
            <a:xfrm>
              <a:off x="10834974"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8" name="Oval 37">
              <a:extLst>
                <a:ext uri="{FF2B5EF4-FFF2-40B4-BE49-F238E27FC236}">
                  <a16:creationId xmlns:a16="http://schemas.microsoft.com/office/drawing/2014/main" id="{6C1E85A1-068F-9BC4-3CE5-981C0DEC0652}"/>
                </a:ext>
              </a:extLst>
            </p:cNvPr>
            <p:cNvSpPr/>
            <p:nvPr/>
          </p:nvSpPr>
          <p:spPr>
            <a:xfrm>
              <a:off x="10834974"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9" name="Oval 38">
              <a:extLst>
                <a:ext uri="{FF2B5EF4-FFF2-40B4-BE49-F238E27FC236}">
                  <a16:creationId xmlns:a16="http://schemas.microsoft.com/office/drawing/2014/main" id="{6070A372-CA7D-0EEA-21D3-9359226F1DA1}"/>
                </a:ext>
              </a:extLst>
            </p:cNvPr>
            <p:cNvSpPr/>
            <p:nvPr/>
          </p:nvSpPr>
          <p:spPr>
            <a:xfrm>
              <a:off x="10834974"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0" name="Oval 39">
              <a:extLst>
                <a:ext uri="{FF2B5EF4-FFF2-40B4-BE49-F238E27FC236}">
                  <a16:creationId xmlns:a16="http://schemas.microsoft.com/office/drawing/2014/main" id="{B2070F5C-2EF0-5A6E-7CD0-A4A097F54709}"/>
                </a:ext>
              </a:extLst>
            </p:cNvPr>
            <p:cNvSpPr/>
            <p:nvPr/>
          </p:nvSpPr>
          <p:spPr>
            <a:xfrm>
              <a:off x="10834974"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1" name="Oval 40">
              <a:extLst>
                <a:ext uri="{FF2B5EF4-FFF2-40B4-BE49-F238E27FC236}">
                  <a16:creationId xmlns:a16="http://schemas.microsoft.com/office/drawing/2014/main" id="{3A7947BF-E992-440F-B2B8-65D0CA4F0812}"/>
                </a:ext>
              </a:extLst>
            </p:cNvPr>
            <p:cNvSpPr/>
            <p:nvPr/>
          </p:nvSpPr>
          <p:spPr>
            <a:xfrm>
              <a:off x="10834974"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2" name="Oval 41">
              <a:extLst>
                <a:ext uri="{FF2B5EF4-FFF2-40B4-BE49-F238E27FC236}">
                  <a16:creationId xmlns:a16="http://schemas.microsoft.com/office/drawing/2014/main" id="{E4A67033-0FBA-9F2F-54AA-7BEE2D024F39}"/>
                </a:ext>
              </a:extLst>
            </p:cNvPr>
            <p:cNvSpPr/>
            <p:nvPr/>
          </p:nvSpPr>
          <p:spPr>
            <a:xfrm>
              <a:off x="11053506"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3" name="Oval 42">
              <a:extLst>
                <a:ext uri="{FF2B5EF4-FFF2-40B4-BE49-F238E27FC236}">
                  <a16:creationId xmlns:a16="http://schemas.microsoft.com/office/drawing/2014/main" id="{185729D5-23A0-717E-73A2-349F86859F24}"/>
                </a:ext>
              </a:extLst>
            </p:cNvPr>
            <p:cNvSpPr/>
            <p:nvPr/>
          </p:nvSpPr>
          <p:spPr>
            <a:xfrm>
              <a:off x="11053506"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4" name="Oval 43">
              <a:extLst>
                <a:ext uri="{FF2B5EF4-FFF2-40B4-BE49-F238E27FC236}">
                  <a16:creationId xmlns:a16="http://schemas.microsoft.com/office/drawing/2014/main" id="{746A62EF-356C-3AEF-1978-9C44556AEEDE}"/>
                </a:ext>
              </a:extLst>
            </p:cNvPr>
            <p:cNvSpPr/>
            <p:nvPr/>
          </p:nvSpPr>
          <p:spPr>
            <a:xfrm>
              <a:off x="11053506"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5" name="Oval 44">
              <a:extLst>
                <a:ext uri="{FF2B5EF4-FFF2-40B4-BE49-F238E27FC236}">
                  <a16:creationId xmlns:a16="http://schemas.microsoft.com/office/drawing/2014/main" id="{2087DE5E-D845-FB8B-39FE-7F0C5F4A15B9}"/>
                </a:ext>
              </a:extLst>
            </p:cNvPr>
            <p:cNvSpPr/>
            <p:nvPr/>
          </p:nvSpPr>
          <p:spPr>
            <a:xfrm>
              <a:off x="11053506"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6" name="Oval 45">
              <a:extLst>
                <a:ext uri="{FF2B5EF4-FFF2-40B4-BE49-F238E27FC236}">
                  <a16:creationId xmlns:a16="http://schemas.microsoft.com/office/drawing/2014/main" id="{644EF10A-3EDE-C574-89CB-9D1DC60BFAFB}"/>
                </a:ext>
              </a:extLst>
            </p:cNvPr>
            <p:cNvSpPr/>
            <p:nvPr/>
          </p:nvSpPr>
          <p:spPr>
            <a:xfrm>
              <a:off x="11053506"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7" name="Oval 46">
              <a:extLst>
                <a:ext uri="{FF2B5EF4-FFF2-40B4-BE49-F238E27FC236}">
                  <a16:creationId xmlns:a16="http://schemas.microsoft.com/office/drawing/2014/main" id="{0227BE48-3132-4179-930A-DA718091DB82}"/>
                </a:ext>
              </a:extLst>
            </p:cNvPr>
            <p:cNvSpPr/>
            <p:nvPr/>
          </p:nvSpPr>
          <p:spPr>
            <a:xfrm>
              <a:off x="11053506"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8" name="Oval 47">
              <a:extLst>
                <a:ext uri="{FF2B5EF4-FFF2-40B4-BE49-F238E27FC236}">
                  <a16:creationId xmlns:a16="http://schemas.microsoft.com/office/drawing/2014/main" id="{EC705AA0-9805-5267-854D-3D0E8C733DE3}"/>
                </a:ext>
              </a:extLst>
            </p:cNvPr>
            <p:cNvSpPr/>
            <p:nvPr/>
          </p:nvSpPr>
          <p:spPr>
            <a:xfrm>
              <a:off x="11272035"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9" name="Oval 48">
              <a:extLst>
                <a:ext uri="{FF2B5EF4-FFF2-40B4-BE49-F238E27FC236}">
                  <a16:creationId xmlns:a16="http://schemas.microsoft.com/office/drawing/2014/main" id="{171B5A5E-FEA1-1A13-1178-5CA8CCDF3701}"/>
                </a:ext>
              </a:extLst>
            </p:cNvPr>
            <p:cNvSpPr/>
            <p:nvPr/>
          </p:nvSpPr>
          <p:spPr>
            <a:xfrm>
              <a:off x="11272035"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50" name="Oval 49">
              <a:extLst>
                <a:ext uri="{FF2B5EF4-FFF2-40B4-BE49-F238E27FC236}">
                  <a16:creationId xmlns:a16="http://schemas.microsoft.com/office/drawing/2014/main" id="{E3AE20E9-B0F6-FD13-E0AF-7BD2614C2035}"/>
                </a:ext>
              </a:extLst>
            </p:cNvPr>
            <p:cNvSpPr/>
            <p:nvPr/>
          </p:nvSpPr>
          <p:spPr>
            <a:xfrm>
              <a:off x="11272035"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51" name="Oval 50">
              <a:extLst>
                <a:ext uri="{FF2B5EF4-FFF2-40B4-BE49-F238E27FC236}">
                  <a16:creationId xmlns:a16="http://schemas.microsoft.com/office/drawing/2014/main" id="{057C99BD-5ECE-EAA6-FBA0-A0CEDC19D14C}"/>
                </a:ext>
              </a:extLst>
            </p:cNvPr>
            <p:cNvSpPr/>
            <p:nvPr/>
          </p:nvSpPr>
          <p:spPr>
            <a:xfrm>
              <a:off x="11272035"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52" name="Oval 51">
              <a:extLst>
                <a:ext uri="{FF2B5EF4-FFF2-40B4-BE49-F238E27FC236}">
                  <a16:creationId xmlns:a16="http://schemas.microsoft.com/office/drawing/2014/main" id="{E2EF631C-9B50-5FF7-53C1-53DA872F40E5}"/>
                </a:ext>
              </a:extLst>
            </p:cNvPr>
            <p:cNvSpPr/>
            <p:nvPr/>
          </p:nvSpPr>
          <p:spPr>
            <a:xfrm>
              <a:off x="11272035"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53" name="Oval 52">
              <a:extLst>
                <a:ext uri="{FF2B5EF4-FFF2-40B4-BE49-F238E27FC236}">
                  <a16:creationId xmlns:a16="http://schemas.microsoft.com/office/drawing/2014/main" id="{76D4F3EB-FB0E-2883-CC35-DD272E9E27E5}"/>
                </a:ext>
              </a:extLst>
            </p:cNvPr>
            <p:cNvSpPr/>
            <p:nvPr/>
          </p:nvSpPr>
          <p:spPr>
            <a:xfrm>
              <a:off x="11272035"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grpSp>
      <p:pic>
        <p:nvPicPr>
          <p:cNvPr id="4" name="Graphic 3">
            <a:extLst>
              <a:ext uri="{FF2B5EF4-FFF2-40B4-BE49-F238E27FC236}">
                <a16:creationId xmlns:a16="http://schemas.microsoft.com/office/drawing/2014/main" id="{B05BE5FC-4608-7DB1-FE9F-9301948F935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729719" y="274562"/>
            <a:ext cx="2031415" cy="437290"/>
          </a:xfrm>
          <a:prstGeom prst="rect">
            <a:avLst/>
          </a:prstGeom>
        </p:spPr>
      </p:pic>
      <p:grpSp>
        <p:nvGrpSpPr>
          <p:cNvPr id="54" name="Group 53">
            <a:extLst>
              <a:ext uri="{FF2B5EF4-FFF2-40B4-BE49-F238E27FC236}">
                <a16:creationId xmlns:a16="http://schemas.microsoft.com/office/drawing/2014/main" id="{C281870D-B354-CF68-2DED-700776BE6DCA}"/>
              </a:ext>
            </a:extLst>
          </p:cNvPr>
          <p:cNvGrpSpPr/>
          <p:nvPr userDrawn="1"/>
        </p:nvGrpSpPr>
        <p:grpSpPr>
          <a:xfrm>
            <a:off x="958311" y="3100278"/>
            <a:ext cx="5085694" cy="902939"/>
            <a:chOff x="702617" y="4639518"/>
            <a:chExt cx="5085694" cy="902939"/>
          </a:xfrm>
        </p:grpSpPr>
        <p:pic>
          <p:nvPicPr>
            <p:cNvPr id="55" name="Graphic 54">
              <a:extLst>
                <a:ext uri="{FF2B5EF4-FFF2-40B4-BE49-F238E27FC236}">
                  <a16:creationId xmlns:a16="http://schemas.microsoft.com/office/drawing/2014/main" id="{2DEEEE8D-CDC4-CA82-0D98-E03DABD7D40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623362" y="5072610"/>
              <a:ext cx="164949" cy="235256"/>
            </a:xfrm>
            <a:prstGeom prst="rect">
              <a:avLst/>
            </a:prstGeom>
          </p:spPr>
        </p:pic>
        <p:sp>
          <p:nvSpPr>
            <p:cNvPr id="56" name="TextBox 55">
              <a:extLst>
                <a:ext uri="{FF2B5EF4-FFF2-40B4-BE49-F238E27FC236}">
                  <a16:creationId xmlns:a16="http://schemas.microsoft.com/office/drawing/2014/main" id="{8E340286-746C-5363-CF7D-E4F6CA4419AD}"/>
                </a:ext>
              </a:extLst>
            </p:cNvPr>
            <p:cNvSpPr txBox="1"/>
            <p:nvPr userDrawn="1"/>
          </p:nvSpPr>
          <p:spPr>
            <a:xfrm>
              <a:off x="702617" y="4639518"/>
              <a:ext cx="4974283" cy="902939"/>
            </a:xfrm>
            <a:prstGeom prst="rect">
              <a:avLst/>
            </a:prstGeom>
            <a:noFill/>
          </p:spPr>
          <p:txBody>
            <a:bodyPr wrap="square" rtlCol="0">
              <a:spAutoFit/>
            </a:bodyPr>
            <a:lstStyle/>
            <a:p>
              <a:pPr>
                <a:lnSpc>
                  <a:spcPts val="6000"/>
                </a:lnSpc>
              </a:pPr>
              <a:r>
                <a:rPr lang="en-US" sz="8000" b="1" spc="-300">
                  <a:solidFill>
                    <a:srgbClr val="1B1B37"/>
                  </a:solidFill>
                  <a:latin typeface="Helvetica" pitchFamily="2" charset="0"/>
                  <a:cs typeface="Sora" pitchFamily="2" charset="0"/>
                </a:rPr>
                <a:t>Thank you</a:t>
              </a:r>
            </a:p>
          </p:txBody>
        </p:sp>
      </p:grpSp>
    </p:spTree>
    <p:extLst>
      <p:ext uri="{BB962C8B-B14F-4D97-AF65-F5344CB8AC3E}">
        <p14:creationId xmlns:p14="http://schemas.microsoft.com/office/powerpoint/2010/main" val="3886608796"/>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ank You Slide with Card">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F78C8FAD-0AE5-F807-D38A-CD5F0622FD59}"/>
              </a:ext>
            </a:extLst>
          </p:cNvPr>
          <p:cNvSpPr/>
          <p:nvPr userDrawn="1"/>
        </p:nvSpPr>
        <p:spPr>
          <a:xfrm>
            <a:off x="2030921" y="3464549"/>
            <a:ext cx="5202078" cy="2600793"/>
          </a:xfrm>
          <a:prstGeom prst="rect">
            <a:avLst/>
          </a:prstGeom>
          <a:solidFill>
            <a:srgbClr val="1C1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61" name="Picture Placeholder 11">
            <a:extLst>
              <a:ext uri="{FF2B5EF4-FFF2-40B4-BE49-F238E27FC236}">
                <a16:creationId xmlns:a16="http://schemas.microsoft.com/office/drawing/2014/main" id="{651CE1AF-5F24-4FBC-CF28-5B321BB11F34}"/>
              </a:ext>
            </a:extLst>
          </p:cNvPr>
          <p:cNvSpPr>
            <a:spLocks noGrp="1"/>
          </p:cNvSpPr>
          <p:nvPr>
            <p:ph type="pic" sz="quarter" idx="10"/>
          </p:nvPr>
        </p:nvSpPr>
        <p:spPr>
          <a:xfrm>
            <a:off x="1173307" y="3772298"/>
            <a:ext cx="1985826" cy="1985826"/>
          </a:xfrm>
          <a:prstGeom prst="rect">
            <a:avLst/>
          </a:prstGeom>
          <a:solidFill>
            <a:srgbClr val="1C1D3B"/>
          </a:solidFill>
        </p:spPr>
        <p:txBody>
          <a:bodyPr/>
          <a:lstStyle/>
          <a:p>
            <a:endParaRPr lang="en-US"/>
          </a:p>
        </p:txBody>
      </p:sp>
      <p:grpSp>
        <p:nvGrpSpPr>
          <p:cNvPr id="5" name="Group 4">
            <a:extLst>
              <a:ext uri="{FF2B5EF4-FFF2-40B4-BE49-F238E27FC236}">
                <a16:creationId xmlns:a16="http://schemas.microsoft.com/office/drawing/2014/main" id="{BB3F2DAA-2331-7947-16F3-99D994390037}"/>
              </a:ext>
            </a:extLst>
          </p:cNvPr>
          <p:cNvGrpSpPr/>
          <p:nvPr userDrawn="1"/>
        </p:nvGrpSpPr>
        <p:grpSpPr>
          <a:xfrm>
            <a:off x="10569142" y="5611843"/>
            <a:ext cx="1442876" cy="1055415"/>
            <a:chOff x="9742316" y="4858326"/>
            <a:chExt cx="1587162" cy="1160957"/>
          </a:xfrm>
        </p:grpSpPr>
        <p:sp>
          <p:nvSpPr>
            <p:cNvPr id="6" name="Oval 5">
              <a:extLst>
                <a:ext uri="{FF2B5EF4-FFF2-40B4-BE49-F238E27FC236}">
                  <a16:creationId xmlns:a16="http://schemas.microsoft.com/office/drawing/2014/main" id="{72FEA23E-4AD8-7961-3FC1-8525149DA187}"/>
                </a:ext>
              </a:extLst>
            </p:cNvPr>
            <p:cNvSpPr/>
            <p:nvPr/>
          </p:nvSpPr>
          <p:spPr>
            <a:xfrm>
              <a:off x="9742316"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7" name="Oval 6">
              <a:extLst>
                <a:ext uri="{FF2B5EF4-FFF2-40B4-BE49-F238E27FC236}">
                  <a16:creationId xmlns:a16="http://schemas.microsoft.com/office/drawing/2014/main" id="{440EF8FB-460D-A13D-B944-4F70B761AFED}"/>
                </a:ext>
              </a:extLst>
            </p:cNvPr>
            <p:cNvSpPr/>
            <p:nvPr/>
          </p:nvSpPr>
          <p:spPr>
            <a:xfrm>
              <a:off x="9742316"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8" name="Oval 7">
              <a:extLst>
                <a:ext uri="{FF2B5EF4-FFF2-40B4-BE49-F238E27FC236}">
                  <a16:creationId xmlns:a16="http://schemas.microsoft.com/office/drawing/2014/main" id="{9651952B-7D65-51DB-CE59-E0CB4FD245F0}"/>
                </a:ext>
              </a:extLst>
            </p:cNvPr>
            <p:cNvSpPr/>
            <p:nvPr/>
          </p:nvSpPr>
          <p:spPr>
            <a:xfrm>
              <a:off x="9742316"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9" name="Oval 8">
              <a:extLst>
                <a:ext uri="{FF2B5EF4-FFF2-40B4-BE49-F238E27FC236}">
                  <a16:creationId xmlns:a16="http://schemas.microsoft.com/office/drawing/2014/main" id="{449347EC-ACE1-8E52-8C3E-05AB6181329A}"/>
                </a:ext>
              </a:extLst>
            </p:cNvPr>
            <p:cNvSpPr/>
            <p:nvPr/>
          </p:nvSpPr>
          <p:spPr>
            <a:xfrm>
              <a:off x="9742316"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0" name="Oval 9">
              <a:extLst>
                <a:ext uri="{FF2B5EF4-FFF2-40B4-BE49-F238E27FC236}">
                  <a16:creationId xmlns:a16="http://schemas.microsoft.com/office/drawing/2014/main" id="{7AA18BCB-8D67-E64E-6020-39CCACB57EE4}"/>
                </a:ext>
              </a:extLst>
            </p:cNvPr>
            <p:cNvSpPr/>
            <p:nvPr/>
          </p:nvSpPr>
          <p:spPr>
            <a:xfrm>
              <a:off x="9742316"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1" name="Oval 10">
              <a:extLst>
                <a:ext uri="{FF2B5EF4-FFF2-40B4-BE49-F238E27FC236}">
                  <a16:creationId xmlns:a16="http://schemas.microsoft.com/office/drawing/2014/main" id="{563EFFE9-1BE4-F9C5-BD48-3B388A2D267A}"/>
                </a:ext>
              </a:extLst>
            </p:cNvPr>
            <p:cNvSpPr/>
            <p:nvPr/>
          </p:nvSpPr>
          <p:spPr>
            <a:xfrm>
              <a:off x="9742316"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2" name="Oval 11">
              <a:extLst>
                <a:ext uri="{FF2B5EF4-FFF2-40B4-BE49-F238E27FC236}">
                  <a16:creationId xmlns:a16="http://schemas.microsoft.com/office/drawing/2014/main" id="{5A001D16-5EE8-3438-D500-15E534D54DD4}"/>
                </a:ext>
              </a:extLst>
            </p:cNvPr>
            <p:cNvSpPr/>
            <p:nvPr/>
          </p:nvSpPr>
          <p:spPr>
            <a:xfrm>
              <a:off x="9960848"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3" name="Oval 12">
              <a:extLst>
                <a:ext uri="{FF2B5EF4-FFF2-40B4-BE49-F238E27FC236}">
                  <a16:creationId xmlns:a16="http://schemas.microsoft.com/office/drawing/2014/main" id="{3D14AF13-6F13-DBA4-2320-B257D338914C}"/>
                </a:ext>
              </a:extLst>
            </p:cNvPr>
            <p:cNvSpPr/>
            <p:nvPr/>
          </p:nvSpPr>
          <p:spPr>
            <a:xfrm>
              <a:off x="9960848"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4" name="Oval 13">
              <a:extLst>
                <a:ext uri="{FF2B5EF4-FFF2-40B4-BE49-F238E27FC236}">
                  <a16:creationId xmlns:a16="http://schemas.microsoft.com/office/drawing/2014/main" id="{14424886-C176-B198-4926-0D7420F97B5A}"/>
                </a:ext>
              </a:extLst>
            </p:cNvPr>
            <p:cNvSpPr/>
            <p:nvPr/>
          </p:nvSpPr>
          <p:spPr>
            <a:xfrm>
              <a:off x="9960848"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5" name="Oval 14">
              <a:extLst>
                <a:ext uri="{FF2B5EF4-FFF2-40B4-BE49-F238E27FC236}">
                  <a16:creationId xmlns:a16="http://schemas.microsoft.com/office/drawing/2014/main" id="{E14BC28D-E364-CB37-248F-19A60A390978}"/>
                </a:ext>
              </a:extLst>
            </p:cNvPr>
            <p:cNvSpPr/>
            <p:nvPr/>
          </p:nvSpPr>
          <p:spPr>
            <a:xfrm>
              <a:off x="9960848"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6" name="Oval 15">
              <a:extLst>
                <a:ext uri="{FF2B5EF4-FFF2-40B4-BE49-F238E27FC236}">
                  <a16:creationId xmlns:a16="http://schemas.microsoft.com/office/drawing/2014/main" id="{288223C5-6236-86DE-2715-E8670BA938FC}"/>
                </a:ext>
              </a:extLst>
            </p:cNvPr>
            <p:cNvSpPr/>
            <p:nvPr/>
          </p:nvSpPr>
          <p:spPr>
            <a:xfrm>
              <a:off x="9960848"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7" name="Oval 16">
              <a:extLst>
                <a:ext uri="{FF2B5EF4-FFF2-40B4-BE49-F238E27FC236}">
                  <a16:creationId xmlns:a16="http://schemas.microsoft.com/office/drawing/2014/main" id="{B85D684E-539B-9266-58D3-F6DD0B139524}"/>
                </a:ext>
              </a:extLst>
            </p:cNvPr>
            <p:cNvSpPr/>
            <p:nvPr/>
          </p:nvSpPr>
          <p:spPr>
            <a:xfrm>
              <a:off x="9960848"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8" name="Oval 17">
              <a:extLst>
                <a:ext uri="{FF2B5EF4-FFF2-40B4-BE49-F238E27FC236}">
                  <a16:creationId xmlns:a16="http://schemas.microsoft.com/office/drawing/2014/main" id="{5681E8AF-C1B5-F4FF-F0E8-97F5BA098075}"/>
                </a:ext>
              </a:extLst>
            </p:cNvPr>
            <p:cNvSpPr/>
            <p:nvPr/>
          </p:nvSpPr>
          <p:spPr>
            <a:xfrm>
              <a:off x="10179379"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9" name="Oval 18">
              <a:extLst>
                <a:ext uri="{FF2B5EF4-FFF2-40B4-BE49-F238E27FC236}">
                  <a16:creationId xmlns:a16="http://schemas.microsoft.com/office/drawing/2014/main" id="{24414AE0-E866-0396-3148-2C1AA39A6FAE}"/>
                </a:ext>
              </a:extLst>
            </p:cNvPr>
            <p:cNvSpPr/>
            <p:nvPr/>
          </p:nvSpPr>
          <p:spPr>
            <a:xfrm>
              <a:off x="10179379"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0" name="Oval 19">
              <a:extLst>
                <a:ext uri="{FF2B5EF4-FFF2-40B4-BE49-F238E27FC236}">
                  <a16:creationId xmlns:a16="http://schemas.microsoft.com/office/drawing/2014/main" id="{12D29709-34BF-B514-8F18-0248D9EC1A6A}"/>
                </a:ext>
              </a:extLst>
            </p:cNvPr>
            <p:cNvSpPr/>
            <p:nvPr/>
          </p:nvSpPr>
          <p:spPr>
            <a:xfrm>
              <a:off x="10179379"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1" name="Oval 20">
              <a:extLst>
                <a:ext uri="{FF2B5EF4-FFF2-40B4-BE49-F238E27FC236}">
                  <a16:creationId xmlns:a16="http://schemas.microsoft.com/office/drawing/2014/main" id="{BE7AA5A7-11C8-82B3-D6A4-F86598E52BFC}"/>
                </a:ext>
              </a:extLst>
            </p:cNvPr>
            <p:cNvSpPr/>
            <p:nvPr/>
          </p:nvSpPr>
          <p:spPr>
            <a:xfrm>
              <a:off x="10179379"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2" name="Oval 21">
              <a:extLst>
                <a:ext uri="{FF2B5EF4-FFF2-40B4-BE49-F238E27FC236}">
                  <a16:creationId xmlns:a16="http://schemas.microsoft.com/office/drawing/2014/main" id="{7FBB3ADE-2744-6E1D-A9C6-092FDB0A2253}"/>
                </a:ext>
              </a:extLst>
            </p:cNvPr>
            <p:cNvSpPr/>
            <p:nvPr/>
          </p:nvSpPr>
          <p:spPr>
            <a:xfrm>
              <a:off x="10179379"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3" name="Oval 22">
              <a:extLst>
                <a:ext uri="{FF2B5EF4-FFF2-40B4-BE49-F238E27FC236}">
                  <a16:creationId xmlns:a16="http://schemas.microsoft.com/office/drawing/2014/main" id="{0A7B6AE1-8D73-E082-2442-17EF37336AB1}"/>
                </a:ext>
              </a:extLst>
            </p:cNvPr>
            <p:cNvSpPr/>
            <p:nvPr/>
          </p:nvSpPr>
          <p:spPr>
            <a:xfrm>
              <a:off x="10179379"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4" name="Oval 23">
              <a:extLst>
                <a:ext uri="{FF2B5EF4-FFF2-40B4-BE49-F238E27FC236}">
                  <a16:creationId xmlns:a16="http://schemas.microsoft.com/office/drawing/2014/main" id="{A9AF1C41-6978-5C22-8114-41ED59542650}"/>
                </a:ext>
              </a:extLst>
            </p:cNvPr>
            <p:cNvSpPr/>
            <p:nvPr/>
          </p:nvSpPr>
          <p:spPr>
            <a:xfrm>
              <a:off x="10397911"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5" name="Oval 24">
              <a:extLst>
                <a:ext uri="{FF2B5EF4-FFF2-40B4-BE49-F238E27FC236}">
                  <a16:creationId xmlns:a16="http://schemas.microsoft.com/office/drawing/2014/main" id="{639DFB0A-A3D8-80FC-EE18-BC6D84032288}"/>
                </a:ext>
              </a:extLst>
            </p:cNvPr>
            <p:cNvSpPr/>
            <p:nvPr/>
          </p:nvSpPr>
          <p:spPr>
            <a:xfrm>
              <a:off x="10397911"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6" name="Oval 25">
              <a:extLst>
                <a:ext uri="{FF2B5EF4-FFF2-40B4-BE49-F238E27FC236}">
                  <a16:creationId xmlns:a16="http://schemas.microsoft.com/office/drawing/2014/main" id="{99342AF2-22E2-0DE0-8BB1-5717143F5D41}"/>
                </a:ext>
              </a:extLst>
            </p:cNvPr>
            <p:cNvSpPr/>
            <p:nvPr/>
          </p:nvSpPr>
          <p:spPr>
            <a:xfrm>
              <a:off x="10397911"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7" name="Oval 26">
              <a:extLst>
                <a:ext uri="{FF2B5EF4-FFF2-40B4-BE49-F238E27FC236}">
                  <a16:creationId xmlns:a16="http://schemas.microsoft.com/office/drawing/2014/main" id="{DD75B7F3-7C6E-DBF4-D4C7-D2AA17634CE3}"/>
                </a:ext>
              </a:extLst>
            </p:cNvPr>
            <p:cNvSpPr/>
            <p:nvPr/>
          </p:nvSpPr>
          <p:spPr>
            <a:xfrm>
              <a:off x="10397911"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8" name="Oval 27">
              <a:extLst>
                <a:ext uri="{FF2B5EF4-FFF2-40B4-BE49-F238E27FC236}">
                  <a16:creationId xmlns:a16="http://schemas.microsoft.com/office/drawing/2014/main" id="{028288E2-4B6D-4E6A-694B-6D3A6AA146AB}"/>
                </a:ext>
              </a:extLst>
            </p:cNvPr>
            <p:cNvSpPr/>
            <p:nvPr/>
          </p:nvSpPr>
          <p:spPr>
            <a:xfrm>
              <a:off x="10397911"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9" name="Oval 28">
              <a:extLst>
                <a:ext uri="{FF2B5EF4-FFF2-40B4-BE49-F238E27FC236}">
                  <a16:creationId xmlns:a16="http://schemas.microsoft.com/office/drawing/2014/main" id="{F702A8BF-3ABF-212D-B8AC-111D71588795}"/>
                </a:ext>
              </a:extLst>
            </p:cNvPr>
            <p:cNvSpPr/>
            <p:nvPr/>
          </p:nvSpPr>
          <p:spPr>
            <a:xfrm>
              <a:off x="10397911"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0" name="Oval 29">
              <a:extLst>
                <a:ext uri="{FF2B5EF4-FFF2-40B4-BE49-F238E27FC236}">
                  <a16:creationId xmlns:a16="http://schemas.microsoft.com/office/drawing/2014/main" id="{4B8DE702-BE04-0F02-E43D-C08332483608}"/>
                </a:ext>
              </a:extLst>
            </p:cNvPr>
            <p:cNvSpPr/>
            <p:nvPr/>
          </p:nvSpPr>
          <p:spPr>
            <a:xfrm>
              <a:off x="10616442"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1" name="Oval 30">
              <a:extLst>
                <a:ext uri="{FF2B5EF4-FFF2-40B4-BE49-F238E27FC236}">
                  <a16:creationId xmlns:a16="http://schemas.microsoft.com/office/drawing/2014/main" id="{A024C77F-9E39-0874-E2CC-CDA931B59CF5}"/>
                </a:ext>
              </a:extLst>
            </p:cNvPr>
            <p:cNvSpPr/>
            <p:nvPr/>
          </p:nvSpPr>
          <p:spPr>
            <a:xfrm>
              <a:off x="10616442"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2" name="Oval 31">
              <a:extLst>
                <a:ext uri="{FF2B5EF4-FFF2-40B4-BE49-F238E27FC236}">
                  <a16:creationId xmlns:a16="http://schemas.microsoft.com/office/drawing/2014/main" id="{1597F533-D529-7AB0-8A45-F810F4ECE1C1}"/>
                </a:ext>
              </a:extLst>
            </p:cNvPr>
            <p:cNvSpPr/>
            <p:nvPr/>
          </p:nvSpPr>
          <p:spPr>
            <a:xfrm>
              <a:off x="10616442"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3" name="Oval 32">
              <a:extLst>
                <a:ext uri="{FF2B5EF4-FFF2-40B4-BE49-F238E27FC236}">
                  <a16:creationId xmlns:a16="http://schemas.microsoft.com/office/drawing/2014/main" id="{F5D6EF0B-2125-85D7-E8F9-4DE25887BF14}"/>
                </a:ext>
              </a:extLst>
            </p:cNvPr>
            <p:cNvSpPr/>
            <p:nvPr/>
          </p:nvSpPr>
          <p:spPr>
            <a:xfrm>
              <a:off x="10616442"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4" name="Oval 33">
              <a:extLst>
                <a:ext uri="{FF2B5EF4-FFF2-40B4-BE49-F238E27FC236}">
                  <a16:creationId xmlns:a16="http://schemas.microsoft.com/office/drawing/2014/main" id="{240AD3FF-2178-78D9-0EB2-760E39FD89EA}"/>
                </a:ext>
              </a:extLst>
            </p:cNvPr>
            <p:cNvSpPr/>
            <p:nvPr/>
          </p:nvSpPr>
          <p:spPr>
            <a:xfrm>
              <a:off x="10616442"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5" name="Oval 34">
              <a:extLst>
                <a:ext uri="{FF2B5EF4-FFF2-40B4-BE49-F238E27FC236}">
                  <a16:creationId xmlns:a16="http://schemas.microsoft.com/office/drawing/2014/main" id="{A4EF5C89-880F-C486-2F48-D0890E661F60}"/>
                </a:ext>
              </a:extLst>
            </p:cNvPr>
            <p:cNvSpPr/>
            <p:nvPr/>
          </p:nvSpPr>
          <p:spPr>
            <a:xfrm>
              <a:off x="10616442"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6" name="Oval 35">
              <a:extLst>
                <a:ext uri="{FF2B5EF4-FFF2-40B4-BE49-F238E27FC236}">
                  <a16:creationId xmlns:a16="http://schemas.microsoft.com/office/drawing/2014/main" id="{993D144F-361E-571C-424C-477044DDDE4C}"/>
                </a:ext>
              </a:extLst>
            </p:cNvPr>
            <p:cNvSpPr/>
            <p:nvPr/>
          </p:nvSpPr>
          <p:spPr>
            <a:xfrm>
              <a:off x="10834974"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7" name="Oval 36">
              <a:extLst>
                <a:ext uri="{FF2B5EF4-FFF2-40B4-BE49-F238E27FC236}">
                  <a16:creationId xmlns:a16="http://schemas.microsoft.com/office/drawing/2014/main" id="{4A092B6B-1229-D819-A493-8985CC6E6DA2}"/>
                </a:ext>
              </a:extLst>
            </p:cNvPr>
            <p:cNvSpPr/>
            <p:nvPr/>
          </p:nvSpPr>
          <p:spPr>
            <a:xfrm>
              <a:off x="10834974"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8" name="Oval 37">
              <a:extLst>
                <a:ext uri="{FF2B5EF4-FFF2-40B4-BE49-F238E27FC236}">
                  <a16:creationId xmlns:a16="http://schemas.microsoft.com/office/drawing/2014/main" id="{6C1E85A1-068F-9BC4-3CE5-981C0DEC0652}"/>
                </a:ext>
              </a:extLst>
            </p:cNvPr>
            <p:cNvSpPr/>
            <p:nvPr/>
          </p:nvSpPr>
          <p:spPr>
            <a:xfrm>
              <a:off x="10834974"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9" name="Oval 38">
              <a:extLst>
                <a:ext uri="{FF2B5EF4-FFF2-40B4-BE49-F238E27FC236}">
                  <a16:creationId xmlns:a16="http://schemas.microsoft.com/office/drawing/2014/main" id="{6070A372-CA7D-0EEA-21D3-9359226F1DA1}"/>
                </a:ext>
              </a:extLst>
            </p:cNvPr>
            <p:cNvSpPr/>
            <p:nvPr/>
          </p:nvSpPr>
          <p:spPr>
            <a:xfrm>
              <a:off x="10834974"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0" name="Oval 39">
              <a:extLst>
                <a:ext uri="{FF2B5EF4-FFF2-40B4-BE49-F238E27FC236}">
                  <a16:creationId xmlns:a16="http://schemas.microsoft.com/office/drawing/2014/main" id="{B2070F5C-2EF0-5A6E-7CD0-A4A097F54709}"/>
                </a:ext>
              </a:extLst>
            </p:cNvPr>
            <p:cNvSpPr/>
            <p:nvPr/>
          </p:nvSpPr>
          <p:spPr>
            <a:xfrm>
              <a:off x="10834974"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1" name="Oval 40">
              <a:extLst>
                <a:ext uri="{FF2B5EF4-FFF2-40B4-BE49-F238E27FC236}">
                  <a16:creationId xmlns:a16="http://schemas.microsoft.com/office/drawing/2014/main" id="{3A7947BF-E992-440F-B2B8-65D0CA4F0812}"/>
                </a:ext>
              </a:extLst>
            </p:cNvPr>
            <p:cNvSpPr/>
            <p:nvPr/>
          </p:nvSpPr>
          <p:spPr>
            <a:xfrm>
              <a:off x="10834974"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2" name="Oval 41">
              <a:extLst>
                <a:ext uri="{FF2B5EF4-FFF2-40B4-BE49-F238E27FC236}">
                  <a16:creationId xmlns:a16="http://schemas.microsoft.com/office/drawing/2014/main" id="{E4A67033-0FBA-9F2F-54AA-7BEE2D024F39}"/>
                </a:ext>
              </a:extLst>
            </p:cNvPr>
            <p:cNvSpPr/>
            <p:nvPr/>
          </p:nvSpPr>
          <p:spPr>
            <a:xfrm>
              <a:off x="11053506"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3" name="Oval 42">
              <a:extLst>
                <a:ext uri="{FF2B5EF4-FFF2-40B4-BE49-F238E27FC236}">
                  <a16:creationId xmlns:a16="http://schemas.microsoft.com/office/drawing/2014/main" id="{185729D5-23A0-717E-73A2-349F86859F24}"/>
                </a:ext>
              </a:extLst>
            </p:cNvPr>
            <p:cNvSpPr/>
            <p:nvPr/>
          </p:nvSpPr>
          <p:spPr>
            <a:xfrm>
              <a:off x="11053506"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4" name="Oval 43">
              <a:extLst>
                <a:ext uri="{FF2B5EF4-FFF2-40B4-BE49-F238E27FC236}">
                  <a16:creationId xmlns:a16="http://schemas.microsoft.com/office/drawing/2014/main" id="{746A62EF-356C-3AEF-1978-9C44556AEEDE}"/>
                </a:ext>
              </a:extLst>
            </p:cNvPr>
            <p:cNvSpPr/>
            <p:nvPr/>
          </p:nvSpPr>
          <p:spPr>
            <a:xfrm>
              <a:off x="11053506"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5" name="Oval 44">
              <a:extLst>
                <a:ext uri="{FF2B5EF4-FFF2-40B4-BE49-F238E27FC236}">
                  <a16:creationId xmlns:a16="http://schemas.microsoft.com/office/drawing/2014/main" id="{2087DE5E-D845-FB8B-39FE-7F0C5F4A15B9}"/>
                </a:ext>
              </a:extLst>
            </p:cNvPr>
            <p:cNvSpPr/>
            <p:nvPr/>
          </p:nvSpPr>
          <p:spPr>
            <a:xfrm>
              <a:off x="11053506"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6" name="Oval 45">
              <a:extLst>
                <a:ext uri="{FF2B5EF4-FFF2-40B4-BE49-F238E27FC236}">
                  <a16:creationId xmlns:a16="http://schemas.microsoft.com/office/drawing/2014/main" id="{644EF10A-3EDE-C574-89CB-9D1DC60BFAFB}"/>
                </a:ext>
              </a:extLst>
            </p:cNvPr>
            <p:cNvSpPr/>
            <p:nvPr/>
          </p:nvSpPr>
          <p:spPr>
            <a:xfrm>
              <a:off x="11053506"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7" name="Oval 46">
              <a:extLst>
                <a:ext uri="{FF2B5EF4-FFF2-40B4-BE49-F238E27FC236}">
                  <a16:creationId xmlns:a16="http://schemas.microsoft.com/office/drawing/2014/main" id="{0227BE48-3132-4179-930A-DA718091DB82}"/>
                </a:ext>
              </a:extLst>
            </p:cNvPr>
            <p:cNvSpPr/>
            <p:nvPr/>
          </p:nvSpPr>
          <p:spPr>
            <a:xfrm>
              <a:off x="11053506"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8" name="Oval 47">
              <a:extLst>
                <a:ext uri="{FF2B5EF4-FFF2-40B4-BE49-F238E27FC236}">
                  <a16:creationId xmlns:a16="http://schemas.microsoft.com/office/drawing/2014/main" id="{EC705AA0-9805-5267-854D-3D0E8C733DE3}"/>
                </a:ext>
              </a:extLst>
            </p:cNvPr>
            <p:cNvSpPr/>
            <p:nvPr/>
          </p:nvSpPr>
          <p:spPr>
            <a:xfrm>
              <a:off x="11272035"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9" name="Oval 48">
              <a:extLst>
                <a:ext uri="{FF2B5EF4-FFF2-40B4-BE49-F238E27FC236}">
                  <a16:creationId xmlns:a16="http://schemas.microsoft.com/office/drawing/2014/main" id="{171B5A5E-FEA1-1A13-1178-5CA8CCDF3701}"/>
                </a:ext>
              </a:extLst>
            </p:cNvPr>
            <p:cNvSpPr/>
            <p:nvPr/>
          </p:nvSpPr>
          <p:spPr>
            <a:xfrm>
              <a:off x="11272035"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50" name="Oval 49">
              <a:extLst>
                <a:ext uri="{FF2B5EF4-FFF2-40B4-BE49-F238E27FC236}">
                  <a16:creationId xmlns:a16="http://schemas.microsoft.com/office/drawing/2014/main" id="{E3AE20E9-B0F6-FD13-E0AF-7BD2614C2035}"/>
                </a:ext>
              </a:extLst>
            </p:cNvPr>
            <p:cNvSpPr/>
            <p:nvPr/>
          </p:nvSpPr>
          <p:spPr>
            <a:xfrm>
              <a:off x="11272035"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51" name="Oval 50">
              <a:extLst>
                <a:ext uri="{FF2B5EF4-FFF2-40B4-BE49-F238E27FC236}">
                  <a16:creationId xmlns:a16="http://schemas.microsoft.com/office/drawing/2014/main" id="{057C99BD-5ECE-EAA6-FBA0-A0CEDC19D14C}"/>
                </a:ext>
              </a:extLst>
            </p:cNvPr>
            <p:cNvSpPr/>
            <p:nvPr/>
          </p:nvSpPr>
          <p:spPr>
            <a:xfrm>
              <a:off x="11272035"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52" name="Oval 51">
              <a:extLst>
                <a:ext uri="{FF2B5EF4-FFF2-40B4-BE49-F238E27FC236}">
                  <a16:creationId xmlns:a16="http://schemas.microsoft.com/office/drawing/2014/main" id="{E2EF631C-9B50-5FF7-53C1-53DA872F40E5}"/>
                </a:ext>
              </a:extLst>
            </p:cNvPr>
            <p:cNvSpPr/>
            <p:nvPr/>
          </p:nvSpPr>
          <p:spPr>
            <a:xfrm>
              <a:off x="11272035"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53" name="Oval 52">
              <a:extLst>
                <a:ext uri="{FF2B5EF4-FFF2-40B4-BE49-F238E27FC236}">
                  <a16:creationId xmlns:a16="http://schemas.microsoft.com/office/drawing/2014/main" id="{76D4F3EB-FB0E-2883-CC35-DD272E9E27E5}"/>
                </a:ext>
              </a:extLst>
            </p:cNvPr>
            <p:cNvSpPr/>
            <p:nvPr/>
          </p:nvSpPr>
          <p:spPr>
            <a:xfrm>
              <a:off x="11272035"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grpSp>
      <p:sp>
        <p:nvSpPr>
          <p:cNvPr id="59" name="Text Placeholder 60">
            <a:extLst>
              <a:ext uri="{FF2B5EF4-FFF2-40B4-BE49-F238E27FC236}">
                <a16:creationId xmlns:a16="http://schemas.microsoft.com/office/drawing/2014/main" id="{A12F0801-B6B2-47A7-21D4-BBECF44855CF}"/>
              </a:ext>
            </a:extLst>
          </p:cNvPr>
          <p:cNvSpPr>
            <a:spLocks noGrp="1"/>
          </p:cNvSpPr>
          <p:nvPr>
            <p:ph type="body" sz="quarter" idx="11" hasCustomPrompt="1"/>
          </p:nvPr>
        </p:nvSpPr>
        <p:spPr>
          <a:xfrm>
            <a:off x="3607740" y="4124261"/>
            <a:ext cx="3228489" cy="1365274"/>
          </a:xfrm>
          <a:prstGeom prst="rect">
            <a:avLst/>
          </a:prstGeom>
        </p:spPr>
        <p:txBody>
          <a:bodyPr/>
          <a:lstStyle>
            <a:lvl1pPr marL="0" indent="0">
              <a:lnSpc>
                <a:spcPct val="100000"/>
              </a:lnSpc>
              <a:spcBef>
                <a:spcPts val="400"/>
              </a:spcBef>
              <a:buClr>
                <a:schemeClr val="accent2"/>
              </a:buClr>
              <a:buFont typeface="Arial" panose="020B0604020202020204" pitchFamily="34" charset="0"/>
              <a:buNone/>
              <a:defRPr sz="1600" b="0">
                <a:solidFill>
                  <a:schemeClr val="accent6"/>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dirty="0"/>
              <a:t>First &amp; Last Name</a:t>
            </a:r>
          </a:p>
          <a:p>
            <a:pPr lvl="0"/>
            <a:r>
              <a:rPr lang="en-US" dirty="0"/>
              <a:t>Title</a:t>
            </a:r>
          </a:p>
          <a:p>
            <a:pPr lvl="0"/>
            <a:r>
              <a:rPr lang="en-US" dirty="0"/>
              <a:t>P xxx-xxx-xxx</a:t>
            </a:r>
          </a:p>
          <a:p>
            <a:pPr lvl="0"/>
            <a:r>
              <a:rPr lang="en-US" dirty="0"/>
              <a:t>E </a:t>
            </a:r>
            <a:r>
              <a:rPr lang="en-US" dirty="0" err="1"/>
              <a:t>xxx@auritas.com</a:t>
            </a:r>
            <a:endParaRPr lang="en-US" dirty="0"/>
          </a:p>
          <a:p>
            <a:pPr lvl="0"/>
            <a:endParaRPr lang="en-US" dirty="0"/>
          </a:p>
        </p:txBody>
      </p:sp>
      <p:grpSp>
        <p:nvGrpSpPr>
          <p:cNvPr id="56" name="Group 55">
            <a:extLst>
              <a:ext uri="{FF2B5EF4-FFF2-40B4-BE49-F238E27FC236}">
                <a16:creationId xmlns:a16="http://schemas.microsoft.com/office/drawing/2014/main" id="{18F893CA-3DD1-7C30-9EEC-B8E02114C2BA}"/>
              </a:ext>
            </a:extLst>
          </p:cNvPr>
          <p:cNvGrpSpPr/>
          <p:nvPr userDrawn="1"/>
        </p:nvGrpSpPr>
        <p:grpSpPr>
          <a:xfrm>
            <a:off x="1173307" y="1555684"/>
            <a:ext cx="5085694" cy="902939"/>
            <a:chOff x="702617" y="4639518"/>
            <a:chExt cx="5085694" cy="902939"/>
          </a:xfrm>
        </p:grpSpPr>
        <p:pic>
          <p:nvPicPr>
            <p:cNvPr id="57" name="Graphic 56">
              <a:extLst>
                <a:ext uri="{FF2B5EF4-FFF2-40B4-BE49-F238E27FC236}">
                  <a16:creationId xmlns:a16="http://schemas.microsoft.com/office/drawing/2014/main" id="{9A4C15E0-6782-8362-5565-7BFCBE13BDF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623362" y="5072610"/>
              <a:ext cx="164949" cy="235256"/>
            </a:xfrm>
            <a:prstGeom prst="rect">
              <a:avLst/>
            </a:prstGeom>
          </p:spPr>
        </p:pic>
        <p:sp>
          <p:nvSpPr>
            <p:cNvPr id="58" name="TextBox 57">
              <a:extLst>
                <a:ext uri="{FF2B5EF4-FFF2-40B4-BE49-F238E27FC236}">
                  <a16:creationId xmlns:a16="http://schemas.microsoft.com/office/drawing/2014/main" id="{ABD96FC3-2A4E-2510-CEC2-CB2DA8BCFDCE}"/>
                </a:ext>
              </a:extLst>
            </p:cNvPr>
            <p:cNvSpPr txBox="1"/>
            <p:nvPr userDrawn="1"/>
          </p:nvSpPr>
          <p:spPr>
            <a:xfrm>
              <a:off x="702617" y="4639518"/>
              <a:ext cx="4974283" cy="902939"/>
            </a:xfrm>
            <a:prstGeom prst="rect">
              <a:avLst/>
            </a:prstGeom>
            <a:noFill/>
          </p:spPr>
          <p:txBody>
            <a:bodyPr wrap="square" rtlCol="0">
              <a:spAutoFit/>
            </a:bodyPr>
            <a:lstStyle/>
            <a:p>
              <a:pPr>
                <a:lnSpc>
                  <a:spcPts val="6000"/>
                </a:lnSpc>
              </a:pPr>
              <a:r>
                <a:rPr lang="en-US" sz="8000" b="1" spc="-300" dirty="0">
                  <a:solidFill>
                    <a:srgbClr val="1B1B37"/>
                  </a:solidFill>
                  <a:latin typeface="Helvetica" pitchFamily="2" charset="0"/>
                  <a:cs typeface="Sora" pitchFamily="2" charset="0"/>
                </a:rPr>
                <a:t>Thank you</a:t>
              </a:r>
            </a:p>
          </p:txBody>
        </p:sp>
      </p:grpSp>
      <p:pic>
        <p:nvPicPr>
          <p:cNvPr id="60" name="Graphic 59">
            <a:extLst>
              <a:ext uri="{FF2B5EF4-FFF2-40B4-BE49-F238E27FC236}">
                <a16:creationId xmlns:a16="http://schemas.microsoft.com/office/drawing/2014/main" id="{FE8CAF5D-979E-7939-D8B1-ACB715864FB0}"/>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729719" y="274562"/>
            <a:ext cx="2031415" cy="437290"/>
          </a:xfrm>
          <a:prstGeom prst="rect">
            <a:avLst/>
          </a:prstGeom>
        </p:spPr>
      </p:pic>
    </p:spTree>
    <p:extLst>
      <p:ext uri="{BB962C8B-B14F-4D97-AF65-F5344CB8AC3E}">
        <p14:creationId xmlns:p14="http://schemas.microsoft.com/office/powerpoint/2010/main" val="510088885"/>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E966E8CA-202D-0A7D-EAD0-759D3A2C898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694504" y="6411096"/>
            <a:ext cx="1289218" cy="277522"/>
          </a:xfrm>
          <a:prstGeom prst="rect">
            <a:avLst/>
          </a:prstGeom>
        </p:spPr>
      </p:pic>
    </p:spTree>
    <p:extLst>
      <p:ext uri="{BB962C8B-B14F-4D97-AF65-F5344CB8AC3E}">
        <p14:creationId xmlns:p14="http://schemas.microsoft.com/office/powerpoint/2010/main" val="476417743"/>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1C01BB0-F860-3080-1063-967606D7A67E}"/>
              </a:ext>
            </a:extLst>
          </p:cNvPr>
          <p:cNvSpPr/>
          <p:nvPr userDrawn="1"/>
        </p:nvSpPr>
        <p:spPr>
          <a:xfrm>
            <a:off x="7703993" y="0"/>
            <a:ext cx="4488007" cy="6858000"/>
          </a:xfrm>
          <a:prstGeom prst="rect">
            <a:avLst/>
          </a:prstGeom>
          <a:solidFill>
            <a:srgbClr val="1C1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Helvetica" pitchFamily="2" charset="0"/>
            </a:endParaRPr>
          </a:p>
        </p:txBody>
      </p:sp>
      <p:sp>
        <p:nvSpPr>
          <p:cNvPr id="7" name="Rectangle 6">
            <a:extLst>
              <a:ext uri="{FF2B5EF4-FFF2-40B4-BE49-F238E27FC236}">
                <a16:creationId xmlns:a16="http://schemas.microsoft.com/office/drawing/2014/main" id="{2B18E1CD-6EC9-F740-28C6-D7280E06C025}"/>
              </a:ext>
            </a:extLst>
          </p:cNvPr>
          <p:cNvSpPr/>
          <p:nvPr userDrawn="1"/>
        </p:nvSpPr>
        <p:spPr>
          <a:xfrm>
            <a:off x="9522544" y="1604591"/>
            <a:ext cx="1755057" cy="1676400"/>
          </a:xfrm>
          <a:prstGeom prst="rect">
            <a:avLst/>
          </a:prstGeom>
          <a:solidFill>
            <a:srgbClr val="D8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Helvetica" pitchFamily="2" charset="0"/>
            </a:endParaRPr>
          </a:p>
        </p:txBody>
      </p:sp>
      <p:sp>
        <p:nvSpPr>
          <p:cNvPr id="17" name="Picture Placeholder 16">
            <a:extLst>
              <a:ext uri="{FF2B5EF4-FFF2-40B4-BE49-F238E27FC236}">
                <a16:creationId xmlns:a16="http://schemas.microsoft.com/office/drawing/2014/main" id="{D9466D80-F2AA-F04F-D232-70E3D08EE9CA}"/>
              </a:ext>
            </a:extLst>
          </p:cNvPr>
          <p:cNvSpPr>
            <a:spLocks noGrp="1"/>
          </p:cNvSpPr>
          <p:nvPr>
            <p:ph type="pic" sz="quarter" idx="13"/>
          </p:nvPr>
        </p:nvSpPr>
        <p:spPr>
          <a:xfrm>
            <a:off x="7703993" y="1753435"/>
            <a:ext cx="3421207" cy="5105400"/>
          </a:xfrm>
        </p:spPr>
        <p:txBody>
          <a:bodyPr/>
          <a:lstStyle/>
          <a:p>
            <a:endParaRPr lang="en-US"/>
          </a:p>
        </p:txBody>
      </p:sp>
      <p:sp>
        <p:nvSpPr>
          <p:cNvPr id="20" name="Text Placeholder 60">
            <a:extLst>
              <a:ext uri="{FF2B5EF4-FFF2-40B4-BE49-F238E27FC236}">
                <a16:creationId xmlns:a16="http://schemas.microsoft.com/office/drawing/2014/main" id="{3CC09356-9433-B752-5F1D-FE96E0C2D61C}"/>
              </a:ext>
            </a:extLst>
          </p:cNvPr>
          <p:cNvSpPr>
            <a:spLocks noGrp="1"/>
          </p:cNvSpPr>
          <p:nvPr>
            <p:ph type="body" sz="quarter" idx="12" hasCustomPrompt="1"/>
          </p:nvPr>
        </p:nvSpPr>
        <p:spPr>
          <a:xfrm>
            <a:off x="889612" y="653143"/>
            <a:ext cx="6527188" cy="670188"/>
          </a:xfrm>
          <a:prstGeom prst="rect">
            <a:avLst/>
          </a:prstGeom>
        </p:spPr>
        <p:txBody>
          <a:bodyPr>
            <a:normAutofit/>
          </a:bodyPr>
          <a:lstStyle>
            <a:lvl1pPr marL="0" indent="0">
              <a:lnSpc>
                <a:spcPct val="100000"/>
              </a:lnSpc>
              <a:buClr>
                <a:schemeClr val="accent2"/>
              </a:buClr>
              <a:buFont typeface="Arial" panose="020B0604020202020204" pitchFamily="34" charset="0"/>
              <a:buNone/>
              <a:defRPr sz="2933" b="1">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dirty="0"/>
              <a:t>Title Comes Here</a:t>
            </a:r>
          </a:p>
        </p:txBody>
      </p:sp>
      <p:sp>
        <p:nvSpPr>
          <p:cNvPr id="21" name="Rectangle 20">
            <a:extLst>
              <a:ext uri="{FF2B5EF4-FFF2-40B4-BE49-F238E27FC236}">
                <a16:creationId xmlns:a16="http://schemas.microsoft.com/office/drawing/2014/main" id="{F58E2AF6-3976-E862-2BD0-98FFDF217AD0}"/>
              </a:ext>
            </a:extLst>
          </p:cNvPr>
          <p:cNvSpPr/>
          <p:nvPr userDrawn="1"/>
        </p:nvSpPr>
        <p:spPr>
          <a:xfrm>
            <a:off x="-10885" y="549327"/>
            <a:ext cx="174171" cy="10546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Helvetica" pitchFamily="2" charset="0"/>
            </a:endParaRPr>
          </a:p>
        </p:txBody>
      </p:sp>
      <p:sp>
        <p:nvSpPr>
          <p:cNvPr id="22" name="Text Placeholder 60">
            <a:extLst>
              <a:ext uri="{FF2B5EF4-FFF2-40B4-BE49-F238E27FC236}">
                <a16:creationId xmlns:a16="http://schemas.microsoft.com/office/drawing/2014/main" id="{08F02AEC-3B11-DB84-2E27-217D8E2F2CF0}"/>
              </a:ext>
            </a:extLst>
          </p:cNvPr>
          <p:cNvSpPr>
            <a:spLocks noGrp="1"/>
          </p:cNvSpPr>
          <p:nvPr>
            <p:ph type="body" sz="quarter" idx="14" hasCustomPrompt="1"/>
          </p:nvPr>
        </p:nvSpPr>
        <p:spPr>
          <a:xfrm>
            <a:off x="10820400" y="127000"/>
            <a:ext cx="1270001" cy="249609"/>
          </a:xfrm>
          <a:prstGeom prst="rect">
            <a:avLst/>
          </a:prstGeom>
          <a:solidFill>
            <a:srgbClr val="D8011A"/>
          </a:solidFill>
        </p:spPr>
        <p:txBody>
          <a:bodyPr anchor="ctr">
            <a:normAutofit/>
          </a:bodyPr>
          <a:lstStyle>
            <a:lvl1pPr marL="0" indent="0">
              <a:lnSpc>
                <a:spcPct val="100000"/>
              </a:lnSpc>
              <a:buClr>
                <a:schemeClr val="accent2"/>
              </a:buClr>
              <a:buFont typeface="Arial" panose="020B0604020202020204" pitchFamily="34" charset="0"/>
              <a:buNone/>
              <a:defRPr sz="1067" b="1">
                <a:solidFill>
                  <a:schemeClr val="bg1"/>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dirty="0"/>
              <a:t>Title Comes Here</a:t>
            </a:r>
          </a:p>
        </p:txBody>
      </p:sp>
    </p:spTree>
    <p:extLst>
      <p:ext uri="{BB962C8B-B14F-4D97-AF65-F5344CB8AC3E}">
        <p14:creationId xmlns:p14="http://schemas.microsoft.com/office/powerpoint/2010/main" val="3535734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82FCDD-1B0D-B8F4-C148-009B89EF524D}"/>
              </a:ext>
            </a:extLst>
          </p:cNvPr>
          <p:cNvSpPr/>
          <p:nvPr userDrawn="1"/>
        </p:nvSpPr>
        <p:spPr>
          <a:xfrm>
            <a:off x="6561666" y="0"/>
            <a:ext cx="5630333" cy="6858000"/>
          </a:xfrm>
          <a:prstGeom prst="rect">
            <a:avLst/>
          </a:prstGeom>
          <a:solidFill>
            <a:srgbClr val="1C1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 name="TextBox 2">
            <a:extLst>
              <a:ext uri="{FF2B5EF4-FFF2-40B4-BE49-F238E27FC236}">
                <a16:creationId xmlns:a16="http://schemas.microsoft.com/office/drawing/2014/main" id="{2C06FF1E-3398-5B30-8C22-7AD6BFF8E245}"/>
              </a:ext>
            </a:extLst>
          </p:cNvPr>
          <p:cNvSpPr txBox="1"/>
          <p:nvPr userDrawn="1"/>
        </p:nvSpPr>
        <p:spPr>
          <a:xfrm>
            <a:off x="930041" y="694590"/>
            <a:ext cx="2254143" cy="769441"/>
          </a:xfrm>
          <a:prstGeom prst="rect">
            <a:avLst/>
          </a:prstGeom>
          <a:noFill/>
        </p:spPr>
        <p:txBody>
          <a:bodyPr wrap="none" rtlCol="0">
            <a:spAutoFit/>
          </a:bodyPr>
          <a:lstStyle/>
          <a:p>
            <a:r>
              <a:rPr lang="en-US" sz="4400" b="1">
                <a:latin typeface="Helvetica" pitchFamily="2" charset="0"/>
                <a:cs typeface="Sora" pitchFamily="2" charset="0"/>
              </a:rPr>
              <a:t>Agenda</a:t>
            </a:r>
          </a:p>
        </p:txBody>
      </p:sp>
      <p:sp>
        <p:nvSpPr>
          <p:cNvPr id="6" name="Rectangle 5">
            <a:extLst>
              <a:ext uri="{FF2B5EF4-FFF2-40B4-BE49-F238E27FC236}">
                <a16:creationId xmlns:a16="http://schemas.microsoft.com/office/drawing/2014/main" id="{B73EA784-004F-3055-4320-BFEDCF18B956}"/>
              </a:ext>
            </a:extLst>
          </p:cNvPr>
          <p:cNvSpPr/>
          <p:nvPr userDrawn="1"/>
        </p:nvSpPr>
        <p:spPr>
          <a:xfrm>
            <a:off x="8675980" y="1879562"/>
            <a:ext cx="1755057" cy="1676400"/>
          </a:xfrm>
          <a:prstGeom prst="rect">
            <a:avLst/>
          </a:prstGeom>
          <a:solidFill>
            <a:srgbClr val="D8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2" name="Picture Placeholder 11">
            <a:extLst>
              <a:ext uri="{FF2B5EF4-FFF2-40B4-BE49-F238E27FC236}">
                <a16:creationId xmlns:a16="http://schemas.microsoft.com/office/drawing/2014/main" id="{ABEA7740-9D11-0810-9EC3-D2819BB84F60}"/>
              </a:ext>
            </a:extLst>
          </p:cNvPr>
          <p:cNvSpPr>
            <a:spLocks noGrp="1"/>
          </p:cNvSpPr>
          <p:nvPr>
            <p:ph type="pic" sz="quarter" idx="10"/>
          </p:nvPr>
        </p:nvSpPr>
        <p:spPr>
          <a:xfrm>
            <a:off x="6562899" y="2065292"/>
            <a:ext cx="3674534" cy="4795837"/>
          </a:xfrm>
          <a:prstGeom prst="rect">
            <a:avLst/>
          </a:prstGeom>
        </p:spPr>
        <p:txBody>
          <a:bodyPr/>
          <a:lstStyle/>
          <a:p>
            <a:endParaRPr lang="en-US"/>
          </a:p>
        </p:txBody>
      </p:sp>
      <p:sp>
        <p:nvSpPr>
          <p:cNvPr id="13" name="Text Placeholder 60">
            <a:extLst>
              <a:ext uri="{FF2B5EF4-FFF2-40B4-BE49-F238E27FC236}">
                <a16:creationId xmlns:a16="http://schemas.microsoft.com/office/drawing/2014/main" id="{2DE85165-8D42-272D-C2BA-45611E5692F0}"/>
              </a:ext>
            </a:extLst>
          </p:cNvPr>
          <p:cNvSpPr>
            <a:spLocks noGrp="1"/>
          </p:cNvSpPr>
          <p:nvPr>
            <p:ph type="body" sz="quarter" idx="11" hasCustomPrompt="1"/>
          </p:nvPr>
        </p:nvSpPr>
        <p:spPr>
          <a:xfrm>
            <a:off x="916637" y="2217469"/>
            <a:ext cx="4535094" cy="4077005"/>
          </a:xfrm>
          <a:prstGeom prst="rect">
            <a:avLst/>
          </a:prstGeom>
        </p:spPr>
        <p:txBody>
          <a:bodyPr/>
          <a:lstStyle>
            <a:lvl1pPr marL="285750" indent="-285750">
              <a:lnSpc>
                <a:spcPct val="150000"/>
              </a:lnSpc>
              <a:buClr>
                <a:schemeClr val="accent2"/>
              </a:buClr>
              <a:buFont typeface="Arial" panose="020B0604020202020204" pitchFamily="34" charset="0"/>
              <a:buChar char="•"/>
              <a:defRPr sz="1800" b="0">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Topics for agenda come here</a:t>
            </a:r>
          </a:p>
          <a:p>
            <a:pPr marL="285750" marR="0" lvl="0" indent="-285750" algn="l" defTabSz="914400" rtl="0" eaLnBrk="1" fontAlgn="auto" latinLnBrk="0" hangingPunct="1">
              <a:lnSpc>
                <a:spcPct val="150000"/>
              </a:lnSpc>
              <a:spcBef>
                <a:spcPts val="1000"/>
              </a:spcBef>
              <a:spcAft>
                <a:spcPts val="0"/>
              </a:spcAft>
              <a:buClr>
                <a:schemeClr val="accent2"/>
              </a:buClr>
              <a:buSzTx/>
              <a:buFont typeface="Arial" panose="020B0604020202020204" pitchFamily="34" charset="0"/>
              <a:buChar char="•"/>
              <a:tabLst/>
              <a:defRPr/>
            </a:pPr>
            <a:r>
              <a:rPr lang="en-US"/>
              <a:t>Topics for agenda come here</a:t>
            </a:r>
          </a:p>
          <a:p>
            <a:pPr marL="285750" marR="0" lvl="0" indent="-285750" algn="l" defTabSz="914400" rtl="0" eaLnBrk="1" fontAlgn="auto" latinLnBrk="0" hangingPunct="1">
              <a:lnSpc>
                <a:spcPct val="150000"/>
              </a:lnSpc>
              <a:spcBef>
                <a:spcPts val="1000"/>
              </a:spcBef>
              <a:spcAft>
                <a:spcPts val="0"/>
              </a:spcAft>
              <a:buClr>
                <a:schemeClr val="accent2"/>
              </a:buClr>
              <a:buSzTx/>
              <a:buFont typeface="Arial" panose="020B0604020202020204" pitchFamily="34" charset="0"/>
              <a:buChar char="•"/>
              <a:tabLst/>
              <a:defRPr/>
            </a:pPr>
            <a:r>
              <a:rPr lang="en-US"/>
              <a:t>Topics for agenda come here</a:t>
            </a:r>
          </a:p>
          <a:p>
            <a:pPr marL="285750" marR="0" lvl="0" indent="-285750" algn="l" defTabSz="914400" rtl="0" eaLnBrk="1" fontAlgn="auto" latinLnBrk="0" hangingPunct="1">
              <a:lnSpc>
                <a:spcPct val="150000"/>
              </a:lnSpc>
              <a:spcBef>
                <a:spcPts val="1000"/>
              </a:spcBef>
              <a:spcAft>
                <a:spcPts val="0"/>
              </a:spcAft>
              <a:buClr>
                <a:schemeClr val="accent2"/>
              </a:buClr>
              <a:buSzTx/>
              <a:buFont typeface="Arial" panose="020B0604020202020204" pitchFamily="34" charset="0"/>
              <a:buChar char="•"/>
              <a:tabLst/>
              <a:defRPr/>
            </a:pPr>
            <a:r>
              <a:rPr lang="en-US"/>
              <a:t>Topics for agenda come here</a:t>
            </a:r>
          </a:p>
          <a:p>
            <a:pPr marL="285750" marR="0" lvl="0" indent="-285750" algn="l" defTabSz="914400" rtl="0" eaLnBrk="1" fontAlgn="auto" latinLnBrk="0" hangingPunct="1">
              <a:lnSpc>
                <a:spcPct val="150000"/>
              </a:lnSpc>
              <a:spcBef>
                <a:spcPts val="1000"/>
              </a:spcBef>
              <a:spcAft>
                <a:spcPts val="0"/>
              </a:spcAft>
              <a:buClr>
                <a:schemeClr val="accent2"/>
              </a:buClr>
              <a:buSzTx/>
              <a:buFont typeface="Arial" panose="020B0604020202020204" pitchFamily="34" charset="0"/>
              <a:buChar char="•"/>
              <a:tabLst/>
              <a:defRPr/>
            </a:pPr>
            <a:r>
              <a:rPr lang="en-US"/>
              <a:t>Topics for agenda come here</a:t>
            </a:r>
          </a:p>
          <a:p>
            <a:pPr marL="285750" marR="0" lvl="0" indent="-285750" algn="l" defTabSz="914400" rtl="0" eaLnBrk="1" fontAlgn="auto" latinLnBrk="0" hangingPunct="1">
              <a:lnSpc>
                <a:spcPct val="150000"/>
              </a:lnSpc>
              <a:spcBef>
                <a:spcPts val="1000"/>
              </a:spcBef>
              <a:spcAft>
                <a:spcPts val="0"/>
              </a:spcAft>
              <a:buClr>
                <a:schemeClr val="accent2"/>
              </a:buClr>
              <a:buSzTx/>
              <a:buFont typeface="Arial" panose="020B0604020202020204" pitchFamily="34" charset="0"/>
              <a:buChar char="•"/>
              <a:tabLst/>
              <a:defRPr/>
            </a:pPr>
            <a:r>
              <a:rPr lang="en-US"/>
              <a:t>Topics for agenda come here</a:t>
            </a:r>
          </a:p>
          <a:p>
            <a:pPr marL="285750" marR="0" lvl="0" indent="-285750" algn="l" defTabSz="914400" rtl="0" eaLnBrk="1" fontAlgn="auto" latinLnBrk="0" hangingPunct="1">
              <a:lnSpc>
                <a:spcPct val="150000"/>
              </a:lnSpc>
              <a:spcBef>
                <a:spcPts val="1000"/>
              </a:spcBef>
              <a:spcAft>
                <a:spcPts val="0"/>
              </a:spcAft>
              <a:buClr>
                <a:schemeClr val="accent2"/>
              </a:buClr>
              <a:buSzTx/>
              <a:buFont typeface="Arial" panose="020B0604020202020204" pitchFamily="34" charset="0"/>
              <a:buChar char="•"/>
              <a:tabLst/>
              <a:defRPr/>
            </a:pPr>
            <a:r>
              <a:rPr lang="en-US"/>
              <a:t>Topics for agenda come here</a:t>
            </a:r>
          </a:p>
          <a:p>
            <a:pPr lvl="0"/>
            <a:endParaRPr lang="en-US"/>
          </a:p>
        </p:txBody>
      </p:sp>
      <p:sp>
        <p:nvSpPr>
          <p:cNvPr id="5" name="Rectangle 4">
            <a:extLst>
              <a:ext uri="{FF2B5EF4-FFF2-40B4-BE49-F238E27FC236}">
                <a16:creationId xmlns:a16="http://schemas.microsoft.com/office/drawing/2014/main" id="{BF603D84-C260-5E07-85E8-6CDF8F65DD05}"/>
              </a:ext>
            </a:extLst>
          </p:cNvPr>
          <p:cNvSpPr/>
          <p:nvPr userDrawn="1"/>
        </p:nvSpPr>
        <p:spPr>
          <a:xfrm>
            <a:off x="0" y="460925"/>
            <a:ext cx="174171" cy="10546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pic>
        <p:nvPicPr>
          <p:cNvPr id="7" name="Picture 6" descr="A black background with white text&#10;&#10;AI-generated content may be incorrect.">
            <a:extLst>
              <a:ext uri="{FF2B5EF4-FFF2-40B4-BE49-F238E27FC236}">
                <a16:creationId xmlns:a16="http://schemas.microsoft.com/office/drawing/2014/main" id="{A33B93AE-F507-80D8-99F5-0FDE8D1D632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69736" y="70639"/>
            <a:ext cx="1349268" cy="433186"/>
          </a:xfrm>
          <a:prstGeom prst="rect">
            <a:avLst/>
          </a:prstGeom>
        </p:spPr>
      </p:pic>
    </p:spTree>
    <p:extLst>
      <p:ext uri="{BB962C8B-B14F-4D97-AF65-F5344CB8AC3E}">
        <p14:creationId xmlns:p14="http://schemas.microsoft.com/office/powerpoint/2010/main" val="3378632463"/>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Text Slide">
    <p:spTree>
      <p:nvGrpSpPr>
        <p:cNvPr id="1" name=""/>
        <p:cNvGrpSpPr/>
        <p:nvPr/>
      </p:nvGrpSpPr>
      <p:grpSpPr>
        <a:xfrm>
          <a:off x="0" y="0"/>
          <a:ext cx="0" cy="0"/>
          <a:chOff x="0" y="0"/>
          <a:chExt cx="0" cy="0"/>
        </a:xfrm>
      </p:grpSpPr>
      <p:sp>
        <p:nvSpPr>
          <p:cNvPr id="19" name="Text Placeholder 60">
            <a:extLst>
              <a:ext uri="{FF2B5EF4-FFF2-40B4-BE49-F238E27FC236}">
                <a16:creationId xmlns:a16="http://schemas.microsoft.com/office/drawing/2014/main" id="{876CDDFE-434F-6A26-DB23-E7A842365836}"/>
              </a:ext>
            </a:extLst>
          </p:cNvPr>
          <p:cNvSpPr>
            <a:spLocks noGrp="1"/>
          </p:cNvSpPr>
          <p:nvPr>
            <p:ph type="body" sz="quarter" idx="11" hasCustomPrompt="1"/>
          </p:nvPr>
        </p:nvSpPr>
        <p:spPr>
          <a:xfrm>
            <a:off x="916637" y="2217469"/>
            <a:ext cx="10331934" cy="3776931"/>
          </a:xfrm>
          <a:prstGeom prst="rect">
            <a:avLst/>
          </a:prstGeom>
        </p:spPr>
        <p:txBody>
          <a:bodyPr/>
          <a:lstStyle>
            <a:lvl1pPr marL="0" indent="0">
              <a:lnSpc>
                <a:spcPct val="150000"/>
              </a:lnSpc>
              <a:buClr>
                <a:schemeClr val="accent2"/>
              </a:buClr>
              <a:buFont typeface="Arial" panose="020B0604020202020204" pitchFamily="34" charset="0"/>
              <a:buNone/>
              <a:defRPr sz="1600" b="0">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dirty="0"/>
              <a:t>Text comes here.</a:t>
            </a:r>
          </a:p>
          <a:p>
            <a:pPr lvl="0"/>
            <a:endParaRPr lang="en-US" dirty="0"/>
          </a:p>
        </p:txBody>
      </p:sp>
      <p:sp>
        <p:nvSpPr>
          <p:cNvPr id="4" name="Text Placeholder 60">
            <a:extLst>
              <a:ext uri="{FF2B5EF4-FFF2-40B4-BE49-F238E27FC236}">
                <a16:creationId xmlns:a16="http://schemas.microsoft.com/office/drawing/2014/main" id="{0E3C9BB4-652E-3DBD-B7E9-747D500FFCE9}"/>
              </a:ext>
            </a:extLst>
          </p:cNvPr>
          <p:cNvSpPr>
            <a:spLocks noGrp="1"/>
          </p:cNvSpPr>
          <p:nvPr>
            <p:ph type="body" sz="quarter" idx="12" hasCustomPrompt="1"/>
          </p:nvPr>
        </p:nvSpPr>
        <p:spPr>
          <a:xfrm>
            <a:off x="889612" y="602428"/>
            <a:ext cx="8965588" cy="913121"/>
          </a:xfrm>
          <a:prstGeom prst="rect">
            <a:avLst/>
          </a:prstGeom>
        </p:spPr>
        <p:txBody>
          <a:bodyPr/>
          <a:lstStyle>
            <a:lvl1pPr marL="0" indent="0">
              <a:lnSpc>
                <a:spcPct val="100000"/>
              </a:lnSpc>
              <a:buClr>
                <a:schemeClr val="accent2"/>
              </a:buClr>
              <a:buFont typeface="Arial" panose="020B0604020202020204" pitchFamily="34" charset="0"/>
              <a:buNone/>
              <a:defRPr sz="3600" b="1">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Title Comes Here</a:t>
            </a:r>
          </a:p>
        </p:txBody>
      </p:sp>
      <p:sp>
        <p:nvSpPr>
          <p:cNvPr id="3" name="Rectangle 2">
            <a:extLst>
              <a:ext uri="{FF2B5EF4-FFF2-40B4-BE49-F238E27FC236}">
                <a16:creationId xmlns:a16="http://schemas.microsoft.com/office/drawing/2014/main" id="{141E6997-A5EB-ADF8-98B0-A7242126C2F4}"/>
              </a:ext>
            </a:extLst>
          </p:cNvPr>
          <p:cNvSpPr/>
          <p:nvPr userDrawn="1"/>
        </p:nvSpPr>
        <p:spPr>
          <a:xfrm>
            <a:off x="0" y="460925"/>
            <a:ext cx="174171" cy="10546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pic>
        <p:nvPicPr>
          <p:cNvPr id="7" name="Picture 4">
            <a:extLst>
              <a:ext uri="{FF2B5EF4-FFF2-40B4-BE49-F238E27FC236}">
                <a16:creationId xmlns:a16="http://schemas.microsoft.com/office/drawing/2014/main" id="{2E3A2459-DFF2-E390-94F1-AAB0A940DFE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784400" y="213492"/>
            <a:ext cx="1149441" cy="247433"/>
          </a:xfrm>
          <a:prstGeom prst="rect">
            <a:avLst/>
          </a:prstGeom>
        </p:spPr>
      </p:pic>
    </p:spTree>
    <p:extLst>
      <p:ext uri="{BB962C8B-B14F-4D97-AF65-F5344CB8AC3E}">
        <p14:creationId xmlns:p14="http://schemas.microsoft.com/office/powerpoint/2010/main" val="295730518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Just Title Slide">
    <p:spTree>
      <p:nvGrpSpPr>
        <p:cNvPr id="1" name=""/>
        <p:cNvGrpSpPr/>
        <p:nvPr/>
      </p:nvGrpSpPr>
      <p:grpSpPr>
        <a:xfrm>
          <a:off x="0" y="0"/>
          <a:ext cx="0" cy="0"/>
          <a:chOff x="0" y="0"/>
          <a:chExt cx="0" cy="0"/>
        </a:xfrm>
      </p:grpSpPr>
      <p:sp>
        <p:nvSpPr>
          <p:cNvPr id="4" name="Text Placeholder 60">
            <a:extLst>
              <a:ext uri="{FF2B5EF4-FFF2-40B4-BE49-F238E27FC236}">
                <a16:creationId xmlns:a16="http://schemas.microsoft.com/office/drawing/2014/main" id="{0E3C9BB4-652E-3DBD-B7E9-747D500FFCE9}"/>
              </a:ext>
            </a:extLst>
          </p:cNvPr>
          <p:cNvSpPr>
            <a:spLocks noGrp="1"/>
          </p:cNvSpPr>
          <p:nvPr>
            <p:ph type="body" sz="quarter" idx="12" hasCustomPrompt="1"/>
          </p:nvPr>
        </p:nvSpPr>
        <p:spPr>
          <a:xfrm>
            <a:off x="889612" y="548640"/>
            <a:ext cx="8965588" cy="966909"/>
          </a:xfrm>
          <a:prstGeom prst="rect">
            <a:avLst/>
          </a:prstGeom>
        </p:spPr>
        <p:txBody>
          <a:bodyPr/>
          <a:lstStyle>
            <a:lvl1pPr marL="0" indent="0">
              <a:lnSpc>
                <a:spcPct val="100000"/>
              </a:lnSpc>
              <a:buClr>
                <a:schemeClr val="accent2"/>
              </a:buClr>
              <a:buFont typeface="Arial" panose="020B0604020202020204" pitchFamily="34" charset="0"/>
              <a:buNone/>
              <a:defRPr sz="3600" b="1">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Title Comes Here</a:t>
            </a:r>
          </a:p>
        </p:txBody>
      </p:sp>
      <p:sp>
        <p:nvSpPr>
          <p:cNvPr id="5" name="Rectangle 4">
            <a:extLst>
              <a:ext uri="{FF2B5EF4-FFF2-40B4-BE49-F238E27FC236}">
                <a16:creationId xmlns:a16="http://schemas.microsoft.com/office/drawing/2014/main" id="{DC5F3193-B37F-9AB6-1009-CE3170B8C931}"/>
              </a:ext>
            </a:extLst>
          </p:cNvPr>
          <p:cNvSpPr/>
          <p:nvPr userDrawn="1"/>
        </p:nvSpPr>
        <p:spPr>
          <a:xfrm>
            <a:off x="0" y="460925"/>
            <a:ext cx="174171" cy="10546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pic>
        <p:nvPicPr>
          <p:cNvPr id="3" name="Picture 4">
            <a:extLst>
              <a:ext uri="{FF2B5EF4-FFF2-40B4-BE49-F238E27FC236}">
                <a16:creationId xmlns:a16="http://schemas.microsoft.com/office/drawing/2014/main" id="{4790CC93-49A1-4D61-3216-668E1B17A38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784400" y="213492"/>
            <a:ext cx="1149441" cy="247433"/>
          </a:xfrm>
          <a:prstGeom prst="rect">
            <a:avLst/>
          </a:prstGeom>
        </p:spPr>
      </p:pic>
    </p:spTree>
    <p:extLst>
      <p:ext uri="{BB962C8B-B14F-4D97-AF65-F5344CB8AC3E}">
        <p14:creationId xmlns:p14="http://schemas.microsoft.com/office/powerpoint/2010/main" val="364180951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ew Section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339273-83A9-BCC6-AB5E-3FDD0E633CAB}"/>
              </a:ext>
            </a:extLst>
          </p:cNvPr>
          <p:cNvSpPr/>
          <p:nvPr userDrawn="1"/>
        </p:nvSpPr>
        <p:spPr>
          <a:xfrm>
            <a:off x="1031132" y="1417342"/>
            <a:ext cx="166297" cy="1054624"/>
          </a:xfrm>
          <a:prstGeom prst="rect">
            <a:avLst/>
          </a:prstGeom>
          <a:solidFill>
            <a:srgbClr val="D8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6" name="Picture Placeholder 11">
            <a:extLst>
              <a:ext uri="{FF2B5EF4-FFF2-40B4-BE49-F238E27FC236}">
                <a16:creationId xmlns:a16="http://schemas.microsoft.com/office/drawing/2014/main" id="{E6FF7232-FE38-2566-3C86-5B6F71184712}"/>
              </a:ext>
            </a:extLst>
          </p:cNvPr>
          <p:cNvSpPr>
            <a:spLocks noGrp="1"/>
          </p:cNvSpPr>
          <p:nvPr>
            <p:ph type="pic" sz="quarter" idx="10"/>
          </p:nvPr>
        </p:nvSpPr>
        <p:spPr>
          <a:xfrm>
            <a:off x="0" y="3643086"/>
            <a:ext cx="12192000" cy="3214914"/>
          </a:xfrm>
          <a:prstGeom prst="rect">
            <a:avLst/>
          </a:prstGeom>
        </p:spPr>
        <p:txBody>
          <a:bodyPr/>
          <a:lstStyle/>
          <a:p>
            <a:endParaRPr lang="en-US"/>
          </a:p>
        </p:txBody>
      </p:sp>
      <p:sp>
        <p:nvSpPr>
          <p:cNvPr id="7" name="Text Placeholder 60">
            <a:extLst>
              <a:ext uri="{FF2B5EF4-FFF2-40B4-BE49-F238E27FC236}">
                <a16:creationId xmlns:a16="http://schemas.microsoft.com/office/drawing/2014/main" id="{59F923A2-ADBB-5715-9951-21709BA8CB6F}"/>
              </a:ext>
            </a:extLst>
          </p:cNvPr>
          <p:cNvSpPr>
            <a:spLocks noGrp="1"/>
          </p:cNvSpPr>
          <p:nvPr>
            <p:ph type="body" sz="quarter" idx="12" hasCustomPrompt="1"/>
          </p:nvPr>
        </p:nvSpPr>
        <p:spPr>
          <a:xfrm>
            <a:off x="1794241" y="1609560"/>
            <a:ext cx="8965588" cy="670188"/>
          </a:xfrm>
          <a:prstGeom prst="rect">
            <a:avLst/>
          </a:prstGeom>
        </p:spPr>
        <p:txBody>
          <a:bodyPr/>
          <a:lstStyle>
            <a:lvl1pPr marL="0" indent="0">
              <a:lnSpc>
                <a:spcPct val="100000"/>
              </a:lnSpc>
              <a:buClr>
                <a:schemeClr val="accent2"/>
              </a:buClr>
              <a:buFont typeface="Arial" panose="020B0604020202020204" pitchFamily="34" charset="0"/>
              <a:buNone/>
              <a:defRPr sz="3600" b="1">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New Section Title Comes Here</a:t>
            </a:r>
          </a:p>
        </p:txBody>
      </p:sp>
      <p:pic>
        <p:nvPicPr>
          <p:cNvPr id="4" name="Picture 4">
            <a:extLst>
              <a:ext uri="{FF2B5EF4-FFF2-40B4-BE49-F238E27FC236}">
                <a16:creationId xmlns:a16="http://schemas.microsoft.com/office/drawing/2014/main" id="{D68075DA-77D7-74C6-27F9-877002742F5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784400" y="213492"/>
            <a:ext cx="1149441" cy="247433"/>
          </a:xfrm>
          <a:prstGeom prst="rect">
            <a:avLst/>
          </a:prstGeom>
        </p:spPr>
      </p:pic>
    </p:spTree>
    <p:extLst>
      <p:ext uri="{BB962C8B-B14F-4D97-AF65-F5344CB8AC3E}">
        <p14:creationId xmlns:p14="http://schemas.microsoft.com/office/powerpoint/2010/main" val="3768625351"/>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Box Gray Slide">
    <p:spTree>
      <p:nvGrpSpPr>
        <p:cNvPr id="1" name=""/>
        <p:cNvGrpSpPr/>
        <p:nvPr/>
      </p:nvGrpSpPr>
      <p:grpSpPr>
        <a:xfrm>
          <a:off x="0" y="0"/>
          <a:ext cx="0" cy="0"/>
          <a:chOff x="0" y="0"/>
          <a:chExt cx="0" cy="0"/>
        </a:xfrm>
      </p:grpSpPr>
      <p:sp>
        <p:nvSpPr>
          <p:cNvPr id="8" name="Round Single Corner Rectangle 7">
            <a:extLst>
              <a:ext uri="{FF2B5EF4-FFF2-40B4-BE49-F238E27FC236}">
                <a16:creationId xmlns:a16="http://schemas.microsoft.com/office/drawing/2014/main" id="{63061BFB-DAF4-021C-FE75-D4ABAE56A562}"/>
              </a:ext>
            </a:extLst>
          </p:cNvPr>
          <p:cNvSpPr/>
          <p:nvPr userDrawn="1"/>
        </p:nvSpPr>
        <p:spPr>
          <a:xfrm>
            <a:off x="6807200" y="1640115"/>
            <a:ext cx="4833128" cy="4595294"/>
          </a:xfrm>
          <a:prstGeom prst="round1Rect">
            <a:avLst>
              <a:gd name="adj" fmla="val 5579"/>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5" name="Text Placeholder 60">
            <a:extLst>
              <a:ext uri="{FF2B5EF4-FFF2-40B4-BE49-F238E27FC236}">
                <a16:creationId xmlns:a16="http://schemas.microsoft.com/office/drawing/2014/main" id="{0F04DA67-CA7C-97CE-2B78-C248A66BB036}"/>
              </a:ext>
            </a:extLst>
          </p:cNvPr>
          <p:cNvSpPr>
            <a:spLocks noGrp="1"/>
          </p:cNvSpPr>
          <p:nvPr>
            <p:ph type="body" sz="quarter" idx="12" hasCustomPrompt="1"/>
          </p:nvPr>
        </p:nvSpPr>
        <p:spPr>
          <a:xfrm>
            <a:off x="889612" y="653143"/>
            <a:ext cx="8965588" cy="670188"/>
          </a:xfrm>
          <a:prstGeom prst="rect">
            <a:avLst/>
          </a:prstGeom>
        </p:spPr>
        <p:txBody>
          <a:bodyPr/>
          <a:lstStyle>
            <a:lvl1pPr marL="0" indent="0">
              <a:lnSpc>
                <a:spcPct val="100000"/>
              </a:lnSpc>
              <a:buClr>
                <a:schemeClr val="accent2"/>
              </a:buClr>
              <a:buFont typeface="Arial" panose="020B0604020202020204" pitchFamily="34" charset="0"/>
              <a:buNone/>
              <a:defRPr sz="3600" b="1">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Title Comes Here</a:t>
            </a:r>
          </a:p>
        </p:txBody>
      </p:sp>
      <p:sp>
        <p:nvSpPr>
          <p:cNvPr id="29" name="Text Placeholder 60">
            <a:extLst>
              <a:ext uri="{FF2B5EF4-FFF2-40B4-BE49-F238E27FC236}">
                <a16:creationId xmlns:a16="http://schemas.microsoft.com/office/drawing/2014/main" id="{129BBBB5-CF6A-1BDA-944E-6F9601C37377}"/>
              </a:ext>
            </a:extLst>
          </p:cNvPr>
          <p:cNvSpPr>
            <a:spLocks noGrp="1"/>
          </p:cNvSpPr>
          <p:nvPr>
            <p:ph type="body" sz="quarter" idx="14" hasCustomPrompt="1"/>
          </p:nvPr>
        </p:nvSpPr>
        <p:spPr>
          <a:xfrm>
            <a:off x="7199086" y="2032001"/>
            <a:ext cx="4094039" cy="3860800"/>
          </a:xfrm>
          <a:prstGeom prst="rect">
            <a:avLst/>
          </a:prstGeom>
        </p:spPr>
        <p:txBody>
          <a:bodyPr/>
          <a:lstStyle>
            <a:lvl1pPr marL="0" indent="0">
              <a:lnSpc>
                <a:spcPct val="100000"/>
              </a:lnSpc>
              <a:spcBef>
                <a:spcPts val="600"/>
              </a:spcBef>
              <a:buClr>
                <a:schemeClr val="accent2"/>
              </a:buClr>
              <a:buFont typeface="Arial" panose="020B0604020202020204" pitchFamily="34" charset="0"/>
              <a:buNone/>
              <a:defRPr sz="1400" b="0">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Text for highlighted box comes here.</a:t>
            </a:r>
          </a:p>
          <a:p>
            <a:pPr lvl="0"/>
            <a:endParaRPr lang="en-US"/>
          </a:p>
        </p:txBody>
      </p:sp>
      <p:sp>
        <p:nvSpPr>
          <p:cNvPr id="2" name="Text Placeholder 60">
            <a:extLst>
              <a:ext uri="{FF2B5EF4-FFF2-40B4-BE49-F238E27FC236}">
                <a16:creationId xmlns:a16="http://schemas.microsoft.com/office/drawing/2014/main" id="{DEE9CFC4-CA5A-9112-2F82-1D63F9D4B0D7}"/>
              </a:ext>
            </a:extLst>
          </p:cNvPr>
          <p:cNvSpPr>
            <a:spLocks noGrp="1"/>
          </p:cNvSpPr>
          <p:nvPr>
            <p:ph type="body" sz="quarter" idx="11" hasCustomPrompt="1"/>
          </p:nvPr>
        </p:nvSpPr>
        <p:spPr>
          <a:xfrm>
            <a:off x="916637" y="2032001"/>
            <a:ext cx="5389819" cy="4063999"/>
          </a:xfrm>
          <a:prstGeom prst="rect">
            <a:avLst/>
          </a:prstGeom>
        </p:spPr>
        <p:txBody>
          <a:bodyPr/>
          <a:lstStyle>
            <a:lvl1pPr marL="0" indent="0">
              <a:lnSpc>
                <a:spcPct val="150000"/>
              </a:lnSpc>
              <a:buClr>
                <a:schemeClr val="accent2"/>
              </a:buClr>
              <a:buFont typeface="Arial" panose="020B0604020202020204" pitchFamily="34" charset="0"/>
              <a:buNone/>
              <a:defRPr sz="1600" b="0">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Text comes here.</a:t>
            </a:r>
          </a:p>
          <a:p>
            <a:pPr lvl="0"/>
            <a:endParaRPr lang="en-US"/>
          </a:p>
        </p:txBody>
      </p:sp>
      <p:sp>
        <p:nvSpPr>
          <p:cNvPr id="5" name="Rectangle 4">
            <a:extLst>
              <a:ext uri="{FF2B5EF4-FFF2-40B4-BE49-F238E27FC236}">
                <a16:creationId xmlns:a16="http://schemas.microsoft.com/office/drawing/2014/main" id="{69D37B55-2F48-0E42-D8B7-A0F63B0CFF3A}"/>
              </a:ext>
            </a:extLst>
          </p:cNvPr>
          <p:cNvSpPr/>
          <p:nvPr userDrawn="1"/>
        </p:nvSpPr>
        <p:spPr>
          <a:xfrm>
            <a:off x="0" y="460925"/>
            <a:ext cx="174171" cy="10546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pic>
        <p:nvPicPr>
          <p:cNvPr id="4" name="Picture 4">
            <a:extLst>
              <a:ext uri="{FF2B5EF4-FFF2-40B4-BE49-F238E27FC236}">
                <a16:creationId xmlns:a16="http://schemas.microsoft.com/office/drawing/2014/main" id="{72BDFDDF-289D-0F1F-3F3B-BE422057B24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784400" y="213492"/>
            <a:ext cx="1149441" cy="247433"/>
          </a:xfrm>
          <a:prstGeom prst="rect">
            <a:avLst/>
          </a:prstGeom>
        </p:spPr>
      </p:pic>
    </p:spTree>
    <p:extLst>
      <p:ext uri="{BB962C8B-B14F-4D97-AF65-F5344CB8AC3E}">
        <p14:creationId xmlns:p14="http://schemas.microsoft.com/office/powerpoint/2010/main" val="965076666"/>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Box Dark Slide">
    <p:spTree>
      <p:nvGrpSpPr>
        <p:cNvPr id="1" name=""/>
        <p:cNvGrpSpPr/>
        <p:nvPr/>
      </p:nvGrpSpPr>
      <p:grpSpPr>
        <a:xfrm>
          <a:off x="0" y="0"/>
          <a:ext cx="0" cy="0"/>
          <a:chOff x="0" y="0"/>
          <a:chExt cx="0" cy="0"/>
        </a:xfrm>
      </p:grpSpPr>
      <p:sp>
        <p:nvSpPr>
          <p:cNvPr id="8" name="Round Single Corner Rectangle 7">
            <a:extLst>
              <a:ext uri="{FF2B5EF4-FFF2-40B4-BE49-F238E27FC236}">
                <a16:creationId xmlns:a16="http://schemas.microsoft.com/office/drawing/2014/main" id="{63061BFB-DAF4-021C-FE75-D4ABAE56A562}"/>
              </a:ext>
            </a:extLst>
          </p:cNvPr>
          <p:cNvSpPr/>
          <p:nvPr userDrawn="1"/>
        </p:nvSpPr>
        <p:spPr>
          <a:xfrm>
            <a:off x="6807200" y="1640115"/>
            <a:ext cx="4833128" cy="4595294"/>
          </a:xfrm>
          <a:prstGeom prst="round1Rect">
            <a:avLst>
              <a:gd name="adj" fmla="val 5579"/>
            </a:avLst>
          </a:prstGeom>
          <a:solidFill>
            <a:srgbClr val="1C1D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5" name="Text Placeholder 60">
            <a:extLst>
              <a:ext uri="{FF2B5EF4-FFF2-40B4-BE49-F238E27FC236}">
                <a16:creationId xmlns:a16="http://schemas.microsoft.com/office/drawing/2014/main" id="{0F04DA67-CA7C-97CE-2B78-C248A66BB036}"/>
              </a:ext>
            </a:extLst>
          </p:cNvPr>
          <p:cNvSpPr>
            <a:spLocks noGrp="1"/>
          </p:cNvSpPr>
          <p:nvPr>
            <p:ph type="body" sz="quarter" idx="12" hasCustomPrompt="1"/>
          </p:nvPr>
        </p:nvSpPr>
        <p:spPr>
          <a:xfrm>
            <a:off x="889612" y="653143"/>
            <a:ext cx="8965588" cy="670188"/>
          </a:xfrm>
          <a:prstGeom prst="rect">
            <a:avLst/>
          </a:prstGeom>
        </p:spPr>
        <p:txBody>
          <a:bodyPr/>
          <a:lstStyle>
            <a:lvl1pPr marL="0" indent="0">
              <a:lnSpc>
                <a:spcPct val="100000"/>
              </a:lnSpc>
              <a:buClr>
                <a:schemeClr val="accent2"/>
              </a:buClr>
              <a:buFont typeface="Arial" panose="020B0604020202020204" pitchFamily="34" charset="0"/>
              <a:buNone/>
              <a:defRPr sz="3600" b="1">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Title Comes Here</a:t>
            </a:r>
          </a:p>
        </p:txBody>
      </p:sp>
      <p:sp>
        <p:nvSpPr>
          <p:cNvPr id="29" name="Text Placeholder 60">
            <a:extLst>
              <a:ext uri="{FF2B5EF4-FFF2-40B4-BE49-F238E27FC236}">
                <a16:creationId xmlns:a16="http://schemas.microsoft.com/office/drawing/2014/main" id="{129BBBB5-CF6A-1BDA-944E-6F9601C37377}"/>
              </a:ext>
            </a:extLst>
          </p:cNvPr>
          <p:cNvSpPr>
            <a:spLocks noGrp="1"/>
          </p:cNvSpPr>
          <p:nvPr>
            <p:ph type="body" sz="quarter" idx="14" hasCustomPrompt="1"/>
          </p:nvPr>
        </p:nvSpPr>
        <p:spPr>
          <a:xfrm>
            <a:off x="7199086" y="2032001"/>
            <a:ext cx="4094039" cy="3860800"/>
          </a:xfrm>
          <a:prstGeom prst="rect">
            <a:avLst/>
          </a:prstGeom>
        </p:spPr>
        <p:txBody>
          <a:bodyPr/>
          <a:lstStyle>
            <a:lvl1pPr marL="285750" indent="-285750">
              <a:lnSpc>
                <a:spcPct val="100000"/>
              </a:lnSpc>
              <a:spcBef>
                <a:spcPts val="600"/>
              </a:spcBef>
              <a:buClr>
                <a:schemeClr val="bg1"/>
              </a:buClr>
              <a:buFont typeface="Arial" panose="020B0604020202020204" pitchFamily="34" charset="0"/>
              <a:buChar char="•"/>
              <a:defRPr sz="1400" b="0">
                <a:solidFill>
                  <a:schemeClr val="accent6"/>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Text for highlighted box comes here.</a:t>
            </a:r>
          </a:p>
          <a:p>
            <a:pPr lvl="0"/>
            <a:endParaRPr lang="en-US"/>
          </a:p>
        </p:txBody>
      </p:sp>
      <p:sp>
        <p:nvSpPr>
          <p:cNvPr id="2" name="Text Placeholder 60">
            <a:extLst>
              <a:ext uri="{FF2B5EF4-FFF2-40B4-BE49-F238E27FC236}">
                <a16:creationId xmlns:a16="http://schemas.microsoft.com/office/drawing/2014/main" id="{DEE9CFC4-CA5A-9112-2F82-1D63F9D4B0D7}"/>
              </a:ext>
            </a:extLst>
          </p:cNvPr>
          <p:cNvSpPr>
            <a:spLocks noGrp="1"/>
          </p:cNvSpPr>
          <p:nvPr>
            <p:ph type="body" sz="quarter" idx="11" hasCustomPrompt="1"/>
          </p:nvPr>
        </p:nvSpPr>
        <p:spPr>
          <a:xfrm>
            <a:off x="916637" y="2032001"/>
            <a:ext cx="5389819" cy="4063999"/>
          </a:xfrm>
          <a:prstGeom prst="rect">
            <a:avLst/>
          </a:prstGeom>
        </p:spPr>
        <p:txBody>
          <a:bodyPr/>
          <a:lstStyle>
            <a:lvl1pPr marL="0" indent="0">
              <a:lnSpc>
                <a:spcPct val="150000"/>
              </a:lnSpc>
              <a:buClr>
                <a:schemeClr val="accent2"/>
              </a:buClr>
              <a:buFont typeface="Arial" panose="020B0604020202020204" pitchFamily="34" charset="0"/>
              <a:buNone/>
              <a:defRPr sz="1600" b="0">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Text comes here.</a:t>
            </a:r>
          </a:p>
          <a:p>
            <a:pPr lvl="0"/>
            <a:endParaRPr lang="en-US"/>
          </a:p>
        </p:txBody>
      </p:sp>
      <p:sp>
        <p:nvSpPr>
          <p:cNvPr id="5" name="Rectangle 4">
            <a:extLst>
              <a:ext uri="{FF2B5EF4-FFF2-40B4-BE49-F238E27FC236}">
                <a16:creationId xmlns:a16="http://schemas.microsoft.com/office/drawing/2014/main" id="{DF8C9214-F3D9-0CAB-A24D-6838DC4F3548}"/>
              </a:ext>
            </a:extLst>
          </p:cNvPr>
          <p:cNvSpPr/>
          <p:nvPr userDrawn="1"/>
        </p:nvSpPr>
        <p:spPr>
          <a:xfrm>
            <a:off x="0" y="460925"/>
            <a:ext cx="174171" cy="10546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pic>
        <p:nvPicPr>
          <p:cNvPr id="4" name="Picture 4">
            <a:extLst>
              <a:ext uri="{FF2B5EF4-FFF2-40B4-BE49-F238E27FC236}">
                <a16:creationId xmlns:a16="http://schemas.microsoft.com/office/drawing/2014/main" id="{3331D0DF-496A-8F3F-49EF-F9E4029E226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784400" y="213492"/>
            <a:ext cx="1149441" cy="247433"/>
          </a:xfrm>
          <a:prstGeom prst="rect">
            <a:avLst/>
          </a:prstGeom>
        </p:spPr>
      </p:pic>
    </p:spTree>
    <p:extLst>
      <p:ext uri="{BB962C8B-B14F-4D97-AF65-F5344CB8AC3E}">
        <p14:creationId xmlns:p14="http://schemas.microsoft.com/office/powerpoint/2010/main" val="1536852434"/>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ft Image &amp; Text Slide">
    <p:spTree>
      <p:nvGrpSpPr>
        <p:cNvPr id="1" name=""/>
        <p:cNvGrpSpPr/>
        <p:nvPr/>
      </p:nvGrpSpPr>
      <p:grpSpPr>
        <a:xfrm>
          <a:off x="0" y="0"/>
          <a:ext cx="0" cy="0"/>
          <a:chOff x="0" y="0"/>
          <a:chExt cx="0" cy="0"/>
        </a:xfrm>
      </p:grpSpPr>
      <p:sp>
        <p:nvSpPr>
          <p:cNvPr id="25" name="Text Placeholder 60">
            <a:extLst>
              <a:ext uri="{FF2B5EF4-FFF2-40B4-BE49-F238E27FC236}">
                <a16:creationId xmlns:a16="http://schemas.microsoft.com/office/drawing/2014/main" id="{0F04DA67-CA7C-97CE-2B78-C248A66BB036}"/>
              </a:ext>
            </a:extLst>
          </p:cNvPr>
          <p:cNvSpPr>
            <a:spLocks noGrp="1"/>
          </p:cNvSpPr>
          <p:nvPr>
            <p:ph type="body" sz="quarter" idx="12" hasCustomPrompt="1"/>
          </p:nvPr>
        </p:nvSpPr>
        <p:spPr>
          <a:xfrm>
            <a:off x="6396522" y="798094"/>
            <a:ext cx="5356077" cy="670188"/>
          </a:xfrm>
          <a:prstGeom prst="rect">
            <a:avLst/>
          </a:prstGeom>
        </p:spPr>
        <p:txBody>
          <a:bodyPr/>
          <a:lstStyle>
            <a:lvl1pPr marL="0" indent="0">
              <a:lnSpc>
                <a:spcPct val="100000"/>
              </a:lnSpc>
              <a:buClr>
                <a:schemeClr val="accent2"/>
              </a:buClr>
              <a:buFont typeface="Arial" panose="020B0604020202020204" pitchFamily="34" charset="0"/>
              <a:buNone/>
              <a:defRPr sz="3600" b="1">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Title Comes Here</a:t>
            </a:r>
          </a:p>
        </p:txBody>
      </p:sp>
      <p:sp>
        <p:nvSpPr>
          <p:cNvPr id="2" name="Text Placeholder 60">
            <a:extLst>
              <a:ext uri="{FF2B5EF4-FFF2-40B4-BE49-F238E27FC236}">
                <a16:creationId xmlns:a16="http://schemas.microsoft.com/office/drawing/2014/main" id="{DEE9CFC4-CA5A-9112-2F82-1D63F9D4B0D7}"/>
              </a:ext>
            </a:extLst>
          </p:cNvPr>
          <p:cNvSpPr>
            <a:spLocks noGrp="1"/>
          </p:cNvSpPr>
          <p:nvPr>
            <p:ph type="body" sz="quarter" idx="11" hasCustomPrompt="1"/>
          </p:nvPr>
        </p:nvSpPr>
        <p:spPr>
          <a:xfrm>
            <a:off x="6423547" y="1779787"/>
            <a:ext cx="5356077" cy="4593303"/>
          </a:xfrm>
          <a:prstGeom prst="rect">
            <a:avLst/>
          </a:prstGeom>
        </p:spPr>
        <p:txBody>
          <a:bodyPr/>
          <a:lstStyle>
            <a:lvl1pPr marL="0" indent="0">
              <a:lnSpc>
                <a:spcPct val="150000"/>
              </a:lnSpc>
              <a:buClr>
                <a:schemeClr val="accent2"/>
              </a:buClr>
              <a:buFont typeface="Arial" panose="020B0604020202020204" pitchFamily="34" charset="0"/>
              <a:buNone/>
              <a:defRPr sz="1600" b="0">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dirty="0"/>
              <a:t>Text comes here.</a:t>
            </a:r>
          </a:p>
          <a:p>
            <a:pPr lvl="0"/>
            <a:endParaRPr lang="en-US" dirty="0"/>
          </a:p>
        </p:txBody>
      </p:sp>
      <p:sp>
        <p:nvSpPr>
          <p:cNvPr id="3" name="Rectangle 2">
            <a:extLst>
              <a:ext uri="{FF2B5EF4-FFF2-40B4-BE49-F238E27FC236}">
                <a16:creationId xmlns:a16="http://schemas.microsoft.com/office/drawing/2014/main" id="{7F99B59A-2A58-7BA0-09EC-91DA88BDD7CB}"/>
              </a:ext>
            </a:extLst>
          </p:cNvPr>
          <p:cNvSpPr/>
          <p:nvPr userDrawn="1"/>
        </p:nvSpPr>
        <p:spPr>
          <a:xfrm>
            <a:off x="0" y="0"/>
            <a:ext cx="5818909" cy="6858000"/>
          </a:xfrm>
          <a:prstGeom prst="rect">
            <a:avLst/>
          </a:prstGeom>
          <a:solidFill>
            <a:srgbClr val="1C1D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11">
            <a:extLst>
              <a:ext uri="{FF2B5EF4-FFF2-40B4-BE49-F238E27FC236}">
                <a16:creationId xmlns:a16="http://schemas.microsoft.com/office/drawing/2014/main" id="{AC72351E-2C49-812C-FED4-EE67D641FE84}"/>
              </a:ext>
            </a:extLst>
          </p:cNvPr>
          <p:cNvSpPr>
            <a:spLocks noGrp="1"/>
          </p:cNvSpPr>
          <p:nvPr>
            <p:ph type="pic" sz="quarter" idx="10"/>
          </p:nvPr>
        </p:nvSpPr>
        <p:spPr>
          <a:xfrm>
            <a:off x="604639" y="609601"/>
            <a:ext cx="4618524" cy="5763489"/>
          </a:xfrm>
          <a:prstGeom prst="rect">
            <a:avLst/>
          </a:prstGeom>
        </p:spPr>
        <p:txBody>
          <a:bodyPr/>
          <a:lstStyle/>
          <a:p>
            <a:endParaRPr lang="en-US"/>
          </a:p>
        </p:txBody>
      </p:sp>
      <p:sp>
        <p:nvSpPr>
          <p:cNvPr id="24" name="Rectangle 23">
            <a:extLst>
              <a:ext uri="{FF2B5EF4-FFF2-40B4-BE49-F238E27FC236}">
                <a16:creationId xmlns:a16="http://schemas.microsoft.com/office/drawing/2014/main" id="{EAF0BD20-2796-909B-F911-804F1C6509D9}"/>
              </a:ext>
            </a:extLst>
          </p:cNvPr>
          <p:cNvSpPr/>
          <p:nvPr userDrawn="1"/>
        </p:nvSpPr>
        <p:spPr>
          <a:xfrm>
            <a:off x="5583381" y="581891"/>
            <a:ext cx="512619" cy="1054624"/>
          </a:xfrm>
          <a:prstGeom prst="rect">
            <a:avLst/>
          </a:prstGeom>
          <a:solidFill>
            <a:srgbClr val="D8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pic>
        <p:nvPicPr>
          <p:cNvPr id="6" name="Picture 4">
            <a:extLst>
              <a:ext uri="{FF2B5EF4-FFF2-40B4-BE49-F238E27FC236}">
                <a16:creationId xmlns:a16="http://schemas.microsoft.com/office/drawing/2014/main" id="{F17EF76B-AE5C-40E9-AF64-DCFD884422F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784400" y="213492"/>
            <a:ext cx="1149441" cy="247433"/>
          </a:xfrm>
          <a:prstGeom prst="rect">
            <a:avLst/>
          </a:prstGeom>
        </p:spPr>
      </p:pic>
    </p:spTree>
    <p:extLst>
      <p:ext uri="{BB962C8B-B14F-4D97-AF65-F5344CB8AC3E}">
        <p14:creationId xmlns:p14="http://schemas.microsoft.com/office/powerpoint/2010/main" val="122518218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ight Image &amp; Text Slide">
    <p:spTree>
      <p:nvGrpSpPr>
        <p:cNvPr id="1" name=""/>
        <p:cNvGrpSpPr/>
        <p:nvPr/>
      </p:nvGrpSpPr>
      <p:grpSpPr>
        <a:xfrm>
          <a:off x="0" y="0"/>
          <a:ext cx="0" cy="0"/>
          <a:chOff x="0" y="0"/>
          <a:chExt cx="0" cy="0"/>
        </a:xfrm>
      </p:grpSpPr>
      <p:sp>
        <p:nvSpPr>
          <p:cNvPr id="25" name="Text Placeholder 60">
            <a:extLst>
              <a:ext uri="{FF2B5EF4-FFF2-40B4-BE49-F238E27FC236}">
                <a16:creationId xmlns:a16="http://schemas.microsoft.com/office/drawing/2014/main" id="{0F04DA67-CA7C-97CE-2B78-C248A66BB036}"/>
              </a:ext>
            </a:extLst>
          </p:cNvPr>
          <p:cNvSpPr>
            <a:spLocks noGrp="1"/>
          </p:cNvSpPr>
          <p:nvPr>
            <p:ph type="body" sz="quarter" idx="12" hasCustomPrompt="1"/>
          </p:nvPr>
        </p:nvSpPr>
        <p:spPr>
          <a:xfrm>
            <a:off x="514184" y="588432"/>
            <a:ext cx="5245544" cy="670188"/>
          </a:xfrm>
          <a:prstGeom prst="rect">
            <a:avLst/>
          </a:prstGeom>
        </p:spPr>
        <p:txBody>
          <a:bodyPr/>
          <a:lstStyle>
            <a:lvl1pPr marL="0" indent="0" algn="l">
              <a:lnSpc>
                <a:spcPct val="100000"/>
              </a:lnSpc>
              <a:buClr>
                <a:schemeClr val="accent2"/>
              </a:buClr>
              <a:buFont typeface="Arial" panose="020B0604020202020204" pitchFamily="34" charset="0"/>
              <a:buNone/>
              <a:defRPr sz="3600" b="1">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Title Comes Here</a:t>
            </a:r>
          </a:p>
        </p:txBody>
      </p:sp>
      <p:sp>
        <p:nvSpPr>
          <p:cNvPr id="2" name="Text Placeholder 60">
            <a:extLst>
              <a:ext uri="{FF2B5EF4-FFF2-40B4-BE49-F238E27FC236}">
                <a16:creationId xmlns:a16="http://schemas.microsoft.com/office/drawing/2014/main" id="{DEE9CFC4-CA5A-9112-2F82-1D63F9D4B0D7}"/>
              </a:ext>
            </a:extLst>
          </p:cNvPr>
          <p:cNvSpPr>
            <a:spLocks noGrp="1"/>
          </p:cNvSpPr>
          <p:nvPr>
            <p:ph type="body" sz="quarter" idx="11" hasCustomPrompt="1"/>
          </p:nvPr>
        </p:nvSpPr>
        <p:spPr>
          <a:xfrm>
            <a:off x="527354" y="1570125"/>
            <a:ext cx="5245544" cy="4593303"/>
          </a:xfrm>
          <a:prstGeom prst="rect">
            <a:avLst/>
          </a:prstGeom>
        </p:spPr>
        <p:txBody>
          <a:bodyPr/>
          <a:lstStyle>
            <a:lvl1pPr marL="0" indent="0" algn="l">
              <a:lnSpc>
                <a:spcPct val="150000"/>
              </a:lnSpc>
              <a:buClr>
                <a:schemeClr val="accent2"/>
              </a:buClr>
              <a:buFont typeface="Arial" panose="020B0604020202020204" pitchFamily="34" charset="0"/>
              <a:buNone/>
              <a:defRPr sz="1600" b="0">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Text comes here.</a:t>
            </a:r>
          </a:p>
          <a:p>
            <a:pPr lvl="0"/>
            <a:endParaRPr lang="en-US"/>
          </a:p>
        </p:txBody>
      </p:sp>
      <p:sp>
        <p:nvSpPr>
          <p:cNvPr id="3" name="Rectangle 2">
            <a:extLst>
              <a:ext uri="{FF2B5EF4-FFF2-40B4-BE49-F238E27FC236}">
                <a16:creationId xmlns:a16="http://schemas.microsoft.com/office/drawing/2014/main" id="{7F99B59A-2A58-7BA0-09EC-91DA88BDD7CB}"/>
              </a:ext>
            </a:extLst>
          </p:cNvPr>
          <p:cNvSpPr/>
          <p:nvPr userDrawn="1"/>
        </p:nvSpPr>
        <p:spPr>
          <a:xfrm>
            <a:off x="6373091" y="0"/>
            <a:ext cx="5818909" cy="6858000"/>
          </a:xfrm>
          <a:prstGeom prst="rect">
            <a:avLst/>
          </a:prstGeom>
          <a:solidFill>
            <a:srgbClr val="1C1D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11">
            <a:extLst>
              <a:ext uri="{FF2B5EF4-FFF2-40B4-BE49-F238E27FC236}">
                <a16:creationId xmlns:a16="http://schemas.microsoft.com/office/drawing/2014/main" id="{AC72351E-2C49-812C-FED4-EE67D641FE84}"/>
              </a:ext>
            </a:extLst>
          </p:cNvPr>
          <p:cNvSpPr>
            <a:spLocks noGrp="1"/>
          </p:cNvSpPr>
          <p:nvPr>
            <p:ph type="pic" sz="quarter" idx="10"/>
          </p:nvPr>
        </p:nvSpPr>
        <p:spPr>
          <a:xfrm>
            <a:off x="6973283" y="588432"/>
            <a:ext cx="4618524" cy="5763489"/>
          </a:xfrm>
          <a:prstGeom prst="rect">
            <a:avLst/>
          </a:prstGeom>
        </p:spPr>
        <p:txBody>
          <a:bodyPr/>
          <a:lstStyle/>
          <a:p>
            <a:endParaRPr lang="en-US"/>
          </a:p>
        </p:txBody>
      </p:sp>
      <p:sp>
        <p:nvSpPr>
          <p:cNvPr id="24" name="Rectangle 23">
            <a:extLst>
              <a:ext uri="{FF2B5EF4-FFF2-40B4-BE49-F238E27FC236}">
                <a16:creationId xmlns:a16="http://schemas.microsoft.com/office/drawing/2014/main" id="{EAF0BD20-2796-909B-F911-804F1C6509D9}"/>
              </a:ext>
            </a:extLst>
          </p:cNvPr>
          <p:cNvSpPr/>
          <p:nvPr userDrawn="1"/>
        </p:nvSpPr>
        <p:spPr>
          <a:xfrm>
            <a:off x="6134598" y="515501"/>
            <a:ext cx="512619" cy="1054624"/>
          </a:xfrm>
          <a:prstGeom prst="rect">
            <a:avLst/>
          </a:prstGeom>
          <a:solidFill>
            <a:srgbClr val="D8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pic>
        <p:nvPicPr>
          <p:cNvPr id="6" name="Picture 4">
            <a:extLst>
              <a:ext uri="{FF2B5EF4-FFF2-40B4-BE49-F238E27FC236}">
                <a16:creationId xmlns:a16="http://schemas.microsoft.com/office/drawing/2014/main" id="{A33F5B86-ED3B-631F-0145-E63479EB486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037410" y="6474933"/>
            <a:ext cx="1149441" cy="247433"/>
          </a:xfrm>
          <a:prstGeom prst="rect">
            <a:avLst/>
          </a:prstGeom>
        </p:spPr>
      </p:pic>
    </p:spTree>
    <p:extLst>
      <p:ext uri="{BB962C8B-B14F-4D97-AF65-F5344CB8AC3E}">
        <p14:creationId xmlns:p14="http://schemas.microsoft.com/office/powerpoint/2010/main" val="2445279828"/>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9F9FA"/>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374349-5971-14CC-B491-5EA13FDA5787}"/>
              </a:ext>
            </a:extLst>
          </p:cNvPr>
          <p:cNvSpPr txBox="1"/>
          <p:nvPr userDrawn="1"/>
        </p:nvSpPr>
        <p:spPr>
          <a:xfrm>
            <a:off x="154512" y="6555184"/>
            <a:ext cx="6151944" cy="184666"/>
          </a:xfrm>
          <a:prstGeom prst="rect">
            <a:avLst/>
          </a:prstGeom>
          <a:noFill/>
        </p:spPr>
        <p:txBody>
          <a:bodyPr wrap="square">
            <a:spAutoFit/>
          </a:bodyPr>
          <a:lstStyle/>
          <a:p>
            <a:pPr algn="l" fontAlgn="auto">
              <a:spcBef>
                <a:spcPts val="0"/>
              </a:spcBef>
              <a:spcAft>
                <a:spcPts val="0"/>
              </a:spcAft>
              <a:defRPr/>
            </a:pPr>
            <a:r>
              <a:rPr lang="en-US" sz="600" b="0">
                <a:solidFill>
                  <a:srgbClr val="7F7F7F"/>
                </a:solidFill>
                <a:latin typeface="Helvetica" pitchFamily="2" charset="0"/>
                <a:cs typeface="Segoe UI" panose="020B0502040204020203" pitchFamily="34" charset="0"/>
              </a:rPr>
              <a:t>© 2025 Auritas LLC.  All rights reserved.</a:t>
            </a:r>
          </a:p>
        </p:txBody>
      </p:sp>
      <p:sp>
        <p:nvSpPr>
          <p:cNvPr id="4" name="Title Placeholder 3">
            <a:extLst>
              <a:ext uri="{FF2B5EF4-FFF2-40B4-BE49-F238E27FC236}">
                <a16:creationId xmlns:a16="http://schemas.microsoft.com/office/drawing/2014/main" id="{77D7AF59-9BCA-B93D-EB39-6F6D3B1BE9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5" name="Text Placeholder 4">
            <a:extLst>
              <a:ext uri="{FF2B5EF4-FFF2-40B4-BE49-F238E27FC236}">
                <a16:creationId xmlns:a16="http://schemas.microsoft.com/office/drawing/2014/main" id="{8A3F2D51-0203-3B60-1AEC-46B21B0EB1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33477622"/>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 id="2147484033" r:id="rId12"/>
    <p:sldLayoutId id="2147484034" r:id="rId13"/>
    <p:sldLayoutId id="2147484038" r:id="rId14"/>
  </p:sldLayoutIdLst>
  <p:txStyles>
    <p:titleStyle>
      <a:lvl1pPr algn="l" defTabSz="914400" rtl="0" eaLnBrk="1" latinLnBrk="0" hangingPunct="1">
        <a:lnSpc>
          <a:spcPct val="100000"/>
        </a:lnSpc>
        <a:spcBef>
          <a:spcPct val="0"/>
        </a:spcBef>
        <a:buNone/>
        <a:defRPr sz="4400" b="1" kern="1200">
          <a:solidFill>
            <a:schemeClr val="tx1"/>
          </a:solidFill>
          <a:latin typeface="Helvetica" pitchFamily="2" charset="0"/>
          <a:ea typeface="+mj-ea"/>
          <a:cs typeface="+mj-cs"/>
        </a:defRPr>
      </a:lvl1pPr>
    </p:titleStyle>
    <p:bodyStyle>
      <a:lvl1pPr marL="228600" indent="-22860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1800" kern="120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1800" kern="120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1600" kern="120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1400" kern="120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14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8.png"/><Relationship Id="rId7" Type="http://schemas.openxmlformats.org/officeDocument/2006/relationships/hyperlink" Target="https://commons.wikimedia.org/wiki/File:How_to_use_icon.svg"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79.png"/><Relationship Id="rId5" Type="http://schemas.openxmlformats.org/officeDocument/2006/relationships/hyperlink" Target="https://pixabay.com/ko/%EC%8A%A4%ED%94%BC%EB%8F%84-%EC%86%8D%EB%8F%84%EA%B3%84-%EC%86%8D%EB%8F%84-%EC%9E%90%EB%8F%99-%EC%95%84%EC%9D%B4%EC%BD%98-%EC%83%81%EC%A7%95-kmh-mph-1970476/" TargetMode="External"/><Relationship Id="rId4" Type="http://schemas.microsoft.com/office/2007/relationships/hdphoto" Target="../media/hdphoto2.wdp"/><Relationship Id="rId9" Type="http://schemas.openxmlformats.org/officeDocument/2006/relationships/image" Target="../media/image81.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svg"/><Relationship Id="rId7" Type="http://schemas.openxmlformats.org/officeDocument/2006/relationships/image" Target="../media/image87.svg"/><Relationship Id="rId2" Type="http://schemas.openxmlformats.org/officeDocument/2006/relationships/image" Target="../media/image82.png"/><Relationship Id="rId1" Type="http://schemas.openxmlformats.org/officeDocument/2006/relationships/slideLayout" Target="../slideLayouts/slideLayout4.xml"/><Relationship Id="rId6" Type="http://schemas.openxmlformats.org/officeDocument/2006/relationships/image" Target="../media/image86.png"/><Relationship Id="rId11" Type="http://schemas.openxmlformats.org/officeDocument/2006/relationships/image" Target="../media/image91.svg"/><Relationship Id="rId5" Type="http://schemas.openxmlformats.org/officeDocument/2006/relationships/image" Target="../media/image85.sv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17.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6.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microsoft.com/office/2007/relationships/hdphoto" Target="../media/hdphoto1.wdp"/><Relationship Id="rId11"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7.sv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71.sv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svg"/><Relationship Id="rId4" Type="http://schemas.openxmlformats.org/officeDocument/2006/relationships/image" Target="../media/image69.svg"/><Relationship Id="rId9" Type="http://schemas.openxmlformats.org/officeDocument/2006/relationships/image" Target="../media/image7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eg"/><Relationship Id="rId1" Type="http://schemas.openxmlformats.org/officeDocument/2006/relationships/slideLayout" Target="../slideLayouts/slideLayout8.xml"/><Relationship Id="rId6" Type="http://schemas.openxmlformats.org/officeDocument/2006/relationships/image" Target="../media/image112.svg"/><Relationship Id="rId5" Type="http://schemas.openxmlformats.org/officeDocument/2006/relationships/image" Target="../media/image111.png"/><Relationship Id="rId4" Type="http://schemas.openxmlformats.org/officeDocument/2006/relationships/image" Target="../media/image110.svg"/></Relationships>
</file>

<file path=ppt/slides/_rels/slide2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116.png"/><Relationship Id="rId4" Type="http://schemas.openxmlformats.org/officeDocument/2006/relationships/image" Target="../media/image115.png"/></Relationships>
</file>

<file path=ppt/slides/_rels/slide27.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 Id="rId9" Type="http://schemas.openxmlformats.org/officeDocument/2006/relationships/image" Target="../media/image123.png"/></Relationships>
</file>

<file path=ppt/slides/_rels/slide2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3" Type="http://schemas.openxmlformats.org/officeDocument/2006/relationships/image" Target="../media/image28.svg"/><Relationship Id="rId18" Type="http://schemas.openxmlformats.org/officeDocument/2006/relationships/image" Target="../media/image33.png"/><Relationship Id="rId26" Type="http://schemas.openxmlformats.org/officeDocument/2006/relationships/image" Target="../media/image41.png"/><Relationship Id="rId39" Type="http://schemas.openxmlformats.org/officeDocument/2006/relationships/image" Target="../media/image54.png"/><Relationship Id="rId21" Type="http://schemas.openxmlformats.org/officeDocument/2006/relationships/image" Target="../media/image36.svg"/><Relationship Id="rId34" Type="http://schemas.openxmlformats.org/officeDocument/2006/relationships/image" Target="../media/image49.png"/><Relationship Id="rId7" Type="http://schemas.openxmlformats.org/officeDocument/2006/relationships/image" Target="../media/image22.svg"/><Relationship Id="rId12" Type="http://schemas.openxmlformats.org/officeDocument/2006/relationships/image" Target="../media/image27.png"/><Relationship Id="rId17" Type="http://schemas.openxmlformats.org/officeDocument/2006/relationships/image" Target="../media/image32.svg"/><Relationship Id="rId25" Type="http://schemas.openxmlformats.org/officeDocument/2006/relationships/image" Target="../media/image40.svg"/><Relationship Id="rId33" Type="http://schemas.openxmlformats.org/officeDocument/2006/relationships/image" Target="../media/image48.png"/><Relationship Id="rId38" Type="http://schemas.openxmlformats.org/officeDocument/2006/relationships/image" Target="../media/image53.png"/><Relationship Id="rId2" Type="http://schemas.openxmlformats.org/officeDocument/2006/relationships/image" Target="../media/image17.png"/><Relationship Id="rId16" Type="http://schemas.openxmlformats.org/officeDocument/2006/relationships/image" Target="../media/image31.png"/><Relationship Id="rId20" Type="http://schemas.openxmlformats.org/officeDocument/2006/relationships/image" Target="../media/image35.png"/><Relationship Id="rId29" Type="http://schemas.openxmlformats.org/officeDocument/2006/relationships/image" Target="../media/image44.png"/><Relationship Id="rId1" Type="http://schemas.openxmlformats.org/officeDocument/2006/relationships/slideLayout" Target="../slideLayouts/slideLayout4.xml"/><Relationship Id="rId6" Type="http://schemas.openxmlformats.org/officeDocument/2006/relationships/image" Target="../media/image21.png"/><Relationship Id="rId11" Type="http://schemas.openxmlformats.org/officeDocument/2006/relationships/image" Target="../media/image26.svg"/><Relationship Id="rId24" Type="http://schemas.openxmlformats.org/officeDocument/2006/relationships/image" Target="../media/image39.png"/><Relationship Id="rId32" Type="http://schemas.openxmlformats.org/officeDocument/2006/relationships/image" Target="../media/image47.png"/><Relationship Id="rId37" Type="http://schemas.openxmlformats.org/officeDocument/2006/relationships/image" Target="../media/image52.png"/><Relationship Id="rId40" Type="http://schemas.openxmlformats.org/officeDocument/2006/relationships/image" Target="../media/image55.png"/><Relationship Id="rId5" Type="http://schemas.openxmlformats.org/officeDocument/2006/relationships/image" Target="../media/image20.svg"/><Relationship Id="rId15" Type="http://schemas.openxmlformats.org/officeDocument/2006/relationships/image" Target="../media/image30.svg"/><Relationship Id="rId23" Type="http://schemas.openxmlformats.org/officeDocument/2006/relationships/image" Target="../media/image38.svg"/><Relationship Id="rId28" Type="http://schemas.openxmlformats.org/officeDocument/2006/relationships/image" Target="../media/image43.png"/><Relationship Id="rId36" Type="http://schemas.openxmlformats.org/officeDocument/2006/relationships/image" Target="../media/image51.png"/><Relationship Id="rId10" Type="http://schemas.openxmlformats.org/officeDocument/2006/relationships/image" Target="../media/image25.png"/><Relationship Id="rId19" Type="http://schemas.openxmlformats.org/officeDocument/2006/relationships/image" Target="../media/image34.svg"/><Relationship Id="rId31" Type="http://schemas.openxmlformats.org/officeDocument/2006/relationships/image" Target="../media/image46.pn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image" Target="../media/image29.png"/><Relationship Id="rId22" Type="http://schemas.openxmlformats.org/officeDocument/2006/relationships/image" Target="../media/image37.png"/><Relationship Id="rId27" Type="http://schemas.openxmlformats.org/officeDocument/2006/relationships/image" Target="../media/image42.png"/><Relationship Id="rId30" Type="http://schemas.openxmlformats.org/officeDocument/2006/relationships/image" Target="../media/image45.png"/><Relationship Id="rId35" Type="http://schemas.openxmlformats.org/officeDocument/2006/relationships/image" Target="../media/image50.png"/><Relationship Id="rId8" Type="http://schemas.openxmlformats.org/officeDocument/2006/relationships/image" Target="../media/image23.png"/><Relationship Id="rId3" Type="http://schemas.openxmlformats.org/officeDocument/2006/relationships/image" Target="../media/image18.svg"/></Relationships>
</file>

<file path=ppt/slides/_rels/slide30.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29.png"/></Relationships>
</file>

<file path=ppt/slides/_rels/slide35.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2.jpeg"/><Relationship Id="rId7" Type="http://schemas.openxmlformats.org/officeDocument/2006/relationships/image" Target="../media/image136.png"/><Relationship Id="rId2" Type="http://schemas.openxmlformats.org/officeDocument/2006/relationships/image" Target="../media/image131.png"/><Relationship Id="rId1" Type="http://schemas.openxmlformats.org/officeDocument/2006/relationships/slideLayout" Target="../slideLayouts/slideLayout4.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38.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39.jpeg"/><Relationship Id="rId7" Type="http://schemas.openxmlformats.org/officeDocument/2006/relationships/image" Target="../media/image143.png"/><Relationship Id="rId2" Type="http://schemas.openxmlformats.org/officeDocument/2006/relationships/image" Target="../media/image138.png"/><Relationship Id="rId1" Type="http://schemas.openxmlformats.org/officeDocument/2006/relationships/slideLayout" Target="../slideLayouts/slideLayout4.xml"/><Relationship Id="rId6" Type="http://schemas.openxmlformats.org/officeDocument/2006/relationships/image" Target="../media/image142.png"/><Relationship Id="rId11" Type="http://schemas.openxmlformats.org/officeDocument/2006/relationships/image" Target="../media/image147.png"/><Relationship Id="rId5" Type="http://schemas.openxmlformats.org/officeDocument/2006/relationships/image" Target="../media/image141.png"/><Relationship Id="rId10" Type="http://schemas.openxmlformats.org/officeDocument/2006/relationships/image" Target="../media/image146.png"/><Relationship Id="rId4" Type="http://schemas.openxmlformats.org/officeDocument/2006/relationships/image" Target="../media/image140.png"/><Relationship Id="rId9" Type="http://schemas.openxmlformats.org/officeDocument/2006/relationships/image" Target="../media/image145.png"/></Relationships>
</file>

<file path=ppt/slides/_rels/slide39.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4.xml"/><Relationship Id="rId4" Type="http://schemas.openxmlformats.org/officeDocument/2006/relationships/image" Target="../media/image153.png"/></Relationships>
</file>

<file path=ppt/slides/_rels/slide43.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8" Type="http://schemas.openxmlformats.org/officeDocument/2006/relationships/image" Target="../media/image160.png"/><Relationship Id="rId13" Type="http://schemas.openxmlformats.org/officeDocument/2006/relationships/image" Target="../media/image165.png"/><Relationship Id="rId18" Type="http://schemas.openxmlformats.org/officeDocument/2006/relationships/image" Target="../media/image170.png"/><Relationship Id="rId3" Type="http://schemas.openxmlformats.org/officeDocument/2006/relationships/image" Target="../media/image155.png"/><Relationship Id="rId7" Type="http://schemas.openxmlformats.org/officeDocument/2006/relationships/image" Target="../media/image159.png"/><Relationship Id="rId12" Type="http://schemas.openxmlformats.org/officeDocument/2006/relationships/image" Target="../media/image164.png"/><Relationship Id="rId17" Type="http://schemas.openxmlformats.org/officeDocument/2006/relationships/image" Target="../media/image169.png"/><Relationship Id="rId2" Type="http://schemas.openxmlformats.org/officeDocument/2006/relationships/notesSlide" Target="../notesSlides/notesSlide21.xml"/><Relationship Id="rId16" Type="http://schemas.openxmlformats.org/officeDocument/2006/relationships/image" Target="../media/image168.png"/><Relationship Id="rId20" Type="http://schemas.openxmlformats.org/officeDocument/2006/relationships/image" Target="../media/image172.png"/><Relationship Id="rId1" Type="http://schemas.openxmlformats.org/officeDocument/2006/relationships/slideLayout" Target="../slideLayouts/slideLayout4.xml"/><Relationship Id="rId6" Type="http://schemas.openxmlformats.org/officeDocument/2006/relationships/image" Target="../media/image158.png"/><Relationship Id="rId11" Type="http://schemas.openxmlformats.org/officeDocument/2006/relationships/image" Target="../media/image163.png"/><Relationship Id="rId5" Type="http://schemas.openxmlformats.org/officeDocument/2006/relationships/image" Target="../media/image157.png"/><Relationship Id="rId15" Type="http://schemas.openxmlformats.org/officeDocument/2006/relationships/image" Target="../media/image167.png"/><Relationship Id="rId10" Type="http://schemas.openxmlformats.org/officeDocument/2006/relationships/image" Target="../media/image162.png"/><Relationship Id="rId19" Type="http://schemas.openxmlformats.org/officeDocument/2006/relationships/image" Target="../media/image171.png"/><Relationship Id="rId4" Type="http://schemas.openxmlformats.org/officeDocument/2006/relationships/image" Target="../media/image156.png"/><Relationship Id="rId9" Type="http://schemas.openxmlformats.org/officeDocument/2006/relationships/image" Target="../media/image161.png"/><Relationship Id="rId14" Type="http://schemas.openxmlformats.org/officeDocument/2006/relationships/image" Target="../media/image166.png"/></Relationships>
</file>

<file path=ppt/slides/_rels/slide45.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image" Target="../media/image173.png"/><Relationship Id="rId7" Type="http://schemas.openxmlformats.org/officeDocument/2006/relationships/image" Target="../media/image177.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176.png"/><Relationship Id="rId5" Type="http://schemas.openxmlformats.org/officeDocument/2006/relationships/image" Target="../media/image175.png"/><Relationship Id="rId10" Type="http://schemas.openxmlformats.org/officeDocument/2006/relationships/image" Target="../media/image180.png"/><Relationship Id="rId4" Type="http://schemas.openxmlformats.org/officeDocument/2006/relationships/image" Target="../media/image174.png"/><Relationship Id="rId9" Type="http://schemas.openxmlformats.org/officeDocument/2006/relationships/image" Target="../media/image179.png"/></Relationships>
</file>

<file path=ppt/slides/_rels/slide46.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182.png"/></Relationships>
</file>

<file path=ppt/slides/_rels/slide47.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182.png"/></Relationships>
</file>

<file path=ppt/slides/_rels/slide48.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image" Target="../media/image183.png"/><Relationship Id="rId7" Type="http://schemas.openxmlformats.org/officeDocument/2006/relationships/image" Target="../media/image187.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186.png"/><Relationship Id="rId5" Type="http://schemas.openxmlformats.org/officeDocument/2006/relationships/image" Target="../media/image185.png"/><Relationship Id="rId4" Type="http://schemas.openxmlformats.org/officeDocument/2006/relationships/image" Target="../media/image184.png"/></Relationships>
</file>

<file path=ppt/slides/_rels/slide49.xml.rels><?xml version="1.0" encoding="UTF-8" standalone="yes"?>
<Relationships xmlns="http://schemas.openxmlformats.org/package/2006/relationships"><Relationship Id="rId8" Type="http://schemas.openxmlformats.org/officeDocument/2006/relationships/image" Target="../media/image194.png"/><Relationship Id="rId13" Type="http://schemas.openxmlformats.org/officeDocument/2006/relationships/image" Target="../media/image199.png"/><Relationship Id="rId3" Type="http://schemas.openxmlformats.org/officeDocument/2006/relationships/image" Target="../media/image189.png"/><Relationship Id="rId7" Type="http://schemas.openxmlformats.org/officeDocument/2006/relationships/image" Target="../media/image193.png"/><Relationship Id="rId12" Type="http://schemas.openxmlformats.org/officeDocument/2006/relationships/image" Target="../media/image198.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192.png"/><Relationship Id="rId11" Type="http://schemas.openxmlformats.org/officeDocument/2006/relationships/image" Target="../media/image197.png"/><Relationship Id="rId5" Type="http://schemas.openxmlformats.org/officeDocument/2006/relationships/image" Target="../media/image191.png"/><Relationship Id="rId10" Type="http://schemas.openxmlformats.org/officeDocument/2006/relationships/image" Target="../media/image196.png"/><Relationship Id="rId4" Type="http://schemas.openxmlformats.org/officeDocument/2006/relationships/image" Target="../media/image190.png"/><Relationship Id="rId9" Type="http://schemas.openxmlformats.org/officeDocument/2006/relationships/image" Target="../media/image195.png"/><Relationship Id="rId14" Type="http://schemas.openxmlformats.org/officeDocument/2006/relationships/image" Target="../media/image200.png"/></Relationships>
</file>

<file path=ppt/slides/_rels/slide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8" Type="http://schemas.openxmlformats.org/officeDocument/2006/relationships/image" Target="../media/image206.png"/><Relationship Id="rId3" Type="http://schemas.openxmlformats.org/officeDocument/2006/relationships/image" Target="../media/image201.png"/><Relationship Id="rId7" Type="http://schemas.openxmlformats.org/officeDocument/2006/relationships/image" Target="../media/image205.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204.png"/><Relationship Id="rId5" Type="http://schemas.openxmlformats.org/officeDocument/2006/relationships/image" Target="../media/image203.png"/><Relationship Id="rId4" Type="http://schemas.openxmlformats.org/officeDocument/2006/relationships/image" Target="../media/image202.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4.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slides/_rels/slide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7.sv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71.sv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svg"/><Relationship Id="rId4" Type="http://schemas.openxmlformats.org/officeDocument/2006/relationships/image" Target="../media/image69.svg"/><Relationship Id="rId9" Type="http://schemas.openxmlformats.org/officeDocument/2006/relationships/image" Target="../media/image7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21AE34D-3E69-13CA-6A14-E4976A235D2B}"/>
              </a:ext>
            </a:extLst>
          </p:cNvPr>
          <p:cNvSpPr>
            <a:spLocks noGrp="1"/>
          </p:cNvSpPr>
          <p:nvPr>
            <p:ph type="body" sz="quarter" idx="12"/>
          </p:nvPr>
        </p:nvSpPr>
        <p:spPr/>
        <p:txBody>
          <a:bodyPr/>
          <a:lstStyle/>
          <a:p>
            <a:r>
              <a:rPr lang="en-US" sz="4400" dirty="0"/>
              <a:t>Invoice to Pay - Vendor Invoice Management (VIM)</a:t>
            </a:r>
          </a:p>
        </p:txBody>
      </p:sp>
      <p:sp>
        <p:nvSpPr>
          <p:cNvPr id="5" name="Text Placeholder 4">
            <a:extLst>
              <a:ext uri="{FF2B5EF4-FFF2-40B4-BE49-F238E27FC236}">
                <a16:creationId xmlns:a16="http://schemas.microsoft.com/office/drawing/2014/main" id="{059CF7FC-C356-480B-9800-6342BDD646B9}"/>
              </a:ext>
            </a:extLst>
          </p:cNvPr>
          <p:cNvSpPr>
            <a:spLocks noGrp="1"/>
          </p:cNvSpPr>
          <p:nvPr>
            <p:ph type="body" sz="quarter" idx="11"/>
          </p:nvPr>
        </p:nvSpPr>
        <p:spPr/>
        <p:txBody>
          <a:bodyPr/>
          <a:lstStyle/>
          <a:p>
            <a:r>
              <a:rPr lang="en-US" dirty="0"/>
              <a:t>Master Overview Deck</a:t>
            </a:r>
          </a:p>
        </p:txBody>
      </p:sp>
    </p:spTree>
    <p:extLst>
      <p:ext uri="{BB962C8B-B14F-4D97-AF65-F5344CB8AC3E}">
        <p14:creationId xmlns:p14="http://schemas.microsoft.com/office/powerpoint/2010/main" val="40296290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505595D-C23C-EF18-140B-9786FB290134}"/>
              </a:ext>
            </a:extLst>
          </p:cNvPr>
          <p:cNvSpPr>
            <a:spLocks noGrp="1"/>
          </p:cNvSpPr>
          <p:nvPr>
            <p:ph type="body" sz="quarter" idx="12"/>
          </p:nvPr>
        </p:nvSpPr>
        <p:spPr>
          <a:xfrm>
            <a:off x="889612" y="676647"/>
            <a:ext cx="8965588" cy="838902"/>
          </a:xfrm>
        </p:spPr>
        <p:txBody>
          <a:bodyPr>
            <a:normAutofit/>
          </a:bodyPr>
          <a:lstStyle/>
          <a:p>
            <a:r>
              <a:rPr lang="en-US" dirty="0"/>
              <a:t>Invoice-to-pay Journey</a:t>
            </a:r>
          </a:p>
        </p:txBody>
      </p:sp>
      <p:grpSp>
        <p:nvGrpSpPr>
          <p:cNvPr id="89" name="Group 4">
            <a:extLst>
              <a:ext uri="{FF2B5EF4-FFF2-40B4-BE49-F238E27FC236}">
                <a16:creationId xmlns:a16="http://schemas.microsoft.com/office/drawing/2014/main" id="{F90238BE-A5D3-7D40-99BB-24BFC2638C6F}"/>
              </a:ext>
            </a:extLst>
          </p:cNvPr>
          <p:cNvGrpSpPr/>
          <p:nvPr/>
        </p:nvGrpSpPr>
        <p:grpSpPr>
          <a:xfrm>
            <a:off x="1" y="2157901"/>
            <a:ext cx="11896297" cy="3827406"/>
            <a:chOff x="147320" y="1685925"/>
            <a:chExt cx="8634730" cy="2966194"/>
          </a:xfrm>
        </p:grpSpPr>
        <p:sp>
          <p:nvSpPr>
            <p:cNvPr id="92" name="Freeform 91">
              <a:extLst>
                <a:ext uri="{FF2B5EF4-FFF2-40B4-BE49-F238E27FC236}">
                  <a16:creationId xmlns:a16="http://schemas.microsoft.com/office/drawing/2014/main" id="{3CC5B211-BB3E-374B-855E-798BF496453C}"/>
                </a:ext>
              </a:extLst>
            </p:cNvPr>
            <p:cNvSpPr/>
            <p:nvPr/>
          </p:nvSpPr>
          <p:spPr bwMode="gray">
            <a:xfrm>
              <a:off x="147320" y="1866900"/>
              <a:ext cx="8510905" cy="2785219"/>
            </a:xfrm>
            <a:custGeom>
              <a:avLst/>
              <a:gdLst>
                <a:gd name="connsiteX0" fmla="*/ 0 w 8077200"/>
                <a:gd name="connsiteY0" fmla="*/ 3429000 h 3432919"/>
                <a:gd name="connsiteX1" fmla="*/ 3276600 w 8077200"/>
                <a:gd name="connsiteY1" fmla="*/ 3105150 h 3432919"/>
                <a:gd name="connsiteX2" fmla="*/ 4962525 w 8077200"/>
                <a:gd name="connsiteY2" fmla="*/ 1352550 h 3432919"/>
                <a:gd name="connsiteX3" fmla="*/ 7029450 w 8077200"/>
                <a:gd name="connsiteY3" fmla="*/ 990600 h 3432919"/>
                <a:gd name="connsiteX4" fmla="*/ 8077200 w 8077200"/>
                <a:gd name="connsiteY4" fmla="*/ 0 h 343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7200" h="3432919">
                  <a:moveTo>
                    <a:pt x="0" y="3429000"/>
                  </a:moveTo>
                  <a:cubicBezTo>
                    <a:pt x="1224756" y="3440112"/>
                    <a:pt x="2449512" y="3451225"/>
                    <a:pt x="3276600" y="3105150"/>
                  </a:cubicBezTo>
                  <a:cubicBezTo>
                    <a:pt x="4103688" y="2759075"/>
                    <a:pt x="4337050" y="1704975"/>
                    <a:pt x="4962525" y="1352550"/>
                  </a:cubicBezTo>
                  <a:cubicBezTo>
                    <a:pt x="5588000" y="1000125"/>
                    <a:pt x="6510338" y="1216025"/>
                    <a:pt x="7029450" y="990600"/>
                  </a:cubicBezTo>
                  <a:cubicBezTo>
                    <a:pt x="7548562" y="765175"/>
                    <a:pt x="7812881" y="382587"/>
                    <a:pt x="8077200" y="0"/>
                  </a:cubicBezTo>
                </a:path>
              </a:pathLst>
            </a:custGeom>
            <a:noFill/>
            <a:ln w="152400" algn="ctr">
              <a:solidFill>
                <a:schemeClr val="accent2"/>
              </a:solidFill>
              <a:miter lim="800000"/>
              <a:headEnd/>
              <a:tailEnd/>
            </a:ln>
          </p:spPr>
          <p:txBody>
            <a:bodyPr rtlCol="0" anchor="ctr"/>
            <a:lstStyle/>
            <a:p>
              <a:pPr marL="0" marR="0" lvl="0" indent="0" algn="ctr" defTabSz="914262"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Helvetica" pitchFamily="2" charset="0"/>
              </a:endParaRPr>
            </a:p>
          </p:txBody>
        </p:sp>
        <p:sp>
          <p:nvSpPr>
            <p:cNvPr id="91" name="Freeform 90">
              <a:extLst>
                <a:ext uri="{FF2B5EF4-FFF2-40B4-BE49-F238E27FC236}">
                  <a16:creationId xmlns:a16="http://schemas.microsoft.com/office/drawing/2014/main" id="{0D140062-C789-524B-9158-EF9436C35CA6}"/>
                </a:ext>
              </a:extLst>
            </p:cNvPr>
            <p:cNvSpPr/>
            <p:nvPr/>
          </p:nvSpPr>
          <p:spPr bwMode="gray">
            <a:xfrm>
              <a:off x="8420100" y="1685925"/>
              <a:ext cx="361950" cy="396875"/>
            </a:xfrm>
            <a:custGeom>
              <a:avLst/>
              <a:gdLst>
                <a:gd name="connsiteX0" fmla="*/ 295275 w 428625"/>
                <a:gd name="connsiteY0" fmla="*/ 0 h 609600"/>
                <a:gd name="connsiteX1" fmla="*/ 0 w 428625"/>
                <a:gd name="connsiteY1" fmla="*/ 238125 h 609600"/>
                <a:gd name="connsiteX2" fmla="*/ 428625 w 428625"/>
                <a:gd name="connsiteY2" fmla="*/ 609600 h 609600"/>
                <a:gd name="connsiteX3" fmla="*/ 295275 w 428625"/>
                <a:gd name="connsiteY3" fmla="*/ 0 h 609600"/>
                <a:gd name="connsiteX0" fmla="*/ 419100 w 428625"/>
                <a:gd name="connsiteY0" fmla="*/ 0 h 466725"/>
                <a:gd name="connsiteX1" fmla="*/ 0 w 428625"/>
                <a:gd name="connsiteY1" fmla="*/ 95250 h 466725"/>
                <a:gd name="connsiteX2" fmla="*/ 428625 w 428625"/>
                <a:gd name="connsiteY2" fmla="*/ 466725 h 466725"/>
                <a:gd name="connsiteX3" fmla="*/ 419100 w 428625"/>
                <a:gd name="connsiteY3" fmla="*/ 0 h 466725"/>
                <a:gd name="connsiteX0" fmla="*/ 419100 w 419100"/>
                <a:gd name="connsiteY0" fmla="*/ 0 h 396875"/>
                <a:gd name="connsiteX1" fmla="*/ 0 w 419100"/>
                <a:gd name="connsiteY1" fmla="*/ 95250 h 396875"/>
                <a:gd name="connsiteX2" fmla="*/ 333375 w 419100"/>
                <a:gd name="connsiteY2" fmla="*/ 396875 h 396875"/>
                <a:gd name="connsiteX3" fmla="*/ 419100 w 419100"/>
                <a:gd name="connsiteY3" fmla="*/ 0 h 396875"/>
                <a:gd name="connsiteX0" fmla="*/ 361950 w 361950"/>
                <a:gd name="connsiteY0" fmla="*/ 0 h 396875"/>
                <a:gd name="connsiteX1" fmla="*/ 0 w 361950"/>
                <a:gd name="connsiteY1" fmla="*/ 158750 h 396875"/>
                <a:gd name="connsiteX2" fmla="*/ 276225 w 361950"/>
                <a:gd name="connsiteY2" fmla="*/ 396875 h 396875"/>
                <a:gd name="connsiteX3" fmla="*/ 361950 w 361950"/>
                <a:gd name="connsiteY3" fmla="*/ 0 h 396875"/>
              </a:gdLst>
              <a:ahLst/>
              <a:cxnLst>
                <a:cxn ang="0">
                  <a:pos x="connsiteX0" y="connsiteY0"/>
                </a:cxn>
                <a:cxn ang="0">
                  <a:pos x="connsiteX1" y="connsiteY1"/>
                </a:cxn>
                <a:cxn ang="0">
                  <a:pos x="connsiteX2" y="connsiteY2"/>
                </a:cxn>
                <a:cxn ang="0">
                  <a:pos x="connsiteX3" y="connsiteY3"/>
                </a:cxn>
              </a:cxnLst>
              <a:rect l="l" t="t" r="r" b="b"/>
              <a:pathLst>
                <a:path w="361950" h="396875">
                  <a:moveTo>
                    <a:pt x="361950" y="0"/>
                  </a:moveTo>
                  <a:lnTo>
                    <a:pt x="0" y="158750"/>
                  </a:lnTo>
                  <a:lnTo>
                    <a:pt x="276225" y="396875"/>
                  </a:lnTo>
                  <a:lnTo>
                    <a:pt x="361950" y="0"/>
                  </a:lnTo>
                  <a:close/>
                </a:path>
              </a:pathLst>
            </a:custGeom>
            <a:solidFill>
              <a:schemeClr val="accent2"/>
            </a:solidFill>
            <a:ln w="6350" algn="ctr">
              <a:solidFill>
                <a:schemeClr val="accent2"/>
              </a:solidFill>
              <a:miter lim="800000"/>
              <a:headEnd/>
              <a:tailEnd/>
            </a:ln>
          </p:spPr>
          <p:txBody>
            <a:bodyPr lIns="90000" tIns="72000" rIns="90000" bIns="72000" rtlCol="0" anchor="ctr"/>
            <a:lstStyle/>
            <a:p>
              <a:pPr marL="0" marR="0" lvl="0" indent="0" algn="ctr" defTabSz="914262"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a:ln>
                  <a:noFill/>
                </a:ln>
                <a:solidFill>
                  <a:srgbClr val="000000"/>
                </a:solidFill>
                <a:effectLst/>
                <a:uLnTx/>
                <a:uFillTx/>
                <a:latin typeface="Helvetica" pitchFamily="2" charset="0"/>
                <a:ea typeface="Arial Unicode MS" pitchFamily="34" charset="-128"/>
                <a:cs typeface="Arial Unicode MS" pitchFamily="34" charset="-128"/>
              </a:endParaRPr>
            </a:p>
          </p:txBody>
        </p:sp>
      </p:grpSp>
      <p:sp>
        <p:nvSpPr>
          <p:cNvPr id="94" name="Rectangle 93">
            <a:extLst>
              <a:ext uri="{FF2B5EF4-FFF2-40B4-BE49-F238E27FC236}">
                <a16:creationId xmlns:a16="http://schemas.microsoft.com/office/drawing/2014/main" id="{960F7733-B3ED-2544-B891-05DD7928F64F}"/>
              </a:ext>
            </a:extLst>
          </p:cNvPr>
          <p:cNvSpPr/>
          <p:nvPr/>
        </p:nvSpPr>
        <p:spPr>
          <a:xfrm>
            <a:off x="113863" y="5263705"/>
            <a:ext cx="1347950" cy="246221"/>
          </a:xfrm>
          <a:prstGeom prst="rect">
            <a:avLst/>
          </a:prstGeom>
        </p:spPr>
        <p:txBody>
          <a:bodyPr wrap="square" lIns="0" tIns="0" rIns="0" bIns="0">
            <a:spAutoFit/>
          </a:bodyPr>
          <a:lstStyle/>
          <a:p>
            <a:pPr marL="0" marR="0" lvl="0" indent="0" algn="ctr" defTabSz="91426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50" normalizeH="0" baseline="0" noProof="0">
                <a:ln w="11430"/>
                <a:solidFill>
                  <a:srgbClr val="000000"/>
                </a:solidFill>
                <a:effectLst/>
                <a:uLnTx/>
                <a:uFillTx/>
                <a:latin typeface="Helvetica" pitchFamily="2" charset="0"/>
              </a:rPr>
              <a:t>Digitize</a:t>
            </a:r>
          </a:p>
        </p:txBody>
      </p:sp>
      <p:sp>
        <p:nvSpPr>
          <p:cNvPr id="95" name="Rectangle 94">
            <a:extLst>
              <a:ext uri="{FF2B5EF4-FFF2-40B4-BE49-F238E27FC236}">
                <a16:creationId xmlns:a16="http://schemas.microsoft.com/office/drawing/2014/main" id="{B634BF0A-0B74-6C4B-95E1-D0C674F8EB83}"/>
              </a:ext>
            </a:extLst>
          </p:cNvPr>
          <p:cNvSpPr/>
          <p:nvPr/>
        </p:nvSpPr>
        <p:spPr>
          <a:xfrm>
            <a:off x="2566099" y="5214475"/>
            <a:ext cx="1698701" cy="246221"/>
          </a:xfrm>
          <a:prstGeom prst="rect">
            <a:avLst/>
          </a:prstGeom>
        </p:spPr>
        <p:txBody>
          <a:bodyPr wrap="square" lIns="0" tIns="0" rIns="0" bIns="0">
            <a:spAutoFit/>
          </a:bodyPr>
          <a:lstStyle/>
          <a:p>
            <a:pPr marL="0" marR="0" lvl="0" indent="0" algn="ctr" defTabSz="91426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50" normalizeH="0" baseline="0" noProof="0">
                <a:ln w="11430"/>
                <a:solidFill>
                  <a:srgbClr val="000000"/>
                </a:solidFill>
                <a:effectLst/>
                <a:uLnTx/>
                <a:uFillTx/>
                <a:latin typeface="Helvetica" pitchFamily="2" charset="0"/>
              </a:rPr>
              <a:t>Standardize</a:t>
            </a:r>
          </a:p>
        </p:txBody>
      </p:sp>
      <p:sp>
        <p:nvSpPr>
          <p:cNvPr id="98" name="Oval 97">
            <a:extLst>
              <a:ext uri="{FF2B5EF4-FFF2-40B4-BE49-F238E27FC236}">
                <a16:creationId xmlns:a16="http://schemas.microsoft.com/office/drawing/2014/main" id="{9A868EAD-5F1D-3146-B0F4-B3CC07730778}"/>
              </a:ext>
            </a:extLst>
          </p:cNvPr>
          <p:cNvSpPr/>
          <p:nvPr/>
        </p:nvSpPr>
        <p:spPr bwMode="gray">
          <a:xfrm>
            <a:off x="441871" y="5595374"/>
            <a:ext cx="710029" cy="710029"/>
          </a:xfrm>
          <a:prstGeom prst="ellipse">
            <a:avLst/>
          </a:prstGeom>
          <a:solidFill>
            <a:srgbClr val="FFC000"/>
          </a:solidFill>
          <a:ln w="6350" algn="ctr">
            <a:noFill/>
            <a:miter lim="800000"/>
            <a:headEnd/>
            <a:tailEnd/>
          </a:ln>
        </p:spPr>
        <p:txBody>
          <a:bodyPr lIns="90000" tIns="72000" rIns="90000" bIns="72000" rtlCol="0" anchor="ctr"/>
          <a:lstStyle/>
          <a:p>
            <a:pPr marL="0" marR="0" lvl="0" indent="0" algn="ctr" defTabSz="914262"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a:ln>
                <a:noFill/>
              </a:ln>
              <a:solidFill>
                <a:srgbClr val="00B0F0"/>
              </a:solidFill>
              <a:effectLst/>
              <a:uLnTx/>
              <a:uFillTx/>
              <a:latin typeface="Helvetica" pitchFamily="2" charset="0"/>
              <a:ea typeface="Arial Unicode MS" pitchFamily="34" charset="-128"/>
              <a:cs typeface="Arial Unicode MS" pitchFamily="34" charset="-128"/>
            </a:endParaRPr>
          </a:p>
        </p:txBody>
      </p:sp>
      <p:grpSp>
        <p:nvGrpSpPr>
          <p:cNvPr id="99" name="Group 38">
            <a:extLst>
              <a:ext uri="{FF2B5EF4-FFF2-40B4-BE49-F238E27FC236}">
                <a16:creationId xmlns:a16="http://schemas.microsoft.com/office/drawing/2014/main" id="{D7EE445D-E0F6-B24F-AB82-64313158425E}"/>
              </a:ext>
            </a:extLst>
          </p:cNvPr>
          <p:cNvGrpSpPr/>
          <p:nvPr/>
        </p:nvGrpSpPr>
        <p:grpSpPr>
          <a:xfrm>
            <a:off x="559132" y="5698427"/>
            <a:ext cx="494968" cy="482926"/>
            <a:chOff x="-2011083" y="2975763"/>
            <a:chExt cx="661983" cy="665175"/>
          </a:xfrm>
        </p:grpSpPr>
        <p:sp>
          <p:nvSpPr>
            <p:cNvPr id="100" name="Freeform 673">
              <a:extLst>
                <a:ext uri="{FF2B5EF4-FFF2-40B4-BE49-F238E27FC236}">
                  <a16:creationId xmlns:a16="http://schemas.microsoft.com/office/drawing/2014/main" id="{E142A60C-CDC7-6E40-A6F7-E9219933EC68}"/>
                </a:ext>
              </a:extLst>
            </p:cNvPr>
            <p:cNvSpPr>
              <a:spLocks noEditPoints="1"/>
            </p:cNvSpPr>
            <p:nvPr/>
          </p:nvSpPr>
          <p:spPr bwMode="auto">
            <a:xfrm>
              <a:off x="-1674539" y="3320260"/>
              <a:ext cx="325439" cy="320678"/>
            </a:xfrm>
            <a:custGeom>
              <a:avLst/>
              <a:gdLst/>
              <a:ahLst/>
              <a:cxnLst>
                <a:cxn ang="0">
                  <a:pos x="96" y="54"/>
                </a:cxn>
                <a:cxn ang="0">
                  <a:pos x="96" y="41"/>
                </a:cxn>
                <a:cxn ang="0">
                  <a:pos x="81" y="39"/>
                </a:cxn>
                <a:cxn ang="0">
                  <a:pos x="78" y="31"/>
                </a:cxn>
                <a:cxn ang="0">
                  <a:pos x="86" y="19"/>
                </a:cxn>
                <a:cxn ang="0">
                  <a:pos x="77" y="9"/>
                </a:cxn>
                <a:cxn ang="0">
                  <a:pos x="65" y="18"/>
                </a:cxn>
                <a:cxn ang="0">
                  <a:pos x="57" y="14"/>
                </a:cxn>
                <a:cxn ang="0">
                  <a:pos x="55" y="0"/>
                </a:cxn>
                <a:cxn ang="0">
                  <a:pos x="42" y="0"/>
                </a:cxn>
                <a:cxn ang="0">
                  <a:pos x="39" y="14"/>
                </a:cxn>
                <a:cxn ang="0">
                  <a:pos x="31" y="17"/>
                </a:cxn>
                <a:cxn ang="0">
                  <a:pos x="19" y="9"/>
                </a:cxn>
                <a:cxn ang="0">
                  <a:pos x="10" y="18"/>
                </a:cxn>
                <a:cxn ang="0">
                  <a:pos x="18" y="30"/>
                </a:cxn>
                <a:cxn ang="0">
                  <a:pos x="15" y="38"/>
                </a:cxn>
                <a:cxn ang="0">
                  <a:pos x="0" y="40"/>
                </a:cxn>
                <a:cxn ang="0">
                  <a:pos x="0" y="53"/>
                </a:cxn>
                <a:cxn ang="0">
                  <a:pos x="15" y="56"/>
                </a:cxn>
                <a:cxn ang="0">
                  <a:pos x="18" y="64"/>
                </a:cxn>
                <a:cxn ang="0">
                  <a:pos x="9" y="76"/>
                </a:cxn>
                <a:cxn ang="0">
                  <a:pos x="18" y="85"/>
                </a:cxn>
                <a:cxn ang="0">
                  <a:pos x="31" y="77"/>
                </a:cxn>
                <a:cxn ang="0">
                  <a:pos x="39" y="80"/>
                </a:cxn>
                <a:cxn ang="0">
                  <a:pos x="41" y="95"/>
                </a:cxn>
                <a:cxn ang="0">
                  <a:pos x="54" y="95"/>
                </a:cxn>
                <a:cxn ang="0">
                  <a:pos x="57" y="81"/>
                </a:cxn>
                <a:cxn ang="0">
                  <a:pos x="65" y="77"/>
                </a:cxn>
                <a:cxn ang="0">
                  <a:pos x="77" y="86"/>
                </a:cxn>
                <a:cxn ang="0">
                  <a:pos x="86" y="77"/>
                </a:cxn>
                <a:cxn ang="0">
                  <a:pos x="78" y="65"/>
                </a:cxn>
                <a:cxn ang="0">
                  <a:pos x="81" y="57"/>
                </a:cxn>
                <a:cxn ang="0">
                  <a:pos x="96" y="54"/>
                </a:cxn>
                <a:cxn ang="0">
                  <a:pos x="48" y="61"/>
                </a:cxn>
                <a:cxn ang="0">
                  <a:pos x="35" y="47"/>
                </a:cxn>
                <a:cxn ang="0">
                  <a:pos x="48" y="33"/>
                </a:cxn>
                <a:cxn ang="0">
                  <a:pos x="62" y="47"/>
                </a:cxn>
                <a:cxn ang="0">
                  <a:pos x="48" y="61"/>
                </a:cxn>
              </a:cxnLst>
              <a:rect l="0" t="0" r="r" b="b"/>
              <a:pathLst>
                <a:path w="96" h="95">
                  <a:moveTo>
                    <a:pt x="96" y="54"/>
                  </a:moveTo>
                  <a:cubicBezTo>
                    <a:pt x="96" y="41"/>
                    <a:pt x="96" y="41"/>
                    <a:pt x="96" y="41"/>
                  </a:cubicBezTo>
                  <a:cubicBezTo>
                    <a:pt x="81" y="39"/>
                    <a:pt x="81" y="39"/>
                    <a:pt x="81" y="39"/>
                  </a:cubicBezTo>
                  <a:cubicBezTo>
                    <a:pt x="78" y="31"/>
                    <a:pt x="78" y="31"/>
                    <a:pt x="78" y="31"/>
                  </a:cubicBezTo>
                  <a:cubicBezTo>
                    <a:pt x="86" y="19"/>
                    <a:pt x="86" y="19"/>
                    <a:pt x="86" y="19"/>
                  </a:cubicBezTo>
                  <a:cubicBezTo>
                    <a:pt x="77" y="9"/>
                    <a:pt x="77" y="9"/>
                    <a:pt x="77" y="9"/>
                  </a:cubicBezTo>
                  <a:cubicBezTo>
                    <a:pt x="65" y="18"/>
                    <a:pt x="65" y="18"/>
                    <a:pt x="65" y="18"/>
                  </a:cubicBezTo>
                  <a:cubicBezTo>
                    <a:pt x="57" y="14"/>
                    <a:pt x="57" y="14"/>
                    <a:pt x="57" y="14"/>
                  </a:cubicBezTo>
                  <a:cubicBezTo>
                    <a:pt x="55" y="0"/>
                    <a:pt x="55" y="0"/>
                    <a:pt x="55" y="0"/>
                  </a:cubicBezTo>
                  <a:cubicBezTo>
                    <a:pt x="42" y="0"/>
                    <a:pt x="42" y="0"/>
                    <a:pt x="42" y="0"/>
                  </a:cubicBezTo>
                  <a:cubicBezTo>
                    <a:pt x="39" y="14"/>
                    <a:pt x="39" y="14"/>
                    <a:pt x="39" y="14"/>
                  </a:cubicBezTo>
                  <a:cubicBezTo>
                    <a:pt x="31" y="17"/>
                    <a:pt x="31" y="17"/>
                    <a:pt x="31" y="17"/>
                  </a:cubicBezTo>
                  <a:cubicBezTo>
                    <a:pt x="19" y="9"/>
                    <a:pt x="19" y="9"/>
                    <a:pt x="19" y="9"/>
                  </a:cubicBezTo>
                  <a:cubicBezTo>
                    <a:pt x="10" y="18"/>
                    <a:pt x="10" y="18"/>
                    <a:pt x="10" y="18"/>
                  </a:cubicBezTo>
                  <a:cubicBezTo>
                    <a:pt x="18" y="30"/>
                    <a:pt x="18" y="30"/>
                    <a:pt x="18" y="30"/>
                  </a:cubicBezTo>
                  <a:cubicBezTo>
                    <a:pt x="15" y="38"/>
                    <a:pt x="15" y="38"/>
                    <a:pt x="15" y="38"/>
                  </a:cubicBezTo>
                  <a:cubicBezTo>
                    <a:pt x="0" y="40"/>
                    <a:pt x="0" y="40"/>
                    <a:pt x="0" y="40"/>
                  </a:cubicBezTo>
                  <a:cubicBezTo>
                    <a:pt x="0" y="53"/>
                    <a:pt x="0" y="53"/>
                    <a:pt x="0" y="53"/>
                  </a:cubicBezTo>
                  <a:cubicBezTo>
                    <a:pt x="15" y="56"/>
                    <a:pt x="15" y="56"/>
                    <a:pt x="15" y="56"/>
                  </a:cubicBezTo>
                  <a:cubicBezTo>
                    <a:pt x="18" y="64"/>
                    <a:pt x="18" y="64"/>
                    <a:pt x="18" y="64"/>
                  </a:cubicBezTo>
                  <a:cubicBezTo>
                    <a:pt x="9" y="76"/>
                    <a:pt x="9" y="76"/>
                    <a:pt x="9" y="76"/>
                  </a:cubicBezTo>
                  <a:cubicBezTo>
                    <a:pt x="18" y="85"/>
                    <a:pt x="18" y="85"/>
                    <a:pt x="18" y="85"/>
                  </a:cubicBezTo>
                  <a:cubicBezTo>
                    <a:pt x="31" y="77"/>
                    <a:pt x="31" y="77"/>
                    <a:pt x="31" y="77"/>
                  </a:cubicBezTo>
                  <a:cubicBezTo>
                    <a:pt x="39" y="80"/>
                    <a:pt x="39" y="80"/>
                    <a:pt x="39" y="80"/>
                  </a:cubicBezTo>
                  <a:cubicBezTo>
                    <a:pt x="41" y="95"/>
                    <a:pt x="41" y="95"/>
                    <a:pt x="41" y="95"/>
                  </a:cubicBezTo>
                  <a:cubicBezTo>
                    <a:pt x="54" y="95"/>
                    <a:pt x="54" y="95"/>
                    <a:pt x="54" y="95"/>
                  </a:cubicBezTo>
                  <a:cubicBezTo>
                    <a:pt x="57" y="81"/>
                    <a:pt x="57" y="81"/>
                    <a:pt x="57" y="81"/>
                  </a:cubicBezTo>
                  <a:cubicBezTo>
                    <a:pt x="65" y="77"/>
                    <a:pt x="65" y="77"/>
                    <a:pt x="65" y="77"/>
                  </a:cubicBezTo>
                  <a:cubicBezTo>
                    <a:pt x="77" y="86"/>
                    <a:pt x="77" y="86"/>
                    <a:pt x="77" y="86"/>
                  </a:cubicBezTo>
                  <a:cubicBezTo>
                    <a:pt x="86" y="77"/>
                    <a:pt x="86" y="77"/>
                    <a:pt x="86" y="77"/>
                  </a:cubicBezTo>
                  <a:cubicBezTo>
                    <a:pt x="78" y="65"/>
                    <a:pt x="78" y="65"/>
                    <a:pt x="78" y="65"/>
                  </a:cubicBezTo>
                  <a:cubicBezTo>
                    <a:pt x="81" y="57"/>
                    <a:pt x="81" y="57"/>
                    <a:pt x="81" y="57"/>
                  </a:cubicBezTo>
                  <a:lnTo>
                    <a:pt x="96" y="54"/>
                  </a:lnTo>
                  <a:close/>
                  <a:moveTo>
                    <a:pt x="48" y="61"/>
                  </a:moveTo>
                  <a:cubicBezTo>
                    <a:pt x="41" y="61"/>
                    <a:pt x="35" y="55"/>
                    <a:pt x="35" y="47"/>
                  </a:cubicBezTo>
                  <a:cubicBezTo>
                    <a:pt x="35" y="39"/>
                    <a:pt x="41" y="33"/>
                    <a:pt x="48" y="33"/>
                  </a:cubicBezTo>
                  <a:cubicBezTo>
                    <a:pt x="56" y="33"/>
                    <a:pt x="62" y="39"/>
                    <a:pt x="62" y="47"/>
                  </a:cubicBezTo>
                  <a:cubicBezTo>
                    <a:pt x="62" y="55"/>
                    <a:pt x="56" y="61"/>
                    <a:pt x="48" y="61"/>
                  </a:cubicBez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262"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B0F0"/>
                </a:solidFill>
                <a:effectLst/>
                <a:uLnTx/>
                <a:uFillTx/>
                <a:latin typeface="Helvetica" pitchFamily="2" charset="0"/>
              </a:endParaRPr>
            </a:p>
          </p:txBody>
        </p:sp>
        <p:sp>
          <p:nvSpPr>
            <p:cNvPr id="101" name="Freeform 674">
              <a:extLst>
                <a:ext uri="{FF2B5EF4-FFF2-40B4-BE49-F238E27FC236}">
                  <a16:creationId xmlns:a16="http://schemas.microsoft.com/office/drawing/2014/main" id="{6C557E6F-4BE9-264C-B32B-8FC38951FE0F}"/>
                </a:ext>
              </a:extLst>
            </p:cNvPr>
            <p:cNvSpPr>
              <a:spLocks noEditPoints="1"/>
            </p:cNvSpPr>
            <p:nvPr/>
          </p:nvSpPr>
          <p:spPr bwMode="auto">
            <a:xfrm>
              <a:off x="-2011083" y="2975763"/>
              <a:ext cx="434977" cy="439735"/>
            </a:xfrm>
            <a:custGeom>
              <a:avLst/>
              <a:gdLst/>
              <a:ahLst/>
              <a:cxnLst>
                <a:cxn ang="0">
                  <a:pos x="112" y="59"/>
                </a:cxn>
                <a:cxn ang="0">
                  <a:pos x="129" y="49"/>
                </a:cxn>
                <a:cxn ang="0">
                  <a:pos x="123" y="32"/>
                </a:cxn>
                <a:cxn ang="0">
                  <a:pos x="103" y="36"/>
                </a:cxn>
                <a:cxn ang="0">
                  <a:pos x="94" y="27"/>
                </a:cxn>
                <a:cxn ang="0">
                  <a:pos x="99" y="8"/>
                </a:cxn>
                <a:cxn ang="0">
                  <a:pos x="82" y="0"/>
                </a:cxn>
                <a:cxn ang="0">
                  <a:pos x="71" y="17"/>
                </a:cxn>
                <a:cxn ang="0">
                  <a:pos x="59" y="17"/>
                </a:cxn>
                <a:cxn ang="0">
                  <a:pos x="48" y="0"/>
                </a:cxn>
                <a:cxn ang="0">
                  <a:pos x="32" y="7"/>
                </a:cxn>
                <a:cxn ang="0">
                  <a:pos x="36" y="27"/>
                </a:cxn>
                <a:cxn ang="0">
                  <a:pos x="27" y="35"/>
                </a:cxn>
                <a:cxn ang="0">
                  <a:pos x="7" y="30"/>
                </a:cxn>
                <a:cxn ang="0">
                  <a:pos x="0" y="47"/>
                </a:cxn>
                <a:cxn ang="0">
                  <a:pos x="17" y="58"/>
                </a:cxn>
                <a:cxn ang="0">
                  <a:pos x="17" y="70"/>
                </a:cxn>
                <a:cxn ang="0">
                  <a:pos x="0" y="81"/>
                </a:cxn>
                <a:cxn ang="0">
                  <a:pos x="6" y="98"/>
                </a:cxn>
                <a:cxn ang="0">
                  <a:pos x="26" y="94"/>
                </a:cxn>
                <a:cxn ang="0">
                  <a:pos x="35" y="102"/>
                </a:cxn>
                <a:cxn ang="0">
                  <a:pos x="30" y="122"/>
                </a:cxn>
                <a:cxn ang="0">
                  <a:pos x="47" y="129"/>
                </a:cxn>
                <a:cxn ang="0">
                  <a:pos x="58" y="112"/>
                </a:cxn>
                <a:cxn ang="0">
                  <a:pos x="70" y="112"/>
                </a:cxn>
                <a:cxn ang="0">
                  <a:pos x="81" y="130"/>
                </a:cxn>
                <a:cxn ang="0">
                  <a:pos x="98" y="123"/>
                </a:cxn>
                <a:cxn ang="0">
                  <a:pos x="93" y="103"/>
                </a:cxn>
                <a:cxn ang="0">
                  <a:pos x="102" y="95"/>
                </a:cxn>
                <a:cxn ang="0">
                  <a:pos x="122" y="99"/>
                </a:cxn>
                <a:cxn ang="0">
                  <a:pos x="129" y="83"/>
                </a:cxn>
                <a:cxn ang="0">
                  <a:pos x="112" y="71"/>
                </a:cxn>
                <a:cxn ang="0">
                  <a:pos x="112" y="59"/>
                </a:cxn>
                <a:cxn ang="0">
                  <a:pos x="64" y="78"/>
                </a:cxn>
                <a:cxn ang="0">
                  <a:pos x="50" y="64"/>
                </a:cxn>
                <a:cxn ang="0">
                  <a:pos x="64" y="51"/>
                </a:cxn>
                <a:cxn ang="0">
                  <a:pos x="78" y="64"/>
                </a:cxn>
                <a:cxn ang="0">
                  <a:pos x="64" y="78"/>
                </a:cxn>
              </a:cxnLst>
              <a:rect l="0" t="0" r="r" b="b"/>
              <a:pathLst>
                <a:path w="129" h="130">
                  <a:moveTo>
                    <a:pt x="112" y="59"/>
                  </a:moveTo>
                  <a:cubicBezTo>
                    <a:pt x="129" y="49"/>
                    <a:pt x="129" y="49"/>
                    <a:pt x="129" y="49"/>
                  </a:cubicBezTo>
                  <a:cubicBezTo>
                    <a:pt x="123" y="32"/>
                    <a:pt x="123" y="32"/>
                    <a:pt x="123" y="32"/>
                  </a:cubicBezTo>
                  <a:cubicBezTo>
                    <a:pt x="103" y="36"/>
                    <a:pt x="103" y="36"/>
                    <a:pt x="103" y="36"/>
                  </a:cubicBezTo>
                  <a:cubicBezTo>
                    <a:pt x="94" y="27"/>
                    <a:pt x="94" y="27"/>
                    <a:pt x="94" y="27"/>
                  </a:cubicBezTo>
                  <a:cubicBezTo>
                    <a:pt x="99" y="8"/>
                    <a:pt x="99" y="8"/>
                    <a:pt x="99" y="8"/>
                  </a:cubicBezTo>
                  <a:cubicBezTo>
                    <a:pt x="82" y="0"/>
                    <a:pt x="82" y="0"/>
                    <a:pt x="82" y="0"/>
                  </a:cubicBezTo>
                  <a:cubicBezTo>
                    <a:pt x="71" y="17"/>
                    <a:pt x="71" y="17"/>
                    <a:pt x="71" y="17"/>
                  </a:cubicBezTo>
                  <a:cubicBezTo>
                    <a:pt x="59" y="17"/>
                    <a:pt x="59" y="17"/>
                    <a:pt x="59" y="17"/>
                  </a:cubicBezTo>
                  <a:cubicBezTo>
                    <a:pt x="48" y="0"/>
                    <a:pt x="48" y="0"/>
                    <a:pt x="48" y="0"/>
                  </a:cubicBezTo>
                  <a:cubicBezTo>
                    <a:pt x="32" y="7"/>
                    <a:pt x="32" y="7"/>
                    <a:pt x="32" y="7"/>
                  </a:cubicBezTo>
                  <a:cubicBezTo>
                    <a:pt x="36" y="27"/>
                    <a:pt x="36" y="27"/>
                    <a:pt x="36" y="27"/>
                  </a:cubicBezTo>
                  <a:cubicBezTo>
                    <a:pt x="27" y="35"/>
                    <a:pt x="27" y="35"/>
                    <a:pt x="27" y="35"/>
                  </a:cubicBezTo>
                  <a:cubicBezTo>
                    <a:pt x="7" y="30"/>
                    <a:pt x="7" y="30"/>
                    <a:pt x="7" y="30"/>
                  </a:cubicBezTo>
                  <a:cubicBezTo>
                    <a:pt x="0" y="47"/>
                    <a:pt x="0" y="47"/>
                    <a:pt x="0" y="47"/>
                  </a:cubicBezTo>
                  <a:cubicBezTo>
                    <a:pt x="17" y="58"/>
                    <a:pt x="17" y="58"/>
                    <a:pt x="17" y="58"/>
                  </a:cubicBezTo>
                  <a:cubicBezTo>
                    <a:pt x="17" y="70"/>
                    <a:pt x="17" y="70"/>
                    <a:pt x="17" y="70"/>
                  </a:cubicBezTo>
                  <a:cubicBezTo>
                    <a:pt x="0" y="81"/>
                    <a:pt x="0" y="81"/>
                    <a:pt x="0" y="81"/>
                  </a:cubicBezTo>
                  <a:cubicBezTo>
                    <a:pt x="6" y="98"/>
                    <a:pt x="6" y="98"/>
                    <a:pt x="6" y="98"/>
                  </a:cubicBezTo>
                  <a:cubicBezTo>
                    <a:pt x="26" y="94"/>
                    <a:pt x="26" y="94"/>
                    <a:pt x="26" y="94"/>
                  </a:cubicBezTo>
                  <a:cubicBezTo>
                    <a:pt x="35" y="102"/>
                    <a:pt x="35" y="102"/>
                    <a:pt x="35" y="102"/>
                  </a:cubicBezTo>
                  <a:cubicBezTo>
                    <a:pt x="30" y="122"/>
                    <a:pt x="30" y="122"/>
                    <a:pt x="30" y="122"/>
                  </a:cubicBezTo>
                  <a:cubicBezTo>
                    <a:pt x="47" y="129"/>
                    <a:pt x="47" y="129"/>
                    <a:pt x="47" y="129"/>
                  </a:cubicBezTo>
                  <a:cubicBezTo>
                    <a:pt x="58" y="112"/>
                    <a:pt x="58" y="112"/>
                    <a:pt x="58" y="112"/>
                  </a:cubicBezTo>
                  <a:cubicBezTo>
                    <a:pt x="70" y="112"/>
                    <a:pt x="70" y="112"/>
                    <a:pt x="70" y="112"/>
                  </a:cubicBezTo>
                  <a:cubicBezTo>
                    <a:pt x="81" y="130"/>
                    <a:pt x="81" y="130"/>
                    <a:pt x="81" y="130"/>
                  </a:cubicBezTo>
                  <a:cubicBezTo>
                    <a:pt x="98" y="123"/>
                    <a:pt x="98" y="123"/>
                    <a:pt x="98" y="123"/>
                  </a:cubicBezTo>
                  <a:cubicBezTo>
                    <a:pt x="93" y="103"/>
                    <a:pt x="93" y="103"/>
                    <a:pt x="93" y="103"/>
                  </a:cubicBezTo>
                  <a:cubicBezTo>
                    <a:pt x="102" y="95"/>
                    <a:pt x="102" y="95"/>
                    <a:pt x="102" y="95"/>
                  </a:cubicBezTo>
                  <a:cubicBezTo>
                    <a:pt x="122" y="99"/>
                    <a:pt x="122" y="99"/>
                    <a:pt x="122" y="99"/>
                  </a:cubicBezTo>
                  <a:cubicBezTo>
                    <a:pt x="129" y="83"/>
                    <a:pt x="129" y="83"/>
                    <a:pt x="129" y="83"/>
                  </a:cubicBezTo>
                  <a:cubicBezTo>
                    <a:pt x="112" y="71"/>
                    <a:pt x="112" y="71"/>
                    <a:pt x="112" y="71"/>
                  </a:cubicBezTo>
                  <a:lnTo>
                    <a:pt x="112" y="59"/>
                  </a:lnTo>
                  <a:close/>
                  <a:moveTo>
                    <a:pt x="64" y="78"/>
                  </a:moveTo>
                  <a:cubicBezTo>
                    <a:pt x="56" y="78"/>
                    <a:pt x="50" y="72"/>
                    <a:pt x="50" y="64"/>
                  </a:cubicBezTo>
                  <a:cubicBezTo>
                    <a:pt x="50" y="57"/>
                    <a:pt x="56" y="51"/>
                    <a:pt x="64" y="51"/>
                  </a:cubicBezTo>
                  <a:cubicBezTo>
                    <a:pt x="72" y="51"/>
                    <a:pt x="78" y="57"/>
                    <a:pt x="78" y="64"/>
                  </a:cubicBezTo>
                  <a:cubicBezTo>
                    <a:pt x="78" y="72"/>
                    <a:pt x="72" y="78"/>
                    <a:pt x="64" y="78"/>
                  </a:cubicBez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262"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B0F0"/>
                </a:solidFill>
                <a:effectLst/>
                <a:uLnTx/>
                <a:uFillTx/>
                <a:latin typeface="Helvetica" pitchFamily="2" charset="0"/>
              </a:endParaRPr>
            </a:p>
          </p:txBody>
        </p:sp>
      </p:grpSp>
      <p:sp>
        <p:nvSpPr>
          <p:cNvPr id="103" name="Oval 102">
            <a:extLst>
              <a:ext uri="{FF2B5EF4-FFF2-40B4-BE49-F238E27FC236}">
                <a16:creationId xmlns:a16="http://schemas.microsoft.com/office/drawing/2014/main" id="{F64BABF6-5E07-5B41-98AA-EC6A6B41023D}"/>
              </a:ext>
            </a:extLst>
          </p:cNvPr>
          <p:cNvSpPr/>
          <p:nvPr/>
        </p:nvSpPr>
        <p:spPr bwMode="gray">
          <a:xfrm>
            <a:off x="2940401" y="5525700"/>
            <a:ext cx="710028" cy="710029"/>
          </a:xfrm>
          <a:prstGeom prst="ellipse">
            <a:avLst/>
          </a:prstGeom>
          <a:solidFill>
            <a:srgbClr val="FFC000"/>
          </a:solidFill>
          <a:ln w="6350" algn="ctr">
            <a:noFill/>
            <a:miter lim="800000"/>
            <a:headEnd/>
            <a:tailEnd/>
          </a:ln>
        </p:spPr>
        <p:txBody>
          <a:bodyPr lIns="90000" tIns="72000" rIns="90000" bIns="72000" rtlCol="0" anchor="ctr"/>
          <a:lstStyle/>
          <a:p>
            <a:pPr marL="0" marR="0" lvl="0" indent="0" algn="ctr" defTabSz="914262"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a:ln>
                <a:noFill/>
              </a:ln>
              <a:solidFill>
                <a:srgbClr val="000000"/>
              </a:solidFill>
              <a:effectLst/>
              <a:uLnTx/>
              <a:uFillTx/>
              <a:latin typeface="Helvetica" pitchFamily="2" charset="0"/>
              <a:ea typeface="Arial Unicode MS" pitchFamily="34" charset="-128"/>
              <a:cs typeface="Arial Unicode MS" pitchFamily="34" charset="-128"/>
            </a:endParaRPr>
          </a:p>
        </p:txBody>
      </p:sp>
      <p:sp>
        <p:nvSpPr>
          <p:cNvPr id="104" name="Rectangle 103">
            <a:extLst>
              <a:ext uri="{FF2B5EF4-FFF2-40B4-BE49-F238E27FC236}">
                <a16:creationId xmlns:a16="http://schemas.microsoft.com/office/drawing/2014/main" id="{F21B118E-CF6E-9840-BBBB-A6D19E5BE7E1}"/>
              </a:ext>
            </a:extLst>
          </p:cNvPr>
          <p:cNvSpPr/>
          <p:nvPr/>
        </p:nvSpPr>
        <p:spPr>
          <a:xfrm>
            <a:off x="3143410" y="5650955"/>
            <a:ext cx="304021" cy="338554"/>
          </a:xfrm>
          <a:prstGeom prst="rect">
            <a:avLst/>
          </a:prstGeom>
        </p:spPr>
        <p:txBody>
          <a:bodyPr wrap="square">
            <a:spAutoFit/>
          </a:bodyPr>
          <a:lstStyle/>
          <a:p>
            <a:pPr marL="0" marR="0" lvl="0" indent="0" algn="ctr" defTabSz="914262"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50" normalizeH="0" baseline="0" noProof="0">
              <a:ln w="11430"/>
              <a:solidFill>
                <a:srgbClr val="000000"/>
              </a:solidFill>
              <a:effectLst/>
              <a:uLnTx/>
              <a:uFillTx/>
              <a:latin typeface="Helvetica" pitchFamily="2" charset="0"/>
            </a:endParaRPr>
          </a:p>
        </p:txBody>
      </p:sp>
      <p:grpSp>
        <p:nvGrpSpPr>
          <p:cNvPr id="105" name="Group 2">
            <a:extLst>
              <a:ext uri="{FF2B5EF4-FFF2-40B4-BE49-F238E27FC236}">
                <a16:creationId xmlns:a16="http://schemas.microsoft.com/office/drawing/2014/main" id="{3154A786-74C9-7249-AB09-3F5401FFDF85}"/>
              </a:ext>
            </a:extLst>
          </p:cNvPr>
          <p:cNvGrpSpPr/>
          <p:nvPr/>
        </p:nvGrpSpPr>
        <p:grpSpPr>
          <a:xfrm>
            <a:off x="3062180" y="5620175"/>
            <a:ext cx="466469" cy="478159"/>
            <a:chOff x="2187132" y="4416425"/>
            <a:chExt cx="292103" cy="314736"/>
          </a:xfrm>
        </p:grpSpPr>
        <p:sp>
          <p:nvSpPr>
            <p:cNvPr id="106" name="Arc 105">
              <a:extLst>
                <a:ext uri="{FF2B5EF4-FFF2-40B4-BE49-F238E27FC236}">
                  <a16:creationId xmlns:a16="http://schemas.microsoft.com/office/drawing/2014/main" id="{385C0B1F-249D-E344-9CF8-905CFAFDAE4A}"/>
                </a:ext>
              </a:extLst>
            </p:cNvPr>
            <p:cNvSpPr/>
            <p:nvPr/>
          </p:nvSpPr>
          <p:spPr>
            <a:xfrm>
              <a:off x="2187135" y="4416425"/>
              <a:ext cx="292100" cy="292100"/>
            </a:xfrm>
            <a:prstGeom prst="arc">
              <a:avLst>
                <a:gd name="adj1" fmla="val 11216061"/>
                <a:gd name="adj2" fmla="val 0"/>
              </a:avLst>
            </a:prstGeom>
            <a:noFill/>
            <a:ln w="6350" cap="flat" cmpd="sng" algn="ctr">
              <a:solidFill>
                <a:srgbClr val="000000"/>
              </a:solidFill>
              <a:prstDash val="solid"/>
              <a:headEnd type="triangle" w="med" len="med"/>
              <a:tailEnd type="none" w="med" len="med"/>
            </a:ln>
            <a:effectLst/>
          </p:spPr>
          <p:txBody>
            <a:bodyPr rtlCol="0" anchor="ctr"/>
            <a:lstStyle/>
            <a:p>
              <a:pPr marL="0" marR="0" lvl="0" indent="0" algn="ctr" defTabSz="914262"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Helvetica" pitchFamily="2" charset="0"/>
              </a:endParaRPr>
            </a:p>
          </p:txBody>
        </p:sp>
        <p:sp>
          <p:nvSpPr>
            <p:cNvPr id="107" name="Arc 106">
              <a:extLst>
                <a:ext uri="{FF2B5EF4-FFF2-40B4-BE49-F238E27FC236}">
                  <a16:creationId xmlns:a16="http://schemas.microsoft.com/office/drawing/2014/main" id="{1FECA228-E921-8349-886A-F8ED795554C8}"/>
                </a:ext>
              </a:extLst>
            </p:cNvPr>
            <p:cNvSpPr/>
            <p:nvPr/>
          </p:nvSpPr>
          <p:spPr>
            <a:xfrm>
              <a:off x="2187132" y="4439060"/>
              <a:ext cx="292099" cy="292101"/>
            </a:xfrm>
            <a:prstGeom prst="arc">
              <a:avLst>
                <a:gd name="adj1" fmla="val 1837203"/>
                <a:gd name="adj2" fmla="val 9537749"/>
              </a:avLst>
            </a:prstGeom>
            <a:noFill/>
            <a:ln w="6350" cap="flat" cmpd="sng" algn="ctr">
              <a:solidFill>
                <a:srgbClr val="000000"/>
              </a:solidFill>
              <a:prstDash val="solid"/>
              <a:headEnd type="triangle" w="med" len="med"/>
              <a:tailEnd type="none" w="med" len="med"/>
            </a:ln>
            <a:effectLst/>
          </p:spPr>
          <p:txBody>
            <a:bodyPr rtlCol="0" anchor="ctr"/>
            <a:lstStyle/>
            <a:p>
              <a:pPr marL="0" marR="0" lvl="0" indent="0" algn="ctr" defTabSz="914262"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Helvetica" pitchFamily="2" charset="0"/>
              </a:endParaRPr>
            </a:p>
          </p:txBody>
        </p:sp>
      </p:grpSp>
      <p:sp>
        <p:nvSpPr>
          <p:cNvPr id="108" name="Oval 107">
            <a:extLst>
              <a:ext uri="{FF2B5EF4-FFF2-40B4-BE49-F238E27FC236}">
                <a16:creationId xmlns:a16="http://schemas.microsoft.com/office/drawing/2014/main" id="{06FC413E-7EE0-DF47-89DE-EF7C64D87521}"/>
              </a:ext>
            </a:extLst>
          </p:cNvPr>
          <p:cNvSpPr/>
          <p:nvPr/>
        </p:nvSpPr>
        <p:spPr bwMode="gray">
          <a:xfrm>
            <a:off x="6057192" y="4151270"/>
            <a:ext cx="710029" cy="710029"/>
          </a:xfrm>
          <a:prstGeom prst="ellipse">
            <a:avLst/>
          </a:prstGeom>
          <a:solidFill>
            <a:srgbClr val="FFC000"/>
          </a:solidFill>
          <a:ln w="6350" algn="ctr">
            <a:noFill/>
            <a:miter lim="800000"/>
            <a:headEnd/>
            <a:tailEnd/>
          </a:ln>
        </p:spPr>
        <p:txBody>
          <a:bodyPr lIns="75573" tIns="60458" rIns="75573" bIns="60458" rtlCol="0" anchor="ctr"/>
          <a:lstStyle/>
          <a:p>
            <a:pPr marL="0" marR="0" lvl="0" indent="0" algn="ctr" defTabSz="914262"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a:ln>
                <a:noFill/>
              </a:ln>
              <a:solidFill>
                <a:srgbClr val="000000"/>
              </a:solidFill>
              <a:effectLst/>
              <a:uLnTx/>
              <a:uFillTx/>
              <a:latin typeface="Helvetica" pitchFamily="2" charset="0"/>
              <a:ea typeface="Arial Unicode MS" pitchFamily="34" charset="-128"/>
              <a:cs typeface="Arial Unicode MS" pitchFamily="34" charset="-128"/>
            </a:endParaRPr>
          </a:p>
        </p:txBody>
      </p:sp>
      <p:sp>
        <p:nvSpPr>
          <p:cNvPr id="111" name="Rectangle 110">
            <a:extLst>
              <a:ext uri="{FF2B5EF4-FFF2-40B4-BE49-F238E27FC236}">
                <a16:creationId xmlns:a16="http://schemas.microsoft.com/office/drawing/2014/main" id="{42B4B695-32EF-1845-8454-E8109925E0A2}"/>
              </a:ext>
            </a:extLst>
          </p:cNvPr>
          <p:cNvSpPr/>
          <p:nvPr/>
        </p:nvSpPr>
        <p:spPr>
          <a:xfrm>
            <a:off x="6121628" y="4999224"/>
            <a:ext cx="1292566" cy="246221"/>
          </a:xfrm>
          <a:prstGeom prst="rect">
            <a:avLst/>
          </a:prstGeom>
        </p:spPr>
        <p:txBody>
          <a:bodyPr wrap="square" lIns="0" tIns="0" rIns="0" bIns="0">
            <a:spAutoFit/>
          </a:bodyPr>
          <a:lstStyle/>
          <a:p>
            <a:pPr marL="0" marR="0" lvl="0" indent="0" algn="ctr" defTabSz="91426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50" normalizeH="0" baseline="0" noProof="0">
                <a:ln w="11430"/>
                <a:solidFill>
                  <a:srgbClr val="000000"/>
                </a:solidFill>
                <a:effectLst/>
                <a:uLnTx/>
                <a:uFillTx/>
                <a:latin typeface="Helvetica" pitchFamily="2" charset="0"/>
              </a:rPr>
              <a:t>Accelerate</a:t>
            </a:r>
          </a:p>
        </p:txBody>
      </p:sp>
      <p:sp>
        <p:nvSpPr>
          <p:cNvPr id="112" name="Rectangle 111">
            <a:extLst>
              <a:ext uri="{FF2B5EF4-FFF2-40B4-BE49-F238E27FC236}">
                <a16:creationId xmlns:a16="http://schemas.microsoft.com/office/drawing/2014/main" id="{0C59B235-7763-D04E-A1C7-B59D1EC0E356}"/>
              </a:ext>
            </a:extLst>
          </p:cNvPr>
          <p:cNvSpPr/>
          <p:nvPr/>
        </p:nvSpPr>
        <p:spPr>
          <a:xfrm>
            <a:off x="9774455" y="2396468"/>
            <a:ext cx="1547749" cy="246221"/>
          </a:xfrm>
          <a:prstGeom prst="rect">
            <a:avLst/>
          </a:prstGeom>
        </p:spPr>
        <p:txBody>
          <a:bodyPr wrap="square" lIns="0" tIns="0" rIns="0" bIns="0">
            <a:spAutoFit/>
          </a:bodyPr>
          <a:lstStyle/>
          <a:p>
            <a:pPr marL="0" marR="0" lvl="0" indent="0" algn="ctr" defTabSz="91426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50" normalizeH="0" baseline="0" noProof="0" dirty="0">
                <a:ln w="11430"/>
                <a:solidFill>
                  <a:srgbClr val="000000"/>
                </a:solidFill>
                <a:effectLst/>
                <a:uLnTx/>
                <a:uFillTx/>
                <a:latin typeface="Helvetica" pitchFamily="2" charset="0"/>
              </a:rPr>
              <a:t>Optimize</a:t>
            </a:r>
          </a:p>
        </p:txBody>
      </p:sp>
      <p:sp>
        <p:nvSpPr>
          <p:cNvPr id="114" name="Oval 113">
            <a:extLst>
              <a:ext uri="{FF2B5EF4-FFF2-40B4-BE49-F238E27FC236}">
                <a16:creationId xmlns:a16="http://schemas.microsoft.com/office/drawing/2014/main" id="{54281AE4-3397-0848-A6FC-47345A72D3E4}"/>
              </a:ext>
            </a:extLst>
          </p:cNvPr>
          <p:cNvSpPr/>
          <p:nvPr/>
        </p:nvSpPr>
        <p:spPr bwMode="gray">
          <a:xfrm>
            <a:off x="10509863" y="2704105"/>
            <a:ext cx="710029" cy="710029"/>
          </a:xfrm>
          <a:prstGeom prst="ellipse">
            <a:avLst/>
          </a:prstGeom>
          <a:solidFill>
            <a:srgbClr val="FFC000"/>
          </a:solidFill>
          <a:ln w="6350" algn="ctr">
            <a:noFill/>
            <a:miter lim="800000"/>
            <a:headEnd/>
            <a:tailEnd/>
          </a:ln>
        </p:spPr>
        <p:txBody>
          <a:bodyPr lIns="89955" tIns="71963" rIns="89955" bIns="71963" rtlCol="0" anchor="ctr"/>
          <a:lstStyle/>
          <a:p>
            <a:pPr marL="0" marR="0" lvl="0" indent="0" algn="ctr" defTabSz="914262"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a:ln>
                <a:noFill/>
              </a:ln>
              <a:solidFill>
                <a:srgbClr val="000000"/>
              </a:solidFill>
              <a:effectLst/>
              <a:uLnTx/>
              <a:uFillTx/>
              <a:latin typeface="Helvetica" pitchFamily="2" charset="0"/>
              <a:ea typeface="Arial Unicode MS" pitchFamily="34" charset="-128"/>
              <a:cs typeface="Arial Unicode MS" pitchFamily="34" charset="-128"/>
            </a:endParaRPr>
          </a:p>
        </p:txBody>
      </p:sp>
      <p:grpSp>
        <p:nvGrpSpPr>
          <p:cNvPr id="115" name="Group 54">
            <a:extLst>
              <a:ext uri="{FF2B5EF4-FFF2-40B4-BE49-F238E27FC236}">
                <a16:creationId xmlns:a16="http://schemas.microsoft.com/office/drawing/2014/main" id="{7101941F-56B8-E94C-8429-22829D7021C0}"/>
              </a:ext>
            </a:extLst>
          </p:cNvPr>
          <p:cNvGrpSpPr/>
          <p:nvPr/>
        </p:nvGrpSpPr>
        <p:grpSpPr>
          <a:xfrm>
            <a:off x="10636896" y="2911639"/>
            <a:ext cx="420890" cy="269876"/>
            <a:chOff x="1292225" y="3563938"/>
            <a:chExt cx="685800" cy="439738"/>
          </a:xfrm>
        </p:grpSpPr>
        <p:sp>
          <p:nvSpPr>
            <p:cNvPr id="116" name="Freeform 940">
              <a:extLst>
                <a:ext uri="{FF2B5EF4-FFF2-40B4-BE49-F238E27FC236}">
                  <a16:creationId xmlns:a16="http://schemas.microsoft.com/office/drawing/2014/main" id="{C5EE67A0-F476-5F47-AD1B-C9D48648B2D5}"/>
                </a:ext>
              </a:extLst>
            </p:cNvPr>
            <p:cNvSpPr>
              <a:spLocks/>
            </p:cNvSpPr>
            <p:nvPr/>
          </p:nvSpPr>
          <p:spPr bwMode="auto">
            <a:xfrm>
              <a:off x="1292225" y="3563938"/>
              <a:ext cx="685800" cy="439738"/>
            </a:xfrm>
            <a:custGeom>
              <a:avLst/>
              <a:gdLst/>
              <a:ahLst/>
              <a:cxnLst>
                <a:cxn ang="0">
                  <a:pos x="203" y="23"/>
                </a:cxn>
                <a:cxn ang="0">
                  <a:pos x="203" y="23"/>
                </a:cxn>
                <a:cxn ang="0">
                  <a:pos x="197" y="18"/>
                </a:cxn>
                <a:cxn ang="0">
                  <a:pos x="110" y="0"/>
                </a:cxn>
                <a:cxn ang="0">
                  <a:pos x="100" y="3"/>
                </a:cxn>
                <a:cxn ang="0">
                  <a:pos x="77" y="27"/>
                </a:cxn>
                <a:cxn ang="0">
                  <a:pos x="69" y="31"/>
                </a:cxn>
                <a:cxn ang="0">
                  <a:pos x="1" y="83"/>
                </a:cxn>
                <a:cxn ang="0">
                  <a:pos x="0" y="85"/>
                </a:cxn>
                <a:cxn ang="0">
                  <a:pos x="0" y="93"/>
                </a:cxn>
                <a:cxn ang="0">
                  <a:pos x="6" y="98"/>
                </a:cxn>
                <a:cxn ang="0">
                  <a:pos x="105" y="129"/>
                </a:cxn>
                <a:cxn ang="0">
                  <a:pos x="117" y="126"/>
                </a:cxn>
                <a:cxn ang="0">
                  <a:pos x="187" y="61"/>
                </a:cxn>
                <a:cxn ang="0">
                  <a:pos x="187" y="59"/>
                </a:cxn>
                <a:cxn ang="0">
                  <a:pos x="187" y="59"/>
                </a:cxn>
                <a:cxn ang="0">
                  <a:pos x="187" y="58"/>
                </a:cxn>
                <a:cxn ang="0">
                  <a:pos x="203" y="35"/>
                </a:cxn>
                <a:cxn ang="0">
                  <a:pos x="203" y="23"/>
                </a:cxn>
              </a:cxnLst>
              <a:rect l="0" t="0" r="r" b="b"/>
              <a:pathLst>
                <a:path w="203" h="130">
                  <a:moveTo>
                    <a:pt x="203" y="23"/>
                  </a:moveTo>
                  <a:cubicBezTo>
                    <a:pt x="203" y="23"/>
                    <a:pt x="203" y="23"/>
                    <a:pt x="203" y="23"/>
                  </a:cubicBezTo>
                  <a:cubicBezTo>
                    <a:pt x="203" y="20"/>
                    <a:pt x="200" y="19"/>
                    <a:pt x="197" y="18"/>
                  </a:cubicBezTo>
                  <a:cubicBezTo>
                    <a:pt x="194" y="17"/>
                    <a:pt x="114" y="1"/>
                    <a:pt x="110" y="0"/>
                  </a:cubicBezTo>
                  <a:cubicBezTo>
                    <a:pt x="106" y="0"/>
                    <a:pt x="101" y="1"/>
                    <a:pt x="100" y="3"/>
                  </a:cubicBezTo>
                  <a:cubicBezTo>
                    <a:pt x="98" y="5"/>
                    <a:pt x="81" y="23"/>
                    <a:pt x="77" y="27"/>
                  </a:cubicBezTo>
                  <a:cubicBezTo>
                    <a:pt x="74" y="28"/>
                    <a:pt x="72" y="29"/>
                    <a:pt x="69" y="31"/>
                  </a:cubicBezTo>
                  <a:cubicBezTo>
                    <a:pt x="1" y="83"/>
                    <a:pt x="1" y="83"/>
                    <a:pt x="1" y="83"/>
                  </a:cubicBezTo>
                  <a:cubicBezTo>
                    <a:pt x="0" y="83"/>
                    <a:pt x="0" y="84"/>
                    <a:pt x="0" y="85"/>
                  </a:cubicBezTo>
                  <a:cubicBezTo>
                    <a:pt x="0" y="93"/>
                    <a:pt x="0" y="93"/>
                    <a:pt x="0" y="93"/>
                  </a:cubicBezTo>
                  <a:cubicBezTo>
                    <a:pt x="0" y="95"/>
                    <a:pt x="2" y="97"/>
                    <a:pt x="6" y="98"/>
                  </a:cubicBezTo>
                  <a:cubicBezTo>
                    <a:pt x="105" y="129"/>
                    <a:pt x="105" y="129"/>
                    <a:pt x="105" y="129"/>
                  </a:cubicBezTo>
                  <a:cubicBezTo>
                    <a:pt x="110" y="130"/>
                    <a:pt x="115" y="129"/>
                    <a:pt x="117" y="126"/>
                  </a:cubicBezTo>
                  <a:cubicBezTo>
                    <a:pt x="187" y="61"/>
                    <a:pt x="187" y="61"/>
                    <a:pt x="187" y="61"/>
                  </a:cubicBezTo>
                  <a:cubicBezTo>
                    <a:pt x="187" y="60"/>
                    <a:pt x="187" y="59"/>
                    <a:pt x="187" y="59"/>
                  </a:cubicBezTo>
                  <a:cubicBezTo>
                    <a:pt x="187" y="59"/>
                    <a:pt x="187" y="59"/>
                    <a:pt x="187" y="59"/>
                  </a:cubicBezTo>
                  <a:cubicBezTo>
                    <a:pt x="187" y="58"/>
                    <a:pt x="187" y="58"/>
                    <a:pt x="187" y="58"/>
                  </a:cubicBezTo>
                  <a:cubicBezTo>
                    <a:pt x="191" y="53"/>
                    <a:pt x="203" y="36"/>
                    <a:pt x="203" y="35"/>
                  </a:cubicBezTo>
                  <a:cubicBezTo>
                    <a:pt x="203" y="33"/>
                    <a:pt x="203" y="23"/>
                    <a:pt x="203" y="23"/>
                  </a:cubicBez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26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lvetica" pitchFamily="2" charset="0"/>
              </a:endParaRPr>
            </a:p>
          </p:txBody>
        </p:sp>
        <p:sp>
          <p:nvSpPr>
            <p:cNvPr id="117" name="Freeform 941">
              <a:extLst>
                <a:ext uri="{FF2B5EF4-FFF2-40B4-BE49-F238E27FC236}">
                  <a16:creationId xmlns:a16="http://schemas.microsoft.com/office/drawing/2014/main" id="{1519C1C0-CC7A-7A45-8BAC-79B21E4A4677}"/>
                </a:ext>
              </a:extLst>
            </p:cNvPr>
            <p:cNvSpPr>
              <a:spLocks/>
            </p:cNvSpPr>
            <p:nvPr/>
          </p:nvSpPr>
          <p:spPr bwMode="auto">
            <a:xfrm>
              <a:off x="1585913" y="3810001"/>
              <a:ext cx="182563" cy="119063"/>
            </a:xfrm>
            <a:custGeom>
              <a:avLst/>
              <a:gdLst/>
              <a:ahLst/>
              <a:cxnLst>
                <a:cxn ang="0">
                  <a:pos x="22" y="35"/>
                </a:cxn>
                <a:cxn ang="0">
                  <a:pos x="20" y="35"/>
                </a:cxn>
                <a:cxn ang="0">
                  <a:pos x="1" y="29"/>
                </a:cxn>
                <a:cxn ang="0">
                  <a:pos x="0" y="28"/>
                </a:cxn>
                <a:cxn ang="0">
                  <a:pos x="33" y="1"/>
                </a:cxn>
                <a:cxn ang="0">
                  <a:pos x="35" y="0"/>
                </a:cxn>
                <a:cxn ang="0">
                  <a:pos x="53" y="5"/>
                </a:cxn>
                <a:cxn ang="0">
                  <a:pos x="54" y="6"/>
                </a:cxn>
                <a:cxn ang="0">
                  <a:pos x="22" y="35"/>
                </a:cxn>
              </a:cxnLst>
              <a:rect l="0" t="0" r="r" b="b"/>
              <a:pathLst>
                <a:path w="54" h="35">
                  <a:moveTo>
                    <a:pt x="22" y="35"/>
                  </a:moveTo>
                  <a:cubicBezTo>
                    <a:pt x="22" y="35"/>
                    <a:pt x="21" y="35"/>
                    <a:pt x="20" y="35"/>
                  </a:cubicBezTo>
                  <a:cubicBezTo>
                    <a:pt x="1" y="29"/>
                    <a:pt x="1" y="29"/>
                    <a:pt x="1" y="29"/>
                  </a:cubicBezTo>
                  <a:cubicBezTo>
                    <a:pt x="1" y="29"/>
                    <a:pt x="0" y="29"/>
                    <a:pt x="0" y="28"/>
                  </a:cubicBezTo>
                  <a:cubicBezTo>
                    <a:pt x="33" y="1"/>
                    <a:pt x="33" y="1"/>
                    <a:pt x="33" y="1"/>
                  </a:cubicBezTo>
                  <a:cubicBezTo>
                    <a:pt x="34" y="0"/>
                    <a:pt x="34" y="0"/>
                    <a:pt x="35" y="0"/>
                  </a:cubicBezTo>
                  <a:cubicBezTo>
                    <a:pt x="53" y="5"/>
                    <a:pt x="53" y="5"/>
                    <a:pt x="53" y="5"/>
                  </a:cubicBezTo>
                  <a:cubicBezTo>
                    <a:pt x="53" y="5"/>
                    <a:pt x="54" y="5"/>
                    <a:pt x="54" y="6"/>
                  </a:cubicBezTo>
                  <a:lnTo>
                    <a:pt x="22" y="3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26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lvetica" pitchFamily="2" charset="0"/>
              </a:endParaRPr>
            </a:p>
          </p:txBody>
        </p:sp>
        <p:sp>
          <p:nvSpPr>
            <p:cNvPr id="118" name="Freeform 942">
              <a:extLst>
                <a:ext uri="{FF2B5EF4-FFF2-40B4-BE49-F238E27FC236}">
                  <a16:creationId xmlns:a16="http://schemas.microsoft.com/office/drawing/2014/main" id="{8D98BBD0-E87A-5543-88C0-EE883B3D5B14}"/>
                </a:ext>
              </a:extLst>
            </p:cNvPr>
            <p:cNvSpPr>
              <a:spLocks/>
            </p:cNvSpPr>
            <p:nvPr/>
          </p:nvSpPr>
          <p:spPr bwMode="auto">
            <a:xfrm>
              <a:off x="1639888" y="3881438"/>
              <a:ext cx="31750" cy="9525"/>
            </a:xfrm>
            <a:custGeom>
              <a:avLst/>
              <a:gdLst/>
              <a:ahLst/>
              <a:cxnLst>
                <a:cxn ang="0">
                  <a:pos x="0" y="2"/>
                </a:cxn>
                <a:cxn ang="0">
                  <a:pos x="2" y="0"/>
                </a:cxn>
                <a:cxn ang="0">
                  <a:pos x="20" y="4"/>
                </a:cxn>
                <a:cxn ang="0">
                  <a:pos x="17" y="6"/>
                </a:cxn>
                <a:cxn ang="0">
                  <a:pos x="0" y="2"/>
                </a:cxn>
              </a:cxnLst>
              <a:rect l="0" t="0" r="r" b="b"/>
              <a:pathLst>
                <a:path w="20" h="6">
                  <a:moveTo>
                    <a:pt x="0" y="2"/>
                  </a:moveTo>
                  <a:lnTo>
                    <a:pt x="2" y="0"/>
                  </a:lnTo>
                  <a:lnTo>
                    <a:pt x="20" y="4"/>
                  </a:lnTo>
                  <a:lnTo>
                    <a:pt x="17" y="6"/>
                  </a:lnTo>
                  <a:lnTo>
                    <a:pt x="0" y="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26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lvetica" pitchFamily="2" charset="0"/>
              </a:endParaRPr>
            </a:p>
          </p:txBody>
        </p:sp>
        <p:sp>
          <p:nvSpPr>
            <p:cNvPr id="119" name="Freeform 943">
              <a:extLst>
                <a:ext uri="{FF2B5EF4-FFF2-40B4-BE49-F238E27FC236}">
                  <a16:creationId xmlns:a16="http://schemas.microsoft.com/office/drawing/2014/main" id="{B1B05CE4-1E63-1C41-A909-7D6E7BDAB457}"/>
                </a:ext>
              </a:extLst>
            </p:cNvPr>
            <p:cNvSpPr>
              <a:spLocks/>
            </p:cNvSpPr>
            <p:nvPr/>
          </p:nvSpPr>
          <p:spPr bwMode="auto">
            <a:xfrm>
              <a:off x="1630363" y="3887788"/>
              <a:ext cx="33338" cy="11113"/>
            </a:xfrm>
            <a:custGeom>
              <a:avLst/>
              <a:gdLst/>
              <a:ahLst/>
              <a:cxnLst>
                <a:cxn ang="0">
                  <a:pos x="0" y="2"/>
                </a:cxn>
                <a:cxn ang="0">
                  <a:pos x="2" y="0"/>
                </a:cxn>
                <a:cxn ang="0">
                  <a:pos x="21" y="5"/>
                </a:cxn>
                <a:cxn ang="0">
                  <a:pos x="17" y="7"/>
                </a:cxn>
                <a:cxn ang="0">
                  <a:pos x="0" y="2"/>
                </a:cxn>
              </a:cxnLst>
              <a:rect l="0" t="0" r="r" b="b"/>
              <a:pathLst>
                <a:path w="21" h="7">
                  <a:moveTo>
                    <a:pt x="0" y="2"/>
                  </a:moveTo>
                  <a:lnTo>
                    <a:pt x="2" y="0"/>
                  </a:lnTo>
                  <a:lnTo>
                    <a:pt x="21" y="5"/>
                  </a:lnTo>
                  <a:lnTo>
                    <a:pt x="17" y="7"/>
                  </a:lnTo>
                  <a:lnTo>
                    <a:pt x="0" y="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26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lvetica" pitchFamily="2" charset="0"/>
              </a:endParaRPr>
            </a:p>
          </p:txBody>
        </p:sp>
        <p:sp>
          <p:nvSpPr>
            <p:cNvPr id="120" name="Freeform 944">
              <a:extLst>
                <a:ext uri="{FF2B5EF4-FFF2-40B4-BE49-F238E27FC236}">
                  <a16:creationId xmlns:a16="http://schemas.microsoft.com/office/drawing/2014/main" id="{131E6900-65E9-974D-ADB6-A7FDB4970607}"/>
                </a:ext>
              </a:extLst>
            </p:cNvPr>
            <p:cNvSpPr>
              <a:spLocks/>
            </p:cNvSpPr>
            <p:nvPr/>
          </p:nvSpPr>
          <p:spPr bwMode="auto">
            <a:xfrm>
              <a:off x="1620838" y="3594101"/>
              <a:ext cx="296863" cy="104775"/>
            </a:xfrm>
            <a:custGeom>
              <a:avLst/>
              <a:gdLst/>
              <a:ahLst/>
              <a:cxnLst>
                <a:cxn ang="0">
                  <a:pos x="0" y="28"/>
                </a:cxn>
                <a:cxn ang="0">
                  <a:pos x="25" y="0"/>
                </a:cxn>
                <a:cxn ang="0">
                  <a:pos x="187" y="36"/>
                </a:cxn>
                <a:cxn ang="0">
                  <a:pos x="163" y="66"/>
                </a:cxn>
                <a:cxn ang="0">
                  <a:pos x="0" y="28"/>
                </a:cxn>
              </a:cxnLst>
              <a:rect l="0" t="0" r="r" b="b"/>
              <a:pathLst>
                <a:path w="187" h="66">
                  <a:moveTo>
                    <a:pt x="0" y="28"/>
                  </a:moveTo>
                  <a:lnTo>
                    <a:pt x="25" y="0"/>
                  </a:lnTo>
                  <a:lnTo>
                    <a:pt x="187" y="36"/>
                  </a:lnTo>
                  <a:lnTo>
                    <a:pt x="163" y="66"/>
                  </a:lnTo>
                  <a:lnTo>
                    <a:pt x="0" y="2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26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lvetica" pitchFamily="2" charset="0"/>
              </a:endParaRPr>
            </a:p>
          </p:txBody>
        </p:sp>
        <p:sp>
          <p:nvSpPr>
            <p:cNvPr id="121" name="Freeform 945">
              <a:extLst>
                <a:ext uri="{FF2B5EF4-FFF2-40B4-BE49-F238E27FC236}">
                  <a16:creationId xmlns:a16="http://schemas.microsoft.com/office/drawing/2014/main" id="{4401D25E-C8C6-DD43-AFBC-DBB013DD6EF3}"/>
                </a:ext>
              </a:extLst>
            </p:cNvPr>
            <p:cNvSpPr>
              <a:spLocks/>
            </p:cNvSpPr>
            <p:nvPr/>
          </p:nvSpPr>
          <p:spPr bwMode="auto">
            <a:xfrm>
              <a:off x="1792288" y="3644901"/>
              <a:ext cx="30163" cy="23813"/>
            </a:xfrm>
            <a:custGeom>
              <a:avLst/>
              <a:gdLst/>
              <a:ahLst/>
              <a:cxnLst>
                <a:cxn ang="0">
                  <a:pos x="5" y="6"/>
                </a:cxn>
                <a:cxn ang="0">
                  <a:pos x="6" y="5"/>
                </a:cxn>
                <a:cxn ang="0">
                  <a:pos x="7" y="4"/>
                </a:cxn>
                <a:cxn ang="0">
                  <a:pos x="8" y="5"/>
                </a:cxn>
                <a:cxn ang="0">
                  <a:pos x="6" y="7"/>
                </a:cxn>
                <a:cxn ang="0">
                  <a:pos x="5" y="7"/>
                </a:cxn>
                <a:cxn ang="0">
                  <a:pos x="0" y="6"/>
                </a:cxn>
                <a:cxn ang="0">
                  <a:pos x="0" y="6"/>
                </a:cxn>
                <a:cxn ang="0">
                  <a:pos x="1" y="5"/>
                </a:cxn>
                <a:cxn ang="0">
                  <a:pos x="2" y="6"/>
                </a:cxn>
                <a:cxn ang="0">
                  <a:pos x="7" y="1"/>
                </a:cxn>
                <a:cxn ang="0">
                  <a:pos x="5" y="1"/>
                </a:cxn>
                <a:cxn ang="0">
                  <a:pos x="5" y="0"/>
                </a:cxn>
                <a:cxn ang="0">
                  <a:pos x="6" y="0"/>
                </a:cxn>
                <a:cxn ang="0">
                  <a:pos x="9" y="0"/>
                </a:cxn>
                <a:cxn ang="0">
                  <a:pos x="4" y="6"/>
                </a:cxn>
                <a:cxn ang="0">
                  <a:pos x="5" y="6"/>
                </a:cxn>
              </a:cxnLst>
              <a:rect l="0" t="0" r="r" b="b"/>
              <a:pathLst>
                <a:path w="9" h="7">
                  <a:moveTo>
                    <a:pt x="5" y="6"/>
                  </a:moveTo>
                  <a:cubicBezTo>
                    <a:pt x="6" y="5"/>
                    <a:pt x="6" y="5"/>
                    <a:pt x="6" y="5"/>
                  </a:cubicBezTo>
                  <a:cubicBezTo>
                    <a:pt x="7" y="4"/>
                    <a:pt x="7" y="4"/>
                    <a:pt x="7" y="4"/>
                  </a:cubicBezTo>
                  <a:cubicBezTo>
                    <a:pt x="8" y="4"/>
                    <a:pt x="8" y="5"/>
                    <a:pt x="8" y="5"/>
                  </a:cubicBezTo>
                  <a:cubicBezTo>
                    <a:pt x="6" y="7"/>
                    <a:pt x="6" y="7"/>
                    <a:pt x="6" y="7"/>
                  </a:cubicBezTo>
                  <a:cubicBezTo>
                    <a:pt x="5" y="7"/>
                    <a:pt x="5" y="7"/>
                    <a:pt x="5" y="7"/>
                  </a:cubicBezTo>
                  <a:cubicBezTo>
                    <a:pt x="0" y="6"/>
                    <a:pt x="0" y="6"/>
                    <a:pt x="0" y="6"/>
                  </a:cubicBezTo>
                  <a:cubicBezTo>
                    <a:pt x="0" y="6"/>
                    <a:pt x="0" y="6"/>
                    <a:pt x="0" y="6"/>
                  </a:cubicBezTo>
                  <a:cubicBezTo>
                    <a:pt x="1" y="5"/>
                    <a:pt x="1" y="5"/>
                    <a:pt x="1" y="5"/>
                  </a:cubicBezTo>
                  <a:cubicBezTo>
                    <a:pt x="2" y="6"/>
                    <a:pt x="2" y="6"/>
                    <a:pt x="2" y="6"/>
                  </a:cubicBezTo>
                  <a:cubicBezTo>
                    <a:pt x="7" y="1"/>
                    <a:pt x="7" y="1"/>
                    <a:pt x="7" y="1"/>
                  </a:cubicBezTo>
                  <a:cubicBezTo>
                    <a:pt x="5" y="1"/>
                    <a:pt x="5" y="1"/>
                    <a:pt x="5" y="1"/>
                  </a:cubicBezTo>
                  <a:cubicBezTo>
                    <a:pt x="5" y="0"/>
                    <a:pt x="5" y="0"/>
                    <a:pt x="5" y="0"/>
                  </a:cubicBezTo>
                  <a:cubicBezTo>
                    <a:pt x="6" y="0"/>
                    <a:pt x="6" y="0"/>
                    <a:pt x="6" y="0"/>
                  </a:cubicBezTo>
                  <a:cubicBezTo>
                    <a:pt x="9" y="0"/>
                    <a:pt x="9" y="0"/>
                    <a:pt x="9" y="0"/>
                  </a:cubicBezTo>
                  <a:cubicBezTo>
                    <a:pt x="4" y="6"/>
                    <a:pt x="4" y="6"/>
                    <a:pt x="4" y="6"/>
                  </a:cubicBezTo>
                  <a:lnTo>
                    <a:pt x="5" y="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26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lvetica" pitchFamily="2" charset="0"/>
              </a:endParaRPr>
            </a:p>
          </p:txBody>
        </p:sp>
        <p:sp>
          <p:nvSpPr>
            <p:cNvPr id="122" name="Freeform 946">
              <a:extLst>
                <a:ext uri="{FF2B5EF4-FFF2-40B4-BE49-F238E27FC236}">
                  <a16:creationId xmlns:a16="http://schemas.microsoft.com/office/drawing/2014/main" id="{DD9F92E8-1F16-6343-8424-15F30B416A0E}"/>
                </a:ext>
              </a:extLst>
            </p:cNvPr>
            <p:cNvSpPr>
              <a:spLocks noEditPoints="1"/>
            </p:cNvSpPr>
            <p:nvPr/>
          </p:nvSpPr>
          <p:spPr bwMode="auto">
            <a:xfrm>
              <a:off x="1822450" y="3651251"/>
              <a:ext cx="38100" cy="23813"/>
            </a:xfrm>
            <a:custGeom>
              <a:avLst/>
              <a:gdLst/>
              <a:ahLst/>
              <a:cxnLst>
                <a:cxn ang="0">
                  <a:pos x="10" y="1"/>
                </a:cxn>
                <a:cxn ang="0">
                  <a:pos x="10" y="2"/>
                </a:cxn>
                <a:cxn ang="0">
                  <a:pos x="6" y="7"/>
                </a:cxn>
                <a:cxn ang="0">
                  <a:pos x="4" y="7"/>
                </a:cxn>
                <a:cxn ang="0">
                  <a:pos x="1" y="6"/>
                </a:cxn>
                <a:cxn ang="0">
                  <a:pos x="0" y="5"/>
                </a:cxn>
                <a:cxn ang="0">
                  <a:pos x="4" y="0"/>
                </a:cxn>
                <a:cxn ang="0">
                  <a:pos x="6" y="0"/>
                </a:cxn>
                <a:cxn ang="0">
                  <a:pos x="10" y="1"/>
                </a:cxn>
                <a:cxn ang="0">
                  <a:pos x="5" y="6"/>
                </a:cxn>
                <a:cxn ang="0">
                  <a:pos x="9" y="1"/>
                </a:cxn>
                <a:cxn ang="0">
                  <a:pos x="5" y="1"/>
                </a:cxn>
                <a:cxn ang="0">
                  <a:pos x="1" y="6"/>
                </a:cxn>
                <a:cxn ang="0">
                  <a:pos x="5" y="6"/>
                </a:cxn>
              </a:cxnLst>
              <a:rect l="0" t="0" r="r" b="b"/>
              <a:pathLst>
                <a:path w="11" h="7">
                  <a:moveTo>
                    <a:pt x="10" y="1"/>
                  </a:moveTo>
                  <a:cubicBezTo>
                    <a:pt x="11" y="1"/>
                    <a:pt x="11" y="1"/>
                    <a:pt x="10" y="2"/>
                  </a:cubicBezTo>
                  <a:cubicBezTo>
                    <a:pt x="6" y="7"/>
                    <a:pt x="6" y="7"/>
                    <a:pt x="6" y="7"/>
                  </a:cubicBezTo>
                  <a:cubicBezTo>
                    <a:pt x="6" y="7"/>
                    <a:pt x="5" y="7"/>
                    <a:pt x="4" y="7"/>
                  </a:cubicBezTo>
                  <a:cubicBezTo>
                    <a:pt x="1" y="6"/>
                    <a:pt x="1" y="6"/>
                    <a:pt x="1" y="6"/>
                  </a:cubicBezTo>
                  <a:cubicBezTo>
                    <a:pt x="0" y="6"/>
                    <a:pt x="0" y="6"/>
                    <a:pt x="0" y="5"/>
                  </a:cubicBezTo>
                  <a:cubicBezTo>
                    <a:pt x="4" y="0"/>
                    <a:pt x="4" y="0"/>
                    <a:pt x="4" y="0"/>
                  </a:cubicBezTo>
                  <a:cubicBezTo>
                    <a:pt x="5" y="0"/>
                    <a:pt x="6" y="0"/>
                    <a:pt x="6" y="0"/>
                  </a:cubicBezTo>
                  <a:lnTo>
                    <a:pt x="10" y="1"/>
                  </a:lnTo>
                  <a:close/>
                  <a:moveTo>
                    <a:pt x="5" y="6"/>
                  </a:moveTo>
                  <a:cubicBezTo>
                    <a:pt x="9" y="1"/>
                    <a:pt x="9" y="1"/>
                    <a:pt x="9" y="1"/>
                  </a:cubicBezTo>
                  <a:cubicBezTo>
                    <a:pt x="5" y="1"/>
                    <a:pt x="5" y="1"/>
                    <a:pt x="5" y="1"/>
                  </a:cubicBezTo>
                  <a:cubicBezTo>
                    <a:pt x="1" y="6"/>
                    <a:pt x="1" y="6"/>
                    <a:pt x="1" y="6"/>
                  </a:cubicBezTo>
                  <a:lnTo>
                    <a:pt x="5" y="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26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lvetica" pitchFamily="2" charset="0"/>
              </a:endParaRPr>
            </a:p>
          </p:txBody>
        </p:sp>
        <p:sp>
          <p:nvSpPr>
            <p:cNvPr id="123" name="Freeform 947">
              <a:extLst>
                <a:ext uri="{FF2B5EF4-FFF2-40B4-BE49-F238E27FC236}">
                  <a16:creationId xmlns:a16="http://schemas.microsoft.com/office/drawing/2014/main" id="{B38A79A3-1F80-9942-8778-0AE34268FB09}"/>
                </a:ext>
              </a:extLst>
            </p:cNvPr>
            <p:cNvSpPr>
              <a:spLocks noEditPoints="1"/>
            </p:cNvSpPr>
            <p:nvPr/>
          </p:nvSpPr>
          <p:spPr bwMode="auto">
            <a:xfrm>
              <a:off x="1852613" y="3659188"/>
              <a:ext cx="38100" cy="23813"/>
            </a:xfrm>
            <a:custGeom>
              <a:avLst/>
              <a:gdLst/>
              <a:ahLst/>
              <a:cxnLst>
                <a:cxn ang="0">
                  <a:pos x="10" y="1"/>
                </a:cxn>
                <a:cxn ang="0">
                  <a:pos x="10" y="2"/>
                </a:cxn>
                <a:cxn ang="0">
                  <a:pos x="6" y="7"/>
                </a:cxn>
                <a:cxn ang="0">
                  <a:pos x="4" y="7"/>
                </a:cxn>
                <a:cxn ang="0">
                  <a:pos x="1" y="6"/>
                </a:cxn>
                <a:cxn ang="0">
                  <a:pos x="0" y="5"/>
                </a:cxn>
                <a:cxn ang="0">
                  <a:pos x="4" y="0"/>
                </a:cxn>
                <a:cxn ang="0">
                  <a:pos x="6" y="0"/>
                </a:cxn>
                <a:cxn ang="0">
                  <a:pos x="10" y="1"/>
                </a:cxn>
                <a:cxn ang="0">
                  <a:pos x="5" y="6"/>
                </a:cxn>
                <a:cxn ang="0">
                  <a:pos x="9" y="1"/>
                </a:cxn>
                <a:cxn ang="0">
                  <a:pos x="6" y="1"/>
                </a:cxn>
                <a:cxn ang="0">
                  <a:pos x="1" y="6"/>
                </a:cxn>
                <a:cxn ang="0">
                  <a:pos x="5" y="6"/>
                </a:cxn>
              </a:cxnLst>
              <a:rect l="0" t="0" r="r" b="b"/>
              <a:pathLst>
                <a:path w="11" h="7">
                  <a:moveTo>
                    <a:pt x="10" y="1"/>
                  </a:moveTo>
                  <a:cubicBezTo>
                    <a:pt x="11" y="1"/>
                    <a:pt x="11" y="1"/>
                    <a:pt x="10" y="2"/>
                  </a:cubicBezTo>
                  <a:cubicBezTo>
                    <a:pt x="6" y="7"/>
                    <a:pt x="6" y="7"/>
                    <a:pt x="6" y="7"/>
                  </a:cubicBezTo>
                  <a:cubicBezTo>
                    <a:pt x="6" y="7"/>
                    <a:pt x="5" y="7"/>
                    <a:pt x="4" y="7"/>
                  </a:cubicBezTo>
                  <a:cubicBezTo>
                    <a:pt x="1" y="6"/>
                    <a:pt x="1" y="6"/>
                    <a:pt x="1" y="6"/>
                  </a:cubicBezTo>
                  <a:cubicBezTo>
                    <a:pt x="0" y="6"/>
                    <a:pt x="0" y="6"/>
                    <a:pt x="0" y="5"/>
                  </a:cubicBezTo>
                  <a:cubicBezTo>
                    <a:pt x="4" y="0"/>
                    <a:pt x="4" y="0"/>
                    <a:pt x="4" y="0"/>
                  </a:cubicBezTo>
                  <a:cubicBezTo>
                    <a:pt x="5" y="0"/>
                    <a:pt x="6" y="0"/>
                    <a:pt x="6" y="0"/>
                  </a:cubicBezTo>
                  <a:lnTo>
                    <a:pt x="10" y="1"/>
                  </a:lnTo>
                  <a:close/>
                  <a:moveTo>
                    <a:pt x="5" y="6"/>
                  </a:moveTo>
                  <a:cubicBezTo>
                    <a:pt x="9" y="1"/>
                    <a:pt x="9" y="1"/>
                    <a:pt x="9" y="1"/>
                  </a:cubicBezTo>
                  <a:cubicBezTo>
                    <a:pt x="6" y="1"/>
                    <a:pt x="6" y="1"/>
                    <a:pt x="6" y="1"/>
                  </a:cubicBezTo>
                  <a:cubicBezTo>
                    <a:pt x="1" y="6"/>
                    <a:pt x="1" y="6"/>
                    <a:pt x="1" y="6"/>
                  </a:cubicBezTo>
                  <a:lnTo>
                    <a:pt x="5" y="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26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lvetica" pitchFamily="2" charset="0"/>
              </a:endParaRPr>
            </a:p>
          </p:txBody>
        </p:sp>
      </p:grpSp>
      <p:pic>
        <p:nvPicPr>
          <p:cNvPr id="11" name="Picture 10" descr="A close up of a clock&#10;&#10;Description automatically generated">
            <a:extLst>
              <a:ext uri="{FF2B5EF4-FFF2-40B4-BE49-F238E27FC236}">
                <a16:creationId xmlns:a16="http://schemas.microsoft.com/office/drawing/2014/main" id="{2C00D973-5BDC-A445-8B33-315C106E9629}"/>
              </a:ext>
            </a:extLst>
          </p:cNvPr>
          <p:cNvPicPr>
            <a:picLocks noChangeAspect="1"/>
          </p:cNvPicPr>
          <p:nvPr/>
        </p:nvPicPr>
        <p:blipFill>
          <a:blip r:embed="rId3" cstate="email">
            <a:biLevel thresh="50000"/>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6219335" y="4297329"/>
            <a:ext cx="390090" cy="390090"/>
          </a:xfrm>
          <a:prstGeom prst="rect">
            <a:avLst/>
          </a:prstGeom>
        </p:spPr>
      </p:pic>
      <p:sp>
        <p:nvSpPr>
          <p:cNvPr id="124" name="TextBox 123">
            <a:extLst>
              <a:ext uri="{FF2B5EF4-FFF2-40B4-BE49-F238E27FC236}">
                <a16:creationId xmlns:a16="http://schemas.microsoft.com/office/drawing/2014/main" id="{8D404C29-C6A2-8245-93BF-09E5F1625801}"/>
              </a:ext>
            </a:extLst>
          </p:cNvPr>
          <p:cNvSpPr txBox="1"/>
          <p:nvPr/>
        </p:nvSpPr>
        <p:spPr>
          <a:xfrm>
            <a:off x="133526" y="4445033"/>
            <a:ext cx="1894780" cy="892552"/>
          </a:xfrm>
          <a:prstGeom prst="rect">
            <a:avLst/>
          </a:prstGeom>
          <a:noFill/>
        </p:spPr>
        <p:txBody>
          <a:bodyPr wrap="square" rtlCol="0">
            <a:spAutoFit/>
          </a:bodyPr>
          <a:lstStyle>
            <a:defPPr>
              <a:defRPr lang="en-US"/>
            </a:defPPr>
            <a:lvl1pPr marL="228594" indent="-228594">
              <a:buFont typeface="Arial" charset="0"/>
              <a:buChar char="•"/>
              <a:defRPr sz="1300" b="1">
                <a:solidFill>
                  <a:srgbClr val="595959"/>
                </a:solidFill>
                <a:cs typeface="Century Gothic"/>
              </a:defRPr>
            </a:lvl1pPr>
          </a:lstStyle>
          <a:p>
            <a:pPr marL="228594" marR="0" lvl="0" indent="-228594" algn="l" defTabSz="914400" rtl="0" eaLnBrk="1" fontAlgn="auto" latinLnBrk="0" hangingPunct="1">
              <a:lnSpc>
                <a:spcPct val="100000"/>
              </a:lnSpc>
              <a:spcBef>
                <a:spcPts val="0"/>
              </a:spcBef>
              <a:spcAft>
                <a:spcPts val="0"/>
              </a:spcAft>
              <a:buClrTx/>
              <a:buSzTx/>
              <a:buFont typeface="Arial" charset="0"/>
              <a:buChar char="•"/>
              <a:tabLst/>
              <a:defRPr/>
            </a:pPr>
            <a:r>
              <a:rPr kumimoji="0" lang="en-US" sz="1300" b="0" i="0" u="none" strike="noStrike" kern="1200" cap="none" spc="0" normalizeH="0" baseline="0" noProof="0">
                <a:ln>
                  <a:noFill/>
                </a:ln>
                <a:solidFill>
                  <a:schemeClr val="accent3"/>
                </a:solidFill>
                <a:effectLst/>
                <a:uLnTx/>
                <a:uFillTx/>
                <a:latin typeface="Helvetica" pitchFamily="2" charset="0"/>
              </a:rPr>
              <a:t>Grow EDI invoices</a:t>
            </a:r>
          </a:p>
          <a:p>
            <a:pPr marL="228594" marR="0" lvl="0" indent="-228594" algn="l" defTabSz="914400" rtl="0" eaLnBrk="1" fontAlgn="auto" latinLnBrk="0" hangingPunct="1">
              <a:lnSpc>
                <a:spcPct val="100000"/>
              </a:lnSpc>
              <a:spcBef>
                <a:spcPts val="0"/>
              </a:spcBef>
              <a:spcAft>
                <a:spcPts val="0"/>
              </a:spcAft>
              <a:buClrTx/>
              <a:buSzTx/>
              <a:buFont typeface="Arial" charset="0"/>
              <a:buChar char="•"/>
              <a:tabLst/>
              <a:defRPr/>
            </a:pPr>
            <a:r>
              <a:rPr kumimoji="0" lang="en-US" sz="1300" b="0" i="0" u="none" strike="noStrike" kern="1200" cap="none" spc="0" normalizeH="0" baseline="0" noProof="0">
                <a:ln>
                  <a:noFill/>
                </a:ln>
                <a:solidFill>
                  <a:schemeClr val="accent3"/>
                </a:solidFill>
                <a:effectLst/>
                <a:uLnTx/>
                <a:uFillTx/>
                <a:latin typeface="Helvetica" pitchFamily="2" charset="0"/>
              </a:rPr>
              <a:t>Automate email</a:t>
            </a:r>
          </a:p>
          <a:p>
            <a:pPr marL="228594" marR="0" lvl="0" indent="-228594" algn="l" defTabSz="914400" rtl="0" eaLnBrk="1" fontAlgn="auto" latinLnBrk="0" hangingPunct="1">
              <a:lnSpc>
                <a:spcPct val="100000"/>
              </a:lnSpc>
              <a:spcBef>
                <a:spcPts val="0"/>
              </a:spcBef>
              <a:spcAft>
                <a:spcPts val="0"/>
              </a:spcAft>
              <a:buClrTx/>
              <a:buSzTx/>
              <a:buFont typeface="Arial" charset="0"/>
              <a:buChar char="•"/>
              <a:tabLst/>
              <a:defRPr/>
            </a:pPr>
            <a:r>
              <a:rPr kumimoji="0" lang="en-US" sz="1300" b="0" i="0" u="none" strike="noStrike" kern="1200" cap="none" spc="0" normalizeH="0" baseline="0" noProof="0">
                <a:ln>
                  <a:noFill/>
                </a:ln>
                <a:solidFill>
                  <a:schemeClr val="accent3"/>
                </a:solidFill>
                <a:effectLst/>
                <a:uLnTx/>
                <a:uFillTx/>
                <a:latin typeface="Helvetica" pitchFamily="2" charset="0"/>
              </a:rPr>
              <a:t>Paper reduction</a:t>
            </a:r>
          </a:p>
          <a:p>
            <a:pPr marL="228594" marR="0" lvl="0" indent="-228594"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1300" b="1" i="0" u="none" strike="noStrike" kern="1200" cap="none" spc="0" normalizeH="0" baseline="0" noProof="0">
              <a:ln>
                <a:noFill/>
              </a:ln>
              <a:solidFill>
                <a:schemeClr val="accent3"/>
              </a:solidFill>
              <a:effectLst/>
              <a:uLnTx/>
              <a:uFillTx/>
              <a:latin typeface="Helvetica" pitchFamily="2" charset="0"/>
            </a:endParaRPr>
          </a:p>
        </p:txBody>
      </p:sp>
      <p:sp>
        <p:nvSpPr>
          <p:cNvPr id="125" name="TextBox 124">
            <a:extLst>
              <a:ext uri="{FF2B5EF4-FFF2-40B4-BE49-F238E27FC236}">
                <a16:creationId xmlns:a16="http://schemas.microsoft.com/office/drawing/2014/main" id="{2617453F-ADEB-A44C-B23C-5E8F4320DA77}"/>
              </a:ext>
            </a:extLst>
          </p:cNvPr>
          <p:cNvSpPr txBox="1"/>
          <p:nvPr/>
        </p:nvSpPr>
        <p:spPr>
          <a:xfrm>
            <a:off x="2527189" y="4390696"/>
            <a:ext cx="2452819" cy="692497"/>
          </a:xfrm>
          <a:prstGeom prst="rect">
            <a:avLst/>
          </a:prstGeom>
          <a:noFill/>
        </p:spPr>
        <p:txBody>
          <a:bodyPr wrap="square" rtlCol="0">
            <a:spAutoFit/>
          </a:bodyPr>
          <a:lstStyle>
            <a:defPPr>
              <a:defRPr lang="en-US"/>
            </a:defPPr>
            <a:lvl1pPr marL="228594" indent="-228594">
              <a:buFont typeface="Arial" charset="0"/>
              <a:buChar char="•"/>
              <a:defRPr sz="1300" b="1">
                <a:solidFill>
                  <a:srgbClr val="595959"/>
                </a:solidFill>
                <a:cs typeface="Century Gothic"/>
              </a:defRPr>
            </a:lvl1pPr>
          </a:lstStyle>
          <a:p>
            <a:pPr marL="228594" marR="0" lvl="0" indent="-228594" algn="l" defTabSz="914400" rtl="0" eaLnBrk="1" fontAlgn="auto" latinLnBrk="0" hangingPunct="1">
              <a:lnSpc>
                <a:spcPct val="100000"/>
              </a:lnSpc>
              <a:spcBef>
                <a:spcPts val="0"/>
              </a:spcBef>
              <a:spcAft>
                <a:spcPts val="0"/>
              </a:spcAft>
              <a:buClrTx/>
              <a:buSzTx/>
              <a:buFont typeface="Arial" charset="0"/>
              <a:buChar char="•"/>
              <a:tabLst/>
              <a:defRPr/>
            </a:pPr>
            <a:r>
              <a:rPr kumimoji="0" lang="en-US" sz="1300" b="0" i="0" u="none" strike="noStrike" kern="1200" cap="none" spc="0" normalizeH="0" baseline="0" noProof="0">
                <a:ln>
                  <a:noFill/>
                </a:ln>
                <a:solidFill>
                  <a:schemeClr val="accent3"/>
                </a:solidFill>
                <a:effectLst/>
                <a:uLnTx/>
                <a:uFillTx/>
                <a:latin typeface="Helvetica" pitchFamily="2" charset="0"/>
              </a:rPr>
              <a:t>Standardize process</a:t>
            </a:r>
          </a:p>
          <a:p>
            <a:pPr marL="228594" marR="0" lvl="0" indent="-228594" algn="l" defTabSz="914400" rtl="0" eaLnBrk="1" fontAlgn="auto" latinLnBrk="0" hangingPunct="1">
              <a:lnSpc>
                <a:spcPct val="100000"/>
              </a:lnSpc>
              <a:spcBef>
                <a:spcPts val="0"/>
              </a:spcBef>
              <a:spcAft>
                <a:spcPts val="0"/>
              </a:spcAft>
              <a:buClrTx/>
              <a:buSzTx/>
              <a:buFont typeface="Arial" charset="0"/>
              <a:buChar char="•"/>
              <a:tabLst/>
              <a:defRPr/>
            </a:pPr>
            <a:r>
              <a:rPr kumimoji="0" lang="en-US" sz="1300" b="0" i="0" u="none" strike="noStrike" kern="1200" cap="none" spc="0" normalizeH="0" baseline="0" noProof="0">
                <a:ln>
                  <a:noFill/>
                </a:ln>
                <a:solidFill>
                  <a:schemeClr val="accent3"/>
                </a:solidFill>
                <a:effectLst/>
                <a:uLnTx/>
                <a:uFillTx/>
                <a:latin typeface="Helvetica" pitchFamily="2" charset="0"/>
              </a:rPr>
              <a:t>Review &amp; update Policy</a:t>
            </a:r>
          </a:p>
          <a:p>
            <a:pPr marL="228594" marR="0" lvl="0" indent="-228594" algn="l" defTabSz="914400" rtl="0" eaLnBrk="1" fontAlgn="auto" latinLnBrk="0" hangingPunct="1">
              <a:lnSpc>
                <a:spcPct val="100000"/>
              </a:lnSpc>
              <a:spcBef>
                <a:spcPts val="0"/>
              </a:spcBef>
              <a:spcAft>
                <a:spcPts val="0"/>
              </a:spcAft>
              <a:buClrTx/>
              <a:buSzTx/>
              <a:buFont typeface="Arial" charset="0"/>
              <a:buChar char="•"/>
              <a:tabLst/>
              <a:defRPr/>
            </a:pPr>
            <a:r>
              <a:rPr kumimoji="0" lang="en-US" sz="1300" b="0" i="0" u="none" strike="noStrike" kern="1200" cap="none" spc="0" normalizeH="0" baseline="0" noProof="0">
                <a:ln>
                  <a:noFill/>
                </a:ln>
                <a:solidFill>
                  <a:schemeClr val="accent3"/>
                </a:solidFill>
                <a:effectLst/>
                <a:uLnTx/>
                <a:uFillTx/>
                <a:latin typeface="Helvetica" pitchFamily="2" charset="0"/>
              </a:rPr>
              <a:t>Eliminate touch points</a:t>
            </a:r>
          </a:p>
        </p:txBody>
      </p:sp>
      <p:sp>
        <p:nvSpPr>
          <p:cNvPr id="126" name="TextBox 125">
            <a:extLst>
              <a:ext uri="{FF2B5EF4-FFF2-40B4-BE49-F238E27FC236}">
                <a16:creationId xmlns:a16="http://schemas.microsoft.com/office/drawing/2014/main" id="{22807B7D-6E74-A345-A48A-BF09468368C7}"/>
              </a:ext>
            </a:extLst>
          </p:cNvPr>
          <p:cNvSpPr txBox="1"/>
          <p:nvPr/>
        </p:nvSpPr>
        <p:spPr>
          <a:xfrm>
            <a:off x="4450196" y="2782669"/>
            <a:ext cx="3291608" cy="1292662"/>
          </a:xfrm>
          <a:prstGeom prst="rect">
            <a:avLst/>
          </a:prstGeom>
          <a:noFill/>
        </p:spPr>
        <p:txBody>
          <a:bodyPr wrap="square" rtlCol="0">
            <a:spAutoFit/>
          </a:bodyPr>
          <a:lstStyle/>
          <a:p>
            <a:pPr marL="228594" marR="0" lvl="0" indent="-228594" algn="l" defTabSz="914400" rtl="0" eaLnBrk="1" fontAlgn="auto" latinLnBrk="0" hangingPunct="1">
              <a:lnSpc>
                <a:spcPct val="100000"/>
              </a:lnSpc>
              <a:spcBef>
                <a:spcPts val="0"/>
              </a:spcBef>
              <a:spcAft>
                <a:spcPts val="0"/>
              </a:spcAft>
              <a:buClrTx/>
              <a:buSzTx/>
              <a:buFont typeface="Arial" charset="0"/>
              <a:buChar char="•"/>
              <a:tabLst/>
              <a:defRPr/>
            </a:pPr>
            <a:r>
              <a:rPr kumimoji="0" lang="en-US" sz="1300" b="0" i="0" u="none" strike="noStrike" kern="1200" cap="none" spc="0" normalizeH="0" baseline="0" noProof="0" dirty="0">
                <a:ln>
                  <a:noFill/>
                </a:ln>
                <a:solidFill>
                  <a:schemeClr val="accent3"/>
                </a:solidFill>
                <a:effectLst/>
                <a:uLnTx/>
                <a:uFillTx/>
                <a:latin typeface="Helvetica" pitchFamily="2" charset="0"/>
                <a:cs typeface="Century Gothic"/>
              </a:rPr>
              <a:t>PO Driven</a:t>
            </a:r>
          </a:p>
          <a:p>
            <a:pPr marL="228594" marR="0" lvl="0" indent="-228594" algn="l" defTabSz="914400" rtl="0" eaLnBrk="1" fontAlgn="auto" latinLnBrk="0" hangingPunct="1">
              <a:lnSpc>
                <a:spcPct val="100000"/>
              </a:lnSpc>
              <a:spcBef>
                <a:spcPts val="0"/>
              </a:spcBef>
              <a:spcAft>
                <a:spcPts val="0"/>
              </a:spcAft>
              <a:buClrTx/>
              <a:buSzTx/>
              <a:buFont typeface="Arial" charset="0"/>
              <a:buChar char="•"/>
              <a:tabLst/>
              <a:defRPr/>
            </a:pPr>
            <a:r>
              <a:rPr kumimoji="0" lang="en-US" sz="1300" b="0" i="0" u="none" strike="noStrike" kern="1200" cap="none" spc="0" normalizeH="0" baseline="0" noProof="0" dirty="0">
                <a:ln>
                  <a:noFill/>
                </a:ln>
                <a:solidFill>
                  <a:schemeClr val="accent3"/>
                </a:solidFill>
                <a:effectLst/>
                <a:uLnTx/>
                <a:uFillTx/>
                <a:latin typeface="Helvetica" pitchFamily="2" charset="0"/>
                <a:cs typeface="Century Gothic"/>
              </a:rPr>
              <a:t>Line-item match acceleration</a:t>
            </a:r>
          </a:p>
          <a:p>
            <a:pPr marL="228594" marR="0" lvl="0" indent="-228594" algn="l" defTabSz="914400" rtl="0" eaLnBrk="1" fontAlgn="auto" latinLnBrk="0" hangingPunct="1">
              <a:lnSpc>
                <a:spcPct val="100000"/>
              </a:lnSpc>
              <a:spcBef>
                <a:spcPts val="0"/>
              </a:spcBef>
              <a:spcAft>
                <a:spcPts val="0"/>
              </a:spcAft>
              <a:buClrTx/>
              <a:buSzTx/>
              <a:buFont typeface="Arial" charset="0"/>
              <a:buChar char="•"/>
              <a:tabLst/>
              <a:defRPr/>
            </a:pPr>
            <a:r>
              <a:rPr kumimoji="0" lang="en-US" sz="1300" b="0" i="0" u="none" strike="noStrike" kern="1200" cap="none" spc="0" normalizeH="0" baseline="0" noProof="0" dirty="0">
                <a:ln>
                  <a:noFill/>
                </a:ln>
                <a:solidFill>
                  <a:schemeClr val="accent3"/>
                </a:solidFill>
                <a:effectLst/>
                <a:uLnTx/>
                <a:uFillTx/>
                <a:latin typeface="Helvetica" pitchFamily="2" charset="0"/>
                <a:cs typeface="Century Gothic"/>
              </a:rPr>
              <a:t>Minimum touch exception path</a:t>
            </a:r>
          </a:p>
          <a:p>
            <a:pPr marL="228594" marR="0" lvl="0" indent="-228594" algn="l" defTabSz="914400" rtl="0" eaLnBrk="1" fontAlgn="auto" latinLnBrk="0" hangingPunct="1">
              <a:lnSpc>
                <a:spcPct val="100000"/>
              </a:lnSpc>
              <a:spcBef>
                <a:spcPts val="0"/>
              </a:spcBef>
              <a:spcAft>
                <a:spcPts val="0"/>
              </a:spcAft>
              <a:buClrTx/>
              <a:buSzTx/>
              <a:buFont typeface="Arial" charset="0"/>
              <a:buChar char="•"/>
              <a:tabLst/>
              <a:defRPr/>
            </a:pPr>
            <a:r>
              <a:rPr kumimoji="0" lang="en-US" sz="1300" b="0" i="0" u="none" strike="noStrike" kern="1200" cap="none" spc="0" normalizeH="0" baseline="0" noProof="0" dirty="0">
                <a:ln>
                  <a:noFill/>
                </a:ln>
                <a:solidFill>
                  <a:schemeClr val="accent3"/>
                </a:solidFill>
                <a:effectLst/>
                <a:uLnTx/>
                <a:uFillTx/>
                <a:latin typeface="Helvetica" pitchFamily="2" charset="0"/>
                <a:cs typeface="Century Gothic"/>
              </a:rPr>
              <a:t>Robust business rules</a:t>
            </a:r>
          </a:p>
          <a:p>
            <a:pPr marL="228594" marR="0" lvl="0" indent="-228594" algn="l" defTabSz="914400" rtl="0" eaLnBrk="1" fontAlgn="auto" latinLnBrk="0" hangingPunct="1">
              <a:lnSpc>
                <a:spcPct val="100000"/>
              </a:lnSpc>
              <a:spcBef>
                <a:spcPts val="0"/>
              </a:spcBef>
              <a:spcAft>
                <a:spcPts val="0"/>
              </a:spcAft>
              <a:buClrTx/>
              <a:buSzTx/>
              <a:buFont typeface="Arial" charset="0"/>
              <a:buChar char="•"/>
              <a:tabLst/>
              <a:defRPr/>
            </a:pPr>
            <a:r>
              <a:rPr kumimoji="0" lang="en-US" sz="1300" b="0" i="0" u="none" strike="noStrike" kern="1200" cap="none" spc="0" normalizeH="0" baseline="0" noProof="0" dirty="0">
                <a:ln>
                  <a:noFill/>
                </a:ln>
                <a:solidFill>
                  <a:schemeClr val="accent3"/>
                </a:solidFill>
                <a:effectLst/>
                <a:uLnTx/>
                <a:uFillTx/>
                <a:latin typeface="Helvetica" pitchFamily="2" charset="0"/>
                <a:cs typeface="Century Gothic"/>
              </a:rPr>
              <a:t>Digitized workflows</a:t>
            </a:r>
          </a:p>
          <a:p>
            <a:pPr marL="228594" marR="0" lvl="0" indent="-228594" algn="l" defTabSz="914400" rtl="0" eaLnBrk="1" fontAlgn="auto" latinLnBrk="0" hangingPunct="1">
              <a:lnSpc>
                <a:spcPct val="100000"/>
              </a:lnSpc>
              <a:spcBef>
                <a:spcPts val="0"/>
              </a:spcBef>
              <a:spcAft>
                <a:spcPts val="0"/>
              </a:spcAft>
              <a:buClrTx/>
              <a:buSzTx/>
              <a:buFont typeface="Arial" charset="0"/>
              <a:buChar char="•"/>
              <a:tabLst/>
              <a:defRPr/>
            </a:pPr>
            <a:r>
              <a:rPr kumimoji="0" lang="en-US" sz="1300" b="0" i="0" u="none" strike="noStrike" kern="1200" cap="none" spc="0" normalizeH="0" baseline="0" noProof="0" dirty="0">
                <a:ln>
                  <a:noFill/>
                </a:ln>
                <a:solidFill>
                  <a:schemeClr val="accent3"/>
                </a:solidFill>
                <a:effectLst/>
                <a:uLnTx/>
                <a:uFillTx/>
                <a:latin typeface="Helvetica" pitchFamily="2" charset="0"/>
                <a:cs typeface="Century Gothic"/>
              </a:rPr>
              <a:t>Analytics</a:t>
            </a:r>
          </a:p>
        </p:txBody>
      </p:sp>
      <p:sp>
        <p:nvSpPr>
          <p:cNvPr id="127" name="Rectangle 126">
            <a:extLst>
              <a:ext uri="{FF2B5EF4-FFF2-40B4-BE49-F238E27FC236}">
                <a16:creationId xmlns:a16="http://schemas.microsoft.com/office/drawing/2014/main" id="{A6339EBC-C061-C74C-A807-E1CDBD7DCAC1}"/>
              </a:ext>
            </a:extLst>
          </p:cNvPr>
          <p:cNvSpPr/>
          <p:nvPr/>
        </p:nvSpPr>
        <p:spPr>
          <a:xfrm>
            <a:off x="7878867" y="2990691"/>
            <a:ext cx="1543952" cy="246221"/>
          </a:xfrm>
          <a:prstGeom prst="rect">
            <a:avLst/>
          </a:prstGeom>
        </p:spPr>
        <p:txBody>
          <a:bodyPr wrap="square" lIns="0" tIns="0" rIns="0" bIns="0">
            <a:spAutoFit/>
          </a:bodyPr>
          <a:lstStyle/>
          <a:p>
            <a:pPr marL="0" marR="0" lvl="0" indent="0" algn="ctr" defTabSz="91426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50" normalizeH="0" baseline="0" noProof="0">
                <a:ln w="11430"/>
                <a:solidFill>
                  <a:srgbClr val="000000"/>
                </a:solidFill>
                <a:effectLst/>
                <a:uLnTx/>
                <a:uFillTx/>
                <a:latin typeface="Helvetica" pitchFamily="2" charset="0"/>
              </a:rPr>
              <a:t>Operate</a:t>
            </a:r>
          </a:p>
        </p:txBody>
      </p:sp>
      <p:sp>
        <p:nvSpPr>
          <p:cNvPr id="128" name="Oval 127">
            <a:extLst>
              <a:ext uri="{FF2B5EF4-FFF2-40B4-BE49-F238E27FC236}">
                <a16:creationId xmlns:a16="http://schemas.microsoft.com/office/drawing/2014/main" id="{AB33C8E6-AC47-944D-97D5-8CC71B903419}"/>
              </a:ext>
            </a:extLst>
          </p:cNvPr>
          <p:cNvSpPr/>
          <p:nvPr/>
        </p:nvSpPr>
        <p:spPr bwMode="gray">
          <a:xfrm>
            <a:off x="8287546" y="3238644"/>
            <a:ext cx="710029" cy="710029"/>
          </a:xfrm>
          <a:prstGeom prst="ellipse">
            <a:avLst/>
          </a:prstGeom>
          <a:solidFill>
            <a:srgbClr val="FFC000"/>
          </a:solidFill>
          <a:ln w="6350" algn="ctr">
            <a:noFill/>
            <a:miter lim="800000"/>
            <a:headEnd/>
            <a:tailEnd/>
          </a:ln>
        </p:spPr>
        <p:txBody>
          <a:bodyPr lIns="89955" tIns="71963" rIns="89955" bIns="71963" rtlCol="0" anchor="ctr"/>
          <a:lstStyle/>
          <a:p>
            <a:pPr marL="0" marR="0" lvl="0" indent="0" algn="ctr" defTabSz="914262"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a:ln>
                <a:noFill/>
              </a:ln>
              <a:solidFill>
                <a:srgbClr val="000000"/>
              </a:solidFill>
              <a:effectLst/>
              <a:uLnTx/>
              <a:uFillTx/>
              <a:latin typeface="Helvetica" pitchFamily="2" charset="0"/>
              <a:ea typeface="Arial Unicode MS" pitchFamily="34" charset="-128"/>
              <a:cs typeface="Arial Unicode MS" pitchFamily="34" charset="-128"/>
            </a:endParaRPr>
          </a:p>
        </p:txBody>
      </p:sp>
      <p:pic>
        <p:nvPicPr>
          <p:cNvPr id="13" name="Picture 12" descr="A picture containing sign, outdoor, stop, sky&#10;&#10;Description automatically generated">
            <a:extLst>
              <a:ext uri="{FF2B5EF4-FFF2-40B4-BE49-F238E27FC236}">
                <a16:creationId xmlns:a16="http://schemas.microsoft.com/office/drawing/2014/main" id="{89C90B70-A41B-D946-8948-ED13017550D1}"/>
              </a:ext>
            </a:extLst>
          </p:cNvPr>
          <p:cNvPicPr>
            <a:picLocks noChangeAspect="1"/>
          </p:cNvPicPr>
          <p:nvPr/>
        </p:nvPicPr>
        <p:blipFill>
          <a:blip r:embed="rId6" cstate="email">
            <a:extLst>
              <a:ext uri="{28A0092B-C50C-407E-A947-70E740481C1C}">
                <a14:useLocalDpi xmlns:a14="http://schemas.microsoft.com/office/drawing/2010/main"/>
              </a:ext>
              <a:ext uri="{837473B0-CC2E-450A-ABE3-18F120FF3D39}">
                <a1611:picAttrSrcUrl xmlns:a1611="http://schemas.microsoft.com/office/drawing/2016/11/main" r:id="rId7"/>
              </a:ext>
            </a:extLst>
          </a:blip>
          <a:stretch>
            <a:fillRect/>
          </a:stretch>
        </p:blipFill>
        <p:spPr>
          <a:xfrm>
            <a:off x="8423803" y="3390013"/>
            <a:ext cx="450202" cy="416824"/>
          </a:xfrm>
          <a:prstGeom prst="rect">
            <a:avLst/>
          </a:prstGeom>
        </p:spPr>
      </p:pic>
      <p:sp>
        <p:nvSpPr>
          <p:cNvPr id="129" name="TextBox 128">
            <a:extLst>
              <a:ext uri="{FF2B5EF4-FFF2-40B4-BE49-F238E27FC236}">
                <a16:creationId xmlns:a16="http://schemas.microsoft.com/office/drawing/2014/main" id="{3944FE52-B611-8341-B3B6-1229B430F4CE}"/>
              </a:ext>
            </a:extLst>
          </p:cNvPr>
          <p:cNvSpPr txBox="1"/>
          <p:nvPr/>
        </p:nvSpPr>
        <p:spPr>
          <a:xfrm>
            <a:off x="7860970" y="3961700"/>
            <a:ext cx="2101716" cy="892552"/>
          </a:xfrm>
          <a:prstGeom prst="rect">
            <a:avLst/>
          </a:prstGeom>
          <a:noFill/>
        </p:spPr>
        <p:txBody>
          <a:bodyPr wrap="square" rtlCol="0">
            <a:spAutoFit/>
          </a:bodyPr>
          <a:lstStyle>
            <a:defPPr>
              <a:defRPr lang="en-US"/>
            </a:defPPr>
            <a:lvl1pPr marL="228594" indent="-228594">
              <a:buFont typeface="Arial" charset="0"/>
              <a:buChar char="•"/>
              <a:defRPr sz="1300" b="1">
                <a:solidFill>
                  <a:srgbClr val="595959"/>
                </a:solidFill>
                <a:cs typeface="Century Gothic"/>
              </a:defRPr>
            </a:lvl1pPr>
          </a:lstStyle>
          <a:p>
            <a:pPr marL="228594" marR="0" lvl="0" indent="-228594" algn="l" defTabSz="914400" rtl="0" eaLnBrk="1" fontAlgn="auto" latinLnBrk="0" hangingPunct="1">
              <a:lnSpc>
                <a:spcPct val="100000"/>
              </a:lnSpc>
              <a:spcBef>
                <a:spcPts val="0"/>
              </a:spcBef>
              <a:spcAft>
                <a:spcPts val="0"/>
              </a:spcAft>
              <a:buClrTx/>
              <a:buSzTx/>
              <a:buFont typeface="Arial" charset="0"/>
              <a:buChar char="•"/>
              <a:tabLst/>
              <a:defRPr/>
            </a:pPr>
            <a:r>
              <a:rPr kumimoji="0" lang="en-US" sz="1300" b="0" i="0" u="none" strike="noStrike" kern="1200" cap="none" spc="0" normalizeH="0" baseline="0" noProof="0" dirty="0">
                <a:ln>
                  <a:noFill/>
                </a:ln>
                <a:solidFill>
                  <a:schemeClr val="accent3"/>
                </a:solidFill>
                <a:effectLst/>
                <a:uLnTx/>
                <a:uFillTx/>
                <a:latin typeface="Helvetica" pitchFamily="2" charset="0"/>
              </a:rPr>
              <a:t>Establish SSC</a:t>
            </a:r>
          </a:p>
          <a:p>
            <a:pPr marL="228594" marR="0" lvl="0" indent="-228594" algn="l" defTabSz="914400" rtl="0" eaLnBrk="1" fontAlgn="auto" latinLnBrk="0" hangingPunct="1">
              <a:lnSpc>
                <a:spcPct val="100000"/>
              </a:lnSpc>
              <a:spcBef>
                <a:spcPts val="0"/>
              </a:spcBef>
              <a:spcAft>
                <a:spcPts val="0"/>
              </a:spcAft>
              <a:buClrTx/>
              <a:buSzTx/>
              <a:buFont typeface="Arial" charset="0"/>
              <a:buChar char="•"/>
              <a:tabLst/>
              <a:defRPr/>
            </a:pPr>
            <a:r>
              <a:rPr kumimoji="0" lang="en-US" sz="1300" b="0" i="0" u="none" strike="noStrike" kern="1200" cap="none" spc="0" normalizeH="0" baseline="0" noProof="0" dirty="0">
                <a:ln>
                  <a:noFill/>
                </a:ln>
                <a:solidFill>
                  <a:schemeClr val="accent3"/>
                </a:solidFill>
                <a:effectLst/>
                <a:uLnTx/>
                <a:uFillTx/>
                <a:latin typeface="Helvetica" pitchFamily="2" charset="0"/>
              </a:rPr>
              <a:t>Measure performance</a:t>
            </a:r>
          </a:p>
          <a:p>
            <a:pPr marL="228594" marR="0" lvl="0" indent="-228594" algn="l" defTabSz="914400" rtl="0" eaLnBrk="1" fontAlgn="auto" latinLnBrk="0" hangingPunct="1">
              <a:lnSpc>
                <a:spcPct val="100000"/>
              </a:lnSpc>
              <a:spcBef>
                <a:spcPts val="0"/>
              </a:spcBef>
              <a:spcAft>
                <a:spcPts val="0"/>
              </a:spcAft>
              <a:buClrTx/>
              <a:buSzTx/>
              <a:buFont typeface="Arial" charset="0"/>
              <a:buChar char="•"/>
              <a:tabLst/>
              <a:defRPr/>
            </a:pPr>
            <a:r>
              <a:rPr kumimoji="0" lang="en-US" sz="1300" b="0" i="0" u="none" strike="noStrike" kern="1200" cap="none" spc="0" normalizeH="0" baseline="0" noProof="0" dirty="0">
                <a:ln>
                  <a:noFill/>
                </a:ln>
                <a:solidFill>
                  <a:schemeClr val="accent3"/>
                </a:solidFill>
                <a:effectLst/>
                <a:uLnTx/>
                <a:uFillTx/>
                <a:latin typeface="Helvetica" pitchFamily="2" charset="0"/>
              </a:rPr>
              <a:t>Benchmark</a:t>
            </a:r>
          </a:p>
          <a:p>
            <a:pPr marL="228594" marR="0" lvl="0" indent="-228594" algn="l" defTabSz="914400" rtl="0" eaLnBrk="1" fontAlgn="auto" latinLnBrk="0" hangingPunct="1">
              <a:lnSpc>
                <a:spcPct val="100000"/>
              </a:lnSpc>
              <a:spcBef>
                <a:spcPts val="0"/>
              </a:spcBef>
              <a:spcAft>
                <a:spcPts val="0"/>
              </a:spcAft>
              <a:buClrTx/>
              <a:buSzTx/>
              <a:buFont typeface="Arial" charset="0"/>
              <a:buChar char="•"/>
              <a:tabLst/>
              <a:defRPr/>
            </a:pPr>
            <a:r>
              <a:rPr kumimoji="0" lang="en-US" sz="1300" b="0" i="0" u="none" strike="noStrike" kern="1200" cap="none" spc="0" normalizeH="0" baseline="0" noProof="0" dirty="0">
                <a:ln>
                  <a:noFill/>
                </a:ln>
                <a:solidFill>
                  <a:schemeClr val="accent3"/>
                </a:solidFill>
                <a:effectLst/>
                <a:uLnTx/>
                <a:uFillTx/>
                <a:latin typeface="Helvetica" pitchFamily="2" charset="0"/>
              </a:rPr>
              <a:t>Vendor Adoption</a:t>
            </a:r>
          </a:p>
        </p:txBody>
      </p:sp>
      <p:sp>
        <p:nvSpPr>
          <p:cNvPr id="130" name="TextBox 129">
            <a:extLst>
              <a:ext uri="{FF2B5EF4-FFF2-40B4-BE49-F238E27FC236}">
                <a16:creationId xmlns:a16="http://schemas.microsoft.com/office/drawing/2014/main" id="{671DBBE9-4336-2844-B9BF-24269E08E76F}"/>
              </a:ext>
            </a:extLst>
          </p:cNvPr>
          <p:cNvSpPr txBox="1"/>
          <p:nvPr/>
        </p:nvSpPr>
        <p:spPr>
          <a:xfrm>
            <a:off x="10074911" y="3606698"/>
            <a:ext cx="2212319" cy="1292662"/>
          </a:xfrm>
          <a:prstGeom prst="rect">
            <a:avLst/>
          </a:prstGeom>
          <a:noFill/>
        </p:spPr>
        <p:txBody>
          <a:bodyPr wrap="square" rtlCol="0">
            <a:spAutoFit/>
          </a:bodyPr>
          <a:lstStyle>
            <a:defPPr>
              <a:defRPr lang="en-US"/>
            </a:defPPr>
            <a:lvl1pPr marL="228594" indent="-228594">
              <a:buFont typeface="Arial" charset="0"/>
              <a:buChar char="•"/>
              <a:defRPr sz="1300" b="1">
                <a:solidFill>
                  <a:srgbClr val="595959"/>
                </a:solidFill>
                <a:cs typeface="Century Gothic"/>
              </a:defRPr>
            </a:lvl1pPr>
          </a:lstStyle>
          <a:p>
            <a:pPr marL="228594" marR="0" lvl="0" indent="-228594" algn="l" defTabSz="914400" rtl="0" eaLnBrk="1" fontAlgn="auto" latinLnBrk="0" hangingPunct="1">
              <a:lnSpc>
                <a:spcPct val="100000"/>
              </a:lnSpc>
              <a:spcBef>
                <a:spcPts val="0"/>
              </a:spcBef>
              <a:spcAft>
                <a:spcPts val="0"/>
              </a:spcAft>
              <a:buClrTx/>
              <a:buSzTx/>
              <a:buFont typeface="Arial" charset="0"/>
              <a:buChar char="•"/>
              <a:tabLst/>
              <a:defRPr/>
            </a:pPr>
            <a:r>
              <a:rPr kumimoji="0" lang="en-US" sz="1300" b="0" i="0" u="none" strike="noStrike" kern="1200" cap="none" spc="0" normalizeH="0" baseline="0" noProof="0">
                <a:ln>
                  <a:noFill/>
                </a:ln>
                <a:solidFill>
                  <a:schemeClr val="accent3"/>
                </a:solidFill>
                <a:effectLst/>
                <a:uLnTx/>
                <a:uFillTx/>
                <a:latin typeface="Helvetica" pitchFamily="2" charset="0"/>
              </a:rPr>
              <a:t>Actionable Improvements</a:t>
            </a:r>
          </a:p>
          <a:p>
            <a:pPr marL="228594" marR="0" lvl="0" indent="-228594" algn="l" defTabSz="914400" rtl="0" eaLnBrk="1" fontAlgn="auto" latinLnBrk="0" hangingPunct="1">
              <a:lnSpc>
                <a:spcPct val="100000"/>
              </a:lnSpc>
              <a:spcBef>
                <a:spcPts val="0"/>
              </a:spcBef>
              <a:spcAft>
                <a:spcPts val="0"/>
              </a:spcAft>
              <a:buClrTx/>
              <a:buSzTx/>
              <a:buFont typeface="Arial" charset="0"/>
              <a:buChar char="•"/>
              <a:tabLst/>
              <a:defRPr/>
            </a:pPr>
            <a:r>
              <a:rPr kumimoji="0" lang="en-US" sz="1300" b="0" i="0" u="none" strike="noStrike" kern="1200" cap="none" spc="0" normalizeH="0" baseline="0" noProof="0">
                <a:ln>
                  <a:noFill/>
                </a:ln>
                <a:solidFill>
                  <a:schemeClr val="accent3"/>
                </a:solidFill>
                <a:effectLst/>
                <a:uLnTx/>
                <a:uFillTx/>
                <a:latin typeface="Helvetica" pitchFamily="2" charset="0"/>
              </a:rPr>
              <a:t>Supplier Portal Integration</a:t>
            </a:r>
          </a:p>
          <a:p>
            <a:pPr marL="228594" marR="0" lvl="0" indent="-228594" algn="l" defTabSz="914400" rtl="0" eaLnBrk="1" fontAlgn="auto" latinLnBrk="0" hangingPunct="1">
              <a:lnSpc>
                <a:spcPct val="100000"/>
              </a:lnSpc>
              <a:spcBef>
                <a:spcPts val="0"/>
              </a:spcBef>
              <a:spcAft>
                <a:spcPts val="0"/>
              </a:spcAft>
              <a:buClrTx/>
              <a:buSzTx/>
              <a:buFont typeface="Arial" charset="0"/>
              <a:buChar char="•"/>
              <a:tabLst/>
              <a:defRPr/>
            </a:pPr>
            <a:r>
              <a:rPr kumimoji="0" lang="en-US" sz="1300" b="0" i="0" u="none" strike="noStrike" kern="1200" cap="none" spc="0" normalizeH="0" baseline="0" noProof="0">
                <a:ln>
                  <a:noFill/>
                </a:ln>
                <a:solidFill>
                  <a:schemeClr val="accent3"/>
                </a:solidFill>
                <a:effectLst/>
                <a:uLnTx/>
                <a:uFillTx/>
                <a:latin typeface="Helvetica" pitchFamily="2" charset="0"/>
              </a:rPr>
              <a:t>Continuous Improvement </a:t>
            </a:r>
          </a:p>
        </p:txBody>
      </p:sp>
      <p:sp>
        <p:nvSpPr>
          <p:cNvPr id="2" name="Rounded Rectangle 1">
            <a:extLst>
              <a:ext uri="{FF2B5EF4-FFF2-40B4-BE49-F238E27FC236}">
                <a16:creationId xmlns:a16="http://schemas.microsoft.com/office/drawing/2014/main" id="{B5009F7C-6EA3-AB4A-9CA2-2810AC7E40B8}"/>
              </a:ext>
            </a:extLst>
          </p:cNvPr>
          <p:cNvSpPr/>
          <p:nvPr/>
        </p:nvSpPr>
        <p:spPr>
          <a:xfrm>
            <a:off x="9935570" y="2357682"/>
            <a:ext cx="1198575" cy="312684"/>
          </a:xfrm>
          <a:prstGeom prst="round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pitchFamily="2" charset="0"/>
            </a:endParaRPr>
          </a:p>
        </p:txBody>
      </p:sp>
      <p:pic>
        <p:nvPicPr>
          <p:cNvPr id="5" name="Graphic 4">
            <a:extLst>
              <a:ext uri="{FF2B5EF4-FFF2-40B4-BE49-F238E27FC236}">
                <a16:creationId xmlns:a16="http://schemas.microsoft.com/office/drawing/2014/main" id="{F03B2644-19A4-3CCD-A7F1-56D8031CFF99}"/>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50325" y="2046737"/>
            <a:ext cx="2376531" cy="1729803"/>
          </a:xfrm>
          <a:prstGeom prst="rect">
            <a:avLst/>
          </a:prstGeom>
        </p:spPr>
      </p:pic>
    </p:spTree>
    <p:extLst>
      <p:ext uri="{BB962C8B-B14F-4D97-AF65-F5344CB8AC3E}">
        <p14:creationId xmlns:p14="http://schemas.microsoft.com/office/powerpoint/2010/main" val="2286037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59A03-CFF9-9660-D556-696CEAAC12FB}"/>
            </a:ext>
          </a:extLst>
        </p:cNvPr>
        <p:cNvGrpSpPr/>
        <p:nvPr/>
      </p:nvGrpSpPr>
      <p:grpSpPr>
        <a:xfrm>
          <a:off x="0" y="0"/>
          <a:ext cx="0" cy="0"/>
          <a:chOff x="0" y="0"/>
          <a:chExt cx="0" cy="0"/>
        </a:xfrm>
      </p:grpSpPr>
      <p:sp>
        <p:nvSpPr>
          <p:cNvPr id="32" name="Off-page Connector 31">
            <a:extLst>
              <a:ext uri="{FF2B5EF4-FFF2-40B4-BE49-F238E27FC236}">
                <a16:creationId xmlns:a16="http://schemas.microsoft.com/office/drawing/2014/main" id="{B81B23F9-D7E7-D76E-5987-AB00703BA732}"/>
              </a:ext>
            </a:extLst>
          </p:cNvPr>
          <p:cNvSpPr/>
          <p:nvPr/>
        </p:nvSpPr>
        <p:spPr>
          <a:xfrm rot="16200000">
            <a:off x="8376227" y="11906"/>
            <a:ext cx="942348" cy="5747483"/>
          </a:xfrm>
          <a:prstGeom prst="flowChartOffpageConnector">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itchFamily="2" charset="0"/>
            </a:endParaRPr>
          </a:p>
        </p:txBody>
      </p:sp>
      <p:sp>
        <p:nvSpPr>
          <p:cNvPr id="33" name="Extract 32">
            <a:extLst>
              <a:ext uri="{FF2B5EF4-FFF2-40B4-BE49-F238E27FC236}">
                <a16:creationId xmlns:a16="http://schemas.microsoft.com/office/drawing/2014/main" id="{842EF186-54E6-C893-9D3D-9A494F9CD473}"/>
              </a:ext>
            </a:extLst>
          </p:cNvPr>
          <p:cNvSpPr/>
          <p:nvPr/>
        </p:nvSpPr>
        <p:spPr>
          <a:xfrm rot="16200000" flipV="1">
            <a:off x="5770962" y="2438050"/>
            <a:ext cx="1151368" cy="942646"/>
          </a:xfrm>
          <a:prstGeom prst="flowChartExtract">
            <a:avLst/>
          </a:prstGeom>
          <a:solidFill>
            <a:srgbClr val="F9F9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utoShape 13">
            <a:extLst>
              <a:ext uri="{FF2B5EF4-FFF2-40B4-BE49-F238E27FC236}">
                <a16:creationId xmlns:a16="http://schemas.microsoft.com/office/drawing/2014/main" id="{5BA53B68-4270-A8A4-BC2C-45D7E574C407}"/>
              </a:ext>
            </a:extLst>
          </p:cNvPr>
          <p:cNvSpPr>
            <a:spLocks noChangeArrowheads="1"/>
          </p:cNvSpPr>
          <p:nvPr/>
        </p:nvSpPr>
        <p:spPr bwMode="auto">
          <a:xfrm>
            <a:off x="5668388" y="2438616"/>
            <a:ext cx="942647" cy="932277"/>
          </a:xfrm>
          <a:prstGeom prst="chevron">
            <a:avLst>
              <a:gd name="adj" fmla="val 84069"/>
            </a:avLst>
          </a:prstGeom>
          <a:solidFill>
            <a:schemeClr val="accent2"/>
          </a:solidFill>
          <a:ln w="3810" algn="ctr">
            <a:noFill/>
            <a:miter lim="800000"/>
            <a:headEnd/>
            <a:tailEnd/>
          </a:ln>
          <a:effectLst/>
        </p:spPr>
        <p:txBody>
          <a:bodyPr rot="10800000" vert="eaVert" wrap="none" lIns="0" tIns="0" rIns="0" bIns="0" anchor="ctr"/>
          <a:lstStyle/>
          <a:p>
            <a:pPr marL="0" marR="0" lvl="0" indent="0" algn="ctr" defTabSz="914400" rtl="0" eaLnBrk="0" fontAlgn="auto" latinLnBrk="0" hangingPunct="0">
              <a:lnSpc>
                <a:spcPct val="100000"/>
              </a:lnSpc>
              <a:spcBef>
                <a:spcPts val="0"/>
              </a:spcBef>
              <a:spcAft>
                <a:spcPts val="0"/>
              </a:spcAft>
              <a:buClr>
                <a:srgbClr val="ED7D31"/>
              </a:buClr>
              <a:buSzTx/>
              <a:buFont typeface="Wingdings" pitchFamily="2" charset="2"/>
              <a:buNone/>
              <a:tabLst/>
              <a:defRPr/>
            </a:pPr>
            <a:endParaRPr kumimoji="0" lang="en-US" sz="1400" b="0" i="0" u="none" strike="noStrike" kern="1200" cap="none" spc="0" normalizeH="0" baseline="0" noProof="0">
              <a:ln>
                <a:noFill/>
              </a:ln>
              <a:solidFill>
                <a:schemeClr val="bg1"/>
              </a:solidFill>
              <a:effectLst/>
              <a:uLnTx/>
              <a:uFillTx/>
              <a:latin typeface="Helvetica" pitchFamily="2" charset="0"/>
              <a:ea typeface="Arial Unicode MS" pitchFamily="34" charset="-128"/>
              <a:cs typeface="Arial Unicode MS" pitchFamily="34" charset="-128"/>
            </a:endParaRPr>
          </a:p>
        </p:txBody>
      </p:sp>
      <p:grpSp>
        <p:nvGrpSpPr>
          <p:cNvPr id="35" name="Group 34">
            <a:extLst>
              <a:ext uri="{FF2B5EF4-FFF2-40B4-BE49-F238E27FC236}">
                <a16:creationId xmlns:a16="http://schemas.microsoft.com/office/drawing/2014/main" id="{E9863539-CC17-1741-94B3-329242D5576E}"/>
              </a:ext>
            </a:extLst>
          </p:cNvPr>
          <p:cNvGrpSpPr/>
          <p:nvPr/>
        </p:nvGrpSpPr>
        <p:grpSpPr>
          <a:xfrm>
            <a:off x="1686895" y="2448095"/>
            <a:ext cx="4559558" cy="942349"/>
            <a:chOff x="1185295" y="1667310"/>
            <a:chExt cx="4559558" cy="942349"/>
          </a:xfrm>
        </p:grpSpPr>
        <p:sp>
          <p:nvSpPr>
            <p:cNvPr id="36" name="Off-page Connector 35">
              <a:extLst>
                <a:ext uri="{FF2B5EF4-FFF2-40B4-BE49-F238E27FC236}">
                  <a16:creationId xmlns:a16="http://schemas.microsoft.com/office/drawing/2014/main" id="{6D7DD2FC-3FCE-1AF2-4204-87A481D8595B}"/>
                </a:ext>
              </a:extLst>
            </p:cNvPr>
            <p:cNvSpPr/>
            <p:nvPr/>
          </p:nvSpPr>
          <p:spPr>
            <a:xfrm rot="16200000">
              <a:off x="3388793" y="253599"/>
              <a:ext cx="942348" cy="3769772"/>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itchFamily="2" charset="0"/>
              </a:endParaRPr>
            </a:p>
          </p:txBody>
        </p:sp>
        <p:sp>
          <p:nvSpPr>
            <p:cNvPr id="37" name="Off-page Connector 36">
              <a:extLst>
                <a:ext uri="{FF2B5EF4-FFF2-40B4-BE49-F238E27FC236}">
                  <a16:creationId xmlns:a16="http://schemas.microsoft.com/office/drawing/2014/main" id="{84B876F8-38FB-00C6-4B50-B652219E72FE}"/>
                </a:ext>
              </a:extLst>
            </p:cNvPr>
            <p:cNvSpPr/>
            <p:nvPr/>
          </p:nvSpPr>
          <p:spPr>
            <a:xfrm rot="16200000">
              <a:off x="2425407" y="427198"/>
              <a:ext cx="942348" cy="3422572"/>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itchFamily="2" charset="0"/>
              </a:endParaRPr>
            </a:p>
          </p:txBody>
        </p:sp>
      </p:grpSp>
      <p:sp>
        <p:nvSpPr>
          <p:cNvPr id="49" name="Off-page Connector 48">
            <a:extLst>
              <a:ext uri="{FF2B5EF4-FFF2-40B4-BE49-F238E27FC236}">
                <a16:creationId xmlns:a16="http://schemas.microsoft.com/office/drawing/2014/main" id="{B2C45989-D8BA-1BCD-6F82-6B79A306A71A}"/>
              </a:ext>
            </a:extLst>
          </p:cNvPr>
          <p:cNvSpPr/>
          <p:nvPr/>
        </p:nvSpPr>
        <p:spPr>
          <a:xfrm rot="16200000">
            <a:off x="8376226" y="1244744"/>
            <a:ext cx="942348" cy="5747483"/>
          </a:xfrm>
          <a:prstGeom prst="flowChartOffpageConnector">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itchFamily="2" charset="0"/>
            </a:endParaRPr>
          </a:p>
        </p:txBody>
      </p:sp>
      <p:sp>
        <p:nvSpPr>
          <p:cNvPr id="50" name="Extract 49">
            <a:extLst>
              <a:ext uri="{FF2B5EF4-FFF2-40B4-BE49-F238E27FC236}">
                <a16:creationId xmlns:a16="http://schemas.microsoft.com/office/drawing/2014/main" id="{C1DB6BD6-A514-7F98-94D0-B4961692C26A}"/>
              </a:ext>
            </a:extLst>
          </p:cNvPr>
          <p:cNvSpPr/>
          <p:nvPr/>
        </p:nvSpPr>
        <p:spPr>
          <a:xfrm rot="16200000" flipV="1">
            <a:off x="5770961" y="3670888"/>
            <a:ext cx="1151368" cy="942646"/>
          </a:xfrm>
          <a:prstGeom prst="flowChartExtract">
            <a:avLst/>
          </a:prstGeom>
          <a:solidFill>
            <a:srgbClr val="F9F9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AutoShape 13">
            <a:extLst>
              <a:ext uri="{FF2B5EF4-FFF2-40B4-BE49-F238E27FC236}">
                <a16:creationId xmlns:a16="http://schemas.microsoft.com/office/drawing/2014/main" id="{DBA9C9F8-57B9-F361-32B6-7A32C380A868}"/>
              </a:ext>
            </a:extLst>
          </p:cNvPr>
          <p:cNvSpPr>
            <a:spLocks noChangeArrowheads="1"/>
          </p:cNvSpPr>
          <p:nvPr/>
        </p:nvSpPr>
        <p:spPr bwMode="auto">
          <a:xfrm>
            <a:off x="5668387" y="3671454"/>
            <a:ext cx="942647" cy="932277"/>
          </a:xfrm>
          <a:prstGeom prst="chevron">
            <a:avLst>
              <a:gd name="adj" fmla="val 84069"/>
            </a:avLst>
          </a:prstGeom>
          <a:solidFill>
            <a:schemeClr val="accent2"/>
          </a:solidFill>
          <a:ln w="3810" algn="ctr">
            <a:noFill/>
            <a:miter lim="800000"/>
            <a:headEnd/>
            <a:tailEnd/>
          </a:ln>
          <a:effectLst/>
        </p:spPr>
        <p:txBody>
          <a:bodyPr rot="10800000" vert="eaVert" wrap="none" lIns="0" tIns="0" rIns="0" bIns="0" anchor="ctr"/>
          <a:lstStyle/>
          <a:p>
            <a:pPr marL="0" marR="0" lvl="0" indent="0" algn="ctr" defTabSz="914400" rtl="0" eaLnBrk="0" fontAlgn="auto" latinLnBrk="0" hangingPunct="0">
              <a:lnSpc>
                <a:spcPct val="100000"/>
              </a:lnSpc>
              <a:spcBef>
                <a:spcPts val="0"/>
              </a:spcBef>
              <a:spcAft>
                <a:spcPts val="0"/>
              </a:spcAft>
              <a:buClr>
                <a:srgbClr val="ED7D31"/>
              </a:buClr>
              <a:buSzTx/>
              <a:buFont typeface="Wingdings" pitchFamily="2" charset="2"/>
              <a:buNone/>
              <a:tabLst/>
              <a:defRPr/>
            </a:pPr>
            <a:endParaRPr kumimoji="0" lang="en-US" sz="1400" b="0" i="0" u="none" strike="noStrike" kern="1200" cap="none" spc="0" normalizeH="0" baseline="0" noProof="0">
              <a:ln>
                <a:noFill/>
              </a:ln>
              <a:solidFill>
                <a:schemeClr val="bg1"/>
              </a:solidFill>
              <a:effectLst/>
              <a:uLnTx/>
              <a:uFillTx/>
              <a:latin typeface="Helvetica" pitchFamily="2" charset="0"/>
              <a:ea typeface="Arial Unicode MS" pitchFamily="34" charset="-128"/>
              <a:cs typeface="Arial Unicode MS" pitchFamily="34" charset="-128"/>
            </a:endParaRPr>
          </a:p>
        </p:txBody>
      </p:sp>
      <p:grpSp>
        <p:nvGrpSpPr>
          <p:cNvPr id="52" name="Group 51">
            <a:extLst>
              <a:ext uri="{FF2B5EF4-FFF2-40B4-BE49-F238E27FC236}">
                <a16:creationId xmlns:a16="http://schemas.microsoft.com/office/drawing/2014/main" id="{38D3612D-9D1F-19F9-BB31-F05FF747A753}"/>
              </a:ext>
            </a:extLst>
          </p:cNvPr>
          <p:cNvGrpSpPr/>
          <p:nvPr/>
        </p:nvGrpSpPr>
        <p:grpSpPr>
          <a:xfrm>
            <a:off x="1686894" y="3680933"/>
            <a:ext cx="4559558" cy="942349"/>
            <a:chOff x="1185295" y="1667310"/>
            <a:chExt cx="4559558" cy="942349"/>
          </a:xfrm>
        </p:grpSpPr>
        <p:sp>
          <p:nvSpPr>
            <p:cNvPr id="53" name="Off-page Connector 52">
              <a:extLst>
                <a:ext uri="{FF2B5EF4-FFF2-40B4-BE49-F238E27FC236}">
                  <a16:creationId xmlns:a16="http://schemas.microsoft.com/office/drawing/2014/main" id="{4C962382-ECFE-BE0C-55AE-9E8B1D3EDE38}"/>
                </a:ext>
              </a:extLst>
            </p:cNvPr>
            <p:cNvSpPr/>
            <p:nvPr/>
          </p:nvSpPr>
          <p:spPr>
            <a:xfrm rot="16200000">
              <a:off x="3388793" y="253599"/>
              <a:ext cx="942348" cy="3769772"/>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itchFamily="2" charset="0"/>
              </a:endParaRPr>
            </a:p>
          </p:txBody>
        </p:sp>
        <p:sp>
          <p:nvSpPr>
            <p:cNvPr id="54" name="Off-page Connector 53">
              <a:extLst>
                <a:ext uri="{FF2B5EF4-FFF2-40B4-BE49-F238E27FC236}">
                  <a16:creationId xmlns:a16="http://schemas.microsoft.com/office/drawing/2014/main" id="{F911EB9F-0DDE-75A1-F4A6-C0DE827E20A7}"/>
                </a:ext>
              </a:extLst>
            </p:cNvPr>
            <p:cNvSpPr/>
            <p:nvPr/>
          </p:nvSpPr>
          <p:spPr>
            <a:xfrm rot="16200000">
              <a:off x="2425407" y="427198"/>
              <a:ext cx="942348" cy="3422572"/>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itchFamily="2" charset="0"/>
              </a:endParaRPr>
            </a:p>
          </p:txBody>
        </p:sp>
      </p:grpSp>
      <p:sp>
        <p:nvSpPr>
          <p:cNvPr id="55" name="Off-page Connector 54">
            <a:extLst>
              <a:ext uri="{FF2B5EF4-FFF2-40B4-BE49-F238E27FC236}">
                <a16:creationId xmlns:a16="http://schemas.microsoft.com/office/drawing/2014/main" id="{BD1468E3-1D74-384A-DEF0-D212FA59D3E4}"/>
              </a:ext>
            </a:extLst>
          </p:cNvPr>
          <p:cNvSpPr/>
          <p:nvPr/>
        </p:nvSpPr>
        <p:spPr>
          <a:xfrm rot="16200000">
            <a:off x="8376226" y="2489316"/>
            <a:ext cx="942348" cy="5747483"/>
          </a:xfrm>
          <a:prstGeom prst="flowChartOffpageConnector">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itchFamily="2" charset="0"/>
            </a:endParaRPr>
          </a:p>
        </p:txBody>
      </p:sp>
      <p:sp>
        <p:nvSpPr>
          <p:cNvPr id="56" name="Extract 55">
            <a:extLst>
              <a:ext uri="{FF2B5EF4-FFF2-40B4-BE49-F238E27FC236}">
                <a16:creationId xmlns:a16="http://schemas.microsoft.com/office/drawing/2014/main" id="{DDF2FEA7-747E-8995-E31F-E044AD265145}"/>
              </a:ext>
            </a:extLst>
          </p:cNvPr>
          <p:cNvSpPr/>
          <p:nvPr/>
        </p:nvSpPr>
        <p:spPr>
          <a:xfrm rot="16200000" flipV="1">
            <a:off x="5770961" y="4915460"/>
            <a:ext cx="1151368" cy="942646"/>
          </a:xfrm>
          <a:prstGeom prst="flowChartExtract">
            <a:avLst/>
          </a:prstGeom>
          <a:solidFill>
            <a:srgbClr val="F9F9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AutoShape 13">
            <a:extLst>
              <a:ext uri="{FF2B5EF4-FFF2-40B4-BE49-F238E27FC236}">
                <a16:creationId xmlns:a16="http://schemas.microsoft.com/office/drawing/2014/main" id="{9915BF3D-CCB1-AFD0-C23A-A3A67ED3DD04}"/>
              </a:ext>
            </a:extLst>
          </p:cNvPr>
          <p:cNvSpPr>
            <a:spLocks noChangeArrowheads="1"/>
          </p:cNvSpPr>
          <p:nvPr/>
        </p:nvSpPr>
        <p:spPr bwMode="auto">
          <a:xfrm>
            <a:off x="5668387" y="4916026"/>
            <a:ext cx="942647" cy="932277"/>
          </a:xfrm>
          <a:prstGeom prst="chevron">
            <a:avLst>
              <a:gd name="adj" fmla="val 84069"/>
            </a:avLst>
          </a:prstGeom>
          <a:solidFill>
            <a:schemeClr val="accent2"/>
          </a:solidFill>
          <a:ln w="3810" algn="ctr">
            <a:noFill/>
            <a:miter lim="800000"/>
            <a:headEnd/>
            <a:tailEnd/>
          </a:ln>
          <a:effectLst/>
        </p:spPr>
        <p:txBody>
          <a:bodyPr rot="10800000" vert="eaVert" wrap="none" lIns="0" tIns="0" rIns="0" bIns="0" anchor="ctr"/>
          <a:lstStyle/>
          <a:p>
            <a:pPr marL="0" marR="0" lvl="0" indent="0" algn="ctr" defTabSz="914400" rtl="0" eaLnBrk="0" fontAlgn="auto" latinLnBrk="0" hangingPunct="0">
              <a:lnSpc>
                <a:spcPct val="100000"/>
              </a:lnSpc>
              <a:spcBef>
                <a:spcPts val="0"/>
              </a:spcBef>
              <a:spcAft>
                <a:spcPts val="0"/>
              </a:spcAft>
              <a:buClr>
                <a:srgbClr val="ED7D31"/>
              </a:buClr>
              <a:buSzTx/>
              <a:buFont typeface="Wingdings" pitchFamily="2" charset="2"/>
              <a:buNone/>
              <a:tabLst/>
              <a:defRPr/>
            </a:pPr>
            <a:endParaRPr kumimoji="0" lang="en-US" sz="1400" b="0" i="0" u="none" strike="noStrike" kern="1200" cap="none" spc="0" normalizeH="0" baseline="0" noProof="0">
              <a:ln>
                <a:noFill/>
              </a:ln>
              <a:solidFill>
                <a:schemeClr val="bg1"/>
              </a:solidFill>
              <a:effectLst/>
              <a:uLnTx/>
              <a:uFillTx/>
              <a:latin typeface="Helvetica" pitchFamily="2" charset="0"/>
              <a:ea typeface="Arial Unicode MS" pitchFamily="34" charset="-128"/>
              <a:cs typeface="Arial Unicode MS" pitchFamily="34" charset="-128"/>
            </a:endParaRPr>
          </a:p>
        </p:txBody>
      </p:sp>
      <p:grpSp>
        <p:nvGrpSpPr>
          <p:cNvPr id="58" name="Group 57">
            <a:extLst>
              <a:ext uri="{FF2B5EF4-FFF2-40B4-BE49-F238E27FC236}">
                <a16:creationId xmlns:a16="http://schemas.microsoft.com/office/drawing/2014/main" id="{9E5C7079-55B0-FFE1-5C09-3EEE8C6A6130}"/>
              </a:ext>
            </a:extLst>
          </p:cNvPr>
          <p:cNvGrpSpPr/>
          <p:nvPr/>
        </p:nvGrpSpPr>
        <p:grpSpPr>
          <a:xfrm>
            <a:off x="1686894" y="4925505"/>
            <a:ext cx="4559558" cy="942349"/>
            <a:chOff x="1185295" y="1667310"/>
            <a:chExt cx="4559558" cy="942349"/>
          </a:xfrm>
        </p:grpSpPr>
        <p:sp>
          <p:nvSpPr>
            <p:cNvPr id="59" name="Off-page Connector 58">
              <a:extLst>
                <a:ext uri="{FF2B5EF4-FFF2-40B4-BE49-F238E27FC236}">
                  <a16:creationId xmlns:a16="http://schemas.microsoft.com/office/drawing/2014/main" id="{97A37BDE-D720-36E9-CE7F-0CCFC442D99A}"/>
                </a:ext>
              </a:extLst>
            </p:cNvPr>
            <p:cNvSpPr/>
            <p:nvPr/>
          </p:nvSpPr>
          <p:spPr>
            <a:xfrm rot="16200000">
              <a:off x="3388793" y="253599"/>
              <a:ext cx="942348" cy="3769772"/>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itchFamily="2" charset="0"/>
              </a:endParaRPr>
            </a:p>
          </p:txBody>
        </p:sp>
        <p:sp>
          <p:nvSpPr>
            <p:cNvPr id="60" name="Off-page Connector 59">
              <a:extLst>
                <a:ext uri="{FF2B5EF4-FFF2-40B4-BE49-F238E27FC236}">
                  <a16:creationId xmlns:a16="http://schemas.microsoft.com/office/drawing/2014/main" id="{C316F3AE-D787-230D-0EB8-99EDE66934CC}"/>
                </a:ext>
              </a:extLst>
            </p:cNvPr>
            <p:cNvSpPr/>
            <p:nvPr/>
          </p:nvSpPr>
          <p:spPr>
            <a:xfrm rot="16200000">
              <a:off x="2425407" y="427198"/>
              <a:ext cx="942348" cy="3422572"/>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itchFamily="2" charset="0"/>
              </a:endParaRPr>
            </a:p>
          </p:txBody>
        </p:sp>
      </p:grpSp>
      <p:sp>
        <p:nvSpPr>
          <p:cNvPr id="9" name="Off-page Connector 8">
            <a:extLst>
              <a:ext uri="{FF2B5EF4-FFF2-40B4-BE49-F238E27FC236}">
                <a16:creationId xmlns:a16="http://schemas.microsoft.com/office/drawing/2014/main" id="{AEECE213-ED5B-B951-2BF9-1B5332A14C32}"/>
              </a:ext>
            </a:extLst>
          </p:cNvPr>
          <p:cNvSpPr/>
          <p:nvPr/>
        </p:nvSpPr>
        <p:spPr>
          <a:xfrm rot="16200000">
            <a:off x="8376227" y="-1232666"/>
            <a:ext cx="942348" cy="5747483"/>
          </a:xfrm>
          <a:prstGeom prst="flowChartOffpageConnector">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itchFamily="2" charset="0"/>
            </a:endParaRPr>
          </a:p>
        </p:txBody>
      </p:sp>
      <p:sp>
        <p:nvSpPr>
          <p:cNvPr id="7" name="Extract 6">
            <a:extLst>
              <a:ext uri="{FF2B5EF4-FFF2-40B4-BE49-F238E27FC236}">
                <a16:creationId xmlns:a16="http://schemas.microsoft.com/office/drawing/2014/main" id="{65CDEEAF-86EB-287A-ACE8-74D1D762C134}"/>
              </a:ext>
            </a:extLst>
          </p:cNvPr>
          <p:cNvSpPr/>
          <p:nvPr/>
        </p:nvSpPr>
        <p:spPr>
          <a:xfrm rot="16200000" flipV="1">
            <a:off x="5770962" y="1193478"/>
            <a:ext cx="1151368" cy="942646"/>
          </a:xfrm>
          <a:prstGeom prst="flowChartExtract">
            <a:avLst/>
          </a:prstGeom>
          <a:solidFill>
            <a:srgbClr val="F9F9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utoShape 13">
            <a:extLst>
              <a:ext uri="{FF2B5EF4-FFF2-40B4-BE49-F238E27FC236}">
                <a16:creationId xmlns:a16="http://schemas.microsoft.com/office/drawing/2014/main" id="{1E921E47-C77F-3EAA-007E-FFEEBECB3D2A}"/>
              </a:ext>
            </a:extLst>
          </p:cNvPr>
          <p:cNvSpPr>
            <a:spLocks noChangeArrowheads="1"/>
          </p:cNvSpPr>
          <p:nvPr/>
        </p:nvSpPr>
        <p:spPr bwMode="auto">
          <a:xfrm>
            <a:off x="5668388" y="1194044"/>
            <a:ext cx="942647" cy="932277"/>
          </a:xfrm>
          <a:prstGeom prst="chevron">
            <a:avLst>
              <a:gd name="adj" fmla="val 84069"/>
            </a:avLst>
          </a:prstGeom>
          <a:solidFill>
            <a:schemeClr val="accent2"/>
          </a:solidFill>
          <a:ln w="3810" algn="ctr">
            <a:noFill/>
            <a:miter lim="800000"/>
            <a:headEnd/>
            <a:tailEnd/>
          </a:ln>
          <a:effectLst/>
        </p:spPr>
        <p:txBody>
          <a:bodyPr rot="10800000" vert="eaVert" wrap="none" lIns="0" tIns="0" rIns="0" bIns="0" anchor="ctr"/>
          <a:lstStyle/>
          <a:p>
            <a:pPr marL="0" marR="0" lvl="0" indent="0" algn="ctr" defTabSz="914400" rtl="0" eaLnBrk="0" fontAlgn="auto" latinLnBrk="0" hangingPunct="0">
              <a:lnSpc>
                <a:spcPct val="100000"/>
              </a:lnSpc>
              <a:spcBef>
                <a:spcPts val="0"/>
              </a:spcBef>
              <a:spcAft>
                <a:spcPts val="0"/>
              </a:spcAft>
              <a:buClr>
                <a:srgbClr val="ED7D31"/>
              </a:buClr>
              <a:buSzTx/>
              <a:buFont typeface="Wingdings" pitchFamily="2" charset="2"/>
              <a:buNone/>
              <a:tabLst/>
              <a:defRPr/>
            </a:pPr>
            <a:endParaRPr kumimoji="0" lang="en-US" sz="1400" b="0" i="0" u="none" strike="noStrike" kern="1200" cap="none" spc="0" normalizeH="0" baseline="0" noProof="0">
              <a:ln>
                <a:noFill/>
              </a:ln>
              <a:solidFill>
                <a:schemeClr val="bg1"/>
              </a:solidFill>
              <a:effectLst/>
              <a:uLnTx/>
              <a:uFillTx/>
              <a:latin typeface="Helvetica" pitchFamily="2" charset="0"/>
              <a:ea typeface="Arial Unicode MS" pitchFamily="34" charset="-128"/>
              <a:cs typeface="Arial Unicode MS" pitchFamily="34" charset="-128"/>
            </a:endParaRPr>
          </a:p>
        </p:txBody>
      </p:sp>
      <p:grpSp>
        <p:nvGrpSpPr>
          <p:cNvPr id="26" name="Group 25">
            <a:extLst>
              <a:ext uri="{FF2B5EF4-FFF2-40B4-BE49-F238E27FC236}">
                <a16:creationId xmlns:a16="http://schemas.microsoft.com/office/drawing/2014/main" id="{4768A560-1F96-D872-C574-735A5D9DD18F}"/>
              </a:ext>
            </a:extLst>
          </p:cNvPr>
          <p:cNvGrpSpPr/>
          <p:nvPr/>
        </p:nvGrpSpPr>
        <p:grpSpPr>
          <a:xfrm>
            <a:off x="1686895" y="1203523"/>
            <a:ext cx="4559558" cy="942349"/>
            <a:chOff x="1185295" y="1667310"/>
            <a:chExt cx="4559558" cy="942349"/>
          </a:xfrm>
        </p:grpSpPr>
        <p:sp>
          <p:nvSpPr>
            <p:cNvPr id="4" name="Off-page Connector 3">
              <a:extLst>
                <a:ext uri="{FF2B5EF4-FFF2-40B4-BE49-F238E27FC236}">
                  <a16:creationId xmlns:a16="http://schemas.microsoft.com/office/drawing/2014/main" id="{2D12D2E9-A72C-7AB7-8400-28F7E956137B}"/>
                </a:ext>
              </a:extLst>
            </p:cNvPr>
            <p:cNvSpPr/>
            <p:nvPr/>
          </p:nvSpPr>
          <p:spPr>
            <a:xfrm rot="16200000">
              <a:off x="3388793" y="253599"/>
              <a:ext cx="942348" cy="3769772"/>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itchFamily="2" charset="0"/>
              </a:endParaRPr>
            </a:p>
          </p:txBody>
        </p:sp>
        <p:sp>
          <p:nvSpPr>
            <p:cNvPr id="24" name="Off-page Connector 23">
              <a:extLst>
                <a:ext uri="{FF2B5EF4-FFF2-40B4-BE49-F238E27FC236}">
                  <a16:creationId xmlns:a16="http://schemas.microsoft.com/office/drawing/2014/main" id="{F53E51A5-34BD-5AAE-8129-7B3A4838E033}"/>
                </a:ext>
              </a:extLst>
            </p:cNvPr>
            <p:cNvSpPr/>
            <p:nvPr/>
          </p:nvSpPr>
          <p:spPr>
            <a:xfrm rot="16200000">
              <a:off x="2425407" y="427198"/>
              <a:ext cx="942348" cy="3422572"/>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itchFamily="2" charset="0"/>
              </a:endParaRPr>
            </a:p>
          </p:txBody>
        </p:sp>
      </p:grpSp>
      <p:sp>
        <p:nvSpPr>
          <p:cNvPr id="2" name="Title 1">
            <a:extLst>
              <a:ext uri="{FF2B5EF4-FFF2-40B4-BE49-F238E27FC236}">
                <a16:creationId xmlns:a16="http://schemas.microsoft.com/office/drawing/2014/main" id="{1ED32897-0D0C-5F02-79D3-4D6D8E39F196}"/>
              </a:ext>
            </a:extLst>
          </p:cNvPr>
          <p:cNvSpPr>
            <a:spLocks noGrp="1"/>
          </p:cNvSpPr>
          <p:nvPr>
            <p:ph type="title" idx="4294967295"/>
          </p:nvPr>
        </p:nvSpPr>
        <p:spPr>
          <a:xfrm>
            <a:off x="0" y="-395288"/>
            <a:ext cx="0" cy="0"/>
          </a:xfrm>
          <a:prstGeom prst="rect">
            <a:avLst/>
          </a:prstGeom>
        </p:spPr>
        <p:txBody>
          <a:bodyPr>
            <a:normAutofit fontScale="90000"/>
          </a:bodyPr>
          <a:lstStyle/>
          <a:p>
            <a:br>
              <a:rPr lang="en-US">
                <a:latin typeface="Helvetica" pitchFamily="2" charset="0"/>
              </a:rPr>
            </a:br>
            <a:br>
              <a:rPr lang="en-US">
                <a:latin typeface="Helvetica" pitchFamily="2" charset="0"/>
              </a:rPr>
            </a:br>
            <a:r>
              <a:rPr lang="en-US">
                <a:latin typeface="Helvetica" pitchFamily="2" charset="0"/>
              </a:rPr>
              <a:t>	</a:t>
            </a:r>
          </a:p>
        </p:txBody>
      </p:sp>
      <p:sp>
        <p:nvSpPr>
          <p:cNvPr id="20" name="TextBox 19">
            <a:extLst>
              <a:ext uri="{FF2B5EF4-FFF2-40B4-BE49-F238E27FC236}">
                <a16:creationId xmlns:a16="http://schemas.microsoft.com/office/drawing/2014/main" id="{7FCDB6BC-8B4E-4360-67AE-0BD551A4738F}"/>
              </a:ext>
            </a:extLst>
          </p:cNvPr>
          <p:cNvSpPr txBox="1"/>
          <p:nvPr/>
        </p:nvSpPr>
        <p:spPr>
          <a:xfrm>
            <a:off x="1855739" y="1383410"/>
            <a:ext cx="3624690" cy="590915"/>
          </a:xfrm>
          <a:prstGeom prst="rect">
            <a:avLst/>
          </a:prstGeom>
          <a:noFill/>
        </p:spPr>
        <p:txBody>
          <a:bodyPr wrap="square" lIns="97520" tIns="48760" rIns="97520" bIns="4876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chemeClr val="bg1"/>
                </a:solidFill>
                <a:effectLst/>
                <a:uLnTx/>
                <a:uFillTx/>
                <a:latin typeface="Helvetica" pitchFamily="2" charset="0"/>
                <a:cs typeface="Arial"/>
              </a:rPr>
              <a:t>700,000 Invoice in 12 Months: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chemeClr val="bg1"/>
                </a:solidFill>
                <a:effectLst/>
                <a:uLnTx/>
                <a:uFillTx/>
                <a:latin typeface="Helvetica" pitchFamily="2" charset="0"/>
                <a:cs typeface="Arial"/>
              </a:rPr>
              <a:t>EDI – 55%; Email and Paper – 45% </a:t>
            </a:r>
          </a:p>
        </p:txBody>
      </p:sp>
      <p:sp>
        <p:nvSpPr>
          <p:cNvPr id="21" name="Rectangle 20">
            <a:extLst>
              <a:ext uri="{FF2B5EF4-FFF2-40B4-BE49-F238E27FC236}">
                <a16:creationId xmlns:a16="http://schemas.microsoft.com/office/drawing/2014/main" id="{AC6D66EC-1B9D-AB39-240A-42AF9FA209D2}"/>
              </a:ext>
            </a:extLst>
          </p:cNvPr>
          <p:cNvSpPr/>
          <p:nvPr/>
        </p:nvSpPr>
        <p:spPr>
          <a:xfrm>
            <a:off x="1855739" y="2647601"/>
            <a:ext cx="3624690" cy="590915"/>
          </a:xfrm>
          <a:prstGeom prst="rect">
            <a:avLst/>
          </a:prstGeom>
        </p:spPr>
        <p:txBody>
          <a:bodyPr wrap="square" lIns="97520" tIns="48760" rIns="97520" bIns="4876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chemeClr val="bg1"/>
                </a:solidFill>
                <a:effectLst/>
                <a:uLnTx/>
                <a:uFillTx/>
                <a:latin typeface="Helvetica" pitchFamily="2" charset="0"/>
                <a:cs typeface="Arial"/>
              </a:rPr>
              <a:t>“Straight Through Process”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chemeClr val="bg1"/>
                </a:solidFill>
                <a:effectLst/>
                <a:uLnTx/>
                <a:uFillTx/>
                <a:latin typeface="Helvetica" pitchFamily="2" charset="0"/>
                <a:cs typeface="Arial"/>
              </a:rPr>
              <a:t>0-20% to 85+% globally   </a:t>
            </a:r>
          </a:p>
        </p:txBody>
      </p:sp>
      <p:sp>
        <p:nvSpPr>
          <p:cNvPr id="22" name="Rectangle 21">
            <a:extLst>
              <a:ext uri="{FF2B5EF4-FFF2-40B4-BE49-F238E27FC236}">
                <a16:creationId xmlns:a16="http://schemas.microsoft.com/office/drawing/2014/main" id="{A1DE2A6E-72DA-8CCF-CCD4-3011C9B1814B}"/>
              </a:ext>
            </a:extLst>
          </p:cNvPr>
          <p:cNvSpPr/>
          <p:nvPr/>
        </p:nvSpPr>
        <p:spPr>
          <a:xfrm>
            <a:off x="1855739" y="3897349"/>
            <a:ext cx="3624690" cy="590915"/>
          </a:xfrm>
          <a:prstGeom prst="rect">
            <a:avLst/>
          </a:prstGeom>
        </p:spPr>
        <p:txBody>
          <a:bodyPr wrap="square" lIns="97520" tIns="48760" rIns="97520" bIns="4876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chemeClr val="bg1"/>
                </a:solidFill>
                <a:effectLst/>
                <a:uLnTx/>
                <a:uFillTx/>
                <a:latin typeface="Helvetica" pitchFamily="2" charset="0"/>
                <a:cs typeface="Arial"/>
              </a:rPr>
              <a:t>Shrank cycle time from 18 to 4.25 Days (Average Days)  </a:t>
            </a:r>
          </a:p>
        </p:txBody>
      </p:sp>
      <p:sp>
        <p:nvSpPr>
          <p:cNvPr id="23" name="Rectangle 22">
            <a:extLst>
              <a:ext uri="{FF2B5EF4-FFF2-40B4-BE49-F238E27FC236}">
                <a16:creationId xmlns:a16="http://schemas.microsoft.com/office/drawing/2014/main" id="{32F4714F-1743-F588-589C-598305E74F01}"/>
              </a:ext>
            </a:extLst>
          </p:cNvPr>
          <p:cNvSpPr/>
          <p:nvPr/>
        </p:nvSpPr>
        <p:spPr>
          <a:xfrm>
            <a:off x="1855739" y="5115288"/>
            <a:ext cx="3593294" cy="590915"/>
          </a:xfrm>
          <a:prstGeom prst="rect">
            <a:avLst/>
          </a:prstGeom>
        </p:spPr>
        <p:txBody>
          <a:bodyPr wrap="square" lIns="97520" tIns="48760" rIns="97520" bIns="4876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chemeClr val="bg1"/>
                </a:solidFill>
                <a:effectLst/>
                <a:uLnTx/>
                <a:uFillTx/>
                <a:latin typeface="Helvetica" pitchFamily="2" charset="0"/>
                <a:cs typeface="Arial"/>
              </a:rPr>
              <a:t>Greatly Improved Suppliers Relationships </a:t>
            </a:r>
          </a:p>
        </p:txBody>
      </p:sp>
      <p:sp>
        <p:nvSpPr>
          <p:cNvPr id="61" name="TextBox 60">
            <a:extLst>
              <a:ext uri="{FF2B5EF4-FFF2-40B4-BE49-F238E27FC236}">
                <a16:creationId xmlns:a16="http://schemas.microsoft.com/office/drawing/2014/main" id="{C72B7819-AACB-AB35-1A5A-5A4A3ACBEF5D}"/>
              </a:ext>
            </a:extLst>
          </p:cNvPr>
          <p:cNvSpPr txBox="1"/>
          <p:nvPr/>
        </p:nvSpPr>
        <p:spPr>
          <a:xfrm>
            <a:off x="6960558" y="1375482"/>
            <a:ext cx="2973437" cy="584775"/>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
                <a:schemeClr val="accent2"/>
              </a:buClr>
              <a:buSzTx/>
              <a:tabLst/>
              <a:defRPr/>
            </a:pPr>
            <a:r>
              <a:rPr kumimoji="0" lang="en-US" sz="1600" i="0" u="none" strike="noStrike" kern="1200" cap="none" spc="0" normalizeH="0" baseline="0" noProof="0" dirty="0">
                <a:ln>
                  <a:noFill/>
                </a:ln>
                <a:solidFill>
                  <a:prstClr val="black"/>
                </a:solidFill>
                <a:effectLst/>
                <a:uLnTx/>
                <a:uFillTx/>
                <a:latin typeface="Helvetica" pitchFamily="2" charset="0"/>
              </a:rPr>
              <a:t>Supplier Portal implementation and integration</a:t>
            </a:r>
          </a:p>
        </p:txBody>
      </p:sp>
      <p:sp>
        <p:nvSpPr>
          <p:cNvPr id="63" name="TextBox 62">
            <a:extLst>
              <a:ext uri="{FF2B5EF4-FFF2-40B4-BE49-F238E27FC236}">
                <a16:creationId xmlns:a16="http://schemas.microsoft.com/office/drawing/2014/main" id="{A7723C31-E5FD-B3ED-426B-2FA0912D0556}"/>
              </a:ext>
            </a:extLst>
          </p:cNvPr>
          <p:cNvSpPr txBox="1"/>
          <p:nvPr/>
        </p:nvSpPr>
        <p:spPr>
          <a:xfrm>
            <a:off x="6978253" y="2593259"/>
            <a:ext cx="3853871" cy="584775"/>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
                <a:schemeClr val="accent2"/>
              </a:buClr>
              <a:buSzTx/>
              <a:tabLst/>
              <a:defRPr/>
            </a:pPr>
            <a:r>
              <a:rPr kumimoji="0" lang="en-US" sz="1600" i="0" u="none" strike="noStrike" kern="1200" cap="none" spc="0" normalizeH="0" baseline="0" noProof="0" dirty="0">
                <a:ln>
                  <a:noFill/>
                </a:ln>
                <a:solidFill>
                  <a:prstClr val="black"/>
                </a:solidFill>
                <a:effectLst/>
                <a:uLnTx/>
                <a:uFillTx/>
                <a:latin typeface="Helvetica" pitchFamily="2" charset="0"/>
              </a:rPr>
              <a:t>Extend standard POs for Maintenance, Repair and Operations (MRO) expense</a:t>
            </a:r>
          </a:p>
        </p:txBody>
      </p:sp>
      <p:sp>
        <p:nvSpPr>
          <p:cNvPr id="64" name="TextBox 63">
            <a:extLst>
              <a:ext uri="{FF2B5EF4-FFF2-40B4-BE49-F238E27FC236}">
                <a16:creationId xmlns:a16="http://schemas.microsoft.com/office/drawing/2014/main" id="{063336D3-619D-DD47-C52B-36B4A2BCB3AA}"/>
              </a:ext>
            </a:extLst>
          </p:cNvPr>
          <p:cNvSpPr txBox="1"/>
          <p:nvPr/>
        </p:nvSpPr>
        <p:spPr>
          <a:xfrm>
            <a:off x="7001656" y="3839496"/>
            <a:ext cx="3871566" cy="584775"/>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
                <a:schemeClr val="accent2"/>
              </a:buClr>
              <a:buSzTx/>
              <a:tabLst/>
              <a:defRPr/>
            </a:pPr>
            <a:r>
              <a:rPr kumimoji="0" lang="en-US" sz="1600" i="0" u="none" strike="noStrike" kern="1200" cap="none" spc="0" normalizeH="0" baseline="0" noProof="0" dirty="0">
                <a:ln>
                  <a:noFill/>
                </a:ln>
                <a:solidFill>
                  <a:prstClr val="black"/>
                </a:solidFill>
                <a:effectLst/>
                <a:uLnTx/>
                <a:uFillTx/>
                <a:latin typeface="Helvetica" pitchFamily="2" charset="0"/>
              </a:rPr>
              <a:t>Grow digital invoicing, target paper reduction with new vendors and non-PO</a:t>
            </a:r>
          </a:p>
        </p:txBody>
      </p:sp>
      <p:sp>
        <p:nvSpPr>
          <p:cNvPr id="65" name="TextBox 64">
            <a:extLst>
              <a:ext uri="{FF2B5EF4-FFF2-40B4-BE49-F238E27FC236}">
                <a16:creationId xmlns:a16="http://schemas.microsoft.com/office/drawing/2014/main" id="{B35F61EC-D446-4F22-B3B4-3C79F151DBF9}"/>
              </a:ext>
            </a:extLst>
          </p:cNvPr>
          <p:cNvSpPr txBox="1"/>
          <p:nvPr/>
        </p:nvSpPr>
        <p:spPr>
          <a:xfrm>
            <a:off x="6991215" y="5127613"/>
            <a:ext cx="4108195" cy="584775"/>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
                <a:schemeClr val="accent2"/>
              </a:buClr>
              <a:buSzTx/>
              <a:tabLst/>
              <a:defRPr/>
            </a:pPr>
            <a:r>
              <a:rPr kumimoji="0" lang="en-US" sz="1600" i="0" u="none" strike="noStrike" kern="1200" cap="none" spc="0" normalizeH="0" baseline="0" noProof="0" dirty="0">
                <a:ln>
                  <a:noFill/>
                </a:ln>
                <a:solidFill>
                  <a:prstClr val="black"/>
                </a:solidFill>
                <a:effectLst/>
                <a:uLnTx/>
                <a:uFillTx/>
                <a:latin typeface="Helvetica" pitchFamily="2" charset="0"/>
              </a:rPr>
              <a:t>Root cause and resolve vendor exceptions via supplier performance meetings</a:t>
            </a:r>
          </a:p>
        </p:txBody>
      </p:sp>
      <p:sp>
        <p:nvSpPr>
          <p:cNvPr id="66" name="TextBox 65">
            <a:extLst>
              <a:ext uri="{FF2B5EF4-FFF2-40B4-BE49-F238E27FC236}">
                <a16:creationId xmlns:a16="http://schemas.microsoft.com/office/drawing/2014/main" id="{C5EAC863-BF2F-3727-42D9-7CB728FDD636}"/>
              </a:ext>
            </a:extLst>
          </p:cNvPr>
          <p:cNvSpPr txBox="1"/>
          <p:nvPr/>
        </p:nvSpPr>
        <p:spPr>
          <a:xfrm>
            <a:off x="341212" y="1727432"/>
            <a:ext cx="1484652" cy="344694"/>
          </a:xfrm>
          <a:prstGeom prst="rect">
            <a:avLst/>
          </a:prstGeom>
          <a:noFill/>
          <a:ln>
            <a:noFill/>
          </a:ln>
        </p:spPr>
        <p:txBody>
          <a:bodyPr wrap="square" lIns="97520" tIns="48760" rIns="97520" bIns="4876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accent2"/>
                </a:solidFill>
                <a:effectLst/>
                <a:uLnTx/>
                <a:uFillTx/>
                <a:latin typeface="Helvetica" pitchFamily="2" charset="0"/>
                <a:cs typeface="Arial"/>
              </a:rPr>
              <a:t>Volumes</a:t>
            </a:r>
          </a:p>
        </p:txBody>
      </p:sp>
      <p:sp>
        <p:nvSpPr>
          <p:cNvPr id="67" name="TextBox 66">
            <a:extLst>
              <a:ext uri="{FF2B5EF4-FFF2-40B4-BE49-F238E27FC236}">
                <a16:creationId xmlns:a16="http://schemas.microsoft.com/office/drawing/2014/main" id="{0A51CE9E-BB41-3314-43A0-7537A5ACA149}"/>
              </a:ext>
            </a:extLst>
          </p:cNvPr>
          <p:cNvSpPr txBox="1"/>
          <p:nvPr/>
        </p:nvSpPr>
        <p:spPr>
          <a:xfrm>
            <a:off x="337393" y="2938382"/>
            <a:ext cx="1484652" cy="344694"/>
          </a:xfrm>
          <a:prstGeom prst="rect">
            <a:avLst/>
          </a:prstGeom>
          <a:noFill/>
          <a:ln>
            <a:noFill/>
          </a:ln>
        </p:spPr>
        <p:txBody>
          <a:bodyPr wrap="square" lIns="97520" tIns="48760" rIns="97520" bIns="4876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accent2"/>
                </a:solidFill>
                <a:effectLst/>
                <a:uLnTx/>
                <a:uFillTx/>
                <a:latin typeface="Helvetica" pitchFamily="2" charset="0"/>
                <a:cs typeface="Arial"/>
              </a:rPr>
              <a:t>No Touch</a:t>
            </a:r>
          </a:p>
        </p:txBody>
      </p:sp>
      <p:sp>
        <p:nvSpPr>
          <p:cNvPr id="68" name="TextBox 67">
            <a:extLst>
              <a:ext uri="{FF2B5EF4-FFF2-40B4-BE49-F238E27FC236}">
                <a16:creationId xmlns:a16="http://schemas.microsoft.com/office/drawing/2014/main" id="{AB85CFB3-7A81-1B5A-7FB4-8341C9E2D4BF}"/>
              </a:ext>
            </a:extLst>
          </p:cNvPr>
          <p:cNvSpPr txBox="1"/>
          <p:nvPr/>
        </p:nvSpPr>
        <p:spPr>
          <a:xfrm>
            <a:off x="337393" y="4190519"/>
            <a:ext cx="1484652" cy="344694"/>
          </a:xfrm>
          <a:prstGeom prst="rect">
            <a:avLst/>
          </a:prstGeom>
          <a:noFill/>
          <a:ln>
            <a:noFill/>
          </a:ln>
        </p:spPr>
        <p:txBody>
          <a:bodyPr wrap="square" lIns="97520" tIns="48760" rIns="97520" bIns="4876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accent2"/>
                </a:solidFill>
                <a:effectLst/>
                <a:uLnTx/>
                <a:uFillTx/>
                <a:latin typeface="Helvetica" pitchFamily="2" charset="0"/>
                <a:cs typeface="Arial"/>
              </a:rPr>
              <a:t>Cycle</a:t>
            </a:r>
          </a:p>
        </p:txBody>
      </p:sp>
      <p:sp>
        <p:nvSpPr>
          <p:cNvPr id="69" name="TextBox 68">
            <a:extLst>
              <a:ext uri="{FF2B5EF4-FFF2-40B4-BE49-F238E27FC236}">
                <a16:creationId xmlns:a16="http://schemas.microsoft.com/office/drawing/2014/main" id="{24205F1D-B03A-2B35-6694-75C9A2E1C1BE}"/>
              </a:ext>
            </a:extLst>
          </p:cNvPr>
          <p:cNvSpPr txBox="1"/>
          <p:nvPr/>
        </p:nvSpPr>
        <p:spPr>
          <a:xfrm>
            <a:off x="343314" y="5458668"/>
            <a:ext cx="1484652" cy="344694"/>
          </a:xfrm>
          <a:prstGeom prst="rect">
            <a:avLst/>
          </a:prstGeom>
          <a:noFill/>
          <a:ln>
            <a:noFill/>
          </a:ln>
        </p:spPr>
        <p:txBody>
          <a:bodyPr wrap="square" lIns="97520" tIns="48760" rIns="97520" bIns="4876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accent2"/>
                </a:solidFill>
                <a:effectLst/>
                <a:uLnTx/>
                <a:uFillTx/>
                <a:latin typeface="Helvetica" pitchFamily="2" charset="0"/>
                <a:cs typeface="Arial"/>
              </a:rPr>
              <a:t>Partner</a:t>
            </a:r>
          </a:p>
        </p:txBody>
      </p:sp>
      <p:sp>
        <p:nvSpPr>
          <p:cNvPr id="70" name="Title 1">
            <a:extLst>
              <a:ext uri="{FF2B5EF4-FFF2-40B4-BE49-F238E27FC236}">
                <a16:creationId xmlns:a16="http://schemas.microsoft.com/office/drawing/2014/main" id="{6DE8C3A6-0E97-9E1E-2342-0DE59D95C237}"/>
              </a:ext>
            </a:extLst>
          </p:cNvPr>
          <p:cNvSpPr txBox="1">
            <a:spLocks/>
          </p:cNvSpPr>
          <p:nvPr/>
        </p:nvSpPr>
        <p:spPr bwMode="gray">
          <a:xfrm>
            <a:off x="5865907" y="529873"/>
            <a:ext cx="5162737" cy="520842"/>
          </a:xfr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609585" marR="0" lvl="1"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0" cap="none" spc="0" normalizeH="0" baseline="0" noProof="0" dirty="0">
                <a:ln>
                  <a:noFill/>
                </a:ln>
                <a:solidFill>
                  <a:schemeClr val="accent2">
                    <a:lumMod val="60000"/>
                    <a:lumOff val="40000"/>
                  </a:schemeClr>
                </a:solidFill>
                <a:effectLst/>
                <a:uLnTx/>
                <a:uFillTx/>
                <a:latin typeface="Helvetica" pitchFamily="2" charset="0"/>
              </a:rPr>
              <a:t>Vision Of Tomorrow</a:t>
            </a:r>
            <a:endParaRPr kumimoji="0" lang="en-US" sz="2800" b="1" i="0" u="none" strike="noStrike" kern="1200" cap="none" spc="0" normalizeH="0" baseline="0" noProof="0" dirty="0">
              <a:ln>
                <a:noFill/>
              </a:ln>
              <a:solidFill>
                <a:schemeClr val="accent2">
                  <a:lumMod val="60000"/>
                  <a:lumOff val="40000"/>
                </a:schemeClr>
              </a:solidFill>
              <a:effectLst/>
              <a:uLnTx/>
              <a:uFillTx/>
              <a:latin typeface="Helvetica" pitchFamily="2" charset="0"/>
            </a:endParaRPr>
          </a:p>
        </p:txBody>
      </p:sp>
      <p:sp>
        <p:nvSpPr>
          <p:cNvPr id="71" name="TextBox 70">
            <a:extLst>
              <a:ext uri="{FF2B5EF4-FFF2-40B4-BE49-F238E27FC236}">
                <a16:creationId xmlns:a16="http://schemas.microsoft.com/office/drawing/2014/main" id="{46B5937B-04B5-5954-BA9A-75EA78F53100}"/>
              </a:ext>
            </a:extLst>
          </p:cNvPr>
          <p:cNvSpPr txBox="1"/>
          <p:nvPr/>
        </p:nvSpPr>
        <p:spPr>
          <a:xfrm>
            <a:off x="1661679" y="528684"/>
            <a:ext cx="376977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chemeClr val="accent3"/>
                </a:solidFill>
                <a:effectLst/>
                <a:uLnTx/>
                <a:uFillTx/>
                <a:latin typeface="Helvetica" pitchFamily="2" charset="0"/>
              </a:rPr>
              <a:t>Our Success </a:t>
            </a:r>
            <a:endParaRPr kumimoji="0" lang="en-US" sz="2800" b="0" i="0" u="none" strike="noStrike" kern="1200" cap="none" spc="0" normalizeH="0" baseline="0" noProof="0" dirty="0">
              <a:ln>
                <a:noFill/>
              </a:ln>
              <a:solidFill>
                <a:schemeClr val="accent3"/>
              </a:solidFill>
              <a:effectLst/>
              <a:uLnTx/>
              <a:uFillTx/>
              <a:latin typeface="Helvetica" pitchFamily="2" charset="0"/>
            </a:endParaRPr>
          </a:p>
        </p:txBody>
      </p:sp>
      <p:sp>
        <p:nvSpPr>
          <p:cNvPr id="72" name="TextBox 71">
            <a:extLst>
              <a:ext uri="{FF2B5EF4-FFF2-40B4-BE49-F238E27FC236}">
                <a16:creationId xmlns:a16="http://schemas.microsoft.com/office/drawing/2014/main" id="{67CD234F-5F63-95BB-701D-21A7BCF114DC}"/>
              </a:ext>
            </a:extLst>
          </p:cNvPr>
          <p:cNvSpPr txBox="1"/>
          <p:nvPr/>
        </p:nvSpPr>
        <p:spPr>
          <a:xfrm>
            <a:off x="338816" y="1103838"/>
            <a:ext cx="983497" cy="714025"/>
          </a:xfrm>
          <a:prstGeom prst="rect">
            <a:avLst/>
          </a:prstGeom>
          <a:noFill/>
          <a:ln>
            <a:noFill/>
          </a:ln>
        </p:spPr>
        <p:txBody>
          <a:bodyPr wrap="square" lIns="97520" tIns="48760" rIns="97520" bIns="4876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accent2"/>
                </a:solidFill>
                <a:effectLst/>
                <a:uLnTx/>
                <a:uFillTx/>
                <a:latin typeface="Helvetica" pitchFamily="2" charset="0"/>
                <a:cs typeface="Arial"/>
              </a:rPr>
              <a:t>1.</a:t>
            </a:r>
          </a:p>
        </p:txBody>
      </p:sp>
      <p:sp>
        <p:nvSpPr>
          <p:cNvPr id="73" name="TextBox 72">
            <a:extLst>
              <a:ext uri="{FF2B5EF4-FFF2-40B4-BE49-F238E27FC236}">
                <a16:creationId xmlns:a16="http://schemas.microsoft.com/office/drawing/2014/main" id="{2CAFD202-3C55-7AC3-4C6D-29145289AA02}"/>
              </a:ext>
            </a:extLst>
          </p:cNvPr>
          <p:cNvSpPr txBox="1"/>
          <p:nvPr/>
        </p:nvSpPr>
        <p:spPr>
          <a:xfrm>
            <a:off x="336801" y="2308151"/>
            <a:ext cx="983497" cy="714025"/>
          </a:xfrm>
          <a:prstGeom prst="rect">
            <a:avLst/>
          </a:prstGeom>
          <a:noFill/>
          <a:ln>
            <a:noFill/>
          </a:ln>
        </p:spPr>
        <p:txBody>
          <a:bodyPr wrap="square" lIns="97520" tIns="48760" rIns="97520" bIns="4876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4000" b="1" dirty="0">
                <a:solidFill>
                  <a:schemeClr val="accent2"/>
                </a:solidFill>
                <a:latin typeface="Helvetica" pitchFamily="2" charset="0"/>
                <a:cs typeface="Arial"/>
              </a:rPr>
              <a:t>2</a:t>
            </a:r>
            <a:r>
              <a:rPr kumimoji="0" lang="en-US" sz="4000" b="1" i="0" u="none" strike="noStrike" kern="1200" cap="none" spc="0" normalizeH="0" baseline="0" noProof="0" dirty="0">
                <a:ln>
                  <a:noFill/>
                </a:ln>
                <a:solidFill>
                  <a:schemeClr val="accent2"/>
                </a:solidFill>
                <a:effectLst/>
                <a:uLnTx/>
                <a:uFillTx/>
                <a:latin typeface="Helvetica" pitchFamily="2" charset="0"/>
                <a:cs typeface="Arial"/>
              </a:rPr>
              <a:t>.</a:t>
            </a:r>
          </a:p>
        </p:txBody>
      </p:sp>
      <p:sp>
        <p:nvSpPr>
          <p:cNvPr id="74" name="TextBox 73">
            <a:extLst>
              <a:ext uri="{FF2B5EF4-FFF2-40B4-BE49-F238E27FC236}">
                <a16:creationId xmlns:a16="http://schemas.microsoft.com/office/drawing/2014/main" id="{27AFF827-7F7B-E3FF-071E-165CFFE397B7}"/>
              </a:ext>
            </a:extLst>
          </p:cNvPr>
          <p:cNvSpPr txBox="1"/>
          <p:nvPr/>
        </p:nvSpPr>
        <p:spPr>
          <a:xfrm>
            <a:off x="336800" y="3531762"/>
            <a:ext cx="983497" cy="714025"/>
          </a:xfrm>
          <a:prstGeom prst="rect">
            <a:avLst/>
          </a:prstGeom>
          <a:noFill/>
          <a:ln>
            <a:noFill/>
          </a:ln>
        </p:spPr>
        <p:txBody>
          <a:bodyPr wrap="square" lIns="97520" tIns="48760" rIns="97520" bIns="4876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accent2"/>
                </a:solidFill>
                <a:effectLst/>
                <a:uLnTx/>
                <a:uFillTx/>
                <a:latin typeface="Helvetica" pitchFamily="2" charset="0"/>
                <a:cs typeface="Arial"/>
              </a:rPr>
              <a:t>3.</a:t>
            </a:r>
          </a:p>
        </p:txBody>
      </p:sp>
      <p:sp>
        <p:nvSpPr>
          <p:cNvPr id="75" name="TextBox 74">
            <a:extLst>
              <a:ext uri="{FF2B5EF4-FFF2-40B4-BE49-F238E27FC236}">
                <a16:creationId xmlns:a16="http://schemas.microsoft.com/office/drawing/2014/main" id="{245F4ACC-BB52-AD98-0861-95AED1589DD0}"/>
              </a:ext>
            </a:extLst>
          </p:cNvPr>
          <p:cNvSpPr txBox="1"/>
          <p:nvPr/>
        </p:nvSpPr>
        <p:spPr>
          <a:xfrm>
            <a:off x="345877" y="4839234"/>
            <a:ext cx="983497" cy="714025"/>
          </a:xfrm>
          <a:prstGeom prst="rect">
            <a:avLst/>
          </a:prstGeom>
          <a:noFill/>
          <a:ln>
            <a:noFill/>
          </a:ln>
        </p:spPr>
        <p:txBody>
          <a:bodyPr wrap="square" lIns="97520" tIns="48760" rIns="97520" bIns="4876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4000" b="1" dirty="0">
                <a:solidFill>
                  <a:schemeClr val="accent2"/>
                </a:solidFill>
                <a:latin typeface="Helvetica" pitchFamily="2" charset="0"/>
                <a:cs typeface="Arial"/>
              </a:rPr>
              <a:t>4</a:t>
            </a:r>
            <a:r>
              <a:rPr kumimoji="0" lang="en-US" sz="4000" b="1" i="0" u="none" strike="noStrike" kern="1200" cap="none" spc="0" normalizeH="0" baseline="0" noProof="0" dirty="0">
                <a:ln>
                  <a:noFill/>
                </a:ln>
                <a:solidFill>
                  <a:schemeClr val="accent2"/>
                </a:solidFill>
                <a:effectLst/>
                <a:uLnTx/>
                <a:uFillTx/>
                <a:latin typeface="Helvetica" pitchFamily="2" charset="0"/>
                <a:cs typeface="Arial"/>
              </a:rPr>
              <a:t>.</a:t>
            </a:r>
          </a:p>
        </p:txBody>
      </p:sp>
    </p:spTree>
    <p:extLst>
      <p:ext uri="{BB962C8B-B14F-4D97-AF65-F5344CB8AC3E}">
        <p14:creationId xmlns:p14="http://schemas.microsoft.com/office/powerpoint/2010/main" val="21037178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Table 23">
            <a:extLst>
              <a:ext uri="{FF2B5EF4-FFF2-40B4-BE49-F238E27FC236}">
                <a16:creationId xmlns:a16="http://schemas.microsoft.com/office/drawing/2014/main" id="{AC2ABD55-826F-A405-83C0-57630B62AE1D}"/>
              </a:ext>
            </a:extLst>
          </p:cNvPr>
          <p:cNvGraphicFramePr>
            <a:graphicFrameLocks noGrp="1"/>
          </p:cNvGraphicFramePr>
          <p:nvPr>
            <p:extLst>
              <p:ext uri="{D42A27DB-BD31-4B8C-83A1-F6EECF244321}">
                <p14:modId xmlns:p14="http://schemas.microsoft.com/office/powerpoint/2010/main" val="3424281138"/>
              </p:ext>
            </p:extLst>
          </p:nvPr>
        </p:nvGraphicFramePr>
        <p:xfrm>
          <a:off x="850285" y="1564129"/>
          <a:ext cx="10491429" cy="4536689"/>
        </p:xfrm>
        <a:graphic>
          <a:graphicData uri="http://schemas.openxmlformats.org/drawingml/2006/table">
            <a:tbl>
              <a:tblPr firstRow="1" bandRow="1">
                <a:tableStyleId>{21E4AEA4-8DFA-4A89-87EB-49C32662AFE0}</a:tableStyleId>
              </a:tblPr>
              <a:tblGrid>
                <a:gridCol w="1715871">
                  <a:extLst>
                    <a:ext uri="{9D8B030D-6E8A-4147-A177-3AD203B41FA5}">
                      <a16:colId xmlns:a16="http://schemas.microsoft.com/office/drawing/2014/main" val="3003715521"/>
                    </a:ext>
                  </a:extLst>
                </a:gridCol>
                <a:gridCol w="4231220">
                  <a:extLst>
                    <a:ext uri="{9D8B030D-6E8A-4147-A177-3AD203B41FA5}">
                      <a16:colId xmlns:a16="http://schemas.microsoft.com/office/drawing/2014/main" val="3976884577"/>
                    </a:ext>
                  </a:extLst>
                </a:gridCol>
                <a:gridCol w="1271246">
                  <a:extLst>
                    <a:ext uri="{9D8B030D-6E8A-4147-A177-3AD203B41FA5}">
                      <a16:colId xmlns:a16="http://schemas.microsoft.com/office/drawing/2014/main" val="33228137"/>
                    </a:ext>
                  </a:extLst>
                </a:gridCol>
                <a:gridCol w="1753443">
                  <a:extLst>
                    <a:ext uri="{9D8B030D-6E8A-4147-A177-3AD203B41FA5}">
                      <a16:colId xmlns:a16="http://schemas.microsoft.com/office/drawing/2014/main" val="99890027"/>
                    </a:ext>
                  </a:extLst>
                </a:gridCol>
                <a:gridCol w="1519649">
                  <a:extLst>
                    <a:ext uri="{9D8B030D-6E8A-4147-A177-3AD203B41FA5}">
                      <a16:colId xmlns:a16="http://schemas.microsoft.com/office/drawing/2014/main" val="4135217161"/>
                    </a:ext>
                  </a:extLst>
                </a:gridCol>
              </a:tblGrid>
              <a:tr h="384720">
                <a:tc>
                  <a:txBody>
                    <a:bodyPr/>
                    <a:lstStyle/>
                    <a:p>
                      <a:pPr algn="ctr" fontAlgn="b"/>
                      <a:r>
                        <a:rPr lang="en-US" sz="1600" b="1" u="none" strike="noStrike">
                          <a:solidFill>
                            <a:srgbClr val="FFFFFF"/>
                          </a:solidFill>
                          <a:effectLst/>
                        </a:rPr>
                        <a:t>Impact</a:t>
                      </a:r>
                      <a:endParaRPr lang="en-US" sz="1600" b="1" i="0" u="none" strike="noStrike">
                        <a:solidFill>
                          <a:srgbClr val="FFFFFF"/>
                        </a:solidFill>
                        <a:effectLst/>
                        <a:latin typeface="+mn-lt"/>
                      </a:endParaRPr>
                    </a:p>
                  </a:txBody>
                  <a:tcPr marL="9525" marR="9525" marT="9525" marB="0" anchor="b"/>
                </a:tc>
                <a:tc>
                  <a:txBody>
                    <a:bodyPr/>
                    <a:lstStyle/>
                    <a:p>
                      <a:pPr algn="ctr" fontAlgn="b"/>
                      <a:r>
                        <a:rPr lang="en-US" sz="1600" b="1" u="none" strike="noStrike" dirty="0">
                          <a:solidFill>
                            <a:srgbClr val="FFFFFF"/>
                          </a:solidFill>
                          <a:effectLst/>
                        </a:rPr>
                        <a:t>Process Metrics</a:t>
                      </a:r>
                      <a:endParaRPr lang="en-US" sz="1600" b="1" i="0" u="none" strike="noStrike" dirty="0">
                        <a:solidFill>
                          <a:srgbClr val="FFFFFF"/>
                        </a:solidFill>
                        <a:effectLst/>
                        <a:latin typeface="+mn-lt"/>
                      </a:endParaRPr>
                    </a:p>
                  </a:txBody>
                  <a:tcPr marL="9525" marR="9525" marT="9525" marB="0" anchor="b"/>
                </a:tc>
                <a:tc>
                  <a:txBody>
                    <a:bodyPr/>
                    <a:lstStyle/>
                    <a:p>
                      <a:pPr algn="ctr" fontAlgn="b"/>
                      <a:r>
                        <a:rPr lang="en-US" sz="1600" b="1" u="none" strike="noStrike">
                          <a:solidFill>
                            <a:srgbClr val="FFFFFF"/>
                          </a:solidFill>
                          <a:effectLst/>
                        </a:rPr>
                        <a:t>UOM</a:t>
                      </a:r>
                      <a:endParaRPr lang="en-US" sz="1600" b="1" i="0" u="none" strike="noStrike">
                        <a:solidFill>
                          <a:srgbClr val="FFFFFF"/>
                        </a:solidFill>
                        <a:effectLst/>
                        <a:latin typeface="+mn-lt"/>
                      </a:endParaRPr>
                    </a:p>
                  </a:txBody>
                  <a:tcPr marL="9525" marR="9525" marT="9525" marB="0" anchor="b"/>
                </a:tc>
                <a:tc>
                  <a:txBody>
                    <a:bodyPr/>
                    <a:lstStyle/>
                    <a:p>
                      <a:pPr algn="ctr" fontAlgn="b"/>
                      <a:r>
                        <a:rPr lang="en-US" sz="1600" b="1" u="none" strike="noStrike">
                          <a:solidFill>
                            <a:srgbClr val="FFFFFF"/>
                          </a:solidFill>
                          <a:effectLst/>
                        </a:rPr>
                        <a:t>Best-in-class</a:t>
                      </a:r>
                      <a:endParaRPr lang="en-US" sz="1600" b="1" i="0" u="none" strike="noStrike">
                        <a:solidFill>
                          <a:srgbClr val="FFFFFF"/>
                        </a:solidFill>
                        <a:effectLst/>
                        <a:latin typeface="+mn-lt"/>
                      </a:endParaRPr>
                    </a:p>
                  </a:txBody>
                  <a:tcPr marL="9525" marR="9525" marT="9525" marB="0" anchor="b"/>
                </a:tc>
                <a:tc>
                  <a:txBody>
                    <a:bodyPr/>
                    <a:lstStyle/>
                    <a:p>
                      <a:pPr algn="ctr" fontAlgn="b"/>
                      <a:r>
                        <a:rPr lang="en-US" sz="1600" b="1" u="none" strike="noStrike">
                          <a:solidFill>
                            <a:srgbClr val="FFFFFF"/>
                          </a:solidFill>
                          <a:effectLst/>
                        </a:rPr>
                        <a:t>Time to value</a:t>
                      </a:r>
                      <a:endParaRPr lang="en-US" sz="1600" b="1" i="0" u="none" strike="noStrike">
                        <a:solidFill>
                          <a:srgbClr val="FFFFFF"/>
                        </a:solidFill>
                        <a:effectLst/>
                        <a:latin typeface="+mn-lt"/>
                      </a:endParaRPr>
                    </a:p>
                  </a:txBody>
                  <a:tcPr marL="9525" marR="9525" marT="9525" marB="0" anchor="b"/>
                </a:tc>
                <a:extLst>
                  <a:ext uri="{0D108BD9-81ED-4DB2-BD59-A6C34878D82A}">
                    <a16:rowId xmlns:a16="http://schemas.microsoft.com/office/drawing/2014/main" val="2170995884"/>
                  </a:ext>
                </a:extLst>
              </a:tr>
              <a:tr h="853136">
                <a:tc>
                  <a:txBody>
                    <a:bodyPr/>
                    <a:lstStyle/>
                    <a:p>
                      <a:pPr algn="ctr" fontAlgn="b"/>
                      <a:r>
                        <a:rPr lang="en-US" sz="1600" b="0" u="none" strike="noStrike" dirty="0">
                          <a:solidFill>
                            <a:srgbClr val="000000"/>
                          </a:solidFill>
                          <a:effectLst/>
                        </a:rPr>
                        <a:t>Efficiency</a:t>
                      </a:r>
                      <a:endParaRPr lang="en-US" sz="1600" b="0" i="0" u="none" strike="noStrike" dirty="0">
                        <a:solidFill>
                          <a:srgbClr val="000000"/>
                        </a:solidFill>
                        <a:effectLst/>
                        <a:latin typeface="+mn-lt"/>
                      </a:endParaRPr>
                    </a:p>
                  </a:txBody>
                  <a:tcPr marL="9525" marR="9525" marT="9525" marB="0" anchor="ctr"/>
                </a:tc>
                <a:tc>
                  <a:txBody>
                    <a:bodyPr/>
                    <a:lstStyle/>
                    <a:p>
                      <a:pPr lvl="1" algn="l" fontAlgn="b"/>
                      <a:r>
                        <a:rPr lang="en-US" sz="1400" b="0" u="none" strike="noStrike" dirty="0">
                          <a:solidFill>
                            <a:srgbClr val="000000"/>
                          </a:solidFill>
                          <a:effectLst/>
                        </a:rPr>
                        <a:t>Total Cost-per-Invoice (AP)</a:t>
                      </a:r>
                      <a:endParaRPr lang="en-US" sz="1400" b="0" i="0" u="none" strike="noStrike" dirty="0">
                        <a:solidFill>
                          <a:srgbClr val="000000"/>
                        </a:solidFill>
                        <a:effectLst/>
                        <a:latin typeface="+mn-lt"/>
                      </a:endParaRPr>
                    </a:p>
                  </a:txBody>
                  <a:tcPr marL="9525" marR="9525" marT="9525" marB="0" anchor="ctr"/>
                </a:tc>
                <a:tc>
                  <a:txBody>
                    <a:bodyPr/>
                    <a:lstStyle/>
                    <a:p>
                      <a:pPr algn="ctr" fontAlgn="b"/>
                      <a:r>
                        <a:rPr lang="en-US" sz="1400" b="0" u="none" strike="noStrike">
                          <a:solidFill>
                            <a:srgbClr val="000000"/>
                          </a:solidFill>
                          <a:effectLst/>
                        </a:rPr>
                        <a:t>$</a:t>
                      </a:r>
                      <a:endParaRPr lang="en-US" sz="1400" b="0" i="0" u="none" strike="noStrike">
                        <a:solidFill>
                          <a:srgbClr val="000000"/>
                        </a:solidFill>
                        <a:effectLst/>
                        <a:latin typeface="+mn-lt"/>
                      </a:endParaRPr>
                    </a:p>
                  </a:txBody>
                  <a:tcPr marL="9525" marR="9525" marT="9525" marB="0" anchor="ctr"/>
                </a:tc>
                <a:tc>
                  <a:txBody>
                    <a:bodyPr/>
                    <a:lstStyle/>
                    <a:p>
                      <a:pPr algn="ctr" fontAlgn="b"/>
                      <a:r>
                        <a:rPr lang="en-US" sz="1400" b="0" u="none" strike="noStrike">
                          <a:solidFill>
                            <a:srgbClr val="000000"/>
                          </a:solidFill>
                          <a:effectLst/>
                        </a:rPr>
                        <a:t>   1.00 to 2.50</a:t>
                      </a:r>
                      <a:endParaRPr lang="en-US" sz="1400" b="0" i="0" u="none" strike="noStrike">
                        <a:solidFill>
                          <a:srgbClr val="000000"/>
                        </a:solidFill>
                        <a:effectLst/>
                        <a:latin typeface="+mn-lt"/>
                      </a:endParaRPr>
                    </a:p>
                  </a:txBody>
                  <a:tcPr marL="9525" marR="9525" marT="9525" marB="0" anchor="ctr"/>
                </a:tc>
                <a:tc>
                  <a:txBody>
                    <a:bodyPr/>
                    <a:lstStyle/>
                    <a:p>
                      <a:pPr algn="l" fontAlgn="b"/>
                      <a:r>
                        <a:rPr lang="en-US" sz="1200" b="0" u="none" strike="noStrike">
                          <a:solidFill>
                            <a:srgbClr val="000000"/>
                          </a:solidFill>
                          <a:effectLst/>
                        </a:rPr>
                        <a:t> </a:t>
                      </a:r>
                      <a:endParaRPr lang="en-US"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215796667"/>
                  </a:ext>
                </a:extLst>
              </a:tr>
              <a:tr h="366537">
                <a:tc rowSpan="6">
                  <a:txBody>
                    <a:bodyPr/>
                    <a:lstStyle/>
                    <a:p>
                      <a:pPr algn="ctr" fontAlgn="b"/>
                      <a:r>
                        <a:rPr lang="en-US" sz="1600" b="0" u="none" strike="noStrike" dirty="0">
                          <a:solidFill>
                            <a:srgbClr val="000000"/>
                          </a:solidFill>
                          <a:effectLst/>
                        </a:rPr>
                        <a:t>Acceleration</a:t>
                      </a:r>
                      <a:endParaRPr lang="en-US" sz="1600" b="0" i="0" u="none" strike="noStrike" dirty="0">
                        <a:solidFill>
                          <a:srgbClr val="000000"/>
                        </a:solidFill>
                        <a:effectLst/>
                        <a:latin typeface="+mn-lt"/>
                      </a:endParaRPr>
                    </a:p>
                  </a:txBody>
                  <a:tcPr marL="9525" marR="9525" marT="9525" marB="0" anchor="ctr"/>
                </a:tc>
                <a:tc>
                  <a:txBody>
                    <a:bodyPr/>
                    <a:lstStyle/>
                    <a:p>
                      <a:pPr lvl="1" algn="l" fontAlgn="b"/>
                      <a:r>
                        <a:rPr lang="en-US" sz="1400" b="0" u="none" strike="noStrike" dirty="0">
                          <a:solidFill>
                            <a:srgbClr val="000000"/>
                          </a:solidFill>
                          <a:effectLst/>
                        </a:rPr>
                        <a:t>AP Invoice Cycle (receipt to payment)</a:t>
                      </a:r>
                      <a:endParaRPr lang="en-US" sz="1400" b="0" i="0" u="none" strike="noStrike" dirty="0">
                        <a:solidFill>
                          <a:srgbClr val="000000"/>
                        </a:solidFill>
                        <a:effectLst/>
                        <a:latin typeface="+mn-lt"/>
                      </a:endParaRPr>
                    </a:p>
                  </a:txBody>
                  <a:tcPr marL="9525" marR="9525" marT="9525" marB="0" anchor="ctr"/>
                </a:tc>
                <a:tc>
                  <a:txBody>
                    <a:bodyPr/>
                    <a:lstStyle/>
                    <a:p>
                      <a:pPr algn="ctr" fontAlgn="b"/>
                      <a:r>
                        <a:rPr lang="en-US" sz="1400" b="0" u="none" strike="noStrike">
                          <a:solidFill>
                            <a:srgbClr val="000000"/>
                          </a:solidFill>
                          <a:effectLst/>
                        </a:rPr>
                        <a:t>Days</a:t>
                      </a:r>
                      <a:endParaRPr lang="en-US" sz="1400" b="0" i="0" u="none" strike="noStrike">
                        <a:solidFill>
                          <a:srgbClr val="000000"/>
                        </a:solidFill>
                        <a:effectLst/>
                        <a:latin typeface="+mn-lt"/>
                      </a:endParaRPr>
                    </a:p>
                  </a:txBody>
                  <a:tcPr marL="9525" marR="9525" marT="9525" marB="0" anchor="ctr"/>
                </a:tc>
                <a:tc>
                  <a:txBody>
                    <a:bodyPr/>
                    <a:lstStyle/>
                    <a:p>
                      <a:pPr algn="ctr" fontAlgn="b"/>
                      <a:r>
                        <a:rPr lang="en-US" sz="1400" b="0" u="none" strike="noStrike">
                          <a:solidFill>
                            <a:srgbClr val="000000"/>
                          </a:solidFill>
                          <a:effectLst/>
                        </a:rPr>
                        <a:t>5 </a:t>
                      </a:r>
                      <a:endParaRPr lang="en-US" sz="1400" b="0" i="0" u="none" strike="noStrike">
                        <a:solidFill>
                          <a:srgbClr val="000000"/>
                        </a:solidFill>
                        <a:effectLst/>
                        <a:latin typeface="+mn-lt"/>
                      </a:endParaRPr>
                    </a:p>
                  </a:txBody>
                  <a:tcPr marL="9525" marR="9525" marT="9525" marB="0" anchor="ctr"/>
                </a:tc>
                <a:tc>
                  <a:txBody>
                    <a:bodyPr/>
                    <a:lstStyle/>
                    <a:p>
                      <a:pPr algn="l" fontAlgn="b"/>
                      <a:r>
                        <a:rPr lang="en-US" sz="1200" b="0" u="none" strike="noStrike">
                          <a:solidFill>
                            <a:srgbClr val="000000"/>
                          </a:solidFill>
                          <a:effectLst/>
                        </a:rPr>
                        <a:t> </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359656924"/>
                  </a:ext>
                </a:extLst>
              </a:tr>
              <a:tr h="366537">
                <a:tc vMerge="1">
                  <a:txBody>
                    <a:bodyPr/>
                    <a:lstStyle/>
                    <a:p>
                      <a:endParaRPr lang="en-US"/>
                    </a:p>
                  </a:txBody>
                  <a:tcPr/>
                </a:tc>
                <a:tc>
                  <a:txBody>
                    <a:bodyPr/>
                    <a:lstStyle/>
                    <a:p>
                      <a:pPr lvl="1" algn="l" fontAlgn="b"/>
                      <a:r>
                        <a:rPr lang="en-US" sz="1400" b="0" u="none" strike="noStrike">
                          <a:solidFill>
                            <a:srgbClr val="000000"/>
                          </a:solidFill>
                          <a:effectLst/>
                        </a:rPr>
                        <a:t>DPO (Days Payable Outstanding)</a:t>
                      </a:r>
                      <a:endParaRPr lang="en-US" sz="1400" b="0" i="0" u="none" strike="noStrike">
                        <a:solidFill>
                          <a:srgbClr val="000000"/>
                        </a:solidFill>
                        <a:effectLst/>
                        <a:latin typeface="+mn-lt"/>
                      </a:endParaRPr>
                    </a:p>
                  </a:txBody>
                  <a:tcPr marL="9525" marR="9525" marT="9525" marB="0" anchor="ctr"/>
                </a:tc>
                <a:tc>
                  <a:txBody>
                    <a:bodyPr/>
                    <a:lstStyle/>
                    <a:p>
                      <a:pPr algn="ctr" fontAlgn="b"/>
                      <a:r>
                        <a:rPr lang="en-US" sz="1400" b="0" u="none" strike="noStrike">
                          <a:solidFill>
                            <a:srgbClr val="000000"/>
                          </a:solidFill>
                          <a:effectLst/>
                        </a:rPr>
                        <a:t>Days</a:t>
                      </a:r>
                      <a:endParaRPr lang="en-US" sz="1400" b="0" i="0" u="none" strike="noStrike">
                        <a:solidFill>
                          <a:srgbClr val="000000"/>
                        </a:solidFill>
                        <a:effectLst/>
                        <a:latin typeface="+mn-lt"/>
                      </a:endParaRPr>
                    </a:p>
                  </a:txBody>
                  <a:tcPr marL="9525" marR="9525" marT="9525" marB="0" anchor="ctr"/>
                </a:tc>
                <a:tc>
                  <a:txBody>
                    <a:bodyPr/>
                    <a:lstStyle/>
                    <a:p>
                      <a:pPr algn="ctr" fontAlgn="b"/>
                      <a:r>
                        <a:rPr lang="en-US" sz="1400" b="0" u="none" strike="noStrike">
                          <a:solidFill>
                            <a:srgbClr val="000000"/>
                          </a:solidFill>
                          <a:effectLst/>
                        </a:rPr>
                        <a:t>45-60</a:t>
                      </a:r>
                      <a:endParaRPr lang="en-US" sz="1400" b="0" i="0" u="none" strike="noStrike">
                        <a:solidFill>
                          <a:srgbClr val="000000"/>
                        </a:solidFill>
                        <a:effectLst/>
                        <a:latin typeface="+mn-lt"/>
                      </a:endParaRPr>
                    </a:p>
                  </a:txBody>
                  <a:tcPr marL="9525" marR="9525" marT="9525" marB="0" anchor="ctr"/>
                </a:tc>
                <a:tc>
                  <a:txBody>
                    <a:bodyPr/>
                    <a:lstStyle/>
                    <a:p>
                      <a:pPr algn="l" fontAlgn="b"/>
                      <a:r>
                        <a:rPr lang="en-US" sz="1200" b="0" u="none" strike="noStrike" dirty="0">
                          <a:solidFill>
                            <a:srgbClr val="000000"/>
                          </a:solidFill>
                          <a:effectLst/>
                        </a:rPr>
                        <a:t> </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90813826"/>
                  </a:ext>
                </a:extLst>
              </a:tr>
              <a:tr h="366537">
                <a:tc vMerge="1">
                  <a:txBody>
                    <a:bodyPr/>
                    <a:lstStyle/>
                    <a:p>
                      <a:endParaRPr lang="en-US"/>
                    </a:p>
                  </a:txBody>
                  <a:tcPr/>
                </a:tc>
                <a:tc>
                  <a:txBody>
                    <a:bodyPr/>
                    <a:lstStyle/>
                    <a:p>
                      <a:pPr lvl="1" algn="l" fontAlgn="b"/>
                      <a:r>
                        <a:rPr lang="en-US" sz="1400" b="0" u="none" strike="noStrike" dirty="0">
                          <a:solidFill>
                            <a:srgbClr val="000000"/>
                          </a:solidFill>
                          <a:effectLst/>
                        </a:rPr>
                        <a:t>% of Invoices Paid on time</a:t>
                      </a:r>
                      <a:endParaRPr lang="en-US" sz="1400" b="0" i="0" u="none" strike="noStrike" dirty="0">
                        <a:solidFill>
                          <a:srgbClr val="000000"/>
                        </a:solidFill>
                        <a:effectLst/>
                        <a:latin typeface="+mn-lt"/>
                      </a:endParaRPr>
                    </a:p>
                  </a:txBody>
                  <a:tcPr marL="9525" marR="9525" marT="9525" marB="0" anchor="ctr"/>
                </a:tc>
                <a:tc>
                  <a:txBody>
                    <a:bodyPr/>
                    <a:lstStyle/>
                    <a:p>
                      <a:pPr algn="ctr" fontAlgn="b"/>
                      <a:r>
                        <a:rPr lang="en-US" sz="1400" b="0" u="none" strike="noStrike">
                          <a:solidFill>
                            <a:srgbClr val="000000"/>
                          </a:solidFill>
                          <a:effectLst/>
                        </a:rPr>
                        <a:t>%</a:t>
                      </a:r>
                      <a:endParaRPr lang="en-US" sz="1400" b="0" i="0" u="none" strike="noStrike">
                        <a:solidFill>
                          <a:srgbClr val="000000"/>
                        </a:solidFill>
                        <a:effectLst/>
                        <a:latin typeface="+mn-lt"/>
                      </a:endParaRPr>
                    </a:p>
                  </a:txBody>
                  <a:tcPr marL="9525" marR="9525" marT="9525" marB="0" anchor="ctr"/>
                </a:tc>
                <a:tc>
                  <a:txBody>
                    <a:bodyPr/>
                    <a:lstStyle/>
                    <a:p>
                      <a:pPr algn="ctr" fontAlgn="b"/>
                      <a:r>
                        <a:rPr lang="en-US" sz="1400" b="0" u="none" strike="noStrike">
                          <a:solidFill>
                            <a:srgbClr val="000000"/>
                          </a:solidFill>
                          <a:effectLst/>
                        </a:rPr>
                        <a:t>  92-96 </a:t>
                      </a:r>
                      <a:endParaRPr lang="en-US" sz="1400" b="0" i="0" u="none" strike="noStrike">
                        <a:solidFill>
                          <a:srgbClr val="000000"/>
                        </a:solidFill>
                        <a:effectLst/>
                        <a:latin typeface="+mn-lt"/>
                      </a:endParaRPr>
                    </a:p>
                  </a:txBody>
                  <a:tcPr marL="9525" marR="9525" marT="9525" marB="0" anchor="ctr"/>
                </a:tc>
                <a:tc>
                  <a:txBody>
                    <a:bodyPr/>
                    <a:lstStyle/>
                    <a:p>
                      <a:pPr algn="l" fontAlgn="b"/>
                      <a:r>
                        <a:rPr lang="en-US" sz="1200" b="0" u="none" strike="noStrike">
                          <a:solidFill>
                            <a:srgbClr val="000000"/>
                          </a:solidFill>
                          <a:effectLst/>
                        </a:rPr>
                        <a:t> </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451803000"/>
                  </a:ext>
                </a:extLst>
              </a:tr>
              <a:tr h="366537">
                <a:tc vMerge="1">
                  <a:txBody>
                    <a:bodyPr/>
                    <a:lstStyle/>
                    <a:p>
                      <a:endParaRPr lang="en-US"/>
                    </a:p>
                  </a:txBody>
                  <a:tcPr/>
                </a:tc>
                <a:tc>
                  <a:txBody>
                    <a:bodyPr/>
                    <a:lstStyle/>
                    <a:p>
                      <a:pPr lvl="1" algn="l" fontAlgn="b"/>
                      <a:r>
                        <a:rPr lang="en-US" sz="1400" b="0" u="none" strike="noStrike">
                          <a:solidFill>
                            <a:srgbClr val="000000"/>
                          </a:solidFill>
                          <a:effectLst/>
                        </a:rPr>
                        <a:t>Straight Through Pass %</a:t>
                      </a:r>
                      <a:endParaRPr lang="en-US" sz="1400" b="0" i="0" u="none" strike="noStrike">
                        <a:solidFill>
                          <a:srgbClr val="000000"/>
                        </a:solidFill>
                        <a:effectLst/>
                        <a:latin typeface="+mn-lt"/>
                      </a:endParaRPr>
                    </a:p>
                  </a:txBody>
                  <a:tcPr marL="9525" marR="9525" marT="9525" marB="0" anchor="ctr"/>
                </a:tc>
                <a:tc>
                  <a:txBody>
                    <a:bodyPr/>
                    <a:lstStyle/>
                    <a:p>
                      <a:pPr algn="ctr" fontAlgn="b"/>
                      <a:r>
                        <a:rPr lang="en-US" sz="1400" b="0" u="none" strike="noStrike" dirty="0">
                          <a:solidFill>
                            <a:srgbClr val="000000"/>
                          </a:solidFill>
                          <a:effectLst/>
                        </a:rPr>
                        <a:t>%</a:t>
                      </a:r>
                      <a:endParaRPr lang="en-US" sz="1400" b="0" i="0" u="none" strike="noStrike" dirty="0">
                        <a:solidFill>
                          <a:srgbClr val="000000"/>
                        </a:solidFill>
                        <a:effectLst/>
                        <a:latin typeface="+mn-lt"/>
                      </a:endParaRPr>
                    </a:p>
                  </a:txBody>
                  <a:tcPr marL="9525" marR="9525" marT="9525" marB="0" anchor="ctr"/>
                </a:tc>
                <a:tc>
                  <a:txBody>
                    <a:bodyPr/>
                    <a:lstStyle/>
                    <a:p>
                      <a:pPr algn="ctr" fontAlgn="b"/>
                      <a:r>
                        <a:rPr lang="en-US" sz="1400" b="0" u="none" strike="noStrike">
                          <a:solidFill>
                            <a:srgbClr val="000000"/>
                          </a:solidFill>
                          <a:effectLst/>
                        </a:rPr>
                        <a:t>50-65 </a:t>
                      </a:r>
                      <a:endParaRPr lang="en-US" sz="1400" b="0" i="0" u="none" strike="noStrike">
                        <a:solidFill>
                          <a:srgbClr val="000000"/>
                        </a:solidFill>
                        <a:effectLst/>
                        <a:latin typeface="+mn-lt"/>
                      </a:endParaRPr>
                    </a:p>
                  </a:txBody>
                  <a:tcPr marL="9525" marR="9525" marT="9525" marB="0" anchor="ctr"/>
                </a:tc>
                <a:tc>
                  <a:txBody>
                    <a:bodyPr/>
                    <a:lstStyle/>
                    <a:p>
                      <a:pPr algn="l" fontAlgn="b"/>
                      <a:r>
                        <a:rPr lang="en-US" sz="1200" b="0" u="none" strike="noStrike">
                          <a:solidFill>
                            <a:srgbClr val="000000"/>
                          </a:solidFill>
                          <a:effectLst/>
                        </a:rPr>
                        <a:t> </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11196963"/>
                  </a:ext>
                </a:extLst>
              </a:tr>
              <a:tr h="366537">
                <a:tc vMerge="1">
                  <a:txBody>
                    <a:bodyPr/>
                    <a:lstStyle/>
                    <a:p>
                      <a:endParaRPr lang="en-US"/>
                    </a:p>
                  </a:txBody>
                  <a:tcPr/>
                </a:tc>
                <a:tc>
                  <a:txBody>
                    <a:bodyPr/>
                    <a:lstStyle/>
                    <a:p>
                      <a:pPr lvl="1" algn="l" fontAlgn="b"/>
                      <a:r>
                        <a:rPr lang="en-US" sz="1400" b="0" u="none" strike="noStrike">
                          <a:solidFill>
                            <a:srgbClr val="000000"/>
                          </a:solidFill>
                          <a:effectLst/>
                        </a:rPr>
                        <a:t>Early Payment Discount Capture</a:t>
                      </a:r>
                      <a:endParaRPr lang="en-US" sz="1400" b="0" i="0" u="none" strike="noStrike">
                        <a:solidFill>
                          <a:srgbClr val="000000"/>
                        </a:solidFill>
                        <a:effectLst/>
                        <a:latin typeface="+mn-lt"/>
                      </a:endParaRPr>
                    </a:p>
                  </a:txBody>
                  <a:tcPr marL="9525" marR="9525" marT="9525" marB="0" anchor="ctr"/>
                </a:tc>
                <a:tc>
                  <a:txBody>
                    <a:bodyPr/>
                    <a:lstStyle/>
                    <a:p>
                      <a:pPr algn="ctr" fontAlgn="b"/>
                      <a:r>
                        <a:rPr lang="en-US" sz="1400" b="0" u="none" strike="noStrike">
                          <a:solidFill>
                            <a:srgbClr val="000000"/>
                          </a:solidFill>
                          <a:effectLst/>
                        </a:rPr>
                        <a:t>%</a:t>
                      </a:r>
                      <a:endParaRPr lang="en-US" sz="1400" b="0" i="0" u="none" strike="noStrike">
                        <a:solidFill>
                          <a:srgbClr val="000000"/>
                        </a:solidFill>
                        <a:effectLst/>
                        <a:latin typeface="+mn-lt"/>
                      </a:endParaRPr>
                    </a:p>
                  </a:txBody>
                  <a:tcPr marL="9525" marR="9525" marT="9525" marB="0" anchor="ctr"/>
                </a:tc>
                <a:tc>
                  <a:txBody>
                    <a:bodyPr/>
                    <a:lstStyle/>
                    <a:p>
                      <a:pPr algn="ctr" fontAlgn="b"/>
                      <a:r>
                        <a:rPr lang="en-US" sz="1400" b="0" u="none" strike="noStrike">
                          <a:solidFill>
                            <a:srgbClr val="000000"/>
                          </a:solidFill>
                          <a:effectLst/>
                        </a:rPr>
                        <a:t>70 </a:t>
                      </a:r>
                      <a:endParaRPr lang="en-US" sz="1400" b="0" i="0" u="none" strike="noStrike">
                        <a:solidFill>
                          <a:srgbClr val="000000"/>
                        </a:solidFill>
                        <a:effectLst/>
                        <a:latin typeface="+mn-lt"/>
                      </a:endParaRPr>
                    </a:p>
                  </a:txBody>
                  <a:tcPr marL="9525" marR="9525" marT="9525" marB="0" anchor="ctr"/>
                </a:tc>
                <a:tc>
                  <a:txBody>
                    <a:bodyPr/>
                    <a:lstStyle/>
                    <a:p>
                      <a:pPr algn="l" fontAlgn="b"/>
                      <a:r>
                        <a:rPr lang="en-US" sz="1200" b="0" u="none" strike="noStrike">
                          <a:solidFill>
                            <a:srgbClr val="000000"/>
                          </a:solidFill>
                          <a:effectLst/>
                        </a:rPr>
                        <a:t> </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86009053"/>
                  </a:ext>
                </a:extLst>
              </a:tr>
              <a:tr h="366537">
                <a:tc vMerge="1">
                  <a:txBody>
                    <a:bodyPr/>
                    <a:lstStyle/>
                    <a:p>
                      <a:endParaRPr lang="en-US"/>
                    </a:p>
                  </a:txBody>
                  <a:tcPr>
                    <a:lnT w="6350" cap="flat" cmpd="sng" algn="ctr">
                      <a:solidFill>
                        <a:srgbClr val="000000"/>
                      </a:solidFill>
                      <a:prstDash val="solid"/>
                      <a:round/>
                      <a:headEnd type="none" w="med" len="med"/>
                      <a:tailEnd type="none" w="med" len="med"/>
                    </a:lnT>
                  </a:tcPr>
                </a:tc>
                <a:tc>
                  <a:txBody>
                    <a:bodyPr/>
                    <a:lstStyle/>
                    <a:p>
                      <a:pPr lvl="1" algn="l" fontAlgn="b"/>
                      <a:r>
                        <a:rPr lang="en-US" sz="1400" b="0" u="none" strike="noStrike" dirty="0">
                          <a:solidFill>
                            <a:srgbClr val="000000"/>
                          </a:solidFill>
                          <a:effectLst/>
                        </a:rPr>
                        <a:t>Invoices Processed per FTE</a:t>
                      </a:r>
                      <a:endParaRPr lang="en-US" sz="1400" b="0" i="0" u="none" strike="noStrike" dirty="0">
                        <a:solidFill>
                          <a:srgbClr val="000000"/>
                        </a:solidFill>
                        <a:effectLst/>
                        <a:latin typeface="+mn-lt"/>
                      </a:endParaRPr>
                    </a:p>
                  </a:txBody>
                  <a:tcPr marL="9525" marR="9525" marT="9525" marB="0" anchor="ctr"/>
                </a:tc>
                <a:tc>
                  <a:txBody>
                    <a:bodyPr/>
                    <a:lstStyle/>
                    <a:p>
                      <a:pPr algn="ctr" fontAlgn="b"/>
                      <a:r>
                        <a:rPr lang="en-US" sz="1400" b="0" u="none" strike="noStrike">
                          <a:solidFill>
                            <a:srgbClr val="000000"/>
                          </a:solidFill>
                          <a:effectLst/>
                        </a:rPr>
                        <a:t>Nos.</a:t>
                      </a:r>
                      <a:endParaRPr lang="en-US" sz="1400" b="0" i="0" u="none" strike="noStrike">
                        <a:solidFill>
                          <a:srgbClr val="000000"/>
                        </a:solidFill>
                        <a:effectLst/>
                        <a:latin typeface="+mn-lt"/>
                      </a:endParaRPr>
                    </a:p>
                  </a:txBody>
                  <a:tcPr marL="9525" marR="9525" marT="9525" marB="0" anchor="ctr"/>
                </a:tc>
                <a:tc>
                  <a:txBody>
                    <a:bodyPr/>
                    <a:lstStyle/>
                    <a:p>
                      <a:pPr algn="ctr" fontAlgn="b"/>
                      <a:r>
                        <a:rPr lang="en-US" sz="1400" b="0" u="none" strike="noStrike" dirty="0">
                          <a:solidFill>
                            <a:srgbClr val="000000"/>
                          </a:solidFill>
                          <a:effectLst/>
                        </a:rPr>
                        <a:t>     30000-45000  </a:t>
                      </a:r>
                      <a:endParaRPr lang="en-US" sz="1400" b="0" i="0" u="none" strike="noStrike" dirty="0">
                        <a:solidFill>
                          <a:srgbClr val="000000"/>
                        </a:solidFill>
                        <a:effectLst/>
                        <a:latin typeface="+mn-lt"/>
                      </a:endParaRPr>
                    </a:p>
                  </a:txBody>
                  <a:tcPr marL="9525" marR="9525" marT="9525" marB="0" anchor="ctr"/>
                </a:tc>
                <a:tc>
                  <a:txBody>
                    <a:bodyPr/>
                    <a:lstStyle/>
                    <a:p>
                      <a:pPr algn="l" fontAlgn="b"/>
                      <a:r>
                        <a:rPr lang="en-US" sz="1200" b="0" u="none" strike="noStrike">
                          <a:solidFill>
                            <a:srgbClr val="000000"/>
                          </a:solidFill>
                          <a:effectLst/>
                        </a:rPr>
                        <a:t> </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78044753"/>
                  </a:ext>
                </a:extLst>
              </a:tr>
              <a:tr h="366537">
                <a:tc rowSpan="3">
                  <a:txBody>
                    <a:bodyPr/>
                    <a:lstStyle/>
                    <a:p>
                      <a:pPr algn="ctr" fontAlgn="b"/>
                      <a:r>
                        <a:rPr lang="en-US" sz="1600" b="0" u="none" strike="noStrike" dirty="0">
                          <a:solidFill>
                            <a:srgbClr val="000000"/>
                          </a:solidFill>
                          <a:effectLst/>
                        </a:rPr>
                        <a:t> </a:t>
                      </a:r>
                    </a:p>
                    <a:p>
                      <a:pPr algn="ctr" fontAlgn="b"/>
                      <a:r>
                        <a:rPr lang="en-US" sz="1600" b="0" u="none" strike="noStrike" dirty="0">
                          <a:solidFill>
                            <a:srgbClr val="000000"/>
                          </a:solidFill>
                          <a:effectLst/>
                        </a:rPr>
                        <a:t>Optimization</a:t>
                      </a:r>
                    </a:p>
                    <a:p>
                      <a:pPr algn="ctr" fontAlgn="b"/>
                      <a:r>
                        <a:rPr lang="en-US" sz="1600" b="0" u="none" strike="noStrike" dirty="0">
                          <a:solidFill>
                            <a:srgbClr val="000000"/>
                          </a:solidFill>
                          <a:effectLst/>
                        </a:rPr>
                        <a:t> </a:t>
                      </a:r>
                      <a:endParaRPr lang="en-US" sz="1600" b="0" i="0" u="none" strike="noStrike" dirty="0">
                        <a:solidFill>
                          <a:srgbClr val="000000"/>
                        </a:solidFill>
                        <a:effectLst/>
                        <a:latin typeface="+mn-lt"/>
                      </a:endParaRPr>
                    </a:p>
                  </a:txBody>
                  <a:tcPr marL="9525" marR="9525" marT="9525" marB="0" anchor="ctr"/>
                </a:tc>
                <a:tc>
                  <a:txBody>
                    <a:bodyPr/>
                    <a:lstStyle/>
                    <a:p>
                      <a:pPr lvl="1" algn="l" fontAlgn="b"/>
                      <a:r>
                        <a:rPr lang="en-US" sz="1400" b="0" u="none" strike="noStrike">
                          <a:solidFill>
                            <a:srgbClr val="000000"/>
                          </a:solidFill>
                          <a:effectLst/>
                        </a:rPr>
                        <a:t>Electronic Invoicing</a:t>
                      </a:r>
                      <a:endParaRPr lang="en-US" sz="1400" b="0" i="0" u="none" strike="noStrike">
                        <a:solidFill>
                          <a:srgbClr val="000000"/>
                        </a:solidFill>
                        <a:effectLst/>
                        <a:latin typeface="+mn-lt"/>
                      </a:endParaRPr>
                    </a:p>
                  </a:txBody>
                  <a:tcPr marL="9525" marR="9525" marT="9525" marB="0" anchor="ctr"/>
                </a:tc>
                <a:tc>
                  <a:txBody>
                    <a:bodyPr/>
                    <a:lstStyle/>
                    <a:p>
                      <a:pPr algn="ctr" fontAlgn="b"/>
                      <a:r>
                        <a:rPr lang="en-US" sz="1400" b="0" u="none" strike="noStrike">
                          <a:solidFill>
                            <a:srgbClr val="000000"/>
                          </a:solidFill>
                          <a:effectLst/>
                        </a:rPr>
                        <a:t>%</a:t>
                      </a:r>
                      <a:endParaRPr lang="en-US" sz="1400" b="0" i="0" u="none" strike="noStrike">
                        <a:solidFill>
                          <a:srgbClr val="000000"/>
                        </a:solidFill>
                        <a:effectLst/>
                        <a:latin typeface="+mn-lt"/>
                      </a:endParaRPr>
                    </a:p>
                  </a:txBody>
                  <a:tcPr marL="9525" marR="9525" marT="9525" marB="0" anchor="ctr"/>
                </a:tc>
                <a:tc>
                  <a:txBody>
                    <a:bodyPr/>
                    <a:lstStyle/>
                    <a:p>
                      <a:pPr algn="ctr" fontAlgn="b"/>
                      <a:r>
                        <a:rPr lang="en-US" sz="1400" b="0" u="none" strike="noStrike" dirty="0">
                          <a:solidFill>
                            <a:srgbClr val="000000"/>
                          </a:solidFill>
                          <a:effectLst/>
                        </a:rPr>
                        <a:t>60 </a:t>
                      </a:r>
                      <a:endParaRPr lang="en-US" sz="1400" b="0" i="0" u="none" strike="noStrike" dirty="0">
                        <a:solidFill>
                          <a:srgbClr val="000000"/>
                        </a:solidFill>
                        <a:effectLst/>
                        <a:latin typeface="+mn-lt"/>
                      </a:endParaRPr>
                    </a:p>
                  </a:txBody>
                  <a:tcPr marL="9525" marR="9525" marT="9525" marB="0" anchor="ctr"/>
                </a:tc>
                <a:tc>
                  <a:txBody>
                    <a:bodyPr/>
                    <a:lstStyle/>
                    <a:p>
                      <a:pPr algn="l" fontAlgn="b"/>
                      <a:r>
                        <a:rPr lang="en-US" sz="1200" b="0" u="none" strike="noStrike">
                          <a:solidFill>
                            <a:srgbClr val="000000"/>
                          </a:solidFill>
                          <a:effectLst/>
                        </a:rPr>
                        <a:t> </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14571725"/>
                  </a:ext>
                </a:extLst>
              </a:tr>
              <a:tr h="366537">
                <a:tc vMerge="1">
                  <a:txBody>
                    <a:bodyPr/>
                    <a:lstStyle/>
                    <a:p>
                      <a:pPr algn="ctr" fontAlgn="b"/>
                      <a:endParaRPr lang="en-US" sz="1400" b="1"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D8FF"/>
                    </a:solidFill>
                  </a:tcPr>
                </a:tc>
                <a:tc>
                  <a:txBody>
                    <a:bodyPr/>
                    <a:lstStyle/>
                    <a:p>
                      <a:pPr lvl="1" algn="l" fontAlgn="b"/>
                      <a:r>
                        <a:rPr lang="en-US" sz="1400" b="0" u="none" strike="noStrike" dirty="0">
                          <a:solidFill>
                            <a:srgbClr val="000000"/>
                          </a:solidFill>
                          <a:effectLst/>
                        </a:rPr>
                        <a:t>Supply Chain Financing (Addressable Spend)</a:t>
                      </a:r>
                      <a:endParaRPr lang="en-US" sz="1400" b="0" i="0" u="none" strike="noStrike" dirty="0">
                        <a:solidFill>
                          <a:srgbClr val="000000"/>
                        </a:solidFill>
                        <a:effectLst/>
                        <a:latin typeface="+mn-lt"/>
                      </a:endParaRPr>
                    </a:p>
                  </a:txBody>
                  <a:tcPr marL="9525" marR="9525" marT="9525" marB="0" anchor="ctr"/>
                </a:tc>
                <a:tc>
                  <a:txBody>
                    <a:bodyPr/>
                    <a:lstStyle/>
                    <a:p>
                      <a:pPr algn="ctr" fontAlgn="b"/>
                      <a:r>
                        <a:rPr lang="en-US" sz="1400" b="0" u="none" strike="noStrike">
                          <a:solidFill>
                            <a:srgbClr val="000000"/>
                          </a:solidFill>
                          <a:effectLst/>
                        </a:rPr>
                        <a:t>%</a:t>
                      </a:r>
                      <a:endParaRPr lang="en-US" sz="1400" b="0" i="0" u="none" strike="noStrike">
                        <a:solidFill>
                          <a:srgbClr val="000000"/>
                        </a:solidFill>
                        <a:effectLst/>
                        <a:latin typeface="+mn-lt"/>
                      </a:endParaRPr>
                    </a:p>
                  </a:txBody>
                  <a:tcPr marL="9525" marR="9525" marT="9525" marB="0" anchor="ctr"/>
                </a:tc>
                <a:tc>
                  <a:txBody>
                    <a:bodyPr/>
                    <a:lstStyle/>
                    <a:p>
                      <a:pPr algn="ctr" fontAlgn="b"/>
                      <a:r>
                        <a:rPr lang="en-US" sz="1400" b="0" u="none" strike="noStrike">
                          <a:solidFill>
                            <a:srgbClr val="000000"/>
                          </a:solidFill>
                          <a:effectLst/>
                        </a:rPr>
                        <a:t>50 </a:t>
                      </a:r>
                      <a:endParaRPr lang="en-US" sz="1400" b="0" i="0" u="none" strike="noStrike">
                        <a:solidFill>
                          <a:srgbClr val="000000"/>
                        </a:solidFill>
                        <a:effectLst/>
                        <a:latin typeface="+mn-lt"/>
                      </a:endParaRPr>
                    </a:p>
                  </a:txBody>
                  <a:tcPr marL="9525" marR="9525" marT="9525" marB="0" anchor="ctr"/>
                </a:tc>
                <a:tc>
                  <a:txBody>
                    <a:bodyPr/>
                    <a:lstStyle/>
                    <a:p>
                      <a:pPr algn="l" fontAlgn="b"/>
                      <a:r>
                        <a:rPr lang="en-US" sz="1200" b="0" u="none" strike="noStrike" dirty="0">
                          <a:solidFill>
                            <a:srgbClr val="000000"/>
                          </a:solidFill>
                          <a:effectLst/>
                        </a:rPr>
                        <a:t> </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78234632"/>
                  </a:ext>
                </a:extLst>
              </a:tr>
              <a:tr h="366537">
                <a:tc vMerge="1">
                  <a:txBody>
                    <a:bodyPr/>
                    <a:lstStyle/>
                    <a:p>
                      <a:pPr algn="ctr" fontAlgn="b"/>
                      <a:endParaRPr lang="en-US" sz="1400" b="1"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D8FF"/>
                    </a:solidFill>
                  </a:tcPr>
                </a:tc>
                <a:tc>
                  <a:txBody>
                    <a:bodyPr/>
                    <a:lstStyle/>
                    <a:p>
                      <a:pPr lvl="1" algn="l" fontAlgn="b"/>
                      <a:r>
                        <a:rPr lang="en-US" sz="1400" b="0" u="none" strike="noStrike">
                          <a:solidFill>
                            <a:srgbClr val="000000"/>
                          </a:solidFill>
                          <a:effectLst/>
                        </a:rPr>
                        <a:t>Electronic Payments</a:t>
                      </a:r>
                      <a:endParaRPr lang="en-US" sz="1400" b="0" i="0" u="none" strike="noStrike">
                        <a:solidFill>
                          <a:srgbClr val="000000"/>
                        </a:solidFill>
                        <a:effectLst/>
                        <a:latin typeface="+mn-lt"/>
                      </a:endParaRPr>
                    </a:p>
                  </a:txBody>
                  <a:tcPr marL="9525" marR="9525" marT="9525" marB="0" anchor="ctr"/>
                </a:tc>
                <a:tc>
                  <a:txBody>
                    <a:bodyPr/>
                    <a:lstStyle/>
                    <a:p>
                      <a:pPr algn="ctr" fontAlgn="b"/>
                      <a:r>
                        <a:rPr lang="en-US" sz="1400" b="0" u="none" strike="noStrike">
                          <a:solidFill>
                            <a:srgbClr val="000000"/>
                          </a:solidFill>
                          <a:effectLst/>
                        </a:rPr>
                        <a:t>%</a:t>
                      </a:r>
                      <a:endParaRPr lang="en-US" sz="1400" b="0" i="0" u="none" strike="noStrike">
                        <a:solidFill>
                          <a:srgbClr val="000000"/>
                        </a:solidFill>
                        <a:effectLst/>
                        <a:latin typeface="+mn-lt"/>
                      </a:endParaRPr>
                    </a:p>
                  </a:txBody>
                  <a:tcPr marL="9525" marR="9525" marT="9525" marB="0" anchor="ctr"/>
                </a:tc>
                <a:tc>
                  <a:txBody>
                    <a:bodyPr/>
                    <a:lstStyle/>
                    <a:p>
                      <a:pPr algn="ctr" fontAlgn="b"/>
                      <a:r>
                        <a:rPr lang="en-US" sz="1400" b="0" u="none" strike="noStrike">
                          <a:solidFill>
                            <a:srgbClr val="000000"/>
                          </a:solidFill>
                          <a:effectLst/>
                        </a:rPr>
                        <a:t>80 </a:t>
                      </a:r>
                      <a:endParaRPr lang="en-US" sz="1400" b="0" i="0" u="none" strike="noStrike">
                        <a:solidFill>
                          <a:srgbClr val="000000"/>
                        </a:solidFill>
                        <a:effectLst/>
                        <a:latin typeface="+mn-lt"/>
                      </a:endParaRPr>
                    </a:p>
                  </a:txBody>
                  <a:tcPr marL="9525" marR="9525" marT="9525" marB="0" anchor="ctr"/>
                </a:tc>
                <a:tc>
                  <a:txBody>
                    <a:bodyPr/>
                    <a:lstStyle/>
                    <a:p>
                      <a:pPr algn="l" fontAlgn="b"/>
                      <a:r>
                        <a:rPr lang="en-US" sz="1200" b="0" u="none" strike="noStrike" dirty="0">
                          <a:solidFill>
                            <a:srgbClr val="000000"/>
                          </a:solidFill>
                          <a:effectLst/>
                        </a:rPr>
                        <a:t> </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62283833"/>
                  </a:ext>
                </a:extLst>
              </a:tr>
            </a:tbl>
          </a:graphicData>
        </a:graphic>
      </p:graphicFrame>
      <p:sp>
        <p:nvSpPr>
          <p:cNvPr id="25" name="Oval 24">
            <a:extLst>
              <a:ext uri="{FF2B5EF4-FFF2-40B4-BE49-F238E27FC236}">
                <a16:creationId xmlns:a16="http://schemas.microsoft.com/office/drawing/2014/main" id="{B2896E5F-962E-41B9-755F-D8EC4F205107}"/>
              </a:ext>
            </a:extLst>
          </p:cNvPr>
          <p:cNvSpPr/>
          <p:nvPr/>
        </p:nvSpPr>
        <p:spPr>
          <a:xfrm>
            <a:off x="10413981" y="2308498"/>
            <a:ext cx="259307" cy="2456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pitchFamily="2" charset="0"/>
            </a:endParaRPr>
          </a:p>
        </p:txBody>
      </p:sp>
      <p:sp>
        <p:nvSpPr>
          <p:cNvPr id="26" name="Oval 25">
            <a:extLst>
              <a:ext uri="{FF2B5EF4-FFF2-40B4-BE49-F238E27FC236}">
                <a16:creationId xmlns:a16="http://schemas.microsoft.com/office/drawing/2014/main" id="{D89BB1AC-67FB-6F24-D7D3-DD22BBD50B3D}"/>
              </a:ext>
            </a:extLst>
          </p:cNvPr>
          <p:cNvSpPr/>
          <p:nvPr/>
        </p:nvSpPr>
        <p:spPr>
          <a:xfrm>
            <a:off x="10413987" y="2833663"/>
            <a:ext cx="259307" cy="2456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pitchFamily="2" charset="0"/>
            </a:endParaRPr>
          </a:p>
        </p:txBody>
      </p:sp>
      <p:sp>
        <p:nvSpPr>
          <p:cNvPr id="27" name="Oval 26">
            <a:extLst>
              <a:ext uri="{FF2B5EF4-FFF2-40B4-BE49-F238E27FC236}">
                <a16:creationId xmlns:a16="http://schemas.microsoft.com/office/drawing/2014/main" id="{D44A098E-D91E-7D10-60A0-19CBAAE01113}"/>
              </a:ext>
            </a:extLst>
          </p:cNvPr>
          <p:cNvSpPr/>
          <p:nvPr/>
        </p:nvSpPr>
        <p:spPr>
          <a:xfrm>
            <a:off x="10413986" y="3218075"/>
            <a:ext cx="259307" cy="2456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pitchFamily="2" charset="0"/>
            </a:endParaRPr>
          </a:p>
        </p:txBody>
      </p:sp>
      <p:sp>
        <p:nvSpPr>
          <p:cNvPr id="28" name="Oval 27">
            <a:extLst>
              <a:ext uri="{FF2B5EF4-FFF2-40B4-BE49-F238E27FC236}">
                <a16:creationId xmlns:a16="http://schemas.microsoft.com/office/drawing/2014/main" id="{33D5419A-9E00-6B53-5762-E8BC8F9D63D5}"/>
              </a:ext>
            </a:extLst>
          </p:cNvPr>
          <p:cNvSpPr/>
          <p:nvPr/>
        </p:nvSpPr>
        <p:spPr>
          <a:xfrm>
            <a:off x="10413986" y="3569878"/>
            <a:ext cx="259307" cy="2456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pitchFamily="2" charset="0"/>
            </a:endParaRPr>
          </a:p>
        </p:txBody>
      </p:sp>
      <p:sp>
        <p:nvSpPr>
          <p:cNvPr id="29" name="Oval 28">
            <a:extLst>
              <a:ext uri="{FF2B5EF4-FFF2-40B4-BE49-F238E27FC236}">
                <a16:creationId xmlns:a16="http://schemas.microsoft.com/office/drawing/2014/main" id="{66A47016-FFE4-071F-D987-24E13FB85EDF}"/>
              </a:ext>
            </a:extLst>
          </p:cNvPr>
          <p:cNvSpPr/>
          <p:nvPr/>
        </p:nvSpPr>
        <p:spPr>
          <a:xfrm>
            <a:off x="10413986" y="3962625"/>
            <a:ext cx="259307" cy="2456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pitchFamily="2" charset="0"/>
            </a:endParaRPr>
          </a:p>
        </p:txBody>
      </p:sp>
      <p:sp>
        <p:nvSpPr>
          <p:cNvPr id="30" name="Oval 29">
            <a:extLst>
              <a:ext uri="{FF2B5EF4-FFF2-40B4-BE49-F238E27FC236}">
                <a16:creationId xmlns:a16="http://schemas.microsoft.com/office/drawing/2014/main" id="{6D29DA7C-A7BD-B370-18E4-934926711D08}"/>
              </a:ext>
            </a:extLst>
          </p:cNvPr>
          <p:cNvSpPr/>
          <p:nvPr/>
        </p:nvSpPr>
        <p:spPr>
          <a:xfrm>
            <a:off x="10413982" y="4673827"/>
            <a:ext cx="259307" cy="2456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pitchFamily="2" charset="0"/>
            </a:endParaRPr>
          </a:p>
        </p:txBody>
      </p:sp>
      <p:sp>
        <p:nvSpPr>
          <p:cNvPr id="31" name="Oval 30">
            <a:extLst>
              <a:ext uri="{FF2B5EF4-FFF2-40B4-BE49-F238E27FC236}">
                <a16:creationId xmlns:a16="http://schemas.microsoft.com/office/drawing/2014/main" id="{CBA84F67-1F95-167C-591E-6D7B252374BC}"/>
              </a:ext>
            </a:extLst>
          </p:cNvPr>
          <p:cNvSpPr/>
          <p:nvPr/>
        </p:nvSpPr>
        <p:spPr>
          <a:xfrm>
            <a:off x="10413986" y="4331503"/>
            <a:ext cx="259307" cy="2456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pitchFamily="2" charset="0"/>
            </a:endParaRPr>
          </a:p>
        </p:txBody>
      </p:sp>
      <p:sp>
        <p:nvSpPr>
          <p:cNvPr id="32" name="Oval 31">
            <a:extLst>
              <a:ext uri="{FF2B5EF4-FFF2-40B4-BE49-F238E27FC236}">
                <a16:creationId xmlns:a16="http://schemas.microsoft.com/office/drawing/2014/main" id="{FA53ADA3-F8CF-8E79-4847-BA5308D3E303}"/>
              </a:ext>
            </a:extLst>
          </p:cNvPr>
          <p:cNvSpPr/>
          <p:nvPr/>
        </p:nvSpPr>
        <p:spPr>
          <a:xfrm>
            <a:off x="10413981" y="5781780"/>
            <a:ext cx="259307" cy="2456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pitchFamily="2" charset="0"/>
            </a:endParaRPr>
          </a:p>
        </p:txBody>
      </p:sp>
      <p:sp>
        <p:nvSpPr>
          <p:cNvPr id="33" name="Oval 32">
            <a:extLst>
              <a:ext uri="{FF2B5EF4-FFF2-40B4-BE49-F238E27FC236}">
                <a16:creationId xmlns:a16="http://schemas.microsoft.com/office/drawing/2014/main" id="{B38435EA-0F67-C85C-46A8-D488A7351923}"/>
              </a:ext>
            </a:extLst>
          </p:cNvPr>
          <p:cNvSpPr/>
          <p:nvPr/>
        </p:nvSpPr>
        <p:spPr>
          <a:xfrm>
            <a:off x="10413982" y="5061978"/>
            <a:ext cx="259307" cy="2456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pitchFamily="2" charset="0"/>
            </a:endParaRPr>
          </a:p>
        </p:txBody>
      </p:sp>
      <p:sp>
        <p:nvSpPr>
          <p:cNvPr id="34" name="Oval 33">
            <a:extLst>
              <a:ext uri="{FF2B5EF4-FFF2-40B4-BE49-F238E27FC236}">
                <a16:creationId xmlns:a16="http://schemas.microsoft.com/office/drawing/2014/main" id="{D943C44D-66DF-0E63-2763-F7EBA473A501}"/>
              </a:ext>
            </a:extLst>
          </p:cNvPr>
          <p:cNvSpPr/>
          <p:nvPr/>
        </p:nvSpPr>
        <p:spPr>
          <a:xfrm>
            <a:off x="10413982" y="5416771"/>
            <a:ext cx="259307" cy="2456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pitchFamily="2" charset="0"/>
            </a:endParaRPr>
          </a:p>
        </p:txBody>
      </p:sp>
      <p:grpSp>
        <p:nvGrpSpPr>
          <p:cNvPr id="35" name="Group 34">
            <a:extLst>
              <a:ext uri="{FF2B5EF4-FFF2-40B4-BE49-F238E27FC236}">
                <a16:creationId xmlns:a16="http://schemas.microsoft.com/office/drawing/2014/main" id="{E77D9BB8-43CA-D5E2-38BC-946264FE9CF2}"/>
              </a:ext>
            </a:extLst>
          </p:cNvPr>
          <p:cNvGrpSpPr/>
          <p:nvPr/>
        </p:nvGrpSpPr>
        <p:grpSpPr>
          <a:xfrm>
            <a:off x="4118084" y="6225959"/>
            <a:ext cx="1055427" cy="369332"/>
            <a:chOff x="4379147" y="5969094"/>
            <a:chExt cx="1055427" cy="369332"/>
          </a:xfrm>
          <a:solidFill>
            <a:schemeClr val="accent2"/>
          </a:solidFill>
        </p:grpSpPr>
        <p:sp>
          <p:nvSpPr>
            <p:cNvPr id="36" name="TextBox 35">
              <a:extLst>
                <a:ext uri="{FF2B5EF4-FFF2-40B4-BE49-F238E27FC236}">
                  <a16:creationId xmlns:a16="http://schemas.microsoft.com/office/drawing/2014/main" id="{6ACBD180-DC23-75F1-3669-DF8A9B038FED}"/>
                </a:ext>
              </a:extLst>
            </p:cNvPr>
            <p:cNvSpPr txBox="1"/>
            <p:nvPr/>
          </p:nvSpPr>
          <p:spPr>
            <a:xfrm>
              <a:off x="4379147" y="5969094"/>
              <a:ext cx="1055427"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lvetica" pitchFamily="2" charset="0"/>
                </a:rPr>
                <a:t>High </a:t>
              </a:r>
            </a:p>
          </p:txBody>
        </p:sp>
        <p:sp>
          <p:nvSpPr>
            <p:cNvPr id="37" name="Oval 36">
              <a:extLst>
                <a:ext uri="{FF2B5EF4-FFF2-40B4-BE49-F238E27FC236}">
                  <a16:creationId xmlns:a16="http://schemas.microsoft.com/office/drawing/2014/main" id="{50E15537-01A7-1280-EA2D-9E90D470DB15}"/>
                </a:ext>
              </a:extLst>
            </p:cNvPr>
            <p:cNvSpPr/>
            <p:nvPr/>
          </p:nvSpPr>
          <p:spPr>
            <a:xfrm>
              <a:off x="5019131" y="6030930"/>
              <a:ext cx="259307" cy="2456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pitchFamily="2" charset="0"/>
              </a:endParaRPr>
            </a:p>
          </p:txBody>
        </p:sp>
      </p:grpSp>
      <p:grpSp>
        <p:nvGrpSpPr>
          <p:cNvPr id="38" name="Group 37">
            <a:extLst>
              <a:ext uri="{FF2B5EF4-FFF2-40B4-BE49-F238E27FC236}">
                <a16:creationId xmlns:a16="http://schemas.microsoft.com/office/drawing/2014/main" id="{3FC59DBA-627B-8BDA-3E11-EF8C0446476C}"/>
              </a:ext>
            </a:extLst>
          </p:cNvPr>
          <p:cNvGrpSpPr/>
          <p:nvPr/>
        </p:nvGrpSpPr>
        <p:grpSpPr>
          <a:xfrm>
            <a:off x="5269452" y="6225959"/>
            <a:ext cx="1435290" cy="369332"/>
            <a:chOff x="5474712" y="5969094"/>
            <a:chExt cx="1435290" cy="369332"/>
          </a:xfrm>
        </p:grpSpPr>
        <p:sp>
          <p:nvSpPr>
            <p:cNvPr id="39" name="TextBox 38">
              <a:extLst>
                <a:ext uri="{FF2B5EF4-FFF2-40B4-BE49-F238E27FC236}">
                  <a16:creationId xmlns:a16="http://schemas.microsoft.com/office/drawing/2014/main" id="{66EF8809-33C3-01F1-54B5-332E551A4D52}"/>
                </a:ext>
              </a:extLst>
            </p:cNvPr>
            <p:cNvSpPr txBox="1"/>
            <p:nvPr/>
          </p:nvSpPr>
          <p:spPr>
            <a:xfrm>
              <a:off x="5474712" y="5969094"/>
              <a:ext cx="1435290"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Helvetica" pitchFamily="2" charset="0"/>
                </a:rPr>
                <a:t>Medium</a:t>
              </a:r>
            </a:p>
          </p:txBody>
        </p:sp>
        <p:sp>
          <p:nvSpPr>
            <p:cNvPr id="40" name="Oval 39">
              <a:extLst>
                <a:ext uri="{FF2B5EF4-FFF2-40B4-BE49-F238E27FC236}">
                  <a16:creationId xmlns:a16="http://schemas.microsoft.com/office/drawing/2014/main" id="{6D0E25CD-09C2-F807-D534-1B0309A52670}"/>
                </a:ext>
              </a:extLst>
            </p:cNvPr>
            <p:cNvSpPr/>
            <p:nvPr/>
          </p:nvSpPr>
          <p:spPr>
            <a:xfrm>
              <a:off x="6504106" y="6030930"/>
              <a:ext cx="259307" cy="2456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pitchFamily="2" charset="0"/>
              </a:endParaRPr>
            </a:p>
          </p:txBody>
        </p:sp>
      </p:grpSp>
      <p:grpSp>
        <p:nvGrpSpPr>
          <p:cNvPr id="41" name="Group 40">
            <a:extLst>
              <a:ext uri="{FF2B5EF4-FFF2-40B4-BE49-F238E27FC236}">
                <a16:creationId xmlns:a16="http://schemas.microsoft.com/office/drawing/2014/main" id="{AB321E88-44EB-52F5-4FF2-278953522132}"/>
              </a:ext>
            </a:extLst>
          </p:cNvPr>
          <p:cNvGrpSpPr/>
          <p:nvPr/>
        </p:nvGrpSpPr>
        <p:grpSpPr>
          <a:xfrm>
            <a:off x="6800683" y="6240027"/>
            <a:ext cx="1055427" cy="369332"/>
            <a:chOff x="7061746" y="5983162"/>
            <a:chExt cx="1055427" cy="369332"/>
          </a:xfrm>
        </p:grpSpPr>
        <p:sp>
          <p:nvSpPr>
            <p:cNvPr id="42" name="TextBox 41">
              <a:extLst>
                <a:ext uri="{FF2B5EF4-FFF2-40B4-BE49-F238E27FC236}">
                  <a16:creationId xmlns:a16="http://schemas.microsoft.com/office/drawing/2014/main" id="{C118D74C-926B-B609-C5E5-BE6995D735D6}"/>
                </a:ext>
              </a:extLst>
            </p:cNvPr>
            <p:cNvSpPr txBox="1"/>
            <p:nvPr/>
          </p:nvSpPr>
          <p:spPr>
            <a:xfrm>
              <a:off x="7061746" y="5983162"/>
              <a:ext cx="1055427"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Helvetica" pitchFamily="2" charset="0"/>
                </a:rPr>
                <a:t>Low  </a:t>
              </a:r>
            </a:p>
          </p:txBody>
        </p:sp>
        <p:sp>
          <p:nvSpPr>
            <p:cNvPr id="43" name="Oval 42">
              <a:extLst>
                <a:ext uri="{FF2B5EF4-FFF2-40B4-BE49-F238E27FC236}">
                  <a16:creationId xmlns:a16="http://schemas.microsoft.com/office/drawing/2014/main" id="{A5E365C7-B392-E8FF-EFBB-82FBC306EC52}"/>
                </a:ext>
              </a:extLst>
            </p:cNvPr>
            <p:cNvSpPr/>
            <p:nvPr/>
          </p:nvSpPr>
          <p:spPr>
            <a:xfrm>
              <a:off x="7625492" y="6050534"/>
              <a:ext cx="259307" cy="2456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pitchFamily="2" charset="0"/>
              </a:endParaRPr>
            </a:p>
          </p:txBody>
        </p:sp>
      </p:grpSp>
      <p:sp>
        <p:nvSpPr>
          <p:cNvPr id="8" name="Text Placeholder 7">
            <a:extLst>
              <a:ext uri="{FF2B5EF4-FFF2-40B4-BE49-F238E27FC236}">
                <a16:creationId xmlns:a16="http://schemas.microsoft.com/office/drawing/2014/main" id="{261BADE2-DA36-B914-9FF7-5BF425EC30BD}"/>
              </a:ext>
            </a:extLst>
          </p:cNvPr>
          <p:cNvSpPr>
            <a:spLocks noGrp="1"/>
          </p:cNvSpPr>
          <p:nvPr>
            <p:ph type="body" sz="quarter" idx="12"/>
          </p:nvPr>
        </p:nvSpPr>
        <p:spPr/>
        <p:txBody>
          <a:bodyPr>
            <a:normAutofit fontScale="92500"/>
          </a:bodyPr>
          <a:lstStyle/>
          <a:p>
            <a:r>
              <a:rPr lang="en-US" dirty="0"/>
              <a:t>Invoice to Pay: Assess Your Opportunity</a:t>
            </a:r>
          </a:p>
        </p:txBody>
      </p:sp>
    </p:spTree>
    <p:extLst>
      <p:ext uri="{BB962C8B-B14F-4D97-AF65-F5344CB8AC3E}">
        <p14:creationId xmlns:p14="http://schemas.microsoft.com/office/powerpoint/2010/main" val="11830309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E94B5-0AA7-4637-979D-A54E2AC727DB}"/>
            </a:ext>
          </a:extLst>
        </p:cNvPr>
        <p:cNvGrpSpPr/>
        <p:nvPr/>
      </p:nvGrpSpPr>
      <p:grpSpPr>
        <a:xfrm>
          <a:off x="0" y="0"/>
          <a:ext cx="0" cy="0"/>
          <a:chOff x="0" y="0"/>
          <a:chExt cx="0" cy="0"/>
        </a:xfrm>
      </p:grpSpPr>
      <p:sp>
        <p:nvSpPr>
          <p:cNvPr id="4" name="Round Single Corner Rectangle 3">
            <a:extLst>
              <a:ext uri="{FF2B5EF4-FFF2-40B4-BE49-F238E27FC236}">
                <a16:creationId xmlns:a16="http://schemas.microsoft.com/office/drawing/2014/main" id="{122B5620-9979-013D-8BEE-A4CAAECE81E8}"/>
              </a:ext>
            </a:extLst>
          </p:cNvPr>
          <p:cNvSpPr/>
          <p:nvPr/>
        </p:nvSpPr>
        <p:spPr>
          <a:xfrm>
            <a:off x="253555" y="3743588"/>
            <a:ext cx="2245554" cy="2132351"/>
          </a:xfrm>
          <a:prstGeom prst="round1Rect">
            <a:avLst>
              <a:gd name="adj"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buClr>
                <a:schemeClr val="accent2"/>
              </a:buClr>
              <a:buFont typeface="Arial" panose="020B0604020202020204" pitchFamily="34" charset="0"/>
              <a:buChar char="•"/>
            </a:pPr>
            <a:endParaRPr lang="en-US" sz="1400" dirty="0">
              <a:solidFill>
                <a:schemeClr val="accent3"/>
              </a:solidFill>
              <a:latin typeface="Helvetica" pitchFamily="2" charset="0"/>
            </a:endParaRPr>
          </a:p>
          <a:p>
            <a:pPr marL="285750" indent="-285750">
              <a:buClr>
                <a:schemeClr val="accent2"/>
              </a:buClr>
              <a:buFont typeface="Arial" panose="020B0604020202020204" pitchFamily="34" charset="0"/>
              <a:buChar char="•"/>
            </a:pPr>
            <a:r>
              <a:rPr lang="en-US" sz="1400" dirty="0">
                <a:solidFill>
                  <a:schemeClr val="accent3"/>
                </a:solidFill>
                <a:latin typeface="Helvetica" pitchFamily="2" charset="0"/>
              </a:rPr>
              <a:t>Simplify and Digitize</a:t>
            </a:r>
          </a:p>
          <a:p>
            <a:pPr marL="285750" indent="-285750">
              <a:buClr>
                <a:schemeClr val="accent2"/>
              </a:buClr>
              <a:buFont typeface="Arial" panose="020B0604020202020204" pitchFamily="34" charset="0"/>
              <a:buChar char="•"/>
            </a:pPr>
            <a:r>
              <a:rPr lang="en-US" sz="1400" dirty="0">
                <a:solidFill>
                  <a:schemeClr val="accent3"/>
                </a:solidFill>
                <a:latin typeface="Helvetica" pitchFamily="2" charset="0"/>
              </a:rPr>
              <a:t>Introduce EDI early</a:t>
            </a:r>
          </a:p>
          <a:p>
            <a:pPr marL="285750" indent="-285750">
              <a:buClr>
                <a:schemeClr val="accent2"/>
              </a:buClr>
              <a:buFont typeface="Arial" panose="020B0604020202020204" pitchFamily="34" charset="0"/>
              <a:buChar char="•"/>
            </a:pPr>
            <a:r>
              <a:rPr lang="en-US" sz="1400" dirty="0">
                <a:solidFill>
                  <a:schemeClr val="accent3"/>
                </a:solidFill>
                <a:latin typeface="Helvetica" pitchFamily="2" charset="0"/>
              </a:rPr>
              <a:t>Compliant  - SAP </a:t>
            </a:r>
            <a:r>
              <a:rPr lang="en-US" sz="1400" dirty="0" err="1">
                <a:solidFill>
                  <a:schemeClr val="accent3"/>
                </a:solidFill>
                <a:latin typeface="Helvetica" pitchFamily="2" charset="0"/>
              </a:rPr>
              <a:t>eDocuments</a:t>
            </a:r>
            <a:r>
              <a:rPr lang="en-US" sz="1400" dirty="0">
                <a:solidFill>
                  <a:schemeClr val="accent3"/>
                </a:solidFill>
                <a:latin typeface="Helvetica" pitchFamily="2" charset="0"/>
              </a:rPr>
              <a:t> </a:t>
            </a:r>
          </a:p>
          <a:p>
            <a:pPr marL="285750" indent="-285750">
              <a:buClr>
                <a:schemeClr val="accent2"/>
              </a:buClr>
              <a:buFont typeface="Arial" panose="020B0604020202020204" pitchFamily="34" charset="0"/>
              <a:buChar char="•"/>
            </a:pPr>
            <a:r>
              <a:rPr lang="en-US" sz="1400" dirty="0">
                <a:solidFill>
                  <a:schemeClr val="accent3"/>
                </a:solidFill>
                <a:latin typeface="Helvetica" pitchFamily="2" charset="0"/>
              </a:rPr>
              <a:t>Use a Vendor segmented approach</a:t>
            </a:r>
          </a:p>
          <a:p>
            <a:pPr marL="285750" indent="-285750">
              <a:buClr>
                <a:schemeClr val="accent2"/>
              </a:buClr>
              <a:buFont typeface="Arial" panose="020B0604020202020204" pitchFamily="34" charset="0"/>
              <a:buChar char="•"/>
            </a:pPr>
            <a:endParaRPr lang="en-US" sz="1400" dirty="0">
              <a:solidFill>
                <a:schemeClr val="accent3"/>
              </a:solidFill>
              <a:latin typeface="Helvetica" pitchFamily="2" charset="0"/>
            </a:endParaRPr>
          </a:p>
          <a:p>
            <a:pPr marL="285750" indent="-285750">
              <a:buClr>
                <a:schemeClr val="accent2"/>
              </a:buClr>
              <a:buFont typeface="Arial" panose="020B0604020202020204" pitchFamily="34" charset="0"/>
              <a:buChar char="•"/>
            </a:pPr>
            <a:endParaRPr lang="en-US" sz="1400" dirty="0">
              <a:solidFill>
                <a:schemeClr val="accent3"/>
              </a:solidFill>
              <a:latin typeface="Helvetica" pitchFamily="2" charset="0"/>
            </a:endParaRPr>
          </a:p>
          <a:p>
            <a:pPr marL="285750" indent="-285750">
              <a:buClr>
                <a:schemeClr val="accent2"/>
              </a:buClr>
              <a:buFont typeface="Arial" panose="020B0604020202020204" pitchFamily="34" charset="0"/>
              <a:buChar char="•"/>
            </a:pPr>
            <a:endParaRPr lang="en-US" sz="1400" dirty="0">
              <a:solidFill>
                <a:schemeClr val="accent3"/>
              </a:solidFill>
              <a:latin typeface="Helvetica" pitchFamily="2" charset="0"/>
            </a:endParaRPr>
          </a:p>
        </p:txBody>
      </p:sp>
      <p:sp>
        <p:nvSpPr>
          <p:cNvPr id="5" name="Round Single Corner Rectangle 4">
            <a:extLst>
              <a:ext uri="{FF2B5EF4-FFF2-40B4-BE49-F238E27FC236}">
                <a16:creationId xmlns:a16="http://schemas.microsoft.com/office/drawing/2014/main" id="{A4836B6E-A412-824A-1958-3CAFCE978973}"/>
              </a:ext>
            </a:extLst>
          </p:cNvPr>
          <p:cNvSpPr/>
          <p:nvPr/>
        </p:nvSpPr>
        <p:spPr>
          <a:xfrm>
            <a:off x="2684628" y="3743588"/>
            <a:ext cx="2245554" cy="2132351"/>
          </a:xfrm>
          <a:prstGeom prst="round1Rect">
            <a:avLst>
              <a:gd name="adj"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defTabSz="914400" rtl="0" eaLnBrk="1" latinLnBrk="0" hangingPunct="1">
              <a:buClr>
                <a:schemeClr val="accent2"/>
              </a:buClr>
              <a:buFont typeface="Arial" panose="020B0604020202020204" pitchFamily="34" charset="0"/>
              <a:buChar char="•"/>
            </a:pPr>
            <a:endParaRPr lang="en-US" sz="1400" kern="1200" dirty="0">
              <a:solidFill>
                <a:schemeClr val="accent3"/>
              </a:solidFill>
              <a:latin typeface="Helvetica" pitchFamily="2" charset="0"/>
            </a:endParaRPr>
          </a:p>
          <a:p>
            <a:pPr marL="285750" indent="-285750" defTabSz="914400" rtl="0" eaLnBrk="1" latinLnBrk="0" hangingPunct="1">
              <a:buClr>
                <a:schemeClr val="accent2"/>
              </a:buClr>
              <a:buFont typeface="Arial" panose="020B0604020202020204" pitchFamily="34" charset="0"/>
              <a:buChar char="•"/>
            </a:pPr>
            <a:r>
              <a:rPr lang="en-US" sz="1400" kern="1200" dirty="0">
                <a:solidFill>
                  <a:schemeClr val="accent3"/>
                </a:solidFill>
                <a:latin typeface="Helvetica" pitchFamily="2" charset="0"/>
              </a:rPr>
              <a:t>Machine Learning</a:t>
            </a:r>
          </a:p>
          <a:p>
            <a:pPr marL="285750" indent="-285750" defTabSz="914400" rtl="0" eaLnBrk="1" latinLnBrk="0" hangingPunct="1">
              <a:buClr>
                <a:schemeClr val="accent2"/>
              </a:buClr>
              <a:buFont typeface="Arial" panose="020B0604020202020204" pitchFamily="34" charset="0"/>
              <a:buChar char="•"/>
            </a:pPr>
            <a:r>
              <a:rPr lang="en-US" sz="1400" kern="1200" dirty="0">
                <a:solidFill>
                  <a:schemeClr val="accent3"/>
                </a:solidFill>
                <a:latin typeface="Helvetica" pitchFamily="2" charset="0"/>
              </a:rPr>
              <a:t>Invoice Validation as a Service</a:t>
            </a:r>
          </a:p>
          <a:p>
            <a:pPr marL="285750" indent="-285750" defTabSz="914400" rtl="0" eaLnBrk="1" latinLnBrk="0" hangingPunct="1">
              <a:buClr>
                <a:schemeClr val="accent2"/>
              </a:buClr>
              <a:buFont typeface="Arial" panose="020B0604020202020204" pitchFamily="34" charset="0"/>
              <a:buChar char="•"/>
            </a:pPr>
            <a:r>
              <a:rPr lang="en-US" sz="1400" kern="1200" dirty="0">
                <a:solidFill>
                  <a:schemeClr val="accent3"/>
                </a:solidFill>
                <a:latin typeface="Helvetica" pitchFamily="2" charset="0"/>
              </a:rPr>
              <a:t>Electronic Document mapping</a:t>
            </a:r>
          </a:p>
        </p:txBody>
      </p:sp>
      <p:sp>
        <p:nvSpPr>
          <p:cNvPr id="6" name="Round Single Corner Rectangle 5">
            <a:extLst>
              <a:ext uri="{FF2B5EF4-FFF2-40B4-BE49-F238E27FC236}">
                <a16:creationId xmlns:a16="http://schemas.microsoft.com/office/drawing/2014/main" id="{F7652171-6213-A29C-E381-258D1DC918B5}"/>
              </a:ext>
            </a:extLst>
          </p:cNvPr>
          <p:cNvSpPr/>
          <p:nvPr/>
        </p:nvSpPr>
        <p:spPr>
          <a:xfrm>
            <a:off x="5030709" y="3743588"/>
            <a:ext cx="2245554" cy="2132351"/>
          </a:xfrm>
          <a:prstGeom prst="round1Rect">
            <a:avLst>
              <a:gd name="adj"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buClr>
                <a:schemeClr val="accent2"/>
              </a:buClr>
              <a:buFont typeface="Arial" panose="020B0604020202020204" pitchFamily="34" charset="0"/>
              <a:buChar char="•"/>
            </a:pPr>
            <a:endParaRPr lang="en-US" sz="1400" dirty="0">
              <a:solidFill>
                <a:schemeClr val="accent3"/>
              </a:solidFill>
              <a:latin typeface="Helvetica" pitchFamily="2" charset="0"/>
            </a:endParaRPr>
          </a:p>
          <a:p>
            <a:pPr marL="285750" indent="-285750">
              <a:buClr>
                <a:schemeClr val="accent2"/>
              </a:buClr>
              <a:buFont typeface="Arial" panose="020B0604020202020204" pitchFamily="34" charset="0"/>
              <a:buChar char="•"/>
            </a:pPr>
            <a:r>
              <a:rPr lang="en-US" sz="1400" dirty="0">
                <a:solidFill>
                  <a:schemeClr val="accent3"/>
                </a:solidFill>
                <a:latin typeface="Helvetica" pitchFamily="2" charset="0"/>
              </a:rPr>
              <a:t>Policy</a:t>
            </a:r>
          </a:p>
          <a:p>
            <a:pPr marL="285750" indent="-285750">
              <a:buClr>
                <a:schemeClr val="accent2"/>
              </a:buClr>
              <a:buFont typeface="Arial" panose="020B0604020202020204" pitchFamily="34" charset="0"/>
              <a:buChar char="•"/>
            </a:pPr>
            <a:r>
              <a:rPr lang="en-US" sz="1400" dirty="0">
                <a:solidFill>
                  <a:schemeClr val="accent3"/>
                </a:solidFill>
                <a:latin typeface="Helvetica" pitchFamily="2" charset="0"/>
              </a:rPr>
              <a:t>Intelligent process</a:t>
            </a:r>
          </a:p>
          <a:p>
            <a:pPr marL="285750" indent="-285750">
              <a:buClr>
                <a:schemeClr val="accent2"/>
              </a:buClr>
              <a:buFont typeface="Arial" panose="020B0604020202020204" pitchFamily="34" charset="0"/>
              <a:buChar char="•"/>
            </a:pPr>
            <a:r>
              <a:rPr lang="en-US" sz="1400" dirty="0">
                <a:solidFill>
                  <a:schemeClr val="accent3"/>
                </a:solidFill>
                <a:latin typeface="Helvetica" pitchFamily="2" charset="0"/>
              </a:rPr>
              <a:t>Auto Posting</a:t>
            </a:r>
          </a:p>
          <a:p>
            <a:pPr marL="285750" indent="-285750">
              <a:buClr>
                <a:schemeClr val="accent2"/>
              </a:buClr>
              <a:buFont typeface="Arial" panose="020B0604020202020204" pitchFamily="34" charset="0"/>
              <a:buChar char="•"/>
            </a:pPr>
            <a:r>
              <a:rPr lang="en-US" sz="1400" dirty="0">
                <a:solidFill>
                  <a:schemeClr val="accent3"/>
                </a:solidFill>
                <a:latin typeface="Helvetica" pitchFamily="2" charset="0"/>
              </a:rPr>
              <a:t>Electronic Approvals</a:t>
            </a:r>
          </a:p>
          <a:p>
            <a:pPr marL="285750" indent="-285750">
              <a:buClr>
                <a:schemeClr val="accent2"/>
              </a:buClr>
              <a:buFont typeface="Arial" panose="020B0604020202020204" pitchFamily="34" charset="0"/>
              <a:buChar char="•"/>
            </a:pPr>
            <a:r>
              <a:rPr lang="en-US" sz="1400" dirty="0">
                <a:solidFill>
                  <a:schemeClr val="accent3"/>
                </a:solidFill>
                <a:latin typeface="Helvetica" pitchFamily="2" charset="0"/>
              </a:rPr>
              <a:t>Audit Trails</a:t>
            </a:r>
          </a:p>
          <a:p>
            <a:pPr marL="285750" indent="-285750">
              <a:buClr>
                <a:schemeClr val="accent2"/>
              </a:buClr>
              <a:buFont typeface="Arial" panose="020B0604020202020204" pitchFamily="34" charset="0"/>
              <a:buChar char="•"/>
            </a:pPr>
            <a:r>
              <a:rPr lang="en-US" sz="1400" dirty="0">
                <a:solidFill>
                  <a:schemeClr val="accent3"/>
                </a:solidFill>
                <a:latin typeface="Helvetica" pitchFamily="2" charset="0"/>
              </a:rPr>
              <a:t>Electronic Payments</a:t>
            </a:r>
          </a:p>
          <a:p>
            <a:pPr marL="285750" indent="-285750">
              <a:buClr>
                <a:schemeClr val="accent2"/>
              </a:buClr>
              <a:buFont typeface="Arial" panose="020B0604020202020204" pitchFamily="34" charset="0"/>
              <a:buChar char="•"/>
            </a:pPr>
            <a:r>
              <a:rPr lang="en-US" sz="1400" dirty="0">
                <a:solidFill>
                  <a:schemeClr val="accent3"/>
                </a:solidFill>
                <a:latin typeface="Helvetica" pitchFamily="2" charset="0"/>
              </a:rPr>
              <a:t>Reporting Insight</a:t>
            </a:r>
          </a:p>
        </p:txBody>
      </p:sp>
      <p:sp>
        <p:nvSpPr>
          <p:cNvPr id="14" name="Round Single Corner Rectangle 13">
            <a:extLst>
              <a:ext uri="{FF2B5EF4-FFF2-40B4-BE49-F238E27FC236}">
                <a16:creationId xmlns:a16="http://schemas.microsoft.com/office/drawing/2014/main" id="{C704F848-BD85-A8B3-E03C-2F587B7C7EB3}"/>
              </a:ext>
            </a:extLst>
          </p:cNvPr>
          <p:cNvSpPr/>
          <p:nvPr/>
        </p:nvSpPr>
        <p:spPr>
          <a:xfrm>
            <a:off x="7376790" y="3743588"/>
            <a:ext cx="2245554" cy="2132351"/>
          </a:xfrm>
          <a:prstGeom prst="round1Rect">
            <a:avLst>
              <a:gd name="adj"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buClr>
                <a:schemeClr val="accent2"/>
              </a:buClr>
              <a:buFont typeface="Arial" panose="020B0604020202020204" pitchFamily="34" charset="0"/>
              <a:buChar char="•"/>
            </a:pPr>
            <a:endParaRPr lang="en-US" sz="1400" dirty="0">
              <a:solidFill>
                <a:schemeClr val="accent3"/>
              </a:solidFill>
              <a:latin typeface="Helvetica" pitchFamily="2" charset="0"/>
            </a:endParaRPr>
          </a:p>
          <a:p>
            <a:pPr marL="285750" indent="-285750">
              <a:buClr>
                <a:schemeClr val="accent2"/>
              </a:buClr>
              <a:buFont typeface="Arial" panose="020B0604020202020204" pitchFamily="34" charset="0"/>
              <a:buChar char="•"/>
            </a:pPr>
            <a:r>
              <a:rPr lang="en-US" sz="1400" dirty="0">
                <a:solidFill>
                  <a:schemeClr val="accent3"/>
                </a:solidFill>
                <a:latin typeface="Helvetica" pitchFamily="2" charset="0"/>
              </a:rPr>
              <a:t>Manage Supplier Onboarding</a:t>
            </a:r>
          </a:p>
          <a:p>
            <a:pPr marL="285750" indent="-285750">
              <a:buClr>
                <a:schemeClr val="accent2"/>
              </a:buClr>
              <a:buFont typeface="Arial" panose="020B0604020202020204" pitchFamily="34" charset="0"/>
              <a:buChar char="•"/>
            </a:pPr>
            <a:r>
              <a:rPr lang="en-US" sz="1400" dirty="0">
                <a:solidFill>
                  <a:schemeClr val="accent3"/>
                </a:solidFill>
                <a:latin typeface="Helvetica" pitchFamily="2" charset="0"/>
              </a:rPr>
              <a:t>Supplier Self Service</a:t>
            </a:r>
          </a:p>
          <a:p>
            <a:pPr marL="285750" indent="-285750">
              <a:buClr>
                <a:schemeClr val="accent2"/>
              </a:buClr>
              <a:buFont typeface="Arial" panose="020B0604020202020204" pitchFamily="34" charset="0"/>
              <a:buChar char="•"/>
            </a:pPr>
            <a:r>
              <a:rPr lang="en-US" sz="1400" dirty="0">
                <a:solidFill>
                  <a:schemeClr val="accent3"/>
                </a:solidFill>
                <a:latin typeface="Helvetica" pitchFamily="2" charset="0"/>
              </a:rPr>
              <a:t>Supplier Performance</a:t>
            </a:r>
          </a:p>
        </p:txBody>
      </p:sp>
      <p:sp>
        <p:nvSpPr>
          <p:cNvPr id="15" name="Round Single Corner Rectangle 14">
            <a:extLst>
              <a:ext uri="{FF2B5EF4-FFF2-40B4-BE49-F238E27FC236}">
                <a16:creationId xmlns:a16="http://schemas.microsoft.com/office/drawing/2014/main" id="{43C9A874-FBB1-F624-BF79-8D1829B614D9}"/>
              </a:ext>
            </a:extLst>
          </p:cNvPr>
          <p:cNvSpPr/>
          <p:nvPr/>
        </p:nvSpPr>
        <p:spPr>
          <a:xfrm>
            <a:off x="9722871" y="3743588"/>
            <a:ext cx="2245554" cy="2132351"/>
          </a:xfrm>
          <a:prstGeom prst="round1Rect">
            <a:avLst>
              <a:gd name="adj"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buClr>
                <a:schemeClr val="accent2"/>
              </a:buClr>
              <a:buFont typeface="Arial" panose="020B0604020202020204" pitchFamily="34" charset="0"/>
              <a:buChar char="•"/>
            </a:pPr>
            <a:endParaRPr lang="en-US" sz="1400" dirty="0">
              <a:solidFill>
                <a:schemeClr val="accent3"/>
              </a:solidFill>
              <a:latin typeface="Helvetica" pitchFamily="2" charset="0"/>
            </a:endParaRPr>
          </a:p>
          <a:p>
            <a:pPr marL="285750" indent="-285750">
              <a:buClr>
                <a:schemeClr val="accent2"/>
              </a:buClr>
              <a:buFont typeface="Arial" panose="020B0604020202020204" pitchFamily="34" charset="0"/>
              <a:buChar char="•"/>
            </a:pPr>
            <a:r>
              <a:rPr lang="en-US" sz="1400" dirty="0">
                <a:solidFill>
                  <a:schemeClr val="accent3"/>
                </a:solidFill>
                <a:latin typeface="Helvetica" pitchFamily="2" charset="0"/>
              </a:rPr>
              <a:t>E-invoicing</a:t>
            </a:r>
          </a:p>
          <a:p>
            <a:pPr marL="285750" indent="-285750">
              <a:buClr>
                <a:schemeClr val="accent2"/>
              </a:buClr>
              <a:buFont typeface="Arial" panose="020B0604020202020204" pitchFamily="34" charset="0"/>
              <a:buChar char="•"/>
            </a:pPr>
            <a:r>
              <a:rPr lang="en-US" sz="1400" dirty="0">
                <a:solidFill>
                  <a:schemeClr val="accent3"/>
                </a:solidFill>
                <a:latin typeface="Helvetica" pitchFamily="2" charset="0"/>
              </a:rPr>
              <a:t>Supply Chain Financing</a:t>
            </a:r>
          </a:p>
          <a:p>
            <a:pPr marL="285750" indent="-285750">
              <a:buClr>
                <a:schemeClr val="accent2"/>
              </a:buClr>
              <a:buFont typeface="Arial" panose="020B0604020202020204" pitchFamily="34" charset="0"/>
              <a:buChar char="•"/>
            </a:pPr>
            <a:r>
              <a:rPr lang="en-US" sz="1400" dirty="0">
                <a:solidFill>
                  <a:schemeClr val="accent3"/>
                </a:solidFill>
                <a:latin typeface="Helvetica" pitchFamily="2" charset="0"/>
              </a:rPr>
              <a:t>Dynamic Discounting</a:t>
            </a:r>
          </a:p>
        </p:txBody>
      </p:sp>
      <p:sp>
        <p:nvSpPr>
          <p:cNvPr id="3" name="Text Placeholder 2">
            <a:extLst>
              <a:ext uri="{FF2B5EF4-FFF2-40B4-BE49-F238E27FC236}">
                <a16:creationId xmlns:a16="http://schemas.microsoft.com/office/drawing/2014/main" id="{B66FEB62-C887-139C-6B07-4677C395537A}"/>
              </a:ext>
            </a:extLst>
          </p:cNvPr>
          <p:cNvSpPr>
            <a:spLocks noGrp="1"/>
          </p:cNvSpPr>
          <p:nvPr>
            <p:ph type="body" sz="quarter" idx="12"/>
          </p:nvPr>
        </p:nvSpPr>
        <p:spPr>
          <a:xfrm>
            <a:off x="895035" y="670212"/>
            <a:ext cx="8965588" cy="966909"/>
          </a:xfrm>
        </p:spPr>
        <p:txBody>
          <a:bodyPr>
            <a:normAutofit fontScale="77500" lnSpcReduction="20000"/>
          </a:bodyPr>
          <a:lstStyle/>
          <a:p>
            <a:pPr>
              <a:spcBef>
                <a:spcPts val="400"/>
              </a:spcBef>
            </a:pPr>
            <a:r>
              <a:rPr lang="en-US" dirty="0"/>
              <a:t>Invoice to Pay: </a:t>
            </a:r>
          </a:p>
          <a:p>
            <a:pPr>
              <a:spcBef>
                <a:spcPts val="400"/>
              </a:spcBef>
            </a:pPr>
            <a:r>
              <a:rPr lang="en-US" dirty="0"/>
              <a:t>Value Attainment Roadmap</a:t>
            </a:r>
          </a:p>
        </p:txBody>
      </p:sp>
      <p:sp>
        <p:nvSpPr>
          <p:cNvPr id="16" name="Round Single Corner Rectangle 15">
            <a:extLst>
              <a:ext uri="{FF2B5EF4-FFF2-40B4-BE49-F238E27FC236}">
                <a16:creationId xmlns:a16="http://schemas.microsoft.com/office/drawing/2014/main" id="{24BB863D-73C1-DDB3-5FE1-9F1D6ED7D5AC}"/>
              </a:ext>
            </a:extLst>
          </p:cNvPr>
          <p:cNvSpPr/>
          <p:nvPr/>
        </p:nvSpPr>
        <p:spPr>
          <a:xfrm>
            <a:off x="253555" y="2460262"/>
            <a:ext cx="2245554" cy="1283327"/>
          </a:xfrm>
          <a:prstGeom prst="round1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 Single Corner Rectangle 16">
            <a:extLst>
              <a:ext uri="{FF2B5EF4-FFF2-40B4-BE49-F238E27FC236}">
                <a16:creationId xmlns:a16="http://schemas.microsoft.com/office/drawing/2014/main" id="{551DA8CD-44A4-9ED5-5616-422AC2D6B3BE}"/>
              </a:ext>
            </a:extLst>
          </p:cNvPr>
          <p:cNvSpPr/>
          <p:nvPr/>
        </p:nvSpPr>
        <p:spPr>
          <a:xfrm>
            <a:off x="2684628" y="2460262"/>
            <a:ext cx="2245554" cy="1283327"/>
          </a:xfrm>
          <a:prstGeom prst="round1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Single Corner Rectangle 17">
            <a:extLst>
              <a:ext uri="{FF2B5EF4-FFF2-40B4-BE49-F238E27FC236}">
                <a16:creationId xmlns:a16="http://schemas.microsoft.com/office/drawing/2014/main" id="{B3836B05-C227-4FC8-ECBB-488BAFCD1C88}"/>
              </a:ext>
            </a:extLst>
          </p:cNvPr>
          <p:cNvSpPr/>
          <p:nvPr/>
        </p:nvSpPr>
        <p:spPr>
          <a:xfrm>
            <a:off x="5030709" y="2460262"/>
            <a:ext cx="2245554" cy="1283327"/>
          </a:xfrm>
          <a:prstGeom prst="round1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 Single Corner Rectangle 18">
            <a:extLst>
              <a:ext uri="{FF2B5EF4-FFF2-40B4-BE49-F238E27FC236}">
                <a16:creationId xmlns:a16="http://schemas.microsoft.com/office/drawing/2014/main" id="{401093B0-62A1-4A5D-8196-C3B6AEA6C221}"/>
              </a:ext>
            </a:extLst>
          </p:cNvPr>
          <p:cNvSpPr/>
          <p:nvPr/>
        </p:nvSpPr>
        <p:spPr>
          <a:xfrm>
            <a:off x="7376790" y="2460262"/>
            <a:ext cx="2245554" cy="1283327"/>
          </a:xfrm>
          <a:prstGeom prst="round1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 Single Corner Rectangle 19">
            <a:extLst>
              <a:ext uri="{FF2B5EF4-FFF2-40B4-BE49-F238E27FC236}">
                <a16:creationId xmlns:a16="http://schemas.microsoft.com/office/drawing/2014/main" id="{CD3A025B-BC80-36F1-B542-29F6D07B1387}"/>
              </a:ext>
            </a:extLst>
          </p:cNvPr>
          <p:cNvSpPr/>
          <p:nvPr/>
        </p:nvSpPr>
        <p:spPr>
          <a:xfrm>
            <a:off x="9722871" y="2460262"/>
            <a:ext cx="2245554" cy="1283327"/>
          </a:xfrm>
          <a:prstGeom prst="round1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6B278D01-EC65-E4C1-5D9E-2A48E81F0A80}"/>
              </a:ext>
            </a:extLst>
          </p:cNvPr>
          <p:cNvSpPr/>
          <p:nvPr/>
        </p:nvSpPr>
        <p:spPr bwMode="gray">
          <a:xfrm>
            <a:off x="2767477" y="3124645"/>
            <a:ext cx="2119665" cy="484876"/>
          </a:xfrm>
          <a:prstGeom prst="roundRect">
            <a:avLst/>
          </a:prstGeom>
          <a:noFill/>
          <a:ln w="6350" algn="ctr">
            <a:noFill/>
            <a:miter lim="800000"/>
            <a:headEnd/>
            <a:tailEnd/>
          </a:ln>
        </p:spPr>
        <p:txBody>
          <a:bodyPr lIns="90000" tIns="72000" rIns="90000" bIns="72000" rtlCol="0" anchor="ctr"/>
          <a:lstStyle/>
          <a:p>
            <a:pPr marL="0" marR="0" lvl="0" indent="0" defTabSz="914400" rtl="0" eaLnBrk="1" fontAlgn="base" latinLnBrk="0" hangingPunct="1">
              <a:lnSpc>
                <a:spcPct val="100000"/>
              </a:lnSpc>
              <a:spcBef>
                <a:spcPct val="50000"/>
              </a:spcBef>
              <a:spcAft>
                <a:spcPct val="0"/>
              </a:spcAft>
              <a:buClr>
                <a:srgbClr val="F0AB00"/>
              </a:buClr>
              <a:buSzPct val="80000"/>
              <a:buFontTx/>
              <a:buNone/>
              <a:tabLst/>
              <a:defRPr/>
            </a:pPr>
            <a:r>
              <a:rPr kumimoji="0" lang="en-US" sz="1600" b="1" i="0" u="none" strike="noStrike" kern="0" cap="none" spc="0" normalizeH="0" baseline="0" noProof="0" dirty="0">
                <a:ln>
                  <a:noFill/>
                </a:ln>
                <a:solidFill>
                  <a:prstClr val="white"/>
                </a:solidFill>
                <a:effectLst/>
                <a:uLnTx/>
                <a:uFillTx/>
                <a:latin typeface="Helvetica" pitchFamily="2" charset="0"/>
                <a:ea typeface="Arial Unicode MS" pitchFamily="34" charset="-128"/>
                <a:cs typeface="Arial Unicode MS" pitchFamily="34" charset="-128"/>
              </a:rPr>
              <a:t>Transform</a:t>
            </a:r>
          </a:p>
        </p:txBody>
      </p:sp>
      <p:sp>
        <p:nvSpPr>
          <p:cNvPr id="22" name="Rounded Rectangle 21">
            <a:extLst>
              <a:ext uri="{FF2B5EF4-FFF2-40B4-BE49-F238E27FC236}">
                <a16:creationId xmlns:a16="http://schemas.microsoft.com/office/drawing/2014/main" id="{CB96BFCD-DEAB-95C6-6127-B954541C036B}"/>
              </a:ext>
            </a:extLst>
          </p:cNvPr>
          <p:cNvSpPr/>
          <p:nvPr/>
        </p:nvSpPr>
        <p:spPr bwMode="gray">
          <a:xfrm>
            <a:off x="5137162" y="3139635"/>
            <a:ext cx="2078205" cy="484876"/>
          </a:xfrm>
          <a:prstGeom prst="roundRect">
            <a:avLst/>
          </a:prstGeom>
          <a:noFill/>
          <a:ln w="6350" algn="ctr">
            <a:noFill/>
            <a:miter lim="800000"/>
            <a:headEnd/>
            <a:tailEnd/>
          </a:ln>
        </p:spPr>
        <p:txBody>
          <a:bodyPr lIns="90000" tIns="72000" rIns="90000" bIns="72000" rtlCol="0" anchor="ctr"/>
          <a:lstStyle/>
          <a:p>
            <a:pPr marL="0" marR="0" lvl="0" indent="0" defTabSz="914400" rtl="0" eaLnBrk="1" fontAlgn="base" latinLnBrk="0" hangingPunct="1">
              <a:lnSpc>
                <a:spcPct val="100000"/>
              </a:lnSpc>
              <a:spcBef>
                <a:spcPct val="50000"/>
              </a:spcBef>
              <a:spcAft>
                <a:spcPct val="0"/>
              </a:spcAft>
              <a:buClr>
                <a:srgbClr val="F0AB00"/>
              </a:buClr>
              <a:buSzPct val="80000"/>
              <a:buFontTx/>
              <a:buNone/>
              <a:tabLst/>
              <a:defRPr/>
            </a:pPr>
            <a:r>
              <a:rPr kumimoji="0" lang="en-US" sz="1600" b="1" i="0" u="none" strike="noStrike" kern="0" cap="none" spc="0" normalizeH="0" baseline="0" noProof="0" dirty="0">
                <a:ln>
                  <a:noFill/>
                </a:ln>
                <a:solidFill>
                  <a:prstClr val="white"/>
                </a:solidFill>
                <a:effectLst/>
                <a:uLnTx/>
                <a:uFillTx/>
                <a:latin typeface="Helvetica" pitchFamily="2" charset="0"/>
                <a:ea typeface="Arial Unicode MS" pitchFamily="34" charset="-128"/>
                <a:cs typeface="Arial Unicode MS" pitchFamily="34" charset="-128"/>
              </a:rPr>
              <a:t>Manage by Exception</a:t>
            </a:r>
          </a:p>
        </p:txBody>
      </p:sp>
      <p:sp>
        <p:nvSpPr>
          <p:cNvPr id="23" name="Rounded Rectangle 22">
            <a:extLst>
              <a:ext uri="{FF2B5EF4-FFF2-40B4-BE49-F238E27FC236}">
                <a16:creationId xmlns:a16="http://schemas.microsoft.com/office/drawing/2014/main" id="{BBB25571-388E-E70E-158B-3AE1D09DEFC5}"/>
              </a:ext>
            </a:extLst>
          </p:cNvPr>
          <p:cNvSpPr/>
          <p:nvPr/>
        </p:nvSpPr>
        <p:spPr bwMode="gray">
          <a:xfrm>
            <a:off x="7480377" y="3139635"/>
            <a:ext cx="1995316" cy="484876"/>
          </a:xfrm>
          <a:prstGeom prst="roundRect">
            <a:avLst/>
          </a:prstGeom>
          <a:noFill/>
          <a:ln w="6350" algn="ctr">
            <a:noFill/>
            <a:miter lim="800000"/>
            <a:headEnd/>
            <a:tailEnd/>
          </a:ln>
        </p:spPr>
        <p:txBody>
          <a:bodyPr lIns="90000" tIns="72000" rIns="90000" bIns="72000" rtlCol="0" anchor="ctr"/>
          <a:lstStyle/>
          <a:p>
            <a:pPr marL="0" marR="0" lvl="0" indent="0" defTabSz="914400" rtl="0" eaLnBrk="1" fontAlgn="base" latinLnBrk="0" hangingPunct="1">
              <a:lnSpc>
                <a:spcPct val="100000"/>
              </a:lnSpc>
              <a:spcBef>
                <a:spcPct val="50000"/>
              </a:spcBef>
              <a:spcAft>
                <a:spcPct val="0"/>
              </a:spcAft>
              <a:buClr>
                <a:srgbClr val="F0AB00"/>
              </a:buClr>
              <a:buSzPct val="80000"/>
              <a:buFontTx/>
              <a:buNone/>
              <a:tabLst/>
              <a:defRPr/>
            </a:pPr>
            <a:r>
              <a:rPr kumimoji="0" lang="en-US" sz="1600" b="1" i="0" u="none" strike="noStrike" kern="0" cap="none" spc="0" normalizeH="0" baseline="0" noProof="0" dirty="0">
                <a:ln>
                  <a:noFill/>
                </a:ln>
                <a:solidFill>
                  <a:prstClr val="white"/>
                </a:solidFill>
                <a:effectLst/>
                <a:uLnTx/>
                <a:uFillTx/>
                <a:latin typeface="Helvetica" pitchFamily="2" charset="0"/>
                <a:ea typeface="Arial Unicode MS" pitchFamily="34" charset="-128"/>
                <a:cs typeface="Arial Unicode MS" pitchFamily="34" charset="-128"/>
              </a:rPr>
              <a:t>Supplier Management</a:t>
            </a:r>
          </a:p>
        </p:txBody>
      </p:sp>
      <p:sp>
        <p:nvSpPr>
          <p:cNvPr id="25" name="Rounded Rectangle 24">
            <a:extLst>
              <a:ext uri="{FF2B5EF4-FFF2-40B4-BE49-F238E27FC236}">
                <a16:creationId xmlns:a16="http://schemas.microsoft.com/office/drawing/2014/main" id="{C482CBC0-90D5-B4A7-ABF4-11AF646C3538}"/>
              </a:ext>
            </a:extLst>
          </p:cNvPr>
          <p:cNvSpPr/>
          <p:nvPr/>
        </p:nvSpPr>
        <p:spPr bwMode="gray">
          <a:xfrm>
            <a:off x="293915" y="3093028"/>
            <a:ext cx="2088632" cy="484876"/>
          </a:xfrm>
          <a:prstGeom prst="roundRect">
            <a:avLst/>
          </a:prstGeom>
          <a:noFill/>
          <a:ln w="6350" algn="ctr">
            <a:noFill/>
            <a:miter lim="800000"/>
            <a:headEnd/>
            <a:tailEnd/>
          </a:ln>
        </p:spPr>
        <p:txBody>
          <a:bodyPr lIns="90000" tIns="72000" rIns="90000" bIns="72000" rtlCol="0" anchor="ctr"/>
          <a:lstStyle/>
          <a:p>
            <a:pPr marL="0" marR="0" lvl="0" indent="0" defTabSz="914400" rtl="0" eaLnBrk="1" fontAlgn="base" latinLnBrk="0" hangingPunct="1">
              <a:lnSpc>
                <a:spcPct val="100000"/>
              </a:lnSpc>
              <a:spcBef>
                <a:spcPct val="50000"/>
              </a:spcBef>
              <a:spcAft>
                <a:spcPct val="0"/>
              </a:spcAft>
              <a:buClr>
                <a:srgbClr val="F0AB00"/>
              </a:buClr>
              <a:buSzPct val="80000"/>
              <a:buFontTx/>
              <a:buNone/>
              <a:tabLst/>
              <a:defRPr/>
            </a:pPr>
            <a:r>
              <a:rPr kumimoji="0" lang="en-US" sz="1600" b="1" i="0" u="none" strike="noStrike" kern="0" cap="none" spc="0" normalizeH="0" baseline="0" noProof="0" dirty="0">
                <a:ln>
                  <a:noFill/>
                </a:ln>
                <a:solidFill>
                  <a:prstClr val="white"/>
                </a:solidFill>
                <a:effectLst/>
                <a:uLnTx/>
                <a:uFillTx/>
                <a:latin typeface="Helvetica" pitchFamily="2" charset="0"/>
                <a:ea typeface="Arial Unicode MS" pitchFamily="34" charset="-128"/>
                <a:cs typeface="Arial Unicode MS" pitchFamily="34" charset="-128"/>
              </a:rPr>
              <a:t>Ingestion </a:t>
            </a:r>
          </a:p>
        </p:txBody>
      </p:sp>
      <p:sp>
        <p:nvSpPr>
          <p:cNvPr id="26" name="Rounded Rectangle 25">
            <a:extLst>
              <a:ext uri="{FF2B5EF4-FFF2-40B4-BE49-F238E27FC236}">
                <a16:creationId xmlns:a16="http://schemas.microsoft.com/office/drawing/2014/main" id="{F7447CEE-36A8-283B-322F-760C1D028224}"/>
              </a:ext>
            </a:extLst>
          </p:cNvPr>
          <p:cNvSpPr/>
          <p:nvPr/>
        </p:nvSpPr>
        <p:spPr bwMode="gray">
          <a:xfrm>
            <a:off x="9860623" y="3093028"/>
            <a:ext cx="2043005" cy="484876"/>
          </a:xfrm>
          <a:prstGeom prst="roundRect">
            <a:avLst/>
          </a:prstGeom>
          <a:noFill/>
          <a:ln w="6350" algn="ctr">
            <a:noFill/>
            <a:miter lim="800000"/>
            <a:headEnd/>
            <a:tailEnd/>
          </a:ln>
        </p:spPr>
        <p:txBody>
          <a:bodyPr lIns="90000" tIns="72000" rIns="90000" bIns="72000" rtlCol="0" anchor="ctr"/>
          <a:lstStyle/>
          <a:p>
            <a:pPr marL="0" marR="0" lvl="0" indent="0" defTabSz="914400" rtl="0" eaLnBrk="1" fontAlgn="base" latinLnBrk="0" hangingPunct="1">
              <a:lnSpc>
                <a:spcPct val="100000"/>
              </a:lnSpc>
              <a:spcBef>
                <a:spcPct val="50000"/>
              </a:spcBef>
              <a:spcAft>
                <a:spcPct val="0"/>
              </a:spcAft>
              <a:buClr>
                <a:srgbClr val="F0AB00"/>
              </a:buClr>
              <a:buSzPct val="80000"/>
              <a:buFontTx/>
              <a:buNone/>
              <a:tabLst/>
              <a:defRPr/>
            </a:pPr>
            <a:r>
              <a:rPr kumimoji="0" lang="en-US" sz="1600" b="1" i="0" u="none" strike="noStrike" kern="0" cap="none" spc="0" normalizeH="0" baseline="0" noProof="0" dirty="0">
                <a:ln>
                  <a:noFill/>
                </a:ln>
                <a:solidFill>
                  <a:prstClr val="white"/>
                </a:solidFill>
                <a:effectLst/>
                <a:uLnTx/>
                <a:uFillTx/>
                <a:latin typeface="Helvetica" pitchFamily="2" charset="0"/>
                <a:ea typeface="Arial Unicode MS" pitchFamily="34" charset="-128"/>
                <a:cs typeface="Arial Unicode MS" pitchFamily="34" charset="-128"/>
              </a:rPr>
              <a:t>Financing  </a:t>
            </a:r>
          </a:p>
        </p:txBody>
      </p:sp>
      <p:pic>
        <p:nvPicPr>
          <p:cNvPr id="41" name="Graphic 40" descr="Email with solid fill">
            <a:extLst>
              <a:ext uri="{FF2B5EF4-FFF2-40B4-BE49-F238E27FC236}">
                <a16:creationId xmlns:a16="http://schemas.microsoft.com/office/drawing/2014/main" id="{866C2175-AD95-F5E0-A8A3-CBF0923DFD6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2351" y="2582633"/>
            <a:ext cx="507694" cy="507694"/>
          </a:xfrm>
          <a:prstGeom prst="rect">
            <a:avLst/>
          </a:prstGeom>
        </p:spPr>
      </p:pic>
      <p:pic>
        <p:nvPicPr>
          <p:cNvPr id="42" name="Graphic 41" descr="Document with solid fill">
            <a:extLst>
              <a:ext uri="{FF2B5EF4-FFF2-40B4-BE49-F238E27FC236}">
                <a16:creationId xmlns:a16="http://schemas.microsoft.com/office/drawing/2014/main" id="{6C563820-96E5-F472-7131-BA1CA5B458F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95367" y="2582633"/>
            <a:ext cx="507694" cy="507694"/>
          </a:xfrm>
          <a:prstGeom prst="rect">
            <a:avLst/>
          </a:prstGeom>
        </p:spPr>
      </p:pic>
      <p:pic>
        <p:nvPicPr>
          <p:cNvPr id="44" name="Graphic 43" descr="Register with solid fill">
            <a:extLst>
              <a:ext uri="{FF2B5EF4-FFF2-40B4-BE49-F238E27FC236}">
                <a16:creationId xmlns:a16="http://schemas.microsoft.com/office/drawing/2014/main" id="{BB35A5F9-C378-E1A9-DE2C-7C9531DD60E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30457" y="2571543"/>
            <a:ext cx="578744" cy="578744"/>
          </a:xfrm>
          <a:prstGeom prst="rect">
            <a:avLst/>
          </a:prstGeom>
        </p:spPr>
      </p:pic>
      <p:pic>
        <p:nvPicPr>
          <p:cNvPr id="47" name="Graphic 46" descr="Magnifying glass with solid fill">
            <a:extLst>
              <a:ext uri="{FF2B5EF4-FFF2-40B4-BE49-F238E27FC236}">
                <a16:creationId xmlns:a16="http://schemas.microsoft.com/office/drawing/2014/main" id="{024E7AF6-EE8A-25F2-C781-8C6BC5957F8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167748" y="2551008"/>
            <a:ext cx="513524" cy="513524"/>
          </a:xfrm>
          <a:prstGeom prst="rect">
            <a:avLst/>
          </a:prstGeom>
        </p:spPr>
      </p:pic>
      <p:pic>
        <p:nvPicPr>
          <p:cNvPr id="49" name="Graphic 48" descr="Laptop with solid fill">
            <a:extLst>
              <a:ext uri="{FF2B5EF4-FFF2-40B4-BE49-F238E27FC236}">
                <a16:creationId xmlns:a16="http://schemas.microsoft.com/office/drawing/2014/main" id="{4A7C3A05-820A-874A-7FEE-071F57B2A95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846695" y="2511583"/>
            <a:ext cx="649794" cy="649794"/>
          </a:xfrm>
          <a:prstGeom prst="rect">
            <a:avLst/>
          </a:prstGeom>
        </p:spPr>
      </p:pic>
    </p:spTree>
    <p:extLst>
      <p:ext uri="{BB962C8B-B14F-4D97-AF65-F5344CB8AC3E}">
        <p14:creationId xmlns:p14="http://schemas.microsoft.com/office/powerpoint/2010/main" val="20954665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 Single Corner Rectangle 7">
            <a:extLst>
              <a:ext uri="{FF2B5EF4-FFF2-40B4-BE49-F238E27FC236}">
                <a16:creationId xmlns:a16="http://schemas.microsoft.com/office/drawing/2014/main" id="{AA5837A5-568F-6BF7-C141-F4239C6622E4}"/>
              </a:ext>
            </a:extLst>
          </p:cNvPr>
          <p:cNvSpPr/>
          <p:nvPr/>
        </p:nvSpPr>
        <p:spPr>
          <a:xfrm>
            <a:off x="1925119" y="2052945"/>
            <a:ext cx="1811005" cy="3443376"/>
          </a:xfrm>
          <a:prstGeom prst="round1Rect">
            <a:avLst>
              <a:gd name="adj"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buClr>
                <a:schemeClr val="accent2"/>
              </a:buClr>
              <a:buFont typeface="Arial" panose="020B0604020202020204" pitchFamily="34" charset="0"/>
              <a:buChar char="•"/>
            </a:pPr>
            <a:endParaRPr lang="en-US" sz="1400" dirty="0">
              <a:solidFill>
                <a:schemeClr val="accent3"/>
              </a:solidFill>
              <a:latin typeface="Helvetica" pitchFamily="2" charset="0"/>
            </a:endParaRPr>
          </a:p>
          <a:p>
            <a:pPr>
              <a:buClr>
                <a:schemeClr val="accent2"/>
              </a:buClr>
            </a:pPr>
            <a:endParaRPr lang="en-US" sz="1400" dirty="0">
              <a:solidFill>
                <a:schemeClr val="accent3"/>
              </a:solidFill>
              <a:latin typeface="Helvetica" pitchFamily="2" charset="0"/>
            </a:endParaRPr>
          </a:p>
        </p:txBody>
      </p:sp>
      <p:sp>
        <p:nvSpPr>
          <p:cNvPr id="7" name="Round Single Corner Rectangle 6">
            <a:extLst>
              <a:ext uri="{FF2B5EF4-FFF2-40B4-BE49-F238E27FC236}">
                <a16:creationId xmlns:a16="http://schemas.microsoft.com/office/drawing/2014/main" id="{B39C80C6-312D-5E11-35B9-FE2EEDB4893D}"/>
              </a:ext>
            </a:extLst>
          </p:cNvPr>
          <p:cNvSpPr/>
          <p:nvPr/>
        </p:nvSpPr>
        <p:spPr>
          <a:xfrm>
            <a:off x="18172" y="5670285"/>
            <a:ext cx="12173827" cy="1193876"/>
          </a:xfrm>
          <a:prstGeom prst="round1Rect">
            <a:avLst>
              <a:gd name="adj"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buClr>
                <a:schemeClr val="accent2"/>
              </a:buClr>
              <a:buFont typeface="Arial" panose="020B0604020202020204" pitchFamily="34" charset="0"/>
              <a:buChar char="•"/>
            </a:pPr>
            <a:endParaRPr lang="en-US" sz="1400" dirty="0">
              <a:solidFill>
                <a:schemeClr val="accent3"/>
              </a:solidFill>
              <a:latin typeface="Helvetica" pitchFamily="2" charset="0"/>
            </a:endParaRPr>
          </a:p>
          <a:p>
            <a:pPr>
              <a:buClr>
                <a:schemeClr val="accent2"/>
              </a:buClr>
            </a:pPr>
            <a:endParaRPr lang="en-US" sz="1400" dirty="0">
              <a:solidFill>
                <a:schemeClr val="accent3"/>
              </a:solidFill>
              <a:latin typeface="Helvetica" pitchFamily="2" charset="0"/>
            </a:endParaRPr>
          </a:p>
        </p:txBody>
      </p:sp>
      <p:sp>
        <p:nvSpPr>
          <p:cNvPr id="6" name="Text Placeholder 5">
            <a:extLst>
              <a:ext uri="{FF2B5EF4-FFF2-40B4-BE49-F238E27FC236}">
                <a16:creationId xmlns:a16="http://schemas.microsoft.com/office/drawing/2014/main" id="{6C435B5C-F0C3-E840-7DB1-908256F3347A}"/>
              </a:ext>
            </a:extLst>
          </p:cNvPr>
          <p:cNvSpPr>
            <a:spLocks noGrp="1"/>
          </p:cNvSpPr>
          <p:nvPr>
            <p:ph type="body" sz="quarter" idx="12"/>
          </p:nvPr>
        </p:nvSpPr>
        <p:spPr/>
        <p:txBody>
          <a:bodyPr>
            <a:normAutofit fontScale="92500" lnSpcReduction="20000"/>
          </a:bodyPr>
          <a:lstStyle/>
          <a:p>
            <a:r>
              <a:rPr lang="en-US" dirty="0"/>
              <a:t>Differentiators for </a:t>
            </a:r>
            <a:br>
              <a:rPr lang="en-US" dirty="0"/>
            </a:br>
            <a:r>
              <a:rPr lang="en-US" dirty="0"/>
              <a:t>Best-in-Class Invoice-to-Pay</a:t>
            </a:r>
          </a:p>
        </p:txBody>
      </p:sp>
      <p:sp>
        <p:nvSpPr>
          <p:cNvPr id="11" name="Rectangle 10"/>
          <p:cNvSpPr/>
          <p:nvPr/>
        </p:nvSpPr>
        <p:spPr bwMode="gray">
          <a:xfrm>
            <a:off x="1870529" y="2292069"/>
            <a:ext cx="1920186" cy="738664"/>
          </a:xfrm>
          <a:prstGeom prst="rect">
            <a:avLst/>
          </a:prstGeom>
        </p:spPr>
        <p:txBody>
          <a:bodyPr wrap="square" lIns="0">
            <a:spAutoFit/>
          </a:bodyPr>
          <a:lstStyle/>
          <a:p>
            <a:pPr marL="0" marR="0" lvl="0" indent="0" algn="ctr" defTabSz="59981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Helvetica" pitchFamily="2" charset="0"/>
                <a:cs typeface="Calibri" panose="020F0502020204030204" pitchFamily="34" charset="0"/>
              </a:rPr>
              <a:t>Optimize</a:t>
            </a:r>
          </a:p>
          <a:p>
            <a:pPr marL="0" marR="0" lvl="0" indent="0" algn="ctr" defTabSz="59981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Helvetica" pitchFamily="2" charset="0"/>
                <a:cs typeface="Calibri" panose="020F0502020204030204" pitchFamily="34" charset="0"/>
              </a:rPr>
              <a:t> Touchless </a:t>
            </a:r>
          </a:p>
          <a:p>
            <a:pPr marL="0" marR="0" lvl="0" indent="0" algn="ctr" defTabSz="59981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Helvetica" pitchFamily="2" charset="0"/>
                <a:cs typeface="Calibri" panose="020F0502020204030204" pitchFamily="34" charset="0"/>
              </a:rPr>
              <a:t>Processing </a:t>
            </a:r>
          </a:p>
        </p:txBody>
      </p:sp>
      <p:sp>
        <p:nvSpPr>
          <p:cNvPr id="14" name="Rectangle 13"/>
          <p:cNvSpPr/>
          <p:nvPr/>
        </p:nvSpPr>
        <p:spPr bwMode="gray">
          <a:xfrm>
            <a:off x="4179046" y="2189477"/>
            <a:ext cx="8677217" cy="841256"/>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167153" marR="0" lvl="0" indent="-167153" algn="l" defTabSz="599817" rtl="0" eaLnBrk="1" fontAlgn="auto" latinLnBrk="0" hangingPunct="1">
              <a:lnSpc>
                <a:spcPct val="100000"/>
              </a:lnSpc>
              <a:spcBef>
                <a:spcPts val="391"/>
              </a:spcBef>
              <a:spcAft>
                <a:spcPts val="0"/>
              </a:spcAft>
              <a:buClr>
                <a:srgbClr val="0055A6"/>
              </a:buClr>
              <a:buSzPct val="105000"/>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Helvetica" pitchFamily="2" charset="0"/>
                <a:cs typeface="Calibri" panose="020F0502020204030204" pitchFamily="34" charset="0"/>
              </a:rPr>
              <a:t>Tried and tested methodology to maximize first pass</a:t>
            </a:r>
          </a:p>
          <a:p>
            <a:pPr marL="167153" marR="0" lvl="0" indent="-167153" algn="l" defTabSz="599817" rtl="0" eaLnBrk="1" fontAlgn="auto" latinLnBrk="0" hangingPunct="1">
              <a:lnSpc>
                <a:spcPct val="100000"/>
              </a:lnSpc>
              <a:spcBef>
                <a:spcPts val="391"/>
              </a:spcBef>
              <a:spcAft>
                <a:spcPts val="0"/>
              </a:spcAft>
              <a:buClr>
                <a:srgbClr val="0055A6"/>
              </a:buClr>
              <a:buSzPct val="105000"/>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Helvetica" pitchFamily="2" charset="0"/>
                <a:cs typeface="Calibri" panose="020F0502020204030204" pitchFamily="34" charset="0"/>
              </a:rPr>
              <a:t>Balance process and solution capabilities</a:t>
            </a:r>
          </a:p>
          <a:p>
            <a:pPr marL="167153" marR="0" lvl="0" indent="-167153" algn="l" defTabSz="599817" rtl="0" eaLnBrk="1" fontAlgn="auto" latinLnBrk="0" hangingPunct="1">
              <a:lnSpc>
                <a:spcPct val="100000"/>
              </a:lnSpc>
              <a:spcBef>
                <a:spcPts val="391"/>
              </a:spcBef>
              <a:spcAft>
                <a:spcPts val="0"/>
              </a:spcAft>
              <a:buClr>
                <a:srgbClr val="0055A6"/>
              </a:buClr>
              <a:buSzPct val="105000"/>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Helvetica" pitchFamily="2" charset="0"/>
                <a:cs typeface="Calibri" panose="020F0502020204030204" pitchFamily="34" charset="0"/>
              </a:rPr>
              <a:t>Approach scales for most industries and company size</a:t>
            </a:r>
          </a:p>
        </p:txBody>
      </p:sp>
      <p:sp>
        <p:nvSpPr>
          <p:cNvPr id="12" name="Rectangle 11"/>
          <p:cNvSpPr/>
          <p:nvPr/>
        </p:nvSpPr>
        <p:spPr bwMode="gray">
          <a:xfrm>
            <a:off x="1896527" y="3613195"/>
            <a:ext cx="1868190" cy="523220"/>
          </a:xfrm>
          <a:prstGeom prst="rect">
            <a:avLst/>
          </a:prstGeom>
        </p:spPr>
        <p:txBody>
          <a:bodyPr wrap="square" lIns="0">
            <a:spAutoFit/>
          </a:bodyPr>
          <a:lstStyle/>
          <a:p>
            <a:pPr marL="0" marR="0" lvl="0" indent="0" algn="ctr" defTabSz="59981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Helvetica" pitchFamily="2" charset="0"/>
                <a:cs typeface="Calibri" panose="020F0502020204030204" pitchFamily="34" charset="0"/>
              </a:rPr>
              <a:t>Minimum</a:t>
            </a:r>
            <a:br>
              <a:rPr kumimoji="0" lang="en-US" sz="1400" b="1" i="0" u="none" strike="noStrike" kern="1200" cap="none" spc="0" normalizeH="0" baseline="0" noProof="0" dirty="0">
                <a:ln>
                  <a:noFill/>
                </a:ln>
                <a:solidFill>
                  <a:srgbClr val="000000"/>
                </a:solidFill>
                <a:effectLst/>
                <a:uLnTx/>
                <a:uFillTx/>
                <a:latin typeface="Helvetica" pitchFamily="2" charset="0"/>
                <a:cs typeface="Calibri" panose="020F0502020204030204" pitchFamily="34" charset="0"/>
              </a:rPr>
            </a:br>
            <a:r>
              <a:rPr kumimoji="0" lang="en-US" sz="1400" b="1" i="0" u="none" strike="noStrike" kern="1200" cap="none" spc="0" normalizeH="0" baseline="0" noProof="0" dirty="0">
                <a:ln>
                  <a:noFill/>
                </a:ln>
                <a:solidFill>
                  <a:srgbClr val="000000"/>
                </a:solidFill>
                <a:effectLst/>
                <a:uLnTx/>
                <a:uFillTx/>
                <a:latin typeface="Helvetica" pitchFamily="2" charset="0"/>
                <a:cs typeface="Calibri" panose="020F0502020204030204" pitchFamily="34" charset="0"/>
              </a:rPr>
              <a:t> Cycle Time</a:t>
            </a:r>
          </a:p>
        </p:txBody>
      </p:sp>
      <p:sp>
        <p:nvSpPr>
          <p:cNvPr id="15" name="Rectangle 14"/>
          <p:cNvSpPr/>
          <p:nvPr/>
        </p:nvSpPr>
        <p:spPr bwMode="gray">
          <a:xfrm>
            <a:off x="4179049" y="3292114"/>
            <a:ext cx="8677214" cy="841256"/>
          </a:xfrm>
          <a:prstGeom prst="rect">
            <a:avLst/>
          </a:prstGeom>
        </p:spPr>
        <p:txBody>
          <a:bodyPr wrap="square">
            <a:spAutoFit/>
          </a:bodyPr>
          <a:lstStyle/>
          <a:p>
            <a:pPr marL="167153" marR="0" lvl="1" indent="-167153" algn="l" defTabSz="599817" rtl="0" eaLnBrk="1" fontAlgn="auto" latinLnBrk="0" hangingPunct="1">
              <a:lnSpc>
                <a:spcPct val="100000"/>
              </a:lnSpc>
              <a:spcBef>
                <a:spcPts val="391"/>
              </a:spcBef>
              <a:spcAft>
                <a:spcPts val="0"/>
              </a:spcAft>
              <a:buClr>
                <a:srgbClr val="0055A6"/>
              </a:buClr>
              <a:buSzPct val="105000"/>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Helvetica" pitchFamily="2" charset="0"/>
                <a:cs typeface="Calibri" panose="020F0502020204030204" pitchFamily="34" charset="0"/>
              </a:rPr>
              <a:t>Simplify and streamline invoice to pay </a:t>
            </a:r>
          </a:p>
          <a:p>
            <a:pPr marL="167153" marR="0" lvl="1" indent="-167153" algn="l" defTabSz="599817" rtl="0" eaLnBrk="1" fontAlgn="auto" latinLnBrk="0" hangingPunct="1">
              <a:lnSpc>
                <a:spcPct val="100000"/>
              </a:lnSpc>
              <a:spcBef>
                <a:spcPts val="391"/>
              </a:spcBef>
              <a:spcAft>
                <a:spcPts val="0"/>
              </a:spcAft>
              <a:buClr>
                <a:srgbClr val="0055A6"/>
              </a:buClr>
              <a:buSzPct val="105000"/>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Helvetica" pitchFamily="2" charset="0"/>
                <a:cs typeface="Calibri" panose="020F0502020204030204" pitchFamily="34" charset="0"/>
              </a:rPr>
              <a:t>Automation to minimize reconciliation time &amp; enhance worker productivity</a:t>
            </a:r>
          </a:p>
          <a:p>
            <a:pPr marL="167153" marR="0" lvl="1" indent="-167153" algn="l" defTabSz="599817" rtl="0" eaLnBrk="1" fontAlgn="auto" latinLnBrk="0" hangingPunct="1">
              <a:lnSpc>
                <a:spcPct val="100000"/>
              </a:lnSpc>
              <a:spcBef>
                <a:spcPts val="391"/>
              </a:spcBef>
              <a:spcAft>
                <a:spcPts val="0"/>
              </a:spcAft>
              <a:buClr>
                <a:srgbClr val="0055A6"/>
              </a:buClr>
              <a:buSzPct val="105000"/>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Helvetica" pitchFamily="2" charset="0"/>
                <a:cs typeface="Calibri" panose="020F0502020204030204" pitchFamily="34" charset="0"/>
              </a:rPr>
              <a:t>Improve cash flow and vendor relations</a:t>
            </a:r>
          </a:p>
        </p:txBody>
      </p:sp>
      <p:sp>
        <p:nvSpPr>
          <p:cNvPr id="13" name="Rectangle 12"/>
          <p:cNvSpPr/>
          <p:nvPr/>
        </p:nvSpPr>
        <p:spPr bwMode="gray">
          <a:xfrm>
            <a:off x="1942238" y="4727018"/>
            <a:ext cx="1808790" cy="523220"/>
          </a:xfrm>
          <a:prstGeom prst="rect">
            <a:avLst/>
          </a:prstGeom>
        </p:spPr>
        <p:txBody>
          <a:bodyPr wrap="square" lIns="0">
            <a:spAutoFit/>
          </a:bodyPr>
          <a:lstStyle/>
          <a:p>
            <a:pPr marL="0" marR="0" lvl="0" indent="0" algn="ctr" defTabSz="59981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Helvetica" pitchFamily="2" charset="0"/>
                <a:cs typeface="Calibri" panose="020F0502020204030204" pitchFamily="34" charset="0"/>
              </a:rPr>
              <a:t>Compliance</a:t>
            </a:r>
          </a:p>
          <a:p>
            <a:pPr marL="0" marR="0" lvl="0" indent="0" algn="ctr" defTabSz="59981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Helvetica" pitchFamily="2" charset="0"/>
                <a:cs typeface="Calibri" panose="020F0502020204030204" pitchFamily="34" charset="0"/>
              </a:rPr>
              <a:t>Control</a:t>
            </a:r>
          </a:p>
        </p:txBody>
      </p:sp>
      <p:sp>
        <p:nvSpPr>
          <p:cNvPr id="16" name="Rectangle 15"/>
          <p:cNvSpPr/>
          <p:nvPr/>
        </p:nvSpPr>
        <p:spPr bwMode="gray">
          <a:xfrm>
            <a:off x="4173498" y="4394751"/>
            <a:ext cx="6366887" cy="841256"/>
          </a:xfrm>
          <a:prstGeom prst="rect">
            <a:avLst/>
          </a:prstGeom>
        </p:spPr>
        <p:txBody>
          <a:bodyPr wrap="square">
            <a:spAutoFit/>
          </a:bodyPr>
          <a:lstStyle/>
          <a:p>
            <a:pPr marL="109029" marR="0" lvl="2" indent="-176438" algn="l" defTabSz="599817" rtl="0" eaLnBrk="1" fontAlgn="auto" latinLnBrk="0" hangingPunct="1">
              <a:lnSpc>
                <a:spcPct val="100000"/>
              </a:lnSpc>
              <a:spcBef>
                <a:spcPts val="411"/>
              </a:spcBef>
              <a:spcAft>
                <a:spcPts val="0"/>
              </a:spcAft>
              <a:buClr>
                <a:srgbClr val="0055A6"/>
              </a:buClr>
              <a:buSzPct val="100000"/>
              <a:buFont typeface="Wingdings" pitchFamily="2" charset="2"/>
              <a:buChar char=""/>
              <a:tabLst/>
              <a:defRPr/>
            </a:pPr>
            <a:r>
              <a:rPr kumimoji="0" lang="en-US" sz="1400" b="0" i="0" u="none" strike="noStrike" kern="1200" cap="none" spc="0" normalizeH="0" baseline="0" noProof="0" dirty="0">
                <a:ln>
                  <a:noFill/>
                </a:ln>
                <a:solidFill>
                  <a:srgbClr val="000000"/>
                </a:solidFill>
                <a:effectLst/>
                <a:uLnTx/>
                <a:uFillTx/>
                <a:latin typeface="Helvetica" pitchFamily="2" charset="0"/>
                <a:cs typeface="Calibri" panose="020F0502020204030204" pitchFamily="34" charset="0"/>
              </a:rPr>
              <a:t>Reduce cost and compliance risk</a:t>
            </a:r>
          </a:p>
          <a:p>
            <a:pPr marL="109029" marR="0" lvl="2" indent="-176438" algn="l" defTabSz="599817" rtl="0" eaLnBrk="1" fontAlgn="auto" latinLnBrk="0" hangingPunct="1">
              <a:lnSpc>
                <a:spcPct val="100000"/>
              </a:lnSpc>
              <a:spcBef>
                <a:spcPts val="411"/>
              </a:spcBef>
              <a:spcAft>
                <a:spcPts val="0"/>
              </a:spcAft>
              <a:buClr>
                <a:srgbClr val="0055A6"/>
              </a:buClr>
              <a:buSzPct val="100000"/>
              <a:buFont typeface="Wingdings" pitchFamily="2" charset="2"/>
              <a:buChar char=""/>
              <a:tabLst/>
              <a:defRPr/>
            </a:pPr>
            <a:r>
              <a:rPr kumimoji="0" lang="en-US" sz="1400" b="0" i="0" u="none" strike="noStrike" kern="1200" cap="none" spc="0" normalizeH="0" baseline="0" noProof="0" dirty="0">
                <a:ln>
                  <a:noFill/>
                </a:ln>
                <a:solidFill>
                  <a:srgbClr val="000000"/>
                </a:solidFill>
                <a:effectLst/>
                <a:uLnTx/>
                <a:uFillTx/>
                <a:latin typeface="Helvetica" pitchFamily="2" charset="0"/>
                <a:cs typeface="Calibri" panose="020F0502020204030204" pitchFamily="34" charset="0"/>
              </a:rPr>
              <a:t>Audit trail, compliance, quick close, &amp; reporting</a:t>
            </a:r>
          </a:p>
          <a:p>
            <a:pPr marL="109029" marR="0" lvl="2" indent="-176438" algn="l" defTabSz="599817" rtl="0" eaLnBrk="1" fontAlgn="auto" latinLnBrk="0" hangingPunct="1">
              <a:lnSpc>
                <a:spcPct val="100000"/>
              </a:lnSpc>
              <a:spcBef>
                <a:spcPts val="411"/>
              </a:spcBef>
              <a:spcAft>
                <a:spcPts val="0"/>
              </a:spcAft>
              <a:buClr>
                <a:srgbClr val="0055A6"/>
              </a:buClr>
              <a:buSzPct val="100000"/>
              <a:buFont typeface="Wingdings" pitchFamily="2" charset="2"/>
              <a:buChar char=""/>
              <a:tabLst/>
              <a:defRPr/>
            </a:pPr>
            <a:r>
              <a:rPr kumimoji="0" lang="en-US" sz="1400" b="0" i="0" u="none" strike="noStrike" kern="1200" cap="none" spc="0" normalizeH="0" baseline="0" noProof="0" dirty="0">
                <a:ln>
                  <a:noFill/>
                </a:ln>
                <a:solidFill>
                  <a:srgbClr val="000000"/>
                </a:solidFill>
                <a:effectLst/>
                <a:uLnTx/>
                <a:uFillTx/>
                <a:latin typeface="Helvetica" pitchFamily="2" charset="0"/>
                <a:cs typeface="Calibri" panose="020F0502020204030204" pitchFamily="34" charset="0"/>
              </a:rPr>
              <a:t>Acceleration within invoice entry and processing for AP</a:t>
            </a:r>
            <a:endParaRPr kumimoji="0" lang="en-US" sz="1200" b="0" i="0" u="none" strike="noStrike" kern="1200" cap="none" spc="0" normalizeH="0" baseline="0" noProof="0" dirty="0">
              <a:ln>
                <a:noFill/>
              </a:ln>
              <a:solidFill>
                <a:srgbClr val="000000"/>
              </a:solidFill>
              <a:effectLst/>
              <a:uLnTx/>
              <a:uFillTx/>
              <a:latin typeface="Helvetica" pitchFamily="2" charset="0"/>
              <a:cs typeface="Calibri" panose="020F0502020204030204" pitchFamily="34" charset="0"/>
            </a:endParaRPr>
          </a:p>
        </p:txBody>
      </p:sp>
      <p:sp>
        <p:nvSpPr>
          <p:cNvPr id="20" name="Chevron 19"/>
          <p:cNvSpPr/>
          <p:nvPr/>
        </p:nvSpPr>
        <p:spPr bwMode="gray">
          <a:xfrm rot="5400000">
            <a:off x="2707984" y="2325586"/>
            <a:ext cx="264160" cy="1811005"/>
          </a:xfrm>
          <a:prstGeom prst="chevron">
            <a:avLst>
              <a:gd name="adj" fmla="val 61719"/>
            </a:avLst>
          </a:prstGeom>
          <a:solidFill>
            <a:schemeClr val="accent1"/>
          </a:solidFill>
          <a:ln w="6350" algn="ctr">
            <a:noFill/>
            <a:miter lim="800000"/>
            <a:headEnd/>
            <a:tailEnd/>
          </a:ln>
        </p:spPr>
        <p:txBody>
          <a:bodyPr lIns="87751" tIns="70200" rIns="87751" bIns="70200" rtlCol="0" anchor="ctr"/>
          <a:lstStyle/>
          <a:p>
            <a:pPr marL="0" marR="0" lvl="0" indent="0" algn="ctr" defTabSz="599817" rtl="0" eaLnBrk="1" fontAlgn="base" latinLnBrk="0" hangingPunct="1">
              <a:lnSpc>
                <a:spcPct val="100000"/>
              </a:lnSpc>
              <a:spcBef>
                <a:spcPct val="50000"/>
              </a:spcBef>
              <a:spcAft>
                <a:spcPct val="0"/>
              </a:spcAft>
              <a:buClr>
                <a:srgbClr val="F0AB00"/>
              </a:buClr>
              <a:buSzPct val="80000"/>
              <a:buFontTx/>
              <a:buNone/>
              <a:tabLst/>
              <a:defRPr/>
            </a:pPr>
            <a:endParaRPr kumimoji="0" lang="en-US" sz="1600" b="0" i="0" u="none" strike="noStrike" kern="0" cap="none" spc="0" normalizeH="0" baseline="0" noProof="0">
              <a:ln>
                <a:noFill/>
              </a:ln>
              <a:solidFill>
                <a:srgbClr val="0055A6"/>
              </a:solidFill>
              <a:effectLst/>
              <a:uLnTx/>
              <a:uFillTx/>
              <a:latin typeface="Helvetica" pitchFamily="2" charset="0"/>
              <a:ea typeface="Arial Unicode MS" pitchFamily="34" charset="-128"/>
              <a:cs typeface="Arial Unicode MS" pitchFamily="34" charset="-128"/>
            </a:endParaRPr>
          </a:p>
        </p:txBody>
      </p:sp>
      <p:sp>
        <p:nvSpPr>
          <p:cNvPr id="23" name="Chevron 22"/>
          <p:cNvSpPr/>
          <p:nvPr/>
        </p:nvSpPr>
        <p:spPr bwMode="gray">
          <a:xfrm rot="5400000">
            <a:off x="2698540" y="3489080"/>
            <a:ext cx="264160" cy="1811005"/>
          </a:xfrm>
          <a:prstGeom prst="chevron">
            <a:avLst>
              <a:gd name="adj" fmla="val 61719"/>
            </a:avLst>
          </a:prstGeom>
          <a:solidFill>
            <a:schemeClr val="accent1"/>
          </a:solidFill>
          <a:ln w="6350" algn="ctr">
            <a:noFill/>
            <a:miter lim="800000"/>
            <a:headEnd/>
            <a:tailEnd/>
          </a:ln>
        </p:spPr>
        <p:txBody>
          <a:bodyPr lIns="87751" tIns="70200" rIns="87751" bIns="70200" rtlCol="0" anchor="ctr"/>
          <a:lstStyle/>
          <a:p>
            <a:pPr marL="0" marR="0" lvl="0" indent="0" algn="ctr" defTabSz="599817" rtl="0" eaLnBrk="1" fontAlgn="base" latinLnBrk="0" hangingPunct="1">
              <a:lnSpc>
                <a:spcPct val="100000"/>
              </a:lnSpc>
              <a:spcBef>
                <a:spcPct val="50000"/>
              </a:spcBef>
              <a:spcAft>
                <a:spcPct val="0"/>
              </a:spcAft>
              <a:buClr>
                <a:srgbClr val="F0AB00"/>
              </a:buClr>
              <a:buSzPct val="80000"/>
              <a:buFontTx/>
              <a:buNone/>
              <a:tabLst/>
              <a:defRPr/>
            </a:pPr>
            <a:endParaRPr kumimoji="0" lang="en-US" sz="1600" b="0" i="0" u="none" strike="noStrike" kern="0" cap="none" spc="0" normalizeH="0" baseline="0" noProof="0">
              <a:ln>
                <a:noFill/>
              </a:ln>
              <a:solidFill>
                <a:srgbClr val="0055A6"/>
              </a:solidFill>
              <a:effectLst/>
              <a:uLnTx/>
              <a:uFillTx/>
              <a:latin typeface="Helvetica" pitchFamily="2" charset="0"/>
              <a:ea typeface="Arial Unicode MS" pitchFamily="34" charset="-128"/>
              <a:cs typeface="Arial Unicode MS" pitchFamily="34" charset="-128"/>
            </a:endParaRPr>
          </a:p>
        </p:txBody>
      </p:sp>
      <p:sp>
        <p:nvSpPr>
          <p:cNvPr id="26" name="Rounded Rectangle 25">
            <a:extLst>
              <a:ext uri="{FF2B5EF4-FFF2-40B4-BE49-F238E27FC236}">
                <a16:creationId xmlns:a16="http://schemas.microsoft.com/office/drawing/2014/main" id="{2764C7B1-A6C1-4946-BD24-71D13C56A209}"/>
              </a:ext>
            </a:extLst>
          </p:cNvPr>
          <p:cNvSpPr/>
          <p:nvPr/>
        </p:nvSpPr>
        <p:spPr>
          <a:xfrm>
            <a:off x="110033" y="5968031"/>
            <a:ext cx="2948623" cy="60813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accent6"/>
                </a:solidFill>
                <a:effectLst/>
                <a:uLnTx/>
                <a:uFillTx/>
                <a:latin typeface="Helvetica" pitchFamily="2" charset="0"/>
              </a:rPr>
              <a:t>Global Competence: Compliance and Localization</a:t>
            </a:r>
          </a:p>
        </p:txBody>
      </p:sp>
      <p:sp>
        <p:nvSpPr>
          <p:cNvPr id="28" name="Rounded Rectangle 27">
            <a:extLst>
              <a:ext uri="{FF2B5EF4-FFF2-40B4-BE49-F238E27FC236}">
                <a16:creationId xmlns:a16="http://schemas.microsoft.com/office/drawing/2014/main" id="{A47C6FC1-BBB1-6F43-9AAB-9A4349A167A5}"/>
              </a:ext>
            </a:extLst>
          </p:cNvPr>
          <p:cNvSpPr/>
          <p:nvPr/>
        </p:nvSpPr>
        <p:spPr>
          <a:xfrm>
            <a:off x="3128469" y="5968031"/>
            <a:ext cx="2948623" cy="60813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accent6"/>
                </a:solidFill>
                <a:effectLst/>
                <a:uLnTx/>
                <a:uFillTx/>
                <a:latin typeface="Helvetica" pitchFamily="2" charset="0"/>
              </a:rPr>
              <a:t>Solution Accelerators</a:t>
            </a:r>
          </a:p>
        </p:txBody>
      </p:sp>
      <p:sp>
        <p:nvSpPr>
          <p:cNvPr id="29" name="Rounded Rectangle 28">
            <a:extLst>
              <a:ext uri="{FF2B5EF4-FFF2-40B4-BE49-F238E27FC236}">
                <a16:creationId xmlns:a16="http://schemas.microsoft.com/office/drawing/2014/main" id="{F845B1AD-DCEF-4E4D-90B0-55AED2CA169E}"/>
              </a:ext>
            </a:extLst>
          </p:cNvPr>
          <p:cNvSpPr/>
          <p:nvPr/>
        </p:nvSpPr>
        <p:spPr>
          <a:xfrm>
            <a:off x="6146905" y="5968031"/>
            <a:ext cx="2948623" cy="60813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accent6"/>
                </a:solidFill>
                <a:effectLst/>
                <a:uLnTx/>
                <a:uFillTx/>
                <a:latin typeface="Helvetica" pitchFamily="2" charset="0"/>
              </a:rPr>
              <a:t>Change Management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accent6"/>
                </a:solidFill>
                <a:effectLst/>
                <a:uLnTx/>
                <a:uFillTx/>
                <a:latin typeface="Helvetica" pitchFamily="2" charset="0"/>
              </a:rPr>
              <a:t>      Orchestration	</a:t>
            </a:r>
          </a:p>
        </p:txBody>
      </p:sp>
      <p:sp>
        <p:nvSpPr>
          <p:cNvPr id="30" name="Rounded Rectangle 29">
            <a:extLst>
              <a:ext uri="{FF2B5EF4-FFF2-40B4-BE49-F238E27FC236}">
                <a16:creationId xmlns:a16="http://schemas.microsoft.com/office/drawing/2014/main" id="{026CF1CD-5210-574B-8EEC-787469C68C90}"/>
              </a:ext>
            </a:extLst>
          </p:cNvPr>
          <p:cNvSpPr/>
          <p:nvPr/>
        </p:nvSpPr>
        <p:spPr>
          <a:xfrm>
            <a:off x="9165340" y="5968031"/>
            <a:ext cx="2948623" cy="60813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accent6"/>
                </a:solidFill>
                <a:effectLst/>
                <a:uLnTx/>
                <a:uFillTx/>
                <a:latin typeface="Helvetica" pitchFamily="2" charset="0"/>
              </a:rPr>
              <a:t>Vendor On-Boarding &amp; Adoption</a:t>
            </a:r>
          </a:p>
        </p:txBody>
      </p:sp>
    </p:spTree>
    <p:extLst>
      <p:ext uri="{BB962C8B-B14F-4D97-AF65-F5344CB8AC3E}">
        <p14:creationId xmlns:p14="http://schemas.microsoft.com/office/powerpoint/2010/main" val="35038638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A32D4BE-3101-CEC4-EB10-880B4CB54E32}"/>
              </a:ext>
            </a:extLst>
          </p:cNvPr>
          <p:cNvPicPr>
            <a:picLocks noGrp="1" noChangeAspect="1"/>
          </p:cNvPicPr>
          <p:nvPr>
            <p:ph type="pic" sz="quarter" idx="10"/>
          </p:nvPr>
        </p:nvPicPr>
        <p:blipFill>
          <a:blip r:embed="rId2"/>
          <a:srcRect t="23633" b="23633"/>
          <a:stretch/>
        </p:blipFill>
        <p:spPr/>
      </p:pic>
      <p:sp>
        <p:nvSpPr>
          <p:cNvPr id="4" name="Text Placeholder 3">
            <a:extLst>
              <a:ext uri="{FF2B5EF4-FFF2-40B4-BE49-F238E27FC236}">
                <a16:creationId xmlns:a16="http://schemas.microsoft.com/office/drawing/2014/main" id="{95CD6B38-DB20-AC9C-1A39-21B12B9060B4}"/>
              </a:ext>
            </a:extLst>
          </p:cNvPr>
          <p:cNvSpPr>
            <a:spLocks noGrp="1"/>
          </p:cNvSpPr>
          <p:nvPr>
            <p:ph type="body" sz="quarter" idx="12"/>
          </p:nvPr>
        </p:nvSpPr>
        <p:spPr/>
        <p:txBody>
          <a:bodyPr>
            <a:normAutofit fontScale="62500" lnSpcReduction="20000"/>
          </a:bodyPr>
          <a:lstStyle/>
          <a:p>
            <a:r>
              <a:rPr lang="en-US" dirty="0"/>
              <a:t>Solution Extensions</a:t>
            </a:r>
            <a:br>
              <a:rPr lang="en-US" dirty="0"/>
            </a:br>
            <a:r>
              <a:rPr lang="en-US" dirty="0"/>
              <a:t>Vendor Invoice Management</a:t>
            </a:r>
          </a:p>
        </p:txBody>
      </p:sp>
    </p:spTree>
    <p:extLst>
      <p:ext uri="{BB962C8B-B14F-4D97-AF65-F5344CB8AC3E}">
        <p14:creationId xmlns:p14="http://schemas.microsoft.com/office/powerpoint/2010/main" val="308926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C9C65-A178-DA2C-0DE9-F15653B51CF5}"/>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CB0847F-0CD7-07D7-A465-C62AFC4F391F}"/>
              </a:ext>
            </a:extLst>
          </p:cNvPr>
          <p:cNvSpPr>
            <a:spLocks noGrp="1"/>
          </p:cNvSpPr>
          <p:nvPr>
            <p:ph type="body" sz="quarter" idx="12"/>
          </p:nvPr>
        </p:nvSpPr>
        <p:spPr/>
        <p:txBody>
          <a:bodyPr>
            <a:normAutofit fontScale="92500" lnSpcReduction="10000"/>
          </a:bodyPr>
          <a:lstStyle/>
          <a:p>
            <a:r>
              <a:rPr lang="en-US" sz="3200" dirty="0"/>
              <a:t>Challenges To Optimal Accounts Payable Processes</a:t>
            </a:r>
          </a:p>
        </p:txBody>
      </p:sp>
      <p:sp>
        <p:nvSpPr>
          <p:cNvPr id="4" name="Round Single Corner Rectangle 3">
            <a:extLst>
              <a:ext uri="{FF2B5EF4-FFF2-40B4-BE49-F238E27FC236}">
                <a16:creationId xmlns:a16="http://schemas.microsoft.com/office/drawing/2014/main" id="{365679B7-6EFA-DC28-D80B-17203BE94DBF}"/>
              </a:ext>
            </a:extLst>
          </p:cNvPr>
          <p:cNvSpPr/>
          <p:nvPr/>
        </p:nvSpPr>
        <p:spPr>
          <a:xfrm>
            <a:off x="242670" y="2623458"/>
            <a:ext cx="2805330" cy="3200399"/>
          </a:xfrm>
          <a:prstGeom prst="round1Rect">
            <a:avLst>
              <a:gd name="adj"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buClr>
                <a:schemeClr val="accent2"/>
              </a:buClr>
              <a:buFont typeface="Arial" panose="020B0604020202020204" pitchFamily="34" charset="0"/>
              <a:buChar char="•"/>
            </a:pPr>
            <a:endParaRPr lang="en-US" sz="1400" dirty="0">
              <a:solidFill>
                <a:schemeClr val="accent3"/>
              </a:solidFill>
              <a:latin typeface="Helvetica" pitchFamily="2" charset="0"/>
            </a:endParaRPr>
          </a:p>
          <a:p>
            <a:pPr marL="285750" indent="-285750">
              <a:buClr>
                <a:schemeClr val="accent2"/>
              </a:buClr>
              <a:buFont typeface="Arial" panose="020B0604020202020204" pitchFamily="34" charset="0"/>
              <a:buChar char="•"/>
            </a:pPr>
            <a:endParaRPr lang="en-US" sz="1400" dirty="0">
              <a:solidFill>
                <a:schemeClr val="accent3"/>
              </a:solidFill>
              <a:latin typeface="Helvetica" pitchFamily="2" charset="0"/>
            </a:endParaRPr>
          </a:p>
          <a:p>
            <a:pPr marL="285750" indent="-285750">
              <a:buClr>
                <a:schemeClr val="accent2"/>
              </a:buClr>
              <a:buFont typeface="Arial" panose="020B0604020202020204" pitchFamily="34" charset="0"/>
              <a:buChar char="•"/>
            </a:pPr>
            <a:endParaRPr lang="en-US" sz="1400" dirty="0">
              <a:solidFill>
                <a:schemeClr val="accent3"/>
              </a:solidFill>
              <a:latin typeface="Helvetica" pitchFamily="2" charset="0"/>
            </a:endParaRPr>
          </a:p>
        </p:txBody>
      </p:sp>
      <p:sp>
        <p:nvSpPr>
          <p:cNvPr id="5" name="Round Single Corner Rectangle 4">
            <a:extLst>
              <a:ext uri="{FF2B5EF4-FFF2-40B4-BE49-F238E27FC236}">
                <a16:creationId xmlns:a16="http://schemas.microsoft.com/office/drawing/2014/main" id="{6A76BD49-E8A3-61B5-C8BC-25F133C2CFE1}"/>
              </a:ext>
            </a:extLst>
          </p:cNvPr>
          <p:cNvSpPr/>
          <p:nvPr/>
        </p:nvSpPr>
        <p:spPr>
          <a:xfrm>
            <a:off x="242670" y="1839777"/>
            <a:ext cx="2805330" cy="783681"/>
          </a:xfrm>
          <a:prstGeom prst="round1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8" name="Round Single Corner Rectangle 7">
            <a:extLst>
              <a:ext uri="{FF2B5EF4-FFF2-40B4-BE49-F238E27FC236}">
                <a16:creationId xmlns:a16="http://schemas.microsoft.com/office/drawing/2014/main" id="{9A9DC046-1D91-03E5-2181-C3B22B0C9EBA}"/>
              </a:ext>
            </a:extLst>
          </p:cNvPr>
          <p:cNvSpPr/>
          <p:nvPr/>
        </p:nvSpPr>
        <p:spPr>
          <a:xfrm>
            <a:off x="3203584" y="2623458"/>
            <a:ext cx="2805330" cy="3200399"/>
          </a:xfrm>
          <a:prstGeom prst="round1Rect">
            <a:avLst>
              <a:gd name="adj"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buClr>
                <a:schemeClr val="accent2"/>
              </a:buClr>
              <a:buFont typeface="Arial" panose="020B0604020202020204" pitchFamily="34" charset="0"/>
              <a:buChar char="•"/>
            </a:pPr>
            <a:endParaRPr lang="en-US" sz="1400" dirty="0">
              <a:solidFill>
                <a:schemeClr val="accent3"/>
              </a:solidFill>
              <a:latin typeface="Helvetica" pitchFamily="2" charset="0"/>
            </a:endParaRPr>
          </a:p>
          <a:p>
            <a:pPr marL="285750" indent="-285750">
              <a:buClr>
                <a:schemeClr val="accent2"/>
              </a:buClr>
              <a:buFont typeface="Arial" panose="020B0604020202020204" pitchFamily="34" charset="0"/>
              <a:buChar char="•"/>
            </a:pPr>
            <a:endParaRPr lang="en-US" sz="1400" dirty="0">
              <a:solidFill>
                <a:schemeClr val="accent3"/>
              </a:solidFill>
              <a:latin typeface="Helvetica" pitchFamily="2" charset="0"/>
            </a:endParaRPr>
          </a:p>
          <a:p>
            <a:pPr marL="285750" indent="-285750">
              <a:buClr>
                <a:schemeClr val="accent2"/>
              </a:buClr>
              <a:buFont typeface="Arial" panose="020B0604020202020204" pitchFamily="34" charset="0"/>
              <a:buChar char="•"/>
            </a:pPr>
            <a:endParaRPr lang="en-US" sz="1400" dirty="0">
              <a:solidFill>
                <a:schemeClr val="accent3"/>
              </a:solidFill>
              <a:latin typeface="Helvetica" pitchFamily="2" charset="0"/>
            </a:endParaRPr>
          </a:p>
          <a:p>
            <a:pPr marL="285750" indent="-285750">
              <a:buClr>
                <a:schemeClr val="accent2"/>
              </a:buClr>
              <a:buFont typeface="Arial" panose="020B0604020202020204" pitchFamily="34" charset="0"/>
              <a:buChar char="•"/>
            </a:pPr>
            <a:endParaRPr lang="en-US" sz="1400" dirty="0">
              <a:solidFill>
                <a:schemeClr val="accent3"/>
              </a:solidFill>
              <a:latin typeface="Helvetica" pitchFamily="2" charset="0"/>
            </a:endParaRPr>
          </a:p>
          <a:p>
            <a:pPr marL="285750" indent="-285750">
              <a:buClr>
                <a:schemeClr val="accent2"/>
              </a:buClr>
              <a:buFont typeface="Arial" panose="020B0604020202020204" pitchFamily="34" charset="0"/>
              <a:buChar char="•"/>
            </a:pPr>
            <a:endParaRPr lang="en-US" sz="1400" dirty="0">
              <a:solidFill>
                <a:schemeClr val="accent3"/>
              </a:solidFill>
              <a:latin typeface="Helvetica" pitchFamily="2" charset="0"/>
            </a:endParaRPr>
          </a:p>
        </p:txBody>
      </p:sp>
      <p:sp>
        <p:nvSpPr>
          <p:cNvPr id="9" name="Round Single Corner Rectangle 8">
            <a:extLst>
              <a:ext uri="{FF2B5EF4-FFF2-40B4-BE49-F238E27FC236}">
                <a16:creationId xmlns:a16="http://schemas.microsoft.com/office/drawing/2014/main" id="{F40E0CE8-1BF6-E3B7-D36A-C8FD581C8697}"/>
              </a:ext>
            </a:extLst>
          </p:cNvPr>
          <p:cNvSpPr/>
          <p:nvPr/>
        </p:nvSpPr>
        <p:spPr>
          <a:xfrm>
            <a:off x="3203584" y="1839777"/>
            <a:ext cx="2805330" cy="783681"/>
          </a:xfrm>
          <a:prstGeom prst="round1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0" name="Round Single Corner Rectangle 9">
            <a:extLst>
              <a:ext uri="{FF2B5EF4-FFF2-40B4-BE49-F238E27FC236}">
                <a16:creationId xmlns:a16="http://schemas.microsoft.com/office/drawing/2014/main" id="{52B6CF5A-D088-E882-F782-8CCB32B3491C}"/>
              </a:ext>
            </a:extLst>
          </p:cNvPr>
          <p:cNvSpPr/>
          <p:nvPr/>
        </p:nvSpPr>
        <p:spPr>
          <a:xfrm>
            <a:off x="6164498" y="2623458"/>
            <a:ext cx="2805330" cy="3200399"/>
          </a:xfrm>
          <a:prstGeom prst="round1Rect">
            <a:avLst>
              <a:gd name="adj"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buClr>
                <a:schemeClr val="accent2"/>
              </a:buClr>
              <a:buFont typeface="Arial" panose="020B0604020202020204" pitchFamily="34" charset="0"/>
              <a:buChar char="•"/>
            </a:pPr>
            <a:endParaRPr lang="en-US" sz="1400" dirty="0">
              <a:solidFill>
                <a:schemeClr val="accent3"/>
              </a:solidFill>
              <a:latin typeface="Helvetica" pitchFamily="2" charset="0"/>
            </a:endParaRPr>
          </a:p>
          <a:p>
            <a:pPr marL="285750" indent="-285750">
              <a:buClr>
                <a:schemeClr val="accent2"/>
              </a:buClr>
              <a:buFont typeface="Arial" panose="020B0604020202020204" pitchFamily="34" charset="0"/>
              <a:buChar char="•"/>
            </a:pPr>
            <a:endParaRPr lang="en-US" sz="1400" dirty="0">
              <a:solidFill>
                <a:schemeClr val="accent3"/>
              </a:solidFill>
              <a:latin typeface="Helvetica" pitchFamily="2" charset="0"/>
            </a:endParaRPr>
          </a:p>
          <a:p>
            <a:pPr marL="285750" indent="-285750">
              <a:buClr>
                <a:schemeClr val="accent2"/>
              </a:buClr>
              <a:buFont typeface="Arial" panose="020B0604020202020204" pitchFamily="34" charset="0"/>
              <a:buChar char="•"/>
            </a:pPr>
            <a:endParaRPr lang="en-US" sz="1400" dirty="0">
              <a:solidFill>
                <a:schemeClr val="accent3"/>
              </a:solidFill>
              <a:latin typeface="Helvetica" pitchFamily="2" charset="0"/>
            </a:endParaRPr>
          </a:p>
          <a:p>
            <a:pPr marL="285750" indent="-285750">
              <a:buClr>
                <a:schemeClr val="accent2"/>
              </a:buClr>
              <a:buFont typeface="Arial" panose="020B0604020202020204" pitchFamily="34" charset="0"/>
              <a:buChar char="•"/>
            </a:pPr>
            <a:endParaRPr lang="en-US" sz="1400" dirty="0">
              <a:solidFill>
                <a:schemeClr val="accent3"/>
              </a:solidFill>
              <a:latin typeface="Helvetica" pitchFamily="2" charset="0"/>
            </a:endParaRPr>
          </a:p>
        </p:txBody>
      </p:sp>
      <p:sp>
        <p:nvSpPr>
          <p:cNvPr id="12" name="Round Single Corner Rectangle 11">
            <a:extLst>
              <a:ext uri="{FF2B5EF4-FFF2-40B4-BE49-F238E27FC236}">
                <a16:creationId xmlns:a16="http://schemas.microsoft.com/office/drawing/2014/main" id="{8BBA728C-6472-4B17-12C1-8566E38FCCF9}"/>
              </a:ext>
            </a:extLst>
          </p:cNvPr>
          <p:cNvSpPr/>
          <p:nvPr/>
        </p:nvSpPr>
        <p:spPr>
          <a:xfrm>
            <a:off x="6164498" y="1839777"/>
            <a:ext cx="2805330" cy="783681"/>
          </a:xfrm>
          <a:prstGeom prst="round1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4" name="Round Single Corner Rectangle 13">
            <a:extLst>
              <a:ext uri="{FF2B5EF4-FFF2-40B4-BE49-F238E27FC236}">
                <a16:creationId xmlns:a16="http://schemas.microsoft.com/office/drawing/2014/main" id="{B7782049-4090-1BDB-FD5C-A05CF761E286}"/>
              </a:ext>
            </a:extLst>
          </p:cNvPr>
          <p:cNvSpPr/>
          <p:nvPr/>
        </p:nvSpPr>
        <p:spPr>
          <a:xfrm>
            <a:off x="9125412" y="2623458"/>
            <a:ext cx="2805330" cy="3200399"/>
          </a:xfrm>
          <a:prstGeom prst="round1Rect">
            <a:avLst>
              <a:gd name="adj"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buClr>
                <a:schemeClr val="accent2"/>
              </a:buClr>
              <a:buFont typeface="Arial" panose="020B0604020202020204" pitchFamily="34" charset="0"/>
              <a:buChar char="•"/>
            </a:pPr>
            <a:endParaRPr lang="en-US" sz="1400" dirty="0">
              <a:solidFill>
                <a:schemeClr val="accent3"/>
              </a:solidFill>
              <a:latin typeface="Helvetica" pitchFamily="2" charset="0"/>
            </a:endParaRPr>
          </a:p>
          <a:p>
            <a:pPr marL="285750" indent="-285750">
              <a:buClr>
                <a:schemeClr val="accent2"/>
              </a:buClr>
              <a:buFont typeface="Arial" panose="020B0604020202020204" pitchFamily="34" charset="0"/>
              <a:buChar char="•"/>
            </a:pPr>
            <a:endParaRPr lang="en-US" sz="1400" dirty="0">
              <a:solidFill>
                <a:schemeClr val="accent3"/>
              </a:solidFill>
              <a:latin typeface="Helvetica" pitchFamily="2" charset="0"/>
            </a:endParaRPr>
          </a:p>
          <a:p>
            <a:pPr marL="285750" indent="-285750">
              <a:buClr>
                <a:schemeClr val="accent2"/>
              </a:buClr>
              <a:buFont typeface="Arial" panose="020B0604020202020204" pitchFamily="34" charset="0"/>
              <a:buChar char="•"/>
            </a:pPr>
            <a:endParaRPr lang="en-US" sz="1400" dirty="0">
              <a:solidFill>
                <a:schemeClr val="accent3"/>
              </a:solidFill>
              <a:latin typeface="Helvetica" pitchFamily="2" charset="0"/>
            </a:endParaRPr>
          </a:p>
          <a:p>
            <a:pPr marL="285750" indent="-285750">
              <a:buClr>
                <a:schemeClr val="accent2"/>
              </a:buClr>
              <a:buFont typeface="Arial" panose="020B0604020202020204" pitchFamily="34" charset="0"/>
              <a:buChar char="•"/>
            </a:pPr>
            <a:endParaRPr lang="en-US" sz="1400" dirty="0">
              <a:solidFill>
                <a:schemeClr val="accent3"/>
              </a:solidFill>
              <a:latin typeface="Helvetica" pitchFamily="2" charset="0"/>
            </a:endParaRPr>
          </a:p>
          <a:p>
            <a:pPr marL="285750" indent="-285750">
              <a:buClr>
                <a:schemeClr val="accent2"/>
              </a:buClr>
              <a:buFont typeface="Arial" panose="020B0604020202020204" pitchFamily="34" charset="0"/>
              <a:buChar char="•"/>
            </a:pPr>
            <a:endParaRPr lang="en-US" sz="1400" dirty="0">
              <a:solidFill>
                <a:schemeClr val="accent3"/>
              </a:solidFill>
              <a:latin typeface="Helvetica" pitchFamily="2" charset="0"/>
            </a:endParaRPr>
          </a:p>
          <a:p>
            <a:pPr marL="285750" indent="-285750">
              <a:buClr>
                <a:schemeClr val="accent2"/>
              </a:buClr>
              <a:buFont typeface="Arial" panose="020B0604020202020204" pitchFamily="34" charset="0"/>
              <a:buChar char="•"/>
            </a:pPr>
            <a:endParaRPr lang="en-US" sz="1400" dirty="0">
              <a:solidFill>
                <a:schemeClr val="accent3"/>
              </a:solidFill>
              <a:latin typeface="Helvetica" pitchFamily="2" charset="0"/>
            </a:endParaRPr>
          </a:p>
          <a:p>
            <a:pPr marL="285750" indent="-285750">
              <a:buClr>
                <a:schemeClr val="accent2"/>
              </a:buClr>
              <a:buFont typeface="Arial" panose="020B0604020202020204" pitchFamily="34" charset="0"/>
              <a:buChar char="•"/>
            </a:pPr>
            <a:endParaRPr lang="en-US" sz="1400" dirty="0">
              <a:solidFill>
                <a:schemeClr val="accent3"/>
              </a:solidFill>
              <a:latin typeface="Helvetica" pitchFamily="2" charset="0"/>
            </a:endParaRPr>
          </a:p>
        </p:txBody>
      </p:sp>
      <p:sp>
        <p:nvSpPr>
          <p:cNvPr id="16" name="Round Single Corner Rectangle 15">
            <a:extLst>
              <a:ext uri="{FF2B5EF4-FFF2-40B4-BE49-F238E27FC236}">
                <a16:creationId xmlns:a16="http://schemas.microsoft.com/office/drawing/2014/main" id="{45226E38-AD99-9381-D51F-E3660321106F}"/>
              </a:ext>
            </a:extLst>
          </p:cNvPr>
          <p:cNvSpPr/>
          <p:nvPr/>
        </p:nvSpPr>
        <p:spPr>
          <a:xfrm>
            <a:off x="9125412" y="1839777"/>
            <a:ext cx="2805330" cy="783681"/>
          </a:xfrm>
          <a:prstGeom prst="round1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8" name="AutoShape 10">
            <a:extLst>
              <a:ext uri="{FF2B5EF4-FFF2-40B4-BE49-F238E27FC236}">
                <a16:creationId xmlns:a16="http://schemas.microsoft.com/office/drawing/2014/main" id="{AA309ED2-B39B-0540-F2CB-941D6A75A19C}"/>
              </a:ext>
            </a:extLst>
          </p:cNvPr>
          <p:cNvSpPr>
            <a:spLocks noChangeArrowheads="1"/>
          </p:cNvSpPr>
          <p:nvPr/>
        </p:nvSpPr>
        <p:spPr bwMode="auto">
          <a:xfrm>
            <a:off x="355938" y="1966828"/>
            <a:ext cx="2617811" cy="563379"/>
          </a:xfrm>
          <a:prstGeom prst="rect">
            <a:avLst/>
          </a:prstGeom>
          <a:noFill/>
          <a:ln w="9525">
            <a:noFill/>
            <a:miter lim="800000"/>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bg1"/>
                </a:solidFill>
                <a:effectLst/>
                <a:uLnTx/>
                <a:uFillTx/>
                <a:latin typeface="Helvetica" pitchFamily="2" charset="0"/>
              </a:rPr>
              <a:t>Receipt &amp; Capture</a:t>
            </a:r>
          </a:p>
        </p:txBody>
      </p:sp>
      <p:sp>
        <p:nvSpPr>
          <p:cNvPr id="20" name="Rectangle 19">
            <a:extLst>
              <a:ext uri="{FF2B5EF4-FFF2-40B4-BE49-F238E27FC236}">
                <a16:creationId xmlns:a16="http://schemas.microsoft.com/office/drawing/2014/main" id="{6EC8C4B0-E7A4-FEA0-9CD5-A24B23378430}"/>
              </a:ext>
            </a:extLst>
          </p:cNvPr>
          <p:cNvSpPr/>
          <p:nvPr/>
        </p:nvSpPr>
        <p:spPr>
          <a:xfrm>
            <a:off x="280118" y="4137647"/>
            <a:ext cx="2617811" cy="514183"/>
          </a:xfrm>
          <a:prstGeom prst="rect">
            <a:avLst/>
          </a:prstGeom>
          <a:noFill/>
          <a:ln w="25400" cap="flat" cmpd="sng" algn="ctr">
            <a:noFill/>
            <a:prstDash val="solid"/>
          </a:ln>
          <a:effectLst/>
        </p:spPr>
        <p:txBody>
          <a:bodyPr rtlCol="0"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Helvetica" pitchFamily="2" charset="0"/>
              </a:rPr>
              <a:t>High cost of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Helvetica" pitchFamily="2" charset="0"/>
              </a:rPr>
              <a:t>paper invoices</a:t>
            </a:r>
          </a:p>
        </p:txBody>
      </p:sp>
      <p:sp>
        <p:nvSpPr>
          <p:cNvPr id="22" name="TextBox 21">
            <a:extLst>
              <a:ext uri="{FF2B5EF4-FFF2-40B4-BE49-F238E27FC236}">
                <a16:creationId xmlns:a16="http://schemas.microsoft.com/office/drawing/2014/main" id="{5DB5EA56-6603-6466-0515-4384B6B1DFC4}"/>
              </a:ext>
            </a:extLst>
          </p:cNvPr>
          <p:cNvSpPr txBox="1"/>
          <p:nvPr/>
        </p:nvSpPr>
        <p:spPr>
          <a:xfrm>
            <a:off x="386296" y="4908027"/>
            <a:ext cx="2541581" cy="846386"/>
          </a:xfrm>
          <a:prstGeom prst="rect">
            <a:avLst/>
          </a:prstGeom>
          <a:noFill/>
        </p:spPr>
        <p:txBody>
          <a:bodyPr wrap="square" lIns="0" rIns="0" rtlCol="0">
            <a:spAutoFit/>
          </a:bodyPr>
          <a:lstStyle/>
          <a:p>
            <a:pPr marL="58720" marR="0" lvl="0" indent="-58720" algn="l" defTabSz="914400" rtl="0" eaLnBrk="1" fontAlgn="base" latinLnBrk="0" hangingPunct="1">
              <a:lnSpc>
                <a:spcPct val="100000"/>
              </a:lnSpc>
              <a:spcBef>
                <a:spcPct val="50000"/>
              </a:spcBef>
              <a:spcAft>
                <a:spcPct val="0"/>
              </a:spcAft>
              <a:buClr>
                <a:srgbClr val="F0AB00"/>
              </a:buClr>
              <a:buSzPct val="80000"/>
              <a:buFontTx/>
              <a:buNone/>
              <a:tabLst/>
              <a:defRPr/>
            </a:pPr>
            <a:r>
              <a:rPr kumimoji="0" lang="en-US" sz="1400" b="0" i="0" u="none" strike="noStrike" kern="0" cap="none" spc="0" normalizeH="0" baseline="0" noProof="0" dirty="0">
                <a:ln>
                  <a:noFill/>
                </a:ln>
                <a:solidFill>
                  <a:prstClr val="black"/>
                </a:solidFill>
                <a:effectLst/>
                <a:uLnTx/>
                <a:uFillTx/>
                <a:latin typeface="Helvetica" pitchFamily="2" charset="0"/>
                <a:ea typeface="Arial Unicode MS" pitchFamily="34" charset="-128"/>
                <a:cs typeface="Arial Unicode MS" pitchFamily="34" charset="-128"/>
              </a:rPr>
              <a:t>“Nearly </a:t>
            </a:r>
            <a:r>
              <a:rPr kumimoji="0" lang="en-US" sz="1400" b="1" i="0" u="none" strike="noStrike" kern="0" cap="none" spc="0" normalizeH="0" baseline="0" noProof="0" dirty="0">
                <a:ln>
                  <a:noFill/>
                </a:ln>
                <a:solidFill>
                  <a:prstClr val="black"/>
                </a:solidFill>
                <a:effectLst/>
                <a:uLnTx/>
                <a:uFillTx/>
                <a:latin typeface="Helvetica" pitchFamily="2" charset="0"/>
                <a:ea typeface="Arial Unicode MS" pitchFamily="34" charset="-128"/>
                <a:cs typeface="Arial Unicode MS" pitchFamily="34" charset="-128"/>
              </a:rPr>
              <a:t>80% </a:t>
            </a:r>
            <a:r>
              <a:rPr kumimoji="0" lang="en-US" sz="1400" b="0" i="0" u="none" strike="noStrike" kern="0" cap="none" spc="0" normalizeH="0" baseline="0" noProof="0" dirty="0">
                <a:ln>
                  <a:noFill/>
                </a:ln>
                <a:solidFill>
                  <a:prstClr val="black"/>
                </a:solidFill>
                <a:effectLst/>
                <a:uLnTx/>
                <a:uFillTx/>
                <a:latin typeface="Helvetica" pitchFamily="2" charset="0"/>
                <a:ea typeface="Arial Unicode MS" pitchFamily="34" charset="-128"/>
                <a:cs typeface="Arial Unicode MS" pitchFamily="34" charset="-128"/>
              </a:rPr>
              <a:t>of all incoming invoices are still paper-based.”</a:t>
            </a:r>
          </a:p>
          <a:p>
            <a:pPr marL="58720" marR="0" lvl="0" indent="0" algn="l" defTabSz="914400" rtl="0" eaLnBrk="1" fontAlgn="base" latinLnBrk="0" hangingPunct="1">
              <a:lnSpc>
                <a:spcPct val="100000"/>
              </a:lnSpc>
              <a:spcBef>
                <a:spcPct val="50000"/>
              </a:spcBef>
              <a:spcAft>
                <a:spcPct val="0"/>
              </a:spcAft>
              <a:buClr>
                <a:srgbClr val="F0AB00"/>
              </a:buClr>
              <a:buSzPct val="80000"/>
              <a:buFontTx/>
              <a:buNone/>
              <a:tabLst/>
              <a:defRPr/>
            </a:pPr>
            <a:r>
              <a:rPr kumimoji="0" lang="en-US" sz="1400" b="0" i="0" u="none" strike="noStrike" kern="0" cap="none" spc="0" normalizeH="0" baseline="0" noProof="0" dirty="0">
                <a:ln>
                  <a:noFill/>
                </a:ln>
                <a:solidFill>
                  <a:schemeClr val="accent1"/>
                </a:solidFill>
                <a:effectLst/>
                <a:uLnTx/>
                <a:uFillTx/>
                <a:latin typeface="Helvetica" pitchFamily="2" charset="0"/>
                <a:ea typeface="Arial Unicode MS" pitchFamily="34" charset="-128"/>
                <a:cs typeface="Arial Unicode MS" pitchFamily="34" charset="-128"/>
              </a:rPr>
              <a:t>The Hackett Group</a:t>
            </a:r>
          </a:p>
        </p:txBody>
      </p:sp>
      <p:sp>
        <p:nvSpPr>
          <p:cNvPr id="24" name="Rectangle 23">
            <a:extLst>
              <a:ext uri="{FF2B5EF4-FFF2-40B4-BE49-F238E27FC236}">
                <a16:creationId xmlns:a16="http://schemas.microsoft.com/office/drawing/2014/main" id="{18EFEB68-41C5-2376-97FB-DE07949FDE8F}"/>
              </a:ext>
            </a:extLst>
          </p:cNvPr>
          <p:cNvSpPr/>
          <p:nvPr/>
        </p:nvSpPr>
        <p:spPr>
          <a:xfrm>
            <a:off x="3246491" y="4137647"/>
            <a:ext cx="2654101" cy="514183"/>
          </a:xfrm>
          <a:prstGeom prst="rect">
            <a:avLst/>
          </a:prstGeom>
          <a:noFill/>
          <a:ln w="25400" cap="flat" cmpd="sng" algn="ctr">
            <a:noFill/>
            <a:prstDash val="solid"/>
          </a:ln>
          <a:effectLst/>
        </p:spPr>
        <p:txBody>
          <a:bodyPr rtlCol="0"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black"/>
                </a:solidFill>
                <a:effectLst/>
                <a:uLnTx/>
                <a:uFillTx/>
                <a:latin typeface="Helvetica" pitchFamily="2" charset="0"/>
              </a:rPr>
              <a:t>Too many exceptions</a:t>
            </a:r>
          </a:p>
        </p:txBody>
      </p:sp>
      <p:sp>
        <p:nvSpPr>
          <p:cNvPr id="25" name="AutoShape 10">
            <a:extLst>
              <a:ext uri="{FF2B5EF4-FFF2-40B4-BE49-F238E27FC236}">
                <a16:creationId xmlns:a16="http://schemas.microsoft.com/office/drawing/2014/main" id="{13BF8FDC-B095-4162-EE93-9299F5C3216E}"/>
              </a:ext>
            </a:extLst>
          </p:cNvPr>
          <p:cNvSpPr>
            <a:spLocks noChangeArrowheads="1"/>
          </p:cNvSpPr>
          <p:nvPr/>
        </p:nvSpPr>
        <p:spPr bwMode="auto">
          <a:xfrm>
            <a:off x="3279196" y="1961913"/>
            <a:ext cx="2654103" cy="563379"/>
          </a:xfrm>
          <a:prstGeom prst="rect">
            <a:avLst/>
          </a:prstGeom>
          <a:noFill/>
          <a:ln w="9525">
            <a:noFill/>
            <a:miter lim="800000"/>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bg1"/>
                </a:solidFill>
                <a:effectLst/>
                <a:uLnTx/>
                <a:uFillTx/>
                <a:latin typeface="Helvetica" pitchFamily="2" charset="0"/>
              </a:rPr>
              <a:t>Inquiries &amp; Exceptions</a:t>
            </a:r>
          </a:p>
        </p:txBody>
      </p:sp>
      <p:sp>
        <p:nvSpPr>
          <p:cNvPr id="26" name="TextBox 25">
            <a:extLst>
              <a:ext uri="{FF2B5EF4-FFF2-40B4-BE49-F238E27FC236}">
                <a16:creationId xmlns:a16="http://schemas.microsoft.com/office/drawing/2014/main" id="{0087DBC9-B905-2D80-09D9-332BCAD3B7B1}"/>
              </a:ext>
            </a:extLst>
          </p:cNvPr>
          <p:cNvSpPr txBox="1"/>
          <p:nvPr/>
        </p:nvSpPr>
        <p:spPr>
          <a:xfrm>
            <a:off x="3357803" y="4908027"/>
            <a:ext cx="2496891" cy="846386"/>
          </a:xfrm>
          <a:prstGeom prst="rect">
            <a:avLst/>
          </a:prstGeom>
          <a:noFill/>
        </p:spPr>
        <p:txBody>
          <a:bodyPr wrap="square" lIns="0" rIns="0" rtlCol="0">
            <a:spAutoFit/>
          </a:bodyPr>
          <a:lstStyle/>
          <a:p>
            <a:pPr marL="58720" marR="0" lvl="0" indent="-58720" algn="l" defTabSz="914400" rtl="0" eaLnBrk="1" fontAlgn="base" latinLnBrk="0" hangingPunct="1">
              <a:lnSpc>
                <a:spcPct val="100000"/>
              </a:lnSpc>
              <a:spcBef>
                <a:spcPct val="50000"/>
              </a:spcBef>
              <a:spcAft>
                <a:spcPct val="0"/>
              </a:spcAft>
              <a:buClr>
                <a:srgbClr val="F0AB00"/>
              </a:buClr>
              <a:buSzPct val="80000"/>
              <a:buFontTx/>
              <a:buNone/>
              <a:tabLst/>
              <a:defRPr/>
            </a:pPr>
            <a:r>
              <a:rPr kumimoji="0" lang="en-US" sz="1400" b="0" i="0" u="none" strike="noStrike" kern="0" cap="none" spc="0" normalizeH="0" baseline="0" noProof="0" dirty="0">
                <a:ln>
                  <a:noFill/>
                </a:ln>
                <a:solidFill>
                  <a:prstClr val="black"/>
                </a:solidFill>
                <a:effectLst/>
                <a:uLnTx/>
                <a:uFillTx/>
                <a:latin typeface="Helvetica" pitchFamily="2" charset="0"/>
                <a:ea typeface="Arial Unicode MS" pitchFamily="34" charset="-128"/>
                <a:cs typeface="Arial Unicode MS" pitchFamily="34" charset="-128"/>
              </a:rPr>
              <a:t>“</a:t>
            </a:r>
            <a:r>
              <a:rPr kumimoji="0" lang="en-US" sz="1400" b="1" i="0" u="none" strike="noStrike" kern="0" cap="none" spc="0" normalizeH="0" baseline="0" noProof="0" dirty="0">
                <a:ln>
                  <a:noFill/>
                </a:ln>
                <a:solidFill>
                  <a:prstClr val="black"/>
                </a:solidFill>
                <a:effectLst/>
                <a:uLnTx/>
                <a:uFillTx/>
                <a:latin typeface="Helvetica" pitchFamily="2" charset="0"/>
                <a:ea typeface="Arial Unicode MS" pitchFamily="34" charset="-128"/>
                <a:cs typeface="Arial Unicode MS" pitchFamily="34" charset="-128"/>
              </a:rPr>
              <a:t>25% </a:t>
            </a:r>
            <a:r>
              <a:rPr kumimoji="0" lang="en-US" sz="1400" b="0" i="0" u="none" strike="noStrike" kern="0" cap="none" spc="0" normalizeH="0" baseline="0" noProof="0" dirty="0">
                <a:ln>
                  <a:noFill/>
                </a:ln>
                <a:solidFill>
                  <a:prstClr val="black"/>
                </a:solidFill>
                <a:effectLst/>
                <a:uLnTx/>
                <a:uFillTx/>
                <a:latin typeface="Helvetica" pitchFamily="2" charset="0"/>
                <a:ea typeface="Arial Unicode MS" pitchFamily="34" charset="-128"/>
                <a:cs typeface="Arial Unicode MS" pitchFamily="34" charset="-128"/>
              </a:rPr>
              <a:t>of invoices have exceptions.”</a:t>
            </a:r>
          </a:p>
          <a:p>
            <a:pPr marL="58720" marR="0" lvl="0" indent="0" algn="l" defTabSz="914400" rtl="0" eaLnBrk="1" fontAlgn="base" latinLnBrk="0" hangingPunct="1">
              <a:lnSpc>
                <a:spcPct val="100000"/>
              </a:lnSpc>
              <a:spcBef>
                <a:spcPct val="50000"/>
              </a:spcBef>
              <a:spcAft>
                <a:spcPct val="0"/>
              </a:spcAft>
              <a:buClr>
                <a:srgbClr val="F0AB00"/>
              </a:buClr>
              <a:buSzPct val="80000"/>
              <a:buFontTx/>
              <a:buNone/>
              <a:tabLst/>
              <a:defRPr/>
            </a:pPr>
            <a:r>
              <a:rPr kumimoji="0" lang="en-US" sz="1400" b="0" i="0" u="none" strike="noStrike" kern="0" cap="none" spc="0" normalizeH="0" baseline="0" noProof="0" dirty="0">
                <a:ln>
                  <a:noFill/>
                </a:ln>
                <a:solidFill>
                  <a:schemeClr val="accent1"/>
                </a:solidFill>
                <a:effectLst/>
                <a:uLnTx/>
                <a:uFillTx/>
                <a:latin typeface="Helvetica" pitchFamily="2" charset="0"/>
                <a:ea typeface="Arial Unicode MS" pitchFamily="34" charset="-128"/>
                <a:cs typeface="Arial Unicode MS" pitchFamily="34" charset="-128"/>
              </a:rPr>
              <a:t>TAPN</a:t>
            </a:r>
          </a:p>
        </p:txBody>
      </p:sp>
      <p:pic>
        <p:nvPicPr>
          <p:cNvPr id="28" name="Picture 27">
            <a:extLst>
              <a:ext uri="{FF2B5EF4-FFF2-40B4-BE49-F238E27FC236}">
                <a16:creationId xmlns:a16="http://schemas.microsoft.com/office/drawing/2014/main" id="{8C7B908B-561A-A082-B764-401BDB7B31C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234542" y="2720353"/>
            <a:ext cx="631371" cy="1444102"/>
          </a:xfrm>
          <a:prstGeom prst="rect">
            <a:avLst/>
          </a:prstGeom>
        </p:spPr>
      </p:pic>
      <p:pic>
        <p:nvPicPr>
          <p:cNvPr id="29" name="Picture 28">
            <a:extLst>
              <a:ext uri="{FF2B5EF4-FFF2-40B4-BE49-F238E27FC236}">
                <a16:creationId xmlns:a16="http://schemas.microsoft.com/office/drawing/2014/main" id="{9B4124E5-A22A-DB2A-8F75-2816D68394F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673" y="2658306"/>
            <a:ext cx="1565351" cy="1565351"/>
          </a:xfrm>
          <a:prstGeom prst="rect">
            <a:avLst/>
          </a:prstGeom>
        </p:spPr>
      </p:pic>
      <p:sp>
        <p:nvSpPr>
          <p:cNvPr id="30" name="Rectangle 29">
            <a:extLst>
              <a:ext uri="{FF2B5EF4-FFF2-40B4-BE49-F238E27FC236}">
                <a16:creationId xmlns:a16="http://schemas.microsoft.com/office/drawing/2014/main" id="{E4B09904-973E-B839-7E92-93B2468F2D96}"/>
              </a:ext>
            </a:extLst>
          </p:cNvPr>
          <p:cNvSpPr/>
          <p:nvPr/>
        </p:nvSpPr>
        <p:spPr>
          <a:xfrm>
            <a:off x="6185242" y="4164454"/>
            <a:ext cx="2654100" cy="514183"/>
          </a:xfrm>
          <a:prstGeom prst="rect">
            <a:avLst/>
          </a:prstGeom>
          <a:noFill/>
          <a:ln w="25400" cap="flat" cmpd="sng" algn="ctr">
            <a:noFill/>
            <a:prstDash val="solid"/>
          </a:ln>
          <a:effectLst/>
        </p:spPr>
        <p:txBody>
          <a:bodyPr rtlCol="0"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Helvetica" pitchFamily="2" charset="0"/>
              </a:rPr>
              <a:t>Lack of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Helvetica" pitchFamily="2" charset="0"/>
              </a:rPr>
              <a:t>compliance</a:t>
            </a:r>
          </a:p>
        </p:txBody>
      </p:sp>
      <p:sp>
        <p:nvSpPr>
          <p:cNvPr id="31" name="AutoShape 10">
            <a:extLst>
              <a:ext uri="{FF2B5EF4-FFF2-40B4-BE49-F238E27FC236}">
                <a16:creationId xmlns:a16="http://schemas.microsoft.com/office/drawing/2014/main" id="{AA9F2294-AE37-5B4E-C472-E8E770409774}"/>
              </a:ext>
            </a:extLst>
          </p:cNvPr>
          <p:cNvSpPr>
            <a:spLocks noChangeArrowheads="1"/>
          </p:cNvSpPr>
          <p:nvPr/>
        </p:nvSpPr>
        <p:spPr bwMode="auto">
          <a:xfrm>
            <a:off x="6292971" y="1961913"/>
            <a:ext cx="2546371" cy="563379"/>
          </a:xfrm>
          <a:prstGeom prst="rect">
            <a:avLst/>
          </a:prstGeom>
          <a:noFill/>
          <a:ln w="9525">
            <a:noFill/>
            <a:miter lim="800000"/>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bg1"/>
                </a:solidFill>
                <a:effectLst/>
                <a:uLnTx/>
                <a:uFillTx/>
                <a:latin typeface="Helvetica" pitchFamily="2" charset="0"/>
              </a:rPr>
              <a:t>Matching &amp; Approvals</a:t>
            </a:r>
          </a:p>
        </p:txBody>
      </p:sp>
      <p:sp>
        <p:nvSpPr>
          <p:cNvPr id="32" name="TextBox 31">
            <a:extLst>
              <a:ext uri="{FF2B5EF4-FFF2-40B4-BE49-F238E27FC236}">
                <a16:creationId xmlns:a16="http://schemas.microsoft.com/office/drawing/2014/main" id="{B320E1EB-6A94-3484-1FF3-CE884A6A6492}"/>
              </a:ext>
            </a:extLst>
          </p:cNvPr>
          <p:cNvSpPr txBox="1"/>
          <p:nvPr/>
        </p:nvSpPr>
        <p:spPr>
          <a:xfrm>
            <a:off x="6356845" y="4908027"/>
            <a:ext cx="2458763" cy="846386"/>
          </a:xfrm>
          <a:prstGeom prst="rect">
            <a:avLst/>
          </a:prstGeom>
          <a:noFill/>
        </p:spPr>
        <p:txBody>
          <a:bodyPr wrap="square" lIns="0" rIns="0" rtlCol="0">
            <a:spAutoFit/>
          </a:bodyPr>
          <a:lstStyle/>
          <a:p>
            <a:pPr marL="58720" marR="0" lvl="0" indent="-58720" algn="l" defTabSz="914400" rtl="0" eaLnBrk="1" fontAlgn="base" latinLnBrk="0" hangingPunct="1">
              <a:lnSpc>
                <a:spcPct val="100000"/>
              </a:lnSpc>
              <a:spcBef>
                <a:spcPct val="50000"/>
              </a:spcBef>
              <a:spcAft>
                <a:spcPct val="0"/>
              </a:spcAft>
              <a:buClr>
                <a:srgbClr val="F0AB00"/>
              </a:buClr>
              <a:buSzPct val="80000"/>
              <a:buFontTx/>
              <a:buNone/>
              <a:tabLst/>
              <a:defRPr/>
            </a:pPr>
            <a:r>
              <a:rPr kumimoji="0" lang="en-US" sz="1400" b="0" i="0" u="none" strike="noStrike" kern="0" cap="none" spc="0" normalizeH="0" baseline="0" noProof="0" dirty="0">
                <a:ln>
                  <a:noFill/>
                </a:ln>
                <a:solidFill>
                  <a:prstClr val="black"/>
                </a:solidFill>
                <a:effectLst/>
                <a:uLnTx/>
                <a:uFillTx/>
                <a:latin typeface="Helvetica" pitchFamily="2" charset="0"/>
                <a:ea typeface="Arial Unicode MS" pitchFamily="34" charset="-128"/>
                <a:cs typeface="Arial Unicode MS" pitchFamily="34" charset="-128"/>
              </a:rPr>
              <a:t>“</a:t>
            </a:r>
            <a:r>
              <a:rPr kumimoji="0" lang="en-US" sz="1400" b="1" i="0" u="none" strike="noStrike" kern="0" cap="none" spc="0" normalizeH="0" baseline="0" noProof="0" dirty="0">
                <a:ln>
                  <a:noFill/>
                </a:ln>
                <a:solidFill>
                  <a:prstClr val="black"/>
                </a:solidFill>
                <a:effectLst/>
                <a:uLnTx/>
                <a:uFillTx/>
                <a:latin typeface="Helvetica" pitchFamily="2" charset="0"/>
                <a:ea typeface="Arial Unicode MS" pitchFamily="34" charset="-128"/>
                <a:cs typeface="Arial Unicode MS" pitchFamily="34" charset="-128"/>
              </a:rPr>
              <a:t>$4.6 </a:t>
            </a:r>
            <a:r>
              <a:rPr kumimoji="0" lang="en-US" sz="1400" b="0" i="0" u="none" strike="noStrike" kern="0" cap="none" spc="0" normalizeH="0" baseline="0" noProof="0" dirty="0">
                <a:ln>
                  <a:noFill/>
                </a:ln>
                <a:solidFill>
                  <a:prstClr val="black"/>
                </a:solidFill>
                <a:effectLst/>
                <a:uLnTx/>
                <a:uFillTx/>
                <a:latin typeface="Helvetica" pitchFamily="2" charset="0"/>
                <a:ea typeface="Arial Unicode MS" pitchFamily="34" charset="-128"/>
                <a:cs typeface="Arial Unicode MS" pitchFamily="34" charset="-128"/>
              </a:rPr>
              <a:t>million avg. in contract leakage per billion in spend.”</a:t>
            </a:r>
          </a:p>
          <a:p>
            <a:pPr marL="58720" marR="0" lvl="0" indent="0" algn="l" defTabSz="914400" rtl="0" eaLnBrk="1" fontAlgn="base" latinLnBrk="0" hangingPunct="1">
              <a:lnSpc>
                <a:spcPct val="100000"/>
              </a:lnSpc>
              <a:spcBef>
                <a:spcPct val="50000"/>
              </a:spcBef>
              <a:spcAft>
                <a:spcPct val="0"/>
              </a:spcAft>
              <a:buClr>
                <a:srgbClr val="F0AB00"/>
              </a:buClr>
              <a:buSzPct val="80000"/>
              <a:buFontTx/>
              <a:buNone/>
              <a:tabLst/>
              <a:defRPr/>
            </a:pPr>
            <a:r>
              <a:rPr kumimoji="0" lang="en-US" sz="1400" b="0" i="0" u="none" strike="noStrike" kern="0" cap="none" spc="0" normalizeH="0" baseline="0" noProof="0" dirty="0">
                <a:ln>
                  <a:noFill/>
                </a:ln>
                <a:solidFill>
                  <a:schemeClr val="accent1"/>
                </a:solidFill>
                <a:effectLst/>
                <a:uLnTx/>
                <a:uFillTx/>
                <a:latin typeface="Helvetica" pitchFamily="2" charset="0"/>
                <a:ea typeface="Arial Unicode MS" pitchFamily="34" charset="-128"/>
                <a:cs typeface="Arial Unicode MS" pitchFamily="34" charset="-128"/>
              </a:rPr>
              <a:t>The Hackett Group</a:t>
            </a:r>
          </a:p>
        </p:txBody>
      </p:sp>
      <p:pic>
        <p:nvPicPr>
          <p:cNvPr id="34" name="Picture 33">
            <a:extLst>
              <a:ext uri="{FF2B5EF4-FFF2-40B4-BE49-F238E27FC236}">
                <a16:creationId xmlns:a16="http://schemas.microsoft.com/office/drawing/2014/main" id="{5C89FB84-11AA-2458-CEF2-DF2A07F6B2F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45364" y="2617459"/>
            <a:ext cx="1579360" cy="1579360"/>
          </a:xfrm>
          <a:prstGeom prst="rect">
            <a:avLst/>
          </a:prstGeom>
        </p:spPr>
      </p:pic>
      <p:sp>
        <p:nvSpPr>
          <p:cNvPr id="35" name="Rectangle 34">
            <a:extLst>
              <a:ext uri="{FF2B5EF4-FFF2-40B4-BE49-F238E27FC236}">
                <a16:creationId xmlns:a16="http://schemas.microsoft.com/office/drawing/2014/main" id="{A752592F-E8A4-F373-FBA8-9220812141ED}"/>
              </a:ext>
            </a:extLst>
          </p:cNvPr>
          <p:cNvSpPr/>
          <p:nvPr/>
        </p:nvSpPr>
        <p:spPr>
          <a:xfrm>
            <a:off x="9255005" y="4062732"/>
            <a:ext cx="2600757" cy="514183"/>
          </a:xfrm>
          <a:prstGeom prst="rect">
            <a:avLst/>
          </a:prstGeom>
          <a:noFill/>
          <a:ln w="25400" cap="flat" cmpd="sng" algn="ctr">
            <a:noFill/>
            <a:prstDash val="solid"/>
          </a:ln>
          <a:effectLst/>
        </p:spPr>
        <p:txBody>
          <a:bodyPr rtlCol="0"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Helvetica" pitchFamily="2" charset="0"/>
              </a:rPr>
              <a:t>Lack of</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Helvetica" pitchFamily="2" charset="0"/>
              </a:rPr>
              <a:t>control</a:t>
            </a:r>
          </a:p>
        </p:txBody>
      </p:sp>
      <p:sp>
        <p:nvSpPr>
          <p:cNvPr id="36" name="AutoShape 10">
            <a:extLst>
              <a:ext uri="{FF2B5EF4-FFF2-40B4-BE49-F238E27FC236}">
                <a16:creationId xmlns:a16="http://schemas.microsoft.com/office/drawing/2014/main" id="{754561B5-3D39-F1F5-B9FC-B750DEC28FD9}"/>
              </a:ext>
            </a:extLst>
          </p:cNvPr>
          <p:cNvSpPr>
            <a:spLocks noChangeArrowheads="1"/>
          </p:cNvSpPr>
          <p:nvPr/>
        </p:nvSpPr>
        <p:spPr bwMode="auto">
          <a:xfrm>
            <a:off x="9486758" y="1961913"/>
            <a:ext cx="2137249" cy="563379"/>
          </a:xfrm>
          <a:prstGeom prst="rect">
            <a:avLst/>
          </a:prstGeom>
          <a:noFill/>
          <a:ln w="9525">
            <a:noFill/>
            <a:miter lim="800000"/>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bg1"/>
                </a:solidFill>
                <a:effectLst/>
                <a:uLnTx/>
                <a:uFillTx/>
                <a:latin typeface="Helvetica" pitchFamily="2" charset="0"/>
              </a:rPr>
              <a:t>Discounts &amp; Payments</a:t>
            </a:r>
          </a:p>
        </p:txBody>
      </p:sp>
      <p:sp>
        <p:nvSpPr>
          <p:cNvPr id="38" name="TextBox 37">
            <a:extLst>
              <a:ext uri="{FF2B5EF4-FFF2-40B4-BE49-F238E27FC236}">
                <a16:creationId xmlns:a16="http://schemas.microsoft.com/office/drawing/2014/main" id="{EB9151D2-9E14-23AF-BDA3-A3D3AA7CE189}"/>
              </a:ext>
            </a:extLst>
          </p:cNvPr>
          <p:cNvSpPr txBox="1"/>
          <p:nvPr/>
        </p:nvSpPr>
        <p:spPr>
          <a:xfrm>
            <a:off x="9255005" y="4908027"/>
            <a:ext cx="2654102" cy="846386"/>
          </a:xfrm>
          <a:prstGeom prst="rect">
            <a:avLst/>
          </a:prstGeom>
          <a:noFill/>
        </p:spPr>
        <p:txBody>
          <a:bodyPr wrap="square" lIns="0" rIns="0" rtlCol="0">
            <a:spAutoFit/>
          </a:bodyPr>
          <a:lstStyle/>
          <a:p>
            <a:pPr marL="58720" marR="0" lvl="0" indent="-58720" algn="l" defTabSz="914400" rtl="0" eaLnBrk="1" fontAlgn="base" latinLnBrk="0" hangingPunct="1">
              <a:lnSpc>
                <a:spcPct val="100000"/>
              </a:lnSpc>
              <a:spcBef>
                <a:spcPct val="50000"/>
              </a:spcBef>
              <a:spcAft>
                <a:spcPct val="0"/>
              </a:spcAft>
              <a:buClr>
                <a:srgbClr val="F0AB00"/>
              </a:buClr>
              <a:buSzPct val="80000"/>
              <a:buFontTx/>
              <a:buNone/>
              <a:tabLst/>
              <a:defRPr/>
            </a:pPr>
            <a:r>
              <a:rPr kumimoji="0" lang="en-US" sz="1400" b="0" i="0" u="none" strike="noStrike" kern="0" cap="none" spc="0" normalizeH="0" baseline="0" noProof="0" dirty="0">
                <a:ln>
                  <a:noFill/>
                </a:ln>
                <a:solidFill>
                  <a:prstClr val="black"/>
                </a:solidFill>
                <a:effectLst/>
                <a:uLnTx/>
                <a:uFillTx/>
                <a:latin typeface="Helvetica" pitchFamily="2" charset="0"/>
                <a:ea typeface="Arial Unicode MS" pitchFamily="34" charset="-128"/>
                <a:cs typeface="Arial Unicode MS" pitchFamily="34" charset="-128"/>
              </a:rPr>
              <a:t>“</a:t>
            </a:r>
            <a:r>
              <a:rPr kumimoji="0" lang="en-US" sz="1400" b="1" i="0" u="none" strike="noStrike" kern="0" cap="none" spc="0" normalizeH="0" baseline="0" noProof="0" dirty="0">
                <a:ln>
                  <a:noFill/>
                </a:ln>
                <a:solidFill>
                  <a:prstClr val="black"/>
                </a:solidFill>
                <a:effectLst/>
                <a:uLnTx/>
                <a:uFillTx/>
                <a:latin typeface="Helvetica" pitchFamily="2" charset="0"/>
                <a:ea typeface="Arial Unicode MS" pitchFamily="34" charset="-128"/>
                <a:cs typeface="Arial Unicode MS" pitchFamily="34" charset="-128"/>
              </a:rPr>
              <a:t>80% </a:t>
            </a:r>
            <a:r>
              <a:rPr kumimoji="0" lang="en-US" sz="1400" b="0" i="0" u="none" strike="noStrike" kern="0" cap="none" spc="0" normalizeH="0" baseline="0" noProof="0" dirty="0">
                <a:ln>
                  <a:noFill/>
                </a:ln>
                <a:solidFill>
                  <a:prstClr val="black"/>
                </a:solidFill>
                <a:effectLst/>
                <a:uLnTx/>
                <a:uFillTx/>
                <a:latin typeface="Helvetica" pitchFamily="2" charset="0"/>
                <a:ea typeface="Arial Unicode MS" pitchFamily="34" charset="-128"/>
                <a:cs typeface="Arial Unicode MS" pitchFamily="34" charset="-128"/>
              </a:rPr>
              <a:t>of early payment discount opportunities missed.”</a:t>
            </a:r>
          </a:p>
          <a:p>
            <a:pPr marL="58720" marR="0" lvl="0" indent="0" algn="l" defTabSz="914400" rtl="0" eaLnBrk="1" fontAlgn="base" latinLnBrk="0" hangingPunct="1">
              <a:lnSpc>
                <a:spcPct val="100000"/>
              </a:lnSpc>
              <a:spcBef>
                <a:spcPct val="50000"/>
              </a:spcBef>
              <a:spcAft>
                <a:spcPct val="0"/>
              </a:spcAft>
              <a:buClr>
                <a:srgbClr val="F0AB00"/>
              </a:buClr>
              <a:buSzPct val="80000"/>
              <a:buFontTx/>
              <a:buNone/>
              <a:tabLst/>
              <a:defRPr/>
            </a:pPr>
            <a:r>
              <a:rPr kumimoji="0" lang="en-US" sz="1400" b="0" i="0" u="none" strike="noStrike" kern="0" cap="none" spc="0" normalizeH="0" baseline="0" noProof="0" dirty="0">
                <a:ln>
                  <a:noFill/>
                </a:ln>
                <a:solidFill>
                  <a:schemeClr val="accent1"/>
                </a:solidFill>
                <a:effectLst/>
                <a:uLnTx/>
                <a:uFillTx/>
                <a:latin typeface="Helvetica" pitchFamily="2" charset="0"/>
                <a:ea typeface="Arial Unicode MS" pitchFamily="34" charset="-128"/>
                <a:cs typeface="Arial Unicode MS" pitchFamily="34" charset="-128"/>
              </a:rPr>
              <a:t>Ariba </a:t>
            </a:r>
          </a:p>
        </p:txBody>
      </p:sp>
      <p:pic>
        <p:nvPicPr>
          <p:cNvPr id="40" name="Picture 39">
            <a:extLst>
              <a:ext uri="{FF2B5EF4-FFF2-40B4-BE49-F238E27FC236}">
                <a16:creationId xmlns:a16="http://schemas.microsoft.com/office/drawing/2014/main" id="{A881FD08-A568-501D-E6D9-6E4ECCEC2D1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637780" y="2454241"/>
            <a:ext cx="1898892" cy="1898891"/>
          </a:xfrm>
          <a:prstGeom prst="rect">
            <a:avLst/>
          </a:prstGeom>
        </p:spPr>
      </p:pic>
    </p:spTree>
    <p:extLst>
      <p:ext uri="{BB962C8B-B14F-4D97-AF65-F5344CB8AC3E}">
        <p14:creationId xmlns:p14="http://schemas.microsoft.com/office/powerpoint/2010/main" val="37432407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56947B-D57D-2C60-3842-A23D97807E1E}"/>
              </a:ext>
            </a:extLst>
          </p:cNvPr>
          <p:cNvSpPr>
            <a:spLocks noGrp="1"/>
          </p:cNvSpPr>
          <p:nvPr>
            <p:ph type="body" sz="quarter" idx="12"/>
          </p:nvPr>
        </p:nvSpPr>
        <p:spPr/>
        <p:txBody>
          <a:bodyPr>
            <a:normAutofit fontScale="92500" lnSpcReduction="10000"/>
          </a:bodyPr>
          <a:lstStyle/>
          <a:p>
            <a:r>
              <a:rPr lang="en-US" sz="3200" dirty="0"/>
              <a:t>Key Business Drivers for </a:t>
            </a:r>
            <a:br>
              <a:rPr lang="en-US" sz="3200" dirty="0"/>
            </a:br>
            <a:r>
              <a:rPr lang="en-US" sz="3200" dirty="0"/>
              <a:t>Achieving Excellence in AP</a:t>
            </a:r>
          </a:p>
        </p:txBody>
      </p:sp>
      <p:grpSp>
        <p:nvGrpSpPr>
          <p:cNvPr id="8" name="Group 7">
            <a:extLst>
              <a:ext uri="{FF2B5EF4-FFF2-40B4-BE49-F238E27FC236}">
                <a16:creationId xmlns:a16="http://schemas.microsoft.com/office/drawing/2014/main" id="{2A77AC2C-9FF2-43B6-9B69-4572E9EFD027}"/>
              </a:ext>
            </a:extLst>
          </p:cNvPr>
          <p:cNvGrpSpPr/>
          <p:nvPr/>
        </p:nvGrpSpPr>
        <p:grpSpPr>
          <a:xfrm>
            <a:off x="1072204" y="2037044"/>
            <a:ext cx="6613111" cy="703626"/>
            <a:chOff x="841072" y="1152626"/>
            <a:chExt cx="8483263" cy="902608"/>
          </a:xfrm>
        </p:grpSpPr>
        <p:pic>
          <p:nvPicPr>
            <p:cNvPr id="3" name="Picture 2">
              <a:extLst>
                <a:ext uri="{FF2B5EF4-FFF2-40B4-BE49-F238E27FC236}">
                  <a16:creationId xmlns:a16="http://schemas.microsoft.com/office/drawing/2014/main" id="{2DC7364F-F97F-034E-962C-F3133AB72D6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1072" y="1152626"/>
              <a:ext cx="902338" cy="902338"/>
            </a:xfrm>
            <a:prstGeom prst="rect">
              <a:avLst/>
            </a:prstGeom>
          </p:spPr>
        </p:pic>
        <p:pic>
          <p:nvPicPr>
            <p:cNvPr id="11" name="Picture 10">
              <a:extLst>
                <a:ext uri="{FF2B5EF4-FFF2-40B4-BE49-F238E27FC236}">
                  <a16:creationId xmlns:a16="http://schemas.microsoft.com/office/drawing/2014/main" id="{4AF135D6-338A-7842-9E2B-324F2BF242B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65162" y="1202884"/>
              <a:ext cx="852350" cy="852350"/>
            </a:xfrm>
            <a:prstGeom prst="rect">
              <a:avLst/>
            </a:prstGeom>
          </p:spPr>
        </p:pic>
        <p:sp>
          <p:nvSpPr>
            <p:cNvPr id="28" name="Rectangle 27">
              <a:extLst>
                <a:ext uri="{FF2B5EF4-FFF2-40B4-BE49-F238E27FC236}">
                  <a16:creationId xmlns:a16="http://schemas.microsoft.com/office/drawing/2014/main" id="{26009AEC-D7D1-724D-A993-37F6A68501AE}"/>
                </a:ext>
              </a:extLst>
            </p:cNvPr>
            <p:cNvSpPr/>
            <p:nvPr/>
          </p:nvSpPr>
          <p:spPr>
            <a:xfrm>
              <a:off x="4941212" y="1398287"/>
              <a:ext cx="4383123" cy="369332"/>
            </a:xfrm>
            <a:prstGeom prst="rect">
              <a:avLst/>
            </a:prstGeom>
          </p:spPr>
          <p:txBody>
            <a:bodyPr wrap="none">
              <a:spAutoFit/>
            </a:bodyPr>
            <a:lstStyle/>
            <a:p>
              <a:pPr marL="457063" marR="0" lvl="0" indent="-457063" algn="l" defTabSz="914400" rtl="0" eaLnBrk="1" fontAlgn="auto" latinLnBrk="0" hangingPunct="1">
                <a:lnSpc>
                  <a:spcPct val="100000"/>
                </a:lnSpc>
                <a:spcBef>
                  <a:spcPct val="270000"/>
                </a:spcBef>
                <a:spcAft>
                  <a:spcPts val="0"/>
                </a:spcAft>
                <a:buClr>
                  <a:prstClr val="black"/>
                </a:buClr>
                <a:buSzPct val="100000"/>
                <a:buFont typeface="+mj-lt"/>
                <a:buAutoNum type="arabicPeriod"/>
                <a:tabLst/>
                <a:defRPr/>
              </a:pPr>
              <a:r>
                <a:rPr kumimoji="0" lang="en-US" altLang="en-US" b="1" i="0" u="none" strike="noStrike" kern="1200" cap="none" spc="0" normalizeH="0" baseline="0" noProof="0" dirty="0">
                  <a:ln>
                    <a:noFill/>
                  </a:ln>
                  <a:solidFill>
                    <a:schemeClr val="accent3"/>
                  </a:solidFill>
                  <a:effectLst/>
                  <a:uLnTx/>
                  <a:uFillTx/>
                  <a:latin typeface="Open Sans"/>
                  <a:ea typeface="+mn-ea"/>
                  <a:cs typeface="+mn-cs"/>
                </a:rPr>
                <a:t>Insight </a:t>
              </a:r>
              <a:r>
                <a:rPr kumimoji="0" lang="en-US" altLang="en-US" b="0" i="0" u="none" strike="noStrike" kern="1200" cap="none" spc="0" normalizeH="0" baseline="0" noProof="0" dirty="0">
                  <a:ln>
                    <a:noFill/>
                  </a:ln>
                  <a:solidFill>
                    <a:schemeClr val="accent3"/>
                  </a:solidFill>
                  <a:effectLst/>
                  <a:uLnTx/>
                  <a:uFillTx/>
                  <a:latin typeface="Open Sans"/>
                  <a:ea typeface="+mn-ea"/>
                  <a:cs typeface="+mn-cs"/>
                </a:rPr>
                <a:t>– Financial and operational</a:t>
              </a:r>
            </a:p>
          </p:txBody>
        </p:sp>
        <p:sp>
          <p:nvSpPr>
            <p:cNvPr id="26" name="AutoShape 13">
              <a:extLst>
                <a:ext uri="{FF2B5EF4-FFF2-40B4-BE49-F238E27FC236}">
                  <a16:creationId xmlns:a16="http://schemas.microsoft.com/office/drawing/2014/main" id="{A5739907-5FC9-5E4E-9E21-81D4456016B6}"/>
                </a:ext>
              </a:extLst>
            </p:cNvPr>
            <p:cNvSpPr>
              <a:spLocks noChangeArrowheads="1"/>
            </p:cNvSpPr>
            <p:nvPr/>
          </p:nvSpPr>
          <p:spPr bwMode="auto">
            <a:xfrm>
              <a:off x="2399677" y="1269803"/>
              <a:ext cx="259376" cy="590029"/>
            </a:xfrm>
            <a:prstGeom prst="chevron">
              <a:avLst>
                <a:gd name="adj" fmla="val 84554"/>
              </a:avLst>
            </a:prstGeom>
            <a:solidFill>
              <a:schemeClr val="accent2"/>
            </a:solidFill>
            <a:ln w="3810" algn="ctr">
              <a:noFill/>
              <a:miter lim="800000"/>
              <a:headEnd/>
              <a:tailEnd/>
            </a:ln>
            <a:effectLst/>
          </p:spPr>
          <p:txBody>
            <a:bodyPr rot="10800000" vert="eaVert" wrap="none" lIns="0" tIns="0" rIns="0" bIns="0" anchor="ctr"/>
            <a:lstStyle/>
            <a:p>
              <a:pPr marL="0" marR="0" lvl="0" indent="0" algn="ctr" defTabSz="914400" rtl="0" eaLnBrk="0" fontAlgn="auto" latinLnBrk="0" hangingPunct="0">
                <a:lnSpc>
                  <a:spcPct val="100000"/>
                </a:lnSpc>
                <a:spcBef>
                  <a:spcPts val="0"/>
                </a:spcBef>
                <a:spcAft>
                  <a:spcPts val="0"/>
                </a:spcAft>
                <a:buClr>
                  <a:srgbClr val="ED7D31"/>
                </a:buClr>
                <a:buSzTx/>
                <a:buFont typeface="Wingdings" pitchFamily="2" charset="2"/>
                <a:buNone/>
                <a:tabLst/>
                <a:defRPr/>
              </a:pPr>
              <a:endParaRPr kumimoji="0" lang="en-US" sz="1100" b="0" i="0" u="none" strike="noStrike" kern="1200" cap="none" spc="0" normalizeH="0" baseline="0" noProof="0">
                <a:ln>
                  <a:noFill/>
                </a:ln>
                <a:solidFill>
                  <a:schemeClr val="accent3"/>
                </a:solidFill>
                <a:effectLst/>
                <a:uLnTx/>
                <a:uFillTx/>
                <a:latin typeface="Open Sans"/>
                <a:ea typeface="Arial Unicode MS" pitchFamily="34" charset="-128"/>
                <a:cs typeface="Arial Unicode MS" pitchFamily="34" charset="-128"/>
              </a:endParaRPr>
            </a:p>
          </p:txBody>
        </p:sp>
      </p:grpSp>
      <p:grpSp>
        <p:nvGrpSpPr>
          <p:cNvPr id="7" name="Group 6">
            <a:extLst>
              <a:ext uri="{FF2B5EF4-FFF2-40B4-BE49-F238E27FC236}">
                <a16:creationId xmlns:a16="http://schemas.microsoft.com/office/drawing/2014/main" id="{0F91CC43-7A95-4EE6-BD2C-FC4100550D6C}"/>
              </a:ext>
            </a:extLst>
          </p:cNvPr>
          <p:cNvGrpSpPr/>
          <p:nvPr/>
        </p:nvGrpSpPr>
        <p:grpSpPr>
          <a:xfrm>
            <a:off x="1118278" y="2862015"/>
            <a:ext cx="7380848" cy="698975"/>
            <a:chOff x="887146" y="2266704"/>
            <a:chExt cx="9468112" cy="896641"/>
          </a:xfrm>
        </p:grpSpPr>
        <p:pic>
          <p:nvPicPr>
            <p:cNvPr id="13" name="Picture 12">
              <a:extLst>
                <a:ext uri="{FF2B5EF4-FFF2-40B4-BE49-F238E27FC236}">
                  <a16:creationId xmlns:a16="http://schemas.microsoft.com/office/drawing/2014/main" id="{FD47568D-FCA7-464A-9A46-F1AA4CA4E88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87146" y="2309930"/>
              <a:ext cx="810187" cy="810187"/>
            </a:xfrm>
            <a:prstGeom prst="rect">
              <a:avLst/>
            </a:prstGeom>
          </p:spPr>
        </p:pic>
        <p:pic>
          <p:nvPicPr>
            <p:cNvPr id="15" name="Picture 14">
              <a:extLst>
                <a:ext uri="{FF2B5EF4-FFF2-40B4-BE49-F238E27FC236}">
                  <a16:creationId xmlns:a16="http://schemas.microsoft.com/office/drawing/2014/main" id="{AE60EA85-DD37-8246-89ED-5388C258B83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43018" y="2266704"/>
              <a:ext cx="896641" cy="896641"/>
            </a:xfrm>
            <a:prstGeom prst="rect">
              <a:avLst/>
            </a:prstGeom>
          </p:spPr>
        </p:pic>
        <p:sp>
          <p:nvSpPr>
            <p:cNvPr id="135" name="Rectangle 134">
              <a:extLst>
                <a:ext uri="{FF2B5EF4-FFF2-40B4-BE49-F238E27FC236}">
                  <a16:creationId xmlns:a16="http://schemas.microsoft.com/office/drawing/2014/main" id="{77BFBC8D-0151-0A40-92F6-E2F5731AAA1D}"/>
                </a:ext>
              </a:extLst>
            </p:cNvPr>
            <p:cNvSpPr/>
            <p:nvPr/>
          </p:nvSpPr>
          <p:spPr>
            <a:xfrm>
              <a:off x="4941212" y="2484252"/>
              <a:ext cx="5414046" cy="369332"/>
            </a:xfrm>
            <a:prstGeom prst="rect">
              <a:avLst/>
            </a:prstGeom>
          </p:spPr>
          <p:txBody>
            <a:bodyPr wrap="none">
              <a:spAutoFit/>
            </a:bodyPr>
            <a:lstStyle/>
            <a:p>
              <a:pPr marL="457063" marR="0" lvl="0" indent="-457063" algn="l" defTabSz="914400" rtl="0" eaLnBrk="1" fontAlgn="auto" latinLnBrk="0" hangingPunct="1">
                <a:lnSpc>
                  <a:spcPct val="100000"/>
                </a:lnSpc>
                <a:spcBef>
                  <a:spcPct val="270000"/>
                </a:spcBef>
                <a:spcAft>
                  <a:spcPts val="0"/>
                </a:spcAft>
                <a:buClr>
                  <a:prstClr val="black"/>
                </a:buClr>
                <a:buSzPct val="100000"/>
                <a:buFont typeface="+mj-lt"/>
                <a:buAutoNum type="arabicPeriod" startAt="2"/>
                <a:tabLst/>
                <a:defRPr/>
              </a:pPr>
              <a:r>
                <a:rPr kumimoji="0" lang="en-US" altLang="en-US" b="1" i="0" u="none" strike="noStrike" kern="1200" cap="none" spc="0" normalizeH="0" baseline="0" noProof="0" dirty="0">
                  <a:ln>
                    <a:noFill/>
                  </a:ln>
                  <a:solidFill>
                    <a:schemeClr val="accent3"/>
                  </a:solidFill>
                  <a:effectLst/>
                  <a:uLnTx/>
                  <a:uFillTx/>
                  <a:latin typeface="Open Sans"/>
                  <a:ea typeface="+mn-ea"/>
                  <a:cs typeface="+mn-cs"/>
                </a:rPr>
                <a:t>Collaboration </a:t>
              </a:r>
              <a:r>
                <a:rPr kumimoji="0" lang="en-US" altLang="en-US" b="0" i="0" u="none" strike="noStrike" kern="1200" cap="none" spc="0" normalizeH="0" baseline="0" noProof="0" dirty="0">
                  <a:ln>
                    <a:noFill/>
                  </a:ln>
                  <a:solidFill>
                    <a:schemeClr val="accent3"/>
                  </a:solidFill>
                  <a:effectLst/>
                  <a:uLnTx/>
                  <a:uFillTx/>
                  <a:latin typeface="Open Sans"/>
                  <a:ea typeface="+mn-ea"/>
                  <a:cs typeface="+mn-cs"/>
                </a:rPr>
                <a:t>–</a:t>
              </a:r>
              <a:r>
                <a:rPr kumimoji="0" lang="en-US" altLang="en-US" b="1" i="0" u="none" strike="noStrike" kern="1200" cap="none" spc="0" normalizeH="0" baseline="0" noProof="0" dirty="0">
                  <a:ln>
                    <a:noFill/>
                  </a:ln>
                  <a:solidFill>
                    <a:schemeClr val="accent3"/>
                  </a:solidFill>
                  <a:effectLst/>
                  <a:uLnTx/>
                  <a:uFillTx/>
                  <a:latin typeface="Open Sans"/>
                  <a:ea typeface="+mn-ea"/>
                  <a:cs typeface="+mn-cs"/>
                </a:rPr>
                <a:t> </a:t>
              </a:r>
              <a:r>
                <a:rPr kumimoji="0" lang="en-US" altLang="en-US" b="0" i="0" u="none" strike="noStrike" kern="1200" cap="none" spc="0" normalizeH="0" baseline="0" noProof="0" dirty="0">
                  <a:ln>
                    <a:noFill/>
                  </a:ln>
                  <a:solidFill>
                    <a:schemeClr val="accent3"/>
                  </a:solidFill>
                  <a:effectLst/>
                  <a:uLnTx/>
                  <a:uFillTx/>
                  <a:latin typeface="Open Sans"/>
                  <a:ea typeface="+mn-ea"/>
                  <a:cs typeface="+mn-cs"/>
                </a:rPr>
                <a:t>Share common information</a:t>
              </a:r>
            </a:p>
          </p:txBody>
        </p:sp>
        <p:sp>
          <p:nvSpPr>
            <p:cNvPr id="29" name="AutoShape 13">
              <a:extLst>
                <a:ext uri="{FF2B5EF4-FFF2-40B4-BE49-F238E27FC236}">
                  <a16:creationId xmlns:a16="http://schemas.microsoft.com/office/drawing/2014/main" id="{EDAB5050-F6BE-E94B-9F63-EC242A1C7B62}"/>
                </a:ext>
              </a:extLst>
            </p:cNvPr>
            <p:cNvSpPr>
              <a:spLocks noChangeArrowheads="1"/>
            </p:cNvSpPr>
            <p:nvPr/>
          </p:nvSpPr>
          <p:spPr bwMode="auto">
            <a:xfrm>
              <a:off x="2399677" y="2386075"/>
              <a:ext cx="259376" cy="590029"/>
            </a:xfrm>
            <a:prstGeom prst="chevron">
              <a:avLst>
                <a:gd name="adj" fmla="val 84554"/>
              </a:avLst>
            </a:prstGeom>
            <a:solidFill>
              <a:schemeClr val="accent2"/>
            </a:solidFill>
            <a:ln w="3810" algn="ctr">
              <a:noFill/>
              <a:miter lim="800000"/>
              <a:headEnd/>
              <a:tailEnd/>
            </a:ln>
            <a:effectLst/>
          </p:spPr>
          <p:txBody>
            <a:bodyPr rot="10800000" vert="eaVert" wrap="none" lIns="0" tIns="0" rIns="0" bIns="0" anchor="ctr"/>
            <a:lstStyle/>
            <a:p>
              <a:pPr marL="0" marR="0" lvl="0" indent="0" algn="ctr" defTabSz="914400" rtl="0" eaLnBrk="0" fontAlgn="auto" latinLnBrk="0" hangingPunct="0">
                <a:lnSpc>
                  <a:spcPct val="100000"/>
                </a:lnSpc>
                <a:spcBef>
                  <a:spcPts val="0"/>
                </a:spcBef>
                <a:spcAft>
                  <a:spcPts val="0"/>
                </a:spcAft>
                <a:buClr>
                  <a:srgbClr val="ED7D31"/>
                </a:buClr>
                <a:buSzTx/>
                <a:buFont typeface="Wingdings" pitchFamily="2" charset="2"/>
                <a:buNone/>
                <a:tabLst/>
                <a:defRPr/>
              </a:pPr>
              <a:endParaRPr kumimoji="0" lang="en-US" sz="1100" b="0" i="0" u="none" strike="noStrike" kern="1200" cap="none" spc="0" normalizeH="0" baseline="0" noProof="0">
                <a:ln>
                  <a:noFill/>
                </a:ln>
                <a:solidFill>
                  <a:schemeClr val="accent3"/>
                </a:solidFill>
                <a:effectLst/>
                <a:uLnTx/>
                <a:uFillTx/>
                <a:latin typeface="Open Sans"/>
                <a:ea typeface="Arial Unicode MS" pitchFamily="34" charset="-128"/>
                <a:cs typeface="Arial Unicode MS" pitchFamily="34" charset="-128"/>
              </a:endParaRPr>
            </a:p>
          </p:txBody>
        </p:sp>
      </p:grpSp>
      <p:grpSp>
        <p:nvGrpSpPr>
          <p:cNvPr id="6" name="Group 5">
            <a:extLst>
              <a:ext uri="{FF2B5EF4-FFF2-40B4-BE49-F238E27FC236}">
                <a16:creationId xmlns:a16="http://schemas.microsoft.com/office/drawing/2014/main" id="{556B9ACB-4091-4AB1-95CE-4A5A4EA2EB6E}"/>
              </a:ext>
            </a:extLst>
          </p:cNvPr>
          <p:cNvGrpSpPr/>
          <p:nvPr/>
        </p:nvGrpSpPr>
        <p:grpSpPr>
          <a:xfrm>
            <a:off x="1137830" y="3682335"/>
            <a:ext cx="7093041" cy="736388"/>
            <a:chOff x="906698" y="3349820"/>
            <a:chExt cx="9098914" cy="944634"/>
          </a:xfrm>
        </p:grpSpPr>
        <p:pic>
          <p:nvPicPr>
            <p:cNvPr id="25" name="Picture 24">
              <a:extLst>
                <a:ext uri="{FF2B5EF4-FFF2-40B4-BE49-F238E27FC236}">
                  <a16:creationId xmlns:a16="http://schemas.microsoft.com/office/drawing/2014/main" id="{CBB62E76-B625-624A-9648-F92D76669BB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06698" y="3436596"/>
              <a:ext cx="771083" cy="771083"/>
            </a:xfrm>
            <a:prstGeom prst="rect">
              <a:avLst/>
            </a:prstGeom>
          </p:spPr>
        </p:pic>
        <p:pic>
          <p:nvPicPr>
            <p:cNvPr id="27" name="Picture 26">
              <a:extLst>
                <a:ext uri="{FF2B5EF4-FFF2-40B4-BE49-F238E27FC236}">
                  <a16:creationId xmlns:a16="http://schemas.microsoft.com/office/drawing/2014/main" id="{609ED430-043E-014A-BB86-2E2CB12AD62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519020" y="3349820"/>
              <a:ext cx="944634" cy="944634"/>
            </a:xfrm>
            <a:prstGeom prst="rect">
              <a:avLst/>
            </a:prstGeom>
          </p:spPr>
        </p:pic>
        <p:sp>
          <p:nvSpPr>
            <p:cNvPr id="136" name="Rectangle 135">
              <a:extLst>
                <a:ext uri="{FF2B5EF4-FFF2-40B4-BE49-F238E27FC236}">
                  <a16:creationId xmlns:a16="http://schemas.microsoft.com/office/drawing/2014/main" id="{8EE3F50B-F7AC-A241-A65C-C5804E133DAE}"/>
                </a:ext>
              </a:extLst>
            </p:cNvPr>
            <p:cNvSpPr/>
            <p:nvPr/>
          </p:nvSpPr>
          <p:spPr>
            <a:xfrm>
              <a:off x="4941212" y="3591366"/>
              <a:ext cx="5064400" cy="369332"/>
            </a:xfrm>
            <a:prstGeom prst="rect">
              <a:avLst/>
            </a:prstGeom>
          </p:spPr>
          <p:txBody>
            <a:bodyPr wrap="none">
              <a:spAutoFit/>
            </a:bodyPr>
            <a:lstStyle/>
            <a:p>
              <a:pPr marL="457063" marR="0" lvl="0" indent="-457063" algn="l" defTabSz="914400" rtl="0" eaLnBrk="1" fontAlgn="auto" latinLnBrk="0" hangingPunct="1">
                <a:lnSpc>
                  <a:spcPct val="100000"/>
                </a:lnSpc>
                <a:spcBef>
                  <a:spcPct val="270000"/>
                </a:spcBef>
                <a:spcAft>
                  <a:spcPts val="0"/>
                </a:spcAft>
                <a:buClr>
                  <a:prstClr val="black"/>
                </a:buClr>
                <a:buSzPct val="100000"/>
                <a:buFont typeface="+mj-lt"/>
                <a:buAutoNum type="arabicPeriod" startAt="3"/>
                <a:tabLst/>
                <a:defRPr/>
              </a:pPr>
              <a:r>
                <a:rPr kumimoji="0" lang="en-US" altLang="en-US" b="1" i="0" u="none" strike="noStrike" kern="1200" cap="none" spc="0" normalizeH="0" baseline="0" noProof="0">
                  <a:ln>
                    <a:noFill/>
                  </a:ln>
                  <a:solidFill>
                    <a:schemeClr val="accent3"/>
                  </a:solidFill>
                  <a:effectLst/>
                  <a:uLnTx/>
                  <a:uFillTx/>
                  <a:latin typeface="Open Sans"/>
                  <a:ea typeface="+mn-ea"/>
                  <a:cs typeface="+mn-cs"/>
                </a:rPr>
                <a:t>Automation </a:t>
              </a:r>
              <a:r>
                <a:rPr kumimoji="0" lang="en-US" altLang="en-US" b="0" i="0" u="none" strike="noStrike" kern="1200" cap="none" spc="0" normalizeH="0" baseline="0" noProof="0">
                  <a:ln>
                    <a:noFill/>
                  </a:ln>
                  <a:solidFill>
                    <a:schemeClr val="accent3"/>
                  </a:solidFill>
                  <a:effectLst/>
                  <a:uLnTx/>
                  <a:uFillTx/>
                  <a:latin typeface="Open Sans"/>
                  <a:ea typeface="+mn-ea"/>
                  <a:cs typeface="+mn-cs"/>
                </a:rPr>
                <a:t>– Reduce manual processes</a:t>
              </a:r>
            </a:p>
          </p:txBody>
        </p:sp>
        <p:sp>
          <p:nvSpPr>
            <p:cNvPr id="30" name="AutoShape 13">
              <a:extLst>
                <a:ext uri="{FF2B5EF4-FFF2-40B4-BE49-F238E27FC236}">
                  <a16:creationId xmlns:a16="http://schemas.microsoft.com/office/drawing/2014/main" id="{BF11926C-42D1-014E-978E-DDCD2038C535}"/>
                </a:ext>
              </a:extLst>
            </p:cNvPr>
            <p:cNvSpPr>
              <a:spLocks noChangeArrowheads="1"/>
            </p:cNvSpPr>
            <p:nvPr/>
          </p:nvSpPr>
          <p:spPr bwMode="auto">
            <a:xfrm>
              <a:off x="2399677" y="3502347"/>
              <a:ext cx="259376" cy="590029"/>
            </a:xfrm>
            <a:prstGeom prst="chevron">
              <a:avLst>
                <a:gd name="adj" fmla="val 84554"/>
              </a:avLst>
            </a:prstGeom>
            <a:solidFill>
              <a:schemeClr val="accent2"/>
            </a:solidFill>
            <a:ln w="3810" algn="ctr">
              <a:noFill/>
              <a:miter lim="800000"/>
              <a:headEnd/>
              <a:tailEnd/>
            </a:ln>
            <a:effectLst/>
          </p:spPr>
          <p:txBody>
            <a:bodyPr rot="10800000" vert="eaVert" wrap="none" lIns="0" tIns="0" rIns="0" bIns="0" anchor="ctr"/>
            <a:lstStyle/>
            <a:p>
              <a:pPr marL="0" marR="0" lvl="0" indent="0" algn="ctr" defTabSz="914400" rtl="0" eaLnBrk="0" fontAlgn="auto" latinLnBrk="0" hangingPunct="0">
                <a:lnSpc>
                  <a:spcPct val="100000"/>
                </a:lnSpc>
                <a:spcBef>
                  <a:spcPts val="0"/>
                </a:spcBef>
                <a:spcAft>
                  <a:spcPts val="0"/>
                </a:spcAft>
                <a:buClr>
                  <a:srgbClr val="ED7D31"/>
                </a:buClr>
                <a:buSzTx/>
                <a:buFont typeface="Wingdings" pitchFamily="2" charset="2"/>
                <a:buNone/>
                <a:tabLst/>
                <a:defRPr/>
              </a:pPr>
              <a:endParaRPr kumimoji="0" lang="en-US" sz="1100" b="0" i="0" u="none" strike="noStrike" kern="1200" cap="none" spc="0" normalizeH="0" baseline="0" noProof="0">
                <a:ln>
                  <a:noFill/>
                </a:ln>
                <a:solidFill>
                  <a:schemeClr val="accent3"/>
                </a:solidFill>
                <a:effectLst/>
                <a:uLnTx/>
                <a:uFillTx/>
                <a:latin typeface="Open Sans"/>
                <a:ea typeface="Arial Unicode MS" pitchFamily="34" charset="-128"/>
                <a:cs typeface="Arial Unicode MS" pitchFamily="34" charset="-128"/>
              </a:endParaRPr>
            </a:p>
          </p:txBody>
        </p:sp>
      </p:grpSp>
      <p:grpSp>
        <p:nvGrpSpPr>
          <p:cNvPr id="5" name="Group 4">
            <a:extLst>
              <a:ext uri="{FF2B5EF4-FFF2-40B4-BE49-F238E27FC236}">
                <a16:creationId xmlns:a16="http://schemas.microsoft.com/office/drawing/2014/main" id="{3A52A81B-0D18-43FE-9A1F-EB20BA482B39}"/>
              </a:ext>
            </a:extLst>
          </p:cNvPr>
          <p:cNvGrpSpPr/>
          <p:nvPr/>
        </p:nvGrpSpPr>
        <p:grpSpPr>
          <a:xfrm>
            <a:off x="1076438" y="4540068"/>
            <a:ext cx="7092313" cy="696815"/>
            <a:chOff x="845306" y="4480930"/>
            <a:chExt cx="9097981" cy="893870"/>
          </a:xfrm>
        </p:grpSpPr>
        <p:pic>
          <p:nvPicPr>
            <p:cNvPr id="17" name="Picture 16">
              <a:extLst>
                <a:ext uri="{FF2B5EF4-FFF2-40B4-BE49-F238E27FC236}">
                  <a16:creationId xmlns:a16="http://schemas.microsoft.com/office/drawing/2014/main" id="{94825D36-F810-1B4F-9A40-06D7860F3E4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45306" y="4480930"/>
              <a:ext cx="893870" cy="893870"/>
            </a:xfrm>
            <a:prstGeom prst="rect">
              <a:avLst/>
            </a:prstGeom>
          </p:spPr>
        </p:pic>
        <p:pic>
          <p:nvPicPr>
            <p:cNvPr id="19" name="Picture 18">
              <a:extLst>
                <a:ext uri="{FF2B5EF4-FFF2-40B4-BE49-F238E27FC236}">
                  <a16:creationId xmlns:a16="http://schemas.microsoft.com/office/drawing/2014/main" id="{2C6B8999-0C0C-7340-87E9-F657A115073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547029" y="4483556"/>
              <a:ext cx="888617" cy="888617"/>
            </a:xfrm>
            <a:prstGeom prst="rect">
              <a:avLst/>
            </a:prstGeom>
          </p:spPr>
        </p:pic>
        <p:sp>
          <p:nvSpPr>
            <p:cNvPr id="137" name="Rectangle 136">
              <a:extLst>
                <a:ext uri="{FF2B5EF4-FFF2-40B4-BE49-F238E27FC236}">
                  <a16:creationId xmlns:a16="http://schemas.microsoft.com/office/drawing/2014/main" id="{CEB79D54-170B-6D40-942B-6C07D8236688}"/>
                </a:ext>
              </a:extLst>
            </p:cNvPr>
            <p:cNvSpPr/>
            <p:nvPr/>
          </p:nvSpPr>
          <p:spPr>
            <a:xfrm>
              <a:off x="4941212" y="4697093"/>
              <a:ext cx="5002075" cy="369332"/>
            </a:xfrm>
            <a:prstGeom prst="rect">
              <a:avLst/>
            </a:prstGeom>
          </p:spPr>
          <p:txBody>
            <a:bodyPr wrap="none">
              <a:spAutoFit/>
            </a:bodyPr>
            <a:lstStyle/>
            <a:p>
              <a:pPr marL="457063" marR="0" lvl="0" indent="-457063" algn="l" defTabSz="914400" rtl="0" eaLnBrk="1" fontAlgn="auto" latinLnBrk="0" hangingPunct="1">
                <a:lnSpc>
                  <a:spcPct val="100000"/>
                </a:lnSpc>
                <a:spcBef>
                  <a:spcPct val="270000"/>
                </a:spcBef>
                <a:spcAft>
                  <a:spcPts val="0"/>
                </a:spcAft>
                <a:buClr>
                  <a:prstClr val="black"/>
                </a:buClr>
                <a:buSzPct val="100000"/>
                <a:buFont typeface="+mj-lt"/>
                <a:buAutoNum type="arabicPeriod" startAt="4"/>
                <a:tabLst/>
                <a:defRPr/>
              </a:pPr>
              <a:r>
                <a:rPr kumimoji="0" lang="en-US" altLang="en-US" b="1" i="0" u="none" strike="noStrike" kern="1200" cap="none" spc="0" normalizeH="0" baseline="0" noProof="0">
                  <a:ln>
                    <a:noFill/>
                  </a:ln>
                  <a:solidFill>
                    <a:schemeClr val="accent3"/>
                  </a:solidFill>
                  <a:effectLst/>
                  <a:uLnTx/>
                  <a:uFillTx/>
                  <a:latin typeface="Open Sans"/>
                  <a:ea typeface="+mn-ea"/>
                  <a:cs typeface="+mn-cs"/>
                </a:rPr>
                <a:t>Control </a:t>
              </a:r>
              <a:r>
                <a:rPr kumimoji="0" lang="en-US" altLang="en-US" b="0" i="0" u="none" strike="noStrike" kern="1200" cap="none" spc="0" normalizeH="0" baseline="0" noProof="0">
                  <a:ln>
                    <a:noFill/>
                  </a:ln>
                  <a:solidFill>
                    <a:schemeClr val="accent3"/>
                  </a:solidFill>
                  <a:effectLst/>
                  <a:uLnTx/>
                  <a:uFillTx/>
                  <a:latin typeface="Open Sans"/>
                  <a:ea typeface="+mn-ea"/>
                  <a:cs typeface="+mn-cs"/>
                </a:rPr>
                <a:t>– Exception-based management</a:t>
              </a:r>
            </a:p>
          </p:txBody>
        </p:sp>
        <p:sp>
          <p:nvSpPr>
            <p:cNvPr id="31" name="AutoShape 13">
              <a:extLst>
                <a:ext uri="{FF2B5EF4-FFF2-40B4-BE49-F238E27FC236}">
                  <a16:creationId xmlns:a16="http://schemas.microsoft.com/office/drawing/2014/main" id="{EDAB5050-F6BE-E94B-9F63-EC242A1C7B62}"/>
                </a:ext>
              </a:extLst>
            </p:cNvPr>
            <p:cNvSpPr>
              <a:spLocks noChangeArrowheads="1"/>
            </p:cNvSpPr>
            <p:nvPr/>
          </p:nvSpPr>
          <p:spPr bwMode="auto">
            <a:xfrm>
              <a:off x="2399677" y="4618620"/>
              <a:ext cx="259376" cy="590029"/>
            </a:xfrm>
            <a:prstGeom prst="chevron">
              <a:avLst>
                <a:gd name="adj" fmla="val 84554"/>
              </a:avLst>
            </a:prstGeom>
            <a:solidFill>
              <a:schemeClr val="accent2"/>
            </a:solidFill>
            <a:ln w="3810" algn="ctr">
              <a:noFill/>
              <a:miter lim="800000"/>
              <a:headEnd/>
              <a:tailEnd/>
            </a:ln>
            <a:effectLst/>
          </p:spPr>
          <p:txBody>
            <a:bodyPr rot="10800000" vert="eaVert" wrap="none" lIns="0" tIns="0" rIns="0" bIns="0" anchor="ctr"/>
            <a:lstStyle/>
            <a:p>
              <a:pPr marL="0" marR="0" lvl="0" indent="0" algn="ctr" defTabSz="914400" rtl="0" eaLnBrk="0" fontAlgn="auto" latinLnBrk="0" hangingPunct="0">
                <a:lnSpc>
                  <a:spcPct val="100000"/>
                </a:lnSpc>
                <a:spcBef>
                  <a:spcPts val="0"/>
                </a:spcBef>
                <a:spcAft>
                  <a:spcPts val="0"/>
                </a:spcAft>
                <a:buClr>
                  <a:srgbClr val="ED7D31"/>
                </a:buClr>
                <a:buSzTx/>
                <a:buFont typeface="Wingdings" pitchFamily="2" charset="2"/>
                <a:buNone/>
                <a:tabLst/>
                <a:defRPr/>
              </a:pPr>
              <a:endParaRPr kumimoji="0" lang="en-US" sz="1100" b="0" i="0" u="none" strike="noStrike" kern="1200" cap="none" spc="0" normalizeH="0" baseline="0" noProof="0">
                <a:ln>
                  <a:noFill/>
                </a:ln>
                <a:solidFill>
                  <a:schemeClr val="accent3"/>
                </a:solidFill>
                <a:effectLst/>
                <a:uLnTx/>
                <a:uFillTx/>
                <a:latin typeface="Open Sans"/>
                <a:ea typeface="Arial Unicode MS" pitchFamily="34" charset="-128"/>
                <a:cs typeface="Arial Unicode MS" pitchFamily="34" charset="-128"/>
              </a:endParaRPr>
            </a:p>
          </p:txBody>
        </p:sp>
      </p:grpSp>
      <p:grpSp>
        <p:nvGrpSpPr>
          <p:cNvPr id="4" name="Group 3">
            <a:extLst>
              <a:ext uri="{FF2B5EF4-FFF2-40B4-BE49-F238E27FC236}">
                <a16:creationId xmlns:a16="http://schemas.microsoft.com/office/drawing/2014/main" id="{DF112FEA-C5E8-40E1-8B88-60BB19119230}"/>
              </a:ext>
            </a:extLst>
          </p:cNvPr>
          <p:cNvGrpSpPr/>
          <p:nvPr/>
        </p:nvGrpSpPr>
        <p:grpSpPr>
          <a:xfrm>
            <a:off x="1072204" y="5358229"/>
            <a:ext cx="6443076" cy="735547"/>
            <a:chOff x="866640" y="5561277"/>
            <a:chExt cx="8265143" cy="943556"/>
          </a:xfrm>
        </p:grpSpPr>
        <p:pic>
          <p:nvPicPr>
            <p:cNvPr id="21" name="Picture 20">
              <a:extLst>
                <a:ext uri="{FF2B5EF4-FFF2-40B4-BE49-F238E27FC236}">
                  <a16:creationId xmlns:a16="http://schemas.microsoft.com/office/drawing/2014/main" id="{CFFA6AB0-3893-2044-B4E9-BB474CE829B7}"/>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66640" y="5607455"/>
              <a:ext cx="851201" cy="851201"/>
            </a:xfrm>
            <a:prstGeom prst="rect">
              <a:avLst/>
            </a:prstGeom>
          </p:spPr>
        </p:pic>
        <p:pic>
          <p:nvPicPr>
            <p:cNvPr id="23" name="Picture 22">
              <a:extLst>
                <a:ext uri="{FF2B5EF4-FFF2-40B4-BE49-F238E27FC236}">
                  <a16:creationId xmlns:a16="http://schemas.microsoft.com/office/drawing/2014/main" id="{BB20F37D-18E6-2143-B39C-DFA086EDE876}"/>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519559" y="5561277"/>
              <a:ext cx="943556" cy="943556"/>
            </a:xfrm>
            <a:prstGeom prst="rect">
              <a:avLst/>
            </a:prstGeom>
          </p:spPr>
        </p:pic>
        <p:sp>
          <p:nvSpPr>
            <p:cNvPr id="138" name="Rectangle 137">
              <a:extLst>
                <a:ext uri="{FF2B5EF4-FFF2-40B4-BE49-F238E27FC236}">
                  <a16:creationId xmlns:a16="http://schemas.microsoft.com/office/drawing/2014/main" id="{DDAE2F28-9496-D341-8E36-441D542D8EDB}"/>
                </a:ext>
              </a:extLst>
            </p:cNvPr>
            <p:cNvSpPr/>
            <p:nvPr/>
          </p:nvSpPr>
          <p:spPr>
            <a:xfrm>
              <a:off x="4941212" y="5802283"/>
              <a:ext cx="4190571" cy="369332"/>
            </a:xfrm>
            <a:prstGeom prst="rect">
              <a:avLst/>
            </a:prstGeom>
          </p:spPr>
          <p:txBody>
            <a:bodyPr wrap="none">
              <a:spAutoFit/>
            </a:bodyPr>
            <a:lstStyle/>
            <a:p>
              <a:pPr marL="457063" marR="0" lvl="0" indent="-457063" algn="l" defTabSz="914400" rtl="0" eaLnBrk="1" fontAlgn="auto" latinLnBrk="0" hangingPunct="1">
                <a:lnSpc>
                  <a:spcPct val="100000"/>
                </a:lnSpc>
                <a:spcBef>
                  <a:spcPct val="270000"/>
                </a:spcBef>
                <a:spcAft>
                  <a:spcPts val="0"/>
                </a:spcAft>
                <a:buClr>
                  <a:prstClr val="black"/>
                </a:buClr>
                <a:buSzPct val="100000"/>
                <a:buFont typeface="+mj-lt"/>
                <a:buAutoNum type="arabicPeriod" startAt="5"/>
                <a:tabLst/>
                <a:defRPr/>
              </a:pPr>
              <a:r>
                <a:rPr kumimoji="0" lang="en-US" altLang="en-US" b="1" i="0" u="none" strike="noStrike" kern="1200" cap="none" spc="0" normalizeH="0" baseline="0" noProof="0" dirty="0">
                  <a:ln>
                    <a:noFill/>
                  </a:ln>
                  <a:solidFill>
                    <a:schemeClr val="accent3"/>
                  </a:solidFill>
                  <a:effectLst/>
                  <a:uLnTx/>
                  <a:uFillTx/>
                  <a:latin typeface="Open Sans"/>
                  <a:ea typeface="+mn-ea"/>
                  <a:cs typeface="+mn-cs"/>
                </a:rPr>
                <a:t>IT Simplification </a:t>
              </a:r>
              <a:r>
                <a:rPr kumimoji="0" lang="en-US" altLang="en-US" b="0" i="0" u="none" strike="noStrike" kern="1200" cap="none" spc="0" normalizeH="0" baseline="0" noProof="0" dirty="0">
                  <a:ln>
                    <a:noFill/>
                  </a:ln>
                  <a:solidFill>
                    <a:schemeClr val="accent3"/>
                  </a:solidFill>
                  <a:effectLst/>
                  <a:uLnTx/>
                  <a:uFillTx/>
                  <a:latin typeface="Open Sans"/>
                  <a:ea typeface="+mn-ea"/>
                  <a:cs typeface="+mn-cs"/>
                </a:rPr>
                <a:t>– One platform</a:t>
              </a:r>
            </a:p>
          </p:txBody>
        </p:sp>
        <p:sp>
          <p:nvSpPr>
            <p:cNvPr id="32" name="AutoShape 13">
              <a:extLst>
                <a:ext uri="{FF2B5EF4-FFF2-40B4-BE49-F238E27FC236}">
                  <a16:creationId xmlns:a16="http://schemas.microsoft.com/office/drawing/2014/main" id="{BF11926C-42D1-014E-978E-DDCD2038C535}"/>
                </a:ext>
              </a:extLst>
            </p:cNvPr>
            <p:cNvSpPr>
              <a:spLocks noChangeArrowheads="1"/>
            </p:cNvSpPr>
            <p:nvPr/>
          </p:nvSpPr>
          <p:spPr bwMode="auto">
            <a:xfrm>
              <a:off x="2399677" y="5734893"/>
              <a:ext cx="259376" cy="590029"/>
            </a:xfrm>
            <a:prstGeom prst="chevron">
              <a:avLst>
                <a:gd name="adj" fmla="val 84554"/>
              </a:avLst>
            </a:prstGeom>
            <a:solidFill>
              <a:schemeClr val="accent2"/>
            </a:solidFill>
            <a:ln w="3810" algn="ctr">
              <a:noFill/>
              <a:miter lim="800000"/>
              <a:headEnd/>
              <a:tailEnd/>
            </a:ln>
            <a:effectLst/>
          </p:spPr>
          <p:txBody>
            <a:bodyPr rot="10800000" vert="eaVert" wrap="none" lIns="0" tIns="0" rIns="0" bIns="0" anchor="ctr"/>
            <a:lstStyle/>
            <a:p>
              <a:pPr marL="0" marR="0" lvl="0" indent="0" algn="ctr" defTabSz="914400" rtl="0" eaLnBrk="0" fontAlgn="auto" latinLnBrk="0" hangingPunct="0">
                <a:lnSpc>
                  <a:spcPct val="100000"/>
                </a:lnSpc>
                <a:spcBef>
                  <a:spcPts val="0"/>
                </a:spcBef>
                <a:spcAft>
                  <a:spcPts val="0"/>
                </a:spcAft>
                <a:buClr>
                  <a:srgbClr val="ED7D31"/>
                </a:buClr>
                <a:buSzTx/>
                <a:buFont typeface="Wingdings" pitchFamily="2" charset="2"/>
                <a:buNone/>
                <a:tabLst/>
                <a:defRPr/>
              </a:pPr>
              <a:endParaRPr kumimoji="0" lang="en-US" sz="1100" b="0" i="0" u="none" strike="noStrike" kern="1200" cap="none" spc="0" normalizeH="0" baseline="0" noProof="0">
                <a:ln>
                  <a:noFill/>
                </a:ln>
                <a:solidFill>
                  <a:schemeClr val="accent3"/>
                </a:solidFill>
                <a:effectLst/>
                <a:uLnTx/>
                <a:uFillTx/>
                <a:latin typeface="Open Sans"/>
                <a:ea typeface="Arial Unicode MS" pitchFamily="34" charset="-128"/>
                <a:cs typeface="Arial Unicode MS" pitchFamily="34" charset="-128"/>
              </a:endParaRPr>
            </a:p>
          </p:txBody>
        </p:sp>
      </p:grpSp>
    </p:spTree>
    <p:extLst>
      <p:ext uri="{BB962C8B-B14F-4D97-AF65-F5344CB8AC3E}">
        <p14:creationId xmlns:p14="http://schemas.microsoft.com/office/powerpoint/2010/main" val="5815594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Single Corner Rectangle 4">
            <a:extLst>
              <a:ext uri="{FF2B5EF4-FFF2-40B4-BE49-F238E27FC236}">
                <a16:creationId xmlns:a16="http://schemas.microsoft.com/office/drawing/2014/main" id="{7D9149F4-4C58-8B31-A06F-9A2C077BDB32}"/>
              </a:ext>
            </a:extLst>
          </p:cNvPr>
          <p:cNvSpPr/>
          <p:nvPr/>
        </p:nvSpPr>
        <p:spPr>
          <a:xfrm>
            <a:off x="1244655" y="2029849"/>
            <a:ext cx="3616703" cy="1121746"/>
          </a:xfrm>
          <a:prstGeom prst="round1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6" name="Round Single Corner Rectangle 5">
            <a:extLst>
              <a:ext uri="{FF2B5EF4-FFF2-40B4-BE49-F238E27FC236}">
                <a16:creationId xmlns:a16="http://schemas.microsoft.com/office/drawing/2014/main" id="{8482E501-2AFD-E90C-5A5E-6D7A852CE16E}"/>
              </a:ext>
            </a:extLst>
          </p:cNvPr>
          <p:cNvSpPr/>
          <p:nvPr/>
        </p:nvSpPr>
        <p:spPr>
          <a:xfrm>
            <a:off x="6947771" y="2016087"/>
            <a:ext cx="3616703" cy="1121746"/>
          </a:xfrm>
          <a:prstGeom prst="round1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1" name="Round Same Side Corner Rectangle 40"/>
          <p:cNvSpPr/>
          <p:nvPr/>
        </p:nvSpPr>
        <p:spPr bwMode="gray">
          <a:xfrm rot="5400000">
            <a:off x="8664185" y="4055760"/>
            <a:ext cx="548640" cy="3738892"/>
          </a:xfrm>
          <a:prstGeom prst="round2SameRect">
            <a:avLst/>
          </a:prstGeom>
          <a:solidFill>
            <a:schemeClr val="accent2">
              <a:lumMod val="20000"/>
              <a:lumOff val="80000"/>
            </a:schemeClr>
          </a:solidFill>
          <a:ln w="6350" algn="ctr">
            <a:noFill/>
            <a:miter lim="800000"/>
            <a:headEnd/>
            <a:tailEnd/>
          </a:ln>
          <a:scene3d>
            <a:camera prst="orthographicFront"/>
            <a:lightRig rig="threePt" dir="t"/>
          </a:scene3d>
          <a:sp3d>
            <a:bevelT w="12700" h="6350"/>
          </a:sp3d>
        </p:spPr>
        <p:txBody>
          <a:bodyPr lIns="90000" tIns="72000" rIns="90000" bIns="72000" rtlCol="0" anchor="ctr"/>
          <a:lstStyle/>
          <a:p>
            <a:pPr marL="0" marR="0" lvl="0" indent="0" algn="ctr" defTabSz="914400" rtl="0" eaLnBrk="1" fontAlgn="auto" latinLnBrk="0" hangingPunct="1">
              <a:lnSpc>
                <a:spcPct val="100000"/>
              </a:lnSpc>
              <a:spcBef>
                <a:spcPct val="50000"/>
              </a:spcBef>
              <a:spcAft>
                <a:spcPts val="0"/>
              </a:spcAft>
              <a:buClr>
                <a:srgbClr val="F0AB00"/>
              </a:buClr>
              <a:buSzPct val="80000"/>
              <a:buFontTx/>
              <a:buNone/>
              <a:tabLst/>
              <a:defRPr/>
            </a:pPr>
            <a:endParaRPr kumimoji="0" lang="en-US" sz="900" b="0" i="0" u="none" strike="noStrike" kern="0" cap="none" spc="0" normalizeH="0" baseline="0" noProof="0">
              <a:ln>
                <a:noFill/>
              </a:ln>
              <a:solidFill>
                <a:schemeClr val="accent3"/>
              </a:solidFill>
              <a:effectLst/>
              <a:uLnTx/>
              <a:uFillTx/>
              <a:latin typeface="Helvetica" pitchFamily="2" charset="0"/>
              <a:ea typeface="Arial Unicode MS" pitchFamily="34" charset="-128"/>
              <a:cs typeface="Arial Unicode MS" pitchFamily="34" charset="-128"/>
            </a:endParaRPr>
          </a:p>
        </p:txBody>
      </p:sp>
      <p:sp>
        <p:nvSpPr>
          <p:cNvPr id="42" name="Round Same Side Corner Rectangle 41"/>
          <p:cNvSpPr/>
          <p:nvPr/>
        </p:nvSpPr>
        <p:spPr bwMode="gray">
          <a:xfrm rot="5400000">
            <a:off x="7730739" y="4369416"/>
            <a:ext cx="548640" cy="1872000"/>
          </a:xfrm>
          <a:prstGeom prst="round2SameRect">
            <a:avLst/>
          </a:prstGeom>
          <a:solidFill>
            <a:schemeClr val="accent2">
              <a:lumMod val="40000"/>
              <a:lumOff val="60000"/>
            </a:schemeClr>
          </a:solidFill>
          <a:ln w="6350" algn="ctr">
            <a:noFill/>
            <a:miter lim="800000"/>
            <a:headEnd/>
            <a:tailEnd/>
          </a:ln>
          <a:scene3d>
            <a:camera prst="orthographicFront"/>
            <a:lightRig rig="threePt" dir="t"/>
          </a:scene3d>
          <a:sp3d>
            <a:bevelT w="12700" h="6350"/>
          </a:sp3d>
        </p:spPr>
        <p:txBody>
          <a:bodyPr lIns="90000" tIns="72000" rIns="90000" bIns="72000" rtlCol="0" anchor="ctr"/>
          <a:lstStyle/>
          <a:p>
            <a:pPr marL="0" marR="0" lvl="0" indent="0" algn="ctr" defTabSz="914400" rtl="0" eaLnBrk="1" fontAlgn="auto" latinLnBrk="0" hangingPunct="1">
              <a:lnSpc>
                <a:spcPct val="100000"/>
              </a:lnSpc>
              <a:spcBef>
                <a:spcPct val="50000"/>
              </a:spcBef>
              <a:spcAft>
                <a:spcPts val="0"/>
              </a:spcAft>
              <a:buClr>
                <a:srgbClr val="F0AB00"/>
              </a:buClr>
              <a:buSzPct val="80000"/>
              <a:buFontTx/>
              <a:buNone/>
              <a:tabLst/>
              <a:defRPr/>
            </a:pPr>
            <a:endParaRPr kumimoji="0" lang="en-US" sz="900" b="0" i="0" u="none" strike="noStrike" kern="0" cap="none" spc="0" normalizeH="0" baseline="0" noProof="0">
              <a:ln>
                <a:noFill/>
              </a:ln>
              <a:solidFill>
                <a:schemeClr val="accent3"/>
              </a:solidFill>
              <a:effectLst/>
              <a:uLnTx/>
              <a:uFillTx/>
              <a:latin typeface="Helvetica" pitchFamily="2" charset="0"/>
              <a:ea typeface="Arial Unicode MS" pitchFamily="34" charset="-128"/>
              <a:cs typeface="Arial Unicode MS" pitchFamily="34" charset="-128"/>
            </a:endParaRPr>
          </a:p>
        </p:txBody>
      </p:sp>
      <p:sp>
        <p:nvSpPr>
          <p:cNvPr id="43" name="Round Same Side Corner Rectangle 42"/>
          <p:cNvSpPr/>
          <p:nvPr/>
        </p:nvSpPr>
        <p:spPr bwMode="gray">
          <a:xfrm rot="5400000">
            <a:off x="7329339" y="4162262"/>
            <a:ext cx="548640" cy="1069200"/>
          </a:xfrm>
          <a:prstGeom prst="round2SameRect">
            <a:avLst/>
          </a:prstGeom>
          <a:solidFill>
            <a:schemeClr val="accent2">
              <a:lumMod val="60000"/>
              <a:lumOff val="40000"/>
            </a:schemeClr>
          </a:solidFill>
          <a:ln w="6350" algn="ctr">
            <a:noFill/>
            <a:miter lim="800000"/>
            <a:headEnd/>
            <a:tailEnd/>
          </a:ln>
          <a:scene3d>
            <a:camera prst="orthographicFront"/>
            <a:lightRig rig="threePt" dir="t"/>
          </a:scene3d>
          <a:sp3d>
            <a:bevelT w="12700" h="6350"/>
          </a:sp3d>
        </p:spPr>
        <p:txBody>
          <a:bodyPr lIns="90000" tIns="72000" rIns="90000" bIns="72000" rtlCol="0" anchor="ctr"/>
          <a:lstStyle/>
          <a:p>
            <a:pPr marL="0" marR="0" lvl="0" indent="0" algn="ctr" defTabSz="914400" rtl="0" eaLnBrk="1" fontAlgn="auto" latinLnBrk="0" hangingPunct="1">
              <a:lnSpc>
                <a:spcPct val="100000"/>
              </a:lnSpc>
              <a:spcBef>
                <a:spcPct val="50000"/>
              </a:spcBef>
              <a:spcAft>
                <a:spcPts val="0"/>
              </a:spcAft>
              <a:buClr>
                <a:srgbClr val="F0AB00"/>
              </a:buClr>
              <a:buSzPct val="80000"/>
              <a:buFontTx/>
              <a:buNone/>
              <a:tabLst/>
              <a:defRPr/>
            </a:pPr>
            <a:endParaRPr kumimoji="0" lang="en-US" sz="900" b="0" i="0" u="none" strike="noStrike" kern="0" cap="none" spc="0" normalizeH="0" baseline="0" noProof="0">
              <a:ln>
                <a:noFill/>
              </a:ln>
              <a:solidFill>
                <a:schemeClr val="accent3"/>
              </a:solidFill>
              <a:effectLst/>
              <a:uLnTx/>
              <a:uFillTx/>
              <a:latin typeface="Helvetica" pitchFamily="2" charset="0"/>
              <a:ea typeface="Arial Unicode MS" pitchFamily="34" charset="-128"/>
              <a:cs typeface="Arial Unicode MS" pitchFamily="34" charset="-128"/>
            </a:endParaRPr>
          </a:p>
        </p:txBody>
      </p:sp>
      <p:sp>
        <p:nvSpPr>
          <p:cNvPr id="38" name="Round Same Side Corner Rectangle 37"/>
          <p:cNvSpPr/>
          <p:nvPr/>
        </p:nvSpPr>
        <p:spPr bwMode="gray">
          <a:xfrm rot="5400000" flipV="1">
            <a:off x="4069826" y="5413325"/>
            <a:ext cx="548640" cy="1034424"/>
          </a:xfrm>
          <a:prstGeom prst="round2SameRect">
            <a:avLst/>
          </a:prstGeom>
          <a:solidFill>
            <a:schemeClr val="accent2">
              <a:lumMod val="20000"/>
              <a:lumOff val="80000"/>
            </a:schemeClr>
          </a:solidFill>
          <a:ln w="6350" algn="ctr">
            <a:noFill/>
            <a:miter lim="800000"/>
            <a:headEnd/>
            <a:tailEnd/>
          </a:ln>
          <a:scene3d>
            <a:camera prst="orthographicFront"/>
            <a:lightRig rig="threePt" dir="t"/>
          </a:scene3d>
          <a:sp3d>
            <a:bevelT w="12700" h="6350"/>
          </a:sp3d>
        </p:spPr>
        <p:txBody>
          <a:bodyPr lIns="90000" tIns="72000" rIns="90000" bIns="72000" rtlCol="0" anchor="ctr"/>
          <a:lstStyle/>
          <a:p>
            <a:pPr marL="0" marR="0" lvl="0" indent="0" algn="ctr" defTabSz="914400" rtl="0" eaLnBrk="1" fontAlgn="auto" latinLnBrk="0" hangingPunct="1">
              <a:lnSpc>
                <a:spcPct val="100000"/>
              </a:lnSpc>
              <a:spcBef>
                <a:spcPct val="50000"/>
              </a:spcBef>
              <a:spcAft>
                <a:spcPts val="0"/>
              </a:spcAft>
              <a:buClr>
                <a:srgbClr val="F0AB00"/>
              </a:buClr>
              <a:buSzPct val="80000"/>
              <a:buFontTx/>
              <a:buNone/>
              <a:tabLst/>
              <a:defRPr/>
            </a:pPr>
            <a:endParaRPr kumimoji="0" lang="en-US" sz="900" b="0" i="0" u="none" strike="noStrike" kern="0" cap="none" spc="0" normalizeH="0" baseline="0" noProof="0">
              <a:ln>
                <a:noFill/>
              </a:ln>
              <a:solidFill>
                <a:schemeClr val="accent3"/>
              </a:solidFill>
              <a:effectLst/>
              <a:uLnTx/>
              <a:uFillTx/>
              <a:latin typeface="Helvetica" pitchFamily="2" charset="0"/>
              <a:ea typeface="Arial Unicode MS" pitchFamily="34" charset="-128"/>
              <a:cs typeface="Arial Unicode MS" pitchFamily="34" charset="-128"/>
            </a:endParaRPr>
          </a:p>
        </p:txBody>
      </p:sp>
      <p:sp>
        <p:nvSpPr>
          <p:cNvPr id="39" name="Round Same Side Corner Rectangle 38"/>
          <p:cNvSpPr/>
          <p:nvPr/>
        </p:nvSpPr>
        <p:spPr bwMode="gray">
          <a:xfrm rot="5400000" flipV="1">
            <a:off x="3740164" y="4452483"/>
            <a:ext cx="548640" cy="1697346"/>
          </a:xfrm>
          <a:prstGeom prst="round2SameRect">
            <a:avLst/>
          </a:prstGeom>
          <a:solidFill>
            <a:schemeClr val="accent2">
              <a:lumMod val="40000"/>
              <a:lumOff val="60000"/>
            </a:schemeClr>
          </a:solidFill>
          <a:ln w="6350" algn="ctr">
            <a:noFill/>
            <a:miter lim="800000"/>
            <a:headEnd/>
            <a:tailEnd/>
          </a:ln>
          <a:scene3d>
            <a:camera prst="orthographicFront"/>
            <a:lightRig rig="threePt" dir="t"/>
          </a:scene3d>
          <a:sp3d>
            <a:bevelT w="12700" h="6350"/>
          </a:sp3d>
        </p:spPr>
        <p:txBody>
          <a:bodyPr lIns="90000" tIns="72000" rIns="90000" bIns="72000" rtlCol="0" anchor="ctr"/>
          <a:lstStyle/>
          <a:p>
            <a:pPr marL="0" marR="0" lvl="0" indent="0" algn="ctr" defTabSz="914400" rtl="0" eaLnBrk="1" fontAlgn="auto" latinLnBrk="0" hangingPunct="1">
              <a:lnSpc>
                <a:spcPct val="100000"/>
              </a:lnSpc>
              <a:spcBef>
                <a:spcPct val="50000"/>
              </a:spcBef>
              <a:spcAft>
                <a:spcPts val="0"/>
              </a:spcAft>
              <a:buClr>
                <a:srgbClr val="F0AB00"/>
              </a:buClr>
              <a:buSzPct val="80000"/>
              <a:buFontTx/>
              <a:buNone/>
              <a:tabLst/>
              <a:defRPr/>
            </a:pPr>
            <a:endParaRPr kumimoji="0" lang="en-US" sz="900" b="0" i="0" u="none" strike="noStrike" kern="0" cap="none" spc="0" normalizeH="0" baseline="0" noProof="0">
              <a:ln>
                <a:noFill/>
              </a:ln>
              <a:solidFill>
                <a:schemeClr val="accent3"/>
              </a:solidFill>
              <a:effectLst/>
              <a:uLnTx/>
              <a:uFillTx/>
              <a:latin typeface="Helvetica" pitchFamily="2" charset="0"/>
              <a:ea typeface="Arial Unicode MS" pitchFamily="34" charset="-128"/>
              <a:cs typeface="Arial Unicode MS" pitchFamily="34" charset="-128"/>
            </a:endParaRPr>
          </a:p>
        </p:txBody>
      </p:sp>
      <p:sp>
        <p:nvSpPr>
          <p:cNvPr id="40" name="Round Same Side Corner Rectangle 39"/>
          <p:cNvSpPr/>
          <p:nvPr/>
        </p:nvSpPr>
        <p:spPr bwMode="gray">
          <a:xfrm rot="5400000" flipV="1">
            <a:off x="2661774" y="2771598"/>
            <a:ext cx="548640" cy="3850529"/>
          </a:xfrm>
          <a:prstGeom prst="round2SameRect">
            <a:avLst/>
          </a:prstGeom>
          <a:solidFill>
            <a:schemeClr val="accent2">
              <a:lumMod val="60000"/>
              <a:lumOff val="40000"/>
            </a:schemeClr>
          </a:solidFill>
          <a:ln w="6350" algn="ctr">
            <a:noFill/>
            <a:miter lim="800000"/>
            <a:headEnd/>
            <a:tailEnd/>
          </a:ln>
          <a:scene3d>
            <a:camera prst="orthographicFront"/>
            <a:lightRig rig="threePt" dir="t"/>
          </a:scene3d>
          <a:sp3d>
            <a:bevelT w="12700" h="6350"/>
          </a:sp3d>
        </p:spPr>
        <p:txBody>
          <a:bodyPr lIns="90000" tIns="72000" rIns="90000" bIns="72000" rtlCol="0" anchor="ctr"/>
          <a:lstStyle/>
          <a:p>
            <a:pPr marL="0" marR="0" lvl="0" indent="0" algn="ctr" defTabSz="914400" rtl="0" eaLnBrk="1" fontAlgn="auto" latinLnBrk="0" hangingPunct="1">
              <a:lnSpc>
                <a:spcPct val="100000"/>
              </a:lnSpc>
              <a:spcBef>
                <a:spcPct val="50000"/>
              </a:spcBef>
              <a:spcAft>
                <a:spcPts val="0"/>
              </a:spcAft>
              <a:buClr>
                <a:srgbClr val="F0AB00"/>
              </a:buClr>
              <a:buSzPct val="80000"/>
              <a:buFontTx/>
              <a:buNone/>
              <a:tabLst/>
              <a:defRPr/>
            </a:pPr>
            <a:endParaRPr kumimoji="0" lang="en-US" sz="900" b="0" i="0" u="none" strike="noStrike" kern="0" cap="none" spc="0" normalizeH="0" baseline="0" noProof="0">
              <a:ln>
                <a:noFill/>
              </a:ln>
              <a:solidFill>
                <a:schemeClr val="accent3"/>
              </a:solidFill>
              <a:effectLst/>
              <a:uLnTx/>
              <a:uFillTx/>
              <a:latin typeface="Helvetica" pitchFamily="2" charset="0"/>
              <a:ea typeface="Arial Unicode MS" pitchFamily="34" charset="-128"/>
              <a:cs typeface="Arial Unicode MS" pitchFamily="34" charset="-128"/>
            </a:endParaRPr>
          </a:p>
        </p:txBody>
      </p:sp>
      <p:sp>
        <p:nvSpPr>
          <p:cNvPr id="80" name="TextBox 79"/>
          <p:cNvSpPr txBox="1"/>
          <p:nvPr/>
        </p:nvSpPr>
        <p:spPr bwMode="gray">
          <a:xfrm>
            <a:off x="3826932" y="5720111"/>
            <a:ext cx="974375" cy="253889"/>
          </a:xfrm>
          <a:prstGeom prst="rect">
            <a:avLst/>
          </a:prstGeom>
          <a:noFill/>
        </p:spPr>
        <p:txBody>
          <a:bodyPr wrap="square" lIns="68553" tIns="34277" rIns="68553" bIns="34277" rtlCol="0">
            <a:spAutoFit/>
          </a:bodyPr>
          <a:lstStyle/>
          <a:p>
            <a:pPr marL="0" marR="0" lvl="0" indent="0" algn="l" defTabSz="914400" rtl="0" eaLnBrk="1" fontAlgn="base" latinLnBrk="0" hangingPunct="1">
              <a:lnSpc>
                <a:spcPct val="100000"/>
              </a:lnSpc>
              <a:spcBef>
                <a:spcPct val="50000"/>
              </a:spcBef>
              <a:spcAft>
                <a:spcPct val="0"/>
              </a:spcAft>
              <a:buClr>
                <a:srgbClr val="F0AB00"/>
              </a:buClr>
              <a:buSzPct val="80000"/>
              <a:buFontTx/>
              <a:buNone/>
              <a:tabLst/>
              <a:defRPr/>
            </a:pPr>
            <a:r>
              <a:rPr kumimoji="0" lang="en-US" sz="1200" b="1" i="0" u="none" strike="noStrike" kern="0" cap="none" spc="0" normalizeH="0" baseline="0" noProof="0" dirty="0">
                <a:ln>
                  <a:noFill/>
                </a:ln>
                <a:solidFill>
                  <a:schemeClr val="accent3"/>
                </a:solidFill>
                <a:effectLst/>
                <a:uLnTx/>
                <a:uFillTx/>
                <a:latin typeface="Helvetica" pitchFamily="2" charset="0"/>
                <a:ea typeface="Arial Unicode MS" pitchFamily="34" charset="-128"/>
                <a:cs typeface="Arial Unicode MS" pitchFamily="34" charset="-128"/>
              </a:rPr>
              <a:t>5,600</a:t>
            </a:r>
          </a:p>
        </p:txBody>
      </p:sp>
      <p:sp>
        <p:nvSpPr>
          <p:cNvPr id="81" name="TextBox 80"/>
          <p:cNvSpPr txBox="1"/>
          <p:nvPr/>
        </p:nvSpPr>
        <p:spPr bwMode="gray">
          <a:xfrm>
            <a:off x="7072833" y="5650886"/>
            <a:ext cx="726748" cy="253889"/>
          </a:xfrm>
          <a:prstGeom prst="rect">
            <a:avLst/>
          </a:prstGeom>
          <a:noFill/>
        </p:spPr>
        <p:txBody>
          <a:bodyPr wrap="none" lIns="68553" tIns="34277" rIns="68553" bIns="34277" rtlCol="0">
            <a:spAutoFit/>
          </a:bodyPr>
          <a:lstStyle/>
          <a:p>
            <a:pPr marL="0" marR="0" lvl="0" indent="0" algn="l" defTabSz="914400" rtl="0" eaLnBrk="1" fontAlgn="base" latinLnBrk="0" hangingPunct="1">
              <a:lnSpc>
                <a:spcPct val="100000"/>
              </a:lnSpc>
              <a:spcBef>
                <a:spcPct val="50000"/>
              </a:spcBef>
              <a:spcAft>
                <a:spcPct val="0"/>
              </a:spcAft>
              <a:buClr>
                <a:srgbClr val="F0AB00"/>
              </a:buClr>
              <a:buSzPct val="80000"/>
              <a:buFontTx/>
              <a:buNone/>
              <a:tabLst/>
              <a:defRPr/>
            </a:pPr>
            <a:r>
              <a:rPr kumimoji="0" lang="en-US" sz="1200" b="1" i="0" u="none" strike="noStrike" kern="0" cap="none" spc="0" normalizeH="0" baseline="0" noProof="0">
                <a:ln>
                  <a:noFill/>
                </a:ln>
                <a:solidFill>
                  <a:schemeClr val="accent3"/>
                </a:solidFill>
                <a:effectLst/>
                <a:uLnTx/>
                <a:uFillTx/>
                <a:latin typeface="Helvetica" pitchFamily="2" charset="0"/>
                <a:ea typeface="Arial Unicode MS" pitchFamily="34" charset="-128"/>
                <a:cs typeface="Arial Unicode MS" pitchFamily="34" charset="-128"/>
              </a:rPr>
              <a:t>14 Days</a:t>
            </a:r>
          </a:p>
        </p:txBody>
      </p:sp>
      <p:sp>
        <p:nvSpPr>
          <p:cNvPr id="82" name="TextBox 81"/>
          <p:cNvSpPr txBox="1"/>
          <p:nvPr/>
        </p:nvSpPr>
        <p:spPr bwMode="gray">
          <a:xfrm>
            <a:off x="1174043" y="3793041"/>
            <a:ext cx="3636917" cy="430887"/>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ct val="50000"/>
              </a:spcBef>
              <a:spcAft>
                <a:spcPts val="0"/>
              </a:spcAft>
              <a:buClr>
                <a:srgbClr val="F0AB00"/>
              </a:buClr>
              <a:buSzPct val="80000"/>
              <a:buFontTx/>
              <a:buNone/>
              <a:tabLst/>
              <a:defRPr/>
            </a:pPr>
            <a:r>
              <a:rPr kumimoji="0" lang="en-US" sz="1400" b="1" i="0" u="none" strike="noStrike" kern="0" cap="none" spc="0" normalizeH="0" baseline="0" noProof="0" dirty="0">
                <a:ln>
                  <a:noFill/>
                </a:ln>
                <a:solidFill>
                  <a:schemeClr val="accent2"/>
                </a:solidFill>
                <a:effectLst/>
                <a:uLnTx/>
                <a:uFillTx/>
                <a:latin typeface="Helvetica" pitchFamily="2" charset="0"/>
                <a:ea typeface="Arial Unicode MS" pitchFamily="34" charset="-128"/>
                <a:cs typeface="Arial Unicode MS" pitchFamily="34" charset="-128"/>
              </a:rPr>
              <a:t>Number</a:t>
            </a:r>
            <a:r>
              <a:rPr kumimoji="0" lang="en-US" sz="1400" b="1" i="0" u="none" strike="noStrike" kern="0" cap="none" spc="0" normalizeH="0" baseline="0" noProof="0" dirty="0">
                <a:ln>
                  <a:noFill/>
                </a:ln>
                <a:solidFill>
                  <a:prstClr val="black"/>
                </a:solidFill>
                <a:effectLst/>
                <a:uLnTx/>
                <a:uFillTx/>
                <a:latin typeface="Helvetica" pitchFamily="2" charset="0"/>
                <a:ea typeface="Arial Unicode MS" pitchFamily="34" charset="-128"/>
                <a:cs typeface="Arial Unicode MS" pitchFamily="34" charset="-128"/>
              </a:rPr>
              <a:t> of invoices processed per "process accounts payable" FTE</a:t>
            </a:r>
          </a:p>
        </p:txBody>
      </p:sp>
      <p:sp>
        <p:nvSpPr>
          <p:cNvPr id="83" name="TextBox 82"/>
          <p:cNvSpPr txBox="1"/>
          <p:nvPr/>
        </p:nvSpPr>
        <p:spPr bwMode="gray">
          <a:xfrm>
            <a:off x="7069059" y="3793041"/>
            <a:ext cx="3374126" cy="430887"/>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ct val="50000"/>
              </a:spcBef>
              <a:spcAft>
                <a:spcPts val="0"/>
              </a:spcAft>
              <a:buClr>
                <a:srgbClr val="F0AB00"/>
              </a:buClr>
              <a:buSzPct val="80000"/>
              <a:buFontTx/>
              <a:buNone/>
              <a:tabLst/>
              <a:defRPr/>
            </a:pPr>
            <a:r>
              <a:rPr kumimoji="0" lang="en-US" sz="1400" b="1" i="0" u="none" strike="noStrike" kern="0" cap="none" spc="0" normalizeH="0" baseline="0" noProof="0" dirty="0">
                <a:ln>
                  <a:noFill/>
                </a:ln>
                <a:solidFill>
                  <a:schemeClr val="accent2"/>
                </a:solidFill>
                <a:effectLst/>
                <a:uLnTx/>
                <a:uFillTx/>
                <a:latin typeface="Helvetica" pitchFamily="2" charset="0"/>
                <a:ea typeface="Arial Unicode MS" pitchFamily="34" charset="-128"/>
                <a:cs typeface="Arial Unicode MS" pitchFamily="34" charset="-128"/>
              </a:rPr>
              <a:t>Cycle</a:t>
            </a:r>
            <a:r>
              <a:rPr kumimoji="0" lang="en-US" sz="1400" b="1" i="0" u="none" strike="noStrike" kern="0" cap="none" spc="0" normalizeH="0" baseline="0" noProof="0" dirty="0">
                <a:ln>
                  <a:noFill/>
                </a:ln>
                <a:solidFill>
                  <a:prstClr val="black"/>
                </a:solidFill>
                <a:effectLst/>
                <a:uLnTx/>
                <a:uFillTx/>
                <a:latin typeface="Helvetica" pitchFamily="2" charset="0"/>
                <a:ea typeface="Arial Unicode MS" pitchFamily="34" charset="-128"/>
                <a:cs typeface="Arial Unicode MS" pitchFamily="34" charset="-128"/>
              </a:rPr>
              <a:t> from receipt of invoice until approved and scheduled for payment</a:t>
            </a:r>
          </a:p>
        </p:txBody>
      </p:sp>
      <p:sp>
        <p:nvSpPr>
          <p:cNvPr id="86" name="TextBox 85"/>
          <p:cNvSpPr txBox="1"/>
          <p:nvPr/>
        </p:nvSpPr>
        <p:spPr bwMode="gray">
          <a:xfrm>
            <a:off x="3236413" y="5074908"/>
            <a:ext cx="535990" cy="253889"/>
          </a:xfrm>
          <a:prstGeom prst="rect">
            <a:avLst/>
          </a:prstGeom>
          <a:noFill/>
        </p:spPr>
        <p:txBody>
          <a:bodyPr wrap="none" lIns="68553" tIns="34277" rIns="68553" bIns="34277" rtlCol="0">
            <a:spAutoFit/>
          </a:bodyPr>
          <a:lstStyle/>
          <a:p>
            <a:pPr marL="0" marR="0" lvl="0" indent="0" algn="l" defTabSz="914400" rtl="0" eaLnBrk="1" fontAlgn="auto" latinLnBrk="0" hangingPunct="1">
              <a:lnSpc>
                <a:spcPct val="100000"/>
              </a:lnSpc>
              <a:spcBef>
                <a:spcPct val="50000"/>
              </a:spcBef>
              <a:spcAft>
                <a:spcPts val="0"/>
              </a:spcAft>
              <a:buClr>
                <a:srgbClr val="F0AB00"/>
              </a:buClr>
              <a:buSzPct val="80000"/>
              <a:buFontTx/>
              <a:buNone/>
              <a:tabLst/>
              <a:defRPr/>
            </a:pPr>
            <a:r>
              <a:rPr kumimoji="0" lang="en-US" sz="1200" b="1" i="0" u="none" strike="noStrike" kern="0" cap="none" spc="0" normalizeH="0" baseline="0" noProof="0">
                <a:ln>
                  <a:noFill/>
                </a:ln>
                <a:solidFill>
                  <a:schemeClr val="accent3"/>
                </a:solidFill>
                <a:effectLst/>
                <a:uLnTx/>
                <a:uFillTx/>
                <a:latin typeface="Helvetica" pitchFamily="2" charset="0"/>
                <a:ea typeface="Arial Unicode MS" pitchFamily="34" charset="-128"/>
                <a:cs typeface="Arial Unicode MS" pitchFamily="34" charset="-128"/>
              </a:rPr>
              <a:t>9,375</a:t>
            </a:r>
          </a:p>
        </p:txBody>
      </p:sp>
      <p:sp>
        <p:nvSpPr>
          <p:cNvPr id="91" name="TextBox 90"/>
          <p:cNvSpPr txBox="1"/>
          <p:nvPr/>
        </p:nvSpPr>
        <p:spPr bwMode="gray">
          <a:xfrm>
            <a:off x="7072846" y="5074908"/>
            <a:ext cx="638582" cy="253889"/>
          </a:xfrm>
          <a:prstGeom prst="rect">
            <a:avLst/>
          </a:prstGeom>
          <a:noFill/>
        </p:spPr>
        <p:txBody>
          <a:bodyPr wrap="none" lIns="68553" tIns="34277" rIns="68553" bIns="34277" rtlCol="0">
            <a:spAutoFit/>
          </a:bodyPr>
          <a:lstStyle/>
          <a:p>
            <a:pPr marL="0" marR="0" lvl="0" indent="0" algn="l" defTabSz="914400" rtl="0" eaLnBrk="1" fontAlgn="base" latinLnBrk="0" hangingPunct="1">
              <a:lnSpc>
                <a:spcPct val="100000"/>
              </a:lnSpc>
              <a:spcBef>
                <a:spcPct val="50000"/>
              </a:spcBef>
              <a:spcAft>
                <a:spcPct val="0"/>
              </a:spcAft>
              <a:buClr>
                <a:srgbClr val="F0AB00"/>
              </a:buClr>
              <a:buSzPct val="80000"/>
              <a:buFontTx/>
              <a:buNone/>
              <a:tabLst/>
              <a:defRPr/>
            </a:pPr>
            <a:r>
              <a:rPr kumimoji="0" lang="en-US" sz="1200" b="1" i="0" u="none" strike="noStrike" kern="0" cap="none" spc="0" normalizeH="0" baseline="0" noProof="0">
                <a:ln>
                  <a:noFill/>
                </a:ln>
                <a:solidFill>
                  <a:schemeClr val="accent3"/>
                </a:solidFill>
                <a:effectLst/>
                <a:uLnTx/>
                <a:uFillTx/>
                <a:latin typeface="Helvetica" pitchFamily="2" charset="0"/>
                <a:ea typeface="Arial Unicode MS" pitchFamily="34" charset="-128"/>
                <a:cs typeface="Arial Unicode MS" pitchFamily="34" charset="-128"/>
              </a:rPr>
              <a:t>7 Days</a:t>
            </a:r>
          </a:p>
        </p:txBody>
      </p:sp>
      <p:sp>
        <p:nvSpPr>
          <p:cNvPr id="92" name="TextBox 91"/>
          <p:cNvSpPr txBox="1"/>
          <p:nvPr/>
        </p:nvSpPr>
        <p:spPr>
          <a:xfrm>
            <a:off x="1661814" y="2284549"/>
            <a:ext cx="3199544" cy="561666"/>
          </a:xfrm>
          <a:prstGeom prst="rect">
            <a:avLst/>
          </a:prstGeom>
          <a:noFill/>
        </p:spPr>
        <p:txBody>
          <a:bodyPr wrap="square" lIns="0" tIns="34277" rIns="0" bIns="34277" rtlCol="0">
            <a:spAutoFit/>
          </a:bodyPr>
          <a:lstStyle/>
          <a:p>
            <a:pPr marL="0" marR="0" lvl="0" indent="0" algn="l" defTabSz="914400" rtl="0" eaLnBrk="1" fontAlgn="auto" latinLnBrk="0" hangingPunct="1">
              <a:lnSpc>
                <a:spcPct val="100000"/>
              </a:lnSpc>
              <a:spcBef>
                <a:spcPct val="50000"/>
              </a:spcBef>
              <a:spcAft>
                <a:spcPts val="0"/>
              </a:spcAft>
              <a:buClr>
                <a:srgbClr val="F0AB00"/>
              </a:buClr>
              <a:buSzPct val="80000"/>
              <a:buFontTx/>
              <a:buNone/>
              <a:tabLst/>
              <a:defRPr/>
            </a:pPr>
            <a:r>
              <a:rPr kumimoji="0" lang="en-US" sz="1600" b="0" i="0" u="none" strike="noStrike" kern="0" cap="none" spc="0" normalizeH="0" baseline="0" noProof="0" dirty="0">
                <a:ln>
                  <a:noFill/>
                </a:ln>
                <a:solidFill>
                  <a:schemeClr val="accent6"/>
                </a:solidFill>
                <a:effectLst/>
                <a:uLnTx/>
                <a:uFillTx/>
                <a:latin typeface="Open Sans"/>
                <a:ea typeface="+mn-ea"/>
                <a:cs typeface="+mn-cs"/>
              </a:rPr>
              <a:t>Best run companies process invoices </a:t>
            </a:r>
            <a:r>
              <a:rPr kumimoji="0" lang="en-US" sz="1600" b="1" i="0" u="none" strike="noStrike" kern="0" cap="none" spc="0" normalizeH="0" baseline="0" noProof="0" dirty="0">
                <a:ln>
                  <a:noFill/>
                </a:ln>
                <a:solidFill>
                  <a:schemeClr val="accent6"/>
                </a:solidFill>
                <a:effectLst/>
                <a:uLnTx/>
                <a:uFillTx/>
                <a:latin typeface="Open Sans"/>
                <a:ea typeface="+mn-ea"/>
                <a:cs typeface="+mn-cs"/>
              </a:rPr>
              <a:t>more efficiently.</a:t>
            </a:r>
            <a:endParaRPr kumimoji="0" lang="en-US" sz="1050" b="1" i="1" u="none" strike="noStrike" kern="0" cap="none" spc="0" normalizeH="0" baseline="0" noProof="0" dirty="0">
              <a:ln>
                <a:noFill/>
              </a:ln>
              <a:solidFill>
                <a:schemeClr val="accent6"/>
              </a:solidFill>
              <a:effectLst/>
              <a:uLnTx/>
              <a:uFillTx/>
              <a:latin typeface="Open Sans"/>
              <a:ea typeface="Arial Unicode MS" pitchFamily="34" charset="-128"/>
              <a:cs typeface="Arial Unicode MS" pitchFamily="34" charset="-128"/>
            </a:endParaRPr>
          </a:p>
        </p:txBody>
      </p:sp>
      <p:sp>
        <p:nvSpPr>
          <p:cNvPr id="99" name="TextBox 98"/>
          <p:cNvSpPr txBox="1"/>
          <p:nvPr/>
        </p:nvSpPr>
        <p:spPr>
          <a:xfrm>
            <a:off x="7377663" y="2273379"/>
            <a:ext cx="2907399" cy="561666"/>
          </a:xfrm>
          <a:prstGeom prst="rect">
            <a:avLst/>
          </a:prstGeom>
          <a:noFill/>
        </p:spPr>
        <p:txBody>
          <a:bodyPr wrap="square" lIns="0" tIns="34277" rIns="0" bIns="34277" rtlCol="0">
            <a:spAutoFit/>
          </a:bodyPr>
          <a:lstStyle/>
          <a:p>
            <a:pPr marL="0" marR="0" lvl="0" indent="0" algn="l" defTabSz="914400" rtl="0" eaLnBrk="1" fontAlgn="auto" latinLnBrk="0" hangingPunct="1">
              <a:lnSpc>
                <a:spcPct val="100000"/>
              </a:lnSpc>
              <a:spcBef>
                <a:spcPct val="50000"/>
              </a:spcBef>
              <a:spcAft>
                <a:spcPts val="0"/>
              </a:spcAft>
              <a:buClr>
                <a:srgbClr val="F0AB00"/>
              </a:buClr>
              <a:buSzPct val="80000"/>
              <a:buFontTx/>
              <a:buNone/>
              <a:tabLst/>
              <a:defRPr/>
            </a:pPr>
            <a:r>
              <a:rPr kumimoji="0" lang="en-US" sz="1600" b="0" i="0" u="none" strike="noStrike" kern="0" cap="none" spc="0" normalizeH="0" baseline="0" noProof="0" dirty="0">
                <a:ln>
                  <a:noFill/>
                </a:ln>
                <a:solidFill>
                  <a:schemeClr val="accent6"/>
                </a:solidFill>
                <a:effectLst/>
                <a:uLnTx/>
                <a:uFillTx/>
                <a:latin typeface="Open Sans"/>
                <a:ea typeface="+mn-ea"/>
                <a:cs typeface="+mn-cs"/>
              </a:rPr>
              <a:t>Best run companies process invoices </a:t>
            </a:r>
            <a:r>
              <a:rPr kumimoji="0" lang="en-US" sz="1600" b="1" i="0" u="none" strike="noStrike" kern="0" cap="none" spc="0" normalizeH="0" baseline="0" noProof="0" dirty="0">
                <a:ln>
                  <a:noFill/>
                </a:ln>
                <a:solidFill>
                  <a:schemeClr val="accent6"/>
                </a:solidFill>
                <a:effectLst/>
                <a:uLnTx/>
                <a:uFillTx/>
                <a:latin typeface="Open Sans"/>
                <a:ea typeface="+mn-ea"/>
                <a:cs typeface="+mn-cs"/>
              </a:rPr>
              <a:t>faster</a:t>
            </a:r>
            <a:r>
              <a:rPr kumimoji="0" lang="en-US" sz="1600" b="0" i="0" u="none" strike="noStrike" kern="0" cap="none" spc="0" normalizeH="0" baseline="0" noProof="0" dirty="0">
                <a:ln>
                  <a:noFill/>
                </a:ln>
                <a:solidFill>
                  <a:schemeClr val="accent6"/>
                </a:solidFill>
                <a:effectLst/>
                <a:uLnTx/>
                <a:uFillTx/>
                <a:latin typeface="Open Sans"/>
                <a:ea typeface="+mn-ea"/>
                <a:cs typeface="+mn-cs"/>
              </a:rPr>
              <a:t>.</a:t>
            </a:r>
          </a:p>
        </p:txBody>
      </p:sp>
      <p:sp>
        <p:nvSpPr>
          <p:cNvPr id="107" name="TextBox 106"/>
          <p:cNvSpPr txBox="1"/>
          <p:nvPr/>
        </p:nvSpPr>
        <p:spPr bwMode="gray">
          <a:xfrm>
            <a:off x="1213095" y="4488536"/>
            <a:ext cx="1680181" cy="253889"/>
          </a:xfrm>
          <a:prstGeom prst="rect">
            <a:avLst/>
          </a:prstGeom>
          <a:noFill/>
        </p:spPr>
        <p:txBody>
          <a:bodyPr wrap="square" lIns="68553" tIns="34277" rIns="68553" bIns="34277" rtlCol="0">
            <a:spAutoFit/>
          </a:bodyPr>
          <a:lstStyle/>
          <a:p>
            <a:pPr marL="0" marR="0" lvl="0" indent="0" algn="l" defTabSz="914400" rtl="0" eaLnBrk="1" fontAlgn="auto" latinLnBrk="0" hangingPunct="1">
              <a:lnSpc>
                <a:spcPct val="100000"/>
              </a:lnSpc>
              <a:spcBef>
                <a:spcPct val="50000"/>
              </a:spcBef>
              <a:spcAft>
                <a:spcPts val="0"/>
              </a:spcAft>
              <a:buClr>
                <a:srgbClr val="F0AB00"/>
              </a:buClr>
              <a:buSzPct val="80000"/>
              <a:buFontTx/>
              <a:buNone/>
              <a:tabLst/>
              <a:defRPr/>
            </a:pPr>
            <a:r>
              <a:rPr kumimoji="0" lang="en-US" sz="1200" b="1" i="0" u="none" strike="noStrike" kern="0" cap="none" spc="0" normalizeH="0" baseline="0" noProof="0" dirty="0">
                <a:ln>
                  <a:noFill/>
                </a:ln>
                <a:solidFill>
                  <a:schemeClr val="accent3"/>
                </a:solidFill>
                <a:effectLst/>
                <a:uLnTx/>
                <a:uFillTx/>
                <a:latin typeface="Helvetica" pitchFamily="2" charset="0"/>
                <a:ea typeface="Arial Unicode MS" pitchFamily="34" charset="-128"/>
                <a:cs typeface="Arial Unicode MS" pitchFamily="34" charset="-128"/>
              </a:rPr>
              <a:t>30,000 to 45,000</a:t>
            </a:r>
            <a:endParaRPr kumimoji="0" lang="en-US" sz="1600" b="1" i="0" u="none" strike="noStrike" kern="0" cap="none" spc="0" normalizeH="0" baseline="0" noProof="0" dirty="0">
              <a:ln>
                <a:noFill/>
              </a:ln>
              <a:solidFill>
                <a:schemeClr val="accent3"/>
              </a:solidFill>
              <a:effectLst/>
              <a:uLnTx/>
              <a:uFillTx/>
              <a:latin typeface="Helvetica" pitchFamily="2" charset="0"/>
              <a:ea typeface="Arial Unicode MS" pitchFamily="34" charset="-128"/>
              <a:cs typeface="Arial Unicode MS" pitchFamily="34" charset="-128"/>
            </a:endParaRPr>
          </a:p>
        </p:txBody>
      </p:sp>
      <p:sp>
        <p:nvSpPr>
          <p:cNvPr id="108" name="TextBox 107"/>
          <p:cNvSpPr txBox="1"/>
          <p:nvPr/>
        </p:nvSpPr>
        <p:spPr bwMode="gray">
          <a:xfrm>
            <a:off x="7072834" y="4488535"/>
            <a:ext cx="2566777" cy="253889"/>
          </a:xfrm>
          <a:prstGeom prst="rect">
            <a:avLst/>
          </a:prstGeom>
          <a:noFill/>
        </p:spPr>
        <p:txBody>
          <a:bodyPr wrap="square" lIns="68553" tIns="34277" rIns="68553" bIns="34277" rtlCol="0">
            <a:spAutoFit/>
          </a:bodyPr>
          <a:lstStyle/>
          <a:p>
            <a:pPr marL="0" marR="0" lvl="0" indent="0" algn="l" defTabSz="914400" rtl="0" eaLnBrk="1" fontAlgn="base" latinLnBrk="0" hangingPunct="1">
              <a:lnSpc>
                <a:spcPct val="100000"/>
              </a:lnSpc>
              <a:spcBef>
                <a:spcPct val="50000"/>
              </a:spcBef>
              <a:spcAft>
                <a:spcPct val="0"/>
              </a:spcAft>
              <a:buClr>
                <a:srgbClr val="F0AB00"/>
              </a:buClr>
              <a:buSzPct val="80000"/>
              <a:buFontTx/>
              <a:buNone/>
              <a:tabLst/>
              <a:defRPr/>
            </a:pPr>
            <a:r>
              <a:rPr kumimoji="0" lang="en-US" sz="1200" b="1" i="0" u="none" strike="noStrike" kern="0" cap="none" spc="0" normalizeH="0" baseline="0" noProof="0">
                <a:ln>
                  <a:noFill/>
                </a:ln>
                <a:solidFill>
                  <a:schemeClr val="accent3"/>
                </a:solidFill>
                <a:effectLst/>
                <a:uLnTx/>
                <a:uFillTx/>
                <a:latin typeface="Helvetica" pitchFamily="2" charset="0"/>
                <a:ea typeface="Arial Unicode MS" pitchFamily="34" charset="-128"/>
                <a:cs typeface="Arial Unicode MS" pitchFamily="34" charset="-128"/>
              </a:rPr>
              <a:t>4 Days</a:t>
            </a:r>
            <a:endParaRPr kumimoji="0" lang="en-US" sz="1600" b="1" i="0" u="none" strike="noStrike" kern="0" cap="none" spc="0" normalizeH="0" baseline="0" noProof="0">
              <a:ln>
                <a:noFill/>
              </a:ln>
              <a:solidFill>
                <a:schemeClr val="accent3"/>
              </a:solidFill>
              <a:effectLst/>
              <a:uLnTx/>
              <a:uFillTx/>
              <a:latin typeface="Helvetica" pitchFamily="2" charset="0"/>
              <a:ea typeface="Arial Unicode MS" pitchFamily="34" charset="-128"/>
              <a:cs typeface="Arial Unicode MS" pitchFamily="34" charset="-128"/>
            </a:endParaRPr>
          </a:p>
        </p:txBody>
      </p:sp>
      <p:sp>
        <p:nvSpPr>
          <p:cNvPr id="109" name="TextBox 108"/>
          <p:cNvSpPr txBox="1"/>
          <p:nvPr/>
        </p:nvSpPr>
        <p:spPr>
          <a:xfrm>
            <a:off x="8450038" y="6569409"/>
            <a:ext cx="3659968" cy="18466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ysClr val="windowText" lastClr="000000"/>
                </a:solidFill>
                <a:effectLst/>
                <a:uLnTx/>
                <a:uFillTx/>
                <a:latin typeface="Open Sans"/>
                <a:ea typeface="+mn-ea"/>
                <a:cs typeface="+mn-cs"/>
              </a:rPr>
              <a:t> “Some Data provided by APQC. ©1992-2012 APQC. ALL RIGHTS RESERVED. </a:t>
            </a:r>
            <a:r>
              <a:rPr kumimoji="0" lang="en-US" sz="600" b="0" i="0" u="none" strike="noStrike" kern="0" cap="none" spc="0" normalizeH="0" baseline="0" noProof="0" dirty="0" err="1">
                <a:ln>
                  <a:noFill/>
                </a:ln>
                <a:solidFill>
                  <a:sysClr val="windowText" lastClr="000000"/>
                </a:solidFill>
                <a:effectLst/>
                <a:uLnTx/>
                <a:uFillTx/>
                <a:latin typeface="Open Sans"/>
                <a:ea typeface="+mn-ea"/>
                <a:cs typeface="+mn-cs"/>
              </a:rPr>
              <a:t>www.apqc.org</a:t>
            </a:r>
            <a:r>
              <a:rPr kumimoji="0" lang="en-US" sz="600" b="0" i="0" u="none" strike="noStrike" kern="0" cap="none" spc="0" normalizeH="0" baseline="0" noProof="0" dirty="0">
                <a:ln>
                  <a:noFill/>
                </a:ln>
                <a:solidFill>
                  <a:sysClr val="windowText" lastClr="000000"/>
                </a:solidFill>
                <a:effectLst/>
                <a:uLnTx/>
                <a:uFillTx/>
                <a:latin typeface="Open Sans"/>
                <a:ea typeface="+mn-ea"/>
                <a:cs typeface="+mn-cs"/>
              </a:rPr>
              <a:t>/</a:t>
            </a:r>
            <a:r>
              <a:rPr kumimoji="0" lang="en-US" sz="600" b="0" i="0" u="none" strike="noStrike" kern="0" cap="none" spc="0" normalizeH="0" baseline="0" noProof="0" dirty="0" err="1">
                <a:ln>
                  <a:noFill/>
                </a:ln>
                <a:solidFill>
                  <a:sysClr val="windowText" lastClr="000000"/>
                </a:solidFill>
                <a:effectLst/>
                <a:uLnTx/>
                <a:uFillTx/>
                <a:latin typeface="Open Sans"/>
                <a:ea typeface="+mn-ea"/>
                <a:cs typeface="+mn-cs"/>
              </a:rPr>
              <a:t>osbc</a:t>
            </a:r>
            <a:r>
              <a:rPr kumimoji="0" lang="en-US" sz="600" b="0" i="0" u="none" strike="noStrike" kern="0" cap="none" spc="0" normalizeH="0" baseline="0" noProof="0" dirty="0">
                <a:ln>
                  <a:noFill/>
                </a:ln>
                <a:solidFill>
                  <a:sysClr val="windowText" lastClr="000000"/>
                </a:solidFill>
                <a:effectLst/>
                <a:uLnTx/>
                <a:uFillTx/>
                <a:latin typeface="Open Sans"/>
                <a:ea typeface="+mn-ea"/>
                <a:cs typeface="+mn-cs"/>
              </a:rPr>
              <a:t>”</a:t>
            </a:r>
            <a:endParaRPr kumimoji="0" lang="de-DE" sz="600" b="0" i="0" u="none" strike="noStrike" kern="0" cap="none" spc="0" normalizeH="0" baseline="0" noProof="0" dirty="0">
              <a:ln>
                <a:noFill/>
              </a:ln>
              <a:solidFill>
                <a:sysClr val="windowText" lastClr="000000"/>
              </a:solidFill>
              <a:effectLst/>
              <a:uLnTx/>
              <a:uFillTx/>
              <a:latin typeface="Open Sans"/>
              <a:ea typeface="+mn-ea"/>
              <a:cs typeface="+mn-cs"/>
            </a:endParaRPr>
          </a:p>
        </p:txBody>
      </p:sp>
      <p:sp>
        <p:nvSpPr>
          <p:cNvPr id="27" name="TextBox 26"/>
          <p:cNvSpPr txBox="1"/>
          <p:nvPr/>
        </p:nvSpPr>
        <p:spPr bwMode="gray">
          <a:xfrm>
            <a:off x="5543423" y="5171074"/>
            <a:ext cx="845370" cy="315445"/>
          </a:xfrm>
          <a:prstGeom prst="rect">
            <a:avLst/>
          </a:prstGeom>
          <a:noFill/>
        </p:spPr>
        <p:txBody>
          <a:bodyPr wrap="none" lIns="68553" tIns="34277" rIns="68553" bIns="34277" rtlCol="0">
            <a:spAutoFit/>
          </a:bodyPr>
          <a:lstStyle/>
          <a:p>
            <a:pPr marL="0" marR="0" lvl="0" indent="0" algn="l" defTabSz="914400" rtl="0" eaLnBrk="1" fontAlgn="auto" latinLnBrk="0" hangingPunct="1">
              <a:lnSpc>
                <a:spcPct val="100000"/>
              </a:lnSpc>
              <a:spcBef>
                <a:spcPct val="50000"/>
              </a:spcBef>
              <a:spcAft>
                <a:spcPts val="0"/>
              </a:spcAft>
              <a:buClr>
                <a:srgbClr val="F0AB00"/>
              </a:buClr>
              <a:buSzPct val="80000"/>
              <a:buFontTx/>
              <a:buNone/>
              <a:tabLst/>
              <a:defRPr/>
            </a:pPr>
            <a:r>
              <a:rPr kumimoji="0" lang="en-US" sz="1600" b="1" i="0" u="none" strike="noStrike" kern="0" cap="none" spc="0" normalizeH="0" baseline="0" noProof="0" dirty="0">
                <a:ln>
                  <a:noFill/>
                </a:ln>
                <a:solidFill>
                  <a:schemeClr val="accent3"/>
                </a:solidFill>
                <a:effectLst/>
                <a:uLnTx/>
                <a:uFillTx/>
                <a:latin typeface="Helvetica" pitchFamily="2" charset="0"/>
                <a:ea typeface="Arial Unicode MS" pitchFamily="34" charset="-128"/>
                <a:cs typeface="Arial Unicode MS" pitchFamily="34" charset="-128"/>
              </a:rPr>
              <a:t>Median</a:t>
            </a:r>
          </a:p>
        </p:txBody>
      </p:sp>
      <p:sp>
        <p:nvSpPr>
          <p:cNvPr id="28" name="TextBox 27"/>
          <p:cNvSpPr txBox="1"/>
          <p:nvPr/>
        </p:nvSpPr>
        <p:spPr bwMode="gray">
          <a:xfrm>
            <a:off x="5472794" y="4584701"/>
            <a:ext cx="984830" cy="315445"/>
          </a:xfrm>
          <a:prstGeom prst="rect">
            <a:avLst/>
          </a:prstGeom>
          <a:noFill/>
        </p:spPr>
        <p:txBody>
          <a:bodyPr wrap="none" lIns="68553" tIns="34277" rIns="68553" bIns="34277" rtlCol="0">
            <a:spAutoFit/>
          </a:bodyPr>
          <a:lstStyle/>
          <a:p>
            <a:pPr marL="0" marR="0" lvl="0" indent="0" algn="l" defTabSz="914400" rtl="0" eaLnBrk="1" fontAlgn="auto" latinLnBrk="0" hangingPunct="1">
              <a:lnSpc>
                <a:spcPct val="100000"/>
              </a:lnSpc>
              <a:spcBef>
                <a:spcPct val="50000"/>
              </a:spcBef>
              <a:spcAft>
                <a:spcPts val="0"/>
              </a:spcAft>
              <a:buClr>
                <a:srgbClr val="F0AB00"/>
              </a:buClr>
              <a:buSzPct val="80000"/>
              <a:buFontTx/>
              <a:buNone/>
              <a:tabLst/>
              <a:defRPr/>
            </a:pPr>
            <a:r>
              <a:rPr kumimoji="0" lang="en-US" sz="1600" b="1" i="0" u="none" strike="noStrike" kern="0" cap="none" spc="0" normalizeH="0" baseline="0" noProof="0" dirty="0">
                <a:ln>
                  <a:noFill/>
                </a:ln>
                <a:solidFill>
                  <a:schemeClr val="accent3"/>
                </a:solidFill>
                <a:effectLst/>
                <a:uLnTx/>
                <a:uFillTx/>
                <a:latin typeface="Helvetica" pitchFamily="2" charset="0"/>
                <a:ea typeface="Arial Unicode MS" pitchFamily="34" charset="-128"/>
                <a:cs typeface="Arial Unicode MS" pitchFamily="34" charset="-128"/>
              </a:rPr>
              <a:t>Top 25%</a:t>
            </a:r>
          </a:p>
        </p:txBody>
      </p:sp>
      <p:sp>
        <p:nvSpPr>
          <p:cNvPr id="29" name="TextBox 28"/>
          <p:cNvSpPr txBox="1"/>
          <p:nvPr/>
        </p:nvSpPr>
        <p:spPr bwMode="gray">
          <a:xfrm>
            <a:off x="5336882" y="5787347"/>
            <a:ext cx="1324667" cy="315445"/>
          </a:xfrm>
          <a:prstGeom prst="rect">
            <a:avLst/>
          </a:prstGeom>
          <a:noFill/>
        </p:spPr>
        <p:txBody>
          <a:bodyPr wrap="none" lIns="68553" tIns="34277" rIns="68553" bIns="34277" rtlCol="0">
            <a:spAutoFit/>
          </a:bodyPr>
          <a:lstStyle/>
          <a:p>
            <a:pPr marL="0" marR="0" lvl="0" indent="0" algn="l" defTabSz="914400" rtl="0" eaLnBrk="1" fontAlgn="auto" latinLnBrk="0" hangingPunct="1">
              <a:lnSpc>
                <a:spcPct val="100000"/>
              </a:lnSpc>
              <a:spcBef>
                <a:spcPct val="50000"/>
              </a:spcBef>
              <a:spcAft>
                <a:spcPts val="0"/>
              </a:spcAft>
              <a:buClr>
                <a:srgbClr val="F0AB00"/>
              </a:buClr>
              <a:buSzPct val="80000"/>
              <a:buFontTx/>
              <a:buNone/>
              <a:tabLst/>
              <a:defRPr/>
            </a:pPr>
            <a:r>
              <a:rPr kumimoji="0" lang="en-US" sz="1600" b="1" i="0" u="none" strike="noStrike" kern="0" cap="none" spc="0" normalizeH="0" baseline="0" noProof="0" dirty="0">
                <a:ln>
                  <a:noFill/>
                </a:ln>
                <a:solidFill>
                  <a:schemeClr val="accent3"/>
                </a:solidFill>
                <a:effectLst/>
                <a:uLnTx/>
                <a:uFillTx/>
                <a:latin typeface="Helvetica" pitchFamily="2" charset="0"/>
                <a:ea typeface="Arial Unicode MS" pitchFamily="34" charset="-128"/>
                <a:cs typeface="Arial Unicode MS" pitchFamily="34" charset="-128"/>
              </a:rPr>
              <a:t>Bottom 25%</a:t>
            </a:r>
          </a:p>
        </p:txBody>
      </p:sp>
      <p:sp>
        <p:nvSpPr>
          <p:cNvPr id="3" name="Text Placeholder 2">
            <a:extLst>
              <a:ext uri="{FF2B5EF4-FFF2-40B4-BE49-F238E27FC236}">
                <a16:creationId xmlns:a16="http://schemas.microsoft.com/office/drawing/2014/main" id="{081FDECB-4DAF-67E4-C9DD-1ECFABFFFC30}"/>
              </a:ext>
            </a:extLst>
          </p:cNvPr>
          <p:cNvSpPr>
            <a:spLocks noGrp="1"/>
          </p:cNvSpPr>
          <p:nvPr>
            <p:ph type="body" sz="quarter" idx="12"/>
          </p:nvPr>
        </p:nvSpPr>
        <p:spPr/>
        <p:txBody>
          <a:bodyPr/>
          <a:lstStyle/>
          <a:p>
            <a:r>
              <a:rPr lang="en-US" dirty="0"/>
              <a:t>Unoptimized / Optimized / </a:t>
            </a:r>
            <a:r>
              <a:rPr lang="en-US" dirty="0">
                <a:solidFill>
                  <a:schemeClr val="accent2"/>
                </a:solidFill>
              </a:rPr>
              <a:t>Best Run</a:t>
            </a:r>
          </a:p>
        </p:txBody>
      </p:sp>
    </p:spTree>
    <p:extLst>
      <p:ext uri="{BB962C8B-B14F-4D97-AF65-F5344CB8AC3E}">
        <p14:creationId xmlns:p14="http://schemas.microsoft.com/office/powerpoint/2010/main" val="1006246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68CE15C-6820-71CD-365C-1339B182D612}"/>
              </a:ext>
            </a:extLst>
          </p:cNvPr>
          <p:cNvSpPr>
            <a:spLocks noGrp="1"/>
          </p:cNvSpPr>
          <p:nvPr>
            <p:ph type="body" sz="quarter" idx="12"/>
          </p:nvPr>
        </p:nvSpPr>
        <p:spPr/>
        <p:txBody>
          <a:bodyPr/>
          <a:lstStyle/>
          <a:p>
            <a:r>
              <a:rPr lang="en-US" dirty="0"/>
              <a:t>Invoice Management: Benchmark</a:t>
            </a:r>
          </a:p>
        </p:txBody>
      </p:sp>
      <p:pic>
        <p:nvPicPr>
          <p:cNvPr id="2" name="Picture 1">
            <a:extLst>
              <a:ext uri="{FF2B5EF4-FFF2-40B4-BE49-F238E27FC236}">
                <a16:creationId xmlns:a16="http://schemas.microsoft.com/office/drawing/2014/main" id="{7F5403F7-0C4E-3944-B503-4F53B1E3044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40463" y="1687415"/>
            <a:ext cx="7764687" cy="4593642"/>
          </a:xfrm>
          <a:prstGeom prst="rect">
            <a:avLst/>
          </a:prstGeom>
        </p:spPr>
      </p:pic>
      <p:sp>
        <p:nvSpPr>
          <p:cNvPr id="5" name="TextBox 4">
            <a:extLst>
              <a:ext uri="{FF2B5EF4-FFF2-40B4-BE49-F238E27FC236}">
                <a16:creationId xmlns:a16="http://schemas.microsoft.com/office/drawing/2014/main" id="{527E50B7-86FA-EB44-AB7A-19881BABDAA1}"/>
              </a:ext>
            </a:extLst>
          </p:cNvPr>
          <p:cNvSpPr txBox="1"/>
          <p:nvPr/>
        </p:nvSpPr>
        <p:spPr>
          <a:xfrm>
            <a:off x="5532979" y="6291943"/>
            <a:ext cx="4393943"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Open Sans"/>
                <a:ea typeface="+mn-ea"/>
                <a:cs typeface="+mn-cs"/>
              </a:rPr>
              <a:t>Benchmark Source :-Best In Class Private Sector –Hackett ; Best in Class Public Sector -APQC</a:t>
            </a:r>
          </a:p>
        </p:txBody>
      </p:sp>
    </p:spTree>
    <p:extLst>
      <p:ext uri="{BB962C8B-B14F-4D97-AF65-F5344CB8AC3E}">
        <p14:creationId xmlns:p14="http://schemas.microsoft.com/office/powerpoint/2010/main" val="2705433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059A6-6B15-C409-A85F-2C1A80061619}"/>
            </a:ext>
          </a:extLst>
        </p:cNvPr>
        <p:cNvGrpSpPr/>
        <p:nvPr/>
      </p:nvGrpSpPr>
      <p:grpSpPr>
        <a:xfrm>
          <a:off x="0" y="0"/>
          <a:ext cx="0" cy="0"/>
          <a:chOff x="0" y="0"/>
          <a:chExt cx="0" cy="0"/>
        </a:xfrm>
      </p:grpSpPr>
      <p:sp>
        <p:nvSpPr>
          <p:cNvPr id="19" name="TextBox 27">
            <a:extLst>
              <a:ext uri="{FF2B5EF4-FFF2-40B4-BE49-F238E27FC236}">
                <a16:creationId xmlns:a16="http://schemas.microsoft.com/office/drawing/2014/main" id="{4115D017-6184-E50B-EFCF-42C9D7C46457}"/>
              </a:ext>
            </a:extLst>
          </p:cNvPr>
          <p:cNvSpPr txBox="1"/>
          <p:nvPr/>
        </p:nvSpPr>
        <p:spPr>
          <a:xfrm>
            <a:off x="578188" y="2461462"/>
            <a:ext cx="1757718" cy="438716"/>
          </a:xfrm>
          <a:prstGeom prst="rect">
            <a:avLst/>
          </a:prstGeom>
        </p:spPr>
        <p:txBody>
          <a:bodyPr lIns="0" tIns="0" rIns="0" bIns="0" rtlCol="0" anchor="t">
            <a:noAutofit/>
          </a:bodyPr>
          <a:lstStyle/>
          <a:p>
            <a:pPr algn="just">
              <a:lnSpc>
                <a:spcPts val="1773"/>
              </a:lnSpc>
            </a:pPr>
            <a:r>
              <a:rPr lang="en-US" b="1" dirty="0">
                <a:solidFill>
                  <a:srgbClr val="1C1D3B"/>
                </a:solidFill>
                <a:latin typeface="Helvetica" pitchFamily="2" charset="0"/>
                <a:ea typeface="Verdana" panose="020B0604030504040204" pitchFamily="34" charset="0"/>
              </a:rPr>
              <a:t>Data Management</a:t>
            </a:r>
          </a:p>
        </p:txBody>
      </p:sp>
      <p:sp>
        <p:nvSpPr>
          <p:cNvPr id="20" name="TextBox 28">
            <a:extLst>
              <a:ext uri="{FF2B5EF4-FFF2-40B4-BE49-F238E27FC236}">
                <a16:creationId xmlns:a16="http://schemas.microsoft.com/office/drawing/2014/main" id="{CA87C3A3-D4E1-7001-88B4-1E96C72364D1}"/>
              </a:ext>
            </a:extLst>
          </p:cNvPr>
          <p:cNvSpPr txBox="1"/>
          <p:nvPr/>
        </p:nvSpPr>
        <p:spPr>
          <a:xfrm>
            <a:off x="3243206" y="2461462"/>
            <a:ext cx="1918193" cy="438716"/>
          </a:xfrm>
          <a:prstGeom prst="rect">
            <a:avLst/>
          </a:prstGeom>
        </p:spPr>
        <p:txBody>
          <a:bodyPr wrap="square" lIns="0" tIns="0" rIns="0" bIns="0" rtlCol="0" anchor="t">
            <a:noAutofit/>
          </a:bodyPr>
          <a:lstStyle/>
          <a:p>
            <a:pPr>
              <a:lnSpc>
                <a:spcPts val="1773"/>
              </a:lnSpc>
            </a:pPr>
            <a:r>
              <a:rPr lang="en-US" b="1" dirty="0">
                <a:solidFill>
                  <a:srgbClr val="1C1D3B"/>
                </a:solidFill>
                <a:latin typeface="Helvetica" pitchFamily="2" charset="0"/>
                <a:ea typeface="Verdana" panose="020B0604030504040204" pitchFamily="34" charset="0"/>
              </a:rPr>
              <a:t>Solution </a:t>
            </a:r>
            <a:br>
              <a:rPr lang="en-US" b="1" dirty="0">
                <a:solidFill>
                  <a:srgbClr val="1C1D3B"/>
                </a:solidFill>
                <a:latin typeface="Helvetica" pitchFamily="2" charset="0"/>
                <a:ea typeface="Verdana" panose="020B0604030504040204" pitchFamily="34" charset="0"/>
              </a:rPr>
            </a:br>
            <a:r>
              <a:rPr lang="en-US" b="1" dirty="0">
                <a:solidFill>
                  <a:srgbClr val="1C1D3B"/>
                </a:solidFill>
                <a:latin typeface="Helvetica" pitchFamily="2" charset="0"/>
                <a:ea typeface="Verdana" panose="020B0604030504040204" pitchFamily="34" charset="0"/>
              </a:rPr>
              <a:t>implementation</a:t>
            </a:r>
          </a:p>
        </p:txBody>
      </p:sp>
      <p:sp>
        <p:nvSpPr>
          <p:cNvPr id="21" name="TextBox 29">
            <a:extLst>
              <a:ext uri="{FF2B5EF4-FFF2-40B4-BE49-F238E27FC236}">
                <a16:creationId xmlns:a16="http://schemas.microsoft.com/office/drawing/2014/main" id="{0E82BA6F-211C-A17C-584D-C40377D18181}"/>
              </a:ext>
            </a:extLst>
          </p:cNvPr>
          <p:cNvSpPr txBox="1"/>
          <p:nvPr/>
        </p:nvSpPr>
        <p:spPr>
          <a:xfrm>
            <a:off x="6559133" y="2461462"/>
            <a:ext cx="2400466" cy="438716"/>
          </a:xfrm>
          <a:prstGeom prst="rect">
            <a:avLst/>
          </a:prstGeom>
        </p:spPr>
        <p:txBody>
          <a:bodyPr wrap="square" lIns="0" tIns="0" rIns="0" bIns="0" rtlCol="0" anchor="t">
            <a:noAutofit/>
          </a:bodyPr>
          <a:lstStyle/>
          <a:p>
            <a:pPr>
              <a:lnSpc>
                <a:spcPts val="1773"/>
              </a:lnSpc>
            </a:pPr>
            <a:r>
              <a:rPr lang="en-US" b="1" dirty="0">
                <a:solidFill>
                  <a:srgbClr val="1C1D3B"/>
                </a:solidFill>
                <a:latin typeface="Helvetica" pitchFamily="2" charset="0"/>
                <a:ea typeface="Verdana" panose="020B0604030504040204" pitchFamily="34" charset="0"/>
              </a:rPr>
              <a:t>Product </a:t>
            </a:r>
            <a:br>
              <a:rPr lang="en-US" b="1" dirty="0">
                <a:solidFill>
                  <a:srgbClr val="1C1D3B"/>
                </a:solidFill>
                <a:latin typeface="Helvetica" pitchFamily="2" charset="0"/>
                <a:ea typeface="Verdana" panose="020B0604030504040204" pitchFamily="34" charset="0"/>
              </a:rPr>
            </a:br>
            <a:r>
              <a:rPr lang="en-US" b="1" dirty="0">
                <a:solidFill>
                  <a:srgbClr val="1C1D3B"/>
                </a:solidFill>
                <a:latin typeface="Helvetica" pitchFamily="2" charset="0"/>
                <a:ea typeface="Verdana" panose="020B0604030504040204" pitchFamily="34" charset="0"/>
              </a:rPr>
              <a:t>&amp; Innovations</a:t>
            </a:r>
          </a:p>
        </p:txBody>
      </p:sp>
      <p:sp>
        <p:nvSpPr>
          <p:cNvPr id="22" name="TextBox 30">
            <a:extLst>
              <a:ext uri="{FF2B5EF4-FFF2-40B4-BE49-F238E27FC236}">
                <a16:creationId xmlns:a16="http://schemas.microsoft.com/office/drawing/2014/main" id="{19047A6C-F0FD-5BA6-E70B-AA3BC042EA59}"/>
              </a:ext>
            </a:extLst>
          </p:cNvPr>
          <p:cNvSpPr txBox="1"/>
          <p:nvPr/>
        </p:nvSpPr>
        <p:spPr>
          <a:xfrm>
            <a:off x="9371067" y="2461462"/>
            <a:ext cx="1757717" cy="438716"/>
          </a:xfrm>
          <a:prstGeom prst="rect">
            <a:avLst/>
          </a:prstGeom>
        </p:spPr>
        <p:txBody>
          <a:bodyPr lIns="0" tIns="0" rIns="0" bIns="0" rtlCol="0" anchor="t">
            <a:noAutofit/>
          </a:bodyPr>
          <a:lstStyle/>
          <a:p>
            <a:pPr>
              <a:lnSpc>
                <a:spcPts val="1773"/>
              </a:lnSpc>
            </a:pPr>
            <a:r>
              <a:rPr lang="en-US" b="1" dirty="0">
                <a:solidFill>
                  <a:srgbClr val="1C1D3B"/>
                </a:solidFill>
                <a:latin typeface="Helvetica" pitchFamily="2" charset="0"/>
                <a:ea typeface="Verdana" panose="020B0604030504040204" pitchFamily="34" charset="0"/>
              </a:rPr>
              <a:t>Strategic </a:t>
            </a:r>
            <a:br>
              <a:rPr lang="en-US" b="1" dirty="0">
                <a:solidFill>
                  <a:srgbClr val="1C1D3B"/>
                </a:solidFill>
                <a:latin typeface="Helvetica" pitchFamily="2" charset="0"/>
                <a:ea typeface="Verdana" panose="020B0604030504040204" pitchFamily="34" charset="0"/>
              </a:rPr>
            </a:br>
            <a:r>
              <a:rPr lang="en-US" b="1" dirty="0">
                <a:solidFill>
                  <a:srgbClr val="1C1D3B"/>
                </a:solidFill>
                <a:latin typeface="Helvetica" pitchFamily="2" charset="0"/>
                <a:ea typeface="Verdana" panose="020B0604030504040204" pitchFamily="34" charset="0"/>
              </a:rPr>
              <a:t>Partnerships</a:t>
            </a:r>
          </a:p>
        </p:txBody>
      </p:sp>
      <p:sp>
        <p:nvSpPr>
          <p:cNvPr id="23" name="TextBox 34">
            <a:extLst>
              <a:ext uri="{FF2B5EF4-FFF2-40B4-BE49-F238E27FC236}">
                <a16:creationId xmlns:a16="http://schemas.microsoft.com/office/drawing/2014/main" id="{D0501E87-A9A3-E436-3EEA-E32B63A73EDB}"/>
              </a:ext>
            </a:extLst>
          </p:cNvPr>
          <p:cNvSpPr txBox="1"/>
          <p:nvPr/>
        </p:nvSpPr>
        <p:spPr>
          <a:xfrm>
            <a:off x="3243206" y="3096658"/>
            <a:ext cx="2653093" cy="3297121"/>
          </a:xfrm>
          <a:prstGeom prst="rect">
            <a:avLst/>
          </a:prstGeom>
        </p:spPr>
        <p:txBody>
          <a:bodyPr wrap="square" lIns="0" tIns="0" rIns="0" bIns="0" rtlCol="0" anchor="t">
            <a:spAutoFit/>
          </a:bodyPr>
          <a:lstStyle/>
          <a:p>
            <a:pPr marL="171450" indent="-171450">
              <a:lnSpc>
                <a:spcPct val="150000"/>
              </a:lnSpc>
              <a:buFont typeface="Arial" panose="020B0604020202020204" pitchFamily="34" charset="0"/>
              <a:buChar char="•"/>
            </a:pPr>
            <a:r>
              <a:rPr lang="en-US" sz="1200" dirty="0">
                <a:solidFill>
                  <a:srgbClr val="1C1D3B"/>
                </a:solidFill>
                <a:latin typeface="Helvetica" pitchFamily="2" charset="0"/>
              </a:rPr>
              <a:t>S/4HANA Implementation</a:t>
            </a:r>
          </a:p>
          <a:p>
            <a:pPr marL="171450" indent="-171450">
              <a:lnSpc>
                <a:spcPct val="150000"/>
              </a:lnSpc>
              <a:buFont typeface="Arial" panose="020B0604020202020204" pitchFamily="34" charset="0"/>
              <a:buChar char="•"/>
            </a:pPr>
            <a:r>
              <a:rPr lang="en-US" sz="1200" dirty="0">
                <a:solidFill>
                  <a:srgbClr val="1C1D3B"/>
                </a:solidFill>
                <a:latin typeface="Helvetica" pitchFamily="2" charset="0"/>
              </a:rPr>
              <a:t>SAP Business Data Cloud (BDC)</a:t>
            </a:r>
          </a:p>
          <a:p>
            <a:pPr marL="171450" indent="-171450">
              <a:lnSpc>
                <a:spcPct val="150000"/>
              </a:lnSpc>
              <a:buFont typeface="Arial" panose="020B0604020202020204" pitchFamily="34" charset="0"/>
              <a:buChar char="•"/>
            </a:pPr>
            <a:r>
              <a:rPr lang="en-US" sz="1200" dirty="0">
                <a:solidFill>
                  <a:srgbClr val="1C1D3B"/>
                </a:solidFill>
                <a:latin typeface="Helvetica" pitchFamily="2" charset="0"/>
              </a:rPr>
              <a:t>SAP BTP Deployment</a:t>
            </a:r>
          </a:p>
          <a:p>
            <a:pPr marL="171450" indent="-171450">
              <a:lnSpc>
                <a:spcPct val="150000"/>
              </a:lnSpc>
              <a:buFont typeface="Arial" panose="020B0604020202020204" pitchFamily="34" charset="0"/>
              <a:buChar char="•"/>
            </a:pPr>
            <a:r>
              <a:rPr lang="en-US" sz="1200" dirty="0">
                <a:solidFill>
                  <a:srgbClr val="1C1D3B"/>
                </a:solidFill>
                <a:latin typeface="Helvetica" pitchFamily="2" charset="0"/>
              </a:rPr>
              <a:t>SAP OpenText</a:t>
            </a:r>
          </a:p>
          <a:p>
            <a:pPr marL="628650" lvl="1" indent="-171450">
              <a:lnSpc>
                <a:spcPct val="150000"/>
              </a:lnSpc>
              <a:buFont typeface="Arial" panose="020B0604020202020204" pitchFamily="34" charset="0"/>
              <a:buChar char="•"/>
            </a:pPr>
            <a:r>
              <a:rPr lang="en-US" sz="1200" dirty="0">
                <a:solidFill>
                  <a:srgbClr val="1C1D3B"/>
                </a:solidFill>
                <a:latin typeface="Helvetica" pitchFamily="2" charset="0"/>
              </a:rPr>
              <a:t>Extended ECM</a:t>
            </a:r>
          </a:p>
          <a:p>
            <a:pPr marL="628650" lvl="1" indent="-171450">
              <a:lnSpc>
                <a:spcPct val="150000"/>
              </a:lnSpc>
              <a:buFont typeface="Arial" panose="020B0604020202020204" pitchFamily="34" charset="0"/>
              <a:buChar char="•"/>
            </a:pPr>
            <a:r>
              <a:rPr lang="en-US" sz="1200" dirty="0">
                <a:solidFill>
                  <a:srgbClr val="1C1D3B"/>
                </a:solidFill>
                <a:latin typeface="Helvetica" pitchFamily="2" charset="0"/>
              </a:rPr>
              <a:t>Vendor Invoice Management </a:t>
            </a:r>
          </a:p>
          <a:p>
            <a:pPr marL="628650" lvl="1" indent="-171450">
              <a:lnSpc>
                <a:spcPct val="150000"/>
              </a:lnSpc>
              <a:buFont typeface="Arial" panose="020B0604020202020204" pitchFamily="34" charset="0"/>
              <a:buChar char="•"/>
            </a:pPr>
            <a:r>
              <a:rPr lang="en-US" sz="1200" dirty="0">
                <a:solidFill>
                  <a:srgbClr val="1C1D3B"/>
                </a:solidFill>
                <a:latin typeface="Helvetica" pitchFamily="2" charset="0"/>
              </a:rPr>
              <a:t>Doc Presentment</a:t>
            </a:r>
          </a:p>
          <a:p>
            <a:pPr marL="171450" indent="-171450">
              <a:lnSpc>
                <a:spcPct val="150000"/>
              </a:lnSpc>
              <a:buFont typeface="Arial" panose="020B0604020202020204" pitchFamily="34" charset="0"/>
              <a:buChar char="•"/>
            </a:pPr>
            <a:r>
              <a:rPr lang="en-US" sz="1200" dirty="0">
                <a:solidFill>
                  <a:srgbClr val="1C1D3B"/>
                </a:solidFill>
                <a:latin typeface="Helvetica" pitchFamily="2" charset="0"/>
              </a:rPr>
              <a:t>SAP Ariba</a:t>
            </a:r>
          </a:p>
          <a:p>
            <a:pPr marL="171450" indent="-171450">
              <a:lnSpc>
                <a:spcPct val="150000"/>
              </a:lnSpc>
              <a:buFont typeface="Arial" panose="020B0604020202020204" pitchFamily="34" charset="0"/>
              <a:buChar char="•"/>
            </a:pPr>
            <a:r>
              <a:rPr lang="en-US" sz="1200" dirty="0">
                <a:solidFill>
                  <a:srgbClr val="1C1D3B"/>
                </a:solidFill>
                <a:latin typeface="Helvetica" pitchFamily="2" charset="0"/>
              </a:rPr>
              <a:t>SAP Vistex</a:t>
            </a:r>
          </a:p>
          <a:p>
            <a:pPr marL="171450" indent="-171450">
              <a:lnSpc>
                <a:spcPct val="150000"/>
              </a:lnSpc>
              <a:buFont typeface="Arial" panose="020B0604020202020204" pitchFamily="34" charset="0"/>
              <a:buChar char="•"/>
            </a:pPr>
            <a:r>
              <a:rPr lang="en-US" sz="1200" dirty="0">
                <a:solidFill>
                  <a:srgbClr val="1C1D3B"/>
                </a:solidFill>
                <a:latin typeface="Helvetica" pitchFamily="2" charset="0"/>
              </a:rPr>
              <a:t>SAP Vertex</a:t>
            </a:r>
          </a:p>
          <a:p>
            <a:pPr marL="171450" indent="-171450">
              <a:lnSpc>
                <a:spcPct val="150000"/>
              </a:lnSpc>
              <a:buFont typeface="Arial" panose="020B0604020202020204" pitchFamily="34" charset="0"/>
              <a:buChar char="•"/>
            </a:pPr>
            <a:r>
              <a:rPr lang="en-US" sz="1200" dirty="0">
                <a:solidFill>
                  <a:srgbClr val="1C1D3B"/>
                </a:solidFill>
                <a:latin typeface="Helvetica" pitchFamily="2" charset="0"/>
              </a:rPr>
              <a:t>AI Implementation</a:t>
            </a:r>
          </a:p>
          <a:p>
            <a:pPr marL="171450" indent="-171450">
              <a:lnSpc>
                <a:spcPct val="150000"/>
              </a:lnSpc>
              <a:buFont typeface="Arial" panose="020B0604020202020204" pitchFamily="34" charset="0"/>
              <a:buChar char="•"/>
            </a:pPr>
            <a:r>
              <a:rPr lang="en-US" sz="1200" dirty="0">
                <a:solidFill>
                  <a:srgbClr val="1C1D3B"/>
                </a:solidFill>
                <a:latin typeface="Helvetica" pitchFamily="2" charset="0"/>
              </a:rPr>
              <a:t>Cloud Migrations</a:t>
            </a:r>
          </a:p>
        </p:txBody>
      </p:sp>
      <p:sp>
        <p:nvSpPr>
          <p:cNvPr id="24" name="TextBox 34">
            <a:extLst>
              <a:ext uri="{FF2B5EF4-FFF2-40B4-BE49-F238E27FC236}">
                <a16:creationId xmlns:a16="http://schemas.microsoft.com/office/drawing/2014/main" id="{8C05A3B9-D5F2-B7E6-F235-5ECDFE541E9D}"/>
              </a:ext>
            </a:extLst>
          </p:cNvPr>
          <p:cNvSpPr txBox="1"/>
          <p:nvPr/>
        </p:nvSpPr>
        <p:spPr>
          <a:xfrm>
            <a:off x="9371067" y="3096658"/>
            <a:ext cx="2520575" cy="804131"/>
          </a:xfrm>
          <a:prstGeom prst="rect">
            <a:avLst/>
          </a:prstGeom>
        </p:spPr>
        <p:txBody>
          <a:bodyPr wrap="square" lIns="0" tIns="0" rIns="0" bIns="0" rtlCol="0" anchor="t">
            <a:spAutoFit/>
          </a:bodyPr>
          <a:lstStyle/>
          <a:p>
            <a:pPr marL="171450" indent="-171450">
              <a:lnSpc>
                <a:spcPct val="150000"/>
              </a:lnSpc>
              <a:buFont typeface="Arial" panose="020B0604020202020204" pitchFamily="34" charset="0"/>
              <a:buChar char="•"/>
            </a:pPr>
            <a:r>
              <a:rPr lang="en-US" sz="1200" dirty="0">
                <a:solidFill>
                  <a:srgbClr val="1C1D3B"/>
                </a:solidFill>
                <a:latin typeface="Helvetica" pitchFamily="2" charset="0"/>
              </a:rPr>
              <a:t>SAP Gold Partner</a:t>
            </a:r>
          </a:p>
          <a:p>
            <a:pPr marL="171450" indent="-171450">
              <a:lnSpc>
                <a:spcPct val="150000"/>
              </a:lnSpc>
              <a:buFont typeface="Arial" panose="020B0604020202020204" pitchFamily="34" charset="0"/>
              <a:buChar char="•"/>
            </a:pPr>
            <a:r>
              <a:rPr lang="en-US" sz="1200" dirty="0">
                <a:solidFill>
                  <a:srgbClr val="1C1D3B"/>
                </a:solidFill>
                <a:latin typeface="Helvetica" pitchFamily="2" charset="0"/>
              </a:rPr>
              <a:t>SAP </a:t>
            </a:r>
            <a:r>
              <a:rPr lang="en-US" sz="1200" dirty="0" err="1">
                <a:solidFill>
                  <a:srgbClr val="1C1D3B"/>
                </a:solidFill>
                <a:latin typeface="Helvetica" pitchFamily="2" charset="0"/>
              </a:rPr>
              <a:t>PartnerEdge</a:t>
            </a:r>
            <a:r>
              <a:rPr lang="en-US" sz="1200" dirty="0">
                <a:solidFill>
                  <a:srgbClr val="1C1D3B"/>
                </a:solidFill>
                <a:latin typeface="Helvetica" pitchFamily="2" charset="0"/>
              </a:rPr>
              <a:t>, Sell</a:t>
            </a:r>
          </a:p>
          <a:p>
            <a:pPr marL="171450" indent="-171450">
              <a:lnSpc>
                <a:spcPct val="150000"/>
              </a:lnSpc>
              <a:buFont typeface="Arial" panose="020B0604020202020204" pitchFamily="34" charset="0"/>
              <a:buChar char="•"/>
            </a:pPr>
            <a:r>
              <a:rPr lang="en-US" sz="1200" dirty="0">
                <a:solidFill>
                  <a:srgbClr val="1C1D3B"/>
                </a:solidFill>
                <a:latin typeface="Helvetica" pitchFamily="2" charset="0"/>
              </a:rPr>
              <a:t>CCFlex – Cloud Choice Flex</a:t>
            </a:r>
          </a:p>
        </p:txBody>
      </p:sp>
      <p:sp>
        <p:nvSpPr>
          <p:cNvPr id="25" name="TextBox 34">
            <a:extLst>
              <a:ext uri="{FF2B5EF4-FFF2-40B4-BE49-F238E27FC236}">
                <a16:creationId xmlns:a16="http://schemas.microsoft.com/office/drawing/2014/main" id="{8ACD8691-6714-34AC-75BB-D04CDFEDEBFC}"/>
              </a:ext>
            </a:extLst>
          </p:cNvPr>
          <p:cNvSpPr txBox="1"/>
          <p:nvPr/>
        </p:nvSpPr>
        <p:spPr>
          <a:xfrm>
            <a:off x="578188" y="3096658"/>
            <a:ext cx="2520575" cy="1912127"/>
          </a:xfrm>
          <a:prstGeom prst="rect">
            <a:avLst/>
          </a:prstGeom>
        </p:spPr>
        <p:txBody>
          <a:bodyPr wrap="square" lIns="0" tIns="0" rIns="0" bIns="0" rtlCol="0" anchor="t">
            <a:spAutoFit/>
          </a:bodyPr>
          <a:lstStyle/>
          <a:p>
            <a:pPr marL="171450" lvl="1" indent="-171450">
              <a:lnSpc>
                <a:spcPct val="150000"/>
              </a:lnSpc>
              <a:buFont typeface="Arial" panose="020B0604020202020204" pitchFamily="34" charset="0"/>
              <a:buChar char="•"/>
            </a:pPr>
            <a:r>
              <a:rPr lang="en-US" sz="1200" dirty="0">
                <a:solidFill>
                  <a:srgbClr val="1C1D3B"/>
                </a:solidFill>
                <a:latin typeface="Helvetica" pitchFamily="2" charset="0"/>
              </a:rPr>
              <a:t>SAP Data Archiving </a:t>
            </a:r>
          </a:p>
          <a:p>
            <a:pPr marL="171450" lvl="1" indent="-171450">
              <a:lnSpc>
                <a:spcPct val="150000"/>
              </a:lnSpc>
              <a:buFont typeface="Arial" panose="020B0604020202020204" pitchFamily="34" charset="0"/>
              <a:buChar char="•"/>
            </a:pPr>
            <a:r>
              <a:rPr lang="en-US" sz="1200" dirty="0">
                <a:solidFill>
                  <a:srgbClr val="1C1D3B"/>
                </a:solidFill>
                <a:latin typeface="Helvetica" pitchFamily="2" charset="0"/>
              </a:rPr>
              <a:t>SAP </a:t>
            </a:r>
            <a:r>
              <a:rPr lang="en-US" sz="1200" dirty="0" err="1">
                <a:solidFill>
                  <a:srgbClr val="1C1D3B"/>
                </a:solidFill>
                <a:latin typeface="Helvetica" pitchFamily="2" charset="0"/>
              </a:rPr>
              <a:t>DaRT</a:t>
            </a:r>
            <a:endParaRPr lang="en-US" sz="1200" dirty="0">
              <a:solidFill>
                <a:srgbClr val="1C1D3B"/>
              </a:solidFill>
              <a:latin typeface="Helvetica" pitchFamily="2" charset="0"/>
            </a:endParaRPr>
          </a:p>
          <a:p>
            <a:pPr marL="171450" lvl="1" indent="-171450">
              <a:lnSpc>
                <a:spcPct val="150000"/>
              </a:lnSpc>
              <a:buFont typeface="Arial" panose="020B0604020202020204" pitchFamily="34" charset="0"/>
              <a:buChar char="•"/>
            </a:pPr>
            <a:r>
              <a:rPr lang="en-US" sz="1200" dirty="0">
                <a:solidFill>
                  <a:srgbClr val="1C1D3B"/>
                </a:solidFill>
                <a:latin typeface="Helvetica" pitchFamily="2" charset="0"/>
              </a:rPr>
              <a:t>Data Quality &amp; Governance</a:t>
            </a:r>
          </a:p>
          <a:p>
            <a:pPr marL="171450" lvl="1" indent="-171450">
              <a:lnSpc>
                <a:spcPct val="150000"/>
              </a:lnSpc>
              <a:buFont typeface="Arial" panose="020B0604020202020204" pitchFamily="34" charset="0"/>
              <a:buChar char="•"/>
            </a:pPr>
            <a:r>
              <a:rPr lang="en-US" sz="1200" dirty="0">
                <a:solidFill>
                  <a:srgbClr val="1C1D3B"/>
                </a:solidFill>
                <a:latin typeface="Helvetica" pitchFamily="2" charset="0"/>
              </a:rPr>
              <a:t>Data Migration </a:t>
            </a:r>
          </a:p>
          <a:p>
            <a:pPr marL="171450" lvl="1" indent="-171450">
              <a:lnSpc>
                <a:spcPct val="150000"/>
              </a:lnSpc>
              <a:buFont typeface="Arial" panose="020B0604020202020204" pitchFamily="34" charset="0"/>
              <a:buChar char="•"/>
            </a:pPr>
            <a:r>
              <a:rPr lang="en-US" sz="1200" dirty="0">
                <a:solidFill>
                  <a:srgbClr val="1C1D3B"/>
                </a:solidFill>
                <a:latin typeface="Helvetica" pitchFamily="2" charset="0"/>
              </a:rPr>
              <a:t>System Decommissioning </a:t>
            </a:r>
          </a:p>
          <a:p>
            <a:pPr marL="171450" lvl="1" indent="-171450">
              <a:lnSpc>
                <a:spcPct val="150000"/>
              </a:lnSpc>
              <a:buFont typeface="Arial" panose="020B0604020202020204" pitchFamily="34" charset="0"/>
              <a:buChar char="•"/>
            </a:pPr>
            <a:r>
              <a:rPr lang="en-US" sz="1200" dirty="0">
                <a:solidFill>
                  <a:srgbClr val="1C1D3B"/>
                </a:solidFill>
                <a:latin typeface="Helvetica" pitchFamily="2" charset="0"/>
              </a:rPr>
              <a:t>Data Privacy</a:t>
            </a:r>
          </a:p>
          <a:p>
            <a:pPr marL="171450" indent="-171450">
              <a:lnSpc>
                <a:spcPct val="150000"/>
              </a:lnSpc>
              <a:buFont typeface="Arial" panose="020B0604020202020204" pitchFamily="34" charset="0"/>
              <a:buChar char="•"/>
            </a:pPr>
            <a:endParaRPr lang="en-US" sz="1200" dirty="0">
              <a:solidFill>
                <a:srgbClr val="1C1D3B"/>
              </a:solidFill>
              <a:latin typeface="Helvetica" pitchFamily="2" charset="0"/>
            </a:endParaRPr>
          </a:p>
        </p:txBody>
      </p:sp>
      <p:sp>
        <p:nvSpPr>
          <p:cNvPr id="26" name="TextBox 34">
            <a:extLst>
              <a:ext uri="{FF2B5EF4-FFF2-40B4-BE49-F238E27FC236}">
                <a16:creationId xmlns:a16="http://schemas.microsoft.com/office/drawing/2014/main" id="{54D8ED6E-E54A-2F41-AE52-DF43938163D6}"/>
              </a:ext>
            </a:extLst>
          </p:cNvPr>
          <p:cNvSpPr txBox="1"/>
          <p:nvPr/>
        </p:nvSpPr>
        <p:spPr>
          <a:xfrm>
            <a:off x="6504258" y="3096658"/>
            <a:ext cx="2520575" cy="1569340"/>
          </a:xfrm>
          <a:prstGeom prst="rect">
            <a:avLst/>
          </a:prstGeom>
        </p:spPr>
        <p:txBody>
          <a:bodyPr wrap="square" lIns="0" tIns="0" rIns="0" bIns="0" rtlCol="0" anchor="t">
            <a:spAutoFit/>
          </a:bodyPr>
          <a:lstStyle/>
          <a:p>
            <a:pPr marL="171450" lvl="1" indent="-171450">
              <a:lnSpc>
                <a:spcPct val="150000"/>
              </a:lnSpc>
              <a:buFont typeface="Arial" panose="020B0604020202020204" pitchFamily="34" charset="0"/>
              <a:buChar char="•"/>
            </a:pPr>
            <a:r>
              <a:rPr lang="en-US" sz="1200" dirty="0">
                <a:solidFill>
                  <a:srgbClr val="1C1D3B"/>
                </a:solidFill>
                <a:latin typeface="Helvetica" pitchFamily="2" charset="0"/>
              </a:rPr>
              <a:t>Data ASSIST by Auritas</a:t>
            </a:r>
          </a:p>
          <a:p>
            <a:pPr marL="0" lvl="1">
              <a:lnSpc>
                <a:spcPct val="150000"/>
              </a:lnSpc>
            </a:pPr>
            <a:r>
              <a:rPr lang="en-US" sz="1050" i="1" dirty="0">
                <a:solidFill>
                  <a:srgbClr val="1C1D3B"/>
                </a:solidFill>
                <a:latin typeface="Helvetica" pitchFamily="2" charset="0"/>
              </a:rPr>
              <a:t>    (Data Archiving Automation)</a:t>
            </a:r>
          </a:p>
          <a:p>
            <a:pPr marL="171450" lvl="1" indent="-171450">
              <a:lnSpc>
                <a:spcPct val="150000"/>
              </a:lnSpc>
              <a:buFont typeface="Arial" panose="020B0604020202020204" pitchFamily="34" charset="0"/>
              <a:buChar char="•"/>
            </a:pPr>
            <a:r>
              <a:rPr lang="en-US" sz="1200" dirty="0">
                <a:solidFill>
                  <a:srgbClr val="1C1D3B"/>
                </a:solidFill>
                <a:latin typeface="Helvetica" pitchFamily="2" charset="0"/>
              </a:rPr>
              <a:t>Data GUARD by Auritas</a:t>
            </a:r>
          </a:p>
          <a:p>
            <a:pPr marL="0" lvl="1">
              <a:lnSpc>
                <a:spcPct val="150000"/>
              </a:lnSpc>
            </a:pPr>
            <a:r>
              <a:rPr lang="en-US" sz="1050" i="1" dirty="0">
                <a:solidFill>
                  <a:srgbClr val="1C1D3B"/>
                </a:solidFill>
                <a:latin typeface="Helvetica" pitchFamily="2" charset="0"/>
              </a:rPr>
              <a:t>    (Legacy Decommissioning)</a:t>
            </a:r>
          </a:p>
          <a:p>
            <a:pPr marL="171450" lvl="1" indent="-171450">
              <a:lnSpc>
                <a:spcPct val="150000"/>
              </a:lnSpc>
              <a:buFont typeface="Arial" panose="020B0604020202020204" pitchFamily="34" charset="0"/>
              <a:buChar char="•"/>
            </a:pPr>
            <a:r>
              <a:rPr lang="en-US" sz="1200" dirty="0">
                <a:solidFill>
                  <a:srgbClr val="1C1D3B"/>
                </a:solidFill>
                <a:latin typeface="Helvetica" pitchFamily="2" charset="0"/>
              </a:rPr>
              <a:t>Auritas Intelligent Accrual</a:t>
            </a:r>
          </a:p>
          <a:p>
            <a:pPr marL="0" lvl="1">
              <a:lnSpc>
                <a:spcPct val="150000"/>
              </a:lnSpc>
            </a:pPr>
            <a:r>
              <a:rPr lang="en-US" sz="1050" i="1" dirty="0">
                <a:solidFill>
                  <a:srgbClr val="1C1D3B"/>
                </a:solidFill>
                <a:latin typeface="Helvetica" pitchFamily="2" charset="0"/>
              </a:rPr>
              <a:t>    (Financial Automation)</a:t>
            </a:r>
          </a:p>
        </p:txBody>
      </p:sp>
      <p:cxnSp>
        <p:nvCxnSpPr>
          <p:cNvPr id="27" name="Straight Connector 26">
            <a:extLst>
              <a:ext uri="{FF2B5EF4-FFF2-40B4-BE49-F238E27FC236}">
                <a16:creationId xmlns:a16="http://schemas.microsoft.com/office/drawing/2014/main" id="{4A44C674-8C21-EED6-604F-B0D45F889B41}"/>
              </a:ext>
            </a:extLst>
          </p:cNvPr>
          <p:cNvCxnSpPr>
            <a:cxnSpLocks/>
          </p:cNvCxnSpPr>
          <p:nvPr/>
        </p:nvCxnSpPr>
        <p:spPr>
          <a:xfrm>
            <a:off x="2872051" y="2292504"/>
            <a:ext cx="0" cy="3954271"/>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30BDD9BE-75DF-3A4C-AB3B-8254D7EA2F71}"/>
              </a:ext>
            </a:extLst>
          </p:cNvPr>
          <p:cNvCxnSpPr>
            <a:cxnSpLocks/>
          </p:cNvCxnSpPr>
          <p:nvPr/>
        </p:nvCxnSpPr>
        <p:spPr>
          <a:xfrm>
            <a:off x="6198983" y="2292504"/>
            <a:ext cx="0" cy="3954271"/>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926F73CD-8EC2-5D06-A252-D59B923CEB33}"/>
              </a:ext>
            </a:extLst>
          </p:cNvPr>
          <p:cNvCxnSpPr>
            <a:cxnSpLocks/>
          </p:cNvCxnSpPr>
          <p:nvPr/>
        </p:nvCxnSpPr>
        <p:spPr>
          <a:xfrm>
            <a:off x="9029674" y="2292504"/>
            <a:ext cx="0" cy="3954271"/>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pic>
        <p:nvPicPr>
          <p:cNvPr id="32" name="Picture 31">
            <a:extLst>
              <a:ext uri="{FF2B5EF4-FFF2-40B4-BE49-F238E27FC236}">
                <a16:creationId xmlns:a16="http://schemas.microsoft.com/office/drawing/2014/main" id="{82C3B97F-E530-76D6-31A1-1AE5C888E7F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453974" y="4889092"/>
            <a:ext cx="1046734" cy="315770"/>
          </a:xfrm>
          <a:prstGeom prst="rect">
            <a:avLst/>
          </a:prstGeom>
        </p:spPr>
      </p:pic>
      <p:sp>
        <p:nvSpPr>
          <p:cNvPr id="35" name="TextBox 34">
            <a:extLst>
              <a:ext uri="{FF2B5EF4-FFF2-40B4-BE49-F238E27FC236}">
                <a16:creationId xmlns:a16="http://schemas.microsoft.com/office/drawing/2014/main" id="{FB76C508-99A4-F703-4773-2CDE5C8DEDE0}"/>
              </a:ext>
            </a:extLst>
          </p:cNvPr>
          <p:cNvSpPr txBox="1"/>
          <p:nvPr/>
        </p:nvSpPr>
        <p:spPr>
          <a:xfrm>
            <a:off x="6702655" y="5169032"/>
            <a:ext cx="2520575" cy="229358"/>
          </a:xfrm>
          <a:prstGeom prst="rect">
            <a:avLst/>
          </a:prstGeom>
        </p:spPr>
        <p:txBody>
          <a:bodyPr wrap="square" lIns="0" tIns="0" rIns="0" bIns="0" rtlCol="0" anchor="t">
            <a:spAutoFit/>
          </a:bodyPr>
          <a:lstStyle/>
          <a:p>
            <a:pPr marL="0" lvl="1">
              <a:lnSpc>
                <a:spcPct val="150000"/>
              </a:lnSpc>
            </a:pPr>
            <a:r>
              <a:rPr lang="en-US" sz="1100" i="1" dirty="0">
                <a:solidFill>
                  <a:srgbClr val="1C1D3B"/>
                </a:solidFill>
                <a:latin typeface="Helvetica" pitchFamily="2" charset="0"/>
              </a:rPr>
              <a:t>(AMS + Hypercare)</a:t>
            </a:r>
          </a:p>
        </p:txBody>
      </p:sp>
      <p:pic>
        <p:nvPicPr>
          <p:cNvPr id="36" name="Picture 35" descr="Microsoft Azure Logo et symbole, sens, histoire, PNG, marque">
            <a:extLst>
              <a:ext uri="{FF2B5EF4-FFF2-40B4-BE49-F238E27FC236}">
                <a16:creationId xmlns:a16="http://schemas.microsoft.com/office/drawing/2014/main" id="{328BD453-A621-84A8-FE0F-F3D987F47672}"/>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0539568" y="4420489"/>
            <a:ext cx="871255" cy="25960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6" descr="Accusoft | Home">
            <a:extLst>
              <a:ext uri="{FF2B5EF4-FFF2-40B4-BE49-F238E27FC236}">
                <a16:creationId xmlns:a16="http://schemas.microsoft.com/office/drawing/2014/main" id="{252AEC57-D13A-18C9-0DB4-EC0E97D3F661}"/>
              </a:ext>
            </a:extLst>
          </p:cNvPr>
          <p:cNvPicPr>
            <a:picLocks noChangeAspect="1" noChangeArrowheads="1"/>
          </p:cNvPicPr>
          <p:nvPr/>
        </p:nvPicPr>
        <p:blipFill>
          <a:blip r:embed="rId5" cstate="email">
            <a:biLevel thresh="75000"/>
            <a:extLst>
              <a:ext uri="{BEBA8EAE-BF5A-486C-A8C5-ECC9F3942E4B}">
                <a14:imgProps xmlns:a14="http://schemas.microsoft.com/office/drawing/2010/main">
                  <a14:imgLayer r:embed="rId6">
                    <a14:imgEffect>
                      <a14:saturation sat="0"/>
                    </a14:imgEffect>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10527993" y="4106792"/>
            <a:ext cx="971400" cy="23313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Homepage - Schoolupdate">
            <a:extLst>
              <a:ext uri="{FF2B5EF4-FFF2-40B4-BE49-F238E27FC236}">
                <a16:creationId xmlns:a16="http://schemas.microsoft.com/office/drawing/2014/main" id="{7175300E-CCF5-1087-BFD6-D9B956756A22}"/>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542167" y="5322797"/>
            <a:ext cx="915662" cy="237305"/>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12">
            <a:extLst>
              <a:ext uri="{FF2B5EF4-FFF2-40B4-BE49-F238E27FC236}">
                <a16:creationId xmlns:a16="http://schemas.microsoft.com/office/drawing/2014/main" id="{EE6BEDE4-46A5-1B91-3506-A67DCE461C93}"/>
              </a:ext>
            </a:extLst>
          </p:cNvPr>
          <p:cNvGrpSpPr/>
          <p:nvPr/>
        </p:nvGrpSpPr>
        <p:grpSpPr>
          <a:xfrm>
            <a:off x="9483724" y="4171279"/>
            <a:ext cx="668083" cy="384782"/>
            <a:chOff x="0" y="0"/>
            <a:chExt cx="1515902" cy="873083"/>
          </a:xfrm>
        </p:grpSpPr>
        <p:grpSp>
          <p:nvGrpSpPr>
            <p:cNvPr id="40" name="Group 13">
              <a:extLst>
                <a:ext uri="{FF2B5EF4-FFF2-40B4-BE49-F238E27FC236}">
                  <a16:creationId xmlns:a16="http://schemas.microsoft.com/office/drawing/2014/main" id="{B29A23F9-9E9A-196C-3237-B7C92922C4A2}"/>
                </a:ext>
              </a:extLst>
            </p:cNvPr>
            <p:cNvGrpSpPr/>
            <p:nvPr/>
          </p:nvGrpSpPr>
          <p:grpSpPr>
            <a:xfrm>
              <a:off x="11897" y="28282"/>
              <a:ext cx="812816" cy="435871"/>
              <a:chOff x="0" y="0"/>
              <a:chExt cx="514173" cy="275724"/>
            </a:xfrm>
          </p:grpSpPr>
          <p:sp>
            <p:nvSpPr>
              <p:cNvPr id="45" name="Freeform 14">
                <a:extLst>
                  <a:ext uri="{FF2B5EF4-FFF2-40B4-BE49-F238E27FC236}">
                    <a16:creationId xmlns:a16="http://schemas.microsoft.com/office/drawing/2014/main" id="{112537DB-B07D-F357-F5DB-5C4F0E800650}"/>
                  </a:ext>
                </a:extLst>
              </p:cNvPr>
              <p:cNvSpPr/>
              <p:nvPr/>
            </p:nvSpPr>
            <p:spPr>
              <a:xfrm>
                <a:off x="0" y="0"/>
                <a:ext cx="514173" cy="275724"/>
              </a:xfrm>
              <a:custGeom>
                <a:avLst/>
                <a:gdLst/>
                <a:ahLst/>
                <a:cxnLst/>
                <a:rect l="l" t="t" r="r" b="b"/>
                <a:pathLst>
                  <a:path w="514173" h="275724">
                    <a:moveTo>
                      <a:pt x="0" y="0"/>
                    </a:moveTo>
                    <a:lnTo>
                      <a:pt x="514173" y="0"/>
                    </a:lnTo>
                    <a:lnTo>
                      <a:pt x="514173" y="275724"/>
                    </a:lnTo>
                    <a:lnTo>
                      <a:pt x="0" y="275724"/>
                    </a:lnTo>
                    <a:close/>
                  </a:path>
                </a:pathLst>
              </a:custGeom>
              <a:solidFill>
                <a:srgbClr val="FFFFFF"/>
              </a:solidFill>
            </p:spPr>
            <p:txBody>
              <a:bodyPr/>
              <a:lstStyle/>
              <a:p>
                <a:endParaRPr lang="en-US" sz="1200">
                  <a:latin typeface="Helvetica" pitchFamily="2" charset="0"/>
                </a:endParaRPr>
              </a:p>
            </p:txBody>
          </p:sp>
          <p:sp>
            <p:nvSpPr>
              <p:cNvPr id="46" name="TextBox 15">
                <a:extLst>
                  <a:ext uri="{FF2B5EF4-FFF2-40B4-BE49-F238E27FC236}">
                    <a16:creationId xmlns:a16="http://schemas.microsoft.com/office/drawing/2014/main" id="{0150F7B6-5AE7-2CFB-DAC3-8492DA6BBC3D}"/>
                  </a:ext>
                </a:extLst>
              </p:cNvPr>
              <p:cNvSpPr txBox="1"/>
              <p:nvPr/>
            </p:nvSpPr>
            <p:spPr>
              <a:xfrm>
                <a:off x="0" y="47625"/>
                <a:ext cx="812800" cy="765175"/>
              </a:xfrm>
              <a:prstGeom prst="rect">
                <a:avLst/>
              </a:prstGeom>
            </p:spPr>
            <p:txBody>
              <a:bodyPr lIns="50800" tIns="50800" rIns="50800" bIns="50800" rtlCol="0" anchor="ctr"/>
              <a:lstStyle/>
              <a:p>
                <a:pPr algn="ctr">
                  <a:lnSpc>
                    <a:spcPts val="1379"/>
                  </a:lnSpc>
                </a:pPr>
                <a:endParaRPr sz="1200">
                  <a:latin typeface="Helvetica" pitchFamily="2" charset="0"/>
                </a:endParaRPr>
              </a:p>
            </p:txBody>
          </p:sp>
        </p:grpSp>
        <p:grpSp>
          <p:nvGrpSpPr>
            <p:cNvPr id="41" name="Group 16">
              <a:extLst>
                <a:ext uri="{FF2B5EF4-FFF2-40B4-BE49-F238E27FC236}">
                  <a16:creationId xmlns:a16="http://schemas.microsoft.com/office/drawing/2014/main" id="{4A6E2C02-EB3D-464E-8555-DEF266688A30}"/>
                </a:ext>
              </a:extLst>
            </p:cNvPr>
            <p:cNvGrpSpPr/>
            <p:nvPr/>
          </p:nvGrpSpPr>
          <p:grpSpPr>
            <a:xfrm>
              <a:off x="670767" y="404144"/>
              <a:ext cx="812816" cy="435871"/>
              <a:chOff x="0" y="0"/>
              <a:chExt cx="514173" cy="275724"/>
            </a:xfrm>
          </p:grpSpPr>
          <p:sp>
            <p:nvSpPr>
              <p:cNvPr id="43" name="Freeform 17">
                <a:extLst>
                  <a:ext uri="{FF2B5EF4-FFF2-40B4-BE49-F238E27FC236}">
                    <a16:creationId xmlns:a16="http://schemas.microsoft.com/office/drawing/2014/main" id="{09AEC157-70AA-BC1F-B853-503E98EA8BDE}"/>
                  </a:ext>
                </a:extLst>
              </p:cNvPr>
              <p:cNvSpPr/>
              <p:nvPr/>
            </p:nvSpPr>
            <p:spPr>
              <a:xfrm>
                <a:off x="0" y="0"/>
                <a:ext cx="514173" cy="275724"/>
              </a:xfrm>
              <a:custGeom>
                <a:avLst/>
                <a:gdLst/>
                <a:ahLst/>
                <a:cxnLst/>
                <a:rect l="l" t="t" r="r" b="b"/>
                <a:pathLst>
                  <a:path w="514173" h="275724">
                    <a:moveTo>
                      <a:pt x="0" y="0"/>
                    </a:moveTo>
                    <a:lnTo>
                      <a:pt x="514173" y="0"/>
                    </a:lnTo>
                    <a:lnTo>
                      <a:pt x="514173" y="275724"/>
                    </a:lnTo>
                    <a:lnTo>
                      <a:pt x="0" y="275724"/>
                    </a:lnTo>
                    <a:close/>
                  </a:path>
                </a:pathLst>
              </a:custGeom>
              <a:solidFill>
                <a:srgbClr val="FFFFFF"/>
              </a:solidFill>
            </p:spPr>
            <p:txBody>
              <a:bodyPr/>
              <a:lstStyle/>
              <a:p>
                <a:endParaRPr lang="en-US" sz="1200">
                  <a:latin typeface="Helvetica" pitchFamily="2" charset="0"/>
                </a:endParaRPr>
              </a:p>
            </p:txBody>
          </p:sp>
          <p:sp>
            <p:nvSpPr>
              <p:cNvPr id="44" name="TextBox 18">
                <a:extLst>
                  <a:ext uri="{FF2B5EF4-FFF2-40B4-BE49-F238E27FC236}">
                    <a16:creationId xmlns:a16="http://schemas.microsoft.com/office/drawing/2014/main" id="{C0B9F33D-47D7-463D-C081-0A67178B3A17}"/>
                  </a:ext>
                </a:extLst>
              </p:cNvPr>
              <p:cNvSpPr txBox="1"/>
              <p:nvPr/>
            </p:nvSpPr>
            <p:spPr>
              <a:xfrm>
                <a:off x="0" y="47625"/>
                <a:ext cx="812800" cy="765175"/>
              </a:xfrm>
              <a:prstGeom prst="rect">
                <a:avLst/>
              </a:prstGeom>
            </p:spPr>
            <p:txBody>
              <a:bodyPr lIns="50800" tIns="50800" rIns="50800" bIns="50800" rtlCol="0" anchor="ctr"/>
              <a:lstStyle/>
              <a:p>
                <a:pPr algn="ctr">
                  <a:lnSpc>
                    <a:spcPts val="1379"/>
                  </a:lnSpc>
                </a:pPr>
                <a:endParaRPr sz="1200">
                  <a:latin typeface="Helvetica" pitchFamily="2" charset="0"/>
                </a:endParaRPr>
              </a:p>
            </p:txBody>
          </p:sp>
        </p:grpSp>
        <p:sp>
          <p:nvSpPr>
            <p:cNvPr id="42" name="Freeform 19">
              <a:extLst>
                <a:ext uri="{FF2B5EF4-FFF2-40B4-BE49-F238E27FC236}">
                  <a16:creationId xmlns:a16="http://schemas.microsoft.com/office/drawing/2014/main" id="{D79261A2-4BE7-FC96-F69D-2ACDF76AA356}"/>
                </a:ext>
              </a:extLst>
            </p:cNvPr>
            <p:cNvSpPr/>
            <p:nvPr/>
          </p:nvSpPr>
          <p:spPr>
            <a:xfrm>
              <a:off x="0" y="0"/>
              <a:ext cx="1515902" cy="873083"/>
            </a:xfrm>
            <a:custGeom>
              <a:avLst/>
              <a:gdLst/>
              <a:ahLst/>
              <a:cxnLst/>
              <a:rect l="l" t="t" r="r" b="b"/>
              <a:pathLst>
                <a:path w="1515902" h="873083">
                  <a:moveTo>
                    <a:pt x="0" y="0"/>
                  </a:moveTo>
                  <a:lnTo>
                    <a:pt x="1515902" y="0"/>
                  </a:lnTo>
                  <a:lnTo>
                    <a:pt x="1515902" y="873083"/>
                  </a:lnTo>
                  <a:lnTo>
                    <a:pt x="0" y="873083"/>
                  </a:lnTo>
                  <a:lnTo>
                    <a:pt x="0" y="0"/>
                  </a:lnTo>
                  <a:close/>
                </a:path>
              </a:pathLst>
            </a:custGeom>
            <a:blipFill>
              <a:blip r:embed="rId8" cstate="email">
                <a:extLst>
                  <a:ext uri="{28A0092B-C50C-407E-A947-70E740481C1C}">
                    <a14:useLocalDpi xmlns:a14="http://schemas.microsoft.com/office/drawing/2010/main"/>
                  </a:ext>
                </a:extLst>
              </a:blip>
              <a:stretch>
                <a:fillRect/>
              </a:stretch>
            </a:blipFill>
          </p:spPr>
          <p:txBody>
            <a:bodyPr/>
            <a:lstStyle/>
            <a:p>
              <a:endParaRPr lang="en-US" sz="1200">
                <a:latin typeface="Helvetica" pitchFamily="2" charset="0"/>
              </a:endParaRPr>
            </a:p>
          </p:txBody>
        </p:sp>
      </p:grpSp>
      <p:pic>
        <p:nvPicPr>
          <p:cNvPr id="47" name="Picture 2">
            <a:extLst>
              <a:ext uri="{FF2B5EF4-FFF2-40B4-BE49-F238E27FC236}">
                <a16:creationId xmlns:a16="http://schemas.microsoft.com/office/drawing/2014/main" id="{6F997E36-05D4-0BCE-3E38-A259067F80DD}"/>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538107" y="4873422"/>
            <a:ext cx="463183" cy="2777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F1CA149-1856-AF46-D6FD-6A4789ECFC95}"/>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9516855" y="5539647"/>
            <a:ext cx="488776" cy="24197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34">
            <a:extLst>
              <a:ext uri="{FF2B5EF4-FFF2-40B4-BE49-F238E27FC236}">
                <a16:creationId xmlns:a16="http://schemas.microsoft.com/office/drawing/2014/main" id="{09143D79-F5F6-AB01-ACF1-5A8EDE17C57E}"/>
              </a:ext>
            </a:extLst>
          </p:cNvPr>
          <p:cNvSpPr txBox="1"/>
          <p:nvPr/>
        </p:nvSpPr>
        <p:spPr>
          <a:xfrm>
            <a:off x="9521227" y="5755650"/>
            <a:ext cx="782554" cy="218906"/>
          </a:xfrm>
          <a:prstGeom prst="rect">
            <a:avLst/>
          </a:prstGeom>
        </p:spPr>
        <p:txBody>
          <a:bodyPr wrap="square" lIns="0" tIns="0" rIns="0" bIns="0" rtlCol="0" anchor="t">
            <a:spAutoFit/>
          </a:bodyPr>
          <a:lstStyle/>
          <a:p>
            <a:pPr>
              <a:lnSpc>
                <a:spcPct val="150000"/>
              </a:lnSpc>
            </a:pPr>
            <a:r>
              <a:rPr lang="en-US" sz="1050" b="1" i="1" dirty="0">
                <a:solidFill>
                  <a:srgbClr val="00A3E9"/>
                </a:solidFill>
                <a:latin typeface="Helvetica" pitchFamily="2" charset="0"/>
              </a:rPr>
              <a:t>CC</a:t>
            </a:r>
            <a:r>
              <a:rPr lang="en-US" sz="1050" i="1" dirty="0">
                <a:solidFill>
                  <a:srgbClr val="00A3E9"/>
                </a:solidFill>
                <a:latin typeface="Helvetica" pitchFamily="2" charset="0"/>
              </a:rPr>
              <a:t>Flex</a:t>
            </a:r>
          </a:p>
        </p:txBody>
      </p:sp>
      <p:grpSp>
        <p:nvGrpSpPr>
          <p:cNvPr id="9" name="Group 8">
            <a:extLst>
              <a:ext uri="{FF2B5EF4-FFF2-40B4-BE49-F238E27FC236}">
                <a16:creationId xmlns:a16="http://schemas.microsoft.com/office/drawing/2014/main" id="{18054771-D316-DAEF-16E7-6B9C40D48050}"/>
              </a:ext>
            </a:extLst>
          </p:cNvPr>
          <p:cNvGrpSpPr/>
          <p:nvPr/>
        </p:nvGrpSpPr>
        <p:grpSpPr>
          <a:xfrm>
            <a:off x="-1013" y="-13277"/>
            <a:ext cx="12202988" cy="1890595"/>
            <a:chOff x="-10988" y="-29259"/>
            <a:chExt cx="12202988" cy="1890595"/>
          </a:xfrm>
        </p:grpSpPr>
        <p:grpSp>
          <p:nvGrpSpPr>
            <p:cNvPr id="4" name="Group 3">
              <a:extLst>
                <a:ext uri="{FF2B5EF4-FFF2-40B4-BE49-F238E27FC236}">
                  <a16:creationId xmlns:a16="http://schemas.microsoft.com/office/drawing/2014/main" id="{08158CA3-6989-09D2-BE6D-110918E0F8DC}"/>
                </a:ext>
              </a:extLst>
            </p:cNvPr>
            <p:cNvGrpSpPr/>
            <p:nvPr/>
          </p:nvGrpSpPr>
          <p:grpSpPr>
            <a:xfrm>
              <a:off x="-10988" y="-29259"/>
              <a:ext cx="12202988" cy="1890595"/>
              <a:chOff x="4196" y="-1528005"/>
              <a:chExt cx="12202988" cy="1890595"/>
            </a:xfrm>
          </p:grpSpPr>
          <p:grpSp>
            <p:nvGrpSpPr>
              <p:cNvPr id="14" name="Group 13">
                <a:extLst>
                  <a:ext uri="{FF2B5EF4-FFF2-40B4-BE49-F238E27FC236}">
                    <a16:creationId xmlns:a16="http://schemas.microsoft.com/office/drawing/2014/main" id="{E4155829-7A1C-948B-C73F-FCB2C59A86EC}"/>
                  </a:ext>
                </a:extLst>
              </p:cNvPr>
              <p:cNvGrpSpPr/>
              <p:nvPr/>
            </p:nvGrpSpPr>
            <p:grpSpPr>
              <a:xfrm>
                <a:off x="4196" y="-1528005"/>
                <a:ext cx="12202988" cy="1890595"/>
                <a:chOff x="4196" y="-1393095"/>
                <a:chExt cx="12202988" cy="1890595"/>
              </a:xfrm>
            </p:grpSpPr>
            <p:sp>
              <p:nvSpPr>
                <p:cNvPr id="8" name="Rectangle 7">
                  <a:extLst>
                    <a:ext uri="{FF2B5EF4-FFF2-40B4-BE49-F238E27FC236}">
                      <a16:creationId xmlns:a16="http://schemas.microsoft.com/office/drawing/2014/main" id="{D45B459C-B50E-4805-824B-449016EDFC72}"/>
                    </a:ext>
                  </a:extLst>
                </p:cNvPr>
                <p:cNvSpPr/>
                <p:nvPr/>
              </p:nvSpPr>
              <p:spPr>
                <a:xfrm flipV="1">
                  <a:off x="5209" y="-11346"/>
                  <a:ext cx="12201037" cy="508846"/>
                </a:xfrm>
                <a:prstGeom prst="rect">
                  <a:avLst/>
                </a:prstGeom>
                <a:solidFill>
                  <a:srgbClr val="D406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D3BF50D-D563-82EB-E8EF-B622DD7F4C11}"/>
                    </a:ext>
                  </a:extLst>
                </p:cNvPr>
                <p:cNvSpPr/>
                <p:nvPr/>
              </p:nvSpPr>
              <p:spPr>
                <a:xfrm rot="21540000">
                  <a:off x="4196" y="187624"/>
                  <a:ext cx="12202988" cy="128691"/>
                </a:xfrm>
                <a:prstGeom prst="rect">
                  <a:avLst/>
                </a:prstGeom>
                <a:solidFill>
                  <a:srgbClr val="1C1D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7356585-C682-601C-A3A9-65960FC26F6B}"/>
                    </a:ext>
                  </a:extLst>
                </p:cNvPr>
                <p:cNvSpPr/>
                <p:nvPr/>
              </p:nvSpPr>
              <p:spPr>
                <a:xfrm>
                  <a:off x="5208" y="-1393095"/>
                  <a:ext cx="12201975" cy="1519850"/>
                </a:xfrm>
                <a:prstGeom prst="rect">
                  <a:avLst/>
                </a:prstGeom>
                <a:solidFill>
                  <a:srgbClr val="1C1D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4" name="Rectangle 33">
                <a:extLst>
                  <a:ext uri="{FF2B5EF4-FFF2-40B4-BE49-F238E27FC236}">
                    <a16:creationId xmlns:a16="http://schemas.microsoft.com/office/drawing/2014/main" id="{B914EFF1-0CF1-6927-FEDC-CC606DE4D0F0}"/>
                  </a:ext>
                </a:extLst>
              </p:cNvPr>
              <p:cNvSpPr/>
              <p:nvPr/>
            </p:nvSpPr>
            <p:spPr>
              <a:xfrm>
                <a:off x="5209" y="-60369"/>
                <a:ext cx="9842132" cy="120054"/>
              </a:xfrm>
              <a:prstGeom prst="rect">
                <a:avLst/>
              </a:prstGeom>
              <a:solidFill>
                <a:srgbClr val="1C1D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Rectangle 6">
              <a:extLst>
                <a:ext uri="{FF2B5EF4-FFF2-40B4-BE49-F238E27FC236}">
                  <a16:creationId xmlns:a16="http://schemas.microsoft.com/office/drawing/2014/main" id="{120DDB1F-ADB9-728A-462F-A423F5760FF1}"/>
                </a:ext>
              </a:extLst>
            </p:cNvPr>
            <p:cNvSpPr/>
            <p:nvPr/>
          </p:nvSpPr>
          <p:spPr>
            <a:xfrm>
              <a:off x="-9975" y="1522899"/>
              <a:ext cx="5824386" cy="137796"/>
            </a:xfrm>
            <a:prstGeom prst="rect">
              <a:avLst/>
            </a:prstGeom>
            <a:solidFill>
              <a:srgbClr val="1C1D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Picture 4">
            <a:extLst>
              <a:ext uri="{FF2B5EF4-FFF2-40B4-BE49-F238E27FC236}">
                <a16:creationId xmlns:a16="http://schemas.microsoft.com/office/drawing/2014/main" id="{3C2124A4-0D5B-B306-91C7-002B4C183A73}"/>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9519421" y="4887684"/>
            <a:ext cx="488776" cy="24197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34">
            <a:extLst>
              <a:ext uri="{FF2B5EF4-FFF2-40B4-BE49-F238E27FC236}">
                <a16:creationId xmlns:a16="http://schemas.microsoft.com/office/drawing/2014/main" id="{1E9B1C9C-FECA-7DA0-1245-5C1EB3B22FB4}"/>
              </a:ext>
            </a:extLst>
          </p:cNvPr>
          <p:cNvSpPr txBox="1"/>
          <p:nvPr/>
        </p:nvSpPr>
        <p:spPr>
          <a:xfrm>
            <a:off x="9516855" y="5114017"/>
            <a:ext cx="668962" cy="145937"/>
          </a:xfrm>
          <a:prstGeom prst="rect">
            <a:avLst/>
          </a:prstGeom>
        </p:spPr>
        <p:txBody>
          <a:bodyPr wrap="square" lIns="0" tIns="0" rIns="0" bIns="0" rtlCol="0" anchor="t">
            <a:spAutoFit/>
          </a:bodyPr>
          <a:lstStyle/>
          <a:p>
            <a:pPr>
              <a:lnSpc>
                <a:spcPct val="150000"/>
              </a:lnSpc>
            </a:pPr>
            <a:r>
              <a:rPr lang="en-US" sz="700" b="1" dirty="0" err="1">
                <a:solidFill>
                  <a:srgbClr val="00A3E9"/>
                </a:solidFill>
                <a:latin typeface="Helvetica" pitchFamily="2" charset="0"/>
              </a:rPr>
              <a:t>Partner</a:t>
            </a:r>
            <a:r>
              <a:rPr lang="en-US" sz="700" dirty="0" err="1">
                <a:solidFill>
                  <a:srgbClr val="00A3E9"/>
                </a:solidFill>
                <a:latin typeface="Helvetica" pitchFamily="2" charset="0"/>
              </a:rPr>
              <a:t>Edge</a:t>
            </a:r>
            <a:r>
              <a:rPr lang="en-US" sz="700" baseline="30000" dirty="0">
                <a:solidFill>
                  <a:srgbClr val="00A3E9"/>
                </a:solidFill>
                <a:latin typeface="Helvetica" pitchFamily="2" charset="0"/>
              </a:rPr>
              <a:t>®</a:t>
            </a:r>
            <a:r>
              <a:rPr lang="en-US" sz="700" dirty="0">
                <a:solidFill>
                  <a:srgbClr val="00A3E9"/>
                </a:solidFill>
                <a:latin typeface="Helvetica" pitchFamily="2" charset="0"/>
              </a:rPr>
              <a:t> </a:t>
            </a:r>
          </a:p>
        </p:txBody>
      </p:sp>
      <p:cxnSp>
        <p:nvCxnSpPr>
          <p:cNvPr id="49" name="Straight Connector 48">
            <a:extLst>
              <a:ext uri="{FF2B5EF4-FFF2-40B4-BE49-F238E27FC236}">
                <a16:creationId xmlns:a16="http://schemas.microsoft.com/office/drawing/2014/main" id="{F191830C-20B4-8851-E27B-3D16CF6998DA}"/>
              </a:ext>
            </a:extLst>
          </p:cNvPr>
          <p:cNvCxnSpPr>
            <a:cxnSpLocks/>
          </p:cNvCxnSpPr>
          <p:nvPr/>
        </p:nvCxnSpPr>
        <p:spPr>
          <a:xfrm>
            <a:off x="4200437" y="407633"/>
            <a:ext cx="0" cy="952949"/>
          </a:xfrm>
          <a:prstGeom prst="line">
            <a:avLst/>
          </a:prstGeom>
          <a:ln w="9525">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50" name="TextBox 28">
            <a:extLst>
              <a:ext uri="{FF2B5EF4-FFF2-40B4-BE49-F238E27FC236}">
                <a16:creationId xmlns:a16="http://schemas.microsoft.com/office/drawing/2014/main" id="{8E84CC91-6BEA-A52F-09E0-BB52498BDE89}"/>
              </a:ext>
            </a:extLst>
          </p:cNvPr>
          <p:cNvSpPr txBox="1"/>
          <p:nvPr/>
        </p:nvSpPr>
        <p:spPr>
          <a:xfrm>
            <a:off x="4695776" y="584135"/>
            <a:ext cx="1124303" cy="398528"/>
          </a:xfrm>
          <a:prstGeom prst="rect">
            <a:avLst/>
          </a:prstGeom>
        </p:spPr>
        <p:txBody>
          <a:bodyPr wrap="square" lIns="0" tIns="0" rIns="0" bIns="0" rtlCol="0" anchor="ctr">
            <a:noAutofit/>
          </a:bodyPr>
          <a:lstStyle/>
          <a:p>
            <a:pPr algn="ctr">
              <a:lnSpc>
                <a:spcPts val="1773"/>
              </a:lnSpc>
            </a:pPr>
            <a:r>
              <a:rPr lang="en-US" sz="2800" b="1" dirty="0">
                <a:solidFill>
                  <a:schemeClr val="bg1"/>
                </a:solidFill>
                <a:latin typeface="Helvetica" pitchFamily="2" charset="0"/>
                <a:ea typeface="Verdana" panose="020B0604030504040204" pitchFamily="34" charset="0"/>
              </a:rPr>
              <a:t>1,500</a:t>
            </a:r>
          </a:p>
        </p:txBody>
      </p:sp>
      <p:sp>
        <p:nvSpPr>
          <p:cNvPr id="51" name="TextBox 28">
            <a:extLst>
              <a:ext uri="{FF2B5EF4-FFF2-40B4-BE49-F238E27FC236}">
                <a16:creationId xmlns:a16="http://schemas.microsoft.com/office/drawing/2014/main" id="{7AF39576-4C98-B0E1-730F-503B35C47EFA}"/>
              </a:ext>
            </a:extLst>
          </p:cNvPr>
          <p:cNvSpPr txBox="1"/>
          <p:nvPr/>
        </p:nvSpPr>
        <p:spPr>
          <a:xfrm>
            <a:off x="4725421" y="898227"/>
            <a:ext cx="1065012" cy="398528"/>
          </a:xfrm>
          <a:prstGeom prst="rect">
            <a:avLst/>
          </a:prstGeom>
        </p:spPr>
        <p:txBody>
          <a:bodyPr wrap="square" lIns="0" tIns="0" rIns="0" bIns="0" rtlCol="0" anchor="ctr">
            <a:noAutofit/>
          </a:bodyPr>
          <a:lstStyle/>
          <a:p>
            <a:pPr algn="ctr"/>
            <a:r>
              <a:rPr lang="en-US" sz="1200" dirty="0">
                <a:solidFill>
                  <a:schemeClr val="bg1"/>
                </a:solidFill>
                <a:latin typeface="Helvetica" pitchFamily="2" charset="0"/>
                <a:ea typeface="Verdana" panose="020B0604030504040204" pitchFamily="34" charset="0"/>
              </a:rPr>
              <a:t>Successful Projects</a:t>
            </a:r>
          </a:p>
        </p:txBody>
      </p:sp>
      <p:sp>
        <p:nvSpPr>
          <p:cNvPr id="52" name="TextBox 28">
            <a:extLst>
              <a:ext uri="{FF2B5EF4-FFF2-40B4-BE49-F238E27FC236}">
                <a16:creationId xmlns:a16="http://schemas.microsoft.com/office/drawing/2014/main" id="{CDD348BE-BE24-CD46-34C6-129076B19D1E}"/>
              </a:ext>
            </a:extLst>
          </p:cNvPr>
          <p:cNvSpPr txBox="1"/>
          <p:nvPr/>
        </p:nvSpPr>
        <p:spPr>
          <a:xfrm>
            <a:off x="6527825" y="584135"/>
            <a:ext cx="1326950" cy="398528"/>
          </a:xfrm>
          <a:prstGeom prst="rect">
            <a:avLst/>
          </a:prstGeom>
        </p:spPr>
        <p:txBody>
          <a:bodyPr wrap="square" lIns="0" tIns="0" rIns="0" bIns="0" rtlCol="0" anchor="ctr">
            <a:noAutofit/>
          </a:bodyPr>
          <a:lstStyle/>
          <a:p>
            <a:pPr algn="ctr">
              <a:lnSpc>
                <a:spcPts val="1773"/>
              </a:lnSpc>
            </a:pPr>
            <a:r>
              <a:rPr lang="en-US" sz="2800" b="1" dirty="0">
                <a:solidFill>
                  <a:schemeClr val="bg1"/>
                </a:solidFill>
                <a:latin typeface="Helvetica" pitchFamily="2" charset="0"/>
                <a:ea typeface="Verdana" panose="020B0604030504040204" pitchFamily="34" charset="0"/>
              </a:rPr>
              <a:t>10,500+</a:t>
            </a:r>
          </a:p>
        </p:txBody>
      </p:sp>
      <p:sp>
        <p:nvSpPr>
          <p:cNvPr id="53" name="TextBox 28">
            <a:extLst>
              <a:ext uri="{FF2B5EF4-FFF2-40B4-BE49-F238E27FC236}">
                <a16:creationId xmlns:a16="http://schemas.microsoft.com/office/drawing/2014/main" id="{715B2C91-EEAC-DA95-27E9-BFA4817DDD48}"/>
              </a:ext>
            </a:extLst>
          </p:cNvPr>
          <p:cNvSpPr txBox="1"/>
          <p:nvPr/>
        </p:nvSpPr>
        <p:spPr>
          <a:xfrm>
            <a:off x="6658794" y="898227"/>
            <a:ext cx="1065012" cy="398528"/>
          </a:xfrm>
          <a:prstGeom prst="rect">
            <a:avLst/>
          </a:prstGeom>
        </p:spPr>
        <p:txBody>
          <a:bodyPr wrap="square" lIns="0" tIns="0" rIns="0" bIns="0" rtlCol="0" anchor="ctr">
            <a:noAutofit/>
          </a:bodyPr>
          <a:lstStyle/>
          <a:p>
            <a:pPr algn="ctr"/>
            <a:r>
              <a:rPr lang="en-US" sz="1200" dirty="0">
                <a:solidFill>
                  <a:schemeClr val="bg1"/>
                </a:solidFill>
                <a:latin typeface="Helvetica" pitchFamily="2" charset="0"/>
                <a:ea typeface="Verdana" panose="020B0604030504040204" pitchFamily="34" charset="0"/>
              </a:rPr>
              <a:t>TB of Data</a:t>
            </a:r>
          </a:p>
          <a:p>
            <a:pPr algn="ctr"/>
            <a:r>
              <a:rPr lang="en-US" sz="1200" dirty="0">
                <a:solidFill>
                  <a:schemeClr val="bg1"/>
                </a:solidFill>
                <a:latin typeface="Helvetica" pitchFamily="2" charset="0"/>
                <a:ea typeface="Verdana" panose="020B0604030504040204" pitchFamily="34" charset="0"/>
              </a:rPr>
              <a:t>Managed</a:t>
            </a:r>
          </a:p>
        </p:txBody>
      </p:sp>
      <p:sp>
        <p:nvSpPr>
          <p:cNvPr id="54" name="TextBox 28">
            <a:extLst>
              <a:ext uri="{FF2B5EF4-FFF2-40B4-BE49-F238E27FC236}">
                <a16:creationId xmlns:a16="http://schemas.microsoft.com/office/drawing/2014/main" id="{77469667-7105-3FC0-DCAC-2E64D6F51D62}"/>
              </a:ext>
            </a:extLst>
          </p:cNvPr>
          <p:cNvSpPr txBox="1"/>
          <p:nvPr/>
        </p:nvSpPr>
        <p:spPr>
          <a:xfrm>
            <a:off x="8491431" y="584135"/>
            <a:ext cx="1124303" cy="398528"/>
          </a:xfrm>
          <a:prstGeom prst="rect">
            <a:avLst/>
          </a:prstGeom>
        </p:spPr>
        <p:txBody>
          <a:bodyPr wrap="square" lIns="0" tIns="0" rIns="0" bIns="0" rtlCol="0" anchor="ctr">
            <a:noAutofit/>
          </a:bodyPr>
          <a:lstStyle/>
          <a:p>
            <a:pPr algn="ctr">
              <a:lnSpc>
                <a:spcPts val="1773"/>
              </a:lnSpc>
            </a:pPr>
            <a:r>
              <a:rPr lang="en-US" sz="2800" b="1" dirty="0">
                <a:solidFill>
                  <a:schemeClr val="bg1"/>
                </a:solidFill>
                <a:latin typeface="Helvetica" pitchFamily="2" charset="0"/>
                <a:ea typeface="Verdana" panose="020B0604030504040204" pitchFamily="34" charset="0"/>
              </a:rPr>
              <a:t>22+</a:t>
            </a:r>
          </a:p>
        </p:txBody>
      </p:sp>
      <p:sp>
        <p:nvSpPr>
          <p:cNvPr id="55" name="TextBox 28">
            <a:extLst>
              <a:ext uri="{FF2B5EF4-FFF2-40B4-BE49-F238E27FC236}">
                <a16:creationId xmlns:a16="http://schemas.microsoft.com/office/drawing/2014/main" id="{49D5AC29-0843-CFBE-C0E2-557F4E7C7112}"/>
              </a:ext>
            </a:extLst>
          </p:cNvPr>
          <p:cNvSpPr txBox="1"/>
          <p:nvPr/>
        </p:nvSpPr>
        <p:spPr>
          <a:xfrm>
            <a:off x="8428988" y="898227"/>
            <a:ext cx="1249189" cy="398528"/>
          </a:xfrm>
          <a:prstGeom prst="rect">
            <a:avLst/>
          </a:prstGeom>
        </p:spPr>
        <p:txBody>
          <a:bodyPr wrap="square" lIns="0" tIns="0" rIns="0" bIns="0" rtlCol="0" anchor="ctr">
            <a:noAutofit/>
          </a:bodyPr>
          <a:lstStyle/>
          <a:p>
            <a:pPr algn="ctr"/>
            <a:r>
              <a:rPr lang="en-US" sz="1200" dirty="0">
                <a:solidFill>
                  <a:schemeClr val="bg1"/>
                </a:solidFill>
                <a:latin typeface="Helvetica" pitchFamily="2" charset="0"/>
                <a:ea typeface="Verdana" panose="020B0604030504040204" pitchFamily="34" charset="0"/>
              </a:rPr>
              <a:t>Years Evolving Companies</a:t>
            </a:r>
          </a:p>
        </p:txBody>
      </p:sp>
      <p:sp>
        <p:nvSpPr>
          <p:cNvPr id="56" name="TextBox 28">
            <a:extLst>
              <a:ext uri="{FF2B5EF4-FFF2-40B4-BE49-F238E27FC236}">
                <a16:creationId xmlns:a16="http://schemas.microsoft.com/office/drawing/2014/main" id="{F539917A-14A0-E079-A2AA-D11E2A89CF78}"/>
              </a:ext>
            </a:extLst>
          </p:cNvPr>
          <p:cNvSpPr txBox="1"/>
          <p:nvPr/>
        </p:nvSpPr>
        <p:spPr>
          <a:xfrm>
            <a:off x="10317983" y="584135"/>
            <a:ext cx="1124303" cy="398528"/>
          </a:xfrm>
          <a:prstGeom prst="rect">
            <a:avLst/>
          </a:prstGeom>
        </p:spPr>
        <p:txBody>
          <a:bodyPr wrap="square" lIns="0" tIns="0" rIns="0" bIns="0" rtlCol="0" anchor="ctr">
            <a:noAutofit/>
          </a:bodyPr>
          <a:lstStyle/>
          <a:p>
            <a:pPr algn="ctr">
              <a:lnSpc>
                <a:spcPts val="1773"/>
              </a:lnSpc>
            </a:pPr>
            <a:r>
              <a:rPr lang="en-US" sz="2800" b="1" dirty="0">
                <a:solidFill>
                  <a:schemeClr val="bg1"/>
                </a:solidFill>
                <a:latin typeface="Helvetica" pitchFamily="2" charset="0"/>
                <a:ea typeface="Verdana" panose="020B0604030504040204" pitchFamily="34" charset="0"/>
              </a:rPr>
              <a:t>$1,5B</a:t>
            </a:r>
          </a:p>
        </p:txBody>
      </p:sp>
      <p:sp>
        <p:nvSpPr>
          <p:cNvPr id="57" name="TextBox 28">
            <a:extLst>
              <a:ext uri="{FF2B5EF4-FFF2-40B4-BE49-F238E27FC236}">
                <a16:creationId xmlns:a16="http://schemas.microsoft.com/office/drawing/2014/main" id="{0A27A29B-4099-8319-F910-4C1AE37447E4}"/>
              </a:ext>
            </a:extLst>
          </p:cNvPr>
          <p:cNvSpPr txBox="1"/>
          <p:nvPr/>
        </p:nvSpPr>
        <p:spPr>
          <a:xfrm>
            <a:off x="10237232" y="898227"/>
            <a:ext cx="1285804" cy="398528"/>
          </a:xfrm>
          <a:prstGeom prst="rect">
            <a:avLst/>
          </a:prstGeom>
        </p:spPr>
        <p:txBody>
          <a:bodyPr wrap="square" lIns="0" tIns="0" rIns="0" bIns="0" rtlCol="0" anchor="ctr">
            <a:noAutofit/>
          </a:bodyPr>
          <a:lstStyle/>
          <a:p>
            <a:pPr algn="ctr"/>
            <a:r>
              <a:rPr lang="en-US" sz="1200" dirty="0">
                <a:solidFill>
                  <a:schemeClr val="bg1"/>
                </a:solidFill>
                <a:latin typeface="Helvetica" pitchFamily="2" charset="0"/>
                <a:ea typeface="Verdana" panose="020B0604030504040204" pitchFamily="34" charset="0"/>
              </a:rPr>
              <a:t>Total Customer Savings</a:t>
            </a:r>
          </a:p>
        </p:txBody>
      </p:sp>
      <p:sp>
        <p:nvSpPr>
          <p:cNvPr id="63" name="TextBox 62">
            <a:extLst>
              <a:ext uri="{FF2B5EF4-FFF2-40B4-BE49-F238E27FC236}">
                <a16:creationId xmlns:a16="http://schemas.microsoft.com/office/drawing/2014/main" id="{032842D7-02A6-BAA6-9920-20683967DBFC}"/>
              </a:ext>
            </a:extLst>
          </p:cNvPr>
          <p:cNvSpPr txBox="1"/>
          <p:nvPr/>
        </p:nvSpPr>
        <p:spPr>
          <a:xfrm>
            <a:off x="271312" y="1237686"/>
            <a:ext cx="3501614" cy="253916"/>
          </a:xfrm>
          <a:prstGeom prst="rect">
            <a:avLst/>
          </a:prstGeom>
          <a:noFill/>
        </p:spPr>
        <p:txBody>
          <a:bodyPr wrap="square">
            <a:spAutoFit/>
          </a:bodyPr>
          <a:lstStyle/>
          <a:p>
            <a:pPr algn="ctr"/>
            <a:r>
              <a:rPr lang="en-US" sz="1050" b="1" i="0" u="none" strike="noStrike" dirty="0">
                <a:solidFill>
                  <a:schemeClr val="accent6"/>
                </a:solidFill>
                <a:effectLst/>
                <a:latin typeface="Helvetica" pitchFamily="2" charset="0"/>
              </a:rPr>
              <a:t>Driving Innovation, Empowering Transformations.</a:t>
            </a:r>
            <a:endParaRPr lang="en-US" sz="1050" b="1" dirty="0">
              <a:solidFill>
                <a:schemeClr val="accent6"/>
              </a:solidFill>
              <a:latin typeface="Helvetica" pitchFamily="2" charset="0"/>
            </a:endParaRPr>
          </a:p>
        </p:txBody>
      </p:sp>
      <p:pic>
        <p:nvPicPr>
          <p:cNvPr id="17" name="Picture 16" descr="A black background with white text&#10;&#10;AI-generated content may be incorrect.">
            <a:extLst>
              <a:ext uri="{FF2B5EF4-FFF2-40B4-BE49-F238E27FC236}">
                <a16:creationId xmlns:a16="http://schemas.microsoft.com/office/drawing/2014/main" id="{5C9871A9-5B03-4C42-C913-FD664447768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94502" y="193513"/>
            <a:ext cx="3609393" cy="1158805"/>
          </a:xfrm>
          <a:prstGeom prst="rect">
            <a:avLst/>
          </a:prstGeom>
        </p:spPr>
      </p:pic>
      <p:pic>
        <p:nvPicPr>
          <p:cNvPr id="10" name="Picture 9" descr="A blue text on a black background&#10;&#10;AI-generated content may be incorrect.">
            <a:extLst>
              <a:ext uri="{FF2B5EF4-FFF2-40B4-BE49-F238E27FC236}">
                <a16:creationId xmlns:a16="http://schemas.microsoft.com/office/drawing/2014/main" id="{0913D9F6-8B62-DB76-D243-8DBDF920193B}"/>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0415867" y="5652941"/>
            <a:ext cx="1263099" cy="423648"/>
          </a:xfrm>
          <a:prstGeom prst="rect">
            <a:avLst/>
          </a:prstGeom>
        </p:spPr>
      </p:pic>
    </p:spTree>
    <p:extLst>
      <p:ext uri="{BB962C8B-B14F-4D97-AF65-F5344CB8AC3E}">
        <p14:creationId xmlns:p14="http://schemas.microsoft.com/office/powerpoint/2010/main" val="32933072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CB2B98E0-62A4-46C6-AFCE-0DE8D26711A8}"/>
              </a:ext>
            </a:extLst>
          </p:cNvPr>
          <p:cNvSpPr/>
          <p:nvPr/>
        </p:nvSpPr>
        <p:spPr>
          <a:xfrm flipH="1">
            <a:off x="4657999" y="6124848"/>
            <a:ext cx="117344" cy="115659"/>
          </a:xfrm>
          <a:prstGeom prst="ellipse">
            <a:avLst/>
          </a:prstGeom>
          <a:solidFill>
            <a:srgbClr val="1BC0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pitchFamily="2" charset="0"/>
            </a:endParaRPr>
          </a:p>
        </p:txBody>
      </p:sp>
      <p:sp>
        <p:nvSpPr>
          <p:cNvPr id="3" name="Text Placeholder 2">
            <a:extLst>
              <a:ext uri="{FF2B5EF4-FFF2-40B4-BE49-F238E27FC236}">
                <a16:creationId xmlns:a16="http://schemas.microsoft.com/office/drawing/2014/main" id="{365B4203-3428-4504-9A20-A4207DA8D42D}"/>
              </a:ext>
            </a:extLst>
          </p:cNvPr>
          <p:cNvSpPr>
            <a:spLocks noGrp="1"/>
          </p:cNvSpPr>
          <p:nvPr>
            <p:ph type="body" sz="quarter" idx="12"/>
          </p:nvPr>
        </p:nvSpPr>
        <p:spPr>
          <a:xfrm>
            <a:off x="555044" y="527950"/>
            <a:ext cx="2267182" cy="2729868"/>
          </a:xfrm>
          <a:prstGeom prst="rect">
            <a:avLst/>
          </a:prstGeom>
        </p:spPr>
        <p:txBody>
          <a:bodyPr>
            <a:normAutofit/>
          </a:bodyPr>
          <a:lstStyle/>
          <a:p>
            <a:pPr marL="0" indent="0">
              <a:buNone/>
            </a:pPr>
            <a:r>
              <a:rPr lang="en-US" sz="1800" b="1" dirty="0">
                <a:solidFill>
                  <a:schemeClr val="accent3"/>
                </a:solidFill>
                <a:latin typeface="Helvetica" pitchFamily="2" charset="0"/>
              </a:rPr>
              <a:t>Invoice Management  </a:t>
            </a:r>
            <a:r>
              <a:rPr lang="en-US" sz="3200" b="1" dirty="0">
                <a:solidFill>
                  <a:schemeClr val="accent3"/>
                </a:solidFill>
                <a:latin typeface="Helvetica" pitchFamily="2" charset="0"/>
              </a:rPr>
              <a:t>Potential Outcomes </a:t>
            </a:r>
            <a:br>
              <a:rPr lang="en-US" sz="2800" b="1" dirty="0">
                <a:solidFill>
                  <a:schemeClr val="accent3"/>
                </a:solidFill>
                <a:latin typeface="Helvetica" pitchFamily="2" charset="0"/>
              </a:rPr>
            </a:br>
            <a:r>
              <a:rPr lang="en-US" sz="1800" b="1" dirty="0">
                <a:solidFill>
                  <a:schemeClr val="accent3"/>
                </a:solidFill>
                <a:latin typeface="Helvetica" pitchFamily="2" charset="0"/>
              </a:rPr>
              <a:t>(US Cost Model)</a:t>
            </a:r>
          </a:p>
        </p:txBody>
      </p:sp>
      <p:sp>
        <p:nvSpPr>
          <p:cNvPr id="6" name="TextBox 5">
            <a:extLst>
              <a:ext uri="{FF2B5EF4-FFF2-40B4-BE49-F238E27FC236}">
                <a16:creationId xmlns:a16="http://schemas.microsoft.com/office/drawing/2014/main" id="{E6D78168-CA9B-4742-896D-8A69EA04FEBC}"/>
              </a:ext>
            </a:extLst>
          </p:cNvPr>
          <p:cNvSpPr txBox="1"/>
          <p:nvPr/>
        </p:nvSpPr>
        <p:spPr>
          <a:xfrm>
            <a:off x="4766857" y="6044178"/>
            <a:ext cx="1505533" cy="276999"/>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accent3"/>
                </a:solidFill>
                <a:effectLst/>
                <a:uLnTx/>
                <a:uFillTx/>
                <a:latin typeface="Helvetica" pitchFamily="2" charset="0"/>
              </a:rPr>
              <a:t>Short Term </a:t>
            </a:r>
          </a:p>
        </p:txBody>
      </p:sp>
      <p:sp>
        <p:nvSpPr>
          <p:cNvPr id="8" name="TextBox 7">
            <a:extLst>
              <a:ext uri="{FF2B5EF4-FFF2-40B4-BE49-F238E27FC236}">
                <a16:creationId xmlns:a16="http://schemas.microsoft.com/office/drawing/2014/main" id="{5601CF6E-D6AE-4B08-AD51-EA101C192813}"/>
              </a:ext>
            </a:extLst>
          </p:cNvPr>
          <p:cNvSpPr txBox="1"/>
          <p:nvPr/>
        </p:nvSpPr>
        <p:spPr>
          <a:xfrm>
            <a:off x="6816385" y="6044178"/>
            <a:ext cx="1552086" cy="276999"/>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accent3"/>
                </a:solidFill>
                <a:effectLst/>
                <a:uLnTx/>
                <a:uFillTx/>
                <a:latin typeface="Helvetica" pitchFamily="2" charset="0"/>
              </a:rPr>
              <a:t>Medium Term</a:t>
            </a:r>
          </a:p>
        </p:txBody>
      </p:sp>
      <p:sp>
        <p:nvSpPr>
          <p:cNvPr id="10" name="TextBox 9">
            <a:extLst>
              <a:ext uri="{FF2B5EF4-FFF2-40B4-BE49-F238E27FC236}">
                <a16:creationId xmlns:a16="http://schemas.microsoft.com/office/drawing/2014/main" id="{32C88F9D-845C-407A-9853-C7D2251198EE}"/>
              </a:ext>
            </a:extLst>
          </p:cNvPr>
          <p:cNvSpPr txBox="1"/>
          <p:nvPr/>
        </p:nvSpPr>
        <p:spPr>
          <a:xfrm>
            <a:off x="8912466" y="6044178"/>
            <a:ext cx="1505533" cy="276999"/>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accent3"/>
                </a:solidFill>
                <a:effectLst/>
                <a:uLnTx/>
                <a:uFillTx/>
                <a:latin typeface="Helvetica" pitchFamily="2" charset="0"/>
              </a:rPr>
              <a:t>Long Term  </a:t>
            </a:r>
          </a:p>
        </p:txBody>
      </p:sp>
      <p:sp>
        <p:nvSpPr>
          <p:cNvPr id="11" name="Oval 10">
            <a:extLst>
              <a:ext uri="{FF2B5EF4-FFF2-40B4-BE49-F238E27FC236}">
                <a16:creationId xmlns:a16="http://schemas.microsoft.com/office/drawing/2014/main" id="{CB0F4334-6557-49EA-8380-F665428E47E2}"/>
              </a:ext>
            </a:extLst>
          </p:cNvPr>
          <p:cNvSpPr/>
          <p:nvPr/>
        </p:nvSpPr>
        <p:spPr>
          <a:xfrm flipH="1">
            <a:off x="8803608" y="6124848"/>
            <a:ext cx="117344" cy="115659"/>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pitchFamily="2" charset="0"/>
            </a:endParaRPr>
          </a:p>
        </p:txBody>
      </p:sp>
      <p:graphicFrame>
        <p:nvGraphicFramePr>
          <p:cNvPr id="12" name="Table 11">
            <a:extLst>
              <a:ext uri="{FF2B5EF4-FFF2-40B4-BE49-F238E27FC236}">
                <a16:creationId xmlns:a16="http://schemas.microsoft.com/office/drawing/2014/main" id="{2506F4DC-3153-47D2-B7CF-3A0F19AC53BA}"/>
              </a:ext>
            </a:extLst>
          </p:cNvPr>
          <p:cNvGraphicFramePr>
            <a:graphicFrameLocks noGrp="1"/>
          </p:cNvGraphicFramePr>
          <p:nvPr>
            <p:extLst>
              <p:ext uri="{D42A27DB-BD31-4B8C-83A1-F6EECF244321}">
                <p14:modId xmlns:p14="http://schemas.microsoft.com/office/powerpoint/2010/main" val="3538393687"/>
              </p:ext>
            </p:extLst>
          </p:nvPr>
        </p:nvGraphicFramePr>
        <p:xfrm>
          <a:off x="3247573" y="620486"/>
          <a:ext cx="8536138" cy="5308344"/>
        </p:xfrm>
        <a:graphic>
          <a:graphicData uri="http://schemas.openxmlformats.org/drawingml/2006/table">
            <a:tbl>
              <a:tblPr firstRow="1" bandRow="1">
                <a:tableStyleId>{21E4AEA4-8DFA-4A89-87EB-49C32662AFE0}</a:tableStyleId>
              </a:tblPr>
              <a:tblGrid>
                <a:gridCol w="1521145">
                  <a:extLst>
                    <a:ext uri="{9D8B030D-6E8A-4147-A177-3AD203B41FA5}">
                      <a16:colId xmlns:a16="http://schemas.microsoft.com/office/drawing/2014/main" val="3003715521"/>
                    </a:ext>
                  </a:extLst>
                </a:gridCol>
                <a:gridCol w="3955240">
                  <a:extLst>
                    <a:ext uri="{9D8B030D-6E8A-4147-A177-3AD203B41FA5}">
                      <a16:colId xmlns:a16="http://schemas.microsoft.com/office/drawing/2014/main" val="3976884577"/>
                    </a:ext>
                  </a:extLst>
                </a:gridCol>
                <a:gridCol w="1639154">
                  <a:extLst>
                    <a:ext uri="{9D8B030D-6E8A-4147-A177-3AD203B41FA5}">
                      <a16:colId xmlns:a16="http://schemas.microsoft.com/office/drawing/2014/main" val="99890027"/>
                    </a:ext>
                  </a:extLst>
                </a:gridCol>
                <a:gridCol w="1420599">
                  <a:extLst>
                    <a:ext uri="{9D8B030D-6E8A-4147-A177-3AD203B41FA5}">
                      <a16:colId xmlns:a16="http://schemas.microsoft.com/office/drawing/2014/main" val="4135217161"/>
                    </a:ext>
                  </a:extLst>
                </a:gridCol>
              </a:tblGrid>
              <a:tr h="548591">
                <a:tc>
                  <a:txBody>
                    <a:bodyPr/>
                    <a:lstStyle/>
                    <a:p>
                      <a:pPr algn="ctr" fontAlgn="b"/>
                      <a:r>
                        <a:rPr lang="en-US" sz="1600" b="1" u="none" strike="noStrike">
                          <a:solidFill>
                            <a:srgbClr val="FFFFFF"/>
                          </a:solidFill>
                          <a:effectLst/>
                        </a:rPr>
                        <a:t>Impact</a:t>
                      </a:r>
                      <a:endParaRPr lang="en-US" sz="1600" b="1" i="0" u="none" strike="noStrike">
                        <a:solidFill>
                          <a:srgbClr val="FFFFFF"/>
                        </a:solidFill>
                        <a:effectLst/>
                        <a:latin typeface="+mj-lt"/>
                      </a:endParaRPr>
                    </a:p>
                  </a:txBody>
                  <a:tcPr marL="9525" marR="9525" marT="9525" marB="0" anchor="ctr"/>
                </a:tc>
                <a:tc>
                  <a:txBody>
                    <a:bodyPr/>
                    <a:lstStyle/>
                    <a:p>
                      <a:pPr algn="ctr" fontAlgn="b"/>
                      <a:r>
                        <a:rPr lang="en-US" sz="1600" b="1" u="none" strike="noStrike" dirty="0">
                          <a:solidFill>
                            <a:srgbClr val="FFFFFF"/>
                          </a:solidFill>
                          <a:effectLst/>
                        </a:rPr>
                        <a:t>Process Metrics</a:t>
                      </a:r>
                      <a:endParaRPr lang="en-US" sz="1600" b="1" i="0" u="none" strike="noStrike" dirty="0">
                        <a:solidFill>
                          <a:srgbClr val="FFFFFF"/>
                        </a:solidFill>
                        <a:effectLst/>
                        <a:latin typeface="+mj-lt"/>
                      </a:endParaRPr>
                    </a:p>
                  </a:txBody>
                  <a:tcPr marL="9525" marR="9525" marT="9525" marB="0" anchor="ctr"/>
                </a:tc>
                <a:tc>
                  <a:txBody>
                    <a:bodyPr/>
                    <a:lstStyle/>
                    <a:p>
                      <a:pPr algn="ctr" fontAlgn="b"/>
                      <a:r>
                        <a:rPr lang="en-US" sz="1600" b="1" u="none" strike="noStrike">
                          <a:solidFill>
                            <a:srgbClr val="FFFFFF"/>
                          </a:solidFill>
                          <a:effectLst/>
                        </a:rPr>
                        <a:t>Best-in-Class</a:t>
                      </a:r>
                      <a:endParaRPr lang="en-US" sz="1600" b="1" i="0" u="none" strike="noStrike">
                        <a:solidFill>
                          <a:srgbClr val="FFFFFF"/>
                        </a:solidFill>
                        <a:effectLst/>
                        <a:latin typeface="+mj-lt"/>
                      </a:endParaRPr>
                    </a:p>
                  </a:txBody>
                  <a:tcPr marL="9525" marR="9525" marT="9525" marB="0" anchor="ctr"/>
                </a:tc>
                <a:tc>
                  <a:txBody>
                    <a:bodyPr/>
                    <a:lstStyle/>
                    <a:p>
                      <a:pPr algn="ctr" fontAlgn="b"/>
                      <a:r>
                        <a:rPr lang="en-US" sz="1600" b="1" u="none" strike="noStrike">
                          <a:solidFill>
                            <a:srgbClr val="FFFFFF"/>
                          </a:solidFill>
                          <a:effectLst/>
                        </a:rPr>
                        <a:t>Opportunity</a:t>
                      </a:r>
                      <a:endParaRPr lang="en-US" sz="1600" b="1" i="0" u="none" strike="noStrike">
                        <a:solidFill>
                          <a:srgbClr val="FFFFFF"/>
                        </a:solidFill>
                        <a:effectLst/>
                        <a:latin typeface="+mj-lt"/>
                      </a:endParaRPr>
                    </a:p>
                  </a:txBody>
                  <a:tcPr marL="9525" marR="9525" marT="9525" marB="0" anchor="ctr"/>
                </a:tc>
                <a:extLst>
                  <a:ext uri="{0D108BD9-81ED-4DB2-BD59-A6C34878D82A}">
                    <a16:rowId xmlns:a16="http://schemas.microsoft.com/office/drawing/2014/main" val="2170995884"/>
                  </a:ext>
                </a:extLst>
              </a:tr>
              <a:tr h="564981">
                <a:tc>
                  <a:txBody>
                    <a:bodyPr/>
                    <a:lstStyle/>
                    <a:p>
                      <a:pPr algn="ctr" fontAlgn="b"/>
                      <a:r>
                        <a:rPr lang="en-US" sz="1600" b="1" u="none" strike="noStrike" dirty="0">
                          <a:solidFill>
                            <a:schemeClr val="accent3"/>
                          </a:solidFill>
                          <a:effectLst/>
                        </a:rPr>
                        <a:t>Efficiency</a:t>
                      </a:r>
                      <a:endParaRPr lang="en-US" sz="1600" b="1" i="0" u="none" strike="noStrike" dirty="0">
                        <a:solidFill>
                          <a:schemeClr val="accent3"/>
                        </a:solidFill>
                        <a:effectLst/>
                        <a:latin typeface="+mj-lt"/>
                      </a:endParaRPr>
                    </a:p>
                  </a:txBody>
                  <a:tcPr marL="9525" marR="9525" marT="9525" marB="0" anchor="ctr"/>
                </a:tc>
                <a:tc>
                  <a:txBody>
                    <a:bodyPr/>
                    <a:lstStyle/>
                    <a:p>
                      <a:pPr algn="ctr" fontAlgn="b"/>
                      <a:r>
                        <a:rPr lang="en-US" sz="1200" b="1" u="none" strike="noStrike">
                          <a:solidFill>
                            <a:schemeClr val="accent3"/>
                          </a:solidFill>
                          <a:effectLst/>
                        </a:rPr>
                        <a:t>Total Cost-per-Invoice (AP)</a:t>
                      </a:r>
                      <a:endParaRPr lang="en-US" sz="1200" b="1" i="0" u="none" strike="noStrike">
                        <a:solidFill>
                          <a:schemeClr val="accent3"/>
                        </a:solidFill>
                        <a:effectLst/>
                        <a:latin typeface="+mn-lt"/>
                      </a:endParaRPr>
                    </a:p>
                  </a:txBody>
                  <a:tcPr marL="9525" marR="9525" marT="9525" marB="0" anchor="ctr"/>
                </a:tc>
                <a:tc>
                  <a:txBody>
                    <a:bodyPr/>
                    <a:lstStyle/>
                    <a:p>
                      <a:pPr algn="ctr" fontAlgn="b"/>
                      <a:r>
                        <a:rPr lang="en-US" sz="1200" b="1" u="none" strike="noStrike">
                          <a:solidFill>
                            <a:schemeClr val="accent3"/>
                          </a:solidFill>
                          <a:effectLst/>
                        </a:rPr>
                        <a:t>   </a:t>
                      </a:r>
                      <a:r>
                        <a:rPr lang="en-US" sz="1200" b="0" u="none" strike="noStrike">
                          <a:solidFill>
                            <a:schemeClr val="accent3"/>
                          </a:solidFill>
                          <a:effectLst/>
                        </a:rPr>
                        <a:t>$.50 - $1.50</a:t>
                      </a:r>
                      <a:endParaRPr lang="en-US" sz="1200" b="0" i="0" u="none" strike="noStrike">
                        <a:solidFill>
                          <a:schemeClr val="accent3"/>
                        </a:solidFill>
                        <a:effectLst/>
                        <a:latin typeface="+mn-lt"/>
                      </a:endParaRPr>
                    </a:p>
                  </a:txBody>
                  <a:tcPr marL="9525" marR="9525" marT="9525" marB="0" anchor="ctr"/>
                </a:tc>
                <a:tc>
                  <a:txBody>
                    <a:bodyPr/>
                    <a:lstStyle/>
                    <a:p>
                      <a:pPr algn="l" fontAlgn="b"/>
                      <a:r>
                        <a:rPr lang="en-US" sz="1050" b="0" u="none" strike="noStrike">
                          <a:solidFill>
                            <a:srgbClr val="000000"/>
                          </a:solidFill>
                          <a:effectLst/>
                        </a:rPr>
                        <a:t> </a:t>
                      </a:r>
                      <a:endParaRPr lang="en-US" sz="1200" b="1"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4215796667"/>
                  </a:ext>
                </a:extLst>
              </a:tr>
              <a:tr h="549980">
                <a:tc rowSpan="6">
                  <a:txBody>
                    <a:bodyPr/>
                    <a:lstStyle/>
                    <a:p>
                      <a:pPr algn="ctr" fontAlgn="b"/>
                      <a:r>
                        <a:rPr lang="en-US" sz="1600" b="1" u="none" strike="noStrike" dirty="0">
                          <a:solidFill>
                            <a:schemeClr val="accent3"/>
                          </a:solidFill>
                          <a:effectLst/>
                        </a:rPr>
                        <a:t>Acceleration</a:t>
                      </a:r>
                      <a:endParaRPr lang="en-US" sz="1600" b="1" i="0" u="none" strike="noStrike" dirty="0">
                        <a:solidFill>
                          <a:schemeClr val="accent3"/>
                        </a:solidFill>
                        <a:effectLst/>
                        <a:latin typeface="+mj-lt"/>
                      </a:endParaRPr>
                    </a:p>
                  </a:txBody>
                  <a:tcPr marL="9525" marR="9525" marT="9525" marB="0" anchor="ctr"/>
                </a:tc>
                <a:tc>
                  <a:txBody>
                    <a:bodyPr/>
                    <a:lstStyle/>
                    <a:p>
                      <a:pPr algn="ctr" fontAlgn="b"/>
                      <a:r>
                        <a:rPr lang="en-US" sz="1200" b="1" u="none" strike="noStrike" dirty="0">
                          <a:solidFill>
                            <a:schemeClr val="accent3"/>
                          </a:solidFill>
                          <a:effectLst/>
                        </a:rPr>
                        <a:t>AP Invoice Cycle (minimum time to payment)</a:t>
                      </a:r>
                      <a:endParaRPr lang="en-US" sz="1200" b="1" i="0" u="none" strike="noStrike" dirty="0">
                        <a:solidFill>
                          <a:schemeClr val="accent3"/>
                        </a:solidFill>
                        <a:effectLst/>
                        <a:latin typeface="+mn-lt"/>
                      </a:endParaRPr>
                    </a:p>
                  </a:txBody>
                  <a:tcPr marL="9525" marR="9525" marT="9525" marB="0" anchor="ctr"/>
                </a:tc>
                <a:tc>
                  <a:txBody>
                    <a:bodyPr/>
                    <a:lstStyle/>
                    <a:p>
                      <a:pPr algn="ctr" fontAlgn="b"/>
                      <a:r>
                        <a:rPr lang="en-US" sz="1200" b="0" u="none" strike="noStrike">
                          <a:solidFill>
                            <a:schemeClr val="accent3"/>
                          </a:solidFill>
                          <a:effectLst/>
                        </a:rPr>
                        <a:t>5 days</a:t>
                      </a:r>
                      <a:endParaRPr lang="en-US" sz="1200" b="0" i="0" u="none" strike="noStrike">
                        <a:solidFill>
                          <a:schemeClr val="accent3"/>
                        </a:solidFill>
                        <a:effectLst/>
                        <a:latin typeface="+mn-lt"/>
                      </a:endParaRPr>
                    </a:p>
                  </a:txBody>
                  <a:tcPr marL="9525" marR="9525" marT="9525" marB="0" anchor="ctr"/>
                </a:tc>
                <a:tc>
                  <a:txBody>
                    <a:bodyPr/>
                    <a:lstStyle/>
                    <a:p>
                      <a:pPr algn="l" fontAlgn="b"/>
                      <a:r>
                        <a:rPr lang="en-US" sz="1050" b="0" u="none" strike="noStrike" dirty="0">
                          <a:solidFill>
                            <a:srgbClr val="000000"/>
                          </a:solidFill>
                          <a:effectLst/>
                        </a:rPr>
                        <a:t> </a:t>
                      </a:r>
                      <a:endParaRPr lang="en-US" sz="105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3359656924"/>
                  </a:ext>
                </a:extLst>
              </a:tr>
              <a:tr h="442116">
                <a:tc vMerge="1">
                  <a:txBody>
                    <a:bodyPr/>
                    <a:lstStyle/>
                    <a:p>
                      <a:endParaRPr lang="en-US"/>
                    </a:p>
                  </a:txBody>
                  <a:tcPr/>
                </a:tc>
                <a:tc>
                  <a:txBody>
                    <a:bodyPr/>
                    <a:lstStyle/>
                    <a:p>
                      <a:pPr algn="ctr" fontAlgn="b"/>
                      <a:r>
                        <a:rPr lang="en-US" sz="1200" b="0" u="none" strike="noStrike" dirty="0">
                          <a:solidFill>
                            <a:schemeClr val="accent3"/>
                          </a:solidFill>
                          <a:effectLst/>
                        </a:rPr>
                        <a:t>DPO (Days Payable Outstanding)</a:t>
                      </a:r>
                      <a:endParaRPr lang="en-US" sz="1200" b="0" i="0" u="none" strike="noStrike" dirty="0">
                        <a:solidFill>
                          <a:schemeClr val="accent3"/>
                        </a:solidFill>
                        <a:effectLst/>
                        <a:latin typeface="+mn-lt"/>
                      </a:endParaRPr>
                    </a:p>
                  </a:txBody>
                  <a:tcPr marL="9525" marR="9525" marT="9525" marB="0" anchor="ctr"/>
                </a:tc>
                <a:tc>
                  <a:txBody>
                    <a:bodyPr/>
                    <a:lstStyle/>
                    <a:p>
                      <a:pPr algn="ctr" fontAlgn="b"/>
                      <a:r>
                        <a:rPr lang="en-US" sz="1200" b="0" u="none" strike="noStrike">
                          <a:solidFill>
                            <a:schemeClr val="accent3"/>
                          </a:solidFill>
                          <a:effectLst/>
                        </a:rPr>
                        <a:t>45 - 60 days</a:t>
                      </a:r>
                      <a:endParaRPr lang="en-US" sz="1200" b="0" i="0" u="none" strike="noStrike">
                        <a:solidFill>
                          <a:schemeClr val="accent3"/>
                        </a:solidFill>
                        <a:effectLst/>
                        <a:latin typeface="+mn-lt"/>
                      </a:endParaRPr>
                    </a:p>
                  </a:txBody>
                  <a:tcPr marL="9525" marR="9525" marT="9525" marB="0" anchor="ctr"/>
                </a:tc>
                <a:tc>
                  <a:txBody>
                    <a:bodyPr/>
                    <a:lstStyle/>
                    <a:p>
                      <a:pPr algn="l" fontAlgn="b"/>
                      <a:r>
                        <a:rPr lang="en-US" sz="1050" b="0" u="none" strike="noStrike">
                          <a:solidFill>
                            <a:srgbClr val="000000"/>
                          </a:solidFill>
                          <a:effectLst/>
                        </a:rPr>
                        <a:t> </a:t>
                      </a:r>
                      <a:endParaRPr lang="en-US" sz="105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790813826"/>
                  </a:ext>
                </a:extLst>
              </a:tr>
              <a:tr h="442116">
                <a:tc vMerge="1">
                  <a:txBody>
                    <a:bodyPr/>
                    <a:lstStyle/>
                    <a:p>
                      <a:endParaRPr lang="en-US"/>
                    </a:p>
                  </a:txBody>
                  <a:tcPr/>
                </a:tc>
                <a:tc>
                  <a:txBody>
                    <a:bodyPr/>
                    <a:lstStyle/>
                    <a:p>
                      <a:pPr algn="ctr" fontAlgn="b"/>
                      <a:r>
                        <a:rPr lang="en-US" sz="1200" b="0" u="none" strike="noStrike">
                          <a:solidFill>
                            <a:schemeClr val="accent3"/>
                          </a:solidFill>
                          <a:effectLst/>
                        </a:rPr>
                        <a:t>% of Invoices paid on time</a:t>
                      </a:r>
                      <a:endParaRPr lang="en-US" sz="1200" b="0" i="0" u="none" strike="noStrike">
                        <a:solidFill>
                          <a:schemeClr val="accent3"/>
                        </a:solidFill>
                        <a:effectLst/>
                        <a:latin typeface="+mn-lt"/>
                      </a:endParaRPr>
                    </a:p>
                  </a:txBody>
                  <a:tcPr marL="9525" marR="9525" marT="9525" marB="0" anchor="ctr"/>
                </a:tc>
                <a:tc>
                  <a:txBody>
                    <a:bodyPr/>
                    <a:lstStyle/>
                    <a:p>
                      <a:pPr algn="ctr" fontAlgn="b"/>
                      <a:r>
                        <a:rPr lang="en-US" sz="1200" b="0" u="none" strike="noStrike" dirty="0">
                          <a:solidFill>
                            <a:schemeClr val="accent3"/>
                          </a:solidFill>
                          <a:effectLst/>
                        </a:rPr>
                        <a:t>  92% - 96% </a:t>
                      </a:r>
                      <a:endParaRPr lang="en-US" sz="1200" b="0" i="0" u="none" strike="noStrike" dirty="0">
                        <a:solidFill>
                          <a:schemeClr val="accent3"/>
                        </a:solidFill>
                        <a:effectLst/>
                        <a:latin typeface="+mn-lt"/>
                      </a:endParaRPr>
                    </a:p>
                  </a:txBody>
                  <a:tcPr marL="9525" marR="9525" marT="9525" marB="0" anchor="ctr"/>
                </a:tc>
                <a:tc>
                  <a:txBody>
                    <a:bodyPr/>
                    <a:lstStyle/>
                    <a:p>
                      <a:pPr algn="l" fontAlgn="b"/>
                      <a:r>
                        <a:rPr lang="en-US" sz="1050" b="0" u="none" strike="noStrike">
                          <a:solidFill>
                            <a:srgbClr val="000000"/>
                          </a:solidFill>
                          <a:effectLst/>
                        </a:rPr>
                        <a:t> </a:t>
                      </a:r>
                      <a:endParaRPr lang="en-US" sz="105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2451803000"/>
                  </a:ext>
                </a:extLst>
              </a:tr>
              <a:tr h="442116">
                <a:tc vMerge="1">
                  <a:txBody>
                    <a:bodyPr/>
                    <a:lstStyle/>
                    <a:p>
                      <a:endParaRPr lang="en-US"/>
                    </a:p>
                  </a:txBody>
                  <a:tcPr/>
                </a:tc>
                <a:tc>
                  <a:txBody>
                    <a:bodyPr/>
                    <a:lstStyle/>
                    <a:p>
                      <a:pPr algn="ctr" fontAlgn="b"/>
                      <a:r>
                        <a:rPr lang="en-US" sz="1200" b="1" u="none" strike="noStrike" dirty="0">
                          <a:solidFill>
                            <a:schemeClr val="accent3"/>
                          </a:solidFill>
                          <a:effectLst/>
                        </a:rPr>
                        <a:t>Straight Through Pass % (PO Based volume)</a:t>
                      </a:r>
                      <a:endParaRPr lang="en-US" sz="1200" b="1" i="0" u="none" strike="noStrike" dirty="0">
                        <a:solidFill>
                          <a:schemeClr val="accent3"/>
                        </a:solidFill>
                        <a:effectLst/>
                        <a:latin typeface="+mn-lt"/>
                      </a:endParaRPr>
                    </a:p>
                  </a:txBody>
                  <a:tcPr marL="9525" marR="9525" marT="9525" marB="0" anchor="ctr"/>
                </a:tc>
                <a:tc>
                  <a:txBody>
                    <a:bodyPr/>
                    <a:lstStyle/>
                    <a:p>
                      <a:pPr algn="ctr" fontAlgn="b"/>
                      <a:r>
                        <a:rPr lang="en-US" sz="1200" b="0" u="none" strike="noStrike">
                          <a:solidFill>
                            <a:schemeClr val="accent3"/>
                          </a:solidFill>
                          <a:effectLst/>
                        </a:rPr>
                        <a:t>50%-65% </a:t>
                      </a:r>
                      <a:endParaRPr lang="en-US" sz="1200" b="0" i="0" u="none" strike="noStrike">
                        <a:solidFill>
                          <a:schemeClr val="accent3"/>
                        </a:solidFill>
                        <a:effectLst/>
                        <a:latin typeface="+mn-lt"/>
                      </a:endParaRPr>
                    </a:p>
                  </a:txBody>
                  <a:tcPr marL="9525" marR="9525" marT="9525" marB="0" anchor="ctr"/>
                </a:tc>
                <a:tc>
                  <a:txBody>
                    <a:bodyPr/>
                    <a:lstStyle/>
                    <a:p>
                      <a:pPr algn="l" fontAlgn="b"/>
                      <a:r>
                        <a:rPr lang="en-US" sz="1050" b="0" u="none" strike="noStrike">
                          <a:solidFill>
                            <a:srgbClr val="000000"/>
                          </a:solidFill>
                          <a:effectLst/>
                        </a:rPr>
                        <a:t> </a:t>
                      </a:r>
                      <a:endParaRPr lang="en-US" sz="105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2511196963"/>
                  </a:ext>
                </a:extLst>
              </a:tr>
              <a:tr h="442116">
                <a:tc vMerge="1">
                  <a:txBody>
                    <a:bodyPr/>
                    <a:lstStyle/>
                    <a:p>
                      <a:endParaRPr lang="en-US"/>
                    </a:p>
                  </a:txBody>
                  <a:tcPr/>
                </a:tc>
                <a:tc>
                  <a:txBody>
                    <a:bodyPr/>
                    <a:lstStyle/>
                    <a:p>
                      <a:pPr algn="ctr" fontAlgn="b"/>
                      <a:r>
                        <a:rPr lang="en-US" sz="1200" b="0" u="none" strike="noStrike" dirty="0">
                          <a:solidFill>
                            <a:schemeClr val="accent3"/>
                          </a:solidFill>
                          <a:effectLst/>
                        </a:rPr>
                        <a:t>Early Payment Discount Capture</a:t>
                      </a:r>
                      <a:endParaRPr lang="en-US" sz="1200" b="0" i="0" u="none" strike="noStrike" dirty="0">
                        <a:solidFill>
                          <a:schemeClr val="accent3"/>
                        </a:solidFill>
                        <a:effectLst/>
                        <a:latin typeface="+mn-lt"/>
                      </a:endParaRPr>
                    </a:p>
                  </a:txBody>
                  <a:tcPr marL="9525" marR="9525" marT="9525" marB="0" anchor="ctr"/>
                </a:tc>
                <a:tc>
                  <a:txBody>
                    <a:bodyPr/>
                    <a:lstStyle/>
                    <a:p>
                      <a:pPr algn="ctr" fontAlgn="b"/>
                      <a:r>
                        <a:rPr lang="en-US" sz="1200" b="0" u="none" strike="noStrike">
                          <a:solidFill>
                            <a:schemeClr val="accent3"/>
                          </a:solidFill>
                          <a:effectLst/>
                        </a:rPr>
                        <a:t>70% </a:t>
                      </a:r>
                      <a:endParaRPr lang="en-US" sz="1200" b="0" i="0" u="none" strike="noStrike">
                        <a:solidFill>
                          <a:schemeClr val="accent3"/>
                        </a:solidFill>
                        <a:effectLst/>
                        <a:latin typeface="+mn-lt"/>
                      </a:endParaRPr>
                    </a:p>
                  </a:txBody>
                  <a:tcPr marL="9525" marR="9525" marT="9525" marB="0" anchor="ctr"/>
                </a:tc>
                <a:tc>
                  <a:txBody>
                    <a:bodyPr/>
                    <a:lstStyle/>
                    <a:p>
                      <a:pPr algn="l" fontAlgn="b"/>
                      <a:r>
                        <a:rPr lang="en-US" sz="1050" b="0" u="none" strike="noStrike">
                          <a:solidFill>
                            <a:srgbClr val="000000"/>
                          </a:solidFill>
                          <a:effectLst/>
                        </a:rPr>
                        <a:t> </a:t>
                      </a:r>
                      <a:endParaRPr lang="en-US" sz="105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1886009053"/>
                  </a:ext>
                </a:extLst>
              </a:tr>
              <a:tr h="549980">
                <a:tc vMerge="1">
                  <a:txBody>
                    <a:bodyPr/>
                    <a:lstStyle/>
                    <a:p>
                      <a:endParaRPr lang="en-US"/>
                    </a:p>
                  </a:txBody>
                  <a:tcPr>
                    <a:lnT w="6350" cap="flat" cmpd="sng" algn="ctr">
                      <a:solidFill>
                        <a:srgbClr val="000000"/>
                      </a:solidFill>
                      <a:prstDash val="solid"/>
                      <a:round/>
                      <a:headEnd type="none" w="med" len="med"/>
                      <a:tailEnd type="none" w="med" len="med"/>
                    </a:lnT>
                  </a:tcPr>
                </a:tc>
                <a:tc>
                  <a:txBody>
                    <a:bodyPr/>
                    <a:lstStyle/>
                    <a:p>
                      <a:pPr algn="ctr" fontAlgn="b"/>
                      <a:r>
                        <a:rPr lang="en-US" sz="1200" b="1" u="none" strike="noStrike" dirty="0">
                          <a:solidFill>
                            <a:schemeClr val="accent3"/>
                          </a:solidFill>
                          <a:effectLst/>
                        </a:rPr>
                        <a:t>Invoices Processed per FTE</a:t>
                      </a:r>
                      <a:endParaRPr lang="en-US" sz="1200" b="1" i="0" u="none" strike="noStrike" dirty="0">
                        <a:solidFill>
                          <a:schemeClr val="accent3"/>
                        </a:solidFill>
                        <a:effectLst/>
                        <a:latin typeface="+mn-lt"/>
                      </a:endParaRPr>
                    </a:p>
                  </a:txBody>
                  <a:tcPr marL="9525" marR="9525" marT="9525" marB="0" anchor="ctr"/>
                </a:tc>
                <a:tc>
                  <a:txBody>
                    <a:bodyPr/>
                    <a:lstStyle/>
                    <a:p>
                      <a:pPr algn="ctr" fontAlgn="b"/>
                      <a:r>
                        <a:rPr lang="en-US" sz="1200" b="0" u="none" strike="noStrike" dirty="0">
                          <a:solidFill>
                            <a:schemeClr val="accent3"/>
                          </a:solidFill>
                          <a:effectLst/>
                        </a:rPr>
                        <a:t>30,000-45,000 annually  </a:t>
                      </a:r>
                      <a:endParaRPr lang="en-US" sz="1200" b="0" i="0" u="none" strike="noStrike" dirty="0">
                        <a:solidFill>
                          <a:schemeClr val="accent3"/>
                        </a:solidFill>
                        <a:effectLst/>
                        <a:latin typeface="+mn-lt"/>
                      </a:endParaRPr>
                    </a:p>
                  </a:txBody>
                  <a:tcPr marL="9525" marR="9525" marT="9525" marB="0" anchor="ctr"/>
                </a:tc>
                <a:tc>
                  <a:txBody>
                    <a:bodyPr/>
                    <a:lstStyle/>
                    <a:p>
                      <a:pPr algn="l" fontAlgn="b"/>
                      <a:r>
                        <a:rPr lang="en-US" sz="1050" b="0" u="none" strike="noStrike" dirty="0">
                          <a:solidFill>
                            <a:srgbClr val="000000"/>
                          </a:solidFill>
                          <a:effectLst/>
                        </a:rPr>
                        <a:t> </a:t>
                      </a:r>
                      <a:endParaRPr lang="en-US" sz="105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3178044753"/>
                  </a:ext>
                </a:extLst>
              </a:tr>
              <a:tr h="442116">
                <a:tc rowSpan="3">
                  <a:txBody>
                    <a:bodyPr/>
                    <a:lstStyle/>
                    <a:p>
                      <a:pPr algn="ctr" fontAlgn="b"/>
                      <a:r>
                        <a:rPr lang="en-US" sz="1600" b="1" u="none" strike="noStrike" dirty="0">
                          <a:solidFill>
                            <a:schemeClr val="accent3"/>
                          </a:solidFill>
                          <a:effectLst/>
                        </a:rPr>
                        <a:t> </a:t>
                      </a:r>
                    </a:p>
                    <a:p>
                      <a:pPr algn="ctr" fontAlgn="b"/>
                      <a:r>
                        <a:rPr lang="en-US" sz="1600" b="1" u="none" strike="noStrike" dirty="0">
                          <a:solidFill>
                            <a:schemeClr val="accent3"/>
                          </a:solidFill>
                          <a:effectLst/>
                        </a:rPr>
                        <a:t>Optimization</a:t>
                      </a:r>
                    </a:p>
                    <a:p>
                      <a:pPr algn="ctr" fontAlgn="b"/>
                      <a:r>
                        <a:rPr lang="en-US" sz="1600" b="1" u="none" strike="noStrike" dirty="0">
                          <a:solidFill>
                            <a:schemeClr val="accent3"/>
                          </a:solidFill>
                          <a:effectLst/>
                        </a:rPr>
                        <a:t> </a:t>
                      </a:r>
                      <a:endParaRPr lang="en-US" sz="1600" b="1" i="0" u="none" strike="noStrike" dirty="0">
                        <a:solidFill>
                          <a:schemeClr val="accent3"/>
                        </a:solidFill>
                        <a:effectLst/>
                        <a:latin typeface="+mj-lt"/>
                      </a:endParaRPr>
                    </a:p>
                  </a:txBody>
                  <a:tcPr marL="9525" marR="9525" marT="9525" marB="0" anchor="ctr"/>
                </a:tc>
                <a:tc>
                  <a:txBody>
                    <a:bodyPr/>
                    <a:lstStyle/>
                    <a:p>
                      <a:pPr algn="ctr" fontAlgn="b"/>
                      <a:r>
                        <a:rPr lang="en-US" sz="1200" b="0" u="none" strike="noStrike" dirty="0">
                          <a:solidFill>
                            <a:schemeClr val="accent3"/>
                          </a:solidFill>
                          <a:effectLst/>
                        </a:rPr>
                        <a:t>Electronic Invoicing</a:t>
                      </a:r>
                      <a:endParaRPr lang="en-US" sz="1200" b="0" i="0" u="none" strike="noStrike" dirty="0">
                        <a:solidFill>
                          <a:schemeClr val="accent3"/>
                        </a:solidFill>
                        <a:effectLst/>
                        <a:latin typeface="+mn-lt"/>
                      </a:endParaRPr>
                    </a:p>
                  </a:txBody>
                  <a:tcPr marL="9525" marR="9525" marT="9525" marB="0" anchor="ctr"/>
                </a:tc>
                <a:tc>
                  <a:txBody>
                    <a:bodyPr/>
                    <a:lstStyle/>
                    <a:p>
                      <a:pPr algn="ctr" fontAlgn="b"/>
                      <a:r>
                        <a:rPr lang="en-US" sz="1200" b="0" u="none" strike="noStrike" dirty="0">
                          <a:solidFill>
                            <a:schemeClr val="accent3"/>
                          </a:solidFill>
                          <a:effectLst/>
                        </a:rPr>
                        <a:t>40-60% </a:t>
                      </a:r>
                      <a:endParaRPr lang="en-US" sz="1200" b="0" i="0" u="none" strike="noStrike" dirty="0">
                        <a:solidFill>
                          <a:schemeClr val="accent3"/>
                        </a:solidFill>
                        <a:effectLst/>
                        <a:latin typeface="+mn-lt"/>
                      </a:endParaRPr>
                    </a:p>
                  </a:txBody>
                  <a:tcPr marL="9525" marR="9525" marT="9525" marB="0" anchor="ctr"/>
                </a:tc>
                <a:tc>
                  <a:txBody>
                    <a:bodyPr/>
                    <a:lstStyle/>
                    <a:p>
                      <a:pPr algn="l" fontAlgn="b"/>
                      <a:r>
                        <a:rPr lang="en-US" sz="1050" b="0" u="none" strike="noStrike">
                          <a:solidFill>
                            <a:srgbClr val="000000"/>
                          </a:solidFill>
                          <a:effectLst/>
                        </a:rPr>
                        <a:t> </a:t>
                      </a:r>
                      <a:endParaRPr lang="en-US" sz="105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1614571725"/>
                  </a:ext>
                </a:extLst>
              </a:tr>
              <a:tr h="442116">
                <a:tc vMerge="1">
                  <a:txBody>
                    <a:bodyPr/>
                    <a:lstStyle/>
                    <a:p>
                      <a:pPr algn="ctr" fontAlgn="b"/>
                      <a:endParaRPr lang="en-US" sz="1400" b="1"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D8FF"/>
                    </a:solidFill>
                  </a:tcPr>
                </a:tc>
                <a:tc>
                  <a:txBody>
                    <a:bodyPr/>
                    <a:lstStyle/>
                    <a:p>
                      <a:pPr algn="ctr" fontAlgn="b"/>
                      <a:r>
                        <a:rPr lang="en-US" sz="1200" b="0" u="none" strike="noStrike">
                          <a:solidFill>
                            <a:schemeClr val="accent3"/>
                          </a:solidFill>
                          <a:effectLst/>
                        </a:rPr>
                        <a:t>Supply Chain Financing (Addressable)</a:t>
                      </a:r>
                      <a:endParaRPr lang="en-US" sz="1200" b="0" i="0" u="none" strike="noStrike">
                        <a:solidFill>
                          <a:schemeClr val="accent3"/>
                        </a:solidFill>
                        <a:effectLst/>
                        <a:latin typeface="+mn-lt"/>
                      </a:endParaRPr>
                    </a:p>
                  </a:txBody>
                  <a:tcPr marL="9525" marR="9525" marT="9525" marB="0" anchor="ctr"/>
                </a:tc>
                <a:tc>
                  <a:txBody>
                    <a:bodyPr/>
                    <a:lstStyle/>
                    <a:p>
                      <a:pPr algn="ctr" fontAlgn="b"/>
                      <a:r>
                        <a:rPr lang="en-US" sz="1200" b="0" u="none" strike="noStrike" dirty="0">
                          <a:solidFill>
                            <a:schemeClr val="accent3"/>
                          </a:solidFill>
                          <a:effectLst/>
                        </a:rPr>
                        <a:t>50% </a:t>
                      </a:r>
                      <a:endParaRPr lang="en-US" sz="1200" b="0" i="0" u="none" strike="noStrike" dirty="0">
                        <a:solidFill>
                          <a:schemeClr val="accent3"/>
                        </a:solidFill>
                        <a:effectLst/>
                        <a:latin typeface="+mn-lt"/>
                      </a:endParaRPr>
                    </a:p>
                  </a:txBody>
                  <a:tcPr marL="9525" marR="9525" marT="9525" marB="0" anchor="ctr"/>
                </a:tc>
                <a:tc>
                  <a:txBody>
                    <a:bodyPr/>
                    <a:lstStyle/>
                    <a:p>
                      <a:pPr algn="l" fontAlgn="b"/>
                      <a:r>
                        <a:rPr lang="en-US" sz="1050" b="0" u="none" strike="noStrike">
                          <a:solidFill>
                            <a:srgbClr val="000000"/>
                          </a:solidFill>
                          <a:effectLst/>
                        </a:rPr>
                        <a:t> </a:t>
                      </a:r>
                      <a:endParaRPr lang="en-US" sz="105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3778234632"/>
                  </a:ext>
                </a:extLst>
              </a:tr>
              <a:tr h="442116">
                <a:tc vMerge="1">
                  <a:txBody>
                    <a:bodyPr/>
                    <a:lstStyle/>
                    <a:p>
                      <a:pPr algn="ctr" fontAlgn="b"/>
                      <a:endParaRPr lang="en-US" sz="1400" b="1"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D8FF"/>
                    </a:solidFill>
                  </a:tcPr>
                </a:tc>
                <a:tc>
                  <a:txBody>
                    <a:bodyPr/>
                    <a:lstStyle/>
                    <a:p>
                      <a:pPr algn="ctr" fontAlgn="b"/>
                      <a:r>
                        <a:rPr lang="en-US" sz="1200" b="0" u="none" strike="noStrike" dirty="0">
                          <a:solidFill>
                            <a:schemeClr val="accent3"/>
                          </a:solidFill>
                          <a:effectLst/>
                        </a:rPr>
                        <a:t>Electronic Payments</a:t>
                      </a:r>
                      <a:endParaRPr lang="en-US" sz="1200" b="0" i="0" u="none" strike="noStrike" dirty="0">
                        <a:solidFill>
                          <a:schemeClr val="accent3"/>
                        </a:solidFill>
                        <a:effectLst/>
                        <a:latin typeface="+mn-lt"/>
                      </a:endParaRPr>
                    </a:p>
                  </a:txBody>
                  <a:tcPr marL="9525" marR="9525" marT="9525" marB="0" anchor="ctr"/>
                </a:tc>
                <a:tc>
                  <a:txBody>
                    <a:bodyPr/>
                    <a:lstStyle/>
                    <a:p>
                      <a:pPr algn="ctr" fontAlgn="b"/>
                      <a:r>
                        <a:rPr lang="en-US" sz="1200" b="0" u="none" strike="noStrike" dirty="0">
                          <a:solidFill>
                            <a:schemeClr val="accent3"/>
                          </a:solidFill>
                          <a:effectLst/>
                        </a:rPr>
                        <a:t>80% </a:t>
                      </a:r>
                      <a:endParaRPr lang="en-US" sz="1200" b="0" i="0" u="none" strike="noStrike" dirty="0">
                        <a:solidFill>
                          <a:schemeClr val="accent3"/>
                        </a:solidFill>
                        <a:effectLst/>
                        <a:latin typeface="+mn-lt"/>
                      </a:endParaRPr>
                    </a:p>
                  </a:txBody>
                  <a:tcPr marL="9525" marR="9525" marT="9525" marB="0" anchor="ctr"/>
                </a:tc>
                <a:tc>
                  <a:txBody>
                    <a:bodyPr/>
                    <a:lstStyle/>
                    <a:p>
                      <a:pPr algn="l" fontAlgn="b"/>
                      <a:r>
                        <a:rPr lang="en-US" sz="1050" b="0" u="none" strike="noStrike" dirty="0">
                          <a:solidFill>
                            <a:srgbClr val="000000"/>
                          </a:solidFill>
                          <a:effectLst/>
                        </a:rPr>
                        <a:t> </a:t>
                      </a:r>
                      <a:endParaRPr lang="en-US" sz="105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2662283833"/>
                  </a:ext>
                </a:extLst>
              </a:tr>
            </a:tbl>
          </a:graphicData>
        </a:graphic>
      </p:graphicFrame>
      <p:grpSp>
        <p:nvGrpSpPr>
          <p:cNvPr id="4" name="Group 3">
            <a:extLst>
              <a:ext uri="{FF2B5EF4-FFF2-40B4-BE49-F238E27FC236}">
                <a16:creationId xmlns:a16="http://schemas.microsoft.com/office/drawing/2014/main" id="{6D35A802-5C0B-4DF6-811E-DFCA2B8A2DF0}"/>
              </a:ext>
            </a:extLst>
          </p:cNvPr>
          <p:cNvGrpSpPr/>
          <p:nvPr/>
        </p:nvGrpSpPr>
        <p:grpSpPr>
          <a:xfrm>
            <a:off x="10937496" y="1355005"/>
            <a:ext cx="264592" cy="4507103"/>
            <a:chOff x="8159823" y="1383683"/>
            <a:chExt cx="264592" cy="4507103"/>
          </a:xfrm>
        </p:grpSpPr>
        <p:sp>
          <p:nvSpPr>
            <p:cNvPr id="13" name="Oval 12">
              <a:extLst>
                <a:ext uri="{FF2B5EF4-FFF2-40B4-BE49-F238E27FC236}">
                  <a16:creationId xmlns:a16="http://schemas.microsoft.com/office/drawing/2014/main" id="{7CB79B7D-9F39-43C8-B917-FE79864A2E15}"/>
                </a:ext>
              </a:extLst>
            </p:cNvPr>
            <p:cNvSpPr/>
            <p:nvPr/>
          </p:nvSpPr>
          <p:spPr>
            <a:xfrm>
              <a:off x="8159823" y="1383683"/>
              <a:ext cx="259307" cy="245660"/>
            </a:xfrm>
            <a:prstGeom prst="ellipse">
              <a:avLst/>
            </a:prstGeom>
            <a:solidFill>
              <a:srgbClr val="1BC0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Oval 13">
              <a:extLst>
                <a:ext uri="{FF2B5EF4-FFF2-40B4-BE49-F238E27FC236}">
                  <a16:creationId xmlns:a16="http://schemas.microsoft.com/office/drawing/2014/main" id="{5FE039BB-2467-463D-BAE4-B8E9B99B4DF9}"/>
                </a:ext>
              </a:extLst>
            </p:cNvPr>
            <p:cNvSpPr/>
            <p:nvPr/>
          </p:nvSpPr>
          <p:spPr>
            <a:xfrm>
              <a:off x="8159823" y="1921562"/>
              <a:ext cx="259307" cy="245660"/>
            </a:xfrm>
            <a:prstGeom prst="ellipse">
              <a:avLst/>
            </a:prstGeom>
            <a:solidFill>
              <a:srgbClr val="1BC0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Oval 14">
              <a:extLst>
                <a:ext uri="{FF2B5EF4-FFF2-40B4-BE49-F238E27FC236}">
                  <a16:creationId xmlns:a16="http://schemas.microsoft.com/office/drawing/2014/main" id="{CE1E47EC-FE3E-40DB-8B7F-9E779B1D1BCC}"/>
                </a:ext>
              </a:extLst>
            </p:cNvPr>
            <p:cNvSpPr/>
            <p:nvPr/>
          </p:nvSpPr>
          <p:spPr>
            <a:xfrm>
              <a:off x="8159823" y="2414617"/>
              <a:ext cx="259307" cy="245660"/>
            </a:xfrm>
            <a:prstGeom prst="ellipse">
              <a:avLst/>
            </a:prstGeom>
            <a:solidFill>
              <a:srgbClr val="0055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15">
              <a:extLst>
                <a:ext uri="{FF2B5EF4-FFF2-40B4-BE49-F238E27FC236}">
                  <a16:creationId xmlns:a16="http://schemas.microsoft.com/office/drawing/2014/main" id="{DE6A6444-9DA0-4ED6-84E1-950B69D1EDFB}"/>
                </a:ext>
              </a:extLst>
            </p:cNvPr>
            <p:cNvSpPr/>
            <p:nvPr/>
          </p:nvSpPr>
          <p:spPr>
            <a:xfrm>
              <a:off x="8165108" y="2866187"/>
              <a:ext cx="259307" cy="245660"/>
            </a:xfrm>
            <a:prstGeom prst="ellipse">
              <a:avLst/>
            </a:prstGeom>
            <a:solidFill>
              <a:srgbClr val="1BC0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Oval 16">
              <a:extLst>
                <a:ext uri="{FF2B5EF4-FFF2-40B4-BE49-F238E27FC236}">
                  <a16:creationId xmlns:a16="http://schemas.microsoft.com/office/drawing/2014/main" id="{862E36B2-4028-49C0-A934-67DF92ABD8A8}"/>
                </a:ext>
              </a:extLst>
            </p:cNvPr>
            <p:cNvSpPr/>
            <p:nvPr/>
          </p:nvSpPr>
          <p:spPr>
            <a:xfrm>
              <a:off x="8159823" y="3318658"/>
              <a:ext cx="259307" cy="245660"/>
            </a:xfrm>
            <a:prstGeom prst="ellipse">
              <a:avLst/>
            </a:prstGeom>
            <a:solidFill>
              <a:srgbClr val="1BC0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Oval 17">
              <a:extLst>
                <a:ext uri="{FF2B5EF4-FFF2-40B4-BE49-F238E27FC236}">
                  <a16:creationId xmlns:a16="http://schemas.microsoft.com/office/drawing/2014/main" id="{BA2074F0-C107-42B6-B017-CEFC9BD76E2E}"/>
                </a:ext>
              </a:extLst>
            </p:cNvPr>
            <p:cNvSpPr/>
            <p:nvPr/>
          </p:nvSpPr>
          <p:spPr>
            <a:xfrm>
              <a:off x="8159823" y="4274270"/>
              <a:ext cx="259307" cy="245660"/>
            </a:xfrm>
            <a:prstGeom prst="ellipse">
              <a:avLst/>
            </a:prstGeom>
            <a:solidFill>
              <a:srgbClr val="1BC0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Oval 18">
              <a:extLst>
                <a:ext uri="{FF2B5EF4-FFF2-40B4-BE49-F238E27FC236}">
                  <a16:creationId xmlns:a16="http://schemas.microsoft.com/office/drawing/2014/main" id="{CA527BBE-CFD9-44C0-9DED-DA6FDD23A77A}"/>
                </a:ext>
              </a:extLst>
            </p:cNvPr>
            <p:cNvSpPr/>
            <p:nvPr/>
          </p:nvSpPr>
          <p:spPr>
            <a:xfrm>
              <a:off x="8159823" y="3734513"/>
              <a:ext cx="259307" cy="245660"/>
            </a:xfrm>
            <a:prstGeom prst="ellipse">
              <a:avLst/>
            </a:prstGeom>
            <a:solidFill>
              <a:srgbClr val="1BC0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Oval 19">
              <a:extLst>
                <a:ext uri="{FF2B5EF4-FFF2-40B4-BE49-F238E27FC236}">
                  <a16:creationId xmlns:a16="http://schemas.microsoft.com/office/drawing/2014/main" id="{5CD54316-4E8B-48D2-B920-02539813DCBA}"/>
                </a:ext>
              </a:extLst>
            </p:cNvPr>
            <p:cNvSpPr/>
            <p:nvPr/>
          </p:nvSpPr>
          <p:spPr>
            <a:xfrm>
              <a:off x="8159824" y="5645126"/>
              <a:ext cx="259307" cy="245660"/>
            </a:xfrm>
            <a:prstGeom prst="ellipse">
              <a:avLst/>
            </a:prstGeom>
            <a:solidFill>
              <a:srgbClr val="1BC0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Oval 21">
              <a:extLst>
                <a:ext uri="{FF2B5EF4-FFF2-40B4-BE49-F238E27FC236}">
                  <a16:creationId xmlns:a16="http://schemas.microsoft.com/office/drawing/2014/main" id="{FF19E64D-DEB3-4FA7-807D-E98F4986439E}"/>
                </a:ext>
              </a:extLst>
            </p:cNvPr>
            <p:cNvSpPr/>
            <p:nvPr/>
          </p:nvSpPr>
          <p:spPr>
            <a:xfrm>
              <a:off x="8159824" y="5182825"/>
              <a:ext cx="259307" cy="245660"/>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Oval 32">
              <a:extLst>
                <a:ext uri="{FF2B5EF4-FFF2-40B4-BE49-F238E27FC236}">
                  <a16:creationId xmlns:a16="http://schemas.microsoft.com/office/drawing/2014/main" id="{A77A7C52-FCA4-8247-8244-83D2B708F547}"/>
                </a:ext>
              </a:extLst>
            </p:cNvPr>
            <p:cNvSpPr/>
            <p:nvPr/>
          </p:nvSpPr>
          <p:spPr>
            <a:xfrm>
              <a:off x="8159823" y="4769061"/>
              <a:ext cx="259307" cy="245660"/>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 name="TextBox 1">
            <a:extLst>
              <a:ext uri="{FF2B5EF4-FFF2-40B4-BE49-F238E27FC236}">
                <a16:creationId xmlns:a16="http://schemas.microsoft.com/office/drawing/2014/main" id="{191306F0-3591-BD4E-86B6-AEC76DE3A19F}"/>
              </a:ext>
            </a:extLst>
          </p:cNvPr>
          <p:cNvSpPr txBox="1"/>
          <p:nvPr/>
        </p:nvSpPr>
        <p:spPr>
          <a:xfrm>
            <a:off x="3156794" y="6609654"/>
            <a:ext cx="9074150" cy="200055"/>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dirty="0">
                <a:ln>
                  <a:noFill/>
                </a:ln>
                <a:solidFill>
                  <a:schemeClr val="bg1">
                    <a:lumMod val="50000"/>
                  </a:schemeClr>
                </a:solidFill>
                <a:effectLst/>
                <a:uLnTx/>
                <a:uFillTx/>
                <a:latin typeface="Open Sans"/>
                <a:ea typeface="+mn-ea"/>
                <a:cs typeface="+mn-cs"/>
              </a:rPr>
              <a:t>Best-in-class and Opportunity Suggestion is based on supplier maturity, spend type and available infrastructure </a:t>
            </a:r>
          </a:p>
        </p:txBody>
      </p:sp>
      <p:sp>
        <p:nvSpPr>
          <p:cNvPr id="23" name="Oval 22">
            <a:extLst>
              <a:ext uri="{FF2B5EF4-FFF2-40B4-BE49-F238E27FC236}">
                <a16:creationId xmlns:a16="http://schemas.microsoft.com/office/drawing/2014/main" id="{BC90E538-4E73-4D21-96E5-2B4731A21AC2}"/>
              </a:ext>
            </a:extLst>
          </p:cNvPr>
          <p:cNvSpPr/>
          <p:nvPr/>
        </p:nvSpPr>
        <p:spPr>
          <a:xfrm flipH="1">
            <a:off x="6707526" y="6124848"/>
            <a:ext cx="117344" cy="115659"/>
          </a:xfrm>
          <a:prstGeom prst="ellipse">
            <a:avLst/>
          </a:prstGeom>
          <a:solidFill>
            <a:srgbClr val="0C4D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pitchFamily="2" charset="0"/>
            </a:endParaRPr>
          </a:p>
        </p:txBody>
      </p:sp>
    </p:spTree>
    <p:extLst>
      <p:ext uri="{BB962C8B-B14F-4D97-AF65-F5344CB8AC3E}">
        <p14:creationId xmlns:p14="http://schemas.microsoft.com/office/powerpoint/2010/main" val="35201792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p:cNvSpPr/>
          <p:nvPr/>
        </p:nvSpPr>
        <p:spPr>
          <a:xfrm>
            <a:off x="682087" y="3242035"/>
            <a:ext cx="2829177" cy="951831"/>
          </a:xfrm>
          <a:prstGeom prst="rect">
            <a:avLst/>
          </a:prstGeom>
        </p:spPr>
        <p:txBody>
          <a:bodyPr wrap="square" lIns="38387" tIns="19193" rIns="38387" bIns="19193">
            <a:spAutoFit/>
          </a:bodyPr>
          <a:lstStyle/>
          <a:p>
            <a:pPr marL="0" marR="0" lvl="0" indent="0" algn="l" defTabSz="383852" rtl="0" eaLnBrk="1" fontAlgn="base" latinLnBrk="0" hangingPunct="1">
              <a:lnSpc>
                <a:spcPct val="100000"/>
              </a:lnSpc>
              <a:spcBef>
                <a:spcPct val="75000"/>
              </a:spcBef>
              <a:spcAft>
                <a:spcPct val="0"/>
              </a:spcAft>
              <a:buClr>
                <a:srgbClr val="000000"/>
              </a:buClr>
              <a:buSzPct val="80000"/>
              <a:buFontTx/>
              <a:buNone/>
              <a:tabLst/>
              <a:defRPr/>
            </a:pPr>
            <a:r>
              <a:rPr kumimoji="0" lang="en-US" sz="1400" b="1" i="0" u="none" strike="noStrike" kern="1200" cap="none" spc="0" normalizeH="0" baseline="0" noProof="0" dirty="0">
                <a:ln>
                  <a:noFill/>
                </a:ln>
                <a:solidFill>
                  <a:srgbClr val="000000"/>
                </a:solidFill>
                <a:effectLst/>
                <a:uLnTx/>
                <a:uFillTx/>
                <a:latin typeface="Helvetica" pitchFamily="2" charset="0"/>
                <a:ea typeface="Arial Unicode MS" pitchFamily="34" charset="-128"/>
                <a:cs typeface="Arial Unicode MS" pitchFamily="34" charset="-128"/>
              </a:rPr>
              <a:t>Product Roadmap</a:t>
            </a:r>
          </a:p>
          <a:p>
            <a:pPr marL="285750" marR="0" lvl="2" indent="-285750" algn="l" defTabSz="609585" rtl="0" eaLnBrk="1" fontAlgn="auto" latinLnBrk="0" hangingPunct="1">
              <a:lnSpc>
                <a:spcPct val="100000"/>
              </a:lnSpc>
              <a:spcBef>
                <a:spcPts val="168"/>
              </a:spcBef>
              <a:spcAft>
                <a:spcPts val="0"/>
              </a:spcAft>
              <a:buClr>
                <a:srgbClr val="0076CB"/>
              </a:buClr>
              <a:buSzPct val="100000"/>
              <a:buFont typeface="Arial" panose="020B0604020202020204" pitchFamily="34" charset="0"/>
              <a:buChar char="•"/>
              <a:tabLst/>
              <a:defRPr/>
            </a:pPr>
            <a:r>
              <a:rPr kumimoji="0" lang="en-US" sz="1400" b="1" i="0" u="none" strike="noStrike" kern="1200" cap="none" spc="0" normalizeH="0" baseline="0" noProof="0" dirty="0">
                <a:ln>
                  <a:noFill/>
                </a:ln>
                <a:solidFill>
                  <a:srgbClr val="0C4DA2"/>
                </a:solidFill>
                <a:effectLst/>
                <a:uLnTx/>
                <a:uFillTx/>
                <a:latin typeface="Helvetica" pitchFamily="2" charset="0"/>
              </a:rPr>
              <a:t>SAP owns integration of solution into SAP roadmap</a:t>
            </a:r>
          </a:p>
          <a:p>
            <a:pPr marL="285750" marR="0" lvl="2" indent="-285750" algn="l" defTabSz="609585" rtl="0" eaLnBrk="1" fontAlgn="base" latinLnBrk="0" hangingPunct="1">
              <a:lnSpc>
                <a:spcPct val="100000"/>
              </a:lnSpc>
              <a:spcBef>
                <a:spcPts val="168"/>
              </a:spcBef>
              <a:spcAft>
                <a:spcPct val="0"/>
              </a:spcAft>
              <a:buClr>
                <a:srgbClr val="0076CB"/>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Helvetica" pitchFamily="2" charset="0"/>
              </a:rPr>
              <a:t>Available from the partner</a:t>
            </a:r>
          </a:p>
        </p:txBody>
      </p:sp>
      <p:sp>
        <p:nvSpPr>
          <p:cNvPr id="89" name="Rectangle 88"/>
          <p:cNvSpPr/>
          <p:nvPr/>
        </p:nvSpPr>
        <p:spPr>
          <a:xfrm>
            <a:off x="682087" y="4457072"/>
            <a:ext cx="2718080" cy="1675106"/>
          </a:xfrm>
          <a:prstGeom prst="rect">
            <a:avLst/>
          </a:prstGeom>
        </p:spPr>
        <p:txBody>
          <a:bodyPr wrap="square" lIns="38387" tIns="19193" rIns="38387" bIns="19193">
            <a:spAutoFit/>
          </a:bodyPr>
          <a:lstStyle/>
          <a:p>
            <a:pPr marL="0" marR="0" lvl="0" indent="0" algn="l" defTabSz="383852" rtl="0" eaLnBrk="1" fontAlgn="base" latinLnBrk="0" hangingPunct="1">
              <a:lnSpc>
                <a:spcPct val="100000"/>
              </a:lnSpc>
              <a:spcBef>
                <a:spcPct val="75000"/>
              </a:spcBef>
              <a:spcAft>
                <a:spcPct val="0"/>
              </a:spcAft>
              <a:buClr>
                <a:srgbClr val="000000"/>
              </a:buClr>
              <a:buSzPct val="80000"/>
              <a:buFontTx/>
              <a:buNone/>
              <a:tabLst/>
              <a:defRPr/>
            </a:pPr>
            <a:r>
              <a:rPr kumimoji="0" lang="en-US" sz="1400" b="1" i="0" u="none" strike="noStrike" kern="1200" cap="none" spc="0" normalizeH="0" baseline="0" noProof="0" dirty="0">
                <a:ln>
                  <a:noFill/>
                </a:ln>
                <a:solidFill>
                  <a:srgbClr val="000000"/>
                </a:solidFill>
                <a:effectLst/>
                <a:uLnTx/>
                <a:uFillTx/>
                <a:latin typeface="Helvetica" pitchFamily="2" charset="0"/>
                <a:ea typeface="Arial Unicode MS" pitchFamily="34" charset="-128"/>
                <a:cs typeface="Arial Unicode MS" pitchFamily="34" charset="-128"/>
              </a:rPr>
              <a:t>Customer Route to Acquiring Solution</a:t>
            </a:r>
          </a:p>
          <a:p>
            <a:pPr marL="285750" marR="0" lvl="2" indent="-285750" algn="l" defTabSz="457130" rtl="0" eaLnBrk="1" fontAlgn="base" latinLnBrk="0" hangingPunct="1">
              <a:lnSpc>
                <a:spcPct val="100000"/>
              </a:lnSpc>
              <a:spcBef>
                <a:spcPts val="168"/>
              </a:spcBef>
              <a:spcAft>
                <a:spcPct val="0"/>
              </a:spcAft>
              <a:buClr>
                <a:srgbClr val="0C4DA2"/>
              </a:buClr>
              <a:buSzPct val="100000"/>
              <a:buFont typeface="Arial" panose="020B0604020202020204" pitchFamily="34" charset="0"/>
              <a:buChar char="•"/>
              <a:tabLst/>
              <a:defRPr/>
            </a:pPr>
            <a:r>
              <a:rPr kumimoji="0" lang="en-US" sz="1400" b="1" i="0" u="none" strike="noStrike" kern="1200" cap="none" spc="0" normalizeH="0" baseline="0" noProof="0" dirty="0">
                <a:ln>
                  <a:noFill/>
                </a:ln>
                <a:solidFill>
                  <a:srgbClr val="0C4DA2"/>
                </a:solidFill>
                <a:effectLst/>
                <a:uLnTx/>
                <a:uFillTx/>
                <a:latin typeface="Helvetica" pitchFamily="2" charset="0"/>
              </a:rPr>
              <a:t>Sold by SAP</a:t>
            </a:r>
          </a:p>
          <a:p>
            <a:pPr marL="285750" marR="0" lvl="2" indent="-285750" algn="l" defTabSz="609585" rtl="0" eaLnBrk="1" fontAlgn="auto" latinLnBrk="0" hangingPunct="1">
              <a:lnSpc>
                <a:spcPct val="100000"/>
              </a:lnSpc>
              <a:spcBef>
                <a:spcPts val="168"/>
              </a:spcBef>
              <a:spcAft>
                <a:spcPts val="0"/>
              </a:spcAft>
              <a:buClr>
                <a:srgbClr val="0C4DA2"/>
              </a:buClr>
              <a:buSzPct val="100000"/>
              <a:buFont typeface="Arial" panose="020B0604020202020204" pitchFamily="34" charset="0"/>
              <a:buChar char="•"/>
              <a:tabLst/>
              <a:defRPr/>
            </a:pPr>
            <a:r>
              <a:rPr kumimoji="0" lang="en-US" sz="1400" b="1" i="0" u="none" strike="noStrike" kern="1200" cap="none" spc="0" normalizeH="0" baseline="0" noProof="0" dirty="0">
                <a:ln>
                  <a:noFill/>
                </a:ln>
                <a:solidFill>
                  <a:srgbClr val="0C4DA2"/>
                </a:solidFill>
                <a:effectLst/>
                <a:uLnTx/>
                <a:uFillTx/>
                <a:latin typeface="Helvetica" pitchFamily="2" charset="0"/>
              </a:rPr>
              <a:t>PSLE applicable</a:t>
            </a:r>
          </a:p>
          <a:p>
            <a:pPr marL="285750" marR="0" lvl="2" indent="-285750" algn="l" defTabSz="457130" rtl="0" eaLnBrk="1" fontAlgn="base" latinLnBrk="0" hangingPunct="1">
              <a:lnSpc>
                <a:spcPct val="100000"/>
              </a:lnSpc>
              <a:spcBef>
                <a:spcPts val="168"/>
              </a:spcBef>
              <a:spcAft>
                <a:spcPct val="0"/>
              </a:spcAft>
              <a:buClr>
                <a:srgbClr val="0C4DA2"/>
              </a:buClr>
              <a:buSzPct val="100000"/>
              <a:buFont typeface="Arial" panose="020B0604020202020204" pitchFamily="34" charset="0"/>
              <a:buChar char="•"/>
              <a:tabLst/>
              <a:defRPr/>
            </a:pPr>
            <a:r>
              <a:rPr kumimoji="0" lang="en-US" sz="1400" b="1" i="0" u="none" strike="noStrike" kern="1200" cap="none" spc="0" normalizeH="0" baseline="0" noProof="0" dirty="0">
                <a:ln>
                  <a:noFill/>
                </a:ln>
                <a:solidFill>
                  <a:srgbClr val="0C4DA2"/>
                </a:solidFill>
                <a:effectLst/>
                <a:uLnTx/>
                <a:uFillTx/>
                <a:latin typeface="Helvetica" pitchFamily="2" charset="0"/>
              </a:rPr>
              <a:t>SAP EULA</a:t>
            </a:r>
          </a:p>
          <a:p>
            <a:pPr marL="285750" marR="0" lvl="2" indent="-285750" algn="l" defTabSz="457130" rtl="0" eaLnBrk="1" fontAlgn="base" latinLnBrk="0" hangingPunct="1">
              <a:lnSpc>
                <a:spcPct val="100000"/>
              </a:lnSpc>
              <a:spcBef>
                <a:spcPts val="168"/>
              </a:spcBef>
              <a:spcAft>
                <a:spcPct val="0"/>
              </a:spcAft>
              <a:buClr>
                <a:srgbClr val="0C4DA2"/>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Helvetica" pitchFamily="2" charset="0"/>
              </a:rPr>
              <a:t>Sold by the partner</a:t>
            </a:r>
          </a:p>
          <a:p>
            <a:pPr marL="285750" marR="0" lvl="2" indent="-285750" algn="l" defTabSz="457130" rtl="0" eaLnBrk="1" fontAlgn="base" latinLnBrk="0" hangingPunct="1">
              <a:lnSpc>
                <a:spcPct val="100000"/>
              </a:lnSpc>
              <a:spcBef>
                <a:spcPts val="168"/>
              </a:spcBef>
              <a:spcAft>
                <a:spcPct val="0"/>
              </a:spcAft>
              <a:buClr>
                <a:srgbClr val="0C4DA2"/>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Helvetica" pitchFamily="2" charset="0"/>
              </a:rPr>
              <a:t>Partner EULA</a:t>
            </a:r>
          </a:p>
        </p:txBody>
      </p:sp>
      <p:sp>
        <p:nvSpPr>
          <p:cNvPr id="91" name="Rectangle 90"/>
          <p:cNvSpPr/>
          <p:nvPr/>
        </p:nvSpPr>
        <p:spPr>
          <a:xfrm>
            <a:off x="684675" y="1960075"/>
            <a:ext cx="3658513" cy="848791"/>
          </a:xfrm>
          <a:prstGeom prst="rect">
            <a:avLst/>
          </a:prstGeom>
        </p:spPr>
        <p:txBody>
          <a:bodyPr wrap="square" lIns="38387" tIns="19193" rIns="38387" bIns="19193">
            <a:spAutoFit/>
          </a:bodyPr>
          <a:lstStyle/>
          <a:p>
            <a:pPr marL="0" marR="0" lvl="0" indent="0" algn="l" defTabSz="383852" rtl="0" eaLnBrk="1" fontAlgn="base" latinLnBrk="0" hangingPunct="1">
              <a:lnSpc>
                <a:spcPct val="85000"/>
              </a:lnSpc>
              <a:spcBef>
                <a:spcPct val="75000"/>
              </a:spcBef>
              <a:spcAft>
                <a:spcPct val="0"/>
              </a:spcAft>
              <a:buClr>
                <a:srgbClr val="000000"/>
              </a:buClr>
              <a:buSzPct val="80000"/>
              <a:buFontTx/>
              <a:buNone/>
              <a:tabLst/>
              <a:defRPr/>
            </a:pPr>
            <a:r>
              <a:rPr kumimoji="0" lang="en-US" sz="1400" b="1" i="0" u="none" strike="noStrike" kern="1200" cap="none" spc="0" normalizeH="0" baseline="0" noProof="0" dirty="0">
                <a:ln>
                  <a:noFill/>
                </a:ln>
                <a:solidFill>
                  <a:srgbClr val="000000"/>
                </a:solidFill>
                <a:effectLst/>
                <a:uLnTx/>
                <a:uFillTx/>
                <a:latin typeface="Helvetica" pitchFamily="2" charset="0"/>
                <a:ea typeface="Arial Unicode MS" pitchFamily="34" charset="-128"/>
                <a:cs typeface="Arial Unicode MS" pitchFamily="34" charset="-128"/>
              </a:rPr>
              <a:t>Partner &amp; Solution Selection</a:t>
            </a:r>
          </a:p>
          <a:p>
            <a:pPr marL="285750" marR="0" lvl="2" indent="-285750" algn="l" defTabSz="457130" rtl="0" eaLnBrk="1" fontAlgn="base" latinLnBrk="0" hangingPunct="1">
              <a:lnSpc>
                <a:spcPct val="85000"/>
              </a:lnSpc>
              <a:spcBef>
                <a:spcPts val="168"/>
              </a:spcBef>
              <a:spcAft>
                <a:spcPct val="0"/>
              </a:spcAft>
              <a:buClr>
                <a:srgbClr val="0C4DA2"/>
              </a:buClr>
              <a:buSzPct val="100000"/>
              <a:buFont typeface="Arial" panose="020B0604020202020204" pitchFamily="34" charset="0"/>
              <a:buChar char="•"/>
              <a:tabLst/>
              <a:defRPr/>
            </a:pPr>
            <a:r>
              <a:rPr kumimoji="0" lang="en-US" sz="1400" b="1" i="0" u="none" strike="noStrike" kern="1200" cap="none" spc="0" normalizeH="0" baseline="0" noProof="0" dirty="0">
                <a:ln>
                  <a:noFill/>
                </a:ln>
                <a:solidFill>
                  <a:srgbClr val="0C4DA2"/>
                </a:solidFill>
                <a:effectLst/>
                <a:uLnTx/>
                <a:uFillTx/>
                <a:latin typeface="Helvetica" pitchFamily="2" charset="0"/>
              </a:rPr>
              <a:t>By SAP invitation Only</a:t>
            </a:r>
          </a:p>
          <a:p>
            <a:pPr marL="285750" marR="0" lvl="2" indent="-285750" algn="l" defTabSz="457130" rtl="0" eaLnBrk="1" fontAlgn="base" latinLnBrk="0" hangingPunct="1">
              <a:lnSpc>
                <a:spcPct val="85000"/>
              </a:lnSpc>
              <a:spcBef>
                <a:spcPts val="168"/>
              </a:spcBef>
              <a:spcAft>
                <a:spcPct val="0"/>
              </a:spcAft>
              <a:buClr>
                <a:srgbClr val="0C4DA2"/>
              </a:buClr>
              <a:buSzPct val="100000"/>
              <a:buFont typeface="Arial" panose="020B0604020202020204" pitchFamily="34" charset="0"/>
              <a:buChar char="•"/>
              <a:tabLst/>
              <a:defRPr/>
            </a:pPr>
            <a:r>
              <a:rPr kumimoji="0" lang="en-US" sz="1400" b="1" i="0" u="none" strike="noStrike" kern="1200" cap="none" spc="0" normalizeH="0" baseline="0" noProof="0" dirty="0">
                <a:ln>
                  <a:noFill/>
                </a:ln>
                <a:solidFill>
                  <a:srgbClr val="0C4DA2"/>
                </a:solidFill>
                <a:effectLst/>
                <a:uLnTx/>
                <a:uFillTx/>
                <a:latin typeface="Helvetica" pitchFamily="2" charset="0"/>
              </a:rPr>
              <a:t>SAP branded</a:t>
            </a:r>
          </a:p>
          <a:p>
            <a:pPr marL="285750" marR="0" lvl="2" indent="-285750" algn="l" defTabSz="457130" rtl="0" eaLnBrk="1" fontAlgn="base" latinLnBrk="0" hangingPunct="1">
              <a:lnSpc>
                <a:spcPct val="85000"/>
              </a:lnSpc>
              <a:spcBef>
                <a:spcPts val="168"/>
              </a:spcBef>
              <a:spcAft>
                <a:spcPct val="0"/>
              </a:spcAft>
              <a:buClr>
                <a:srgbClr val="0C4DA2"/>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Helvetica" pitchFamily="2" charset="0"/>
              </a:rPr>
              <a:t>Open and partner certified</a:t>
            </a:r>
          </a:p>
        </p:txBody>
      </p:sp>
      <p:sp>
        <p:nvSpPr>
          <p:cNvPr id="93" name="Rectangle 92"/>
          <p:cNvSpPr/>
          <p:nvPr/>
        </p:nvSpPr>
        <p:spPr>
          <a:xfrm>
            <a:off x="8135929" y="4845509"/>
            <a:ext cx="3810253" cy="1192923"/>
          </a:xfrm>
          <a:prstGeom prst="rect">
            <a:avLst/>
          </a:prstGeom>
        </p:spPr>
        <p:txBody>
          <a:bodyPr wrap="square" lIns="38387" tIns="19193" rIns="38387" bIns="19193">
            <a:spAutoFit/>
          </a:bodyPr>
          <a:lstStyle/>
          <a:p>
            <a:pPr marL="0" marR="0" lvl="0" indent="0" algn="l" defTabSz="383852" rtl="0" eaLnBrk="1" fontAlgn="base" latinLnBrk="0" hangingPunct="1">
              <a:lnSpc>
                <a:spcPct val="100000"/>
              </a:lnSpc>
              <a:spcBef>
                <a:spcPct val="75000"/>
              </a:spcBef>
              <a:spcAft>
                <a:spcPct val="0"/>
              </a:spcAft>
              <a:buClr>
                <a:srgbClr val="000000"/>
              </a:buClr>
              <a:buSzPct val="80000"/>
              <a:buFontTx/>
              <a:buNone/>
              <a:tabLst/>
              <a:defRPr/>
            </a:pPr>
            <a:r>
              <a:rPr kumimoji="0" lang="en-US" sz="1400" b="1" i="0" u="none" strike="noStrike" kern="1200" cap="none" spc="0" normalizeH="0" baseline="0" noProof="0" dirty="0">
                <a:ln>
                  <a:noFill/>
                </a:ln>
                <a:solidFill>
                  <a:srgbClr val="000000"/>
                </a:solidFill>
                <a:effectLst/>
                <a:uLnTx/>
                <a:uFillTx/>
                <a:latin typeface="Helvetica" pitchFamily="2" charset="0"/>
                <a:ea typeface="Arial Unicode MS" pitchFamily="34" charset="-128"/>
                <a:cs typeface="Arial Unicode MS" pitchFamily="34" charset="-128"/>
              </a:rPr>
              <a:t>Product Testing &amp; Validation</a:t>
            </a:r>
          </a:p>
          <a:p>
            <a:pPr marL="285750" marR="0" lvl="2" indent="-285750" algn="l" defTabSz="457130" rtl="0" eaLnBrk="1" fontAlgn="base" latinLnBrk="0" hangingPunct="1">
              <a:lnSpc>
                <a:spcPct val="100000"/>
              </a:lnSpc>
              <a:spcBef>
                <a:spcPts val="168"/>
              </a:spcBef>
              <a:spcAft>
                <a:spcPct val="0"/>
              </a:spcAft>
              <a:buClr>
                <a:srgbClr val="0C4DA2"/>
              </a:buClr>
              <a:buSzPct val="100000"/>
              <a:buFont typeface="Arial" panose="020B0604020202020204" pitchFamily="34" charset="0"/>
              <a:buChar char="•"/>
              <a:tabLst/>
              <a:defRPr/>
            </a:pPr>
            <a:r>
              <a:rPr kumimoji="0" lang="en-US" sz="1400" b="1" i="0" u="none" strike="noStrike" kern="1200" cap="none" spc="0" normalizeH="0" baseline="0" noProof="0" dirty="0">
                <a:ln>
                  <a:noFill/>
                </a:ln>
                <a:solidFill>
                  <a:srgbClr val="0C4DA2"/>
                </a:solidFill>
                <a:effectLst/>
                <a:uLnTx/>
                <a:uFillTx/>
                <a:latin typeface="Helvetica" pitchFamily="2" charset="0"/>
              </a:rPr>
              <a:t>Meets SAP product standards with broader testing requirements</a:t>
            </a:r>
          </a:p>
          <a:p>
            <a:pPr marL="285750" marR="0" lvl="2" indent="-285750" algn="l" defTabSz="457130" rtl="0" eaLnBrk="1" fontAlgn="base" latinLnBrk="0" hangingPunct="1">
              <a:lnSpc>
                <a:spcPct val="100000"/>
              </a:lnSpc>
              <a:spcBef>
                <a:spcPts val="168"/>
              </a:spcBef>
              <a:spcAft>
                <a:spcPct val="0"/>
              </a:spcAft>
              <a:buClr>
                <a:srgbClr val="0C4DA2"/>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0076CB"/>
                </a:solidFill>
                <a:effectLst/>
                <a:uLnTx/>
                <a:uFillTx/>
                <a:latin typeface="Helvetica" pitchFamily="2" charset="0"/>
              </a:rPr>
              <a:t>“</a:t>
            </a:r>
            <a:r>
              <a:rPr kumimoji="0" lang="en-US" sz="1400" b="1" i="0" u="none" strike="noStrike" kern="1200" cap="none" spc="0" normalizeH="0" baseline="0" noProof="0" dirty="0">
                <a:ln>
                  <a:noFill/>
                </a:ln>
                <a:solidFill>
                  <a:srgbClr val="0C4DA2"/>
                </a:solidFill>
                <a:effectLst/>
                <a:uLnTx/>
                <a:uFillTx/>
                <a:latin typeface="Helvetica" pitchFamily="2" charset="0"/>
              </a:rPr>
              <a:t>Premium Qualification” (16 standards)</a:t>
            </a:r>
          </a:p>
          <a:p>
            <a:pPr marL="285750" marR="0" lvl="2" indent="-285750" algn="l" defTabSz="457130" rtl="0" eaLnBrk="1" fontAlgn="base" latinLnBrk="0" hangingPunct="1">
              <a:lnSpc>
                <a:spcPct val="100000"/>
              </a:lnSpc>
              <a:spcBef>
                <a:spcPts val="168"/>
              </a:spcBef>
              <a:spcAft>
                <a:spcPct val="0"/>
              </a:spcAft>
              <a:buClr>
                <a:srgbClr val="0C4DA2"/>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Helvetica" pitchFamily="2" charset="0"/>
              </a:rPr>
              <a:t>Platform interoperability certification</a:t>
            </a:r>
          </a:p>
        </p:txBody>
      </p:sp>
      <p:sp>
        <p:nvSpPr>
          <p:cNvPr id="95" name="Rectangle 94"/>
          <p:cNvSpPr/>
          <p:nvPr/>
        </p:nvSpPr>
        <p:spPr>
          <a:xfrm>
            <a:off x="8031717" y="2081540"/>
            <a:ext cx="3529330" cy="1382719"/>
          </a:xfrm>
          <a:prstGeom prst="rect">
            <a:avLst/>
          </a:prstGeom>
        </p:spPr>
        <p:txBody>
          <a:bodyPr wrap="square" lIns="38387" tIns="19193" rIns="38387" bIns="19193">
            <a:spAutoFit/>
          </a:bodyPr>
          <a:lstStyle/>
          <a:p>
            <a:pPr marL="0" marR="0" lvl="0" indent="0" algn="l" defTabSz="383852" rtl="0" eaLnBrk="1" fontAlgn="base" latinLnBrk="0" hangingPunct="1">
              <a:lnSpc>
                <a:spcPct val="100000"/>
              </a:lnSpc>
              <a:spcBef>
                <a:spcPct val="75000"/>
              </a:spcBef>
              <a:spcAft>
                <a:spcPct val="0"/>
              </a:spcAft>
              <a:buClr>
                <a:srgbClr val="000000"/>
              </a:buClr>
              <a:buSzPct val="80000"/>
              <a:buFontTx/>
              <a:buNone/>
              <a:tabLst/>
              <a:defRPr/>
            </a:pPr>
            <a:r>
              <a:rPr kumimoji="0" lang="en-US" sz="1400" b="1" i="0" u="none" strike="noStrike" kern="1200" cap="none" spc="0" normalizeH="0" baseline="0" noProof="0" dirty="0">
                <a:ln>
                  <a:noFill/>
                </a:ln>
                <a:solidFill>
                  <a:srgbClr val="000000"/>
                </a:solidFill>
                <a:effectLst/>
                <a:uLnTx/>
                <a:uFillTx/>
                <a:latin typeface="Helvetica" pitchFamily="2" charset="0"/>
                <a:ea typeface="Arial Unicode MS" pitchFamily="34" charset="-128"/>
                <a:cs typeface="Arial Unicode MS" pitchFamily="34" charset="-128"/>
              </a:rPr>
              <a:t>Product Support</a:t>
            </a:r>
          </a:p>
          <a:p>
            <a:pPr marL="285750" marR="0" lvl="2" indent="-285750" algn="l" defTabSz="457130" rtl="0" eaLnBrk="1" fontAlgn="base" latinLnBrk="0" hangingPunct="1">
              <a:lnSpc>
                <a:spcPct val="100000"/>
              </a:lnSpc>
              <a:spcBef>
                <a:spcPts val="168"/>
              </a:spcBef>
              <a:spcAft>
                <a:spcPct val="0"/>
              </a:spcAft>
              <a:buClr>
                <a:srgbClr val="0C4DA2"/>
              </a:buClr>
              <a:buSzPct val="100000"/>
              <a:buFont typeface="Arial" panose="020B0604020202020204" pitchFamily="34" charset="0"/>
              <a:buChar char="•"/>
              <a:tabLst/>
              <a:defRPr/>
            </a:pPr>
            <a:r>
              <a:rPr kumimoji="0" lang="en-US" sz="1400" b="1" i="0" u="none" strike="noStrike" kern="1200" cap="none" spc="0" normalizeH="0" baseline="0" noProof="0" dirty="0">
                <a:ln>
                  <a:noFill/>
                </a:ln>
                <a:solidFill>
                  <a:srgbClr val="0C4DA2"/>
                </a:solidFill>
                <a:effectLst/>
                <a:uLnTx/>
                <a:uFillTx/>
                <a:latin typeface="Helvetica" pitchFamily="2" charset="0"/>
              </a:rPr>
              <a:t>SAP is single point of contact for customer across all phases of the technology lifecycle including Training, Maintenance and Support</a:t>
            </a:r>
          </a:p>
          <a:p>
            <a:pPr marL="285750" marR="0" lvl="2" indent="-285750" algn="l" defTabSz="457130" rtl="0" eaLnBrk="1" fontAlgn="base" latinLnBrk="0" hangingPunct="1">
              <a:lnSpc>
                <a:spcPct val="100000"/>
              </a:lnSpc>
              <a:spcBef>
                <a:spcPts val="168"/>
              </a:spcBef>
              <a:spcAft>
                <a:spcPct val="0"/>
              </a:spcAft>
              <a:buClr>
                <a:srgbClr val="0C4DA2"/>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Helvetica" pitchFamily="2" charset="0"/>
              </a:rPr>
              <a:t>Available from the partner</a:t>
            </a:r>
          </a:p>
        </p:txBody>
      </p:sp>
      <p:sp>
        <p:nvSpPr>
          <p:cNvPr id="4" name="Text Placeholder 3">
            <a:extLst>
              <a:ext uri="{FF2B5EF4-FFF2-40B4-BE49-F238E27FC236}">
                <a16:creationId xmlns:a16="http://schemas.microsoft.com/office/drawing/2014/main" id="{8C5C21E4-2032-D923-9076-24A00F35765F}"/>
              </a:ext>
            </a:extLst>
          </p:cNvPr>
          <p:cNvSpPr>
            <a:spLocks noGrp="1"/>
          </p:cNvSpPr>
          <p:nvPr>
            <p:ph type="body" sz="quarter" idx="12"/>
          </p:nvPr>
        </p:nvSpPr>
        <p:spPr/>
        <p:txBody>
          <a:bodyPr>
            <a:normAutofit/>
          </a:bodyPr>
          <a:lstStyle/>
          <a:p>
            <a:pPr marL="0" marR="0" lvl="0" indent="0" algn="l" defTabSz="609585"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accent3"/>
                </a:solidFill>
                <a:effectLst/>
                <a:uLnTx/>
                <a:uFillTx/>
                <a:ea typeface="+mj-ea"/>
                <a:cs typeface="+mj-cs"/>
              </a:rPr>
              <a:t>Solution Extension Program vs. Open Ecosystem</a:t>
            </a:r>
          </a:p>
          <a:p>
            <a:pPr marL="0" marR="0" lvl="0" indent="0" algn="l" defTabSz="609585"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schemeClr val="accent3"/>
                </a:solidFill>
                <a:effectLst/>
                <a:uLnTx/>
                <a:uFillTx/>
                <a:ea typeface="+mj-ea"/>
                <a:cs typeface="+mj-cs"/>
              </a:rPr>
              <a:t>What is the difference?</a:t>
            </a:r>
            <a:endParaRPr kumimoji="0" lang="en-US" sz="3200" b="1" i="0" u="none" strike="noStrike" kern="1200" cap="none" spc="0" normalizeH="0" baseline="0" noProof="0" dirty="0">
              <a:ln>
                <a:noFill/>
              </a:ln>
              <a:solidFill>
                <a:schemeClr val="accent3"/>
              </a:solidFill>
              <a:effectLst/>
              <a:uLnTx/>
              <a:uFillTx/>
              <a:ea typeface="+mj-ea"/>
              <a:cs typeface="+mj-cs"/>
            </a:endParaRPr>
          </a:p>
        </p:txBody>
      </p:sp>
      <p:grpSp>
        <p:nvGrpSpPr>
          <p:cNvPr id="10" name="Group 9">
            <a:extLst>
              <a:ext uri="{FF2B5EF4-FFF2-40B4-BE49-F238E27FC236}">
                <a16:creationId xmlns:a16="http://schemas.microsoft.com/office/drawing/2014/main" id="{9A82A352-831D-03EF-05D7-4E10FF94E38F}"/>
              </a:ext>
            </a:extLst>
          </p:cNvPr>
          <p:cNvGrpSpPr/>
          <p:nvPr/>
        </p:nvGrpSpPr>
        <p:grpSpPr>
          <a:xfrm>
            <a:off x="3495014" y="1900659"/>
            <a:ext cx="4757122" cy="4114399"/>
            <a:chOff x="3495014" y="1900659"/>
            <a:chExt cx="4757122" cy="4114399"/>
          </a:xfrm>
        </p:grpSpPr>
        <p:grpSp>
          <p:nvGrpSpPr>
            <p:cNvPr id="77" name="Group 76"/>
            <p:cNvGrpSpPr>
              <a:grpSpLocks noChangeAspect="1"/>
            </p:cNvGrpSpPr>
            <p:nvPr/>
          </p:nvGrpSpPr>
          <p:grpSpPr>
            <a:xfrm>
              <a:off x="3608568" y="1900659"/>
              <a:ext cx="4384933" cy="4114399"/>
              <a:chOff x="-143528" y="1249363"/>
              <a:chExt cx="5886638" cy="4432300"/>
            </a:xfrm>
          </p:grpSpPr>
          <p:sp>
            <p:nvSpPr>
              <p:cNvPr id="78" name="Freeform 77"/>
              <p:cNvSpPr>
                <a:spLocks/>
              </p:cNvSpPr>
              <p:nvPr/>
            </p:nvSpPr>
            <p:spPr bwMode="auto">
              <a:xfrm>
                <a:off x="-143528" y="3978275"/>
                <a:ext cx="5205413" cy="1703388"/>
              </a:xfrm>
              <a:custGeom>
                <a:avLst/>
                <a:gdLst>
                  <a:gd name="T0" fmla="*/ 721 w 3279"/>
                  <a:gd name="T1" fmla="*/ 0 h 1073"/>
                  <a:gd name="T2" fmla="*/ 0 w 3279"/>
                  <a:gd name="T3" fmla="*/ 1073 h 1073"/>
                  <a:gd name="T4" fmla="*/ 3279 w 3279"/>
                  <a:gd name="T5" fmla="*/ 1073 h 1073"/>
                  <a:gd name="T6" fmla="*/ 2743 w 3279"/>
                  <a:gd name="T7" fmla="*/ 0 h 1073"/>
                  <a:gd name="T8" fmla="*/ 721 w 3279"/>
                  <a:gd name="T9" fmla="*/ 0 h 1073"/>
                </a:gdLst>
                <a:ahLst/>
                <a:cxnLst>
                  <a:cxn ang="0">
                    <a:pos x="T0" y="T1"/>
                  </a:cxn>
                  <a:cxn ang="0">
                    <a:pos x="T2" y="T3"/>
                  </a:cxn>
                  <a:cxn ang="0">
                    <a:pos x="T4" y="T5"/>
                  </a:cxn>
                  <a:cxn ang="0">
                    <a:pos x="T6" y="T7"/>
                  </a:cxn>
                  <a:cxn ang="0">
                    <a:pos x="T8" y="T9"/>
                  </a:cxn>
                </a:cxnLst>
                <a:rect l="0" t="0" r="r" b="b"/>
                <a:pathLst>
                  <a:path w="3279" h="1073">
                    <a:moveTo>
                      <a:pt x="721" y="0"/>
                    </a:moveTo>
                    <a:lnTo>
                      <a:pt x="0" y="1073"/>
                    </a:lnTo>
                    <a:lnTo>
                      <a:pt x="3279" y="1073"/>
                    </a:lnTo>
                    <a:lnTo>
                      <a:pt x="2743" y="0"/>
                    </a:lnTo>
                    <a:lnTo>
                      <a:pt x="721" y="0"/>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6" tIns="22857" rIns="45716" bIns="22857" numCol="1" anchor="t" anchorCtr="0" compatLnSpc="1">
                <a:prstTxWarp prst="textNoShape">
                  <a:avLst/>
                </a:prstTxWarp>
              </a:bodyPr>
              <a:lstStyle/>
              <a:p>
                <a:pPr marL="0" marR="0" lvl="0" indent="0" algn="l" defTabSz="457130" rtl="0" eaLnBrk="1" fontAlgn="auto" latinLnBrk="0" hangingPunct="1">
                  <a:lnSpc>
                    <a:spcPct val="100000"/>
                  </a:lnSpc>
                  <a:spcBef>
                    <a:spcPts val="0"/>
                  </a:spcBef>
                  <a:spcAft>
                    <a:spcPts val="0"/>
                  </a:spcAft>
                  <a:buClrTx/>
                  <a:buSzTx/>
                  <a:buFontTx/>
                  <a:buNone/>
                  <a:tabLst/>
                  <a:defRPr/>
                </a:pPr>
                <a:endParaRPr kumimoji="0" lang="en-US" sz="1449" b="0" i="0" u="none" strike="noStrike" kern="1200" cap="none" spc="0" normalizeH="0" baseline="0" noProof="0">
                  <a:ln>
                    <a:noFill/>
                  </a:ln>
                  <a:solidFill>
                    <a:srgbClr val="000000"/>
                  </a:solidFill>
                  <a:effectLst/>
                  <a:uLnTx/>
                  <a:uFillTx/>
                  <a:latin typeface="Open Sans"/>
                  <a:ea typeface="+mn-ea"/>
                  <a:cs typeface="+mn-cs"/>
                </a:endParaRPr>
              </a:p>
            </p:txBody>
          </p:sp>
          <p:sp>
            <p:nvSpPr>
              <p:cNvPr id="79" name="Freeform 78"/>
              <p:cNvSpPr>
                <a:spLocks/>
              </p:cNvSpPr>
              <p:nvPr/>
            </p:nvSpPr>
            <p:spPr bwMode="auto">
              <a:xfrm>
                <a:off x="1001059" y="1249363"/>
                <a:ext cx="3209925" cy="2728913"/>
              </a:xfrm>
              <a:custGeom>
                <a:avLst/>
                <a:gdLst>
                  <a:gd name="T0" fmla="*/ 1161 w 2022"/>
                  <a:gd name="T1" fmla="*/ 0 h 1719"/>
                  <a:gd name="T2" fmla="*/ 0 w 2022"/>
                  <a:gd name="T3" fmla="*/ 1719 h 1719"/>
                  <a:gd name="T4" fmla="*/ 2022 w 2022"/>
                  <a:gd name="T5" fmla="*/ 1719 h 1719"/>
                  <a:gd name="T6" fmla="*/ 1161 w 2022"/>
                  <a:gd name="T7" fmla="*/ 0 h 1719"/>
                </a:gdLst>
                <a:ahLst/>
                <a:cxnLst>
                  <a:cxn ang="0">
                    <a:pos x="T0" y="T1"/>
                  </a:cxn>
                  <a:cxn ang="0">
                    <a:pos x="T2" y="T3"/>
                  </a:cxn>
                  <a:cxn ang="0">
                    <a:pos x="T4" y="T5"/>
                  </a:cxn>
                  <a:cxn ang="0">
                    <a:pos x="T6" y="T7"/>
                  </a:cxn>
                </a:cxnLst>
                <a:rect l="0" t="0" r="r" b="b"/>
                <a:pathLst>
                  <a:path w="2022" h="1719">
                    <a:moveTo>
                      <a:pt x="1161" y="0"/>
                    </a:moveTo>
                    <a:lnTo>
                      <a:pt x="0" y="1719"/>
                    </a:lnTo>
                    <a:lnTo>
                      <a:pt x="2022" y="1719"/>
                    </a:lnTo>
                    <a:lnTo>
                      <a:pt x="1161" y="0"/>
                    </a:ln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6" tIns="22857" rIns="45716" bIns="22857" numCol="1" anchor="t" anchorCtr="0" compatLnSpc="1">
                <a:prstTxWarp prst="textNoShape">
                  <a:avLst/>
                </a:prstTxWarp>
              </a:bodyPr>
              <a:lstStyle/>
              <a:p>
                <a:pPr marL="0" marR="0" lvl="0" indent="0" algn="l" defTabSz="457130" rtl="0" eaLnBrk="1" fontAlgn="auto" latinLnBrk="0" hangingPunct="1">
                  <a:lnSpc>
                    <a:spcPct val="100000"/>
                  </a:lnSpc>
                  <a:spcBef>
                    <a:spcPts val="0"/>
                  </a:spcBef>
                  <a:spcAft>
                    <a:spcPts val="0"/>
                  </a:spcAft>
                  <a:buClrTx/>
                  <a:buSzTx/>
                  <a:buFontTx/>
                  <a:buNone/>
                  <a:tabLst/>
                  <a:defRPr/>
                </a:pPr>
                <a:endParaRPr kumimoji="0" lang="en-US" sz="1449" b="0" i="0" u="none" strike="noStrike" kern="1200" cap="none" spc="0" normalizeH="0" baseline="0" noProof="0">
                  <a:ln>
                    <a:noFill/>
                  </a:ln>
                  <a:solidFill>
                    <a:srgbClr val="000000"/>
                  </a:solidFill>
                  <a:effectLst/>
                  <a:uLnTx/>
                  <a:uFillTx/>
                  <a:latin typeface="Open Sans"/>
                  <a:ea typeface="+mn-ea"/>
                  <a:cs typeface="+mn-cs"/>
                </a:endParaRPr>
              </a:p>
            </p:txBody>
          </p:sp>
          <p:sp>
            <p:nvSpPr>
              <p:cNvPr id="80" name="Freeform 79"/>
              <p:cNvSpPr>
                <a:spLocks/>
              </p:cNvSpPr>
              <p:nvPr/>
            </p:nvSpPr>
            <p:spPr bwMode="auto">
              <a:xfrm>
                <a:off x="2844147" y="1249363"/>
                <a:ext cx="1852613" cy="2728913"/>
              </a:xfrm>
              <a:custGeom>
                <a:avLst/>
                <a:gdLst>
                  <a:gd name="T0" fmla="*/ 867 w 1167"/>
                  <a:gd name="T1" fmla="*/ 1719 h 1719"/>
                  <a:gd name="T2" fmla="*/ 1167 w 1167"/>
                  <a:gd name="T3" fmla="*/ 1546 h 1719"/>
                  <a:gd name="T4" fmla="*/ 0 w 1167"/>
                  <a:gd name="T5" fmla="*/ 0 h 1719"/>
                  <a:gd name="T6" fmla="*/ 861 w 1167"/>
                  <a:gd name="T7" fmla="*/ 1719 h 1719"/>
                  <a:gd name="T8" fmla="*/ 867 w 1167"/>
                  <a:gd name="T9" fmla="*/ 1719 h 1719"/>
                </a:gdLst>
                <a:ahLst/>
                <a:cxnLst>
                  <a:cxn ang="0">
                    <a:pos x="T0" y="T1"/>
                  </a:cxn>
                  <a:cxn ang="0">
                    <a:pos x="T2" y="T3"/>
                  </a:cxn>
                  <a:cxn ang="0">
                    <a:pos x="T4" y="T5"/>
                  </a:cxn>
                  <a:cxn ang="0">
                    <a:pos x="T6" y="T7"/>
                  </a:cxn>
                  <a:cxn ang="0">
                    <a:pos x="T8" y="T9"/>
                  </a:cxn>
                </a:cxnLst>
                <a:rect l="0" t="0" r="r" b="b"/>
                <a:pathLst>
                  <a:path w="1167" h="1719">
                    <a:moveTo>
                      <a:pt x="867" y="1719"/>
                    </a:moveTo>
                    <a:lnTo>
                      <a:pt x="1167" y="1546"/>
                    </a:lnTo>
                    <a:lnTo>
                      <a:pt x="0" y="0"/>
                    </a:lnTo>
                    <a:lnTo>
                      <a:pt x="861" y="1719"/>
                    </a:lnTo>
                    <a:lnTo>
                      <a:pt x="867" y="1719"/>
                    </a:lnTo>
                    <a:close/>
                  </a:path>
                </a:pathLst>
              </a:custGeom>
              <a:solidFill>
                <a:schemeClr val="accent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6" tIns="22857" rIns="45716" bIns="22857" numCol="1" anchor="t" anchorCtr="0" compatLnSpc="1">
                <a:prstTxWarp prst="textNoShape">
                  <a:avLst/>
                </a:prstTxWarp>
              </a:bodyPr>
              <a:lstStyle/>
              <a:p>
                <a:pPr marL="0" marR="0" lvl="0" indent="0" algn="l" defTabSz="457130" rtl="0" eaLnBrk="1" fontAlgn="auto" latinLnBrk="0" hangingPunct="1">
                  <a:lnSpc>
                    <a:spcPct val="100000"/>
                  </a:lnSpc>
                  <a:spcBef>
                    <a:spcPts val="0"/>
                  </a:spcBef>
                  <a:spcAft>
                    <a:spcPts val="0"/>
                  </a:spcAft>
                  <a:buClrTx/>
                  <a:buSzTx/>
                  <a:buFontTx/>
                  <a:buNone/>
                  <a:tabLst/>
                  <a:defRPr/>
                </a:pPr>
                <a:endParaRPr kumimoji="0" lang="en-US" sz="1449" b="0" i="0" u="none" strike="noStrike" kern="1200" cap="none" spc="0" normalizeH="0" baseline="0" noProof="0">
                  <a:ln>
                    <a:noFill/>
                  </a:ln>
                  <a:solidFill>
                    <a:srgbClr val="000000"/>
                  </a:solidFill>
                  <a:effectLst/>
                  <a:uLnTx/>
                  <a:uFillTx/>
                  <a:latin typeface="Open Sans"/>
                  <a:ea typeface="+mn-ea"/>
                  <a:cs typeface="+mn-cs"/>
                </a:endParaRPr>
              </a:p>
            </p:txBody>
          </p:sp>
          <p:sp>
            <p:nvSpPr>
              <p:cNvPr id="81" name="Freeform 80"/>
              <p:cNvSpPr>
                <a:spLocks/>
              </p:cNvSpPr>
              <p:nvPr/>
            </p:nvSpPr>
            <p:spPr bwMode="auto">
              <a:xfrm>
                <a:off x="4203235" y="3695889"/>
                <a:ext cx="1539875" cy="1978025"/>
              </a:xfrm>
              <a:custGeom>
                <a:avLst/>
                <a:gdLst>
                  <a:gd name="T0" fmla="*/ 306 w 970"/>
                  <a:gd name="T1" fmla="*/ 0 h 1246"/>
                  <a:gd name="T2" fmla="*/ 6 w 970"/>
                  <a:gd name="T3" fmla="*/ 173 h 1246"/>
                  <a:gd name="T4" fmla="*/ 0 w 970"/>
                  <a:gd name="T5" fmla="*/ 173 h 1246"/>
                  <a:gd name="T6" fmla="*/ 536 w 970"/>
                  <a:gd name="T7" fmla="*/ 1246 h 1246"/>
                  <a:gd name="T8" fmla="*/ 970 w 970"/>
                  <a:gd name="T9" fmla="*/ 882 h 1246"/>
                  <a:gd name="T10" fmla="*/ 306 w 970"/>
                  <a:gd name="T11" fmla="*/ 0 h 1246"/>
                </a:gdLst>
                <a:ahLst/>
                <a:cxnLst>
                  <a:cxn ang="0">
                    <a:pos x="T0" y="T1"/>
                  </a:cxn>
                  <a:cxn ang="0">
                    <a:pos x="T2" y="T3"/>
                  </a:cxn>
                  <a:cxn ang="0">
                    <a:pos x="T4" y="T5"/>
                  </a:cxn>
                  <a:cxn ang="0">
                    <a:pos x="T6" y="T7"/>
                  </a:cxn>
                  <a:cxn ang="0">
                    <a:pos x="T8" y="T9"/>
                  </a:cxn>
                  <a:cxn ang="0">
                    <a:pos x="T10" y="T11"/>
                  </a:cxn>
                </a:cxnLst>
                <a:rect l="0" t="0" r="r" b="b"/>
                <a:pathLst>
                  <a:path w="970" h="1246">
                    <a:moveTo>
                      <a:pt x="306" y="0"/>
                    </a:moveTo>
                    <a:lnTo>
                      <a:pt x="6" y="173"/>
                    </a:lnTo>
                    <a:lnTo>
                      <a:pt x="0" y="173"/>
                    </a:lnTo>
                    <a:lnTo>
                      <a:pt x="536" y="1246"/>
                    </a:lnTo>
                    <a:lnTo>
                      <a:pt x="970" y="882"/>
                    </a:lnTo>
                    <a:lnTo>
                      <a:pt x="306" y="0"/>
                    </a:ln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6" tIns="22857" rIns="45716" bIns="22857" numCol="1" anchor="t" anchorCtr="0" compatLnSpc="1">
                <a:prstTxWarp prst="textNoShape">
                  <a:avLst/>
                </a:prstTxWarp>
              </a:bodyPr>
              <a:lstStyle/>
              <a:p>
                <a:pPr marL="0" marR="0" lvl="0" indent="0" algn="l" defTabSz="457130" rtl="0" eaLnBrk="1" fontAlgn="auto" latinLnBrk="0" hangingPunct="1">
                  <a:lnSpc>
                    <a:spcPct val="100000"/>
                  </a:lnSpc>
                  <a:spcBef>
                    <a:spcPts val="0"/>
                  </a:spcBef>
                  <a:spcAft>
                    <a:spcPts val="0"/>
                  </a:spcAft>
                  <a:buClrTx/>
                  <a:buSzTx/>
                  <a:buFontTx/>
                  <a:buNone/>
                  <a:tabLst/>
                  <a:defRPr/>
                </a:pPr>
                <a:endParaRPr kumimoji="0" lang="en-US" sz="1449" b="0" i="0" u="none" strike="noStrike" kern="1200" cap="none" spc="0" normalizeH="0" baseline="0" noProof="0">
                  <a:ln>
                    <a:noFill/>
                  </a:ln>
                  <a:solidFill>
                    <a:srgbClr val="000000"/>
                  </a:solidFill>
                  <a:effectLst/>
                  <a:uLnTx/>
                  <a:uFillTx/>
                  <a:latin typeface="Open Sans"/>
                  <a:ea typeface="+mn-ea"/>
                  <a:cs typeface="+mn-cs"/>
                </a:endParaRPr>
              </a:p>
            </p:txBody>
          </p:sp>
        </p:grpSp>
        <p:sp>
          <p:nvSpPr>
            <p:cNvPr id="82" name="Rectangle 81"/>
            <p:cNvSpPr/>
            <p:nvPr/>
          </p:nvSpPr>
          <p:spPr>
            <a:xfrm>
              <a:off x="4945314" y="3384653"/>
              <a:ext cx="1584021" cy="915924"/>
            </a:xfrm>
            <a:prstGeom prst="rect">
              <a:avLst/>
            </a:prstGeom>
          </p:spPr>
          <p:txBody>
            <a:bodyPr wrap="square" lIns="38387" tIns="19193" rIns="38387" bIns="19193">
              <a:spAutoFit/>
            </a:bodyPr>
            <a:lstStyle/>
            <a:p>
              <a:pPr marL="0" marR="0" lvl="0" indent="0" algn="ctr" defTabSz="383852" rtl="0" eaLnBrk="1" fontAlgn="base" latinLnBrk="0" hangingPunct="1">
                <a:lnSpc>
                  <a:spcPct val="100000"/>
                </a:lnSpc>
                <a:spcBef>
                  <a:spcPct val="75000"/>
                </a:spcBef>
                <a:spcAft>
                  <a:spcPct val="0"/>
                </a:spcAft>
                <a:buClr>
                  <a:srgbClr val="000000"/>
                </a:buClr>
                <a:buSzPct val="80000"/>
                <a:buFontTx/>
                <a:buNone/>
                <a:tabLst/>
                <a:defRPr/>
              </a:pPr>
              <a:r>
                <a:rPr kumimoji="0" lang="en-US" sz="1800" b="1" i="0" u="none" strike="noStrike" kern="1200" cap="none" spc="0" normalizeH="0" baseline="0" noProof="0" dirty="0">
                  <a:ln>
                    <a:noFill/>
                  </a:ln>
                  <a:solidFill>
                    <a:schemeClr val="bg2"/>
                  </a:solidFill>
                  <a:effectLst/>
                  <a:uLnTx/>
                  <a:uFillTx/>
                  <a:latin typeface="Open Sans"/>
                  <a:ea typeface="Arial Unicode MS" pitchFamily="34" charset="-128"/>
                  <a:cs typeface="Arial Unicode MS" pitchFamily="34" charset="-128"/>
                </a:rPr>
                <a:t>SAP Solution </a:t>
              </a:r>
              <a:br>
                <a:rPr kumimoji="0" lang="en-US" sz="1800" b="1" i="0" u="none" strike="noStrike" kern="1200" cap="none" spc="0" normalizeH="0" baseline="0" noProof="0" dirty="0">
                  <a:ln>
                    <a:noFill/>
                  </a:ln>
                  <a:solidFill>
                    <a:schemeClr val="bg2"/>
                  </a:solidFill>
                  <a:effectLst/>
                  <a:uLnTx/>
                  <a:uFillTx/>
                  <a:latin typeface="Open Sans"/>
                  <a:ea typeface="Arial Unicode MS" pitchFamily="34" charset="-128"/>
                  <a:cs typeface="Arial Unicode MS" pitchFamily="34" charset="-128"/>
                </a:rPr>
              </a:br>
              <a:r>
                <a:rPr kumimoji="0" lang="en-US" sz="1800" b="1" i="0" u="none" strike="noStrike" kern="1200" cap="none" spc="0" normalizeH="0" baseline="0" noProof="0" dirty="0">
                  <a:ln>
                    <a:noFill/>
                  </a:ln>
                  <a:solidFill>
                    <a:schemeClr val="bg2"/>
                  </a:solidFill>
                  <a:effectLst/>
                  <a:uLnTx/>
                  <a:uFillTx/>
                  <a:latin typeface="Open Sans"/>
                  <a:ea typeface="Arial Unicode MS" pitchFamily="34" charset="-128"/>
                  <a:cs typeface="Arial Unicode MS" pitchFamily="34" charset="-128"/>
                </a:rPr>
                <a:t>Extensions</a:t>
              </a:r>
            </a:p>
            <a:p>
              <a:pPr marL="0" marR="0" lvl="0" indent="0" algn="ctr" defTabSz="383852" rtl="0" eaLnBrk="1" fontAlgn="base" latinLnBrk="0" hangingPunct="1">
                <a:lnSpc>
                  <a:spcPct val="100000"/>
                </a:lnSpc>
                <a:spcBef>
                  <a:spcPct val="75000"/>
                </a:spcBef>
                <a:spcAft>
                  <a:spcPct val="0"/>
                </a:spcAft>
                <a:buClr>
                  <a:srgbClr val="000000"/>
                </a:buClr>
                <a:buSzPct val="80000"/>
                <a:buFontTx/>
                <a:buNone/>
                <a:tabLst/>
                <a:defRPr/>
              </a:pPr>
              <a:r>
                <a:rPr kumimoji="0" lang="en-US" sz="1200" b="1" i="0" u="none" strike="noStrike" kern="1200" cap="none" spc="0" normalizeH="0" baseline="0" noProof="0" dirty="0">
                  <a:ln>
                    <a:noFill/>
                  </a:ln>
                  <a:solidFill>
                    <a:schemeClr val="bg2"/>
                  </a:solidFill>
                  <a:effectLst/>
                  <a:uLnTx/>
                  <a:uFillTx/>
                  <a:latin typeface="Open Sans"/>
                  <a:ea typeface="Arial Unicode MS" pitchFamily="34" charset="-128"/>
                  <a:cs typeface="Arial Unicode MS" pitchFamily="34" charset="-128"/>
                </a:rPr>
                <a:t>(30 partners)</a:t>
              </a:r>
            </a:p>
          </p:txBody>
        </p:sp>
        <p:sp>
          <p:nvSpPr>
            <p:cNvPr id="83" name="Rectangle 82"/>
            <p:cNvSpPr/>
            <p:nvPr/>
          </p:nvSpPr>
          <p:spPr>
            <a:xfrm>
              <a:off x="4242116" y="4910583"/>
              <a:ext cx="2816986" cy="800508"/>
            </a:xfrm>
            <a:prstGeom prst="rect">
              <a:avLst/>
            </a:prstGeom>
          </p:spPr>
          <p:txBody>
            <a:bodyPr wrap="square" lIns="38387" tIns="19193" rIns="38387" bIns="19193">
              <a:spAutoFit/>
            </a:bodyPr>
            <a:lstStyle/>
            <a:p>
              <a:pPr marL="0" marR="0" lvl="0" indent="0" algn="ctr" defTabSz="383852" rtl="0" eaLnBrk="1" fontAlgn="base" latinLnBrk="0" hangingPunct="1">
                <a:lnSpc>
                  <a:spcPct val="100000"/>
                </a:lnSpc>
                <a:spcBef>
                  <a:spcPct val="75000"/>
                </a:spcBef>
                <a:spcAft>
                  <a:spcPct val="0"/>
                </a:spcAft>
                <a:buClr>
                  <a:srgbClr val="000000"/>
                </a:buClr>
                <a:buSzPct val="80000"/>
                <a:buFontTx/>
                <a:buNone/>
                <a:tabLst/>
                <a:defRPr/>
              </a:pPr>
              <a:r>
                <a:rPr kumimoji="0" lang="en-US" sz="1800" b="1" i="0" u="none" strike="noStrike" kern="1200" cap="none" spc="0" normalizeH="0" baseline="0" noProof="0" dirty="0">
                  <a:ln>
                    <a:noFill/>
                  </a:ln>
                  <a:solidFill>
                    <a:prstClr val="white"/>
                  </a:solidFill>
                  <a:effectLst/>
                  <a:uLnTx/>
                  <a:uFillTx/>
                  <a:latin typeface="Open Sans"/>
                  <a:ea typeface="Arial Unicode MS" pitchFamily="34" charset="-128"/>
                  <a:cs typeface="Arial Unicode MS" pitchFamily="34" charset="-128"/>
                </a:rPr>
                <a:t>Open Ecosystem</a:t>
              </a:r>
            </a:p>
            <a:p>
              <a:pPr marL="0" marR="0" lvl="0" indent="0" algn="ctr" defTabSz="383852" rtl="0" eaLnBrk="1" fontAlgn="base" latinLnBrk="0" hangingPunct="1">
                <a:lnSpc>
                  <a:spcPct val="100000"/>
                </a:lnSpc>
                <a:spcBef>
                  <a:spcPct val="75000"/>
                </a:spcBef>
                <a:spcAft>
                  <a:spcPct val="0"/>
                </a:spcAft>
                <a:buClr>
                  <a:srgbClr val="000000"/>
                </a:buClr>
                <a:buSzPct val="80000"/>
                <a:buFontTx/>
                <a:buNone/>
                <a:tabLst/>
                <a:defRPr/>
              </a:pPr>
              <a:r>
                <a:rPr kumimoji="0" lang="en-US" sz="1800" b="1" i="0" u="none" strike="noStrike" kern="1200" cap="none" spc="0" normalizeH="0" baseline="0" noProof="0" dirty="0">
                  <a:ln>
                    <a:noFill/>
                  </a:ln>
                  <a:solidFill>
                    <a:prstClr val="white"/>
                  </a:solidFill>
                  <a:effectLst/>
                  <a:uLnTx/>
                  <a:uFillTx/>
                  <a:latin typeface="Open Sans"/>
                  <a:ea typeface="Arial Unicode MS" pitchFamily="34" charset="-128"/>
                  <a:cs typeface="Arial Unicode MS" pitchFamily="34" charset="-128"/>
                </a:rPr>
                <a:t>(Thousands of Partners)</a:t>
              </a:r>
            </a:p>
          </p:txBody>
        </p:sp>
        <p:sp>
          <p:nvSpPr>
            <p:cNvPr id="84" name="Oval 83"/>
            <p:cNvSpPr>
              <a:spLocks noChangeAspect="1"/>
            </p:cNvSpPr>
            <p:nvPr/>
          </p:nvSpPr>
          <p:spPr bwMode="gray">
            <a:xfrm rot="671670">
              <a:off x="3680583" y="2598295"/>
              <a:ext cx="4571553" cy="2033408"/>
            </a:xfrm>
            <a:prstGeom prst="ellipse">
              <a:avLst/>
            </a:prstGeom>
            <a:noFill/>
            <a:ln w="25400" algn="ctr">
              <a:solidFill>
                <a:schemeClr val="accent2"/>
              </a:solidFill>
              <a:miter lim="800000"/>
              <a:headEnd/>
              <a:tailEnd/>
            </a:ln>
            <a:scene3d>
              <a:camera prst="perspectiveRelaxed" fov="7200000"/>
              <a:lightRig rig="flat" dir="t"/>
            </a:scene3d>
            <a:sp3d prstMaterial="matte"/>
          </p:spPr>
          <p:txBody>
            <a:bodyPr lIns="37783" tIns="30225" rIns="37783" bIns="30225" rtlCol="0" anchor="ctr"/>
            <a:lstStyle/>
            <a:p>
              <a:pPr marL="0" marR="0" lvl="0" indent="0" algn="ctr" defTabSz="383852" rtl="0" eaLnBrk="1" fontAlgn="base" latinLnBrk="0" hangingPunct="1">
                <a:lnSpc>
                  <a:spcPct val="100000"/>
                </a:lnSpc>
                <a:spcBef>
                  <a:spcPct val="50000"/>
                </a:spcBef>
                <a:spcAft>
                  <a:spcPct val="0"/>
                </a:spcAft>
                <a:buClr>
                  <a:srgbClr val="F0AB00"/>
                </a:buClr>
                <a:buSzPct val="80000"/>
                <a:buFontTx/>
                <a:buNone/>
                <a:tabLst/>
                <a:defRPr/>
              </a:pPr>
              <a:endParaRPr kumimoji="0" lang="en-US" sz="849" b="0" i="0" u="none" strike="noStrike" kern="0" cap="none" spc="0" normalizeH="0" baseline="0" noProof="0">
                <a:ln>
                  <a:noFill/>
                </a:ln>
                <a:solidFill>
                  <a:srgbClr val="000000"/>
                </a:solidFill>
                <a:effectLst/>
                <a:uLnTx/>
                <a:uFillTx/>
                <a:latin typeface="Open Sans"/>
                <a:ea typeface="Arial Unicode MS" pitchFamily="34" charset="-128"/>
                <a:cs typeface="Arial Unicode MS" pitchFamily="34" charset="-128"/>
              </a:endParaRPr>
            </a:p>
          </p:txBody>
        </p:sp>
        <p:sp>
          <p:nvSpPr>
            <p:cNvPr id="88" name="Oval 87"/>
            <p:cNvSpPr>
              <a:spLocks noChangeAspect="1"/>
            </p:cNvSpPr>
            <p:nvPr/>
          </p:nvSpPr>
          <p:spPr bwMode="gray">
            <a:xfrm>
              <a:off x="3495014" y="3253522"/>
              <a:ext cx="227107" cy="228577"/>
            </a:xfrm>
            <a:prstGeom prst="ellipse">
              <a:avLst/>
            </a:prstGeom>
            <a:solidFill>
              <a:schemeClr val="accent2"/>
            </a:solidFill>
            <a:ln w="28575" algn="ctr">
              <a:solidFill>
                <a:schemeClr val="bg1"/>
              </a:solidFill>
              <a:miter lim="800000"/>
              <a:headEnd/>
              <a:tailEnd/>
            </a:ln>
          </p:spPr>
          <p:txBody>
            <a:bodyPr lIns="37783" tIns="30225" rIns="37783" bIns="30225" rtlCol="0" anchor="ctr"/>
            <a:lstStyle/>
            <a:p>
              <a:pPr marL="0" marR="0" lvl="0" indent="0" algn="ctr" defTabSz="383852" rtl="0" eaLnBrk="1" fontAlgn="base" latinLnBrk="0" hangingPunct="1">
                <a:lnSpc>
                  <a:spcPct val="100000"/>
                </a:lnSpc>
                <a:spcBef>
                  <a:spcPct val="50000"/>
                </a:spcBef>
                <a:spcAft>
                  <a:spcPct val="0"/>
                </a:spcAft>
                <a:buClr>
                  <a:srgbClr val="F0AB00"/>
                </a:buClr>
                <a:buSzPct val="80000"/>
                <a:buFontTx/>
                <a:buNone/>
                <a:tabLst/>
                <a:defRPr/>
              </a:pPr>
              <a:endParaRPr kumimoji="0" lang="en-US" sz="849" b="0" i="0" u="none" strike="noStrike" kern="0" cap="none" spc="0" normalizeH="0" baseline="0" noProof="0">
                <a:ln>
                  <a:noFill/>
                </a:ln>
                <a:solidFill>
                  <a:srgbClr val="000000"/>
                </a:solidFill>
                <a:effectLst/>
                <a:uLnTx/>
                <a:uFillTx/>
                <a:latin typeface="Open Sans"/>
                <a:ea typeface="Arial Unicode MS" pitchFamily="34" charset="-128"/>
                <a:cs typeface="Arial Unicode MS" pitchFamily="34" charset="-128"/>
              </a:endParaRPr>
            </a:p>
          </p:txBody>
        </p:sp>
        <p:sp>
          <p:nvSpPr>
            <p:cNvPr id="90" name="Oval 89"/>
            <p:cNvSpPr>
              <a:spLocks noChangeAspect="1"/>
            </p:cNvSpPr>
            <p:nvPr/>
          </p:nvSpPr>
          <p:spPr bwMode="gray">
            <a:xfrm>
              <a:off x="4234059" y="3943134"/>
              <a:ext cx="227107" cy="228577"/>
            </a:xfrm>
            <a:prstGeom prst="ellipse">
              <a:avLst/>
            </a:prstGeom>
            <a:solidFill>
              <a:schemeClr val="accent2"/>
            </a:solidFill>
            <a:ln w="28575" algn="ctr">
              <a:solidFill>
                <a:schemeClr val="bg1"/>
              </a:solidFill>
              <a:miter lim="800000"/>
              <a:headEnd/>
              <a:tailEnd/>
            </a:ln>
          </p:spPr>
          <p:txBody>
            <a:bodyPr lIns="37783" tIns="30225" rIns="37783" bIns="30225" rtlCol="0" anchor="ctr"/>
            <a:lstStyle/>
            <a:p>
              <a:pPr marL="0" marR="0" lvl="0" indent="0" algn="ctr" defTabSz="383852" rtl="0" eaLnBrk="1" fontAlgn="base" latinLnBrk="0" hangingPunct="1">
                <a:lnSpc>
                  <a:spcPct val="100000"/>
                </a:lnSpc>
                <a:spcBef>
                  <a:spcPct val="50000"/>
                </a:spcBef>
                <a:spcAft>
                  <a:spcPct val="0"/>
                </a:spcAft>
                <a:buClr>
                  <a:srgbClr val="F0AB00"/>
                </a:buClr>
                <a:buSzPct val="80000"/>
                <a:buFontTx/>
                <a:buNone/>
                <a:tabLst/>
                <a:defRPr/>
              </a:pPr>
              <a:endParaRPr kumimoji="0" lang="en-US" sz="849" b="0" i="0" u="none" strike="noStrike" kern="0" cap="none" spc="0" normalizeH="0" baseline="0" noProof="0">
                <a:ln>
                  <a:noFill/>
                </a:ln>
                <a:solidFill>
                  <a:srgbClr val="000000"/>
                </a:solidFill>
                <a:effectLst/>
                <a:uLnTx/>
                <a:uFillTx/>
                <a:latin typeface="Open Sans"/>
                <a:ea typeface="Arial Unicode MS" pitchFamily="34" charset="-128"/>
                <a:cs typeface="Arial Unicode MS" pitchFamily="34" charset="-128"/>
              </a:endParaRPr>
            </a:p>
          </p:txBody>
        </p:sp>
        <p:sp>
          <p:nvSpPr>
            <p:cNvPr id="92" name="Oval 91"/>
            <p:cNvSpPr>
              <a:spLocks noChangeAspect="1"/>
            </p:cNvSpPr>
            <p:nvPr/>
          </p:nvSpPr>
          <p:spPr bwMode="gray">
            <a:xfrm>
              <a:off x="4207595" y="2808866"/>
              <a:ext cx="227107" cy="228577"/>
            </a:xfrm>
            <a:prstGeom prst="ellipse">
              <a:avLst/>
            </a:prstGeom>
            <a:solidFill>
              <a:schemeClr val="accent2"/>
            </a:solidFill>
            <a:ln w="28575" algn="ctr">
              <a:solidFill>
                <a:schemeClr val="bg1"/>
              </a:solidFill>
              <a:miter lim="800000"/>
              <a:headEnd/>
              <a:tailEnd/>
            </a:ln>
          </p:spPr>
          <p:txBody>
            <a:bodyPr lIns="37783" tIns="30225" rIns="37783" bIns="30225" rtlCol="0" anchor="ctr"/>
            <a:lstStyle/>
            <a:p>
              <a:pPr marL="0" marR="0" lvl="0" indent="0" algn="ctr" defTabSz="383852" rtl="0" eaLnBrk="1" fontAlgn="base" latinLnBrk="0" hangingPunct="1">
                <a:lnSpc>
                  <a:spcPct val="100000"/>
                </a:lnSpc>
                <a:spcBef>
                  <a:spcPct val="50000"/>
                </a:spcBef>
                <a:spcAft>
                  <a:spcPct val="0"/>
                </a:spcAft>
                <a:buClr>
                  <a:srgbClr val="F0AB00"/>
                </a:buClr>
                <a:buSzPct val="80000"/>
                <a:buFontTx/>
                <a:buNone/>
                <a:tabLst/>
                <a:defRPr/>
              </a:pPr>
              <a:endParaRPr kumimoji="0" lang="en-US" sz="849" b="0" i="0" u="none" strike="noStrike" kern="0" cap="none" spc="0" normalizeH="0" baseline="0" noProof="0">
                <a:ln>
                  <a:noFill/>
                </a:ln>
                <a:solidFill>
                  <a:srgbClr val="000000"/>
                </a:solidFill>
                <a:effectLst/>
                <a:uLnTx/>
                <a:uFillTx/>
                <a:latin typeface="Open Sans"/>
                <a:ea typeface="Arial Unicode MS" pitchFamily="34" charset="-128"/>
                <a:cs typeface="Arial Unicode MS" pitchFamily="34" charset="-128"/>
              </a:endParaRPr>
            </a:p>
          </p:txBody>
        </p:sp>
        <p:sp>
          <p:nvSpPr>
            <p:cNvPr id="94" name="Oval 93"/>
            <p:cNvSpPr>
              <a:spLocks noChangeAspect="1"/>
            </p:cNvSpPr>
            <p:nvPr/>
          </p:nvSpPr>
          <p:spPr bwMode="gray">
            <a:xfrm>
              <a:off x="7804610" y="4373313"/>
              <a:ext cx="227107" cy="228577"/>
            </a:xfrm>
            <a:prstGeom prst="ellipse">
              <a:avLst/>
            </a:prstGeom>
            <a:solidFill>
              <a:schemeClr val="accent2"/>
            </a:solidFill>
            <a:ln w="28575" algn="ctr">
              <a:solidFill>
                <a:schemeClr val="bg1"/>
              </a:solidFill>
              <a:miter lim="800000"/>
              <a:headEnd/>
              <a:tailEnd/>
            </a:ln>
          </p:spPr>
          <p:txBody>
            <a:bodyPr lIns="37783" tIns="30225" rIns="37783" bIns="30225" rtlCol="0" anchor="ctr"/>
            <a:lstStyle/>
            <a:p>
              <a:pPr marL="0" marR="0" lvl="0" indent="0" algn="ctr" defTabSz="383852" rtl="0" eaLnBrk="1" fontAlgn="base" latinLnBrk="0" hangingPunct="1">
                <a:lnSpc>
                  <a:spcPct val="100000"/>
                </a:lnSpc>
                <a:spcBef>
                  <a:spcPct val="50000"/>
                </a:spcBef>
                <a:spcAft>
                  <a:spcPct val="0"/>
                </a:spcAft>
                <a:buClr>
                  <a:srgbClr val="F0AB00"/>
                </a:buClr>
                <a:buSzPct val="80000"/>
                <a:buFontTx/>
                <a:buNone/>
                <a:tabLst/>
                <a:defRPr/>
              </a:pPr>
              <a:endParaRPr kumimoji="0" lang="en-US" sz="849" b="0" i="0" u="none" strike="noStrike" kern="0" cap="none" spc="0" normalizeH="0" baseline="0" noProof="0">
                <a:ln>
                  <a:noFill/>
                </a:ln>
                <a:solidFill>
                  <a:srgbClr val="000000"/>
                </a:solidFill>
                <a:effectLst/>
                <a:uLnTx/>
                <a:uFillTx/>
                <a:latin typeface="Open Sans"/>
                <a:ea typeface="Arial Unicode MS" pitchFamily="34" charset="-128"/>
                <a:cs typeface="Arial Unicode MS" pitchFamily="34" charset="-128"/>
              </a:endParaRPr>
            </a:p>
          </p:txBody>
        </p:sp>
        <p:sp>
          <p:nvSpPr>
            <p:cNvPr id="96" name="Oval 95"/>
            <p:cNvSpPr>
              <a:spLocks noChangeAspect="1"/>
            </p:cNvSpPr>
            <p:nvPr/>
          </p:nvSpPr>
          <p:spPr bwMode="gray">
            <a:xfrm>
              <a:off x="7673149" y="3532133"/>
              <a:ext cx="227107" cy="228577"/>
            </a:xfrm>
            <a:prstGeom prst="ellipse">
              <a:avLst/>
            </a:prstGeom>
            <a:solidFill>
              <a:schemeClr val="accent2"/>
            </a:solidFill>
            <a:ln w="28575" algn="ctr">
              <a:solidFill>
                <a:schemeClr val="bg1"/>
              </a:solidFill>
              <a:miter lim="800000"/>
              <a:headEnd/>
              <a:tailEnd/>
            </a:ln>
          </p:spPr>
          <p:txBody>
            <a:bodyPr lIns="37783" tIns="30225" rIns="37783" bIns="30225" rtlCol="0" anchor="ctr"/>
            <a:lstStyle/>
            <a:p>
              <a:pPr marL="0" marR="0" lvl="0" indent="0" algn="ctr" defTabSz="383852" rtl="0" eaLnBrk="1" fontAlgn="base" latinLnBrk="0" hangingPunct="1">
                <a:lnSpc>
                  <a:spcPct val="100000"/>
                </a:lnSpc>
                <a:spcBef>
                  <a:spcPct val="50000"/>
                </a:spcBef>
                <a:spcAft>
                  <a:spcPct val="0"/>
                </a:spcAft>
                <a:buClr>
                  <a:srgbClr val="F0AB00"/>
                </a:buClr>
                <a:buSzPct val="80000"/>
                <a:buFontTx/>
                <a:buNone/>
                <a:tabLst/>
                <a:defRPr/>
              </a:pPr>
              <a:endParaRPr kumimoji="0" lang="en-US" sz="849" b="0" i="0" u="none" strike="noStrike" kern="0" cap="none" spc="0" normalizeH="0" baseline="0" noProof="0">
                <a:ln>
                  <a:noFill/>
                </a:ln>
                <a:solidFill>
                  <a:srgbClr val="000000"/>
                </a:solidFill>
                <a:effectLst/>
                <a:uLnTx/>
                <a:uFillTx/>
                <a:latin typeface="Open Sans"/>
                <a:ea typeface="Arial Unicode MS" pitchFamily="34" charset="-128"/>
                <a:cs typeface="Arial Unicode MS" pitchFamily="34" charset="-128"/>
              </a:endParaRPr>
            </a:p>
          </p:txBody>
        </p:sp>
        <p:sp>
          <p:nvSpPr>
            <p:cNvPr id="5" name="Freeform 4">
              <a:extLst>
                <a:ext uri="{FF2B5EF4-FFF2-40B4-BE49-F238E27FC236}">
                  <a16:creationId xmlns:a16="http://schemas.microsoft.com/office/drawing/2014/main" id="{FB06E14D-C2FC-A65F-387F-EB99301ECB83}"/>
                </a:ext>
              </a:extLst>
            </p:cNvPr>
            <p:cNvSpPr>
              <a:spLocks/>
            </p:cNvSpPr>
            <p:nvPr/>
          </p:nvSpPr>
          <p:spPr bwMode="auto">
            <a:xfrm>
              <a:off x="5121157" y="2503956"/>
              <a:ext cx="712918" cy="719630"/>
            </a:xfrm>
            <a:custGeom>
              <a:avLst/>
              <a:gdLst>
                <a:gd name="T0" fmla="*/ 1161 w 2022"/>
                <a:gd name="T1" fmla="*/ 0 h 1719"/>
                <a:gd name="T2" fmla="*/ 0 w 2022"/>
                <a:gd name="T3" fmla="*/ 1719 h 1719"/>
                <a:gd name="T4" fmla="*/ 2022 w 2022"/>
                <a:gd name="T5" fmla="*/ 1719 h 1719"/>
                <a:gd name="T6" fmla="*/ 1161 w 2022"/>
                <a:gd name="T7" fmla="*/ 0 h 1719"/>
              </a:gdLst>
              <a:ahLst/>
              <a:cxnLst>
                <a:cxn ang="0">
                  <a:pos x="T0" y="T1"/>
                </a:cxn>
                <a:cxn ang="0">
                  <a:pos x="T2" y="T3"/>
                </a:cxn>
                <a:cxn ang="0">
                  <a:pos x="T4" y="T5"/>
                </a:cxn>
                <a:cxn ang="0">
                  <a:pos x="T6" y="T7"/>
                </a:cxn>
              </a:cxnLst>
              <a:rect l="0" t="0" r="r" b="b"/>
              <a:pathLst>
                <a:path w="2022" h="1719">
                  <a:moveTo>
                    <a:pt x="1161" y="0"/>
                  </a:moveTo>
                  <a:lnTo>
                    <a:pt x="0" y="1719"/>
                  </a:lnTo>
                  <a:lnTo>
                    <a:pt x="2022" y="1719"/>
                  </a:lnTo>
                  <a:lnTo>
                    <a:pt x="1161" y="0"/>
                  </a:ln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6" tIns="22857" rIns="45716" bIns="22857" numCol="1" anchor="t" anchorCtr="0" compatLnSpc="1">
              <a:prstTxWarp prst="textNoShape">
                <a:avLst/>
              </a:prstTxWarp>
            </a:bodyPr>
            <a:lstStyle/>
            <a:p>
              <a:pPr marL="0" marR="0" lvl="0" indent="0" algn="l" defTabSz="457130" rtl="0" eaLnBrk="1" fontAlgn="auto" latinLnBrk="0" hangingPunct="1">
                <a:lnSpc>
                  <a:spcPct val="100000"/>
                </a:lnSpc>
                <a:spcBef>
                  <a:spcPts val="0"/>
                </a:spcBef>
                <a:spcAft>
                  <a:spcPts val="0"/>
                </a:spcAft>
                <a:buClrTx/>
                <a:buSzTx/>
                <a:buFontTx/>
                <a:buNone/>
                <a:tabLst/>
                <a:defRPr/>
              </a:pPr>
              <a:endParaRPr kumimoji="0" lang="en-US" sz="1449" b="0" i="0" u="none" strike="noStrike" kern="1200" cap="none" spc="0" normalizeH="0" baseline="0" noProof="0">
                <a:ln>
                  <a:noFill/>
                </a:ln>
                <a:solidFill>
                  <a:srgbClr val="000000"/>
                </a:solidFill>
                <a:effectLst/>
                <a:uLnTx/>
                <a:uFillTx/>
                <a:latin typeface="Open Sans"/>
                <a:ea typeface="+mn-ea"/>
                <a:cs typeface="+mn-cs"/>
              </a:endParaRPr>
            </a:p>
          </p:txBody>
        </p:sp>
        <p:sp>
          <p:nvSpPr>
            <p:cNvPr id="6" name="Freeform 5">
              <a:extLst>
                <a:ext uri="{FF2B5EF4-FFF2-40B4-BE49-F238E27FC236}">
                  <a16:creationId xmlns:a16="http://schemas.microsoft.com/office/drawing/2014/main" id="{92D95F95-DFEA-2369-8D85-D1A2B5D473FC}"/>
                </a:ext>
              </a:extLst>
            </p:cNvPr>
            <p:cNvSpPr>
              <a:spLocks/>
            </p:cNvSpPr>
            <p:nvPr/>
          </p:nvSpPr>
          <p:spPr bwMode="auto">
            <a:xfrm>
              <a:off x="5704246" y="2632660"/>
              <a:ext cx="712918" cy="719630"/>
            </a:xfrm>
            <a:custGeom>
              <a:avLst/>
              <a:gdLst>
                <a:gd name="T0" fmla="*/ 1161 w 2022"/>
                <a:gd name="T1" fmla="*/ 0 h 1719"/>
                <a:gd name="T2" fmla="*/ 0 w 2022"/>
                <a:gd name="T3" fmla="*/ 1719 h 1719"/>
                <a:gd name="T4" fmla="*/ 2022 w 2022"/>
                <a:gd name="T5" fmla="*/ 1719 h 1719"/>
                <a:gd name="T6" fmla="*/ 1161 w 2022"/>
                <a:gd name="T7" fmla="*/ 0 h 1719"/>
              </a:gdLst>
              <a:ahLst/>
              <a:cxnLst>
                <a:cxn ang="0">
                  <a:pos x="T0" y="T1"/>
                </a:cxn>
                <a:cxn ang="0">
                  <a:pos x="T2" y="T3"/>
                </a:cxn>
                <a:cxn ang="0">
                  <a:pos x="T4" y="T5"/>
                </a:cxn>
                <a:cxn ang="0">
                  <a:pos x="T6" y="T7"/>
                </a:cxn>
              </a:cxnLst>
              <a:rect l="0" t="0" r="r" b="b"/>
              <a:pathLst>
                <a:path w="2022" h="1719">
                  <a:moveTo>
                    <a:pt x="1161" y="0"/>
                  </a:moveTo>
                  <a:lnTo>
                    <a:pt x="0" y="1719"/>
                  </a:lnTo>
                  <a:lnTo>
                    <a:pt x="2022" y="1719"/>
                  </a:lnTo>
                  <a:lnTo>
                    <a:pt x="1161" y="0"/>
                  </a:ln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6" tIns="22857" rIns="45716" bIns="22857" numCol="1" anchor="t" anchorCtr="0" compatLnSpc="1">
              <a:prstTxWarp prst="textNoShape">
                <a:avLst/>
              </a:prstTxWarp>
            </a:bodyPr>
            <a:lstStyle/>
            <a:p>
              <a:pPr marL="0" marR="0" lvl="0" indent="0" algn="l" defTabSz="457130" rtl="0" eaLnBrk="1" fontAlgn="auto" latinLnBrk="0" hangingPunct="1">
                <a:lnSpc>
                  <a:spcPct val="100000"/>
                </a:lnSpc>
                <a:spcBef>
                  <a:spcPts val="0"/>
                </a:spcBef>
                <a:spcAft>
                  <a:spcPts val="0"/>
                </a:spcAft>
                <a:buClrTx/>
                <a:buSzTx/>
                <a:buFontTx/>
                <a:buNone/>
                <a:tabLst/>
                <a:defRPr/>
              </a:pPr>
              <a:endParaRPr kumimoji="0" lang="en-US" sz="1449" b="0" i="0" u="none" strike="noStrike" kern="1200" cap="none" spc="0" normalizeH="0" baseline="0" noProof="0">
                <a:ln>
                  <a:noFill/>
                </a:ln>
                <a:solidFill>
                  <a:srgbClr val="000000"/>
                </a:solidFill>
                <a:effectLst/>
                <a:uLnTx/>
                <a:uFillTx/>
                <a:latin typeface="Open Sans"/>
                <a:ea typeface="+mn-ea"/>
                <a:cs typeface="+mn-cs"/>
              </a:endParaRPr>
            </a:p>
          </p:txBody>
        </p:sp>
        <p:sp>
          <p:nvSpPr>
            <p:cNvPr id="7" name="Freeform 6">
              <a:extLst>
                <a:ext uri="{FF2B5EF4-FFF2-40B4-BE49-F238E27FC236}">
                  <a16:creationId xmlns:a16="http://schemas.microsoft.com/office/drawing/2014/main" id="{9B85EFE8-72DB-7DE9-E2B8-746BB8433275}"/>
                </a:ext>
              </a:extLst>
            </p:cNvPr>
            <p:cNvSpPr>
              <a:spLocks/>
            </p:cNvSpPr>
            <p:nvPr/>
          </p:nvSpPr>
          <p:spPr bwMode="auto">
            <a:xfrm>
              <a:off x="5461155" y="2632660"/>
              <a:ext cx="712918" cy="719630"/>
            </a:xfrm>
            <a:custGeom>
              <a:avLst/>
              <a:gdLst>
                <a:gd name="T0" fmla="*/ 1161 w 2022"/>
                <a:gd name="T1" fmla="*/ 0 h 1719"/>
                <a:gd name="T2" fmla="*/ 0 w 2022"/>
                <a:gd name="T3" fmla="*/ 1719 h 1719"/>
                <a:gd name="T4" fmla="*/ 2022 w 2022"/>
                <a:gd name="T5" fmla="*/ 1719 h 1719"/>
                <a:gd name="T6" fmla="*/ 1161 w 2022"/>
                <a:gd name="T7" fmla="*/ 0 h 1719"/>
              </a:gdLst>
              <a:ahLst/>
              <a:cxnLst>
                <a:cxn ang="0">
                  <a:pos x="T0" y="T1"/>
                </a:cxn>
                <a:cxn ang="0">
                  <a:pos x="T2" y="T3"/>
                </a:cxn>
                <a:cxn ang="0">
                  <a:pos x="T4" y="T5"/>
                </a:cxn>
                <a:cxn ang="0">
                  <a:pos x="T6" y="T7"/>
                </a:cxn>
              </a:cxnLst>
              <a:rect l="0" t="0" r="r" b="b"/>
              <a:pathLst>
                <a:path w="2022" h="1719">
                  <a:moveTo>
                    <a:pt x="1161" y="0"/>
                  </a:moveTo>
                  <a:lnTo>
                    <a:pt x="0" y="1719"/>
                  </a:lnTo>
                  <a:lnTo>
                    <a:pt x="2022" y="1719"/>
                  </a:lnTo>
                  <a:lnTo>
                    <a:pt x="1161" y="0"/>
                  </a:ln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6" tIns="22857" rIns="45716" bIns="22857" numCol="1" anchor="t" anchorCtr="0" compatLnSpc="1">
              <a:prstTxWarp prst="textNoShape">
                <a:avLst/>
              </a:prstTxWarp>
            </a:bodyPr>
            <a:lstStyle/>
            <a:p>
              <a:pPr marL="0" marR="0" lvl="0" indent="0" algn="l" defTabSz="457130" rtl="0" eaLnBrk="1" fontAlgn="auto" latinLnBrk="0" hangingPunct="1">
                <a:lnSpc>
                  <a:spcPct val="100000"/>
                </a:lnSpc>
                <a:spcBef>
                  <a:spcPts val="0"/>
                </a:spcBef>
                <a:spcAft>
                  <a:spcPts val="0"/>
                </a:spcAft>
                <a:buClrTx/>
                <a:buSzTx/>
                <a:buFontTx/>
                <a:buNone/>
                <a:tabLst/>
                <a:defRPr/>
              </a:pPr>
              <a:endParaRPr kumimoji="0" lang="en-US" sz="1449" b="0" i="0" u="none" strike="noStrike" kern="1200" cap="none" spc="0" normalizeH="0" baseline="0" noProof="0">
                <a:ln>
                  <a:noFill/>
                </a:ln>
                <a:solidFill>
                  <a:srgbClr val="000000"/>
                </a:solidFill>
                <a:effectLst/>
                <a:uLnTx/>
                <a:uFillTx/>
                <a:latin typeface="Open Sans"/>
                <a:ea typeface="+mn-ea"/>
                <a:cs typeface="+mn-cs"/>
              </a:endParaRPr>
            </a:p>
          </p:txBody>
        </p:sp>
        <p:sp>
          <p:nvSpPr>
            <p:cNvPr id="8" name="Freeform 7">
              <a:extLst>
                <a:ext uri="{FF2B5EF4-FFF2-40B4-BE49-F238E27FC236}">
                  <a16:creationId xmlns:a16="http://schemas.microsoft.com/office/drawing/2014/main" id="{D800C06E-8E26-8485-D584-2F7307112D8D}"/>
                </a:ext>
              </a:extLst>
            </p:cNvPr>
            <p:cNvSpPr>
              <a:spLocks/>
            </p:cNvSpPr>
            <p:nvPr/>
          </p:nvSpPr>
          <p:spPr bwMode="auto">
            <a:xfrm rot="18438472">
              <a:off x="6261006" y="3037713"/>
              <a:ext cx="266624" cy="256418"/>
            </a:xfrm>
            <a:custGeom>
              <a:avLst/>
              <a:gdLst>
                <a:gd name="T0" fmla="*/ 1161 w 2022"/>
                <a:gd name="T1" fmla="*/ 0 h 1719"/>
                <a:gd name="T2" fmla="*/ 0 w 2022"/>
                <a:gd name="T3" fmla="*/ 1719 h 1719"/>
                <a:gd name="T4" fmla="*/ 2022 w 2022"/>
                <a:gd name="T5" fmla="*/ 1719 h 1719"/>
                <a:gd name="T6" fmla="*/ 1161 w 2022"/>
                <a:gd name="T7" fmla="*/ 0 h 1719"/>
              </a:gdLst>
              <a:ahLst/>
              <a:cxnLst>
                <a:cxn ang="0">
                  <a:pos x="T0" y="T1"/>
                </a:cxn>
                <a:cxn ang="0">
                  <a:pos x="T2" y="T3"/>
                </a:cxn>
                <a:cxn ang="0">
                  <a:pos x="T4" y="T5"/>
                </a:cxn>
                <a:cxn ang="0">
                  <a:pos x="T6" y="T7"/>
                </a:cxn>
              </a:cxnLst>
              <a:rect l="0" t="0" r="r" b="b"/>
              <a:pathLst>
                <a:path w="2022" h="1719">
                  <a:moveTo>
                    <a:pt x="1161" y="0"/>
                  </a:moveTo>
                  <a:lnTo>
                    <a:pt x="0" y="1719"/>
                  </a:lnTo>
                  <a:lnTo>
                    <a:pt x="2022" y="1719"/>
                  </a:lnTo>
                  <a:lnTo>
                    <a:pt x="1161" y="0"/>
                  </a:lnTo>
                  <a:close/>
                </a:path>
              </a:pathLst>
            </a:custGeom>
            <a:solidFill>
              <a:schemeClr val="accent2">
                <a:lumMod val="40000"/>
                <a:lumOff val="60000"/>
              </a:schemeClr>
            </a:solidFill>
            <a:ln>
              <a:noFill/>
            </a:ln>
          </p:spPr>
          <p:txBody>
            <a:bodyPr vert="horz" wrap="square" lIns="45716" tIns="22857" rIns="45716" bIns="22857" numCol="1" anchor="t" anchorCtr="0" compatLnSpc="1">
              <a:prstTxWarp prst="textNoShape">
                <a:avLst/>
              </a:prstTxWarp>
            </a:bodyPr>
            <a:lstStyle/>
            <a:p>
              <a:pPr marL="0" marR="0" lvl="0" indent="0" algn="l" defTabSz="457130" rtl="0" eaLnBrk="1" fontAlgn="auto" latinLnBrk="0" hangingPunct="1">
                <a:lnSpc>
                  <a:spcPct val="100000"/>
                </a:lnSpc>
                <a:spcBef>
                  <a:spcPts val="0"/>
                </a:spcBef>
                <a:spcAft>
                  <a:spcPts val="0"/>
                </a:spcAft>
                <a:buClrTx/>
                <a:buSzTx/>
                <a:buFontTx/>
                <a:buNone/>
                <a:tabLst/>
                <a:defRPr/>
              </a:pPr>
              <a:endParaRPr kumimoji="0" lang="en-US" sz="1449" b="0" i="0" u="none" strike="noStrike" kern="1200" cap="none" spc="0" normalizeH="0" baseline="0" noProof="0">
                <a:ln>
                  <a:noFill/>
                </a:ln>
                <a:solidFill>
                  <a:srgbClr val="000000"/>
                </a:solidFill>
                <a:effectLst/>
                <a:uLnTx/>
                <a:uFillTx/>
                <a:latin typeface="Open Sans"/>
                <a:ea typeface="+mn-ea"/>
                <a:cs typeface="+mn-cs"/>
              </a:endParaRPr>
            </a:p>
          </p:txBody>
        </p:sp>
        <p:sp>
          <p:nvSpPr>
            <p:cNvPr id="9" name="Freeform 8">
              <a:extLst>
                <a:ext uri="{FF2B5EF4-FFF2-40B4-BE49-F238E27FC236}">
                  <a16:creationId xmlns:a16="http://schemas.microsoft.com/office/drawing/2014/main" id="{181D5C0C-84B6-BB1C-8D39-C73E70554D40}"/>
                </a:ext>
              </a:extLst>
            </p:cNvPr>
            <p:cNvSpPr>
              <a:spLocks/>
            </p:cNvSpPr>
            <p:nvPr/>
          </p:nvSpPr>
          <p:spPr bwMode="auto">
            <a:xfrm rot="20249552">
              <a:off x="6447236" y="3101644"/>
              <a:ext cx="179783" cy="203962"/>
            </a:xfrm>
            <a:custGeom>
              <a:avLst/>
              <a:gdLst>
                <a:gd name="T0" fmla="*/ 1161 w 2022"/>
                <a:gd name="T1" fmla="*/ 0 h 1719"/>
                <a:gd name="T2" fmla="*/ 0 w 2022"/>
                <a:gd name="T3" fmla="*/ 1719 h 1719"/>
                <a:gd name="T4" fmla="*/ 2022 w 2022"/>
                <a:gd name="T5" fmla="*/ 1719 h 1719"/>
                <a:gd name="T6" fmla="*/ 1161 w 2022"/>
                <a:gd name="T7" fmla="*/ 0 h 1719"/>
              </a:gdLst>
              <a:ahLst/>
              <a:cxnLst>
                <a:cxn ang="0">
                  <a:pos x="T0" y="T1"/>
                </a:cxn>
                <a:cxn ang="0">
                  <a:pos x="T2" y="T3"/>
                </a:cxn>
                <a:cxn ang="0">
                  <a:pos x="T4" y="T5"/>
                </a:cxn>
                <a:cxn ang="0">
                  <a:pos x="T6" y="T7"/>
                </a:cxn>
              </a:cxnLst>
              <a:rect l="0" t="0" r="r" b="b"/>
              <a:pathLst>
                <a:path w="2022" h="1719">
                  <a:moveTo>
                    <a:pt x="1161" y="0"/>
                  </a:moveTo>
                  <a:lnTo>
                    <a:pt x="0" y="1719"/>
                  </a:lnTo>
                  <a:lnTo>
                    <a:pt x="2022" y="1719"/>
                  </a:lnTo>
                  <a:lnTo>
                    <a:pt x="1161" y="0"/>
                  </a:lnTo>
                  <a:close/>
                </a:path>
              </a:pathLst>
            </a:custGeom>
            <a:solidFill>
              <a:schemeClr val="accent2">
                <a:lumMod val="40000"/>
                <a:lumOff val="60000"/>
              </a:schemeClr>
            </a:solidFill>
            <a:ln>
              <a:noFill/>
            </a:ln>
          </p:spPr>
          <p:txBody>
            <a:bodyPr vert="horz" wrap="square" lIns="45716" tIns="22857" rIns="45716" bIns="22857" numCol="1" anchor="t" anchorCtr="0" compatLnSpc="1">
              <a:prstTxWarp prst="textNoShape">
                <a:avLst/>
              </a:prstTxWarp>
            </a:bodyPr>
            <a:lstStyle/>
            <a:p>
              <a:pPr marL="0" marR="0" lvl="0" indent="0" algn="l" defTabSz="457130" rtl="0" eaLnBrk="1" fontAlgn="auto" latinLnBrk="0" hangingPunct="1">
                <a:lnSpc>
                  <a:spcPct val="100000"/>
                </a:lnSpc>
                <a:spcBef>
                  <a:spcPts val="0"/>
                </a:spcBef>
                <a:spcAft>
                  <a:spcPts val="0"/>
                </a:spcAft>
                <a:buClrTx/>
                <a:buSzTx/>
                <a:buFontTx/>
                <a:buNone/>
                <a:tabLst/>
                <a:defRPr/>
              </a:pPr>
              <a:endParaRPr kumimoji="0" lang="en-US" sz="1449" b="0" i="0" u="none" strike="noStrike" kern="1200" cap="none" spc="0" normalizeH="0" baseline="0" noProof="0">
                <a:ln>
                  <a:noFill/>
                </a:ln>
                <a:solidFill>
                  <a:srgbClr val="000000"/>
                </a:solidFill>
                <a:effectLst/>
                <a:uLnTx/>
                <a:uFillTx/>
                <a:latin typeface="Open Sans"/>
                <a:ea typeface="+mn-ea"/>
                <a:cs typeface="+mn-cs"/>
              </a:endParaRPr>
            </a:p>
          </p:txBody>
        </p:sp>
      </p:grpSp>
    </p:spTree>
    <p:extLst>
      <p:ext uri="{BB962C8B-B14F-4D97-AF65-F5344CB8AC3E}">
        <p14:creationId xmlns:p14="http://schemas.microsoft.com/office/powerpoint/2010/main" val="34732461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FC291-E829-416A-9690-DDFA04AE623D}"/>
            </a:ext>
          </a:extLst>
        </p:cNvPr>
        <p:cNvGrpSpPr/>
        <p:nvPr/>
      </p:nvGrpSpPr>
      <p:grpSpPr>
        <a:xfrm>
          <a:off x="0" y="0"/>
          <a:ext cx="0" cy="0"/>
          <a:chOff x="0" y="0"/>
          <a:chExt cx="0" cy="0"/>
        </a:xfrm>
      </p:grpSpPr>
      <p:sp>
        <p:nvSpPr>
          <p:cNvPr id="8" name="Rectangle 41">
            <a:extLst>
              <a:ext uri="{FF2B5EF4-FFF2-40B4-BE49-F238E27FC236}">
                <a16:creationId xmlns:a16="http://schemas.microsoft.com/office/drawing/2014/main" id="{C4A14BA3-0C97-01CF-943F-8FC1F3460533}"/>
              </a:ext>
            </a:extLst>
          </p:cNvPr>
          <p:cNvSpPr>
            <a:spLocks noChangeArrowheads="1"/>
          </p:cNvSpPr>
          <p:nvPr/>
        </p:nvSpPr>
        <p:spPr bwMode="gray">
          <a:xfrm>
            <a:off x="2041284" y="1602720"/>
            <a:ext cx="9792805" cy="4855788"/>
          </a:xfrm>
          <a:prstGeom prst="rect">
            <a:avLst/>
          </a:prstGeom>
          <a:solidFill>
            <a:schemeClr val="bg1">
              <a:lumMod val="95000"/>
            </a:schemeClr>
          </a:solidFill>
          <a:ln w="38100" algn="ctr">
            <a:noFill/>
            <a:miter lim="800000"/>
            <a:headEnd/>
            <a:tailEnd/>
          </a:ln>
          <a:effectLst/>
        </p:spPr>
        <p:txBody>
          <a:bodyPr wrap="none" lIns="0" tIns="0" rIns="0" bIns="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049" b="0" i="0" u="none" strike="noStrike" kern="1200" cap="none" spc="0" normalizeH="0" baseline="0" noProof="1">
              <a:ln>
                <a:noFill/>
              </a:ln>
              <a:solidFill>
                <a:srgbClr val="000000"/>
              </a:solidFill>
              <a:effectLst/>
              <a:uLnTx/>
              <a:uFillTx/>
              <a:latin typeface="Arial" panose="020B0604020202020204"/>
              <a:ea typeface="+mn-ea"/>
              <a:cs typeface="+mn-cs"/>
            </a:endParaRPr>
          </a:p>
        </p:txBody>
      </p:sp>
      <p:sp>
        <p:nvSpPr>
          <p:cNvPr id="79" name="Rectangle 41">
            <a:extLst>
              <a:ext uri="{FF2B5EF4-FFF2-40B4-BE49-F238E27FC236}">
                <a16:creationId xmlns:a16="http://schemas.microsoft.com/office/drawing/2014/main" id="{D7592C9E-FCBD-D47C-8BF6-3B77F2A32514}"/>
              </a:ext>
            </a:extLst>
          </p:cNvPr>
          <p:cNvSpPr>
            <a:spLocks noChangeArrowheads="1"/>
          </p:cNvSpPr>
          <p:nvPr/>
        </p:nvSpPr>
        <p:spPr bwMode="gray">
          <a:xfrm>
            <a:off x="2142499" y="4744992"/>
            <a:ext cx="3265400" cy="498123"/>
          </a:xfrm>
          <a:prstGeom prst="rect">
            <a:avLst/>
          </a:prstGeom>
          <a:solidFill>
            <a:schemeClr val="bg1">
              <a:lumMod val="75000"/>
            </a:schemeClr>
          </a:solidFill>
          <a:ln w="38100" algn="ctr">
            <a:noFill/>
            <a:miter lim="800000"/>
            <a:headEnd/>
            <a:tailEnd/>
          </a:ln>
          <a:effectLst/>
        </p:spPr>
        <p:txBody>
          <a:bodyPr wrap="none" lIns="0" tIns="0" rIns="0" bIns="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049" b="0" i="0" u="none" strike="noStrike" kern="1200" cap="none" spc="0" normalizeH="0" baseline="0" noProof="1">
              <a:ln>
                <a:noFill/>
              </a:ln>
              <a:solidFill>
                <a:srgbClr val="000000"/>
              </a:solidFill>
              <a:effectLst/>
              <a:uLnTx/>
              <a:uFillTx/>
              <a:latin typeface="Arial" panose="020B0604020202020204"/>
              <a:ea typeface="+mn-ea"/>
              <a:cs typeface="+mn-cs"/>
            </a:endParaRPr>
          </a:p>
        </p:txBody>
      </p:sp>
      <p:sp>
        <p:nvSpPr>
          <p:cNvPr id="80" name="Rectangle 41">
            <a:extLst>
              <a:ext uri="{FF2B5EF4-FFF2-40B4-BE49-F238E27FC236}">
                <a16:creationId xmlns:a16="http://schemas.microsoft.com/office/drawing/2014/main" id="{B047710E-2632-59BD-B2C1-05CF686711A9}"/>
              </a:ext>
            </a:extLst>
          </p:cNvPr>
          <p:cNvSpPr>
            <a:spLocks noChangeArrowheads="1"/>
          </p:cNvSpPr>
          <p:nvPr/>
        </p:nvSpPr>
        <p:spPr bwMode="gray">
          <a:xfrm>
            <a:off x="3715508" y="5240220"/>
            <a:ext cx="1692391" cy="1033199"/>
          </a:xfrm>
          <a:prstGeom prst="rect">
            <a:avLst/>
          </a:prstGeom>
          <a:solidFill>
            <a:schemeClr val="bg1">
              <a:lumMod val="75000"/>
            </a:schemeClr>
          </a:solidFill>
          <a:ln w="38100" algn="ctr">
            <a:noFill/>
            <a:miter lim="800000"/>
            <a:headEnd/>
            <a:tailEnd/>
          </a:ln>
          <a:effectLst/>
        </p:spPr>
        <p:txBody>
          <a:bodyPr wrap="none" lIns="0" tIns="0" rIns="0" bIns="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049" b="0" i="0" u="none" strike="noStrike" kern="1200" cap="none" spc="0" normalizeH="0" baseline="0" noProof="1">
              <a:ln>
                <a:noFill/>
              </a:ln>
              <a:solidFill>
                <a:srgbClr val="000000"/>
              </a:solidFill>
              <a:effectLst/>
              <a:uLnTx/>
              <a:uFillTx/>
              <a:latin typeface="Arial" panose="020B0604020202020204"/>
              <a:ea typeface="+mn-ea"/>
              <a:cs typeface="+mn-cs"/>
            </a:endParaRPr>
          </a:p>
        </p:txBody>
      </p:sp>
      <p:sp>
        <p:nvSpPr>
          <p:cNvPr id="81" name="Rectangle 41">
            <a:extLst>
              <a:ext uri="{FF2B5EF4-FFF2-40B4-BE49-F238E27FC236}">
                <a16:creationId xmlns:a16="http://schemas.microsoft.com/office/drawing/2014/main" id="{BAFB3928-E037-869B-0E03-E0C3ADEE9413}"/>
              </a:ext>
            </a:extLst>
          </p:cNvPr>
          <p:cNvSpPr>
            <a:spLocks noChangeArrowheads="1"/>
          </p:cNvSpPr>
          <p:nvPr/>
        </p:nvSpPr>
        <p:spPr bwMode="gray">
          <a:xfrm>
            <a:off x="2147124" y="5242785"/>
            <a:ext cx="1567450" cy="1033199"/>
          </a:xfrm>
          <a:prstGeom prst="rect">
            <a:avLst/>
          </a:prstGeom>
          <a:solidFill>
            <a:schemeClr val="bg1">
              <a:lumMod val="85000"/>
            </a:schemeClr>
          </a:solidFill>
          <a:ln w="38100" algn="ctr">
            <a:noFill/>
            <a:miter lim="800000"/>
            <a:headEnd/>
            <a:tailEnd/>
          </a:ln>
          <a:effectLst/>
        </p:spPr>
        <p:txBody>
          <a:bodyPr wrap="none" lIns="0" tIns="0" rIns="0" bIns="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049" b="0" i="0" u="none" strike="noStrike" kern="1200" cap="none" spc="0" normalizeH="0" baseline="0" noProof="1">
              <a:ln>
                <a:noFill/>
              </a:ln>
              <a:solidFill>
                <a:srgbClr val="000000"/>
              </a:solidFill>
              <a:effectLst/>
              <a:uLnTx/>
              <a:uFillTx/>
              <a:latin typeface="Arial" panose="020B0604020202020204"/>
              <a:ea typeface="+mn-ea"/>
              <a:cs typeface="+mn-cs"/>
            </a:endParaRPr>
          </a:p>
        </p:txBody>
      </p:sp>
      <p:sp>
        <p:nvSpPr>
          <p:cNvPr id="28" name="Rectangle 41">
            <a:extLst>
              <a:ext uri="{FF2B5EF4-FFF2-40B4-BE49-F238E27FC236}">
                <a16:creationId xmlns:a16="http://schemas.microsoft.com/office/drawing/2014/main" id="{B5595045-E475-2DF8-EA74-24F3903E13AF}"/>
              </a:ext>
            </a:extLst>
          </p:cNvPr>
          <p:cNvSpPr>
            <a:spLocks noChangeArrowheads="1"/>
          </p:cNvSpPr>
          <p:nvPr/>
        </p:nvSpPr>
        <p:spPr bwMode="gray">
          <a:xfrm>
            <a:off x="10168515" y="1691903"/>
            <a:ext cx="1561196" cy="4680500"/>
          </a:xfrm>
          <a:prstGeom prst="rect">
            <a:avLst/>
          </a:prstGeom>
          <a:solidFill>
            <a:schemeClr val="bg1"/>
          </a:solidFill>
          <a:ln w="38100" algn="ctr">
            <a:noFill/>
            <a:miter lim="800000"/>
            <a:headEnd/>
            <a:tailEnd/>
          </a:ln>
          <a:effectLst/>
        </p:spPr>
        <p:txBody>
          <a:bodyPr wrap="none" lIns="0" tIns="0" rIns="0" bIns="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049" b="0" i="0" u="none" strike="noStrike" kern="1200" cap="none" spc="0" normalizeH="0" baseline="0" noProof="1">
              <a:ln>
                <a:noFill/>
              </a:ln>
              <a:solidFill>
                <a:srgbClr val="000000"/>
              </a:solidFill>
              <a:effectLst/>
              <a:uLnTx/>
              <a:uFillTx/>
              <a:latin typeface="Arial" panose="020B0604020202020204"/>
              <a:ea typeface="+mn-ea"/>
              <a:cs typeface="+mn-cs"/>
            </a:endParaRPr>
          </a:p>
        </p:txBody>
      </p:sp>
      <p:sp>
        <p:nvSpPr>
          <p:cNvPr id="38" name="Rectangle 37">
            <a:extLst>
              <a:ext uri="{FF2B5EF4-FFF2-40B4-BE49-F238E27FC236}">
                <a16:creationId xmlns:a16="http://schemas.microsoft.com/office/drawing/2014/main" id="{48AC1AAC-A577-0E3D-0C24-61D22B645057}"/>
              </a:ext>
            </a:extLst>
          </p:cNvPr>
          <p:cNvSpPr/>
          <p:nvPr/>
        </p:nvSpPr>
        <p:spPr>
          <a:xfrm>
            <a:off x="426003" y="1602720"/>
            <a:ext cx="1406627" cy="4855788"/>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049" b="0" i="0" u="none" strike="noStrike" kern="1200" cap="none" spc="0" normalizeH="0" baseline="0" noProof="0">
              <a:ln>
                <a:noFill/>
              </a:ln>
              <a:solidFill>
                <a:srgbClr val="FFFFFF"/>
              </a:solidFill>
              <a:effectLst/>
              <a:uLnTx/>
              <a:uFillTx/>
              <a:latin typeface="Helvetica" pitchFamily="2" charset="0"/>
              <a:ea typeface="Open Sans" panose="020B0606030504020204" pitchFamily="34" charset="0"/>
              <a:cs typeface="Open Sans" panose="020B0606030504020204" pitchFamily="34" charset="0"/>
            </a:endParaRPr>
          </a:p>
        </p:txBody>
      </p:sp>
      <p:sp>
        <p:nvSpPr>
          <p:cNvPr id="223" name="Text Box 23">
            <a:extLst>
              <a:ext uri="{FF2B5EF4-FFF2-40B4-BE49-F238E27FC236}">
                <a16:creationId xmlns:a16="http://schemas.microsoft.com/office/drawing/2014/main" id="{A3F9A663-6AED-7D74-F0ED-EB67E2514A26}"/>
              </a:ext>
            </a:extLst>
          </p:cNvPr>
          <p:cNvSpPr txBox="1">
            <a:spLocks noChangeArrowheads="1"/>
          </p:cNvSpPr>
          <p:nvPr/>
        </p:nvSpPr>
        <p:spPr bwMode="gray">
          <a:xfrm>
            <a:off x="575118" y="1771557"/>
            <a:ext cx="1090580" cy="591829"/>
          </a:xfrm>
          <a:prstGeom prst="rect">
            <a:avLst/>
          </a:prstGeom>
          <a:noFill/>
          <a:ln w="9525" algn="ctr">
            <a:noFill/>
            <a:miter lim="800000"/>
            <a:headEnd/>
            <a:tailEnd/>
          </a:ln>
        </p:spPr>
        <p:txBody>
          <a:bodyPr>
            <a:spAutoFit/>
          </a:bodyPr>
          <a:lstStyle/>
          <a:p>
            <a:pPr marL="0" marR="0" lvl="0" indent="0" algn="ctr" defTabSz="609585" rtl="0" eaLnBrk="0" fontAlgn="auto" latinLnBrk="0" hangingPunct="0">
              <a:lnSpc>
                <a:spcPct val="90000"/>
              </a:lnSpc>
              <a:spcBef>
                <a:spcPts val="0"/>
              </a:spcBef>
              <a:spcAft>
                <a:spcPts val="0"/>
              </a:spcAft>
              <a:buClrTx/>
              <a:buSzTx/>
              <a:buFontTx/>
              <a:buNone/>
              <a:tabLst/>
              <a:defRPr/>
            </a:pPr>
            <a:r>
              <a:rPr kumimoji="0" lang="en-US" sz="1200" b="1" i="0" u="none" strike="noStrike" kern="1200" cap="none" spc="0" normalizeH="0" baseline="0" noProof="1">
                <a:ln>
                  <a:noFill/>
                </a:ln>
                <a:solidFill>
                  <a:schemeClr val="accent2"/>
                </a:solidFill>
                <a:effectLst/>
                <a:uLnTx/>
                <a:uFillTx/>
                <a:latin typeface="Helvetica" pitchFamily="2" charset="0"/>
                <a:ea typeface="Open Sans" panose="020B0606030504020204" pitchFamily="34" charset="0"/>
                <a:cs typeface="Open Sans" panose="020B0606030504020204" pitchFamily="34" charset="0"/>
                <a:sym typeface="Arial" pitchFamily="34" charset="0"/>
              </a:rPr>
              <a:t>Your Supplier</a:t>
            </a:r>
          </a:p>
          <a:p>
            <a:pPr marL="0" marR="0" lvl="0" indent="0" algn="ctr" defTabSz="609585" rtl="0" eaLnBrk="0" fontAlgn="auto" latinLnBrk="0" hangingPunct="0">
              <a:lnSpc>
                <a:spcPct val="90000"/>
              </a:lnSpc>
              <a:spcBef>
                <a:spcPts val="0"/>
              </a:spcBef>
              <a:spcAft>
                <a:spcPts val="0"/>
              </a:spcAft>
              <a:buClrTx/>
              <a:buSzTx/>
              <a:buFontTx/>
              <a:buNone/>
              <a:tabLst/>
              <a:defRPr/>
            </a:pPr>
            <a:r>
              <a:rPr lang="en-US" sz="1200" noProof="1">
                <a:solidFill>
                  <a:schemeClr val="accent2"/>
                </a:solidFill>
                <a:latin typeface="Helvetica" pitchFamily="2" charset="0"/>
                <a:ea typeface="Open Sans" panose="020B0606030504020204" pitchFamily="34" charset="0"/>
                <a:cs typeface="Open Sans" panose="020B0606030504020204" pitchFamily="34" charset="0"/>
                <a:sym typeface="Arial" pitchFamily="34" charset="0"/>
              </a:rPr>
              <a:t>Invoices</a:t>
            </a:r>
            <a:endParaRPr kumimoji="0" lang="en-US" sz="1200" i="0" u="none" strike="noStrike" kern="1200" cap="none" spc="0" normalizeH="0" baseline="0" noProof="1">
              <a:ln>
                <a:noFill/>
              </a:ln>
              <a:solidFill>
                <a:schemeClr val="accent2"/>
              </a:solidFill>
              <a:effectLst/>
              <a:uLnTx/>
              <a:uFillTx/>
              <a:latin typeface="Helvetica" pitchFamily="2" charset="0"/>
              <a:ea typeface="Open Sans" panose="020B0606030504020204" pitchFamily="34" charset="0"/>
              <a:cs typeface="Open Sans" panose="020B0606030504020204" pitchFamily="34" charset="0"/>
              <a:sym typeface="Arial" pitchFamily="34" charset="0"/>
            </a:endParaRPr>
          </a:p>
        </p:txBody>
      </p:sp>
      <p:sp>
        <p:nvSpPr>
          <p:cNvPr id="224" name="Rectangle 3">
            <a:extLst>
              <a:ext uri="{FF2B5EF4-FFF2-40B4-BE49-F238E27FC236}">
                <a16:creationId xmlns:a16="http://schemas.microsoft.com/office/drawing/2014/main" id="{3586375B-913A-574A-79E2-6A50E097331D}"/>
              </a:ext>
            </a:extLst>
          </p:cNvPr>
          <p:cNvSpPr>
            <a:spLocks noChangeArrowheads="1"/>
          </p:cNvSpPr>
          <p:nvPr/>
        </p:nvSpPr>
        <p:spPr bwMode="gray">
          <a:xfrm>
            <a:off x="548962" y="4662731"/>
            <a:ext cx="1251361" cy="1202060"/>
          </a:xfrm>
          <a:prstGeom prst="rect">
            <a:avLst/>
          </a:prstGeom>
          <a:solidFill>
            <a:schemeClr val="bg1"/>
          </a:solidFill>
          <a:ln w="9525">
            <a:noFill/>
            <a:miter lim="800000"/>
            <a:headEnd/>
            <a:tailEnd/>
          </a:ln>
        </p:spPr>
        <p:txBody>
          <a:bodyPr wrap="none" anchor="ctr"/>
          <a:lstStyle/>
          <a:p>
            <a:pPr marL="0" marR="0" lvl="0" indent="0" algn="l" defTabSz="609585" rtl="0" eaLnBrk="1" fontAlgn="auto" latinLnBrk="0" hangingPunct="1">
              <a:lnSpc>
                <a:spcPct val="100000"/>
              </a:lnSpc>
              <a:spcBef>
                <a:spcPct val="25000"/>
              </a:spcBef>
              <a:spcAft>
                <a:spcPts val="0"/>
              </a:spcAft>
              <a:buClr>
                <a:srgbClr val="000000"/>
              </a:buClr>
              <a:buSzPct val="80000"/>
              <a:buFontTx/>
              <a:buNone/>
              <a:tabLst/>
              <a:defRPr/>
            </a:pPr>
            <a:endParaRPr kumimoji="0" lang="en-US" sz="1049" b="0" i="0" u="none" strike="noStrike" kern="1200" cap="none" spc="0" normalizeH="0" baseline="0" noProof="0">
              <a:ln>
                <a:noFill/>
              </a:ln>
              <a:solidFill>
                <a:srgbClr val="000000"/>
              </a:solidFill>
              <a:effectLst/>
              <a:uLnTx/>
              <a:uFillTx/>
              <a:latin typeface="Helvetica" pitchFamily="2" charset="0"/>
            </a:endParaRPr>
          </a:p>
        </p:txBody>
      </p:sp>
      <p:sp>
        <p:nvSpPr>
          <p:cNvPr id="225" name="Rectangle 15">
            <a:extLst>
              <a:ext uri="{FF2B5EF4-FFF2-40B4-BE49-F238E27FC236}">
                <a16:creationId xmlns:a16="http://schemas.microsoft.com/office/drawing/2014/main" id="{F90FF547-CDA8-64C0-ECC1-304681C79AEE}"/>
              </a:ext>
            </a:extLst>
          </p:cNvPr>
          <p:cNvSpPr>
            <a:spLocks noChangeArrowheads="1"/>
          </p:cNvSpPr>
          <p:nvPr/>
        </p:nvSpPr>
        <p:spPr bwMode="gray">
          <a:xfrm>
            <a:off x="643823" y="5486806"/>
            <a:ext cx="1005811" cy="274312"/>
          </a:xfrm>
          <a:prstGeom prst="rect">
            <a:avLst/>
          </a:prstGeom>
          <a:solidFill>
            <a:schemeClr val="bg2"/>
          </a:solidFill>
          <a:ln w="19050" algn="ctr">
            <a:solidFill>
              <a:schemeClr val="accent2"/>
            </a:solidFill>
            <a:miter lim="800000"/>
            <a:headEnd/>
            <a:tailEnd/>
          </a:ln>
          <a:effectLst/>
        </p:spPr>
        <p:txBody>
          <a:bodyPr lIns="0" tIns="0" rIns="0" bIns="0" anchor="ctr"/>
          <a:lstStyle/>
          <a:p>
            <a:pPr marL="0" marR="0" lvl="0" indent="0" algn="ctr" defTabSz="609585" rtl="0" eaLnBrk="0" fontAlgn="auto" latinLnBrk="0" hangingPunct="0">
              <a:lnSpc>
                <a:spcPct val="100000"/>
              </a:lnSpc>
              <a:spcBef>
                <a:spcPts val="0"/>
              </a:spcBef>
              <a:spcAft>
                <a:spcPts val="0"/>
              </a:spcAft>
              <a:buClrTx/>
              <a:buSzTx/>
              <a:buFontTx/>
              <a:buNone/>
              <a:tabLst/>
              <a:defRPr/>
            </a:pPr>
            <a:r>
              <a:rPr kumimoji="0" lang="en-US" sz="1049" b="0" i="0" u="none" strike="noStrike" kern="1200" cap="none" spc="0" normalizeH="0" baseline="0" noProof="1">
                <a:ln>
                  <a:noFill/>
                </a:ln>
                <a:solidFill>
                  <a:srgbClr val="000000"/>
                </a:solidFill>
                <a:effectLst/>
                <a:uLnTx/>
                <a:uFillTx/>
                <a:latin typeface="Helvetica" pitchFamily="2" charset="0"/>
                <a:ea typeface="Open Sans" panose="020B0606030504020204" pitchFamily="34" charset="0"/>
                <a:cs typeface="Open Sans" panose="020B0606030504020204" pitchFamily="34" charset="0"/>
                <a:sym typeface="Arial" pitchFamily="34" charset="0"/>
              </a:rPr>
              <a:t>Inquiry</a:t>
            </a:r>
          </a:p>
        </p:txBody>
      </p:sp>
      <p:sp>
        <p:nvSpPr>
          <p:cNvPr id="226" name="Text Box 28">
            <a:extLst>
              <a:ext uri="{FF2B5EF4-FFF2-40B4-BE49-F238E27FC236}">
                <a16:creationId xmlns:a16="http://schemas.microsoft.com/office/drawing/2014/main" id="{7790F792-81BD-E9BB-BB2F-F8314A011359}"/>
              </a:ext>
            </a:extLst>
          </p:cNvPr>
          <p:cNvSpPr txBox="1">
            <a:spLocks noChangeArrowheads="1"/>
          </p:cNvSpPr>
          <p:nvPr/>
        </p:nvSpPr>
        <p:spPr bwMode="gray">
          <a:xfrm>
            <a:off x="521427" y="5890437"/>
            <a:ext cx="1259588" cy="400110"/>
          </a:xfrm>
          <a:prstGeom prst="rect">
            <a:avLst/>
          </a:prstGeom>
          <a:noFill/>
          <a:ln w="9525" algn="ctr">
            <a:noFill/>
            <a:miter lim="800000"/>
            <a:headEnd/>
            <a:tailEnd/>
          </a:ln>
        </p:spPr>
        <p:txBody>
          <a:bodyPr wrap="square">
            <a:spAutoFit/>
          </a:bodyPr>
          <a:lstStyle/>
          <a:p>
            <a:pPr marL="0" marR="0" lvl="0" indent="0" algn="ctr" defTabSz="609585" rtl="0" eaLnBrk="0" fontAlgn="auto" latinLnBrk="0" hangingPunct="0">
              <a:lnSpc>
                <a:spcPct val="100000"/>
              </a:lnSpc>
              <a:spcBef>
                <a:spcPts val="0"/>
              </a:spcBef>
              <a:spcAft>
                <a:spcPts val="0"/>
              </a:spcAft>
              <a:buClrTx/>
              <a:buSzTx/>
              <a:buFontTx/>
              <a:buNone/>
              <a:tabLst/>
              <a:defRPr/>
            </a:pPr>
            <a:r>
              <a:rPr kumimoji="0" lang="en-US" sz="1000" b="1" i="0" u="none" strike="noStrike" kern="1200" cap="none" spc="0" normalizeH="0" baseline="0" noProof="1">
                <a:ln>
                  <a:noFill/>
                </a:ln>
                <a:solidFill>
                  <a:srgbClr val="000000"/>
                </a:solidFill>
                <a:effectLst/>
                <a:uLnTx/>
                <a:uFillTx/>
                <a:latin typeface="Helvetica" pitchFamily="2" charset="0"/>
                <a:ea typeface="Open Sans" panose="020B0606030504020204" pitchFamily="34" charset="0"/>
                <a:cs typeface="Open Sans" panose="020B0606030504020204" pitchFamily="34" charset="0"/>
                <a:sym typeface="Arial" pitchFamily="34" charset="0"/>
              </a:rPr>
              <a:t>Supplier </a:t>
            </a:r>
            <a:br>
              <a:rPr kumimoji="0" lang="en-US" sz="1000" b="1" i="0" u="none" strike="noStrike" kern="1200" cap="none" spc="0" normalizeH="0" baseline="0" noProof="1">
                <a:ln>
                  <a:noFill/>
                </a:ln>
                <a:solidFill>
                  <a:srgbClr val="000000"/>
                </a:solidFill>
                <a:effectLst/>
                <a:uLnTx/>
                <a:uFillTx/>
                <a:latin typeface="Helvetica" pitchFamily="2" charset="0"/>
                <a:ea typeface="Open Sans" panose="020B0606030504020204" pitchFamily="34" charset="0"/>
                <a:cs typeface="Open Sans" panose="020B0606030504020204" pitchFamily="34" charset="0"/>
                <a:sym typeface="Arial" pitchFamily="34" charset="0"/>
              </a:rPr>
            </a:br>
            <a:r>
              <a:rPr kumimoji="0" lang="en-US" sz="1000" b="1" i="0" u="none" strike="noStrike" kern="1200" cap="none" spc="0" normalizeH="0" baseline="0" noProof="1">
                <a:ln>
                  <a:noFill/>
                </a:ln>
                <a:solidFill>
                  <a:srgbClr val="000000"/>
                </a:solidFill>
                <a:effectLst/>
                <a:uLnTx/>
                <a:uFillTx/>
                <a:latin typeface="Helvetica" pitchFamily="2" charset="0"/>
                <a:ea typeface="Open Sans" panose="020B0606030504020204" pitchFamily="34" charset="0"/>
                <a:cs typeface="Open Sans" panose="020B0606030504020204" pitchFamily="34" charset="0"/>
                <a:sym typeface="Arial" pitchFamily="34" charset="0"/>
              </a:rPr>
              <a:t>Self-Service</a:t>
            </a:r>
          </a:p>
        </p:txBody>
      </p:sp>
      <p:grpSp>
        <p:nvGrpSpPr>
          <p:cNvPr id="195" name="Group 194">
            <a:extLst>
              <a:ext uri="{FF2B5EF4-FFF2-40B4-BE49-F238E27FC236}">
                <a16:creationId xmlns:a16="http://schemas.microsoft.com/office/drawing/2014/main" id="{ED275928-5F95-EFBC-34D5-581B10E443C2}"/>
              </a:ext>
            </a:extLst>
          </p:cNvPr>
          <p:cNvGrpSpPr/>
          <p:nvPr/>
        </p:nvGrpSpPr>
        <p:grpSpPr>
          <a:xfrm>
            <a:off x="693101" y="4338720"/>
            <a:ext cx="274457" cy="340649"/>
            <a:chOff x="1386676" y="1970055"/>
            <a:chExt cx="1140297" cy="1415309"/>
          </a:xfrm>
        </p:grpSpPr>
        <p:grpSp>
          <p:nvGrpSpPr>
            <p:cNvPr id="206" name="Group 205">
              <a:extLst>
                <a:ext uri="{FF2B5EF4-FFF2-40B4-BE49-F238E27FC236}">
                  <a16:creationId xmlns:a16="http://schemas.microsoft.com/office/drawing/2014/main" id="{A3731255-445E-053C-D1D3-7CCEFF6AB1D3}"/>
                </a:ext>
              </a:extLst>
            </p:cNvPr>
            <p:cNvGrpSpPr/>
            <p:nvPr/>
          </p:nvGrpSpPr>
          <p:grpSpPr>
            <a:xfrm>
              <a:off x="1596126" y="1970055"/>
              <a:ext cx="930847" cy="1218403"/>
              <a:chOff x="1596126" y="1970055"/>
              <a:chExt cx="930847" cy="1218403"/>
            </a:xfrm>
          </p:grpSpPr>
          <p:sp>
            <p:nvSpPr>
              <p:cNvPr id="215" name="Freeform 214">
                <a:extLst>
                  <a:ext uri="{FF2B5EF4-FFF2-40B4-BE49-F238E27FC236}">
                    <a16:creationId xmlns:a16="http://schemas.microsoft.com/office/drawing/2014/main" id="{00D90D24-8CFF-2260-02BC-F07BD282FE75}"/>
                  </a:ext>
                </a:extLst>
              </p:cNvPr>
              <p:cNvSpPr/>
              <p:nvPr/>
            </p:nvSpPr>
            <p:spPr>
              <a:xfrm>
                <a:off x="1622940" y="1984392"/>
                <a:ext cx="891660" cy="1162149"/>
              </a:xfrm>
              <a:custGeom>
                <a:avLst/>
                <a:gdLst>
                  <a:gd name="connsiteX0" fmla="*/ 0 w 891660"/>
                  <a:gd name="connsiteY0" fmla="*/ 1162149 h 1162149"/>
                  <a:gd name="connsiteX1" fmla="*/ 2394 w 891660"/>
                  <a:gd name="connsiteY1" fmla="*/ 0 h 1162149"/>
                  <a:gd name="connsiteX2" fmla="*/ 613989 w 891660"/>
                  <a:gd name="connsiteY2" fmla="*/ 5984 h 1162149"/>
                  <a:gd name="connsiteX3" fmla="*/ 891660 w 891660"/>
                  <a:gd name="connsiteY3" fmla="*/ 270490 h 1162149"/>
                  <a:gd name="connsiteX4" fmla="*/ 811470 w 891660"/>
                  <a:gd name="connsiteY4" fmla="*/ 1098716 h 1162149"/>
                  <a:gd name="connsiteX5" fmla="*/ 0 w 891660"/>
                  <a:gd name="connsiteY5" fmla="*/ 1162149 h 1162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1660" h="1162149">
                    <a:moveTo>
                      <a:pt x="0" y="1162149"/>
                    </a:moveTo>
                    <a:lnTo>
                      <a:pt x="2394" y="0"/>
                    </a:lnTo>
                    <a:lnTo>
                      <a:pt x="613989" y="5984"/>
                    </a:lnTo>
                    <a:lnTo>
                      <a:pt x="891660" y="270490"/>
                    </a:lnTo>
                    <a:lnTo>
                      <a:pt x="811470" y="1098716"/>
                    </a:lnTo>
                    <a:lnTo>
                      <a:pt x="0" y="1162149"/>
                    </a:lnTo>
                    <a:close/>
                  </a:path>
                </a:pathLst>
              </a:custGeom>
              <a:solidFill>
                <a:schemeClr val="bg1"/>
              </a:solidFill>
            </p:spPr>
            <p:txBody>
              <a:bodyPr lIns="89976" tIns="71981" rIns="89976" bIns="71981" rtlCol="0" anchor="ctr"/>
              <a:lstStyle/>
              <a:p>
                <a:pPr marL="0" marR="0" lvl="0" indent="0" algn="ctr" defTabSz="914133" rtl="0" eaLnBrk="1" fontAlgn="base" latinLnBrk="0" hangingPunct="1">
                  <a:lnSpc>
                    <a:spcPct val="100000"/>
                  </a:lnSpc>
                  <a:spcBef>
                    <a:spcPct val="50000"/>
                  </a:spcBef>
                  <a:spcAft>
                    <a:spcPct val="0"/>
                  </a:spcAft>
                  <a:buClr>
                    <a:srgbClr val="F0AB00"/>
                  </a:buClr>
                  <a:buSzPct val="80000"/>
                  <a:buFontTx/>
                  <a:buNone/>
                  <a:tabLst/>
                  <a:defRPr/>
                </a:pPr>
                <a:endParaRPr kumimoji="0" lang="en-US" sz="2000" b="0" i="0" u="none" strike="noStrike" kern="0" cap="none" spc="0" normalizeH="0" baseline="0" noProof="0" err="1">
                  <a:ln>
                    <a:noFill/>
                  </a:ln>
                  <a:solidFill>
                    <a:srgbClr val="000000"/>
                  </a:solidFill>
                  <a:effectLst/>
                  <a:uLnTx/>
                  <a:uFillTx/>
                  <a:latin typeface="Helvetica" pitchFamily="2" charset="0"/>
                  <a:ea typeface="Arial Unicode MS" pitchFamily="34" charset="-128"/>
                  <a:cs typeface="Arial Unicode MS" pitchFamily="34" charset="-128"/>
                </a:endParaRPr>
              </a:p>
            </p:txBody>
          </p:sp>
          <p:sp>
            <p:nvSpPr>
              <p:cNvPr id="216" name="Freeform 173">
                <a:extLst>
                  <a:ext uri="{FF2B5EF4-FFF2-40B4-BE49-F238E27FC236}">
                    <a16:creationId xmlns:a16="http://schemas.microsoft.com/office/drawing/2014/main" id="{690DFD83-98B1-C098-0C1F-91EAEEF35FC5}"/>
                  </a:ext>
                </a:extLst>
              </p:cNvPr>
              <p:cNvSpPr>
                <a:spLocks noEditPoints="1"/>
              </p:cNvSpPr>
              <p:nvPr/>
            </p:nvSpPr>
            <p:spPr bwMode="auto">
              <a:xfrm>
                <a:off x="1596126" y="1970055"/>
                <a:ext cx="930847" cy="1218403"/>
              </a:xfrm>
              <a:custGeom>
                <a:avLst/>
                <a:gdLst>
                  <a:gd name="T0" fmla="*/ 0 w 314"/>
                  <a:gd name="T1" fmla="*/ 0 h 411"/>
                  <a:gd name="T2" fmla="*/ 0 w 314"/>
                  <a:gd name="T3" fmla="*/ 411 h 411"/>
                  <a:gd name="T4" fmla="*/ 314 w 314"/>
                  <a:gd name="T5" fmla="*/ 411 h 411"/>
                  <a:gd name="T6" fmla="*/ 314 w 314"/>
                  <a:gd name="T7" fmla="*/ 91 h 411"/>
                  <a:gd name="T8" fmla="*/ 220 w 314"/>
                  <a:gd name="T9" fmla="*/ 0 h 411"/>
                  <a:gd name="T10" fmla="*/ 0 w 314"/>
                  <a:gd name="T11" fmla="*/ 0 h 411"/>
                  <a:gd name="T12" fmla="*/ 33 w 314"/>
                  <a:gd name="T13" fmla="*/ 150 h 411"/>
                  <a:gd name="T14" fmla="*/ 179 w 314"/>
                  <a:gd name="T15" fmla="*/ 150 h 411"/>
                  <a:gd name="T16" fmla="*/ 179 w 314"/>
                  <a:gd name="T17" fmla="*/ 173 h 411"/>
                  <a:gd name="T18" fmla="*/ 33 w 314"/>
                  <a:gd name="T19" fmla="*/ 173 h 411"/>
                  <a:gd name="T20" fmla="*/ 33 w 314"/>
                  <a:gd name="T21" fmla="*/ 150 h 411"/>
                  <a:gd name="T22" fmla="*/ 33 w 314"/>
                  <a:gd name="T23" fmla="*/ 199 h 411"/>
                  <a:gd name="T24" fmla="*/ 222 w 314"/>
                  <a:gd name="T25" fmla="*/ 199 h 411"/>
                  <a:gd name="T26" fmla="*/ 222 w 314"/>
                  <a:gd name="T27" fmla="*/ 222 h 411"/>
                  <a:gd name="T28" fmla="*/ 33 w 314"/>
                  <a:gd name="T29" fmla="*/ 222 h 411"/>
                  <a:gd name="T30" fmla="*/ 33 w 314"/>
                  <a:gd name="T31" fmla="*/ 199 h 411"/>
                  <a:gd name="T32" fmla="*/ 33 w 314"/>
                  <a:gd name="T33" fmla="*/ 273 h 411"/>
                  <a:gd name="T34" fmla="*/ 120 w 314"/>
                  <a:gd name="T35" fmla="*/ 273 h 411"/>
                  <a:gd name="T36" fmla="*/ 120 w 314"/>
                  <a:gd name="T37" fmla="*/ 296 h 411"/>
                  <a:gd name="T38" fmla="*/ 33 w 314"/>
                  <a:gd name="T39" fmla="*/ 296 h 411"/>
                  <a:gd name="T40" fmla="*/ 33 w 314"/>
                  <a:gd name="T41" fmla="*/ 273 h 411"/>
                  <a:gd name="T42" fmla="*/ 258 w 314"/>
                  <a:gd name="T43" fmla="*/ 347 h 411"/>
                  <a:gd name="T44" fmla="*/ 33 w 314"/>
                  <a:gd name="T45" fmla="*/ 347 h 411"/>
                  <a:gd name="T46" fmla="*/ 33 w 314"/>
                  <a:gd name="T47" fmla="*/ 324 h 411"/>
                  <a:gd name="T48" fmla="*/ 258 w 314"/>
                  <a:gd name="T49" fmla="*/ 324 h 411"/>
                  <a:gd name="T50" fmla="*/ 258 w 314"/>
                  <a:gd name="T51" fmla="*/ 347 h 411"/>
                  <a:gd name="T52" fmla="*/ 214 w 314"/>
                  <a:gd name="T53" fmla="*/ 99 h 411"/>
                  <a:gd name="T54" fmla="*/ 214 w 314"/>
                  <a:gd name="T55" fmla="*/ 17 h 411"/>
                  <a:gd name="T56" fmla="*/ 296 w 314"/>
                  <a:gd name="T57" fmla="*/ 99 h 411"/>
                  <a:gd name="T58" fmla="*/ 214 w 314"/>
                  <a:gd name="T59" fmla="*/ 99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4" h="411">
                    <a:moveTo>
                      <a:pt x="0" y="0"/>
                    </a:moveTo>
                    <a:lnTo>
                      <a:pt x="0" y="411"/>
                    </a:lnTo>
                    <a:lnTo>
                      <a:pt x="314" y="411"/>
                    </a:lnTo>
                    <a:lnTo>
                      <a:pt x="314" y="91"/>
                    </a:lnTo>
                    <a:lnTo>
                      <a:pt x="220" y="0"/>
                    </a:lnTo>
                    <a:lnTo>
                      <a:pt x="0" y="0"/>
                    </a:lnTo>
                    <a:close/>
                    <a:moveTo>
                      <a:pt x="33" y="150"/>
                    </a:moveTo>
                    <a:lnTo>
                      <a:pt x="179" y="150"/>
                    </a:lnTo>
                    <a:lnTo>
                      <a:pt x="179" y="173"/>
                    </a:lnTo>
                    <a:lnTo>
                      <a:pt x="33" y="173"/>
                    </a:lnTo>
                    <a:lnTo>
                      <a:pt x="33" y="150"/>
                    </a:lnTo>
                    <a:close/>
                    <a:moveTo>
                      <a:pt x="33" y="199"/>
                    </a:moveTo>
                    <a:lnTo>
                      <a:pt x="222" y="199"/>
                    </a:lnTo>
                    <a:lnTo>
                      <a:pt x="222" y="222"/>
                    </a:lnTo>
                    <a:lnTo>
                      <a:pt x="33" y="222"/>
                    </a:lnTo>
                    <a:lnTo>
                      <a:pt x="33" y="199"/>
                    </a:lnTo>
                    <a:close/>
                    <a:moveTo>
                      <a:pt x="33" y="273"/>
                    </a:moveTo>
                    <a:lnTo>
                      <a:pt x="120" y="273"/>
                    </a:lnTo>
                    <a:lnTo>
                      <a:pt x="120" y="296"/>
                    </a:lnTo>
                    <a:lnTo>
                      <a:pt x="33" y="296"/>
                    </a:lnTo>
                    <a:lnTo>
                      <a:pt x="33" y="273"/>
                    </a:lnTo>
                    <a:close/>
                    <a:moveTo>
                      <a:pt x="258" y="347"/>
                    </a:moveTo>
                    <a:lnTo>
                      <a:pt x="33" y="347"/>
                    </a:lnTo>
                    <a:lnTo>
                      <a:pt x="33" y="324"/>
                    </a:lnTo>
                    <a:lnTo>
                      <a:pt x="258" y="324"/>
                    </a:lnTo>
                    <a:lnTo>
                      <a:pt x="258" y="347"/>
                    </a:lnTo>
                    <a:close/>
                    <a:moveTo>
                      <a:pt x="214" y="99"/>
                    </a:moveTo>
                    <a:lnTo>
                      <a:pt x="214" y="17"/>
                    </a:lnTo>
                    <a:lnTo>
                      <a:pt x="296" y="99"/>
                    </a:lnTo>
                    <a:lnTo>
                      <a:pt x="214" y="99"/>
                    </a:lnTo>
                    <a:close/>
                  </a:path>
                </a:pathLst>
              </a:custGeom>
              <a:solidFill>
                <a:schemeClr val="tx2"/>
              </a:solidFill>
              <a:ln w="9525">
                <a:solidFill>
                  <a:schemeClr val="bg1"/>
                </a:solidFill>
                <a:round/>
                <a:headEnd/>
                <a:tailEnd/>
              </a:ln>
            </p:spPr>
            <p:txBody>
              <a:bodyPr vert="horz" wrap="square" lIns="91416" tIns="45708" rIns="91416" bIns="45708"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lvetica" pitchFamily="2" charset="0"/>
                </a:endParaRPr>
              </a:p>
            </p:txBody>
          </p:sp>
        </p:grpSp>
        <p:grpSp>
          <p:nvGrpSpPr>
            <p:cNvPr id="207" name="Group 206">
              <a:extLst>
                <a:ext uri="{FF2B5EF4-FFF2-40B4-BE49-F238E27FC236}">
                  <a16:creationId xmlns:a16="http://schemas.microsoft.com/office/drawing/2014/main" id="{280E77F3-292F-4CD0-0F4B-DCDF21A2DABC}"/>
                </a:ext>
              </a:extLst>
            </p:cNvPr>
            <p:cNvGrpSpPr/>
            <p:nvPr/>
          </p:nvGrpSpPr>
          <p:grpSpPr>
            <a:xfrm>
              <a:off x="1497984" y="2064032"/>
              <a:ext cx="930847" cy="1218403"/>
              <a:chOff x="1596126" y="1970055"/>
              <a:chExt cx="930847" cy="1218403"/>
            </a:xfrm>
          </p:grpSpPr>
          <p:sp>
            <p:nvSpPr>
              <p:cNvPr id="213" name="Freeform 212">
                <a:extLst>
                  <a:ext uri="{FF2B5EF4-FFF2-40B4-BE49-F238E27FC236}">
                    <a16:creationId xmlns:a16="http://schemas.microsoft.com/office/drawing/2014/main" id="{381F65D5-F2F8-30B1-9C91-37EB7F649171}"/>
                  </a:ext>
                </a:extLst>
              </p:cNvPr>
              <p:cNvSpPr/>
              <p:nvPr/>
            </p:nvSpPr>
            <p:spPr>
              <a:xfrm>
                <a:off x="1622940" y="1984392"/>
                <a:ext cx="891660" cy="1162149"/>
              </a:xfrm>
              <a:custGeom>
                <a:avLst/>
                <a:gdLst>
                  <a:gd name="connsiteX0" fmla="*/ 0 w 891660"/>
                  <a:gd name="connsiteY0" fmla="*/ 1162149 h 1162149"/>
                  <a:gd name="connsiteX1" fmla="*/ 2394 w 891660"/>
                  <a:gd name="connsiteY1" fmla="*/ 0 h 1162149"/>
                  <a:gd name="connsiteX2" fmla="*/ 613989 w 891660"/>
                  <a:gd name="connsiteY2" fmla="*/ 5984 h 1162149"/>
                  <a:gd name="connsiteX3" fmla="*/ 891660 w 891660"/>
                  <a:gd name="connsiteY3" fmla="*/ 270490 h 1162149"/>
                  <a:gd name="connsiteX4" fmla="*/ 811470 w 891660"/>
                  <a:gd name="connsiteY4" fmla="*/ 1098716 h 1162149"/>
                  <a:gd name="connsiteX5" fmla="*/ 0 w 891660"/>
                  <a:gd name="connsiteY5" fmla="*/ 1162149 h 1162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1660" h="1162149">
                    <a:moveTo>
                      <a:pt x="0" y="1162149"/>
                    </a:moveTo>
                    <a:lnTo>
                      <a:pt x="2394" y="0"/>
                    </a:lnTo>
                    <a:lnTo>
                      <a:pt x="613989" y="5984"/>
                    </a:lnTo>
                    <a:lnTo>
                      <a:pt x="891660" y="270490"/>
                    </a:lnTo>
                    <a:lnTo>
                      <a:pt x="811470" y="1098716"/>
                    </a:lnTo>
                    <a:lnTo>
                      <a:pt x="0" y="1162149"/>
                    </a:lnTo>
                    <a:close/>
                  </a:path>
                </a:pathLst>
              </a:custGeom>
              <a:solidFill>
                <a:schemeClr val="bg1"/>
              </a:solidFill>
            </p:spPr>
            <p:txBody>
              <a:bodyPr lIns="89976" tIns="71981" rIns="89976" bIns="71981" rtlCol="0" anchor="ctr"/>
              <a:lstStyle/>
              <a:p>
                <a:pPr marL="0" marR="0" lvl="0" indent="0" algn="ctr" defTabSz="914133" rtl="0" eaLnBrk="1" fontAlgn="base" latinLnBrk="0" hangingPunct="1">
                  <a:lnSpc>
                    <a:spcPct val="100000"/>
                  </a:lnSpc>
                  <a:spcBef>
                    <a:spcPct val="50000"/>
                  </a:spcBef>
                  <a:spcAft>
                    <a:spcPct val="0"/>
                  </a:spcAft>
                  <a:buClr>
                    <a:srgbClr val="F0AB00"/>
                  </a:buClr>
                  <a:buSzPct val="80000"/>
                  <a:buFontTx/>
                  <a:buNone/>
                  <a:tabLst/>
                  <a:defRPr/>
                </a:pPr>
                <a:endParaRPr kumimoji="0" lang="en-US" sz="2000" b="0" i="0" u="none" strike="noStrike" kern="0" cap="none" spc="0" normalizeH="0" baseline="0" noProof="0" err="1">
                  <a:ln>
                    <a:noFill/>
                  </a:ln>
                  <a:solidFill>
                    <a:srgbClr val="000000"/>
                  </a:solidFill>
                  <a:effectLst/>
                  <a:uLnTx/>
                  <a:uFillTx/>
                  <a:latin typeface="Helvetica" pitchFamily="2" charset="0"/>
                  <a:ea typeface="Arial Unicode MS" pitchFamily="34" charset="-128"/>
                  <a:cs typeface="Arial Unicode MS" pitchFamily="34" charset="-128"/>
                </a:endParaRPr>
              </a:p>
            </p:txBody>
          </p:sp>
          <p:sp>
            <p:nvSpPr>
              <p:cNvPr id="214" name="Freeform 173">
                <a:extLst>
                  <a:ext uri="{FF2B5EF4-FFF2-40B4-BE49-F238E27FC236}">
                    <a16:creationId xmlns:a16="http://schemas.microsoft.com/office/drawing/2014/main" id="{C01BACB7-19CF-8FAC-99D8-30B1B5133D63}"/>
                  </a:ext>
                </a:extLst>
              </p:cNvPr>
              <p:cNvSpPr>
                <a:spLocks noEditPoints="1"/>
              </p:cNvSpPr>
              <p:nvPr/>
            </p:nvSpPr>
            <p:spPr bwMode="auto">
              <a:xfrm>
                <a:off x="1596126" y="1970055"/>
                <a:ext cx="930847" cy="1218403"/>
              </a:xfrm>
              <a:custGeom>
                <a:avLst/>
                <a:gdLst>
                  <a:gd name="T0" fmla="*/ 0 w 314"/>
                  <a:gd name="T1" fmla="*/ 0 h 411"/>
                  <a:gd name="T2" fmla="*/ 0 w 314"/>
                  <a:gd name="T3" fmla="*/ 411 h 411"/>
                  <a:gd name="T4" fmla="*/ 314 w 314"/>
                  <a:gd name="T5" fmla="*/ 411 h 411"/>
                  <a:gd name="T6" fmla="*/ 314 w 314"/>
                  <a:gd name="T7" fmla="*/ 91 h 411"/>
                  <a:gd name="T8" fmla="*/ 220 w 314"/>
                  <a:gd name="T9" fmla="*/ 0 h 411"/>
                  <a:gd name="T10" fmla="*/ 0 w 314"/>
                  <a:gd name="T11" fmla="*/ 0 h 411"/>
                  <a:gd name="T12" fmla="*/ 33 w 314"/>
                  <a:gd name="T13" fmla="*/ 150 h 411"/>
                  <a:gd name="T14" fmla="*/ 179 w 314"/>
                  <a:gd name="T15" fmla="*/ 150 h 411"/>
                  <a:gd name="T16" fmla="*/ 179 w 314"/>
                  <a:gd name="T17" fmla="*/ 173 h 411"/>
                  <a:gd name="T18" fmla="*/ 33 w 314"/>
                  <a:gd name="T19" fmla="*/ 173 h 411"/>
                  <a:gd name="T20" fmla="*/ 33 w 314"/>
                  <a:gd name="T21" fmla="*/ 150 h 411"/>
                  <a:gd name="T22" fmla="*/ 33 w 314"/>
                  <a:gd name="T23" fmla="*/ 199 h 411"/>
                  <a:gd name="T24" fmla="*/ 222 w 314"/>
                  <a:gd name="T25" fmla="*/ 199 h 411"/>
                  <a:gd name="T26" fmla="*/ 222 w 314"/>
                  <a:gd name="T27" fmla="*/ 222 h 411"/>
                  <a:gd name="T28" fmla="*/ 33 w 314"/>
                  <a:gd name="T29" fmla="*/ 222 h 411"/>
                  <a:gd name="T30" fmla="*/ 33 w 314"/>
                  <a:gd name="T31" fmla="*/ 199 h 411"/>
                  <a:gd name="T32" fmla="*/ 33 w 314"/>
                  <a:gd name="T33" fmla="*/ 273 h 411"/>
                  <a:gd name="T34" fmla="*/ 120 w 314"/>
                  <a:gd name="T35" fmla="*/ 273 h 411"/>
                  <a:gd name="T36" fmla="*/ 120 w 314"/>
                  <a:gd name="T37" fmla="*/ 296 h 411"/>
                  <a:gd name="T38" fmla="*/ 33 w 314"/>
                  <a:gd name="T39" fmla="*/ 296 h 411"/>
                  <a:gd name="T40" fmla="*/ 33 w 314"/>
                  <a:gd name="T41" fmla="*/ 273 h 411"/>
                  <a:gd name="T42" fmla="*/ 258 w 314"/>
                  <a:gd name="T43" fmla="*/ 347 h 411"/>
                  <a:gd name="T44" fmla="*/ 33 w 314"/>
                  <a:gd name="T45" fmla="*/ 347 h 411"/>
                  <a:gd name="T46" fmla="*/ 33 w 314"/>
                  <a:gd name="T47" fmla="*/ 324 h 411"/>
                  <a:gd name="T48" fmla="*/ 258 w 314"/>
                  <a:gd name="T49" fmla="*/ 324 h 411"/>
                  <a:gd name="T50" fmla="*/ 258 w 314"/>
                  <a:gd name="T51" fmla="*/ 347 h 411"/>
                  <a:gd name="T52" fmla="*/ 214 w 314"/>
                  <a:gd name="T53" fmla="*/ 99 h 411"/>
                  <a:gd name="T54" fmla="*/ 214 w 314"/>
                  <a:gd name="T55" fmla="*/ 17 h 411"/>
                  <a:gd name="T56" fmla="*/ 296 w 314"/>
                  <a:gd name="T57" fmla="*/ 99 h 411"/>
                  <a:gd name="T58" fmla="*/ 214 w 314"/>
                  <a:gd name="T59" fmla="*/ 99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4" h="411">
                    <a:moveTo>
                      <a:pt x="0" y="0"/>
                    </a:moveTo>
                    <a:lnTo>
                      <a:pt x="0" y="411"/>
                    </a:lnTo>
                    <a:lnTo>
                      <a:pt x="314" y="411"/>
                    </a:lnTo>
                    <a:lnTo>
                      <a:pt x="314" y="91"/>
                    </a:lnTo>
                    <a:lnTo>
                      <a:pt x="220" y="0"/>
                    </a:lnTo>
                    <a:lnTo>
                      <a:pt x="0" y="0"/>
                    </a:lnTo>
                    <a:close/>
                    <a:moveTo>
                      <a:pt x="33" y="150"/>
                    </a:moveTo>
                    <a:lnTo>
                      <a:pt x="179" y="150"/>
                    </a:lnTo>
                    <a:lnTo>
                      <a:pt x="179" y="173"/>
                    </a:lnTo>
                    <a:lnTo>
                      <a:pt x="33" y="173"/>
                    </a:lnTo>
                    <a:lnTo>
                      <a:pt x="33" y="150"/>
                    </a:lnTo>
                    <a:close/>
                    <a:moveTo>
                      <a:pt x="33" y="199"/>
                    </a:moveTo>
                    <a:lnTo>
                      <a:pt x="222" y="199"/>
                    </a:lnTo>
                    <a:lnTo>
                      <a:pt x="222" y="222"/>
                    </a:lnTo>
                    <a:lnTo>
                      <a:pt x="33" y="222"/>
                    </a:lnTo>
                    <a:lnTo>
                      <a:pt x="33" y="199"/>
                    </a:lnTo>
                    <a:close/>
                    <a:moveTo>
                      <a:pt x="33" y="273"/>
                    </a:moveTo>
                    <a:lnTo>
                      <a:pt x="120" y="273"/>
                    </a:lnTo>
                    <a:lnTo>
                      <a:pt x="120" y="296"/>
                    </a:lnTo>
                    <a:lnTo>
                      <a:pt x="33" y="296"/>
                    </a:lnTo>
                    <a:lnTo>
                      <a:pt x="33" y="273"/>
                    </a:lnTo>
                    <a:close/>
                    <a:moveTo>
                      <a:pt x="258" y="347"/>
                    </a:moveTo>
                    <a:lnTo>
                      <a:pt x="33" y="347"/>
                    </a:lnTo>
                    <a:lnTo>
                      <a:pt x="33" y="324"/>
                    </a:lnTo>
                    <a:lnTo>
                      <a:pt x="258" y="324"/>
                    </a:lnTo>
                    <a:lnTo>
                      <a:pt x="258" y="347"/>
                    </a:lnTo>
                    <a:close/>
                    <a:moveTo>
                      <a:pt x="214" y="99"/>
                    </a:moveTo>
                    <a:lnTo>
                      <a:pt x="214" y="17"/>
                    </a:lnTo>
                    <a:lnTo>
                      <a:pt x="296" y="99"/>
                    </a:lnTo>
                    <a:lnTo>
                      <a:pt x="214" y="99"/>
                    </a:lnTo>
                    <a:close/>
                  </a:path>
                </a:pathLst>
              </a:custGeom>
              <a:solidFill>
                <a:schemeClr val="tx2"/>
              </a:solidFill>
              <a:ln w="9525">
                <a:solidFill>
                  <a:schemeClr val="bg1"/>
                </a:solidFill>
                <a:round/>
                <a:headEnd/>
                <a:tailEnd/>
              </a:ln>
            </p:spPr>
            <p:txBody>
              <a:bodyPr vert="horz" wrap="square" lIns="91416" tIns="45708" rIns="91416" bIns="45708"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lvetica" pitchFamily="2" charset="0"/>
                </a:endParaRPr>
              </a:p>
            </p:txBody>
          </p:sp>
        </p:grpSp>
        <p:grpSp>
          <p:nvGrpSpPr>
            <p:cNvPr id="208" name="Group 207">
              <a:extLst>
                <a:ext uri="{FF2B5EF4-FFF2-40B4-BE49-F238E27FC236}">
                  <a16:creationId xmlns:a16="http://schemas.microsoft.com/office/drawing/2014/main" id="{418A4CCF-9182-571C-B2EE-75173AAB9F1D}"/>
                </a:ext>
              </a:extLst>
            </p:cNvPr>
            <p:cNvGrpSpPr/>
            <p:nvPr/>
          </p:nvGrpSpPr>
          <p:grpSpPr>
            <a:xfrm>
              <a:off x="1386676" y="2166961"/>
              <a:ext cx="930847" cy="1218403"/>
              <a:chOff x="1596126" y="1970055"/>
              <a:chExt cx="930847" cy="1218403"/>
            </a:xfrm>
          </p:grpSpPr>
          <p:sp>
            <p:nvSpPr>
              <p:cNvPr id="209" name="Freeform 208">
                <a:extLst>
                  <a:ext uri="{FF2B5EF4-FFF2-40B4-BE49-F238E27FC236}">
                    <a16:creationId xmlns:a16="http://schemas.microsoft.com/office/drawing/2014/main" id="{98EFDBEA-F89E-45FC-DD0B-FD515E8EFCB0}"/>
                  </a:ext>
                </a:extLst>
              </p:cNvPr>
              <p:cNvSpPr/>
              <p:nvPr/>
            </p:nvSpPr>
            <p:spPr>
              <a:xfrm>
                <a:off x="1622940" y="1984392"/>
                <a:ext cx="891660" cy="1162149"/>
              </a:xfrm>
              <a:custGeom>
                <a:avLst/>
                <a:gdLst>
                  <a:gd name="connsiteX0" fmla="*/ 0 w 891660"/>
                  <a:gd name="connsiteY0" fmla="*/ 1162149 h 1162149"/>
                  <a:gd name="connsiteX1" fmla="*/ 2394 w 891660"/>
                  <a:gd name="connsiteY1" fmla="*/ 0 h 1162149"/>
                  <a:gd name="connsiteX2" fmla="*/ 613989 w 891660"/>
                  <a:gd name="connsiteY2" fmla="*/ 5984 h 1162149"/>
                  <a:gd name="connsiteX3" fmla="*/ 891660 w 891660"/>
                  <a:gd name="connsiteY3" fmla="*/ 270490 h 1162149"/>
                  <a:gd name="connsiteX4" fmla="*/ 811470 w 891660"/>
                  <a:gd name="connsiteY4" fmla="*/ 1098716 h 1162149"/>
                  <a:gd name="connsiteX5" fmla="*/ 0 w 891660"/>
                  <a:gd name="connsiteY5" fmla="*/ 1162149 h 1162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1660" h="1162149">
                    <a:moveTo>
                      <a:pt x="0" y="1162149"/>
                    </a:moveTo>
                    <a:lnTo>
                      <a:pt x="2394" y="0"/>
                    </a:lnTo>
                    <a:lnTo>
                      <a:pt x="613989" y="5984"/>
                    </a:lnTo>
                    <a:lnTo>
                      <a:pt x="891660" y="270490"/>
                    </a:lnTo>
                    <a:lnTo>
                      <a:pt x="811470" y="1098716"/>
                    </a:lnTo>
                    <a:lnTo>
                      <a:pt x="0" y="1162149"/>
                    </a:lnTo>
                    <a:close/>
                  </a:path>
                </a:pathLst>
              </a:custGeom>
              <a:solidFill>
                <a:schemeClr val="bg1"/>
              </a:solidFill>
            </p:spPr>
            <p:txBody>
              <a:bodyPr lIns="89976" tIns="71981" rIns="89976" bIns="71981" rtlCol="0" anchor="ctr"/>
              <a:lstStyle/>
              <a:p>
                <a:pPr marL="0" marR="0" lvl="0" indent="0" algn="ctr" defTabSz="914133" rtl="0" eaLnBrk="1" fontAlgn="base" latinLnBrk="0" hangingPunct="1">
                  <a:lnSpc>
                    <a:spcPct val="100000"/>
                  </a:lnSpc>
                  <a:spcBef>
                    <a:spcPct val="50000"/>
                  </a:spcBef>
                  <a:spcAft>
                    <a:spcPct val="0"/>
                  </a:spcAft>
                  <a:buClr>
                    <a:srgbClr val="F0AB00"/>
                  </a:buClr>
                  <a:buSzPct val="80000"/>
                  <a:buFontTx/>
                  <a:buNone/>
                  <a:tabLst/>
                  <a:defRPr/>
                </a:pPr>
                <a:endParaRPr kumimoji="0" lang="en-US" sz="2000" b="0" i="0" u="none" strike="noStrike" kern="0" cap="none" spc="0" normalizeH="0" baseline="0" noProof="0" err="1">
                  <a:ln>
                    <a:noFill/>
                  </a:ln>
                  <a:solidFill>
                    <a:srgbClr val="000000"/>
                  </a:solidFill>
                  <a:effectLst/>
                  <a:uLnTx/>
                  <a:uFillTx/>
                  <a:latin typeface="Helvetica" pitchFamily="2" charset="0"/>
                  <a:ea typeface="Arial Unicode MS" pitchFamily="34" charset="-128"/>
                  <a:cs typeface="Arial Unicode MS" pitchFamily="34" charset="-128"/>
                </a:endParaRPr>
              </a:p>
            </p:txBody>
          </p:sp>
          <p:sp>
            <p:nvSpPr>
              <p:cNvPr id="210" name="Freeform 173">
                <a:extLst>
                  <a:ext uri="{FF2B5EF4-FFF2-40B4-BE49-F238E27FC236}">
                    <a16:creationId xmlns:a16="http://schemas.microsoft.com/office/drawing/2014/main" id="{AF0E2F3F-04F1-AEDA-8A41-0547CFE1C704}"/>
                  </a:ext>
                </a:extLst>
              </p:cNvPr>
              <p:cNvSpPr>
                <a:spLocks noEditPoints="1"/>
              </p:cNvSpPr>
              <p:nvPr/>
            </p:nvSpPr>
            <p:spPr bwMode="auto">
              <a:xfrm>
                <a:off x="1596126" y="1970055"/>
                <a:ext cx="930847" cy="1218403"/>
              </a:xfrm>
              <a:custGeom>
                <a:avLst/>
                <a:gdLst>
                  <a:gd name="T0" fmla="*/ 0 w 314"/>
                  <a:gd name="T1" fmla="*/ 0 h 411"/>
                  <a:gd name="T2" fmla="*/ 0 w 314"/>
                  <a:gd name="T3" fmla="*/ 411 h 411"/>
                  <a:gd name="T4" fmla="*/ 314 w 314"/>
                  <a:gd name="T5" fmla="*/ 411 h 411"/>
                  <a:gd name="T6" fmla="*/ 314 w 314"/>
                  <a:gd name="T7" fmla="*/ 91 h 411"/>
                  <a:gd name="T8" fmla="*/ 220 w 314"/>
                  <a:gd name="T9" fmla="*/ 0 h 411"/>
                  <a:gd name="T10" fmla="*/ 0 w 314"/>
                  <a:gd name="T11" fmla="*/ 0 h 411"/>
                  <a:gd name="T12" fmla="*/ 33 w 314"/>
                  <a:gd name="T13" fmla="*/ 150 h 411"/>
                  <a:gd name="T14" fmla="*/ 179 w 314"/>
                  <a:gd name="T15" fmla="*/ 150 h 411"/>
                  <a:gd name="T16" fmla="*/ 179 w 314"/>
                  <a:gd name="T17" fmla="*/ 173 h 411"/>
                  <a:gd name="T18" fmla="*/ 33 w 314"/>
                  <a:gd name="T19" fmla="*/ 173 h 411"/>
                  <a:gd name="T20" fmla="*/ 33 w 314"/>
                  <a:gd name="T21" fmla="*/ 150 h 411"/>
                  <a:gd name="T22" fmla="*/ 33 w 314"/>
                  <a:gd name="T23" fmla="*/ 199 h 411"/>
                  <a:gd name="T24" fmla="*/ 222 w 314"/>
                  <a:gd name="T25" fmla="*/ 199 h 411"/>
                  <a:gd name="T26" fmla="*/ 222 w 314"/>
                  <a:gd name="T27" fmla="*/ 222 h 411"/>
                  <a:gd name="T28" fmla="*/ 33 w 314"/>
                  <a:gd name="T29" fmla="*/ 222 h 411"/>
                  <a:gd name="T30" fmla="*/ 33 w 314"/>
                  <a:gd name="T31" fmla="*/ 199 h 411"/>
                  <a:gd name="T32" fmla="*/ 33 w 314"/>
                  <a:gd name="T33" fmla="*/ 273 h 411"/>
                  <a:gd name="T34" fmla="*/ 120 w 314"/>
                  <a:gd name="T35" fmla="*/ 273 h 411"/>
                  <a:gd name="T36" fmla="*/ 120 w 314"/>
                  <a:gd name="T37" fmla="*/ 296 h 411"/>
                  <a:gd name="T38" fmla="*/ 33 w 314"/>
                  <a:gd name="T39" fmla="*/ 296 h 411"/>
                  <a:gd name="T40" fmla="*/ 33 w 314"/>
                  <a:gd name="T41" fmla="*/ 273 h 411"/>
                  <a:gd name="T42" fmla="*/ 258 w 314"/>
                  <a:gd name="T43" fmla="*/ 347 h 411"/>
                  <a:gd name="T44" fmla="*/ 33 w 314"/>
                  <a:gd name="T45" fmla="*/ 347 h 411"/>
                  <a:gd name="T46" fmla="*/ 33 w 314"/>
                  <a:gd name="T47" fmla="*/ 324 h 411"/>
                  <a:gd name="T48" fmla="*/ 258 w 314"/>
                  <a:gd name="T49" fmla="*/ 324 h 411"/>
                  <a:gd name="T50" fmla="*/ 258 w 314"/>
                  <a:gd name="T51" fmla="*/ 347 h 411"/>
                  <a:gd name="T52" fmla="*/ 214 w 314"/>
                  <a:gd name="T53" fmla="*/ 99 h 411"/>
                  <a:gd name="T54" fmla="*/ 214 w 314"/>
                  <a:gd name="T55" fmla="*/ 17 h 411"/>
                  <a:gd name="T56" fmla="*/ 296 w 314"/>
                  <a:gd name="T57" fmla="*/ 99 h 411"/>
                  <a:gd name="T58" fmla="*/ 214 w 314"/>
                  <a:gd name="T59" fmla="*/ 99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4" h="411">
                    <a:moveTo>
                      <a:pt x="0" y="0"/>
                    </a:moveTo>
                    <a:lnTo>
                      <a:pt x="0" y="411"/>
                    </a:lnTo>
                    <a:lnTo>
                      <a:pt x="314" y="411"/>
                    </a:lnTo>
                    <a:lnTo>
                      <a:pt x="314" y="91"/>
                    </a:lnTo>
                    <a:lnTo>
                      <a:pt x="220" y="0"/>
                    </a:lnTo>
                    <a:lnTo>
                      <a:pt x="0" y="0"/>
                    </a:lnTo>
                    <a:close/>
                    <a:moveTo>
                      <a:pt x="33" y="150"/>
                    </a:moveTo>
                    <a:lnTo>
                      <a:pt x="179" y="150"/>
                    </a:lnTo>
                    <a:lnTo>
                      <a:pt x="179" y="173"/>
                    </a:lnTo>
                    <a:lnTo>
                      <a:pt x="33" y="173"/>
                    </a:lnTo>
                    <a:lnTo>
                      <a:pt x="33" y="150"/>
                    </a:lnTo>
                    <a:close/>
                    <a:moveTo>
                      <a:pt x="33" y="199"/>
                    </a:moveTo>
                    <a:lnTo>
                      <a:pt x="222" y="199"/>
                    </a:lnTo>
                    <a:lnTo>
                      <a:pt x="222" y="222"/>
                    </a:lnTo>
                    <a:lnTo>
                      <a:pt x="33" y="222"/>
                    </a:lnTo>
                    <a:lnTo>
                      <a:pt x="33" y="199"/>
                    </a:lnTo>
                    <a:close/>
                    <a:moveTo>
                      <a:pt x="33" y="273"/>
                    </a:moveTo>
                    <a:lnTo>
                      <a:pt x="120" y="273"/>
                    </a:lnTo>
                    <a:lnTo>
                      <a:pt x="120" y="296"/>
                    </a:lnTo>
                    <a:lnTo>
                      <a:pt x="33" y="296"/>
                    </a:lnTo>
                    <a:lnTo>
                      <a:pt x="33" y="273"/>
                    </a:lnTo>
                    <a:close/>
                    <a:moveTo>
                      <a:pt x="258" y="347"/>
                    </a:moveTo>
                    <a:lnTo>
                      <a:pt x="33" y="347"/>
                    </a:lnTo>
                    <a:lnTo>
                      <a:pt x="33" y="324"/>
                    </a:lnTo>
                    <a:lnTo>
                      <a:pt x="258" y="324"/>
                    </a:lnTo>
                    <a:lnTo>
                      <a:pt x="258" y="347"/>
                    </a:lnTo>
                    <a:close/>
                    <a:moveTo>
                      <a:pt x="214" y="99"/>
                    </a:moveTo>
                    <a:lnTo>
                      <a:pt x="214" y="17"/>
                    </a:lnTo>
                    <a:lnTo>
                      <a:pt x="296" y="99"/>
                    </a:lnTo>
                    <a:lnTo>
                      <a:pt x="214" y="99"/>
                    </a:lnTo>
                    <a:close/>
                  </a:path>
                </a:pathLst>
              </a:custGeom>
              <a:solidFill>
                <a:schemeClr val="tx2"/>
              </a:solidFill>
              <a:ln w="9525">
                <a:solidFill>
                  <a:schemeClr val="bg1"/>
                </a:solidFill>
                <a:round/>
                <a:headEnd/>
                <a:tailEnd/>
              </a:ln>
            </p:spPr>
            <p:txBody>
              <a:bodyPr vert="horz" wrap="square" lIns="91416" tIns="45708" rIns="91416" bIns="45708"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lvetica" pitchFamily="2" charset="0"/>
                </a:endParaRPr>
              </a:p>
            </p:txBody>
          </p:sp>
        </p:grpSp>
      </p:grpSp>
      <p:grpSp>
        <p:nvGrpSpPr>
          <p:cNvPr id="198" name="Group 5">
            <a:extLst>
              <a:ext uri="{FF2B5EF4-FFF2-40B4-BE49-F238E27FC236}">
                <a16:creationId xmlns:a16="http://schemas.microsoft.com/office/drawing/2014/main" id="{D0837E26-C354-2D31-162D-D1EFD21A237B}"/>
              </a:ext>
            </a:extLst>
          </p:cNvPr>
          <p:cNvGrpSpPr>
            <a:grpSpLocks noChangeAspect="1"/>
          </p:cNvGrpSpPr>
          <p:nvPr/>
        </p:nvGrpSpPr>
        <p:grpSpPr bwMode="auto">
          <a:xfrm>
            <a:off x="1163485" y="4376004"/>
            <a:ext cx="293837" cy="294375"/>
            <a:chOff x="1239" y="516"/>
            <a:chExt cx="3282" cy="3288"/>
          </a:xfrm>
          <a:solidFill>
            <a:schemeClr val="tx2"/>
          </a:solidFill>
        </p:grpSpPr>
        <p:sp>
          <p:nvSpPr>
            <p:cNvPr id="200" name="Freeform 6">
              <a:extLst>
                <a:ext uri="{FF2B5EF4-FFF2-40B4-BE49-F238E27FC236}">
                  <a16:creationId xmlns:a16="http://schemas.microsoft.com/office/drawing/2014/main" id="{278CD1D0-60F4-9B7C-DB7E-060B13F6E388}"/>
                </a:ext>
              </a:extLst>
            </p:cNvPr>
            <p:cNvSpPr>
              <a:spLocks/>
            </p:cNvSpPr>
            <p:nvPr/>
          </p:nvSpPr>
          <p:spPr bwMode="auto">
            <a:xfrm>
              <a:off x="1239" y="516"/>
              <a:ext cx="3282" cy="3288"/>
            </a:xfrm>
            <a:custGeom>
              <a:avLst/>
              <a:gdLst>
                <a:gd name="T0" fmla="*/ 436 w 462"/>
                <a:gd name="T1" fmla="*/ 0 h 463"/>
                <a:gd name="T2" fmla="*/ 268 w 462"/>
                <a:gd name="T3" fmla="*/ 0 h 463"/>
                <a:gd name="T4" fmla="*/ 242 w 462"/>
                <a:gd name="T5" fmla="*/ 26 h 463"/>
                <a:gd name="T6" fmla="*/ 268 w 462"/>
                <a:gd name="T7" fmla="*/ 52 h 463"/>
                <a:gd name="T8" fmla="*/ 371 w 462"/>
                <a:gd name="T9" fmla="*/ 52 h 463"/>
                <a:gd name="T10" fmla="*/ 52 w 462"/>
                <a:gd name="T11" fmla="*/ 372 h 463"/>
                <a:gd name="T12" fmla="*/ 52 w 462"/>
                <a:gd name="T13" fmla="*/ 279 h 463"/>
                <a:gd name="T14" fmla="*/ 26 w 462"/>
                <a:gd name="T15" fmla="*/ 253 h 463"/>
                <a:gd name="T16" fmla="*/ 0 w 462"/>
                <a:gd name="T17" fmla="*/ 279 h 463"/>
                <a:gd name="T18" fmla="*/ 0 w 462"/>
                <a:gd name="T19" fmla="*/ 437 h 463"/>
                <a:gd name="T20" fmla="*/ 26 w 462"/>
                <a:gd name="T21" fmla="*/ 463 h 463"/>
                <a:gd name="T22" fmla="*/ 193 w 462"/>
                <a:gd name="T23" fmla="*/ 463 h 463"/>
                <a:gd name="T24" fmla="*/ 219 w 462"/>
                <a:gd name="T25" fmla="*/ 437 h 463"/>
                <a:gd name="T26" fmla="*/ 193 w 462"/>
                <a:gd name="T27" fmla="*/ 411 h 463"/>
                <a:gd name="T28" fmla="*/ 87 w 462"/>
                <a:gd name="T29" fmla="*/ 411 h 463"/>
                <a:gd name="T30" fmla="*/ 410 w 462"/>
                <a:gd name="T31" fmla="*/ 87 h 463"/>
                <a:gd name="T32" fmla="*/ 410 w 462"/>
                <a:gd name="T33" fmla="*/ 184 h 463"/>
                <a:gd name="T34" fmla="*/ 436 w 462"/>
                <a:gd name="T35" fmla="*/ 210 h 463"/>
                <a:gd name="T36" fmla="*/ 462 w 462"/>
                <a:gd name="T37" fmla="*/ 184 h 463"/>
                <a:gd name="T38" fmla="*/ 462 w 462"/>
                <a:gd name="T39" fmla="*/ 26 h 463"/>
                <a:gd name="T40" fmla="*/ 436 w 462"/>
                <a:gd name="T41" fmla="*/ 0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2" h="463">
                  <a:moveTo>
                    <a:pt x="436" y="0"/>
                  </a:moveTo>
                  <a:cubicBezTo>
                    <a:pt x="268" y="0"/>
                    <a:pt x="268" y="0"/>
                    <a:pt x="268" y="0"/>
                  </a:cubicBezTo>
                  <a:cubicBezTo>
                    <a:pt x="254" y="0"/>
                    <a:pt x="242" y="12"/>
                    <a:pt x="242" y="26"/>
                  </a:cubicBezTo>
                  <a:cubicBezTo>
                    <a:pt x="242" y="41"/>
                    <a:pt x="254" y="52"/>
                    <a:pt x="268" y="52"/>
                  </a:cubicBezTo>
                  <a:cubicBezTo>
                    <a:pt x="371" y="52"/>
                    <a:pt x="371" y="52"/>
                    <a:pt x="371" y="52"/>
                  </a:cubicBezTo>
                  <a:cubicBezTo>
                    <a:pt x="52" y="372"/>
                    <a:pt x="52" y="372"/>
                    <a:pt x="52" y="372"/>
                  </a:cubicBezTo>
                  <a:cubicBezTo>
                    <a:pt x="52" y="279"/>
                    <a:pt x="52" y="279"/>
                    <a:pt x="52" y="279"/>
                  </a:cubicBezTo>
                  <a:cubicBezTo>
                    <a:pt x="52" y="264"/>
                    <a:pt x="40" y="253"/>
                    <a:pt x="26" y="253"/>
                  </a:cubicBezTo>
                  <a:cubicBezTo>
                    <a:pt x="11" y="253"/>
                    <a:pt x="0" y="264"/>
                    <a:pt x="0" y="279"/>
                  </a:cubicBezTo>
                  <a:cubicBezTo>
                    <a:pt x="0" y="437"/>
                    <a:pt x="0" y="437"/>
                    <a:pt x="0" y="437"/>
                  </a:cubicBezTo>
                  <a:cubicBezTo>
                    <a:pt x="0" y="451"/>
                    <a:pt x="11" y="463"/>
                    <a:pt x="26" y="463"/>
                  </a:cubicBezTo>
                  <a:cubicBezTo>
                    <a:pt x="193" y="463"/>
                    <a:pt x="193" y="463"/>
                    <a:pt x="193" y="463"/>
                  </a:cubicBezTo>
                  <a:cubicBezTo>
                    <a:pt x="208" y="463"/>
                    <a:pt x="219" y="451"/>
                    <a:pt x="219" y="437"/>
                  </a:cubicBezTo>
                  <a:cubicBezTo>
                    <a:pt x="219" y="422"/>
                    <a:pt x="208" y="411"/>
                    <a:pt x="193" y="411"/>
                  </a:cubicBezTo>
                  <a:cubicBezTo>
                    <a:pt x="87" y="411"/>
                    <a:pt x="87" y="411"/>
                    <a:pt x="87" y="411"/>
                  </a:cubicBezTo>
                  <a:cubicBezTo>
                    <a:pt x="410" y="87"/>
                    <a:pt x="410" y="87"/>
                    <a:pt x="410" y="87"/>
                  </a:cubicBezTo>
                  <a:cubicBezTo>
                    <a:pt x="410" y="184"/>
                    <a:pt x="410" y="184"/>
                    <a:pt x="410" y="184"/>
                  </a:cubicBezTo>
                  <a:cubicBezTo>
                    <a:pt x="410" y="198"/>
                    <a:pt x="421" y="210"/>
                    <a:pt x="436" y="210"/>
                  </a:cubicBezTo>
                  <a:cubicBezTo>
                    <a:pt x="450" y="210"/>
                    <a:pt x="462" y="198"/>
                    <a:pt x="462" y="184"/>
                  </a:cubicBezTo>
                  <a:cubicBezTo>
                    <a:pt x="462" y="26"/>
                    <a:pt x="462" y="26"/>
                    <a:pt x="462" y="26"/>
                  </a:cubicBezTo>
                  <a:cubicBezTo>
                    <a:pt x="462" y="12"/>
                    <a:pt x="450" y="0"/>
                    <a:pt x="436" y="0"/>
                  </a:cubicBezTo>
                  <a:close/>
                </a:path>
              </a:pathLst>
            </a:custGeom>
            <a:grpFill/>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lvetica" pitchFamily="2" charset="0"/>
              </a:endParaRPr>
            </a:p>
          </p:txBody>
        </p:sp>
        <p:sp>
          <p:nvSpPr>
            <p:cNvPr id="202" name="Freeform 7">
              <a:extLst>
                <a:ext uri="{FF2B5EF4-FFF2-40B4-BE49-F238E27FC236}">
                  <a16:creationId xmlns:a16="http://schemas.microsoft.com/office/drawing/2014/main" id="{1567F2B4-76E3-5ABA-5E4A-F9B4E5E39AEA}"/>
                </a:ext>
              </a:extLst>
            </p:cNvPr>
            <p:cNvSpPr>
              <a:spLocks/>
            </p:cNvSpPr>
            <p:nvPr/>
          </p:nvSpPr>
          <p:spPr bwMode="auto">
            <a:xfrm>
              <a:off x="3107" y="2320"/>
              <a:ext cx="1336" cy="1399"/>
            </a:xfrm>
            <a:custGeom>
              <a:avLst/>
              <a:gdLst>
                <a:gd name="T0" fmla="*/ 173 w 188"/>
                <a:gd name="T1" fmla="*/ 0 h 197"/>
                <a:gd name="T2" fmla="*/ 158 w 188"/>
                <a:gd name="T3" fmla="*/ 15 h 197"/>
                <a:gd name="T4" fmla="*/ 158 w 188"/>
                <a:gd name="T5" fmla="*/ 167 h 197"/>
                <a:gd name="T6" fmla="*/ 15 w 188"/>
                <a:gd name="T7" fmla="*/ 167 h 197"/>
                <a:gd name="T8" fmla="*/ 0 w 188"/>
                <a:gd name="T9" fmla="*/ 182 h 197"/>
                <a:gd name="T10" fmla="*/ 15 w 188"/>
                <a:gd name="T11" fmla="*/ 197 h 197"/>
                <a:gd name="T12" fmla="*/ 173 w 188"/>
                <a:gd name="T13" fmla="*/ 197 h 197"/>
                <a:gd name="T14" fmla="*/ 188 w 188"/>
                <a:gd name="T15" fmla="*/ 182 h 197"/>
                <a:gd name="T16" fmla="*/ 188 w 188"/>
                <a:gd name="T17" fmla="*/ 15 h 197"/>
                <a:gd name="T18" fmla="*/ 173 w 188"/>
                <a:gd name="T19"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8" h="197">
                  <a:moveTo>
                    <a:pt x="173" y="0"/>
                  </a:moveTo>
                  <a:cubicBezTo>
                    <a:pt x="165" y="0"/>
                    <a:pt x="158" y="6"/>
                    <a:pt x="158" y="15"/>
                  </a:cubicBezTo>
                  <a:cubicBezTo>
                    <a:pt x="158" y="167"/>
                    <a:pt x="158" y="167"/>
                    <a:pt x="158" y="167"/>
                  </a:cubicBezTo>
                  <a:cubicBezTo>
                    <a:pt x="15" y="167"/>
                    <a:pt x="15" y="167"/>
                    <a:pt x="15" y="167"/>
                  </a:cubicBezTo>
                  <a:cubicBezTo>
                    <a:pt x="7" y="167"/>
                    <a:pt x="0" y="174"/>
                    <a:pt x="0" y="182"/>
                  </a:cubicBezTo>
                  <a:cubicBezTo>
                    <a:pt x="0" y="191"/>
                    <a:pt x="7" y="197"/>
                    <a:pt x="15" y="197"/>
                  </a:cubicBezTo>
                  <a:cubicBezTo>
                    <a:pt x="173" y="197"/>
                    <a:pt x="173" y="197"/>
                    <a:pt x="173" y="197"/>
                  </a:cubicBezTo>
                  <a:cubicBezTo>
                    <a:pt x="181" y="197"/>
                    <a:pt x="188" y="191"/>
                    <a:pt x="188" y="182"/>
                  </a:cubicBezTo>
                  <a:cubicBezTo>
                    <a:pt x="188" y="15"/>
                    <a:pt x="188" y="15"/>
                    <a:pt x="188" y="15"/>
                  </a:cubicBezTo>
                  <a:cubicBezTo>
                    <a:pt x="188" y="6"/>
                    <a:pt x="181" y="0"/>
                    <a:pt x="173" y="0"/>
                  </a:cubicBezTo>
                  <a:close/>
                </a:path>
              </a:pathLst>
            </a:custGeom>
            <a:grpFill/>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lvetica" pitchFamily="2" charset="0"/>
              </a:endParaRPr>
            </a:p>
          </p:txBody>
        </p:sp>
        <p:sp>
          <p:nvSpPr>
            <p:cNvPr id="205" name="Freeform 8">
              <a:extLst>
                <a:ext uri="{FF2B5EF4-FFF2-40B4-BE49-F238E27FC236}">
                  <a16:creationId xmlns:a16="http://schemas.microsoft.com/office/drawing/2014/main" id="{A81F8252-BDD5-EBB5-FF9F-65FEC3BB2B8E}"/>
                </a:ext>
              </a:extLst>
            </p:cNvPr>
            <p:cNvSpPr>
              <a:spLocks/>
            </p:cNvSpPr>
            <p:nvPr/>
          </p:nvSpPr>
          <p:spPr bwMode="auto">
            <a:xfrm>
              <a:off x="1317" y="594"/>
              <a:ext cx="1336" cy="1406"/>
            </a:xfrm>
            <a:custGeom>
              <a:avLst/>
              <a:gdLst>
                <a:gd name="T0" fmla="*/ 15 w 188"/>
                <a:gd name="T1" fmla="*/ 198 h 198"/>
                <a:gd name="T2" fmla="*/ 30 w 188"/>
                <a:gd name="T3" fmla="*/ 183 h 198"/>
                <a:gd name="T4" fmla="*/ 30 w 188"/>
                <a:gd name="T5" fmla="*/ 30 h 198"/>
                <a:gd name="T6" fmla="*/ 173 w 188"/>
                <a:gd name="T7" fmla="*/ 30 h 198"/>
                <a:gd name="T8" fmla="*/ 188 w 188"/>
                <a:gd name="T9" fmla="*/ 15 h 198"/>
                <a:gd name="T10" fmla="*/ 173 w 188"/>
                <a:gd name="T11" fmla="*/ 0 h 198"/>
                <a:gd name="T12" fmla="*/ 15 w 188"/>
                <a:gd name="T13" fmla="*/ 0 h 198"/>
                <a:gd name="T14" fmla="*/ 0 w 188"/>
                <a:gd name="T15" fmla="*/ 15 h 198"/>
                <a:gd name="T16" fmla="*/ 0 w 188"/>
                <a:gd name="T17" fmla="*/ 183 h 198"/>
                <a:gd name="T18" fmla="*/ 15 w 188"/>
                <a:gd name="T19" fmla="*/ 19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8" h="198">
                  <a:moveTo>
                    <a:pt x="15" y="198"/>
                  </a:moveTo>
                  <a:cubicBezTo>
                    <a:pt x="23" y="198"/>
                    <a:pt x="30" y="191"/>
                    <a:pt x="30" y="183"/>
                  </a:cubicBezTo>
                  <a:cubicBezTo>
                    <a:pt x="30" y="30"/>
                    <a:pt x="30" y="30"/>
                    <a:pt x="30" y="30"/>
                  </a:cubicBezTo>
                  <a:cubicBezTo>
                    <a:pt x="173" y="30"/>
                    <a:pt x="173" y="30"/>
                    <a:pt x="173" y="30"/>
                  </a:cubicBezTo>
                  <a:cubicBezTo>
                    <a:pt x="181" y="30"/>
                    <a:pt x="188" y="24"/>
                    <a:pt x="188" y="15"/>
                  </a:cubicBezTo>
                  <a:cubicBezTo>
                    <a:pt x="188" y="7"/>
                    <a:pt x="181" y="0"/>
                    <a:pt x="173" y="0"/>
                  </a:cubicBezTo>
                  <a:cubicBezTo>
                    <a:pt x="15" y="0"/>
                    <a:pt x="15" y="0"/>
                    <a:pt x="15" y="0"/>
                  </a:cubicBezTo>
                  <a:cubicBezTo>
                    <a:pt x="6" y="0"/>
                    <a:pt x="0" y="7"/>
                    <a:pt x="0" y="15"/>
                  </a:cubicBezTo>
                  <a:cubicBezTo>
                    <a:pt x="0" y="183"/>
                    <a:pt x="0" y="183"/>
                    <a:pt x="0" y="183"/>
                  </a:cubicBezTo>
                  <a:cubicBezTo>
                    <a:pt x="0" y="191"/>
                    <a:pt x="6" y="198"/>
                    <a:pt x="15" y="198"/>
                  </a:cubicBezTo>
                  <a:close/>
                </a:path>
              </a:pathLst>
            </a:custGeom>
            <a:grpFill/>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lvetica" pitchFamily="2" charset="0"/>
              </a:endParaRPr>
            </a:p>
          </p:txBody>
        </p:sp>
      </p:grpSp>
      <p:grpSp>
        <p:nvGrpSpPr>
          <p:cNvPr id="219" name="Group 218">
            <a:extLst>
              <a:ext uri="{FF2B5EF4-FFF2-40B4-BE49-F238E27FC236}">
                <a16:creationId xmlns:a16="http://schemas.microsoft.com/office/drawing/2014/main" id="{343962C4-0F5F-8D07-2B70-5ECA69715B26}"/>
              </a:ext>
            </a:extLst>
          </p:cNvPr>
          <p:cNvGrpSpPr/>
          <p:nvPr/>
        </p:nvGrpSpPr>
        <p:grpSpPr>
          <a:xfrm>
            <a:off x="963689" y="3380121"/>
            <a:ext cx="715160" cy="380304"/>
            <a:chOff x="600903" y="3287002"/>
            <a:chExt cx="1666498" cy="886198"/>
          </a:xfrm>
        </p:grpSpPr>
        <p:grpSp>
          <p:nvGrpSpPr>
            <p:cNvPr id="220" name="Group 219">
              <a:extLst>
                <a:ext uri="{FF2B5EF4-FFF2-40B4-BE49-F238E27FC236}">
                  <a16:creationId xmlns:a16="http://schemas.microsoft.com/office/drawing/2014/main" id="{EB76E0BA-7F2A-D45D-2DBF-92BBC8DB08BC}"/>
                </a:ext>
              </a:extLst>
            </p:cNvPr>
            <p:cNvGrpSpPr/>
            <p:nvPr/>
          </p:nvGrpSpPr>
          <p:grpSpPr>
            <a:xfrm>
              <a:off x="600903" y="3287002"/>
              <a:ext cx="678084" cy="886198"/>
              <a:chOff x="6430963" y="2693988"/>
              <a:chExt cx="781050" cy="1020762"/>
            </a:xfrm>
            <a:solidFill>
              <a:schemeClr val="tx2"/>
            </a:solidFill>
          </p:grpSpPr>
          <p:sp>
            <p:nvSpPr>
              <p:cNvPr id="222" name="Freeform 9">
                <a:extLst>
                  <a:ext uri="{FF2B5EF4-FFF2-40B4-BE49-F238E27FC236}">
                    <a16:creationId xmlns:a16="http://schemas.microsoft.com/office/drawing/2014/main" id="{33CD8642-DC1D-979D-0810-B566B6EC0C95}"/>
                  </a:ext>
                </a:extLst>
              </p:cNvPr>
              <p:cNvSpPr>
                <a:spLocks/>
              </p:cNvSpPr>
              <p:nvPr/>
            </p:nvSpPr>
            <p:spPr bwMode="auto">
              <a:xfrm>
                <a:off x="6575425" y="3587750"/>
                <a:ext cx="107950" cy="127000"/>
              </a:xfrm>
              <a:custGeom>
                <a:avLst/>
                <a:gdLst>
                  <a:gd name="T0" fmla="*/ 0 w 18"/>
                  <a:gd name="T1" fmla="*/ 21 h 21"/>
                  <a:gd name="T2" fmla="*/ 18 w 18"/>
                  <a:gd name="T3" fmla="*/ 0 h 21"/>
                  <a:gd name="T4" fmla="*/ 0 w 18"/>
                  <a:gd name="T5" fmla="*/ 21 h 21"/>
                </a:gdLst>
                <a:ahLst/>
                <a:cxnLst>
                  <a:cxn ang="0">
                    <a:pos x="T0" y="T1"/>
                  </a:cxn>
                  <a:cxn ang="0">
                    <a:pos x="T2" y="T3"/>
                  </a:cxn>
                  <a:cxn ang="0">
                    <a:pos x="T4" y="T5"/>
                  </a:cxn>
                </a:cxnLst>
                <a:rect l="0" t="0" r="r" b="b"/>
                <a:pathLst>
                  <a:path w="18" h="21">
                    <a:moveTo>
                      <a:pt x="0" y="21"/>
                    </a:moveTo>
                    <a:cubicBezTo>
                      <a:pt x="7" y="15"/>
                      <a:pt x="13" y="8"/>
                      <a:pt x="18" y="0"/>
                    </a:cubicBezTo>
                    <a:cubicBezTo>
                      <a:pt x="12" y="5"/>
                      <a:pt x="6" y="13"/>
                      <a:pt x="0"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049" b="0" i="0" u="none" strike="noStrike" kern="1200" cap="none" spc="0" normalizeH="0" baseline="0" noProof="0">
                  <a:ln>
                    <a:noFill/>
                  </a:ln>
                  <a:solidFill>
                    <a:srgbClr val="000000"/>
                  </a:solidFill>
                  <a:effectLst/>
                  <a:uLnTx/>
                  <a:uFillTx/>
                  <a:latin typeface="Helvetica" pitchFamily="2" charset="0"/>
                </a:endParaRPr>
              </a:p>
            </p:txBody>
          </p:sp>
          <p:sp>
            <p:nvSpPr>
              <p:cNvPr id="228" name="Freeform 10">
                <a:extLst>
                  <a:ext uri="{FF2B5EF4-FFF2-40B4-BE49-F238E27FC236}">
                    <a16:creationId xmlns:a16="http://schemas.microsoft.com/office/drawing/2014/main" id="{547DB6B1-58C4-85AA-63C4-FA2E1E8C4224}"/>
                  </a:ext>
                </a:extLst>
              </p:cNvPr>
              <p:cNvSpPr>
                <a:spLocks/>
              </p:cNvSpPr>
              <p:nvPr/>
            </p:nvSpPr>
            <p:spPr bwMode="auto">
              <a:xfrm>
                <a:off x="6791325" y="3038475"/>
                <a:ext cx="17463" cy="138112"/>
              </a:xfrm>
              <a:custGeom>
                <a:avLst/>
                <a:gdLst>
                  <a:gd name="T0" fmla="*/ 3 w 3"/>
                  <a:gd name="T1" fmla="*/ 0 h 23"/>
                  <a:gd name="T2" fmla="*/ 1 w 3"/>
                  <a:gd name="T3" fmla="*/ 23 h 23"/>
                  <a:gd name="T4" fmla="*/ 3 w 3"/>
                  <a:gd name="T5" fmla="*/ 0 h 23"/>
                </a:gdLst>
                <a:ahLst/>
                <a:cxnLst>
                  <a:cxn ang="0">
                    <a:pos x="T0" y="T1"/>
                  </a:cxn>
                  <a:cxn ang="0">
                    <a:pos x="T2" y="T3"/>
                  </a:cxn>
                  <a:cxn ang="0">
                    <a:pos x="T4" y="T5"/>
                  </a:cxn>
                </a:cxnLst>
                <a:rect l="0" t="0" r="r" b="b"/>
                <a:pathLst>
                  <a:path w="3" h="23">
                    <a:moveTo>
                      <a:pt x="3" y="0"/>
                    </a:moveTo>
                    <a:cubicBezTo>
                      <a:pt x="1" y="6"/>
                      <a:pt x="0" y="14"/>
                      <a:pt x="1" y="23"/>
                    </a:cubicBezTo>
                    <a:cubicBezTo>
                      <a:pt x="2" y="14"/>
                      <a:pt x="3" y="6"/>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049" b="0" i="0" u="none" strike="noStrike" kern="1200" cap="none" spc="0" normalizeH="0" baseline="0" noProof="0">
                  <a:ln>
                    <a:noFill/>
                  </a:ln>
                  <a:solidFill>
                    <a:srgbClr val="000000"/>
                  </a:solidFill>
                  <a:effectLst/>
                  <a:uLnTx/>
                  <a:uFillTx/>
                  <a:latin typeface="Helvetica" pitchFamily="2" charset="0"/>
                </a:endParaRPr>
              </a:p>
            </p:txBody>
          </p:sp>
          <p:sp>
            <p:nvSpPr>
              <p:cNvPr id="229" name="Freeform 11">
                <a:extLst>
                  <a:ext uri="{FF2B5EF4-FFF2-40B4-BE49-F238E27FC236}">
                    <a16:creationId xmlns:a16="http://schemas.microsoft.com/office/drawing/2014/main" id="{D473CB2F-491B-E18D-D4A3-BE00A0B959EC}"/>
                  </a:ext>
                </a:extLst>
              </p:cNvPr>
              <p:cNvSpPr>
                <a:spLocks/>
              </p:cNvSpPr>
              <p:nvPr/>
            </p:nvSpPr>
            <p:spPr bwMode="auto">
              <a:xfrm>
                <a:off x="6623050" y="2797175"/>
                <a:ext cx="30163" cy="107950"/>
              </a:xfrm>
              <a:custGeom>
                <a:avLst/>
                <a:gdLst>
                  <a:gd name="T0" fmla="*/ 5 w 5"/>
                  <a:gd name="T1" fmla="*/ 8 h 18"/>
                  <a:gd name="T2" fmla="*/ 1 w 5"/>
                  <a:gd name="T3" fmla="*/ 0 h 18"/>
                  <a:gd name="T4" fmla="*/ 0 w 5"/>
                  <a:gd name="T5" fmla="*/ 0 h 18"/>
                  <a:gd name="T6" fmla="*/ 0 w 5"/>
                  <a:gd name="T7" fmla="*/ 18 h 18"/>
                  <a:gd name="T8" fmla="*/ 1 w 5"/>
                  <a:gd name="T9" fmla="*/ 18 h 18"/>
                  <a:gd name="T10" fmla="*/ 5 w 5"/>
                  <a:gd name="T11" fmla="*/ 8 h 18"/>
                </a:gdLst>
                <a:ahLst/>
                <a:cxnLst>
                  <a:cxn ang="0">
                    <a:pos x="T0" y="T1"/>
                  </a:cxn>
                  <a:cxn ang="0">
                    <a:pos x="T2" y="T3"/>
                  </a:cxn>
                  <a:cxn ang="0">
                    <a:pos x="T4" y="T5"/>
                  </a:cxn>
                  <a:cxn ang="0">
                    <a:pos x="T6" y="T7"/>
                  </a:cxn>
                  <a:cxn ang="0">
                    <a:pos x="T8" y="T9"/>
                  </a:cxn>
                  <a:cxn ang="0">
                    <a:pos x="T10" y="T11"/>
                  </a:cxn>
                </a:cxnLst>
                <a:rect l="0" t="0" r="r" b="b"/>
                <a:pathLst>
                  <a:path w="5" h="18">
                    <a:moveTo>
                      <a:pt x="5" y="8"/>
                    </a:moveTo>
                    <a:cubicBezTo>
                      <a:pt x="5" y="3"/>
                      <a:pt x="4" y="0"/>
                      <a:pt x="1" y="0"/>
                    </a:cubicBezTo>
                    <a:cubicBezTo>
                      <a:pt x="0" y="0"/>
                      <a:pt x="0" y="0"/>
                      <a:pt x="0" y="0"/>
                    </a:cubicBezTo>
                    <a:cubicBezTo>
                      <a:pt x="0" y="18"/>
                      <a:pt x="0" y="18"/>
                      <a:pt x="0" y="18"/>
                    </a:cubicBezTo>
                    <a:cubicBezTo>
                      <a:pt x="0" y="18"/>
                      <a:pt x="0" y="18"/>
                      <a:pt x="1" y="18"/>
                    </a:cubicBezTo>
                    <a:cubicBezTo>
                      <a:pt x="3" y="18"/>
                      <a:pt x="5" y="16"/>
                      <a:pt x="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049" b="0" i="0" u="none" strike="noStrike" kern="1200" cap="none" spc="0" normalizeH="0" baseline="0" noProof="0">
                  <a:ln>
                    <a:noFill/>
                  </a:ln>
                  <a:solidFill>
                    <a:srgbClr val="000000"/>
                  </a:solidFill>
                  <a:effectLst/>
                  <a:uLnTx/>
                  <a:uFillTx/>
                  <a:latin typeface="Helvetica" pitchFamily="2" charset="0"/>
                </a:endParaRPr>
              </a:p>
            </p:txBody>
          </p:sp>
          <p:sp>
            <p:nvSpPr>
              <p:cNvPr id="230" name="Freeform 12">
                <a:extLst>
                  <a:ext uri="{FF2B5EF4-FFF2-40B4-BE49-F238E27FC236}">
                    <a16:creationId xmlns:a16="http://schemas.microsoft.com/office/drawing/2014/main" id="{CAECA184-420E-68FA-A0AB-3E7789A31531}"/>
                  </a:ext>
                </a:extLst>
              </p:cNvPr>
              <p:cNvSpPr>
                <a:spLocks/>
              </p:cNvSpPr>
              <p:nvPr/>
            </p:nvSpPr>
            <p:spPr bwMode="auto">
              <a:xfrm>
                <a:off x="6515100" y="2797175"/>
                <a:ext cx="23813" cy="47625"/>
              </a:xfrm>
              <a:custGeom>
                <a:avLst/>
                <a:gdLst>
                  <a:gd name="T0" fmla="*/ 1 w 4"/>
                  <a:gd name="T1" fmla="*/ 0 h 8"/>
                  <a:gd name="T2" fmla="*/ 0 w 4"/>
                  <a:gd name="T3" fmla="*/ 0 h 8"/>
                  <a:gd name="T4" fmla="*/ 0 w 4"/>
                  <a:gd name="T5" fmla="*/ 8 h 8"/>
                  <a:gd name="T6" fmla="*/ 1 w 4"/>
                  <a:gd name="T7" fmla="*/ 8 h 8"/>
                  <a:gd name="T8" fmla="*/ 4 w 4"/>
                  <a:gd name="T9" fmla="*/ 4 h 8"/>
                  <a:gd name="T10" fmla="*/ 1 w 4"/>
                  <a:gd name="T11" fmla="*/ 0 h 8"/>
                </a:gdLst>
                <a:ahLst/>
                <a:cxnLst>
                  <a:cxn ang="0">
                    <a:pos x="T0" y="T1"/>
                  </a:cxn>
                  <a:cxn ang="0">
                    <a:pos x="T2" y="T3"/>
                  </a:cxn>
                  <a:cxn ang="0">
                    <a:pos x="T4" y="T5"/>
                  </a:cxn>
                  <a:cxn ang="0">
                    <a:pos x="T6" y="T7"/>
                  </a:cxn>
                  <a:cxn ang="0">
                    <a:pos x="T8" y="T9"/>
                  </a:cxn>
                  <a:cxn ang="0">
                    <a:pos x="T10" y="T11"/>
                  </a:cxn>
                </a:cxnLst>
                <a:rect l="0" t="0" r="r" b="b"/>
                <a:pathLst>
                  <a:path w="4" h="8">
                    <a:moveTo>
                      <a:pt x="1" y="0"/>
                    </a:moveTo>
                    <a:cubicBezTo>
                      <a:pt x="0" y="0"/>
                      <a:pt x="0" y="0"/>
                      <a:pt x="0" y="0"/>
                    </a:cubicBezTo>
                    <a:cubicBezTo>
                      <a:pt x="0" y="8"/>
                      <a:pt x="0" y="8"/>
                      <a:pt x="0" y="8"/>
                    </a:cubicBezTo>
                    <a:cubicBezTo>
                      <a:pt x="0" y="8"/>
                      <a:pt x="0" y="8"/>
                      <a:pt x="1" y="8"/>
                    </a:cubicBezTo>
                    <a:cubicBezTo>
                      <a:pt x="3" y="8"/>
                      <a:pt x="4" y="6"/>
                      <a:pt x="4" y="4"/>
                    </a:cubicBezTo>
                    <a:cubicBezTo>
                      <a:pt x="4" y="1"/>
                      <a:pt x="3"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049" b="0" i="0" u="none" strike="noStrike" kern="1200" cap="none" spc="0" normalizeH="0" baseline="0" noProof="0">
                  <a:ln>
                    <a:noFill/>
                  </a:ln>
                  <a:solidFill>
                    <a:srgbClr val="000000"/>
                  </a:solidFill>
                  <a:effectLst/>
                  <a:uLnTx/>
                  <a:uFillTx/>
                  <a:latin typeface="Helvetica" pitchFamily="2" charset="0"/>
                </a:endParaRPr>
              </a:p>
            </p:txBody>
          </p:sp>
          <p:sp>
            <p:nvSpPr>
              <p:cNvPr id="231" name="Freeform 13">
                <a:extLst>
                  <a:ext uri="{FF2B5EF4-FFF2-40B4-BE49-F238E27FC236}">
                    <a16:creationId xmlns:a16="http://schemas.microsoft.com/office/drawing/2014/main" id="{189F2A01-DD1D-CB0E-DC12-4A0608DF588B}"/>
                  </a:ext>
                </a:extLst>
              </p:cNvPr>
              <p:cNvSpPr>
                <a:spLocks noEditPoints="1"/>
              </p:cNvSpPr>
              <p:nvPr/>
            </p:nvSpPr>
            <p:spPr bwMode="auto">
              <a:xfrm>
                <a:off x="6430963" y="2693988"/>
                <a:ext cx="781050" cy="1020762"/>
              </a:xfrm>
              <a:custGeom>
                <a:avLst/>
                <a:gdLst>
                  <a:gd name="T0" fmla="*/ 0 w 130"/>
                  <a:gd name="T1" fmla="*/ 0 h 169"/>
                  <a:gd name="T2" fmla="*/ 0 w 130"/>
                  <a:gd name="T3" fmla="*/ 169 h 169"/>
                  <a:gd name="T4" fmla="*/ 130 w 130"/>
                  <a:gd name="T5" fmla="*/ 169 h 169"/>
                  <a:gd name="T6" fmla="*/ 130 w 130"/>
                  <a:gd name="T7" fmla="*/ 39 h 169"/>
                  <a:gd name="T8" fmla="*/ 91 w 130"/>
                  <a:gd name="T9" fmla="*/ 0 h 169"/>
                  <a:gd name="T10" fmla="*/ 0 w 130"/>
                  <a:gd name="T11" fmla="*/ 0 h 169"/>
                  <a:gd name="T12" fmla="*/ 46 w 130"/>
                  <a:gd name="T13" fmla="*/ 13 h 169"/>
                  <a:gd name="T14" fmla="*/ 58 w 130"/>
                  <a:gd name="T15" fmla="*/ 13 h 169"/>
                  <a:gd name="T16" fmla="*/ 58 w 130"/>
                  <a:gd name="T17" fmla="*/ 17 h 169"/>
                  <a:gd name="T18" fmla="*/ 51 w 130"/>
                  <a:gd name="T19" fmla="*/ 17 h 169"/>
                  <a:gd name="T20" fmla="*/ 51 w 130"/>
                  <a:gd name="T21" fmla="*/ 24 h 169"/>
                  <a:gd name="T22" fmla="*/ 57 w 130"/>
                  <a:gd name="T23" fmla="*/ 24 h 169"/>
                  <a:gd name="T24" fmla="*/ 57 w 130"/>
                  <a:gd name="T25" fmla="*/ 28 h 169"/>
                  <a:gd name="T26" fmla="*/ 51 w 130"/>
                  <a:gd name="T27" fmla="*/ 28 h 169"/>
                  <a:gd name="T28" fmla="*/ 51 w 130"/>
                  <a:gd name="T29" fmla="*/ 39 h 169"/>
                  <a:gd name="T30" fmla="*/ 46 w 130"/>
                  <a:gd name="T31" fmla="*/ 39 h 169"/>
                  <a:gd name="T32" fmla="*/ 46 w 130"/>
                  <a:gd name="T33" fmla="*/ 13 h 169"/>
                  <a:gd name="T34" fmla="*/ 27 w 130"/>
                  <a:gd name="T35" fmla="*/ 13 h 169"/>
                  <a:gd name="T36" fmla="*/ 32 w 130"/>
                  <a:gd name="T37" fmla="*/ 12 h 169"/>
                  <a:gd name="T38" fmla="*/ 39 w 130"/>
                  <a:gd name="T39" fmla="*/ 15 h 169"/>
                  <a:gd name="T40" fmla="*/ 43 w 130"/>
                  <a:gd name="T41" fmla="*/ 26 h 169"/>
                  <a:gd name="T42" fmla="*/ 39 w 130"/>
                  <a:gd name="T43" fmla="*/ 37 h 169"/>
                  <a:gd name="T44" fmla="*/ 31 w 130"/>
                  <a:gd name="T45" fmla="*/ 39 h 169"/>
                  <a:gd name="T46" fmla="*/ 27 w 130"/>
                  <a:gd name="T47" fmla="*/ 39 h 169"/>
                  <a:gd name="T48" fmla="*/ 27 w 130"/>
                  <a:gd name="T49" fmla="*/ 13 h 169"/>
                  <a:gd name="T50" fmla="*/ 14 w 130"/>
                  <a:gd name="T51" fmla="*/ 29 h 169"/>
                  <a:gd name="T52" fmla="*/ 14 w 130"/>
                  <a:gd name="T53" fmla="*/ 39 h 169"/>
                  <a:gd name="T54" fmla="*/ 8 w 130"/>
                  <a:gd name="T55" fmla="*/ 39 h 169"/>
                  <a:gd name="T56" fmla="*/ 8 w 130"/>
                  <a:gd name="T57" fmla="*/ 13 h 169"/>
                  <a:gd name="T58" fmla="*/ 14 w 130"/>
                  <a:gd name="T59" fmla="*/ 12 h 169"/>
                  <a:gd name="T60" fmla="*/ 21 w 130"/>
                  <a:gd name="T61" fmla="*/ 15 h 169"/>
                  <a:gd name="T62" fmla="*/ 23 w 130"/>
                  <a:gd name="T63" fmla="*/ 20 h 169"/>
                  <a:gd name="T64" fmla="*/ 21 w 130"/>
                  <a:gd name="T65" fmla="*/ 27 h 169"/>
                  <a:gd name="T66" fmla="*/ 15 w 130"/>
                  <a:gd name="T67" fmla="*/ 29 h 169"/>
                  <a:gd name="T68" fmla="*/ 14 w 130"/>
                  <a:gd name="T69" fmla="*/ 29 h 169"/>
                  <a:gd name="T70" fmla="*/ 119 w 130"/>
                  <a:gd name="T71" fmla="*/ 125 h 169"/>
                  <a:gd name="T72" fmla="*/ 118 w 130"/>
                  <a:gd name="T73" fmla="*/ 126 h 169"/>
                  <a:gd name="T74" fmla="*/ 81 w 130"/>
                  <a:gd name="T75" fmla="*/ 117 h 169"/>
                  <a:gd name="T76" fmla="*/ 48 w 130"/>
                  <a:gd name="T77" fmla="*/ 128 h 169"/>
                  <a:gd name="T78" fmla="*/ 20 w 130"/>
                  <a:gd name="T79" fmla="*/ 161 h 169"/>
                  <a:gd name="T80" fmla="*/ 19 w 130"/>
                  <a:gd name="T81" fmla="*/ 161 h 169"/>
                  <a:gd name="T82" fmla="*/ 19 w 130"/>
                  <a:gd name="T83" fmla="*/ 161 h 169"/>
                  <a:gd name="T84" fmla="*/ 18 w 130"/>
                  <a:gd name="T85" fmla="*/ 159 h 169"/>
                  <a:gd name="T86" fmla="*/ 46 w 130"/>
                  <a:gd name="T87" fmla="*/ 127 h 169"/>
                  <a:gd name="T88" fmla="*/ 59 w 130"/>
                  <a:gd name="T89" fmla="*/ 88 h 169"/>
                  <a:gd name="T90" fmla="*/ 63 w 130"/>
                  <a:gd name="T91" fmla="*/ 47 h 169"/>
                  <a:gd name="T92" fmla="*/ 65 w 130"/>
                  <a:gd name="T93" fmla="*/ 47 h 169"/>
                  <a:gd name="T94" fmla="*/ 66 w 130"/>
                  <a:gd name="T95" fmla="*/ 48 h 169"/>
                  <a:gd name="T96" fmla="*/ 62 w 130"/>
                  <a:gd name="T97" fmla="*/ 88 h 169"/>
                  <a:gd name="T98" fmla="*/ 81 w 130"/>
                  <a:gd name="T99" fmla="*/ 114 h 169"/>
                  <a:gd name="T100" fmla="*/ 117 w 130"/>
                  <a:gd name="T101" fmla="*/ 123 h 169"/>
                  <a:gd name="T102" fmla="*/ 118 w 130"/>
                  <a:gd name="T103" fmla="*/ 124 h 169"/>
                  <a:gd name="T104" fmla="*/ 119 w 130"/>
                  <a:gd name="T105" fmla="*/ 125 h 169"/>
                  <a:gd name="T106" fmla="*/ 89 w 130"/>
                  <a:gd name="T107" fmla="*/ 41 h 169"/>
                  <a:gd name="T108" fmla="*/ 89 w 130"/>
                  <a:gd name="T109" fmla="*/ 8 h 169"/>
                  <a:gd name="T110" fmla="*/ 122 w 130"/>
                  <a:gd name="T111" fmla="*/ 41 h 169"/>
                  <a:gd name="T112" fmla="*/ 89 w 130"/>
                  <a:gd name="T113" fmla="*/ 41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 h="169">
                    <a:moveTo>
                      <a:pt x="0" y="0"/>
                    </a:moveTo>
                    <a:cubicBezTo>
                      <a:pt x="0" y="169"/>
                      <a:pt x="0" y="169"/>
                      <a:pt x="0" y="169"/>
                    </a:cubicBezTo>
                    <a:cubicBezTo>
                      <a:pt x="130" y="169"/>
                      <a:pt x="130" y="169"/>
                      <a:pt x="130" y="169"/>
                    </a:cubicBezTo>
                    <a:cubicBezTo>
                      <a:pt x="130" y="39"/>
                      <a:pt x="130" y="39"/>
                      <a:pt x="130" y="39"/>
                    </a:cubicBezTo>
                    <a:cubicBezTo>
                      <a:pt x="91" y="0"/>
                      <a:pt x="91" y="0"/>
                      <a:pt x="91" y="0"/>
                    </a:cubicBezTo>
                    <a:lnTo>
                      <a:pt x="0" y="0"/>
                    </a:lnTo>
                    <a:close/>
                    <a:moveTo>
                      <a:pt x="46" y="13"/>
                    </a:moveTo>
                    <a:cubicBezTo>
                      <a:pt x="58" y="13"/>
                      <a:pt x="58" y="13"/>
                      <a:pt x="58" y="13"/>
                    </a:cubicBezTo>
                    <a:cubicBezTo>
                      <a:pt x="58" y="17"/>
                      <a:pt x="58" y="17"/>
                      <a:pt x="58" y="17"/>
                    </a:cubicBezTo>
                    <a:cubicBezTo>
                      <a:pt x="51" y="17"/>
                      <a:pt x="51" y="17"/>
                      <a:pt x="51" y="17"/>
                    </a:cubicBezTo>
                    <a:cubicBezTo>
                      <a:pt x="51" y="24"/>
                      <a:pt x="51" y="24"/>
                      <a:pt x="51" y="24"/>
                    </a:cubicBezTo>
                    <a:cubicBezTo>
                      <a:pt x="57" y="24"/>
                      <a:pt x="57" y="24"/>
                      <a:pt x="57" y="24"/>
                    </a:cubicBezTo>
                    <a:cubicBezTo>
                      <a:pt x="57" y="28"/>
                      <a:pt x="57" y="28"/>
                      <a:pt x="57" y="28"/>
                    </a:cubicBezTo>
                    <a:cubicBezTo>
                      <a:pt x="51" y="28"/>
                      <a:pt x="51" y="28"/>
                      <a:pt x="51" y="28"/>
                    </a:cubicBezTo>
                    <a:cubicBezTo>
                      <a:pt x="51" y="39"/>
                      <a:pt x="51" y="39"/>
                      <a:pt x="51" y="39"/>
                    </a:cubicBezTo>
                    <a:cubicBezTo>
                      <a:pt x="46" y="39"/>
                      <a:pt x="46" y="39"/>
                      <a:pt x="46" y="39"/>
                    </a:cubicBezTo>
                    <a:lnTo>
                      <a:pt x="46" y="13"/>
                    </a:lnTo>
                    <a:close/>
                    <a:moveTo>
                      <a:pt x="27" y="13"/>
                    </a:moveTo>
                    <a:cubicBezTo>
                      <a:pt x="28" y="13"/>
                      <a:pt x="30" y="12"/>
                      <a:pt x="32" y="12"/>
                    </a:cubicBezTo>
                    <a:cubicBezTo>
                      <a:pt x="35" y="12"/>
                      <a:pt x="38" y="13"/>
                      <a:pt x="39" y="15"/>
                    </a:cubicBezTo>
                    <a:cubicBezTo>
                      <a:pt x="41" y="17"/>
                      <a:pt x="43" y="20"/>
                      <a:pt x="43" y="26"/>
                    </a:cubicBezTo>
                    <a:cubicBezTo>
                      <a:pt x="43" y="31"/>
                      <a:pt x="41" y="35"/>
                      <a:pt x="39" y="37"/>
                    </a:cubicBezTo>
                    <a:cubicBezTo>
                      <a:pt x="37" y="39"/>
                      <a:pt x="35" y="39"/>
                      <a:pt x="31" y="39"/>
                    </a:cubicBezTo>
                    <a:cubicBezTo>
                      <a:pt x="29" y="39"/>
                      <a:pt x="28" y="39"/>
                      <a:pt x="27" y="39"/>
                    </a:cubicBezTo>
                    <a:lnTo>
                      <a:pt x="27" y="13"/>
                    </a:lnTo>
                    <a:close/>
                    <a:moveTo>
                      <a:pt x="14" y="29"/>
                    </a:moveTo>
                    <a:cubicBezTo>
                      <a:pt x="14" y="39"/>
                      <a:pt x="14" y="39"/>
                      <a:pt x="14" y="39"/>
                    </a:cubicBezTo>
                    <a:cubicBezTo>
                      <a:pt x="8" y="39"/>
                      <a:pt x="8" y="39"/>
                      <a:pt x="8" y="39"/>
                    </a:cubicBezTo>
                    <a:cubicBezTo>
                      <a:pt x="8" y="13"/>
                      <a:pt x="8" y="13"/>
                      <a:pt x="8" y="13"/>
                    </a:cubicBezTo>
                    <a:cubicBezTo>
                      <a:pt x="10" y="13"/>
                      <a:pt x="12" y="12"/>
                      <a:pt x="14" y="12"/>
                    </a:cubicBezTo>
                    <a:cubicBezTo>
                      <a:pt x="17" y="12"/>
                      <a:pt x="19" y="13"/>
                      <a:pt x="21" y="15"/>
                    </a:cubicBezTo>
                    <a:cubicBezTo>
                      <a:pt x="23" y="16"/>
                      <a:pt x="23" y="18"/>
                      <a:pt x="23" y="20"/>
                    </a:cubicBezTo>
                    <a:cubicBezTo>
                      <a:pt x="23" y="23"/>
                      <a:pt x="23" y="25"/>
                      <a:pt x="21" y="27"/>
                    </a:cubicBezTo>
                    <a:cubicBezTo>
                      <a:pt x="20" y="29"/>
                      <a:pt x="17" y="29"/>
                      <a:pt x="15" y="29"/>
                    </a:cubicBezTo>
                    <a:cubicBezTo>
                      <a:pt x="14" y="29"/>
                      <a:pt x="14" y="29"/>
                      <a:pt x="14" y="29"/>
                    </a:cubicBezTo>
                    <a:close/>
                    <a:moveTo>
                      <a:pt x="119" y="125"/>
                    </a:moveTo>
                    <a:cubicBezTo>
                      <a:pt x="119" y="126"/>
                      <a:pt x="119" y="126"/>
                      <a:pt x="118" y="126"/>
                    </a:cubicBezTo>
                    <a:cubicBezTo>
                      <a:pt x="103" y="125"/>
                      <a:pt x="90" y="122"/>
                      <a:pt x="81" y="117"/>
                    </a:cubicBezTo>
                    <a:cubicBezTo>
                      <a:pt x="69" y="117"/>
                      <a:pt x="58" y="121"/>
                      <a:pt x="48" y="128"/>
                    </a:cubicBezTo>
                    <a:cubicBezTo>
                      <a:pt x="41" y="142"/>
                      <a:pt x="31" y="153"/>
                      <a:pt x="20" y="161"/>
                    </a:cubicBezTo>
                    <a:cubicBezTo>
                      <a:pt x="20" y="161"/>
                      <a:pt x="20" y="161"/>
                      <a:pt x="19" y="161"/>
                    </a:cubicBezTo>
                    <a:cubicBezTo>
                      <a:pt x="19" y="161"/>
                      <a:pt x="19" y="161"/>
                      <a:pt x="19" y="161"/>
                    </a:cubicBezTo>
                    <a:cubicBezTo>
                      <a:pt x="18" y="161"/>
                      <a:pt x="18" y="160"/>
                      <a:pt x="18" y="159"/>
                    </a:cubicBezTo>
                    <a:cubicBezTo>
                      <a:pt x="26" y="145"/>
                      <a:pt x="36" y="134"/>
                      <a:pt x="46" y="127"/>
                    </a:cubicBezTo>
                    <a:cubicBezTo>
                      <a:pt x="52" y="115"/>
                      <a:pt x="56" y="102"/>
                      <a:pt x="59" y="88"/>
                    </a:cubicBezTo>
                    <a:cubicBezTo>
                      <a:pt x="55" y="68"/>
                      <a:pt x="63" y="48"/>
                      <a:pt x="63" y="47"/>
                    </a:cubicBezTo>
                    <a:cubicBezTo>
                      <a:pt x="63" y="47"/>
                      <a:pt x="64" y="46"/>
                      <a:pt x="65" y="47"/>
                    </a:cubicBezTo>
                    <a:cubicBezTo>
                      <a:pt x="65" y="47"/>
                      <a:pt x="66" y="47"/>
                      <a:pt x="66" y="48"/>
                    </a:cubicBezTo>
                    <a:cubicBezTo>
                      <a:pt x="66" y="48"/>
                      <a:pt x="66" y="66"/>
                      <a:pt x="62" y="88"/>
                    </a:cubicBezTo>
                    <a:cubicBezTo>
                      <a:pt x="64" y="99"/>
                      <a:pt x="71" y="108"/>
                      <a:pt x="81" y="114"/>
                    </a:cubicBezTo>
                    <a:cubicBezTo>
                      <a:pt x="98" y="114"/>
                      <a:pt x="112" y="120"/>
                      <a:pt x="117" y="123"/>
                    </a:cubicBezTo>
                    <a:cubicBezTo>
                      <a:pt x="117" y="123"/>
                      <a:pt x="118" y="124"/>
                      <a:pt x="118" y="124"/>
                    </a:cubicBezTo>
                    <a:cubicBezTo>
                      <a:pt x="119" y="124"/>
                      <a:pt x="119" y="125"/>
                      <a:pt x="119" y="125"/>
                    </a:cubicBezTo>
                    <a:close/>
                    <a:moveTo>
                      <a:pt x="89" y="41"/>
                    </a:moveTo>
                    <a:cubicBezTo>
                      <a:pt x="89" y="8"/>
                      <a:pt x="89" y="8"/>
                      <a:pt x="89" y="8"/>
                    </a:cubicBezTo>
                    <a:cubicBezTo>
                      <a:pt x="122" y="41"/>
                      <a:pt x="122" y="41"/>
                      <a:pt x="122" y="41"/>
                    </a:cubicBezTo>
                    <a:lnTo>
                      <a:pt x="89"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049" b="0" i="0" u="none" strike="noStrike" kern="1200" cap="none" spc="0" normalizeH="0" baseline="0" noProof="0">
                  <a:ln>
                    <a:noFill/>
                  </a:ln>
                  <a:solidFill>
                    <a:srgbClr val="000000"/>
                  </a:solidFill>
                  <a:effectLst/>
                  <a:uLnTx/>
                  <a:uFillTx/>
                  <a:latin typeface="Helvetica" pitchFamily="2" charset="0"/>
                </a:endParaRPr>
              </a:p>
            </p:txBody>
          </p:sp>
          <p:sp>
            <p:nvSpPr>
              <p:cNvPr id="232" name="Freeform 14">
                <a:extLst>
                  <a:ext uri="{FF2B5EF4-FFF2-40B4-BE49-F238E27FC236}">
                    <a16:creationId xmlns:a16="http://schemas.microsoft.com/office/drawing/2014/main" id="{B4B44685-82F5-F1F2-A6B3-9C0C27274941}"/>
                  </a:ext>
                </a:extLst>
              </p:cNvPr>
              <p:cNvSpPr>
                <a:spLocks/>
              </p:cNvSpPr>
              <p:nvPr/>
            </p:nvSpPr>
            <p:spPr bwMode="auto">
              <a:xfrm>
                <a:off x="6731000" y="3255963"/>
                <a:ext cx="161925" cy="180975"/>
              </a:xfrm>
              <a:custGeom>
                <a:avLst/>
                <a:gdLst>
                  <a:gd name="T0" fmla="*/ 11 w 27"/>
                  <a:gd name="T1" fmla="*/ 0 h 30"/>
                  <a:gd name="T2" fmla="*/ 0 w 27"/>
                  <a:gd name="T3" fmla="*/ 30 h 30"/>
                  <a:gd name="T4" fmla="*/ 27 w 27"/>
                  <a:gd name="T5" fmla="*/ 21 h 30"/>
                  <a:gd name="T6" fmla="*/ 11 w 27"/>
                  <a:gd name="T7" fmla="*/ 0 h 30"/>
                </a:gdLst>
                <a:ahLst/>
                <a:cxnLst>
                  <a:cxn ang="0">
                    <a:pos x="T0" y="T1"/>
                  </a:cxn>
                  <a:cxn ang="0">
                    <a:pos x="T2" y="T3"/>
                  </a:cxn>
                  <a:cxn ang="0">
                    <a:pos x="T4" y="T5"/>
                  </a:cxn>
                  <a:cxn ang="0">
                    <a:pos x="T6" y="T7"/>
                  </a:cxn>
                </a:cxnLst>
                <a:rect l="0" t="0" r="r" b="b"/>
                <a:pathLst>
                  <a:path w="27" h="30">
                    <a:moveTo>
                      <a:pt x="11" y="0"/>
                    </a:moveTo>
                    <a:cubicBezTo>
                      <a:pt x="8" y="11"/>
                      <a:pt x="5" y="21"/>
                      <a:pt x="0" y="30"/>
                    </a:cubicBezTo>
                    <a:cubicBezTo>
                      <a:pt x="9" y="25"/>
                      <a:pt x="17" y="22"/>
                      <a:pt x="27" y="21"/>
                    </a:cubicBezTo>
                    <a:cubicBezTo>
                      <a:pt x="19" y="16"/>
                      <a:pt x="14" y="9"/>
                      <a:pt x="1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049" b="0" i="0" u="none" strike="noStrike" kern="1200" cap="none" spc="0" normalizeH="0" baseline="0" noProof="0">
                  <a:ln>
                    <a:noFill/>
                  </a:ln>
                  <a:solidFill>
                    <a:srgbClr val="000000"/>
                  </a:solidFill>
                  <a:effectLst/>
                  <a:uLnTx/>
                  <a:uFillTx/>
                  <a:latin typeface="Helvetica" pitchFamily="2" charset="0"/>
                </a:endParaRPr>
              </a:p>
            </p:txBody>
          </p:sp>
          <p:sp>
            <p:nvSpPr>
              <p:cNvPr id="233" name="Freeform 15">
                <a:extLst>
                  <a:ext uri="{FF2B5EF4-FFF2-40B4-BE49-F238E27FC236}">
                    <a16:creationId xmlns:a16="http://schemas.microsoft.com/office/drawing/2014/main" id="{AF6F9B07-46B4-FDA7-4681-AAC044AF7525}"/>
                  </a:ext>
                </a:extLst>
              </p:cNvPr>
              <p:cNvSpPr>
                <a:spLocks/>
              </p:cNvSpPr>
              <p:nvPr/>
            </p:nvSpPr>
            <p:spPr bwMode="auto">
              <a:xfrm>
                <a:off x="6953250" y="3678238"/>
                <a:ext cx="144463" cy="36512"/>
              </a:xfrm>
              <a:custGeom>
                <a:avLst/>
                <a:gdLst>
                  <a:gd name="T0" fmla="*/ 24 w 24"/>
                  <a:gd name="T1" fmla="*/ 6 h 6"/>
                  <a:gd name="T2" fmla="*/ 0 w 24"/>
                  <a:gd name="T3" fmla="*/ 0 h 6"/>
                  <a:gd name="T4" fmla="*/ 24 w 24"/>
                  <a:gd name="T5" fmla="*/ 6 h 6"/>
                </a:gdLst>
                <a:ahLst/>
                <a:cxnLst>
                  <a:cxn ang="0">
                    <a:pos x="T0" y="T1"/>
                  </a:cxn>
                  <a:cxn ang="0">
                    <a:pos x="T2" y="T3"/>
                  </a:cxn>
                  <a:cxn ang="0">
                    <a:pos x="T4" y="T5"/>
                  </a:cxn>
                </a:cxnLst>
                <a:rect l="0" t="0" r="r" b="b"/>
                <a:pathLst>
                  <a:path w="24" h="6">
                    <a:moveTo>
                      <a:pt x="24" y="6"/>
                    </a:moveTo>
                    <a:cubicBezTo>
                      <a:pt x="18" y="4"/>
                      <a:pt x="10" y="1"/>
                      <a:pt x="0" y="0"/>
                    </a:cubicBezTo>
                    <a:cubicBezTo>
                      <a:pt x="6" y="3"/>
                      <a:pt x="14" y="5"/>
                      <a:pt x="24"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049" b="0" i="0" u="none" strike="noStrike" kern="1200" cap="none" spc="0" normalizeH="0" baseline="0" noProof="0">
                  <a:ln>
                    <a:noFill/>
                  </a:ln>
                  <a:solidFill>
                    <a:srgbClr val="000000"/>
                  </a:solidFill>
                  <a:effectLst/>
                  <a:uLnTx/>
                  <a:uFillTx/>
                  <a:latin typeface="Helvetica" pitchFamily="2" charset="0"/>
                </a:endParaRPr>
              </a:p>
            </p:txBody>
          </p:sp>
        </p:grpSp>
        <p:sp>
          <p:nvSpPr>
            <p:cNvPr id="221" name="TextBox 220">
              <a:extLst>
                <a:ext uri="{FF2B5EF4-FFF2-40B4-BE49-F238E27FC236}">
                  <a16:creationId xmlns:a16="http://schemas.microsoft.com/office/drawing/2014/main" id="{DE828A50-7209-69F9-08F3-6855279E47D0}"/>
                </a:ext>
              </a:extLst>
            </p:cNvPr>
            <p:cNvSpPr txBox="1"/>
            <p:nvPr/>
          </p:nvSpPr>
          <p:spPr>
            <a:xfrm>
              <a:off x="1572618" y="3344002"/>
              <a:ext cx="694783" cy="788912"/>
            </a:xfrm>
            <a:prstGeom prst="rect">
              <a:avLst/>
            </a:prstGeom>
            <a:noFill/>
          </p:spPr>
          <p:txBody>
            <a:bodyPr wrap="none" lIns="0" tIns="0" rIns="0" bIns="0" rtlCol="0">
              <a:spAutoFit/>
            </a:bodyPr>
            <a:lstStyle/>
            <a:p>
              <a:pPr marL="0" marR="0" lvl="0" indent="0" algn="ctr" defTabSz="609585" rtl="0" eaLnBrk="1" fontAlgn="base" latinLnBrk="0" hangingPunct="1">
                <a:lnSpc>
                  <a:spcPct val="100000"/>
                </a:lnSpc>
                <a:spcBef>
                  <a:spcPts val="600"/>
                </a:spcBef>
                <a:spcAft>
                  <a:spcPct val="0"/>
                </a:spcAft>
                <a:buClr>
                  <a:srgbClr val="F0AB00"/>
                </a:buClr>
                <a:buSzPct val="80000"/>
                <a:buFontTx/>
                <a:buNone/>
                <a:tabLst/>
                <a:defRPr/>
              </a:pPr>
              <a:r>
                <a:rPr kumimoji="0" lang="en-US" sz="1100" b="1" i="0" u="none" strike="noStrike" kern="0" cap="none" spc="0" normalizeH="0" baseline="0" noProof="0" dirty="0">
                  <a:ln>
                    <a:noFill/>
                  </a:ln>
                  <a:solidFill>
                    <a:schemeClr val="tx1">
                      <a:lumMod val="95000"/>
                      <a:lumOff val="5000"/>
                    </a:schemeClr>
                  </a:solidFill>
                  <a:effectLst/>
                  <a:uLnTx/>
                  <a:uFillTx/>
                  <a:latin typeface="Helvetica" pitchFamily="2" charset="0"/>
                  <a:ea typeface="Arial Unicode MS" pitchFamily="34" charset="-128"/>
                  <a:cs typeface="Arial Unicode MS" pitchFamily="34" charset="-128"/>
                </a:rPr>
                <a:t>&lt; /&gt;</a:t>
              </a:r>
              <a:br>
                <a:rPr kumimoji="0" lang="en-US" sz="1100" b="1" i="0" u="none" strike="noStrike" kern="0" cap="none" spc="0" normalizeH="0" baseline="0" noProof="0" dirty="0">
                  <a:ln>
                    <a:noFill/>
                  </a:ln>
                  <a:solidFill>
                    <a:schemeClr val="tx1">
                      <a:lumMod val="95000"/>
                      <a:lumOff val="5000"/>
                    </a:schemeClr>
                  </a:solidFill>
                  <a:effectLst/>
                  <a:uLnTx/>
                  <a:uFillTx/>
                  <a:latin typeface="Helvetica" pitchFamily="2" charset="0"/>
                  <a:ea typeface="Arial Unicode MS" pitchFamily="34" charset="-128"/>
                  <a:cs typeface="Arial Unicode MS" pitchFamily="34" charset="-128"/>
                </a:rPr>
              </a:br>
              <a:r>
                <a:rPr kumimoji="0" lang="en-US" sz="1100" b="1" i="0" u="none" strike="noStrike" kern="0" cap="none" spc="0" normalizeH="0" baseline="0" noProof="0" dirty="0">
                  <a:ln>
                    <a:noFill/>
                  </a:ln>
                  <a:solidFill>
                    <a:schemeClr val="tx1">
                      <a:lumMod val="95000"/>
                      <a:lumOff val="5000"/>
                    </a:schemeClr>
                  </a:solidFill>
                  <a:effectLst/>
                  <a:uLnTx/>
                  <a:uFillTx/>
                  <a:latin typeface="Helvetica" pitchFamily="2" charset="0"/>
                  <a:ea typeface="Arial Unicode MS" pitchFamily="34" charset="-128"/>
                  <a:cs typeface="Arial Unicode MS" pitchFamily="34" charset="-128"/>
                </a:rPr>
                <a:t>XML</a:t>
              </a:r>
            </a:p>
          </p:txBody>
        </p:sp>
      </p:grpSp>
      <p:grpSp>
        <p:nvGrpSpPr>
          <p:cNvPr id="234" name="Group 233">
            <a:extLst>
              <a:ext uri="{FF2B5EF4-FFF2-40B4-BE49-F238E27FC236}">
                <a16:creationId xmlns:a16="http://schemas.microsoft.com/office/drawing/2014/main" id="{CBC88E63-85A1-80F5-CAC1-E9B025A1815E}"/>
              </a:ext>
            </a:extLst>
          </p:cNvPr>
          <p:cNvGrpSpPr/>
          <p:nvPr/>
        </p:nvGrpSpPr>
        <p:grpSpPr>
          <a:xfrm>
            <a:off x="954003" y="3878459"/>
            <a:ext cx="784777" cy="321525"/>
            <a:chOff x="3156377" y="3394748"/>
            <a:chExt cx="1844049" cy="801349"/>
          </a:xfrm>
          <a:solidFill>
            <a:schemeClr val="tx2"/>
          </a:solidFill>
        </p:grpSpPr>
        <p:grpSp>
          <p:nvGrpSpPr>
            <p:cNvPr id="235" name="Group 234">
              <a:extLst>
                <a:ext uri="{FF2B5EF4-FFF2-40B4-BE49-F238E27FC236}">
                  <a16:creationId xmlns:a16="http://schemas.microsoft.com/office/drawing/2014/main" id="{33E6E0CD-53BF-5DC3-C7EC-352F82306894}"/>
                </a:ext>
              </a:extLst>
            </p:cNvPr>
            <p:cNvGrpSpPr/>
            <p:nvPr/>
          </p:nvGrpSpPr>
          <p:grpSpPr>
            <a:xfrm>
              <a:off x="3156377" y="3394748"/>
              <a:ext cx="676216" cy="698832"/>
              <a:chOff x="5003264" y="1788037"/>
              <a:chExt cx="676216" cy="698832"/>
            </a:xfrm>
            <a:grpFill/>
          </p:grpSpPr>
          <p:sp>
            <p:nvSpPr>
              <p:cNvPr id="240" name="Freeform 7">
                <a:extLst>
                  <a:ext uri="{FF2B5EF4-FFF2-40B4-BE49-F238E27FC236}">
                    <a16:creationId xmlns:a16="http://schemas.microsoft.com/office/drawing/2014/main" id="{5A3AE4D4-CB27-E3A1-A1B8-8668CC4BB2C9}"/>
                  </a:ext>
                </a:extLst>
              </p:cNvPr>
              <p:cNvSpPr>
                <a:spLocks/>
              </p:cNvSpPr>
              <p:nvPr/>
            </p:nvSpPr>
            <p:spPr bwMode="auto">
              <a:xfrm>
                <a:off x="5297271" y="1984795"/>
                <a:ext cx="63325" cy="92726"/>
              </a:xfrm>
              <a:custGeom>
                <a:avLst/>
                <a:gdLst>
                  <a:gd name="T0" fmla="*/ 7 w 11"/>
                  <a:gd name="T1" fmla="*/ 0 h 16"/>
                  <a:gd name="T2" fmla="*/ 4 w 11"/>
                  <a:gd name="T3" fmla="*/ 1 h 16"/>
                  <a:gd name="T4" fmla="*/ 1 w 11"/>
                  <a:gd name="T5" fmla="*/ 6 h 16"/>
                  <a:gd name="T6" fmla="*/ 0 w 11"/>
                  <a:gd name="T7" fmla="*/ 10 h 16"/>
                  <a:gd name="T8" fmla="*/ 1 w 11"/>
                  <a:gd name="T9" fmla="*/ 14 h 16"/>
                  <a:gd name="T10" fmla="*/ 4 w 11"/>
                  <a:gd name="T11" fmla="*/ 16 h 16"/>
                  <a:gd name="T12" fmla="*/ 7 w 11"/>
                  <a:gd name="T13" fmla="*/ 15 h 16"/>
                  <a:gd name="T14" fmla="*/ 8 w 11"/>
                  <a:gd name="T15" fmla="*/ 14 h 16"/>
                  <a:gd name="T16" fmla="*/ 10 w 11"/>
                  <a:gd name="T17" fmla="*/ 10 h 16"/>
                  <a:gd name="T18" fmla="*/ 11 w 11"/>
                  <a:gd name="T19" fmla="*/ 5 h 16"/>
                  <a:gd name="T20" fmla="*/ 10 w 11"/>
                  <a:gd name="T21" fmla="*/ 1 h 16"/>
                  <a:gd name="T22" fmla="*/ 7 w 11"/>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16">
                    <a:moveTo>
                      <a:pt x="7" y="0"/>
                    </a:moveTo>
                    <a:cubicBezTo>
                      <a:pt x="6" y="0"/>
                      <a:pt x="5" y="1"/>
                      <a:pt x="4" y="1"/>
                    </a:cubicBezTo>
                    <a:cubicBezTo>
                      <a:pt x="2" y="2"/>
                      <a:pt x="2" y="4"/>
                      <a:pt x="1" y="6"/>
                    </a:cubicBezTo>
                    <a:cubicBezTo>
                      <a:pt x="1" y="7"/>
                      <a:pt x="0" y="9"/>
                      <a:pt x="0" y="10"/>
                    </a:cubicBezTo>
                    <a:cubicBezTo>
                      <a:pt x="0" y="12"/>
                      <a:pt x="1" y="13"/>
                      <a:pt x="1" y="14"/>
                    </a:cubicBezTo>
                    <a:cubicBezTo>
                      <a:pt x="2" y="15"/>
                      <a:pt x="3" y="16"/>
                      <a:pt x="4" y="16"/>
                    </a:cubicBezTo>
                    <a:cubicBezTo>
                      <a:pt x="5" y="16"/>
                      <a:pt x="6" y="15"/>
                      <a:pt x="7" y="15"/>
                    </a:cubicBezTo>
                    <a:cubicBezTo>
                      <a:pt x="7" y="15"/>
                      <a:pt x="8" y="14"/>
                      <a:pt x="8" y="14"/>
                    </a:cubicBezTo>
                    <a:cubicBezTo>
                      <a:pt x="9" y="13"/>
                      <a:pt x="10" y="11"/>
                      <a:pt x="10" y="10"/>
                    </a:cubicBezTo>
                    <a:cubicBezTo>
                      <a:pt x="11" y="8"/>
                      <a:pt x="11" y="6"/>
                      <a:pt x="11" y="5"/>
                    </a:cubicBezTo>
                    <a:cubicBezTo>
                      <a:pt x="11" y="3"/>
                      <a:pt x="11" y="2"/>
                      <a:pt x="10" y="1"/>
                    </a:cubicBezTo>
                    <a:cubicBezTo>
                      <a:pt x="9" y="0"/>
                      <a:pt x="8" y="0"/>
                      <a:pt x="7" y="0"/>
                    </a:cubicBezTo>
                    <a:close/>
                  </a:path>
                </a:pathLst>
              </a:custGeom>
              <a:grpFill/>
              <a:ln>
                <a:noFill/>
              </a:ln>
            </p:spPr>
            <p:txBody>
              <a:bodyPr vert="horz" wrap="square" lIns="91416" tIns="45708" rIns="91416" bIns="45708"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lvetica" pitchFamily="2" charset="0"/>
                </a:endParaRPr>
              </a:p>
            </p:txBody>
          </p:sp>
          <p:sp>
            <p:nvSpPr>
              <p:cNvPr id="241" name="Freeform 8">
                <a:extLst>
                  <a:ext uri="{FF2B5EF4-FFF2-40B4-BE49-F238E27FC236}">
                    <a16:creationId xmlns:a16="http://schemas.microsoft.com/office/drawing/2014/main" id="{D0842A77-7901-68CF-0C48-2AA895FA5FEF}"/>
                  </a:ext>
                </a:extLst>
              </p:cNvPr>
              <p:cNvSpPr>
                <a:spLocks noEditPoints="1"/>
              </p:cNvSpPr>
              <p:nvPr/>
            </p:nvSpPr>
            <p:spPr bwMode="auto">
              <a:xfrm>
                <a:off x="5003264" y="1788037"/>
                <a:ext cx="676216" cy="698832"/>
              </a:xfrm>
              <a:custGeom>
                <a:avLst/>
                <a:gdLst>
                  <a:gd name="T0" fmla="*/ 65 w 117"/>
                  <a:gd name="T1" fmla="*/ 2 h 121"/>
                  <a:gd name="T2" fmla="*/ 5 w 117"/>
                  <a:gd name="T3" fmla="*/ 44 h 121"/>
                  <a:gd name="T4" fmla="*/ 0 w 117"/>
                  <a:gd name="T5" fmla="*/ 116 h 121"/>
                  <a:gd name="T6" fmla="*/ 111 w 117"/>
                  <a:gd name="T7" fmla="*/ 121 h 121"/>
                  <a:gd name="T8" fmla="*/ 117 w 117"/>
                  <a:gd name="T9" fmla="*/ 53 h 121"/>
                  <a:gd name="T10" fmla="*/ 41 w 117"/>
                  <a:gd name="T11" fmla="*/ 32 h 121"/>
                  <a:gd name="T12" fmla="*/ 60 w 117"/>
                  <a:gd name="T13" fmla="*/ 21 h 121"/>
                  <a:gd name="T14" fmla="*/ 76 w 117"/>
                  <a:gd name="T15" fmla="*/ 29 h 121"/>
                  <a:gd name="T16" fmla="*/ 75 w 117"/>
                  <a:gd name="T17" fmla="*/ 48 h 121"/>
                  <a:gd name="T18" fmla="*/ 61 w 117"/>
                  <a:gd name="T19" fmla="*/ 53 h 121"/>
                  <a:gd name="T20" fmla="*/ 54 w 117"/>
                  <a:gd name="T21" fmla="*/ 53 h 121"/>
                  <a:gd name="T22" fmla="*/ 46 w 117"/>
                  <a:gd name="T23" fmla="*/ 44 h 121"/>
                  <a:gd name="T24" fmla="*/ 57 w 117"/>
                  <a:gd name="T25" fmla="*/ 30 h 121"/>
                  <a:gd name="T26" fmla="*/ 64 w 117"/>
                  <a:gd name="T27" fmla="*/ 31 h 121"/>
                  <a:gd name="T28" fmla="*/ 66 w 117"/>
                  <a:gd name="T29" fmla="*/ 46 h 121"/>
                  <a:gd name="T30" fmla="*/ 66 w 117"/>
                  <a:gd name="T31" fmla="*/ 49 h 121"/>
                  <a:gd name="T32" fmla="*/ 69 w 117"/>
                  <a:gd name="T33" fmla="*/ 48 h 121"/>
                  <a:gd name="T34" fmla="*/ 74 w 117"/>
                  <a:gd name="T35" fmla="*/ 38 h 121"/>
                  <a:gd name="T36" fmla="*/ 60 w 117"/>
                  <a:gd name="T37" fmla="*/ 25 h 121"/>
                  <a:gd name="T38" fmla="*/ 44 w 117"/>
                  <a:gd name="T39" fmla="*/ 34 h 121"/>
                  <a:gd name="T40" fmla="*/ 44 w 117"/>
                  <a:gd name="T41" fmla="*/ 52 h 121"/>
                  <a:gd name="T42" fmla="*/ 60 w 117"/>
                  <a:gd name="T43" fmla="*/ 59 h 121"/>
                  <a:gd name="T44" fmla="*/ 75 w 117"/>
                  <a:gd name="T45" fmla="*/ 53 h 121"/>
                  <a:gd name="T46" fmla="*/ 73 w 117"/>
                  <a:gd name="T47" fmla="*/ 60 h 121"/>
                  <a:gd name="T48" fmla="*/ 48 w 117"/>
                  <a:gd name="T49" fmla="*/ 60 h 121"/>
                  <a:gd name="T50" fmla="*/ 38 w 117"/>
                  <a:gd name="T51" fmla="*/ 43 h 121"/>
                  <a:gd name="T52" fmla="*/ 6 w 117"/>
                  <a:gd name="T53" fmla="*/ 107 h 121"/>
                  <a:gd name="T54" fmla="*/ 10 w 117"/>
                  <a:gd name="T55" fmla="*/ 51 h 121"/>
                  <a:gd name="T56" fmla="*/ 43 w 117"/>
                  <a:gd name="T57" fmla="*/ 83 h 121"/>
                  <a:gd name="T58" fmla="*/ 6 w 117"/>
                  <a:gd name="T59" fmla="*/ 107 h 121"/>
                  <a:gd name="T60" fmla="*/ 16 w 117"/>
                  <a:gd name="T61" fmla="*/ 116 h 121"/>
                  <a:gd name="T62" fmla="*/ 56 w 117"/>
                  <a:gd name="T63" fmla="*/ 79 h 121"/>
                  <a:gd name="T64" fmla="*/ 104 w 117"/>
                  <a:gd name="T65" fmla="*/ 113 h 121"/>
                  <a:gd name="T66" fmla="*/ 112 w 117"/>
                  <a:gd name="T67" fmla="*/ 107 h 121"/>
                  <a:gd name="T68" fmla="*/ 75 w 117"/>
                  <a:gd name="T69" fmla="*/ 83 h 121"/>
                  <a:gd name="T70" fmla="*/ 108 w 117"/>
                  <a:gd name="T71" fmla="*/ 51 h 121"/>
                  <a:gd name="T72" fmla="*/ 112 w 117"/>
                  <a:gd name="T73" fmla="*/ 10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7" h="121">
                    <a:moveTo>
                      <a:pt x="112" y="43"/>
                    </a:moveTo>
                    <a:cubicBezTo>
                      <a:pt x="65" y="2"/>
                      <a:pt x="65" y="2"/>
                      <a:pt x="65" y="2"/>
                    </a:cubicBezTo>
                    <a:cubicBezTo>
                      <a:pt x="62" y="0"/>
                      <a:pt x="59" y="0"/>
                      <a:pt x="56" y="2"/>
                    </a:cubicBezTo>
                    <a:cubicBezTo>
                      <a:pt x="5" y="44"/>
                      <a:pt x="5" y="44"/>
                      <a:pt x="5" y="44"/>
                    </a:cubicBezTo>
                    <a:cubicBezTo>
                      <a:pt x="2" y="46"/>
                      <a:pt x="0" y="50"/>
                      <a:pt x="0" y="53"/>
                    </a:cubicBezTo>
                    <a:cubicBezTo>
                      <a:pt x="0" y="116"/>
                      <a:pt x="0" y="116"/>
                      <a:pt x="0" y="116"/>
                    </a:cubicBezTo>
                    <a:cubicBezTo>
                      <a:pt x="0" y="119"/>
                      <a:pt x="3" y="121"/>
                      <a:pt x="6" y="121"/>
                    </a:cubicBezTo>
                    <a:cubicBezTo>
                      <a:pt x="111" y="121"/>
                      <a:pt x="111" y="121"/>
                      <a:pt x="111" y="121"/>
                    </a:cubicBezTo>
                    <a:cubicBezTo>
                      <a:pt x="114" y="121"/>
                      <a:pt x="117" y="119"/>
                      <a:pt x="117" y="116"/>
                    </a:cubicBezTo>
                    <a:cubicBezTo>
                      <a:pt x="117" y="53"/>
                      <a:pt x="117" y="53"/>
                      <a:pt x="117" y="53"/>
                    </a:cubicBezTo>
                    <a:cubicBezTo>
                      <a:pt x="117" y="50"/>
                      <a:pt x="115" y="45"/>
                      <a:pt x="112" y="43"/>
                    </a:cubicBezTo>
                    <a:close/>
                    <a:moveTo>
                      <a:pt x="41" y="32"/>
                    </a:moveTo>
                    <a:cubicBezTo>
                      <a:pt x="43" y="28"/>
                      <a:pt x="45" y="26"/>
                      <a:pt x="48" y="24"/>
                    </a:cubicBezTo>
                    <a:cubicBezTo>
                      <a:pt x="52" y="22"/>
                      <a:pt x="56" y="21"/>
                      <a:pt x="60" y="21"/>
                    </a:cubicBezTo>
                    <a:cubicBezTo>
                      <a:pt x="63" y="21"/>
                      <a:pt x="67" y="22"/>
                      <a:pt x="69" y="24"/>
                    </a:cubicBezTo>
                    <a:cubicBezTo>
                      <a:pt x="72" y="25"/>
                      <a:pt x="74" y="27"/>
                      <a:pt x="76" y="29"/>
                    </a:cubicBezTo>
                    <a:cubicBezTo>
                      <a:pt x="77" y="32"/>
                      <a:pt x="78" y="35"/>
                      <a:pt x="78" y="38"/>
                    </a:cubicBezTo>
                    <a:cubicBezTo>
                      <a:pt x="78" y="42"/>
                      <a:pt x="77" y="45"/>
                      <a:pt x="75" y="48"/>
                    </a:cubicBezTo>
                    <a:cubicBezTo>
                      <a:pt x="72" y="52"/>
                      <a:pt x="68" y="53"/>
                      <a:pt x="64" y="53"/>
                    </a:cubicBezTo>
                    <a:cubicBezTo>
                      <a:pt x="63" y="53"/>
                      <a:pt x="62" y="53"/>
                      <a:pt x="61" y="53"/>
                    </a:cubicBezTo>
                    <a:cubicBezTo>
                      <a:pt x="61" y="52"/>
                      <a:pt x="60" y="52"/>
                      <a:pt x="60" y="51"/>
                    </a:cubicBezTo>
                    <a:cubicBezTo>
                      <a:pt x="58" y="53"/>
                      <a:pt x="56" y="53"/>
                      <a:pt x="54" y="53"/>
                    </a:cubicBezTo>
                    <a:cubicBezTo>
                      <a:pt x="52" y="53"/>
                      <a:pt x="50" y="53"/>
                      <a:pt x="48" y="51"/>
                    </a:cubicBezTo>
                    <a:cubicBezTo>
                      <a:pt x="47" y="49"/>
                      <a:pt x="46" y="47"/>
                      <a:pt x="46" y="44"/>
                    </a:cubicBezTo>
                    <a:cubicBezTo>
                      <a:pt x="46" y="41"/>
                      <a:pt x="47" y="38"/>
                      <a:pt x="49" y="35"/>
                    </a:cubicBezTo>
                    <a:cubicBezTo>
                      <a:pt x="51" y="32"/>
                      <a:pt x="54" y="30"/>
                      <a:pt x="57" y="30"/>
                    </a:cubicBezTo>
                    <a:cubicBezTo>
                      <a:pt x="60" y="30"/>
                      <a:pt x="62" y="31"/>
                      <a:pt x="63" y="33"/>
                    </a:cubicBezTo>
                    <a:cubicBezTo>
                      <a:pt x="64" y="31"/>
                      <a:pt x="64" y="31"/>
                      <a:pt x="64" y="31"/>
                    </a:cubicBezTo>
                    <a:cubicBezTo>
                      <a:pt x="69" y="31"/>
                      <a:pt x="69" y="31"/>
                      <a:pt x="69" y="31"/>
                    </a:cubicBezTo>
                    <a:cubicBezTo>
                      <a:pt x="66" y="46"/>
                      <a:pt x="66" y="46"/>
                      <a:pt x="66" y="46"/>
                    </a:cubicBezTo>
                    <a:cubicBezTo>
                      <a:pt x="66" y="47"/>
                      <a:pt x="66" y="48"/>
                      <a:pt x="66" y="48"/>
                    </a:cubicBezTo>
                    <a:cubicBezTo>
                      <a:pt x="66" y="48"/>
                      <a:pt x="66" y="49"/>
                      <a:pt x="66" y="49"/>
                    </a:cubicBezTo>
                    <a:cubicBezTo>
                      <a:pt x="66" y="49"/>
                      <a:pt x="66" y="49"/>
                      <a:pt x="67" y="49"/>
                    </a:cubicBezTo>
                    <a:cubicBezTo>
                      <a:pt x="67" y="49"/>
                      <a:pt x="68" y="49"/>
                      <a:pt x="69" y="48"/>
                    </a:cubicBezTo>
                    <a:cubicBezTo>
                      <a:pt x="71" y="47"/>
                      <a:pt x="72" y="45"/>
                      <a:pt x="73" y="43"/>
                    </a:cubicBezTo>
                    <a:cubicBezTo>
                      <a:pt x="74" y="42"/>
                      <a:pt x="74" y="40"/>
                      <a:pt x="74" y="38"/>
                    </a:cubicBezTo>
                    <a:cubicBezTo>
                      <a:pt x="74" y="34"/>
                      <a:pt x="73" y="31"/>
                      <a:pt x="70" y="29"/>
                    </a:cubicBezTo>
                    <a:cubicBezTo>
                      <a:pt x="68" y="27"/>
                      <a:pt x="64" y="25"/>
                      <a:pt x="60" y="25"/>
                    </a:cubicBezTo>
                    <a:cubicBezTo>
                      <a:pt x="56" y="25"/>
                      <a:pt x="53" y="26"/>
                      <a:pt x="50" y="28"/>
                    </a:cubicBezTo>
                    <a:cubicBezTo>
                      <a:pt x="47" y="29"/>
                      <a:pt x="45" y="32"/>
                      <a:pt x="44" y="34"/>
                    </a:cubicBezTo>
                    <a:cubicBezTo>
                      <a:pt x="42" y="37"/>
                      <a:pt x="42" y="40"/>
                      <a:pt x="42" y="43"/>
                    </a:cubicBezTo>
                    <a:cubicBezTo>
                      <a:pt x="42" y="46"/>
                      <a:pt x="42" y="49"/>
                      <a:pt x="44" y="52"/>
                    </a:cubicBezTo>
                    <a:cubicBezTo>
                      <a:pt x="45" y="54"/>
                      <a:pt x="48" y="56"/>
                      <a:pt x="50" y="57"/>
                    </a:cubicBezTo>
                    <a:cubicBezTo>
                      <a:pt x="53" y="58"/>
                      <a:pt x="56" y="59"/>
                      <a:pt x="60" y="59"/>
                    </a:cubicBezTo>
                    <a:cubicBezTo>
                      <a:pt x="63" y="59"/>
                      <a:pt x="66" y="58"/>
                      <a:pt x="69" y="57"/>
                    </a:cubicBezTo>
                    <a:cubicBezTo>
                      <a:pt x="71" y="56"/>
                      <a:pt x="73" y="55"/>
                      <a:pt x="75" y="53"/>
                    </a:cubicBezTo>
                    <a:cubicBezTo>
                      <a:pt x="79" y="53"/>
                      <a:pt x="79" y="53"/>
                      <a:pt x="79" y="53"/>
                    </a:cubicBezTo>
                    <a:cubicBezTo>
                      <a:pt x="78" y="56"/>
                      <a:pt x="76" y="58"/>
                      <a:pt x="73" y="60"/>
                    </a:cubicBezTo>
                    <a:cubicBezTo>
                      <a:pt x="69" y="62"/>
                      <a:pt x="65" y="63"/>
                      <a:pt x="60" y="63"/>
                    </a:cubicBezTo>
                    <a:cubicBezTo>
                      <a:pt x="55" y="63"/>
                      <a:pt x="51" y="62"/>
                      <a:pt x="48" y="60"/>
                    </a:cubicBezTo>
                    <a:cubicBezTo>
                      <a:pt x="44" y="59"/>
                      <a:pt x="42" y="56"/>
                      <a:pt x="40" y="53"/>
                    </a:cubicBezTo>
                    <a:cubicBezTo>
                      <a:pt x="39" y="50"/>
                      <a:pt x="38" y="47"/>
                      <a:pt x="38" y="43"/>
                    </a:cubicBezTo>
                    <a:cubicBezTo>
                      <a:pt x="38" y="39"/>
                      <a:pt x="39" y="35"/>
                      <a:pt x="41" y="32"/>
                    </a:cubicBezTo>
                    <a:close/>
                    <a:moveTo>
                      <a:pt x="6" y="107"/>
                    </a:moveTo>
                    <a:cubicBezTo>
                      <a:pt x="6" y="53"/>
                      <a:pt x="6" y="53"/>
                      <a:pt x="6" y="53"/>
                    </a:cubicBezTo>
                    <a:cubicBezTo>
                      <a:pt x="6" y="50"/>
                      <a:pt x="8" y="50"/>
                      <a:pt x="10" y="51"/>
                    </a:cubicBezTo>
                    <a:cubicBezTo>
                      <a:pt x="43" y="76"/>
                      <a:pt x="43" y="76"/>
                      <a:pt x="43" y="76"/>
                    </a:cubicBezTo>
                    <a:cubicBezTo>
                      <a:pt x="45" y="78"/>
                      <a:pt x="45" y="81"/>
                      <a:pt x="43" y="83"/>
                    </a:cubicBezTo>
                    <a:cubicBezTo>
                      <a:pt x="10" y="109"/>
                      <a:pt x="10" y="109"/>
                      <a:pt x="10" y="109"/>
                    </a:cubicBezTo>
                    <a:cubicBezTo>
                      <a:pt x="8" y="111"/>
                      <a:pt x="6" y="110"/>
                      <a:pt x="6" y="107"/>
                    </a:cubicBezTo>
                    <a:close/>
                    <a:moveTo>
                      <a:pt x="103" y="116"/>
                    </a:moveTo>
                    <a:cubicBezTo>
                      <a:pt x="16" y="116"/>
                      <a:pt x="16" y="116"/>
                      <a:pt x="16" y="116"/>
                    </a:cubicBezTo>
                    <a:cubicBezTo>
                      <a:pt x="13" y="116"/>
                      <a:pt x="12" y="115"/>
                      <a:pt x="15" y="113"/>
                    </a:cubicBezTo>
                    <a:cubicBezTo>
                      <a:pt x="56" y="79"/>
                      <a:pt x="56" y="79"/>
                      <a:pt x="56" y="79"/>
                    </a:cubicBezTo>
                    <a:cubicBezTo>
                      <a:pt x="58" y="77"/>
                      <a:pt x="62" y="77"/>
                      <a:pt x="64" y="79"/>
                    </a:cubicBezTo>
                    <a:cubicBezTo>
                      <a:pt x="104" y="113"/>
                      <a:pt x="104" y="113"/>
                      <a:pt x="104" y="113"/>
                    </a:cubicBezTo>
                    <a:cubicBezTo>
                      <a:pt x="107" y="115"/>
                      <a:pt x="106" y="116"/>
                      <a:pt x="103" y="116"/>
                    </a:cubicBezTo>
                    <a:close/>
                    <a:moveTo>
                      <a:pt x="112" y="107"/>
                    </a:moveTo>
                    <a:cubicBezTo>
                      <a:pt x="112" y="110"/>
                      <a:pt x="110" y="111"/>
                      <a:pt x="108" y="109"/>
                    </a:cubicBezTo>
                    <a:cubicBezTo>
                      <a:pt x="75" y="83"/>
                      <a:pt x="75" y="83"/>
                      <a:pt x="75" y="83"/>
                    </a:cubicBezTo>
                    <a:cubicBezTo>
                      <a:pt x="73" y="81"/>
                      <a:pt x="73" y="78"/>
                      <a:pt x="75" y="76"/>
                    </a:cubicBezTo>
                    <a:cubicBezTo>
                      <a:pt x="108" y="51"/>
                      <a:pt x="108" y="51"/>
                      <a:pt x="108" y="51"/>
                    </a:cubicBezTo>
                    <a:cubicBezTo>
                      <a:pt x="110" y="50"/>
                      <a:pt x="112" y="50"/>
                      <a:pt x="112" y="53"/>
                    </a:cubicBezTo>
                    <a:lnTo>
                      <a:pt x="112" y="107"/>
                    </a:lnTo>
                    <a:close/>
                  </a:path>
                </a:pathLst>
              </a:custGeom>
              <a:grpFill/>
              <a:ln>
                <a:noFill/>
              </a:ln>
            </p:spPr>
            <p:txBody>
              <a:bodyPr vert="horz" wrap="square" lIns="91416" tIns="45708" rIns="91416" bIns="45708"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lvetica" pitchFamily="2" charset="0"/>
                </a:endParaRPr>
              </a:p>
            </p:txBody>
          </p:sp>
        </p:grpSp>
        <p:grpSp>
          <p:nvGrpSpPr>
            <p:cNvPr id="236" name="Group 235">
              <a:extLst>
                <a:ext uri="{FF2B5EF4-FFF2-40B4-BE49-F238E27FC236}">
                  <a16:creationId xmlns:a16="http://schemas.microsoft.com/office/drawing/2014/main" id="{C1BEE3FA-537E-231D-753D-35BFC0BD202F}"/>
                </a:ext>
              </a:extLst>
            </p:cNvPr>
            <p:cNvGrpSpPr/>
            <p:nvPr/>
          </p:nvGrpSpPr>
          <p:grpSpPr>
            <a:xfrm>
              <a:off x="4095949" y="3479340"/>
              <a:ext cx="904477" cy="716757"/>
              <a:chOff x="1174750" y="2062163"/>
              <a:chExt cx="757238" cy="600076"/>
            </a:xfrm>
            <a:grpFill/>
          </p:grpSpPr>
          <p:sp>
            <p:nvSpPr>
              <p:cNvPr id="237" name="Freeform 165">
                <a:extLst>
                  <a:ext uri="{FF2B5EF4-FFF2-40B4-BE49-F238E27FC236}">
                    <a16:creationId xmlns:a16="http://schemas.microsoft.com/office/drawing/2014/main" id="{E260118A-F3BF-FB95-BF5D-1CC1848A41BD}"/>
                  </a:ext>
                </a:extLst>
              </p:cNvPr>
              <p:cNvSpPr>
                <a:spLocks/>
              </p:cNvSpPr>
              <p:nvPr/>
            </p:nvSpPr>
            <p:spPr bwMode="auto">
              <a:xfrm>
                <a:off x="1247775" y="2062163"/>
                <a:ext cx="684213" cy="404813"/>
              </a:xfrm>
              <a:custGeom>
                <a:avLst/>
                <a:gdLst>
                  <a:gd name="T0" fmla="*/ 74 w 169"/>
                  <a:gd name="T1" fmla="*/ 13 h 100"/>
                  <a:gd name="T2" fmla="*/ 57 w 169"/>
                  <a:gd name="T3" fmla="*/ 0 h 100"/>
                  <a:gd name="T4" fmla="*/ 0 w 169"/>
                  <a:gd name="T5" fmla="*/ 0 h 100"/>
                  <a:gd name="T6" fmla="*/ 0 w 169"/>
                  <a:gd name="T7" fmla="*/ 39 h 100"/>
                  <a:gd name="T8" fmla="*/ 14 w 169"/>
                  <a:gd name="T9" fmla="*/ 39 h 100"/>
                  <a:gd name="T10" fmla="*/ 19 w 169"/>
                  <a:gd name="T11" fmla="*/ 39 h 100"/>
                  <a:gd name="T12" fmla="*/ 19 w 169"/>
                  <a:gd name="T13" fmla="*/ 27 h 100"/>
                  <a:gd name="T14" fmla="*/ 20 w 169"/>
                  <a:gd name="T15" fmla="*/ 25 h 100"/>
                  <a:gd name="T16" fmla="*/ 147 w 169"/>
                  <a:gd name="T17" fmla="*/ 25 h 100"/>
                  <a:gd name="T18" fmla="*/ 148 w 169"/>
                  <a:gd name="T19" fmla="*/ 27 h 100"/>
                  <a:gd name="T20" fmla="*/ 148 w 169"/>
                  <a:gd name="T21" fmla="*/ 39 h 100"/>
                  <a:gd name="T22" fmla="*/ 152 w 169"/>
                  <a:gd name="T23" fmla="*/ 39 h 100"/>
                  <a:gd name="T24" fmla="*/ 154 w 169"/>
                  <a:gd name="T25" fmla="*/ 39 h 100"/>
                  <a:gd name="T26" fmla="*/ 156 w 169"/>
                  <a:gd name="T27" fmla="*/ 39 h 100"/>
                  <a:gd name="T28" fmla="*/ 169 w 169"/>
                  <a:gd name="T29" fmla="*/ 100 h 100"/>
                  <a:gd name="T30" fmla="*/ 169 w 169"/>
                  <a:gd name="T31" fmla="*/ 13 h 100"/>
                  <a:gd name="T32" fmla="*/ 74 w 169"/>
                  <a:gd name="T33" fmla="*/ 13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9" h="100">
                    <a:moveTo>
                      <a:pt x="74" y="13"/>
                    </a:moveTo>
                    <a:cubicBezTo>
                      <a:pt x="57" y="0"/>
                      <a:pt x="57" y="0"/>
                      <a:pt x="57" y="0"/>
                    </a:cubicBezTo>
                    <a:cubicBezTo>
                      <a:pt x="0" y="0"/>
                      <a:pt x="0" y="0"/>
                      <a:pt x="0" y="0"/>
                    </a:cubicBezTo>
                    <a:cubicBezTo>
                      <a:pt x="0" y="39"/>
                      <a:pt x="0" y="39"/>
                      <a:pt x="0" y="39"/>
                    </a:cubicBezTo>
                    <a:cubicBezTo>
                      <a:pt x="14" y="39"/>
                      <a:pt x="14" y="39"/>
                      <a:pt x="14" y="39"/>
                    </a:cubicBezTo>
                    <a:cubicBezTo>
                      <a:pt x="19" y="39"/>
                      <a:pt x="19" y="39"/>
                      <a:pt x="19" y="39"/>
                    </a:cubicBezTo>
                    <a:cubicBezTo>
                      <a:pt x="19" y="27"/>
                      <a:pt x="19" y="27"/>
                      <a:pt x="19" y="27"/>
                    </a:cubicBezTo>
                    <a:cubicBezTo>
                      <a:pt x="19" y="26"/>
                      <a:pt x="19" y="25"/>
                      <a:pt x="20" y="25"/>
                    </a:cubicBezTo>
                    <a:cubicBezTo>
                      <a:pt x="147" y="25"/>
                      <a:pt x="147" y="25"/>
                      <a:pt x="147" y="25"/>
                    </a:cubicBezTo>
                    <a:cubicBezTo>
                      <a:pt x="147" y="25"/>
                      <a:pt x="148" y="26"/>
                      <a:pt x="148" y="27"/>
                    </a:cubicBezTo>
                    <a:cubicBezTo>
                      <a:pt x="148" y="39"/>
                      <a:pt x="148" y="39"/>
                      <a:pt x="148" y="39"/>
                    </a:cubicBezTo>
                    <a:cubicBezTo>
                      <a:pt x="152" y="39"/>
                      <a:pt x="152" y="39"/>
                      <a:pt x="152" y="39"/>
                    </a:cubicBezTo>
                    <a:cubicBezTo>
                      <a:pt x="154" y="39"/>
                      <a:pt x="154" y="39"/>
                      <a:pt x="154" y="39"/>
                    </a:cubicBezTo>
                    <a:cubicBezTo>
                      <a:pt x="156" y="39"/>
                      <a:pt x="156" y="39"/>
                      <a:pt x="156" y="39"/>
                    </a:cubicBezTo>
                    <a:cubicBezTo>
                      <a:pt x="169" y="100"/>
                      <a:pt x="169" y="100"/>
                      <a:pt x="169" y="100"/>
                    </a:cubicBezTo>
                    <a:cubicBezTo>
                      <a:pt x="169" y="13"/>
                      <a:pt x="169" y="13"/>
                      <a:pt x="169" y="13"/>
                    </a:cubicBezTo>
                    <a:lnTo>
                      <a:pt x="74"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lvetica" pitchFamily="2" charset="0"/>
                </a:endParaRPr>
              </a:p>
            </p:txBody>
          </p:sp>
          <p:sp>
            <p:nvSpPr>
              <p:cNvPr id="238" name="Freeform 166">
                <a:extLst>
                  <a:ext uri="{FF2B5EF4-FFF2-40B4-BE49-F238E27FC236}">
                    <a16:creationId xmlns:a16="http://schemas.microsoft.com/office/drawing/2014/main" id="{7697530A-757E-D7A2-77E7-3CF3F7C3132A}"/>
                  </a:ext>
                </a:extLst>
              </p:cNvPr>
              <p:cNvSpPr>
                <a:spLocks/>
              </p:cNvSpPr>
              <p:nvPr/>
            </p:nvSpPr>
            <p:spPr bwMode="auto">
              <a:xfrm>
                <a:off x="1174750" y="2235201"/>
                <a:ext cx="752475" cy="336550"/>
              </a:xfrm>
              <a:custGeom>
                <a:avLst/>
                <a:gdLst>
                  <a:gd name="T0" fmla="*/ 168 w 186"/>
                  <a:gd name="T1" fmla="*/ 0 h 83"/>
                  <a:gd name="T2" fmla="*/ 166 w 186"/>
                  <a:gd name="T3" fmla="*/ 0 h 83"/>
                  <a:gd name="T4" fmla="*/ 37 w 186"/>
                  <a:gd name="T5" fmla="*/ 0 h 83"/>
                  <a:gd name="T6" fmla="*/ 0 w 186"/>
                  <a:gd name="T7" fmla="*/ 0 h 83"/>
                  <a:gd name="T8" fmla="*/ 18 w 186"/>
                  <a:gd name="T9" fmla="*/ 83 h 83"/>
                  <a:gd name="T10" fmla="*/ 75 w 186"/>
                  <a:gd name="T11" fmla="*/ 83 h 83"/>
                  <a:gd name="T12" fmla="*/ 72 w 186"/>
                  <a:gd name="T13" fmla="*/ 64 h 83"/>
                  <a:gd name="T14" fmla="*/ 121 w 186"/>
                  <a:gd name="T15" fmla="*/ 15 h 83"/>
                  <a:gd name="T16" fmla="*/ 170 w 186"/>
                  <a:gd name="T17" fmla="*/ 64 h 83"/>
                  <a:gd name="T18" fmla="*/ 166 w 186"/>
                  <a:gd name="T19" fmla="*/ 83 h 83"/>
                  <a:gd name="T20" fmla="*/ 186 w 186"/>
                  <a:gd name="T21" fmla="*/ 83 h 83"/>
                  <a:gd name="T22" fmla="*/ 186 w 186"/>
                  <a:gd name="T23" fmla="*/ 82 h 83"/>
                  <a:gd name="T24" fmla="*/ 168 w 186"/>
                  <a:gd name="T25"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6" h="83">
                    <a:moveTo>
                      <a:pt x="168" y="0"/>
                    </a:moveTo>
                    <a:cubicBezTo>
                      <a:pt x="166" y="0"/>
                      <a:pt x="166" y="0"/>
                      <a:pt x="166" y="0"/>
                    </a:cubicBezTo>
                    <a:cubicBezTo>
                      <a:pt x="37" y="0"/>
                      <a:pt x="37" y="0"/>
                      <a:pt x="37" y="0"/>
                    </a:cubicBezTo>
                    <a:cubicBezTo>
                      <a:pt x="0" y="0"/>
                      <a:pt x="0" y="0"/>
                      <a:pt x="0" y="0"/>
                    </a:cubicBezTo>
                    <a:cubicBezTo>
                      <a:pt x="18" y="83"/>
                      <a:pt x="18" y="83"/>
                      <a:pt x="18" y="83"/>
                    </a:cubicBezTo>
                    <a:cubicBezTo>
                      <a:pt x="75" y="83"/>
                      <a:pt x="75" y="83"/>
                      <a:pt x="75" y="83"/>
                    </a:cubicBezTo>
                    <a:cubicBezTo>
                      <a:pt x="73" y="77"/>
                      <a:pt x="72" y="71"/>
                      <a:pt x="72" y="64"/>
                    </a:cubicBezTo>
                    <a:cubicBezTo>
                      <a:pt x="72" y="37"/>
                      <a:pt x="94" y="15"/>
                      <a:pt x="121" y="15"/>
                    </a:cubicBezTo>
                    <a:cubicBezTo>
                      <a:pt x="148" y="15"/>
                      <a:pt x="170" y="37"/>
                      <a:pt x="170" y="64"/>
                    </a:cubicBezTo>
                    <a:cubicBezTo>
                      <a:pt x="170" y="71"/>
                      <a:pt x="169" y="77"/>
                      <a:pt x="166" y="83"/>
                    </a:cubicBezTo>
                    <a:cubicBezTo>
                      <a:pt x="186" y="83"/>
                      <a:pt x="186" y="83"/>
                      <a:pt x="186" y="83"/>
                    </a:cubicBezTo>
                    <a:cubicBezTo>
                      <a:pt x="186" y="82"/>
                      <a:pt x="186" y="82"/>
                      <a:pt x="186" y="82"/>
                    </a:cubicBezTo>
                    <a:lnTo>
                      <a:pt x="16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lvetica" pitchFamily="2" charset="0"/>
                </a:endParaRPr>
              </a:p>
            </p:txBody>
          </p:sp>
          <p:sp>
            <p:nvSpPr>
              <p:cNvPr id="239" name="Freeform 167">
                <a:extLst>
                  <a:ext uri="{FF2B5EF4-FFF2-40B4-BE49-F238E27FC236}">
                    <a16:creationId xmlns:a16="http://schemas.microsoft.com/office/drawing/2014/main" id="{3F843393-798D-B7F8-4B20-8EC0745160E2}"/>
                  </a:ext>
                </a:extLst>
              </p:cNvPr>
              <p:cNvSpPr>
                <a:spLocks noEditPoints="1"/>
              </p:cNvSpPr>
              <p:nvPr/>
            </p:nvSpPr>
            <p:spPr bwMode="auto">
              <a:xfrm flipV="1">
                <a:off x="1498600" y="2333626"/>
                <a:ext cx="328613" cy="328613"/>
              </a:xfrm>
              <a:custGeom>
                <a:avLst/>
                <a:gdLst>
                  <a:gd name="T0" fmla="*/ 41 w 81"/>
                  <a:gd name="T1" fmla="*/ 0 h 81"/>
                  <a:gd name="T2" fmla="*/ 0 w 81"/>
                  <a:gd name="T3" fmla="*/ 40 h 81"/>
                  <a:gd name="T4" fmla="*/ 41 w 81"/>
                  <a:gd name="T5" fmla="*/ 81 h 81"/>
                  <a:gd name="T6" fmla="*/ 81 w 81"/>
                  <a:gd name="T7" fmla="*/ 40 h 81"/>
                  <a:gd name="T8" fmla="*/ 41 w 81"/>
                  <a:gd name="T9" fmla="*/ 0 h 81"/>
                  <a:gd name="T10" fmla="*/ 69 w 81"/>
                  <a:gd name="T11" fmla="*/ 47 h 81"/>
                  <a:gd name="T12" fmla="*/ 44 w 81"/>
                  <a:gd name="T13" fmla="*/ 71 h 81"/>
                  <a:gd name="T14" fmla="*/ 40 w 81"/>
                  <a:gd name="T15" fmla="*/ 72 h 81"/>
                  <a:gd name="T16" fmla="*/ 36 w 81"/>
                  <a:gd name="T17" fmla="*/ 71 h 81"/>
                  <a:gd name="T18" fmla="*/ 13 w 81"/>
                  <a:gd name="T19" fmla="*/ 47 h 81"/>
                  <a:gd name="T20" fmla="*/ 13 w 81"/>
                  <a:gd name="T21" fmla="*/ 39 h 81"/>
                  <a:gd name="T22" fmla="*/ 21 w 81"/>
                  <a:gd name="T23" fmla="*/ 39 h 81"/>
                  <a:gd name="T24" fmla="*/ 35 w 81"/>
                  <a:gd name="T25" fmla="*/ 53 h 81"/>
                  <a:gd name="T26" fmla="*/ 35 w 81"/>
                  <a:gd name="T27" fmla="*/ 13 h 81"/>
                  <a:gd name="T28" fmla="*/ 41 w 81"/>
                  <a:gd name="T29" fmla="*/ 7 h 81"/>
                  <a:gd name="T30" fmla="*/ 47 w 81"/>
                  <a:gd name="T31" fmla="*/ 13 h 81"/>
                  <a:gd name="T32" fmla="*/ 47 w 81"/>
                  <a:gd name="T33" fmla="*/ 51 h 81"/>
                  <a:gd name="T34" fmla="*/ 60 w 81"/>
                  <a:gd name="T35" fmla="*/ 38 h 81"/>
                  <a:gd name="T36" fmla="*/ 69 w 81"/>
                  <a:gd name="T37" fmla="*/ 39 h 81"/>
                  <a:gd name="T38" fmla="*/ 69 w 81"/>
                  <a:gd name="T39" fmla="*/ 4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1" h="81">
                    <a:moveTo>
                      <a:pt x="41" y="0"/>
                    </a:moveTo>
                    <a:cubicBezTo>
                      <a:pt x="19" y="0"/>
                      <a:pt x="0" y="18"/>
                      <a:pt x="0" y="40"/>
                    </a:cubicBezTo>
                    <a:cubicBezTo>
                      <a:pt x="0" y="62"/>
                      <a:pt x="19" y="81"/>
                      <a:pt x="41" y="81"/>
                    </a:cubicBezTo>
                    <a:cubicBezTo>
                      <a:pt x="63" y="81"/>
                      <a:pt x="81" y="62"/>
                      <a:pt x="81" y="40"/>
                    </a:cubicBezTo>
                    <a:cubicBezTo>
                      <a:pt x="81" y="18"/>
                      <a:pt x="63" y="0"/>
                      <a:pt x="41" y="0"/>
                    </a:cubicBezTo>
                    <a:close/>
                    <a:moveTo>
                      <a:pt x="69" y="47"/>
                    </a:moveTo>
                    <a:cubicBezTo>
                      <a:pt x="44" y="71"/>
                      <a:pt x="44" y="71"/>
                      <a:pt x="44" y="71"/>
                    </a:cubicBezTo>
                    <a:cubicBezTo>
                      <a:pt x="43" y="72"/>
                      <a:pt x="42" y="72"/>
                      <a:pt x="40" y="72"/>
                    </a:cubicBezTo>
                    <a:cubicBezTo>
                      <a:pt x="38" y="72"/>
                      <a:pt x="37" y="72"/>
                      <a:pt x="36" y="71"/>
                    </a:cubicBezTo>
                    <a:cubicBezTo>
                      <a:pt x="13" y="47"/>
                      <a:pt x="13" y="47"/>
                      <a:pt x="13" y="47"/>
                    </a:cubicBezTo>
                    <a:cubicBezTo>
                      <a:pt x="10" y="45"/>
                      <a:pt x="10" y="41"/>
                      <a:pt x="13" y="39"/>
                    </a:cubicBezTo>
                    <a:cubicBezTo>
                      <a:pt x="15" y="36"/>
                      <a:pt x="19" y="36"/>
                      <a:pt x="21" y="39"/>
                    </a:cubicBezTo>
                    <a:cubicBezTo>
                      <a:pt x="35" y="53"/>
                      <a:pt x="35" y="53"/>
                      <a:pt x="35" y="53"/>
                    </a:cubicBezTo>
                    <a:cubicBezTo>
                      <a:pt x="35" y="13"/>
                      <a:pt x="35" y="13"/>
                      <a:pt x="35" y="13"/>
                    </a:cubicBezTo>
                    <a:cubicBezTo>
                      <a:pt x="35" y="10"/>
                      <a:pt x="38" y="7"/>
                      <a:pt x="41" y="7"/>
                    </a:cubicBezTo>
                    <a:cubicBezTo>
                      <a:pt x="44" y="7"/>
                      <a:pt x="47" y="10"/>
                      <a:pt x="47" y="13"/>
                    </a:cubicBezTo>
                    <a:cubicBezTo>
                      <a:pt x="47" y="51"/>
                      <a:pt x="47" y="51"/>
                      <a:pt x="47" y="51"/>
                    </a:cubicBezTo>
                    <a:cubicBezTo>
                      <a:pt x="60" y="38"/>
                      <a:pt x="60" y="38"/>
                      <a:pt x="60" y="38"/>
                    </a:cubicBezTo>
                    <a:cubicBezTo>
                      <a:pt x="63" y="36"/>
                      <a:pt x="66" y="36"/>
                      <a:pt x="69" y="39"/>
                    </a:cubicBezTo>
                    <a:cubicBezTo>
                      <a:pt x="71" y="41"/>
                      <a:pt x="71" y="45"/>
                      <a:pt x="69"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lvetica" pitchFamily="2" charset="0"/>
                </a:endParaRPr>
              </a:p>
            </p:txBody>
          </p:sp>
        </p:grpSp>
      </p:grpSp>
      <p:grpSp>
        <p:nvGrpSpPr>
          <p:cNvPr id="242" name="Group 241">
            <a:extLst>
              <a:ext uri="{FF2B5EF4-FFF2-40B4-BE49-F238E27FC236}">
                <a16:creationId xmlns:a16="http://schemas.microsoft.com/office/drawing/2014/main" id="{4AC981C2-4CAC-B099-C38A-CF7616A24E7B}"/>
              </a:ext>
            </a:extLst>
          </p:cNvPr>
          <p:cNvGrpSpPr/>
          <p:nvPr/>
        </p:nvGrpSpPr>
        <p:grpSpPr>
          <a:xfrm>
            <a:off x="520978" y="3874162"/>
            <a:ext cx="317218" cy="330171"/>
            <a:chOff x="6859588" y="3452813"/>
            <a:chExt cx="304800" cy="292100"/>
          </a:xfrm>
          <a:solidFill>
            <a:schemeClr val="tx2">
              <a:alpha val="65000"/>
            </a:schemeClr>
          </a:solidFill>
        </p:grpSpPr>
        <p:sp>
          <p:nvSpPr>
            <p:cNvPr id="243" name="Freeform 41">
              <a:extLst>
                <a:ext uri="{FF2B5EF4-FFF2-40B4-BE49-F238E27FC236}">
                  <a16:creationId xmlns:a16="http://schemas.microsoft.com/office/drawing/2014/main" id="{CBBC1EF9-DC7D-3B8D-A7EA-AE6F7FDF5B6B}"/>
                </a:ext>
              </a:extLst>
            </p:cNvPr>
            <p:cNvSpPr>
              <a:spLocks noEditPoints="1"/>
            </p:cNvSpPr>
            <p:nvPr/>
          </p:nvSpPr>
          <p:spPr bwMode="auto">
            <a:xfrm>
              <a:off x="6904038" y="3490913"/>
              <a:ext cx="69850" cy="68263"/>
            </a:xfrm>
            <a:custGeom>
              <a:avLst/>
              <a:gdLst>
                <a:gd name="T0" fmla="*/ 130 w 130"/>
                <a:gd name="T1" fmla="*/ 108 h 127"/>
                <a:gd name="T2" fmla="*/ 96 w 130"/>
                <a:gd name="T3" fmla="*/ 76 h 127"/>
                <a:gd name="T4" fmla="*/ 102 w 130"/>
                <a:gd name="T5" fmla="*/ 51 h 127"/>
                <a:gd name="T6" fmla="*/ 51 w 130"/>
                <a:gd name="T7" fmla="*/ 0 h 127"/>
                <a:gd name="T8" fmla="*/ 0 w 130"/>
                <a:gd name="T9" fmla="*/ 51 h 127"/>
                <a:gd name="T10" fmla="*/ 51 w 130"/>
                <a:gd name="T11" fmla="*/ 103 h 127"/>
                <a:gd name="T12" fmla="*/ 78 w 130"/>
                <a:gd name="T13" fmla="*/ 95 h 127"/>
                <a:gd name="T14" fmla="*/ 113 w 130"/>
                <a:gd name="T15" fmla="*/ 127 h 127"/>
                <a:gd name="T16" fmla="*/ 130 w 130"/>
                <a:gd name="T17" fmla="*/ 108 h 127"/>
                <a:gd name="T18" fmla="*/ 130 w 130"/>
                <a:gd name="T19" fmla="*/ 108 h 127"/>
                <a:gd name="T20" fmla="*/ 130 w 130"/>
                <a:gd name="T21" fmla="*/ 108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0" h="127">
                  <a:moveTo>
                    <a:pt x="130" y="108"/>
                  </a:moveTo>
                  <a:cubicBezTo>
                    <a:pt x="96" y="76"/>
                    <a:pt x="96" y="76"/>
                    <a:pt x="96" y="76"/>
                  </a:cubicBezTo>
                  <a:cubicBezTo>
                    <a:pt x="100" y="69"/>
                    <a:pt x="102" y="60"/>
                    <a:pt x="102" y="51"/>
                  </a:cubicBezTo>
                  <a:cubicBezTo>
                    <a:pt x="102" y="23"/>
                    <a:pt x="80" y="0"/>
                    <a:pt x="51" y="0"/>
                  </a:cubicBezTo>
                  <a:cubicBezTo>
                    <a:pt x="23" y="0"/>
                    <a:pt x="0" y="23"/>
                    <a:pt x="0" y="51"/>
                  </a:cubicBezTo>
                  <a:cubicBezTo>
                    <a:pt x="0" y="80"/>
                    <a:pt x="23" y="103"/>
                    <a:pt x="51" y="103"/>
                  </a:cubicBezTo>
                  <a:cubicBezTo>
                    <a:pt x="61" y="103"/>
                    <a:pt x="70" y="100"/>
                    <a:pt x="78" y="95"/>
                  </a:cubicBezTo>
                  <a:cubicBezTo>
                    <a:pt x="113" y="127"/>
                    <a:pt x="113" y="127"/>
                    <a:pt x="113" y="127"/>
                  </a:cubicBezTo>
                  <a:cubicBezTo>
                    <a:pt x="118" y="120"/>
                    <a:pt x="124" y="114"/>
                    <a:pt x="130" y="108"/>
                  </a:cubicBezTo>
                  <a:close/>
                  <a:moveTo>
                    <a:pt x="130" y="108"/>
                  </a:moveTo>
                  <a:cubicBezTo>
                    <a:pt x="130" y="108"/>
                    <a:pt x="130" y="108"/>
                    <a:pt x="130" y="108"/>
                  </a:cubicBezTo>
                </a:path>
              </a:pathLst>
            </a:custGeom>
            <a:solidFill>
              <a:schemeClr val="tx2"/>
            </a:solidFill>
            <a:ln w="9525">
              <a:noFill/>
              <a:round/>
              <a:headEnd/>
              <a:tailEnd/>
            </a:ln>
          </p:spPr>
          <p:txBody>
            <a:bodyPr vert="horz" wrap="square" lIns="91416" tIns="45708" rIns="91416" bIns="45708"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lvetica" pitchFamily="2" charset="0"/>
              </a:endParaRPr>
            </a:p>
          </p:txBody>
        </p:sp>
        <p:sp>
          <p:nvSpPr>
            <p:cNvPr id="244" name="Freeform 42">
              <a:extLst>
                <a:ext uri="{FF2B5EF4-FFF2-40B4-BE49-F238E27FC236}">
                  <a16:creationId xmlns:a16="http://schemas.microsoft.com/office/drawing/2014/main" id="{6C94873B-5578-896D-E947-99CC7AA9A515}"/>
                </a:ext>
              </a:extLst>
            </p:cNvPr>
            <p:cNvSpPr>
              <a:spLocks noEditPoints="1"/>
            </p:cNvSpPr>
            <p:nvPr/>
          </p:nvSpPr>
          <p:spPr bwMode="auto">
            <a:xfrm>
              <a:off x="7040563" y="3452813"/>
              <a:ext cx="71437" cy="95250"/>
            </a:xfrm>
            <a:custGeom>
              <a:avLst/>
              <a:gdLst>
                <a:gd name="T0" fmla="*/ 22 w 133"/>
                <a:gd name="T1" fmla="*/ 177 h 177"/>
                <a:gd name="T2" fmla="*/ 68 w 133"/>
                <a:gd name="T3" fmla="*/ 100 h 177"/>
                <a:gd name="T4" fmla="*/ 82 w 133"/>
                <a:gd name="T5" fmla="*/ 103 h 177"/>
                <a:gd name="T6" fmla="*/ 133 w 133"/>
                <a:gd name="T7" fmla="*/ 51 h 177"/>
                <a:gd name="T8" fmla="*/ 82 w 133"/>
                <a:gd name="T9" fmla="*/ 0 h 177"/>
                <a:gd name="T10" fmla="*/ 31 w 133"/>
                <a:gd name="T11" fmla="*/ 51 h 177"/>
                <a:gd name="T12" fmla="*/ 46 w 133"/>
                <a:gd name="T13" fmla="*/ 87 h 177"/>
                <a:gd name="T14" fmla="*/ 0 w 133"/>
                <a:gd name="T15" fmla="*/ 164 h 177"/>
                <a:gd name="T16" fmla="*/ 22 w 133"/>
                <a:gd name="T17" fmla="*/ 177 h 177"/>
                <a:gd name="T18" fmla="*/ 22 w 133"/>
                <a:gd name="T19" fmla="*/ 177 h 177"/>
                <a:gd name="T20" fmla="*/ 22 w 133"/>
                <a:gd name="T21" fmla="*/ 177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177">
                  <a:moveTo>
                    <a:pt x="22" y="177"/>
                  </a:moveTo>
                  <a:cubicBezTo>
                    <a:pt x="68" y="100"/>
                    <a:pt x="68" y="100"/>
                    <a:pt x="68" y="100"/>
                  </a:cubicBezTo>
                  <a:cubicBezTo>
                    <a:pt x="72" y="102"/>
                    <a:pt x="77" y="103"/>
                    <a:pt x="82" y="103"/>
                  </a:cubicBezTo>
                  <a:cubicBezTo>
                    <a:pt x="110" y="103"/>
                    <a:pt x="133" y="80"/>
                    <a:pt x="133" y="51"/>
                  </a:cubicBezTo>
                  <a:cubicBezTo>
                    <a:pt x="133" y="23"/>
                    <a:pt x="110" y="0"/>
                    <a:pt x="82" y="0"/>
                  </a:cubicBezTo>
                  <a:cubicBezTo>
                    <a:pt x="54" y="0"/>
                    <a:pt x="31" y="23"/>
                    <a:pt x="31" y="51"/>
                  </a:cubicBezTo>
                  <a:cubicBezTo>
                    <a:pt x="31" y="65"/>
                    <a:pt x="37" y="78"/>
                    <a:pt x="46" y="87"/>
                  </a:cubicBezTo>
                  <a:cubicBezTo>
                    <a:pt x="0" y="164"/>
                    <a:pt x="0" y="164"/>
                    <a:pt x="0" y="164"/>
                  </a:cubicBezTo>
                  <a:cubicBezTo>
                    <a:pt x="8" y="168"/>
                    <a:pt x="15" y="172"/>
                    <a:pt x="22" y="177"/>
                  </a:cubicBezTo>
                  <a:close/>
                  <a:moveTo>
                    <a:pt x="22" y="177"/>
                  </a:moveTo>
                  <a:cubicBezTo>
                    <a:pt x="22" y="177"/>
                    <a:pt x="22" y="177"/>
                    <a:pt x="22" y="177"/>
                  </a:cubicBezTo>
                </a:path>
              </a:pathLst>
            </a:custGeom>
            <a:solidFill>
              <a:schemeClr val="tx2"/>
            </a:solidFill>
            <a:ln w="9525">
              <a:noFill/>
              <a:round/>
              <a:headEnd/>
              <a:tailEnd/>
            </a:ln>
          </p:spPr>
          <p:txBody>
            <a:bodyPr vert="horz" wrap="square" lIns="91416" tIns="45708" rIns="91416" bIns="45708"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lvetica" pitchFamily="2" charset="0"/>
              </a:endParaRPr>
            </a:p>
          </p:txBody>
        </p:sp>
        <p:sp>
          <p:nvSpPr>
            <p:cNvPr id="245" name="Freeform 43">
              <a:extLst>
                <a:ext uri="{FF2B5EF4-FFF2-40B4-BE49-F238E27FC236}">
                  <a16:creationId xmlns:a16="http://schemas.microsoft.com/office/drawing/2014/main" id="{9CB25FA7-F991-F327-10D6-B41315E413C2}"/>
                </a:ext>
              </a:extLst>
            </p:cNvPr>
            <p:cNvSpPr>
              <a:spLocks noEditPoints="1"/>
            </p:cNvSpPr>
            <p:nvPr/>
          </p:nvSpPr>
          <p:spPr bwMode="auto">
            <a:xfrm>
              <a:off x="7075488" y="3582988"/>
              <a:ext cx="88900" cy="53975"/>
            </a:xfrm>
            <a:custGeom>
              <a:avLst/>
              <a:gdLst>
                <a:gd name="T0" fmla="*/ 114 w 165"/>
                <a:gd name="T1" fmla="*/ 0 h 102"/>
                <a:gd name="T2" fmla="*/ 66 w 165"/>
                <a:gd name="T3" fmla="*/ 33 h 102"/>
                <a:gd name="T4" fmla="*/ 3 w 165"/>
                <a:gd name="T5" fmla="*/ 27 h 102"/>
                <a:gd name="T6" fmla="*/ 3 w 165"/>
                <a:gd name="T7" fmla="*/ 28 h 102"/>
                <a:gd name="T8" fmla="*/ 0 w 165"/>
                <a:gd name="T9" fmla="*/ 53 h 102"/>
                <a:gd name="T10" fmla="*/ 64 w 165"/>
                <a:gd name="T11" fmla="*/ 59 h 102"/>
                <a:gd name="T12" fmla="*/ 114 w 165"/>
                <a:gd name="T13" fmla="*/ 102 h 102"/>
                <a:gd name="T14" fmla="*/ 165 w 165"/>
                <a:gd name="T15" fmla="*/ 51 h 102"/>
                <a:gd name="T16" fmla="*/ 114 w 165"/>
                <a:gd name="T17" fmla="*/ 0 h 102"/>
                <a:gd name="T18" fmla="*/ 114 w 165"/>
                <a:gd name="T19" fmla="*/ 0 h 102"/>
                <a:gd name="T20" fmla="*/ 114 w 165"/>
                <a:gd name="T21"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5" h="102">
                  <a:moveTo>
                    <a:pt x="114" y="0"/>
                  </a:moveTo>
                  <a:cubicBezTo>
                    <a:pt x="92" y="0"/>
                    <a:pt x="73" y="14"/>
                    <a:pt x="66" y="33"/>
                  </a:cubicBezTo>
                  <a:cubicBezTo>
                    <a:pt x="3" y="27"/>
                    <a:pt x="3" y="27"/>
                    <a:pt x="3" y="27"/>
                  </a:cubicBezTo>
                  <a:cubicBezTo>
                    <a:pt x="3" y="27"/>
                    <a:pt x="3" y="28"/>
                    <a:pt x="3" y="28"/>
                  </a:cubicBezTo>
                  <a:cubicBezTo>
                    <a:pt x="3" y="37"/>
                    <a:pt x="2" y="45"/>
                    <a:pt x="0" y="53"/>
                  </a:cubicBezTo>
                  <a:cubicBezTo>
                    <a:pt x="64" y="59"/>
                    <a:pt x="64" y="59"/>
                    <a:pt x="64" y="59"/>
                  </a:cubicBezTo>
                  <a:cubicBezTo>
                    <a:pt x="68" y="83"/>
                    <a:pt x="89" y="102"/>
                    <a:pt x="114" y="102"/>
                  </a:cubicBezTo>
                  <a:cubicBezTo>
                    <a:pt x="142" y="102"/>
                    <a:pt x="165" y="79"/>
                    <a:pt x="165" y="51"/>
                  </a:cubicBezTo>
                  <a:cubicBezTo>
                    <a:pt x="165" y="23"/>
                    <a:pt x="142" y="0"/>
                    <a:pt x="114" y="0"/>
                  </a:cubicBezTo>
                  <a:close/>
                  <a:moveTo>
                    <a:pt x="114" y="0"/>
                  </a:moveTo>
                  <a:cubicBezTo>
                    <a:pt x="114" y="0"/>
                    <a:pt x="114" y="0"/>
                    <a:pt x="114" y="0"/>
                  </a:cubicBezTo>
                </a:path>
              </a:pathLst>
            </a:custGeom>
            <a:solidFill>
              <a:schemeClr val="tx2"/>
            </a:solidFill>
            <a:ln w="9525">
              <a:noFill/>
              <a:round/>
              <a:headEnd/>
              <a:tailEnd/>
            </a:ln>
          </p:spPr>
          <p:txBody>
            <a:bodyPr vert="horz" wrap="square" lIns="91416" tIns="45708" rIns="91416" bIns="45708"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lvetica" pitchFamily="2" charset="0"/>
              </a:endParaRPr>
            </a:p>
          </p:txBody>
        </p:sp>
        <p:sp>
          <p:nvSpPr>
            <p:cNvPr id="246" name="Freeform 44">
              <a:extLst>
                <a:ext uri="{FF2B5EF4-FFF2-40B4-BE49-F238E27FC236}">
                  <a16:creationId xmlns:a16="http://schemas.microsoft.com/office/drawing/2014/main" id="{825E68AA-234A-2CAF-822B-E619AC15780D}"/>
                </a:ext>
              </a:extLst>
            </p:cNvPr>
            <p:cNvSpPr>
              <a:spLocks noEditPoints="1"/>
            </p:cNvSpPr>
            <p:nvPr/>
          </p:nvSpPr>
          <p:spPr bwMode="auto">
            <a:xfrm>
              <a:off x="7015163" y="3657600"/>
              <a:ext cx="53975" cy="87313"/>
            </a:xfrm>
            <a:custGeom>
              <a:avLst/>
              <a:gdLst>
                <a:gd name="T0" fmla="*/ 53 w 102"/>
                <a:gd name="T1" fmla="*/ 62 h 164"/>
                <a:gd name="T2" fmla="*/ 38 w 102"/>
                <a:gd name="T3" fmla="*/ 0 h 164"/>
                <a:gd name="T4" fmla="*/ 13 w 102"/>
                <a:gd name="T5" fmla="*/ 5 h 164"/>
                <a:gd name="T6" fmla="*/ 27 w 102"/>
                <a:gd name="T7" fmla="*/ 68 h 164"/>
                <a:gd name="T8" fmla="*/ 0 w 102"/>
                <a:gd name="T9" fmla="*/ 113 h 164"/>
                <a:gd name="T10" fmla="*/ 51 w 102"/>
                <a:gd name="T11" fmla="*/ 164 h 164"/>
                <a:gd name="T12" fmla="*/ 102 w 102"/>
                <a:gd name="T13" fmla="*/ 113 h 164"/>
                <a:gd name="T14" fmla="*/ 53 w 102"/>
                <a:gd name="T15" fmla="*/ 62 h 164"/>
                <a:gd name="T16" fmla="*/ 53 w 102"/>
                <a:gd name="T17" fmla="*/ 62 h 164"/>
                <a:gd name="T18" fmla="*/ 53 w 102"/>
                <a:gd name="T19" fmla="*/ 62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164">
                  <a:moveTo>
                    <a:pt x="53" y="62"/>
                  </a:moveTo>
                  <a:cubicBezTo>
                    <a:pt x="38" y="0"/>
                    <a:pt x="38" y="0"/>
                    <a:pt x="38" y="0"/>
                  </a:cubicBezTo>
                  <a:cubicBezTo>
                    <a:pt x="30" y="2"/>
                    <a:pt x="22" y="4"/>
                    <a:pt x="13" y="5"/>
                  </a:cubicBezTo>
                  <a:cubicBezTo>
                    <a:pt x="27" y="68"/>
                    <a:pt x="27" y="68"/>
                    <a:pt x="27" y="68"/>
                  </a:cubicBezTo>
                  <a:cubicBezTo>
                    <a:pt x="11" y="76"/>
                    <a:pt x="0" y="93"/>
                    <a:pt x="0" y="113"/>
                  </a:cubicBezTo>
                  <a:cubicBezTo>
                    <a:pt x="0" y="141"/>
                    <a:pt x="23" y="164"/>
                    <a:pt x="51" y="164"/>
                  </a:cubicBezTo>
                  <a:cubicBezTo>
                    <a:pt x="79" y="164"/>
                    <a:pt x="102" y="141"/>
                    <a:pt x="102" y="113"/>
                  </a:cubicBezTo>
                  <a:cubicBezTo>
                    <a:pt x="102" y="85"/>
                    <a:pt x="80" y="63"/>
                    <a:pt x="53" y="62"/>
                  </a:cubicBezTo>
                  <a:close/>
                  <a:moveTo>
                    <a:pt x="53" y="62"/>
                  </a:moveTo>
                  <a:cubicBezTo>
                    <a:pt x="53" y="62"/>
                    <a:pt x="53" y="62"/>
                    <a:pt x="53" y="62"/>
                  </a:cubicBezTo>
                </a:path>
              </a:pathLst>
            </a:custGeom>
            <a:solidFill>
              <a:schemeClr val="tx2"/>
            </a:solidFill>
            <a:ln w="9525">
              <a:noFill/>
              <a:round/>
              <a:headEnd/>
              <a:tailEnd/>
            </a:ln>
          </p:spPr>
          <p:txBody>
            <a:bodyPr vert="horz" wrap="square" lIns="91416" tIns="45708" rIns="91416" bIns="45708"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lvetica" pitchFamily="2" charset="0"/>
              </a:endParaRPr>
            </a:p>
          </p:txBody>
        </p:sp>
        <p:sp>
          <p:nvSpPr>
            <p:cNvPr id="247" name="Freeform 45">
              <a:extLst>
                <a:ext uri="{FF2B5EF4-FFF2-40B4-BE49-F238E27FC236}">
                  <a16:creationId xmlns:a16="http://schemas.microsoft.com/office/drawing/2014/main" id="{02E401AA-DCDF-2473-8117-FF95D27A0CF5}"/>
                </a:ext>
              </a:extLst>
            </p:cNvPr>
            <p:cNvSpPr>
              <a:spLocks noEditPoints="1"/>
            </p:cNvSpPr>
            <p:nvPr/>
          </p:nvSpPr>
          <p:spPr bwMode="auto">
            <a:xfrm>
              <a:off x="6859588" y="3611563"/>
              <a:ext cx="98425" cy="57150"/>
            </a:xfrm>
            <a:custGeom>
              <a:avLst/>
              <a:gdLst>
                <a:gd name="T0" fmla="*/ 173 w 181"/>
                <a:gd name="T1" fmla="*/ 0 h 106"/>
                <a:gd name="T2" fmla="*/ 94 w 181"/>
                <a:gd name="T3" fmla="*/ 27 h 106"/>
                <a:gd name="T4" fmla="*/ 51 w 181"/>
                <a:gd name="T5" fmla="*/ 3 h 106"/>
                <a:gd name="T6" fmla="*/ 0 w 181"/>
                <a:gd name="T7" fmla="*/ 55 h 106"/>
                <a:gd name="T8" fmla="*/ 51 w 181"/>
                <a:gd name="T9" fmla="*/ 106 h 106"/>
                <a:gd name="T10" fmla="*/ 102 w 181"/>
                <a:gd name="T11" fmla="*/ 55 h 106"/>
                <a:gd name="T12" fmla="*/ 102 w 181"/>
                <a:gd name="T13" fmla="*/ 51 h 106"/>
                <a:gd name="T14" fmla="*/ 181 w 181"/>
                <a:gd name="T15" fmla="*/ 25 h 106"/>
                <a:gd name="T16" fmla="*/ 173 w 181"/>
                <a:gd name="T17" fmla="*/ 0 h 106"/>
                <a:gd name="T18" fmla="*/ 173 w 181"/>
                <a:gd name="T19" fmla="*/ 0 h 106"/>
                <a:gd name="T20" fmla="*/ 173 w 181"/>
                <a:gd name="T21"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106">
                  <a:moveTo>
                    <a:pt x="173" y="0"/>
                  </a:moveTo>
                  <a:cubicBezTo>
                    <a:pt x="94" y="27"/>
                    <a:pt x="94" y="27"/>
                    <a:pt x="94" y="27"/>
                  </a:cubicBezTo>
                  <a:cubicBezTo>
                    <a:pt x="84" y="13"/>
                    <a:pt x="69" y="3"/>
                    <a:pt x="51" y="3"/>
                  </a:cubicBezTo>
                  <a:cubicBezTo>
                    <a:pt x="22" y="3"/>
                    <a:pt x="0" y="26"/>
                    <a:pt x="0" y="55"/>
                  </a:cubicBezTo>
                  <a:cubicBezTo>
                    <a:pt x="0" y="83"/>
                    <a:pt x="22" y="106"/>
                    <a:pt x="51" y="106"/>
                  </a:cubicBezTo>
                  <a:cubicBezTo>
                    <a:pt x="79" y="106"/>
                    <a:pt x="102" y="83"/>
                    <a:pt x="102" y="55"/>
                  </a:cubicBezTo>
                  <a:cubicBezTo>
                    <a:pt x="102" y="53"/>
                    <a:pt x="102" y="52"/>
                    <a:pt x="102" y="51"/>
                  </a:cubicBezTo>
                  <a:cubicBezTo>
                    <a:pt x="181" y="25"/>
                    <a:pt x="181" y="25"/>
                    <a:pt x="181" y="25"/>
                  </a:cubicBezTo>
                  <a:cubicBezTo>
                    <a:pt x="177" y="17"/>
                    <a:pt x="175" y="9"/>
                    <a:pt x="173" y="0"/>
                  </a:cubicBezTo>
                  <a:close/>
                  <a:moveTo>
                    <a:pt x="173" y="0"/>
                  </a:moveTo>
                  <a:cubicBezTo>
                    <a:pt x="173" y="0"/>
                    <a:pt x="173" y="0"/>
                    <a:pt x="173" y="0"/>
                  </a:cubicBezTo>
                </a:path>
              </a:pathLst>
            </a:custGeom>
            <a:solidFill>
              <a:schemeClr val="tx2"/>
            </a:solidFill>
            <a:ln w="9525">
              <a:noFill/>
              <a:round/>
              <a:headEnd/>
              <a:tailEnd/>
            </a:ln>
          </p:spPr>
          <p:txBody>
            <a:bodyPr vert="horz" wrap="square" lIns="91416" tIns="45708" rIns="91416" bIns="45708"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lvetica" pitchFamily="2" charset="0"/>
              </a:endParaRPr>
            </a:p>
          </p:txBody>
        </p:sp>
        <p:sp>
          <p:nvSpPr>
            <p:cNvPr id="248" name="Freeform 46">
              <a:extLst>
                <a:ext uri="{FF2B5EF4-FFF2-40B4-BE49-F238E27FC236}">
                  <a16:creationId xmlns:a16="http://schemas.microsoft.com/office/drawing/2014/main" id="{130A14C2-E165-D163-F724-DE2F176FD2C6}"/>
                </a:ext>
              </a:extLst>
            </p:cNvPr>
            <p:cNvSpPr>
              <a:spLocks noEditPoints="1"/>
            </p:cNvSpPr>
            <p:nvPr/>
          </p:nvSpPr>
          <p:spPr bwMode="auto">
            <a:xfrm>
              <a:off x="6967538" y="3551238"/>
              <a:ext cx="93662" cy="93663"/>
            </a:xfrm>
            <a:custGeom>
              <a:avLst/>
              <a:gdLst>
                <a:gd name="T0" fmla="*/ 175 w 175"/>
                <a:gd name="T1" fmla="*/ 87 h 175"/>
                <a:gd name="T2" fmla="*/ 88 w 175"/>
                <a:gd name="T3" fmla="*/ 175 h 175"/>
                <a:gd name="T4" fmla="*/ 0 w 175"/>
                <a:gd name="T5" fmla="*/ 87 h 175"/>
                <a:gd name="T6" fmla="*/ 88 w 175"/>
                <a:gd name="T7" fmla="*/ 0 h 175"/>
                <a:gd name="T8" fmla="*/ 175 w 175"/>
                <a:gd name="T9" fmla="*/ 87 h 175"/>
                <a:gd name="T10" fmla="*/ 175 w 175"/>
                <a:gd name="T11" fmla="*/ 87 h 175"/>
                <a:gd name="T12" fmla="*/ 175 w 175"/>
                <a:gd name="T13" fmla="*/ 87 h 175"/>
              </a:gdLst>
              <a:ahLst/>
              <a:cxnLst>
                <a:cxn ang="0">
                  <a:pos x="T0" y="T1"/>
                </a:cxn>
                <a:cxn ang="0">
                  <a:pos x="T2" y="T3"/>
                </a:cxn>
                <a:cxn ang="0">
                  <a:pos x="T4" y="T5"/>
                </a:cxn>
                <a:cxn ang="0">
                  <a:pos x="T6" y="T7"/>
                </a:cxn>
                <a:cxn ang="0">
                  <a:pos x="T8" y="T9"/>
                </a:cxn>
                <a:cxn ang="0">
                  <a:pos x="T10" y="T11"/>
                </a:cxn>
                <a:cxn ang="0">
                  <a:pos x="T12" y="T13"/>
                </a:cxn>
              </a:cxnLst>
              <a:rect l="0" t="0" r="r" b="b"/>
              <a:pathLst>
                <a:path w="175" h="175">
                  <a:moveTo>
                    <a:pt x="175" y="87"/>
                  </a:moveTo>
                  <a:cubicBezTo>
                    <a:pt x="175" y="136"/>
                    <a:pt x="136" y="175"/>
                    <a:pt x="88" y="175"/>
                  </a:cubicBezTo>
                  <a:cubicBezTo>
                    <a:pt x="39" y="175"/>
                    <a:pt x="0" y="136"/>
                    <a:pt x="0" y="87"/>
                  </a:cubicBezTo>
                  <a:cubicBezTo>
                    <a:pt x="0" y="39"/>
                    <a:pt x="39" y="0"/>
                    <a:pt x="88" y="0"/>
                  </a:cubicBezTo>
                  <a:cubicBezTo>
                    <a:pt x="136" y="0"/>
                    <a:pt x="175" y="39"/>
                    <a:pt x="175" y="87"/>
                  </a:cubicBezTo>
                  <a:close/>
                  <a:moveTo>
                    <a:pt x="175" y="87"/>
                  </a:moveTo>
                  <a:cubicBezTo>
                    <a:pt x="175" y="87"/>
                    <a:pt x="175" y="87"/>
                    <a:pt x="175" y="87"/>
                  </a:cubicBezTo>
                </a:path>
              </a:pathLst>
            </a:custGeom>
            <a:solidFill>
              <a:schemeClr val="tx2"/>
            </a:solidFill>
            <a:ln w="9525">
              <a:noFill/>
              <a:round/>
              <a:headEnd/>
              <a:tailEnd/>
            </a:ln>
          </p:spPr>
          <p:txBody>
            <a:bodyPr vert="horz" wrap="square" lIns="91416" tIns="45708" rIns="91416" bIns="45708"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lvetica" pitchFamily="2" charset="0"/>
              </a:endParaRPr>
            </a:p>
          </p:txBody>
        </p:sp>
      </p:grpSp>
      <p:grpSp>
        <p:nvGrpSpPr>
          <p:cNvPr id="249" name="Group 248">
            <a:extLst>
              <a:ext uri="{FF2B5EF4-FFF2-40B4-BE49-F238E27FC236}">
                <a16:creationId xmlns:a16="http://schemas.microsoft.com/office/drawing/2014/main" id="{69891B19-5648-C930-D5C6-71A4C7745C6F}"/>
              </a:ext>
            </a:extLst>
          </p:cNvPr>
          <p:cNvGrpSpPr/>
          <p:nvPr/>
        </p:nvGrpSpPr>
        <p:grpSpPr>
          <a:xfrm>
            <a:off x="537009" y="3378344"/>
            <a:ext cx="291903" cy="382076"/>
            <a:chOff x="1048858" y="3520015"/>
            <a:chExt cx="498475" cy="652463"/>
          </a:xfrm>
        </p:grpSpPr>
        <p:grpSp>
          <p:nvGrpSpPr>
            <p:cNvPr id="250" name="Group 249">
              <a:extLst>
                <a:ext uri="{FF2B5EF4-FFF2-40B4-BE49-F238E27FC236}">
                  <a16:creationId xmlns:a16="http://schemas.microsoft.com/office/drawing/2014/main" id="{F8B678C8-22D0-8ABC-C96A-AF7AD859A6EE}"/>
                </a:ext>
              </a:extLst>
            </p:cNvPr>
            <p:cNvGrpSpPr/>
            <p:nvPr/>
          </p:nvGrpSpPr>
          <p:grpSpPr>
            <a:xfrm>
              <a:off x="1048858" y="3520015"/>
              <a:ext cx="498475" cy="652463"/>
              <a:chOff x="1048858" y="3520015"/>
              <a:chExt cx="498475" cy="652463"/>
            </a:xfrm>
          </p:grpSpPr>
          <p:sp>
            <p:nvSpPr>
              <p:cNvPr id="252" name="Freeform 173">
                <a:extLst>
                  <a:ext uri="{FF2B5EF4-FFF2-40B4-BE49-F238E27FC236}">
                    <a16:creationId xmlns:a16="http://schemas.microsoft.com/office/drawing/2014/main" id="{D4E21588-80D2-72B8-6D42-0E761E9D52CC}"/>
                  </a:ext>
                </a:extLst>
              </p:cNvPr>
              <p:cNvSpPr>
                <a:spLocks noEditPoints="1"/>
              </p:cNvSpPr>
              <p:nvPr/>
            </p:nvSpPr>
            <p:spPr bwMode="auto">
              <a:xfrm>
                <a:off x="1048858" y="3520015"/>
                <a:ext cx="498475" cy="652463"/>
              </a:xfrm>
              <a:custGeom>
                <a:avLst/>
                <a:gdLst>
                  <a:gd name="T0" fmla="*/ 0 w 314"/>
                  <a:gd name="T1" fmla="*/ 0 h 411"/>
                  <a:gd name="T2" fmla="*/ 0 w 314"/>
                  <a:gd name="T3" fmla="*/ 411 h 411"/>
                  <a:gd name="T4" fmla="*/ 314 w 314"/>
                  <a:gd name="T5" fmla="*/ 411 h 411"/>
                  <a:gd name="T6" fmla="*/ 314 w 314"/>
                  <a:gd name="T7" fmla="*/ 91 h 411"/>
                  <a:gd name="T8" fmla="*/ 220 w 314"/>
                  <a:gd name="T9" fmla="*/ 0 h 411"/>
                  <a:gd name="T10" fmla="*/ 0 w 314"/>
                  <a:gd name="T11" fmla="*/ 0 h 411"/>
                  <a:gd name="T12" fmla="*/ 33 w 314"/>
                  <a:gd name="T13" fmla="*/ 150 h 411"/>
                  <a:gd name="T14" fmla="*/ 179 w 314"/>
                  <a:gd name="T15" fmla="*/ 150 h 411"/>
                  <a:gd name="T16" fmla="*/ 179 w 314"/>
                  <a:gd name="T17" fmla="*/ 173 h 411"/>
                  <a:gd name="T18" fmla="*/ 33 w 314"/>
                  <a:gd name="T19" fmla="*/ 173 h 411"/>
                  <a:gd name="T20" fmla="*/ 33 w 314"/>
                  <a:gd name="T21" fmla="*/ 150 h 411"/>
                  <a:gd name="T22" fmla="*/ 33 w 314"/>
                  <a:gd name="T23" fmla="*/ 199 h 411"/>
                  <a:gd name="T24" fmla="*/ 222 w 314"/>
                  <a:gd name="T25" fmla="*/ 199 h 411"/>
                  <a:gd name="T26" fmla="*/ 222 w 314"/>
                  <a:gd name="T27" fmla="*/ 222 h 411"/>
                  <a:gd name="T28" fmla="*/ 33 w 314"/>
                  <a:gd name="T29" fmla="*/ 222 h 411"/>
                  <a:gd name="T30" fmla="*/ 33 w 314"/>
                  <a:gd name="T31" fmla="*/ 199 h 411"/>
                  <a:gd name="T32" fmla="*/ 33 w 314"/>
                  <a:gd name="T33" fmla="*/ 273 h 411"/>
                  <a:gd name="T34" fmla="*/ 120 w 314"/>
                  <a:gd name="T35" fmla="*/ 273 h 411"/>
                  <a:gd name="T36" fmla="*/ 120 w 314"/>
                  <a:gd name="T37" fmla="*/ 296 h 411"/>
                  <a:gd name="T38" fmla="*/ 33 w 314"/>
                  <a:gd name="T39" fmla="*/ 296 h 411"/>
                  <a:gd name="T40" fmla="*/ 33 w 314"/>
                  <a:gd name="T41" fmla="*/ 273 h 411"/>
                  <a:gd name="T42" fmla="*/ 258 w 314"/>
                  <a:gd name="T43" fmla="*/ 347 h 411"/>
                  <a:gd name="T44" fmla="*/ 33 w 314"/>
                  <a:gd name="T45" fmla="*/ 347 h 411"/>
                  <a:gd name="T46" fmla="*/ 33 w 314"/>
                  <a:gd name="T47" fmla="*/ 324 h 411"/>
                  <a:gd name="T48" fmla="*/ 258 w 314"/>
                  <a:gd name="T49" fmla="*/ 324 h 411"/>
                  <a:gd name="T50" fmla="*/ 258 w 314"/>
                  <a:gd name="T51" fmla="*/ 347 h 411"/>
                  <a:gd name="T52" fmla="*/ 214 w 314"/>
                  <a:gd name="T53" fmla="*/ 99 h 411"/>
                  <a:gd name="T54" fmla="*/ 214 w 314"/>
                  <a:gd name="T55" fmla="*/ 17 h 411"/>
                  <a:gd name="T56" fmla="*/ 296 w 314"/>
                  <a:gd name="T57" fmla="*/ 99 h 411"/>
                  <a:gd name="T58" fmla="*/ 214 w 314"/>
                  <a:gd name="T59" fmla="*/ 99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4" h="411">
                    <a:moveTo>
                      <a:pt x="0" y="0"/>
                    </a:moveTo>
                    <a:lnTo>
                      <a:pt x="0" y="411"/>
                    </a:lnTo>
                    <a:lnTo>
                      <a:pt x="314" y="411"/>
                    </a:lnTo>
                    <a:lnTo>
                      <a:pt x="314" y="91"/>
                    </a:lnTo>
                    <a:lnTo>
                      <a:pt x="220" y="0"/>
                    </a:lnTo>
                    <a:lnTo>
                      <a:pt x="0" y="0"/>
                    </a:lnTo>
                    <a:close/>
                    <a:moveTo>
                      <a:pt x="33" y="150"/>
                    </a:moveTo>
                    <a:lnTo>
                      <a:pt x="179" y="150"/>
                    </a:lnTo>
                    <a:lnTo>
                      <a:pt x="179" y="173"/>
                    </a:lnTo>
                    <a:lnTo>
                      <a:pt x="33" y="173"/>
                    </a:lnTo>
                    <a:lnTo>
                      <a:pt x="33" y="150"/>
                    </a:lnTo>
                    <a:close/>
                    <a:moveTo>
                      <a:pt x="33" y="199"/>
                    </a:moveTo>
                    <a:lnTo>
                      <a:pt x="222" y="199"/>
                    </a:lnTo>
                    <a:lnTo>
                      <a:pt x="222" y="222"/>
                    </a:lnTo>
                    <a:lnTo>
                      <a:pt x="33" y="222"/>
                    </a:lnTo>
                    <a:lnTo>
                      <a:pt x="33" y="199"/>
                    </a:lnTo>
                    <a:close/>
                    <a:moveTo>
                      <a:pt x="33" y="273"/>
                    </a:moveTo>
                    <a:lnTo>
                      <a:pt x="120" y="273"/>
                    </a:lnTo>
                    <a:lnTo>
                      <a:pt x="120" y="296"/>
                    </a:lnTo>
                    <a:lnTo>
                      <a:pt x="33" y="296"/>
                    </a:lnTo>
                    <a:lnTo>
                      <a:pt x="33" y="273"/>
                    </a:lnTo>
                    <a:close/>
                    <a:moveTo>
                      <a:pt x="258" y="347"/>
                    </a:moveTo>
                    <a:lnTo>
                      <a:pt x="33" y="347"/>
                    </a:lnTo>
                    <a:lnTo>
                      <a:pt x="33" y="324"/>
                    </a:lnTo>
                    <a:lnTo>
                      <a:pt x="258" y="324"/>
                    </a:lnTo>
                    <a:lnTo>
                      <a:pt x="258" y="347"/>
                    </a:lnTo>
                    <a:close/>
                    <a:moveTo>
                      <a:pt x="214" y="99"/>
                    </a:moveTo>
                    <a:lnTo>
                      <a:pt x="214" y="17"/>
                    </a:lnTo>
                    <a:lnTo>
                      <a:pt x="296" y="99"/>
                    </a:lnTo>
                    <a:lnTo>
                      <a:pt x="214" y="99"/>
                    </a:lnTo>
                    <a:close/>
                  </a:path>
                </a:pathLst>
              </a:custGeom>
              <a:solidFill>
                <a:schemeClr val="tx2"/>
              </a:solidFill>
              <a:ln>
                <a:noFill/>
              </a:ln>
            </p:spPr>
            <p:txBody>
              <a:bodyPr vert="horz" wrap="square" lIns="91416" tIns="45708" rIns="91416" bIns="45708" numCol="1" anchor="t" anchorCtr="0" compatLnSpc="1">
                <a:prstTxWarp prst="textNoShape">
                  <a:avLst/>
                </a:prstTxWarp>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049" b="0" i="0" u="none" strike="noStrike" kern="1200" cap="none" spc="0" normalizeH="0" baseline="0" noProof="0">
                  <a:ln>
                    <a:noFill/>
                  </a:ln>
                  <a:solidFill>
                    <a:srgbClr val="000000"/>
                  </a:solidFill>
                  <a:effectLst/>
                  <a:uLnTx/>
                  <a:uFillTx/>
                  <a:latin typeface="Helvetica" pitchFamily="2" charset="0"/>
                </a:endParaRPr>
              </a:p>
            </p:txBody>
          </p:sp>
          <p:sp>
            <p:nvSpPr>
              <p:cNvPr id="253" name="Rectangle 252">
                <a:extLst>
                  <a:ext uri="{FF2B5EF4-FFF2-40B4-BE49-F238E27FC236}">
                    <a16:creationId xmlns:a16="http://schemas.microsoft.com/office/drawing/2014/main" id="{7D7AA720-CC36-429F-DCD3-EC164C42E9FB}"/>
                  </a:ext>
                </a:extLst>
              </p:cNvPr>
              <p:cNvSpPr/>
              <p:nvPr/>
            </p:nvSpPr>
            <p:spPr bwMode="gray">
              <a:xfrm>
                <a:off x="1048858" y="3743774"/>
                <a:ext cx="471152" cy="397357"/>
              </a:xfrm>
              <a:prstGeom prst="rect">
                <a:avLst/>
              </a:prstGeom>
              <a:solidFill>
                <a:schemeClr val="tx2"/>
              </a:solidFill>
              <a:ln w="6350" algn="ctr">
                <a:noFill/>
                <a:miter lim="800000"/>
                <a:headEnd/>
                <a:tailEnd/>
              </a:ln>
            </p:spPr>
            <p:txBody>
              <a:bodyPr lIns="89976" tIns="71981" rIns="89976" bIns="71981" rtlCol="0" anchor="ctr"/>
              <a:lstStyle/>
              <a:p>
                <a:pPr marL="0" marR="0" lvl="0" indent="0" algn="ctr" defTabSz="914133" rtl="0" eaLnBrk="1" fontAlgn="base" latinLnBrk="0" hangingPunct="1">
                  <a:lnSpc>
                    <a:spcPct val="100000"/>
                  </a:lnSpc>
                  <a:spcBef>
                    <a:spcPct val="50000"/>
                  </a:spcBef>
                  <a:spcAft>
                    <a:spcPct val="0"/>
                  </a:spcAft>
                  <a:buClr>
                    <a:srgbClr val="F0AB00"/>
                  </a:buClr>
                  <a:buSzPct val="80000"/>
                  <a:buFontTx/>
                  <a:buNone/>
                  <a:tabLst/>
                  <a:defRPr/>
                </a:pPr>
                <a:endParaRPr kumimoji="0" lang="en-US" sz="1049" b="0" i="0" u="none" strike="noStrike" kern="0" cap="none" spc="0" normalizeH="0" baseline="0" noProof="0" err="1">
                  <a:ln>
                    <a:noFill/>
                  </a:ln>
                  <a:solidFill>
                    <a:srgbClr val="000000"/>
                  </a:solidFill>
                  <a:effectLst/>
                  <a:uLnTx/>
                  <a:uFillTx/>
                  <a:latin typeface="Helvetica" pitchFamily="2" charset="0"/>
                  <a:ea typeface="Arial Unicode MS" pitchFamily="34" charset="-128"/>
                  <a:cs typeface="Arial Unicode MS" pitchFamily="34" charset="-128"/>
                </a:endParaRPr>
              </a:p>
            </p:txBody>
          </p:sp>
        </p:grpSp>
        <p:sp>
          <p:nvSpPr>
            <p:cNvPr id="251" name="TextBox 250">
              <a:extLst>
                <a:ext uri="{FF2B5EF4-FFF2-40B4-BE49-F238E27FC236}">
                  <a16:creationId xmlns:a16="http://schemas.microsoft.com/office/drawing/2014/main" id="{C7C805BC-5090-D54D-ED97-30E7B5865A15}"/>
                </a:ext>
              </a:extLst>
            </p:cNvPr>
            <p:cNvSpPr txBox="1"/>
            <p:nvPr/>
          </p:nvSpPr>
          <p:spPr>
            <a:xfrm>
              <a:off x="1107845" y="3809876"/>
              <a:ext cx="380500" cy="210234"/>
            </a:xfrm>
            <a:prstGeom prst="rect">
              <a:avLst/>
            </a:prstGeom>
            <a:noFill/>
          </p:spPr>
          <p:txBody>
            <a:bodyPr wrap="none" lIns="0" tIns="0" rIns="0" bIns="0" rtlCol="0">
              <a:spAutoFit/>
            </a:bodyPr>
            <a:lstStyle/>
            <a:p>
              <a:pPr marL="0" marR="0" lvl="0" indent="0" algn="ctr" defTabSz="609585" rtl="0" eaLnBrk="1" fontAlgn="base" latinLnBrk="0" hangingPunct="1">
                <a:lnSpc>
                  <a:spcPct val="100000"/>
                </a:lnSpc>
                <a:spcBef>
                  <a:spcPts val="600"/>
                </a:spcBef>
                <a:spcAft>
                  <a:spcPct val="0"/>
                </a:spcAft>
                <a:buClr>
                  <a:srgbClr val="F0AB00"/>
                </a:buClr>
                <a:buSzPct val="80000"/>
                <a:buFontTx/>
                <a:buNone/>
                <a:tabLst/>
                <a:defRPr/>
              </a:pPr>
              <a:r>
                <a:rPr kumimoji="0" lang="en-US" sz="800" b="1" i="0" u="none" strike="noStrike" kern="0" cap="none" spc="0" normalizeH="0" baseline="0" noProof="0" err="1">
                  <a:ln>
                    <a:noFill/>
                  </a:ln>
                  <a:solidFill>
                    <a:srgbClr val="FFFFFF"/>
                  </a:solidFill>
                  <a:effectLst/>
                  <a:uLnTx/>
                  <a:uFillTx/>
                  <a:latin typeface="Helvetica" pitchFamily="2" charset="0"/>
                  <a:ea typeface="Arial Unicode MS" pitchFamily="34" charset="-128"/>
                  <a:cs typeface="Arial Unicode MS" pitchFamily="34" charset="-128"/>
                </a:rPr>
                <a:t>IDoc</a:t>
              </a:r>
              <a:endParaRPr kumimoji="0" lang="en-US" sz="800" b="1" i="0" u="none" strike="noStrike" kern="0" cap="none" spc="0" normalizeH="0" baseline="0" noProof="0">
                <a:ln>
                  <a:noFill/>
                </a:ln>
                <a:solidFill>
                  <a:srgbClr val="FFFFFF"/>
                </a:solidFill>
                <a:effectLst/>
                <a:uLnTx/>
                <a:uFillTx/>
                <a:latin typeface="Helvetica" pitchFamily="2" charset="0"/>
                <a:ea typeface="Arial Unicode MS" pitchFamily="34" charset="-128"/>
                <a:cs typeface="Arial Unicode MS" pitchFamily="34" charset="-128"/>
              </a:endParaRPr>
            </a:p>
          </p:txBody>
        </p:sp>
      </p:grpSp>
      <p:sp>
        <p:nvSpPr>
          <p:cNvPr id="256" name="Freeform 10">
            <a:extLst>
              <a:ext uri="{FF2B5EF4-FFF2-40B4-BE49-F238E27FC236}">
                <a16:creationId xmlns:a16="http://schemas.microsoft.com/office/drawing/2014/main" id="{69BAF799-D8CA-88F5-372C-1C588A3EEF40}"/>
              </a:ext>
            </a:extLst>
          </p:cNvPr>
          <p:cNvSpPr>
            <a:spLocks noEditPoints="1"/>
          </p:cNvSpPr>
          <p:nvPr/>
        </p:nvSpPr>
        <p:spPr bwMode="auto">
          <a:xfrm>
            <a:off x="603203" y="2861067"/>
            <a:ext cx="827484" cy="123180"/>
          </a:xfrm>
          <a:custGeom>
            <a:avLst/>
            <a:gdLst>
              <a:gd name="T0" fmla="*/ 77 w 3023"/>
              <a:gd name="T1" fmla="*/ 321 h 480"/>
              <a:gd name="T2" fmla="*/ 282 w 3023"/>
              <a:gd name="T3" fmla="*/ 347 h 480"/>
              <a:gd name="T4" fmla="*/ 20 w 3023"/>
              <a:gd name="T5" fmla="*/ 139 h 480"/>
              <a:gd name="T6" fmla="*/ 371 w 3023"/>
              <a:gd name="T7" fmla="*/ 95 h 480"/>
              <a:gd name="T8" fmla="*/ 186 w 3023"/>
              <a:gd name="T9" fmla="*/ 84 h 480"/>
              <a:gd name="T10" fmla="*/ 214 w 3023"/>
              <a:gd name="T11" fmla="*/ 197 h 480"/>
              <a:gd name="T12" fmla="*/ 197 w 3023"/>
              <a:gd name="T13" fmla="*/ 480 h 480"/>
              <a:gd name="T14" fmla="*/ 400 w 3023"/>
              <a:gd name="T15" fmla="*/ 472 h 480"/>
              <a:gd name="T16" fmla="*/ 661 w 3023"/>
              <a:gd name="T17" fmla="*/ 7 h 480"/>
              <a:gd name="T18" fmla="*/ 722 w 3023"/>
              <a:gd name="T19" fmla="*/ 472 h 480"/>
              <a:gd name="T20" fmla="*/ 530 w 3023"/>
              <a:gd name="T21" fmla="*/ 368 h 480"/>
              <a:gd name="T22" fmla="*/ 400 w 3023"/>
              <a:gd name="T23" fmla="*/ 472 h 480"/>
              <a:gd name="T24" fmla="*/ 663 w 3023"/>
              <a:gd name="T25" fmla="*/ 295 h 480"/>
              <a:gd name="T26" fmla="*/ 609 w 3023"/>
              <a:gd name="T27" fmla="*/ 137 h 480"/>
              <a:gd name="T28" fmla="*/ 876 w 3023"/>
              <a:gd name="T29" fmla="*/ 472 h 480"/>
              <a:gd name="T30" fmla="*/ 1044 w 3023"/>
              <a:gd name="T31" fmla="*/ 9 h 480"/>
              <a:gd name="T32" fmla="*/ 1043 w 3023"/>
              <a:gd name="T33" fmla="*/ 307 h 480"/>
              <a:gd name="T34" fmla="*/ 977 w 3023"/>
              <a:gd name="T35" fmla="*/ 472 h 480"/>
              <a:gd name="T36" fmla="*/ 977 w 3023"/>
              <a:gd name="T37" fmla="*/ 229 h 480"/>
              <a:gd name="T38" fmla="*/ 1133 w 3023"/>
              <a:gd name="T39" fmla="*/ 160 h 480"/>
              <a:gd name="T40" fmla="*/ 977 w 3023"/>
              <a:gd name="T41" fmla="*/ 92 h 480"/>
              <a:gd name="T42" fmla="*/ 1412 w 3023"/>
              <a:gd name="T43" fmla="*/ 472 h 480"/>
              <a:gd name="T44" fmla="*/ 1671 w 3023"/>
              <a:gd name="T45" fmla="*/ 7 h 480"/>
              <a:gd name="T46" fmla="*/ 1732 w 3023"/>
              <a:gd name="T47" fmla="*/ 472 h 480"/>
              <a:gd name="T48" fmla="*/ 1541 w 3023"/>
              <a:gd name="T49" fmla="*/ 375 h 480"/>
              <a:gd name="T50" fmla="*/ 1412 w 3023"/>
              <a:gd name="T51" fmla="*/ 472 h 480"/>
              <a:gd name="T52" fmla="*/ 1674 w 3023"/>
              <a:gd name="T53" fmla="*/ 297 h 480"/>
              <a:gd name="T54" fmla="*/ 1620 w 3023"/>
              <a:gd name="T55" fmla="*/ 143 h 480"/>
              <a:gd name="T56" fmla="*/ 1894 w 3023"/>
              <a:gd name="T57" fmla="*/ 472 h 480"/>
              <a:gd name="T58" fmla="*/ 1991 w 3023"/>
              <a:gd name="T59" fmla="*/ 143 h 480"/>
              <a:gd name="T60" fmla="*/ 1988 w 3023"/>
              <a:gd name="T61" fmla="*/ 201 h 480"/>
              <a:gd name="T62" fmla="*/ 2103 w 3023"/>
              <a:gd name="T63" fmla="*/ 123 h 480"/>
              <a:gd name="T64" fmla="*/ 2077 w 3023"/>
              <a:gd name="T65" fmla="*/ 217 h 480"/>
              <a:gd name="T66" fmla="*/ 1991 w 3023"/>
              <a:gd name="T67" fmla="*/ 472 h 480"/>
              <a:gd name="T68" fmla="*/ 2165 w 3023"/>
              <a:gd name="T69" fmla="*/ 85 h 480"/>
              <a:gd name="T70" fmla="*/ 2261 w 3023"/>
              <a:gd name="T71" fmla="*/ 7 h 480"/>
              <a:gd name="T72" fmla="*/ 2165 w 3023"/>
              <a:gd name="T73" fmla="*/ 85 h 480"/>
              <a:gd name="T74" fmla="*/ 2165 w 3023"/>
              <a:gd name="T75" fmla="*/ 143 h 480"/>
              <a:gd name="T76" fmla="*/ 2261 w 3023"/>
              <a:gd name="T77" fmla="*/ 472 h 480"/>
              <a:gd name="T78" fmla="*/ 2436 w 3023"/>
              <a:gd name="T79" fmla="*/ 431 h 480"/>
              <a:gd name="T80" fmla="*/ 2339 w 3023"/>
              <a:gd name="T81" fmla="*/ 472 h 480"/>
              <a:gd name="T82" fmla="*/ 2436 w 3023"/>
              <a:gd name="T83" fmla="*/ 7 h 480"/>
              <a:gd name="T84" fmla="*/ 2539 w 3023"/>
              <a:gd name="T85" fmla="*/ 132 h 480"/>
              <a:gd name="T86" fmla="*/ 2537 w 3023"/>
              <a:gd name="T87" fmla="*/ 476 h 480"/>
              <a:gd name="T88" fmla="*/ 2568 w 3023"/>
              <a:gd name="T89" fmla="*/ 305 h 480"/>
              <a:gd name="T90" fmla="*/ 2436 w 3023"/>
              <a:gd name="T91" fmla="*/ 247 h 480"/>
              <a:gd name="T92" fmla="*/ 2503 w 3023"/>
              <a:gd name="T93" fmla="*/ 400 h 480"/>
              <a:gd name="T94" fmla="*/ 2707 w 3023"/>
              <a:gd name="T95" fmla="*/ 386 h 480"/>
              <a:gd name="T96" fmla="*/ 2919 w 3023"/>
              <a:gd name="T97" fmla="*/ 247 h 480"/>
              <a:gd name="T98" fmla="*/ 2763 w 3023"/>
              <a:gd name="T99" fmla="*/ 248 h 480"/>
              <a:gd name="T100" fmla="*/ 2886 w 3023"/>
              <a:gd name="T101" fmla="*/ 132 h 480"/>
              <a:gd name="T102" fmla="*/ 3016 w 3023"/>
              <a:gd name="T103" fmla="*/ 390 h 480"/>
              <a:gd name="T104" fmla="*/ 2923 w 3023"/>
              <a:gd name="T105" fmla="*/ 472 h 480"/>
              <a:gd name="T106" fmla="*/ 2801 w 3023"/>
              <a:gd name="T107" fmla="*/ 476 h 480"/>
              <a:gd name="T108" fmla="*/ 2919 w 3023"/>
              <a:gd name="T109" fmla="*/ 371 h 480"/>
              <a:gd name="T110" fmla="*/ 2805 w 3023"/>
              <a:gd name="T111" fmla="*/ 368 h 480"/>
              <a:gd name="T112" fmla="*/ 2919 w 3023"/>
              <a:gd name="T113" fmla="*/ 371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23" h="480">
                <a:moveTo>
                  <a:pt x="0" y="367"/>
                </a:moveTo>
                <a:cubicBezTo>
                  <a:pt x="77" y="321"/>
                  <a:pt x="77" y="321"/>
                  <a:pt x="77" y="321"/>
                </a:cubicBezTo>
                <a:cubicBezTo>
                  <a:pt x="103" y="372"/>
                  <a:pt x="149" y="400"/>
                  <a:pt x="202" y="400"/>
                </a:cubicBezTo>
                <a:cubicBezTo>
                  <a:pt x="249" y="400"/>
                  <a:pt x="282" y="382"/>
                  <a:pt x="282" y="347"/>
                </a:cubicBezTo>
                <a:cubicBezTo>
                  <a:pt x="282" y="312"/>
                  <a:pt x="249" y="297"/>
                  <a:pt x="189" y="280"/>
                </a:cubicBezTo>
                <a:cubicBezTo>
                  <a:pt x="106" y="257"/>
                  <a:pt x="20" y="235"/>
                  <a:pt x="20" y="139"/>
                </a:cubicBezTo>
                <a:cubicBezTo>
                  <a:pt x="20" y="52"/>
                  <a:pt x="88" y="0"/>
                  <a:pt x="187" y="0"/>
                </a:cubicBezTo>
                <a:cubicBezTo>
                  <a:pt x="282" y="0"/>
                  <a:pt x="338" y="46"/>
                  <a:pt x="371" y="95"/>
                </a:cubicBezTo>
                <a:cubicBezTo>
                  <a:pt x="300" y="149"/>
                  <a:pt x="300" y="149"/>
                  <a:pt x="300" y="149"/>
                </a:cubicBezTo>
                <a:cubicBezTo>
                  <a:pt x="276" y="110"/>
                  <a:pt x="231" y="84"/>
                  <a:pt x="186" y="84"/>
                </a:cubicBezTo>
                <a:cubicBezTo>
                  <a:pt x="143" y="84"/>
                  <a:pt x="119" y="102"/>
                  <a:pt x="119" y="130"/>
                </a:cubicBezTo>
                <a:cubicBezTo>
                  <a:pt x="119" y="167"/>
                  <a:pt x="154" y="180"/>
                  <a:pt x="214" y="197"/>
                </a:cubicBezTo>
                <a:cubicBezTo>
                  <a:pt x="296" y="219"/>
                  <a:pt x="382" y="244"/>
                  <a:pt x="382" y="340"/>
                </a:cubicBezTo>
                <a:cubicBezTo>
                  <a:pt x="382" y="414"/>
                  <a:pt x="326" y="480"/>
                  <a:pt x="197" y="480"/>
                </a:cubicBezTo>
                <a:cubicBezTo>
                  <a:pt x="97" y="480"/>
                  <a:pt x="34" y="433"/>
                  <a:pt x="0" y="367"/>
                </a:cubicBezTo>
                <a:close/>
                <a:moveTo>
                  <a:pt x="400" y="472"/>
                </a:moveTo>
                <a:cubicBezTo>
                  <a:pt x="564" y="7"/>
                  <a:pt x="564" y="7"/>
                  <a:pt x="564" y="7"/>
                </a:cubicBezTo>
                <a:cubicBezTo>
                  <a:pt x="661" y="7"/>
                  <a:pt x="661" y="7"/>
                  <a:pt x="661" y="7"/>
                </a:cubicBezTo>
                <a:cubicBezTo>
                  <a:pt x="825" y="472"/>
                  <a:pt x="825" y="472"/>
                  <a:pt x="825" y="472"/>
                </a:cubicBezTo>
                <a:cubicBezTo>
                  <a:pt x="722" y="472"/>
                  <a:pt x="722" y="472"/>
                  <a:pt x="722" y="472"/>
                </a:cubicBezTo>
                <a:cubicBezTo>
                  <a:pt x="687" y="368"/>
                  <a:pt x="687" y="368"/>
                  <a:pt x="687" y="368"/>
                </a:cubicBezTo>
                <a:cubicBezTo>
                  <a:pt x="530" y="368"/>
                  <a:pt x="530" y="368"/>
                  <a:pt x="530" y="368"/>
                </a:cubicBezTo>
                <a:cubicBezTo>
                  <a:pt x="494" y="472"/>
                  <a:pt x="494" y="472"/>
                  <a:pt x="494" y="472"/>
                </a:cubicBezTo>
                <a:lnTo>
                  <a:pt x="400" y="472"/>
                </a:lnTo>
                <a:close/>
                <a:moveTo>
                  <a:pt x="555" y="295"/>
                </a:moveTo>
                <a:cubicBezTo>
                  <a:pt x="663" y="295"/>
                  <a:pt x="663" y="295"/>
                  <a:pt x="663" y="295"/>
                </a:cubicBezTo>
                <a:cubicBezTo>
                  <a:pt x="610" y="137"/>
                  <a:pt x="610" y="137"/>
                  <a:pt x="610" y="137"/>
                </a:cubicBezTo>
                <a:cubicBezTo>
                  <a:pt x="609" y="137"/>
                  <a:pt x="609" y="137"/>
                  <a:pt x="609" y="137"/>
                </a:cubicBezTo>
                <a:lnTo>
                  <a:pt x="555" y="295"/>
                </a:lnTo>
                <a:close/>
                <a:moveTo>
                  <a:pt x="876" y="472"/>
                </a:moveTo>
                <a:cubicBezTo>
                  <a:pt x="876" y="9"/>
                  <a:pt x="876" y="9"/>
                  <a:pt x="876" y="9"/>
                </a:cubicBezTo>
                <a:cubicBezTo>
                  <a:pt x="1044" y="9"/>
                  <a:pt x="1044" y="9"/>
                  <a:pt x="1044" y="9"/>
                </a:cubicBezTo>
                <a:cubicBezTo>
                  <a:pt x="1143" y="9"/>
                  <a:pt x="1233" y="35"/>
                  <a:pt x="1233" y="157"/>
                </a:cubicBezTo>
                <a:cubicBezTo>
                  <a:pt x="1233" y="282"/>
                  <a:pt x="1135" y="307"/>
                  <a:pt x="1043" y="307"/>
                </a:cubicBezTo>
                <a:cubicBezTo>
                  <a:pt x="977" y="307"/>
                  <a:pt x="977" y="307"/>
                  <a:pt x="977" y="307"/>
                </a:cubicBezTo>
                <a:cubicBezTo>
                  <a:pt x="977" y="472"/>
                  <a:pt x="977" y="472"/>
                  <a:pt x="977" y="472"/>
                </a:cubicBezTo>
                <a:lnTo>
                  <a:pt x="876" y="472"/>
                </a:lnTo>
                <a:close/>
                <a:moveTo>
                  <a:pt x="977" y="229"/>
                </a:moveTo>
                <a:cubicBezTo>
                  <a:pt x="1046" y="229"/>
                  <a:pt x="1046" y="229"/>
                  <a:pt x="1046" y="229"/>
                </a:cubicBezTo>
                <a:cubicBezTo>
                  <a:pt x="1109" y="229"/>
                  <a:pt x="1133" y="204"/>
                  <a:pt x="1133" y="160"/>
                </a:cubicBezTo>
                <a:cubicBezTo>
                  <a:pt x="1133" y="117"/>
                  <a:pt x="1110" y="92"/>
                  <a:pt x="1046" y="92"/>
                </a:cubicBezTo>
                <a:cubicBezTo>
                  <a:pt x="977" y="92"/>
                  <a:pt x="977" y="92"/>
                  <a:pt x="977" y="92"/>
                </a:cubicBezTo>
                <a:lnTo>
                  <a:pt x="977" y="229"/>
                </a:lnTo>
                <a:close/>
                <a:moveTo>
                  <a:pt x="1412" y="472"/>
                </a:moveTo>
                <a:cubicBezTo>
                  <a:pt x="1575" y="7"/>
                  <a:pt x="1575" y="7"/>
                  <a:pt x="1575" y="7"/>
                </a:cubicBezTo>
                <a:cubicBezTo>
                  <a:pt x="1671" y="7"/>
                  <a:pt x="1671" y="7"/>
                  <a:pt x="1671" y="7"/>
                </a:cubicBezTo>
                <a:cubicBezTo>
                  <a:pt x="1835" y="472"/>
                  <a:pt x="1835" y="472"/>
                  <a:pt x="1835" y="472"/>
                </a:cubicBezTo>
                <a:cubicBezTo>
                  <a:pt x="1732" y="472"/>
                  <a:pt x="1732" y="472"/>
                  <a:pt x="1732" y="472"/>
                </a:cubicBezTo>
                <a:cubicBezTo>
                  <a:pt x="1698" y="375"/>
                  <a:pt x="1698" y="375"/>
                  <a:pt x="1698" y="375"/>
                </a:cubicBezTo>
                <a:cubicBezTo>
                  <a:pt x="1541" y="375"/>
                  <a:pt x="1541" y="375"/>
                  <a:pt x="1541" y="375"/>
                </a:cubicBezTo>
                <a:cubicBezTo>
                  <a:pt x="1505" y="472"/>
                  <a:pt x="1505" y="472"/>
                  <a:pt x="1505" y="472"/>
                </a:cubicBezTo>
                <a:lnTo>
                  <a:pt x="1412" y="472"/>
                </a:lnTo>
                <a:close/>
                <a:moveTo>
                  <a:pt x="1565" y="297"/>
                </a:moveTo>
                <a:cubicBezTo>
                  <a:pt x="1674" y="297"/>
                  <a:pt x="1674" y="297"/>
                  <a:pt x="1674" y="297"/>
                </a:cubicBezTo>
                <a:cubicBezTo>
                  <a:pt x="1621" y="143"/>
                  <a:pt x="1621" y="143"/>
                  <a:pt x="1621" y="143"/>
                </a:cubicBezTo>
                <a:cubicBezTo>
                  <a:pt x="1620" y="143"/>
                  <a:pt x="1620" y="143"/>
                  <a:pt x="1620" y="143"/>
                </a:cubicBezTo>
                <a:lnTo>
                  <a:pt x="1565" y="297"/>
                </a:lnTo>
                <a:close/>
                <a:moveTo>
                  <a:pt x="1894" y="472"/>
                </a:moveTo>
                <a:cubicBezTo>
                  <a:pt x="1894" y="143"/>
                  <a:pt x="1894" y="143"/>
                  <a:pt x="1894" y="143"/>
                </a:cubicBezTo>
                <a:cubicBezTo>
                  <a:pt x="1991" y="143"/>
                  <a:pt x="1991" y="143"/>
                  <a:pt x="1991" y="143"/>
                </a:cubicBezTo>
                <a:cubicBezTo>
                  <a:pt x="1991" y="201"/>
                  <a:pt x="1991" y="201"/>
                  <a:pt x="1991" y="201"/>
                </a:cubicBezTo>
                <a:cubicBezTo>
                  <a:pt x="1988" y="201"/>
                  <a:pt x="1988" y="201"/>
                  <a:pt x="1988" y="201"/>
                </a:cubicBezTo>
                <a:cubicBezTo>
                  <a:pt x="2006" y="162"/>
                  <a:pt x="2037" y="123"/>
                  <a:pt x="2100" y="123"/>
                </a:cubicBezTo>
                <a:cubicBezTo>
                  <a:pt x="2103" y="123"/>
                  <a:pt x="2103" y="123"/>
                  <a:pt x="2103" y="123"/>
                </a:cubicBezTo>
                <a:cubicBezTo>
                  <a:pt x="2102" y="217"/>
                  <a:pt x="2102" y="217"/>
                  <a:pt x="2102" y="217"/>
                </a:cubicBezTo>
                <a:cubicBezTo>
                  <a:pt x="2098" y="216"/>
                  <a:pt x="2084" y="217"/>
                  <a:pt x="2077" y="217"/>
                </a:cubicBezTo>
                <a:cubicBezTo>
                  <a:pt x="2037" y="217"/>
                  <a:pt x="2010" y="240"/>
                  <a:pt x="1991" y="264"/>
                </a:cubicBezTo>
                <a:cubicBezTo>
                  <a:pt x="1991" y="472"/>
                  <a:pt x="1991" y="472"/>
                  <a:pt x="1991" y="472"/>
                </a:cubicBezTo>
                <a:lnTo>
                  <a:pt x="1894" y="472"/>
                </a:lnTo>
                <a:close/>
                <a:moveTo>
                  <a:pt x="2165" y="85"/>
                </a:moveTo>
                <a:cubicBezTo>
                  <a:pt x="2165" y="7"/>
                  <a:pt x="2165" y="7"/>
                  <a:pt x="2165" y="7"/>
                </a:cubicBezTo>
                <a:cubicBezTo>
                  <a:pt x="2261" y="7"/>
                  <a:pt x="2261" y="7"/>
                  <a:pt x="2261" y="7"/>
                </a:cubicBezTo>
                <a:cubicBezTo>
                  <a:pt x="2261" y="85"/>
                  <a:pt x="2261" y="85"/>
                  <a:pt x="2261" y="85"/>
                </a:cubicBezTo>
                <a:lnTo>
                  <a:pt x="2165" y="85"/>
                </a:lnTo>
                <a:close/>
                <a:moveTo>
                  <a:pt x="2165" y="472"/>
                </a:moveTo>
                <a:cubicBezTo>
                  <a:pt x="2165" y="143"/>
                  <a:pt x="2165" y="143"/>
                  <a:pt x="2165" y="143"/>
                </a:cubicBezTo>
                <a:cubicBezTo>
                  <a:pt x="2261" y="143"/>
                  <a:pt x="2261" y="143"/>
                  <a:pt x="2261" y="143"/>
                </a:cubicBezTo>
                <a:cubicBezTo>
                  <a:pt x="2261" y="472"/>
                  <a:pt x="2261" y="472"/>
                  <a:pt x="2261" y="472"/>
                </a:cubicBezTo>
                <a:lnTo>
                  <a:pt x="2165" y="472"/>
                </a:lnTo>
                <a:close/>
                <a:moveTo>
                  <a:pt x="2436" y="431"/>
                </a:moveTo>
                <a:cubicBezTo>
                  <a:pt x="2436" y="472"/>
                  <a:pt x="2436" y="472"/>
                  <a:pt x="2436" y="472"/>
                </a:cubicBezTo>
                <a:cubicBezTo>
                  <a:pt x="2339" y="472"/>
                  <a:pt x="2339" y="472"/>
                  <a:pt x="2339" y="472"/>
                </a:cubicBezTo>
                <a:cubicBezTo>
                  <a:pt x="2339" y="7"/>
                  <a:pt x="2339" y="7"/>
                  <a:pt x="2339" y="7"/>
                </a:cubicBezTo>
                <a:cubicBezTo>
                  <a:pt x="2436" y="7"/>
                  <a:pt x="2436" y="7"/>
                  <a:pt x="2436" y="7"/>
                </a:cubicBezTo>
                <a:cubicBezTo>
                  <a:pt x="2436" y="190"/>
                  <a:pt x="2436" y="190"/>
                  <a:pt x="2436" y="190"/>
                </a:cubicBezTo>
                <a:cubicBezTo>
                  <a:pt x="2455" y="159"/>
                  <a:pt x="2490" y="132"/>
                  <a:pt x="2539" y="132"/>
                </a:cubicBezTo>
                <a:cubicBezTo>
                  <a:pt x="2614" y="132"/>
                  <a:pt x="2667" y="190"/>
                  <a:pt x="2667" y="304"/>
                </a:cubicBezTo>
                <a:cubicBezTo>
                  <a:pt x="2667" y="419"/>
                  <a:pt x="2613" y="476"/>
                  <a:pt x="2537" y="476"/>
                </a:cubicBezTo>
                <a:cubicBezTo>
                  <a:pt x="2493" y="476"/>
                  <a:pt x="2455" y="459"/>
                  <a:pt x="2436" y="431"/>
                </a:cubicBezTo>
                <a:close/>
                <a:moveTo>
                  <a:pt x="2568" y="305"/>
                </a:moveTo>
                <a:cubicBezTo>
                  <a:pt x="2568" y="249"/>
                  <a:pt x="2547" y="214"/>
                  <a:pt x="2502" y="214"/>
                </a:cubicBezTo>
                <a:cubicBezTo>
                  <a:pt x="2477" y="214"/>
                  <a:pt x="2455" y="230"/>
                  <a:pt x="2436" y="247"/>
                </a:cubicBezTo>
                <a:cubicBezTo>
                  <a:pt x="2436" y="370"/>
                  <a:pt x="2436" y="370"/>
                  <a:pt x="2436" y="370"/>
                </a:cubicBezTo>
                <a:cubicBezTo>
                  <a:pt x="2455" y="390"/>
                  <a:pt x="2477" y="400"/>
                  <a:pt x="2503" y="400"/>
                </a:cubicBezTo>
                <a:cubicBezTo>
                  <a:pt x="2545" y="400"/>
                  <a:pt x="2568" y="365"/>
                  <a:pt x="2568" y="305"/>
                </a:cubicBezTo>
                <a:close/>
                <a:moveTo>
                  <a:pt x="2707" y="386"/>
                </a:moveTo>
                <a:cubicBezTo>
                  <a:pt x="2707" y="309"/>
                  <a:pt x="2764" y="267"/>
                  <a:pt x="2919" y="255"/>
                </a:cubicBezTo>
                <a:cubicBezTo>
                  <a:pt x="2919" y="247"/>
                  <a:pt x="2919" y="247"/>
                  <a:pt x="2919" y="247"/>
                </a:cubicBezTo>
                <a:cubicBezTo>
                  <a:pt x="2919" y="223"/>
                  <a:pt x="2905" y="207"/>
                  <a:pt x="2872" y="207"/>
                </a:cubicBezTo>
                <a:cubicBezTo>
                  <a:pt x="2830" y="207"/>
                  <a:pt x="2793" y="224"/>
                  <a:pt x="2763" y="248"/>
                </a:cubicBezTo>
                <a:cubicBezTo>
                  <a:pt x="2720" y="191"/>
                  <a:pt x="2720" y="191"/>
                  <a:pt x="2720" y="191"/>
                </a:cubicBezTo>
                <a:cubicBezTo>
                  <a:pt x="2753" y="161"/>
                  <a:pt x="2804" y="132"/>
                  <a:pt x="2886" y="132"/>
                </a:cubicBezTo>
                <a:cubicBezTo>
                  <a:pt x="2977" y="132"/>
                  <a:pt x="3016" y="176"/>
                  <a:pt x="3016" y="262"/>
                </a:cubicBezTo>
                <a:cubicBezTo>
                  <a:pt x="3016" y="390"/>
                  <a:pt x="3016" y="390"/>
                  <a:pt x="3016" y="390"/>
                </a:cubicBezTo>
                <a:cubicBezTo>
                  <a:pt x="3016" y="429"/>
                  <a:pt x="3016" y="452"/>
                  <a:pt x="3023" y="472"/>
                </a:cubicBezTo>
                <a:cubicBezTo>
                  <a:pt x="2923" y="472"/>
                  <a:pt x="2923" y="472"/>
                  <a:pt x="2923" y="472"/>
                </a:cubicBezTo>
                <a:cubicBezTo>
                  <a:pt x="2919" y="452"/>
                  <a:pt x="2916" y="441"/>
                  <a:pt x="2916" y="422"/>
                </a:cubicBezTo>
                <a:cubicBezTo>
                  <a:pt x="2885" y="457"/>
                  <a:pt x="2850" y="476"/>
                  <a:pt x="2801" y="476"/>
                </a:cubicBezTo>
                <a:cubicBezTo>
                  <a:pt x="2749" y="476"/>
                  <a:pt x="2707" y="443"/>
                  <a:pt x="2707" y="386"/>
                </a:cubicBezTo>
                <a:close/>
                <a:moveTo>
                  <a:pt x="2919" y="371"/>
                </a:moveTo>
                <a:cubicBezTo>
                  <a:pt x="2919" y="310"/>
                  <a:pt x="2919" y="310"/>
                  <a:pt x="2919" y="310"/>
                </a:cubicBezTo>
                <a:cubicBezTo>
                  <a:pt x="2842" y="318"/>
                  <a:pt x="2805" y="338"/>
                  <a:pt x="2805" y="368"/>
                </a:cubicBezTo>
                <a:cubicBezTo>
                  <a:pt x="2805" y="390"/>
                  <a:pt x="2820" y="400"/>
                  <a:pt x="2842" y="400"/>
                </a:cubicBezTo>
                <a:cubicBezTo>
                  <a:pt x="2877" y="400"/>
                  <a:pt x="2900" y="388"/>
                  <a:pt x="2919" y="371"/>
                </a:cubicBezTo>
                <a:close/>
              </a:path>
            </a:pathLst>
          </a:custGeom>
          <a:solidFill>
            <a:srgbClr val="007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2523" tIns="81261" rIns="162523" bIns="81261"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Helvetica" pitchFamily="2" charset="0"/>
            </a:endParaRPr>
          </a:p>
        </p:txBody>
      </p:sp>
      <p:sp>
        <p:nvSpPr>
          <p:cNvPr id="257" name="Freeform 11">
            <a:extLst>
              <a:ext uri="{FF2B5EF4-FFF2-40B4-BE49-F238E27FC236}">
                <a16:creationId xmlns:a16="http://schemas.microsoft.com/office/drawing/2014/main" id="{D4A17B5B-E064-E34F-862F-6411A81DFFA5}"/>
              </a:ext>
            </a:extLst>
          </p:cNvPr>
          <p:cNvSpPr>
            <a:spLocks noEditPoints="1"/>
          </p:cNvSpPr>
          <p:nvPr/>
        </p:nvSpPr>
        <p:spPr bwMode="auto">
          <a:xfrm>
            <a:off x="1499729" y="2775606"/>
            <a:ext cx="232956" cy="273000"/>
          </a:xfrm>
          <a:custGeom>
            <a:avLst/>
            <a:gdLst>
              <a:gd name="T0" fmla="*/ 1105 w 1244"/>
              <a:gd name="T1" fmla="*/ 809 h 834"/>
              <a:gd name="T2" fmla="*/ 667 w 1244"/>
              <a:gd name="T3" fmla="*/ 0 h 834"/>
              <a:gd name="T4" fmla="*/ 764 w 1244"/>
              <a:gd name="T5" fmla="*/ 0 h 834"/>
              <a:gd name="T6" fmla="*/ 807 w 1244"/>
              <a:gd name="T7" fmla="*/ 26 h 834"/>
              <a:gd name="T8" fmla="*/ 1244 w 1244"/>
              <a:gd name="T9" fmla="*/ 834 h 834"/>
              <a:gd name="T10" fmla="*/ 1147 w 1244"/>
              <a:gd name="T11" fmla="*/ 834 h 834"/>
              <a:gd name="T12" fmla="*/ 1105 w 1244"/>
              <a:gd name="T13" fmla="*/ 809 h 834"/>
              <a:gd name="T14" fmla="*/ 284 w 1244"/>
              <a:gd name="T15" fmla="*/ 834 h 834"/>
              <a:gd name="T16" fmla="*/ 381 w 1244"/>
              <a:gd name="T17" fmla="*/ 834 h 834"/>
              <a:gd name="T18" fmla="*/ 423 w 1244"/>
              <a:gd name="T19" fmla="*/ 809 h 834"/>
              <a:gd name="T20" fmla="*/ 543 w 1244"/>
              <a:gd name="T21" fmla="*/ 587 h 834"/>
              <a:gd name="T22" fmla="*/ 480 w 1244"/>
              <a:gd name="T23" fmla="*/ 471 h 834"/>
              <a:gd name="T24" fmla="*/ 284 w 1244"/>
              <a:gd name="T25" fmla="*/ 834 h 834"/>
              <a:gd name="T26" fmla="*/ 97 w 1244"/>
              <a:gd name="T27" fmla="*/ 834 h 834"/>
              <a:gd name="T28" fmla="*/ 140 w 1244"/>
              <a:gd name="T29" fmla="*/ 809 h 834"/>
              <a:gd name="T30" fmla="*/ 480 w 1244"/>
              <a:gd name="T31" fmla="*/ 180 h 834"/>
              <a:gd name="T32" fmla="*/ 821 w 1244"/>
              <a:gd name="T33" fmla="*/ 809 h 834"/>
              <a:gd name="T34" fmla="*/ 863 w 1244"/>
              <a:gd name="T35" fmla="*/ 834 h 834"/>
              <a:gd name="T36" fmla="*/ 961 w 1244"/>
              <a:gd name="T37" fmla="*/ 834 h 834"/>
              <a:gd name="T38" fmla="*/ 523 w 1244"/>
              <a:gd name="T39" fmla="*/ 26 h 834"/>
              <a:gd name="T40" fmla="*/ 480 w 1244"/>
              <a:gd name="T41" fmla="*/ 0 h 834"/>
              <a:gd name="T42" fmla="*/ 438 w 1244"/>
              <a:gd name="T43" fmla="*/ 26 h 834"/>
              <a:gd name="T44" fmla="*/ 0 w 1244"/>
              <a:gd name="T45" fmla="*/ 834 h 834"/>
              <a:gd name="T46" fmla="*/ 97 w 1244"/>
              <a:gd name="T47" fmla="*/ 834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44" h="834">
                <a:moveTo>
                  <a:pt x="1105" y="809"/>
                </a:moveTo>
                <a:cubicBezTo>
                  <a:pt x="667" y="0"/>
                  <a:pt x="667" y="0"/>
                  <a:pt x="667" y="0"/>
                </a:cubicBezTo>
                <a:cubicBezTo>
                  <a:pt x="764" y="0"/>
                  <a:pt x="764" y="0"/>
                  <a:pt x="764" y="0"/>
                </a:cubicBezTo>
                <a:cubicBezTo>
                  <a:pt x="782" y="0"/>
                  <a:pt x="798" y="11"/>
                  <a:pt x="807" y="26"/>
                </a:cubicBezTo>
                <a:cubicBezTo>
                  <a:pt x="1244" y="834"/>
                  <a:pt x="1244" y="834"/>
                  <a:pt x="1244" y="834"/>
                </a:cubicBezTo>
                <a:cubicBezTo>
                  <a:pt x="1147" y="834"/>
                  <a:pt x="1147" y="834"/>
                  <a:pt x="1147" y="834"/>
                </a:cubicBezTo>
                <a:cubicBezTo>
                  <a:pt x="1129" y="834"/>
                  <a:pt x="1113" y="824"/>
                  <a:pt x="1105" y="809"/>
                </a:cubicBezTo>
                <a:close/>
                <a:moveTo>
                  <a:pt x="284" y="834"/>
                </a:moveTo>
                <a:cubicBezTo>
                  <a:pt x="381" y="834"/>
                  <a:pt x="381" y="834"/>
                  <a:pt x="381" y="834"/>
                </a:cubicBezTo>
                <a:cubicBezTo>
                  <a:pt x="399" y="834"/>
                  <a:pt x="415" y="824"/>
                  <a:pt x="423" y="809"/>
                </a:cubicBezTo>
                <a:cubicBezTo>
                  <a:pt x="543" y="587"/>
                  <a:pt x="543" y="587"/>
                  <a:pt x="543" y="587"/>
                </a:cubicBezTo>
                <a:cubicBezTo>
                  <a:pt x="480" y="471"/>
                  <a:pt x="480" y="471"/>
                  <a:pt x="480" y="471"/>
                </a:cubicBezTo>
                <a:lnTo>
                  <a:pt x="284" y="834"/>
                </a:lnTo>
                <a:close/>
                <a:moveTo>
                  <a:pt x="97" y="834"/>
                </a:moveTo>
                <a:cubicBezTo>
                  <a:pt x="116" y="834"/>
                  <a:pt x="132" y="824"/>
                  <a:pt x="140" y="809"/>
                </a:cubicBezTo>
                <a:cubicBezTo>
                  <a:pt x="480" y="180"/>
                  <a:pt x="480" y="180"/>
                  <a:pt x="480" y="180"/>
                </a:cubicBezTo>
                <a:cubicBezTo>
                  <a:pt x="821" y="809"/>
                  <a:pt x="821" y="809"/>
                  <a:pt x="821" y="809"/>
                </a:cubicBezTo>
                <a:cubicBezTo>
                  <a:pt x="829" y="824"/>
                  <a:pt x="845" y="834"/>
                  <a:pt x="863" y="834"/>
                </a:cubicBezTo>
                <a:cubicBezTo>
                  <a:pt x="961" y="834"/>
                  <a:pt x="961" y="834"/>
                  <a:pt x="961" y="834"/>
                </a:cubicBezTo>
                <a:cubicBezTo>
                  <a:pt x="523" y="26"/>
                  <a:pt x="523" y="26"/>
                  <a:pt x="523" y="26"/>
                </a:cubicBezTo>
                <a:cubicBezTo>
                  <a:pt x="515" y="11"/>
                  <a:pt x="499" y="0"/>
                  <a:pt x="480" y="0"/>
                </a:cubicBezTo>
                <a:cubicBezTo>
                  <a:pt x="462" y="0"/>
                  <a:pt x="446" y="11"/>
                  <a:pt x="438" y="26"/>
                </a:cubicBezTo>
                <a:cubicBezTo>
                  <a:pt x="0" y="834"/>
                  <a:pt x="0" y="834"/>
                  <a:pt x="0" y="834"/>
                </a:cubicBezTo>
                <a:lnTo>
                  <a:pt x="97" y="834"/>
                </a:lnTo>
                <a:close/>
              </a:path>
            </a:pathLst>
          </a:custGeom>
          <a:solidFill>
            <a:srgbClr val="F0A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2523" tIns="81261" rIns="162523" bIns="81261"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5155" b="0" i="0" u="none" strike="noStrike" kern="1200" cap="none" spc="0" normalizeH="0" baseline="0" noProof="0">
              <a:ln>
                <a:noFill/>
              </a:ln>
              <a:solidFill>
                <a:srgbClr val="000000"/>
              </a:solidFill>
              <a:effectLst/>
              <a:uLnTx/>
              <a:uFillTx/>
              <a:latin typeface="Helvetica" pitchFamily="2" charset="0"/>
            </a:endParaRPr>
          </a:p>
        </p:txBody>
      </p:sp>
      <p:sp>
        <p:nvSpPr>
          <p:cNvPr id="9" name="Chevron 67">
            <a:extLst>
              <a:ext uri="{FF2B5EF4-FFF2-40B4-BE49-F238E27FC236}">
                <a16:creationId xmlns:a16="http://schemas.microsoft.com/office/drawing/2014/main" id="{848B1D5E-D8C7-2F4F-CAEE-BBF8ECCAD0EA}"/>
              </a:ext>
            </a:extLst>
          </p:cNvPr>
          <p:cNvSpPr/>
          <p:nvPr/>
        </p:nvSpPr>
        <p:spPr bwMode="auto">
          <a:xfrm>
            <a:off x="6883335" y="3397946"/>
            <a:ext cx="1737309" cy="683980"/>
          </a:xfrm>
          <a:prstGeom prst="chevron">
            <a:avLst/>
          </a:prstGeom>
          <a:solidFill>
            <a:schemeClr val="accent3">
              <a:lumMod val="75000"/>
              <a:lumOff val="25000"/>
            </a:schemeClr>
          </a:solidFill>
          <a:ln w="12700" cap="flat" cmpd="sng" algn="ctr">
            <a:noFill/>
            <a:prstDash val="solid"/>
            <a:round/>
            <a:headEnd type="none" w="med" len="med"/>
            <a:tailEnd type="none" w="med" len="med"/>
          </a:ln>
          <a:effectLst/>
        </p:spPr>
        <p:txBody>
          <a:bodyPr wrap="none" lIns="0" tIns="0" rIns="0" bIns="0" anchor="ctr"/>
          <a:lstStyle/>
          <a:p>
            <a:pPr marL="177784" marR="0" lvl="0" indent="1588" algn="ctr" defTabSz="609585" rtl="0" eaLnBrk="1" fontAlgn="auto" latinLnBrk="0" hangingPunct="1">
              <a:lnSpc>
                <a:spcPct val="100000"/>
              </a:lnSpc>
              <a:spcBef>
                <a:spcPts val="0"/>
              </a:spcBef>
              <a:spcAft>
                <a:spcPts val="0"/>
              </a:spcAft>
              <a:buClrTx/>
              <a:buSzTx/>
              <a:buFontTx/>
              <a:buNone/>
              <a:tabLst>
                <a:tab pos="347631" algn="l"/>
              </a:tabLst>
              <a:defRPr/>
            </a:pPr>
            <a:r>
              <a:rPr kumimoji="0" lang="en-US" sz="1100" b="1" i="0" u="none" strike="noStrike" kern="1200" cap="none" spc="0" normalizeH="0" baseline="0" noProof="1">
                <a:ln>
                  <a:noFill/>
                </a:ln>
                <a:solidFill>
                  <a:srgbClr val="FFFFFF"/>
                </a:solidFill>
                <a:effectLst/>
                <a:uLnTx/>
                <a:uFillTx/>
                <a:latin typeface="Helvetica" pitchFamily="2" charset="0"/>
              </a:rPr>
              <a:t>Exception</a:t>
            </a:r>
            <a:br>
              <a:rPr kumimoji="0" lang="en-US" sz="1100" b="1" i="0" u="none" strike="noStrike" kern="1200" cap="none" spc="0" normalizeH="0" baseline="0" noProof="1">
                <a:ln>
                  <a:noFill/>
                </a:ln>
                <a:solidFill>
                  <a:srgbClr val="FFFFFF"/>
                </a:solidFill>
                <a:effectLst/>
                <a:uLnTx/>
                <a:uFillTx/>
                <a:latin typeface="Helvetica" pitchFamily="2" charset="0"/>
              </a:rPr>
            </a:br>
            <a:r>
              <a:rPr kumimoji="0" lang="en-US" sz="1100" b="1" i="0" u="none" strike="noStrike" kern="1200" cap="none" spc="0" normalizeH="0" baseline="0" noProof="1">
                <a:ln>
                  <a:noFill/>
                </a:ln>
                <a:solidFill>
                  <a:srgbClr val="FFFFFF"/>
                </a:solidFill>
                <a:effectLst/>
                <a:uLnTx/>
                <a:uFillTx/>
                <a:latin typeface="Helvetica" pitchFamily="2" charset="0"/>
              </a:rPr>
              <a:t>Handling</a:t>
            </a:r>
          </a:p>
        </p:txBody>
      </p:sp>
      <p:sp>
        <p:nvSpPr>
          <p:cNvPr id="10" name="Chevron 68">
            <a:extLst>
              <a:ext uri="{FF2B5EF4-FFF2-40B4-BE49-F238E27FC236}">
                <a16:creationId xmlns:a16="http://schemas.microsoft.com/office/drawing/2014/main" id="{815C3D49-CB04-71D6-5E42-4F96DD701981}"/>
              </a:ext>
            </a:extLst>
          </p:cNvPr>
          <p:cNvSpPr/>
          <p:nvPr/>
        </p:nvSpPr>
        <p:spPr bwMode="auto">
          <a:xfrm>
            <a:off x="8445274" y="3397946"/>
            <a:ext cx="1737309" cy="683980"/>
          </a:xfrm>
          <a:prstGeom prst="chevron">
            <a:avLst/>
          </a:prstGeom>
          <a:solidFill>
            <a:schemeClr val="accent3">
              <a:lumMod val="75000"/>
              <a:lumOff val="25000"/>
            </a:schemeClr>
          </a:solidFill>
          <a:ln w="12700" cap="flat" cmpd="sng" algn="ctr">
            <a:noFill/>
            <a:prstDash val="solid"/>
            <a:round/>
            <a:headEnd type="none" w="med" len="med"/>
            <a:tailEnd type="none" w="med" len="med"/>
          </a:ln>
          <a:effectLst/>
        </p:spPr>
        <p:txBody>
          <a:bodyPr wrap="none" lIns="0" tIns="0" rIns="0" bIns="0" anchor="ctr"/>
          <a:lstStyle/>
          <a:p>
            <a:pPr marL="177784" marR="0" lvl="0" indent="1588" algn="ctr" defTabSz="609585" rtl="0" eaLnBrk="1" fontAlgn="auto" latinLnBrk="0" hangingPunct="1">
              <a:lnSpc>
                <a:spcPct val="100000"/>
              </a:lnSpc>
              <a:spcBef>
                <a:spcPts val="0"/>
              </a:spcBef>
              <a:spcAft>
                <a:spcPts val="0"/>
              </a:spcAft>
              <a:buClrTx/>
              <a:buSzTx/>
              <a:buFontTx/>
              <a:buNone/>
              <a:tabLst>
                <a:tab pos="347631" algn="l"/>
              </a:tabLst>
              <a:defRPr/>
            </a:pPr>
            <a:r>
              <a:rPr kumimoji="0" lang="en-US" sz="1100" b="1" i="0" u="none" strike="noStrike" kern="1200" cap="none" spc="0" normalizeH="0" baseline="0" noProof="1">
                <a:ln>
                  <a:noFill/>
                </a:ln>
                <a:solidFill>
                  <a:srgbClr val="FFFFFF"/>
                </a:solidFill>
                <a:effectLst/>
                <a:uLnTx/>
                <a:uFillTx/>
                <a:latin typeface="Helvetica" pitchFamily="2" charset="0"/>
              </a:rPr>
              <a:t>Robot</a:t>
            </a:r>
          </a:p>
        </p:txBody>
      </p:sp>
      <p:sp>
        <p:nvSpPr>
          <p:cNvPr id="13" name="Chevron 63">
            <a:extLst>
              <a:ext uri="{FF2B5EF4-FFF2-40B4-BE49-F238E27FC236}">
                <a16:creationId xmlns:a16="http://schemas.microsoft.com/office/drawing/2014/main" id="{41C607C5-D3E6-D6BD-2A7E-F9793B7B55D7}"/>
              </a:ext>
            </a:extLst>
          </p:cNvPr>
          <p:cNvSpPr/>
          <p:nvPr/>
        </p:nvSpPr>
        <p:spPr bwMode="auto">
          <a:xfrm>
            <a:off x="2200690" y="3397946"/>
            <a:ext cx="1737309" cy="683980"/>
          </a:xfrm>
          <a:prstGeom prst="chevron">
            <a:avLst/>
          </a:prstGeom>
          <a:solidFill>
            <a:schemeClr val="accent3">
              <a:lumMod val="90000"/>
              <a:lumOff val="10000"/>
            </a:schemeClr>
          </a:solidFill>
          <a:ln w="12700" cap="flat" cmpd="sng" algn="ctr">
            <a:noFill/>
            <a:prstDash val="solid"/>
            <a:round/>
            <a:headEnd type="none" w="med" len="med"/>
            <a:tailEnd type="none" w="med" len="med"/>
          </a:ln>
          <a:effectLst/>
        </p:spPr>
        <p:txBody>
          <a:bodyPr wrap="none" lIns="0" tIns="0" rIns="0" bIns="0" anchor="ctr"/>
          <a:lstStyle/>
          <a:p>
            <a:pPr marL="177784" marR="0" lvl="0" indent="1588" algn="ctr" defTabSz="609585" rtl="0" eaLnBrk="1" fontAlgn="auto" latinLnBrk="0" hangingPunct="1">
              <a:lnSpc>
                <a:spcPct val="100000"/>
              </a:lnSpc>
              <a:spcBef>
                <a:spcPts val="0"/>
              </a:spcBef>
              <a:spcAft>
                <a:spcPts val="0"/>
              </a:spcAft>
              <a:buClrTx/>
              <a:buSzTx/>
              <a:buFontTx/>
              <a:buNone/>
              <a:tabLst>
                <a:tab pos="347631" algn="l"/>
              </a:tabLst>
              <a:defRPr/>
            </a:pPr>
            <a:r>
              <a:rPr kumimoji="0" lang="en-US" sz="1100" b="1" i="0" u="none" strike="noStrike" kern="1200" cap="none" spc="0" normalizeH="0" baseline="0" noProof="1">
                <a:ln>
                  <a:noFill/>
                </a:ln>
                <a:solidFill>
                  <a:srgbClr val="FFFFFF"/>
                </a:solidFill>
                <a:effectLst/>
                <a:uLnTx/>
                <a:uFillTx/>
                <a:latin typeface="Helvetica" pitchFamily="2" charset="0"/>
              </a:rPr>
              <a:t>Robot</a:t>
            </a:r>
          </a:p>
        </p:txBody>
      </p:sp>
      <p:sp>
        <p:nvSpPr>
          <p:cNvPr id="14" name="Chevron 69">
            <a:extLst>
              <a:ext uri="{FF2B5EF4-FFF2-40B4-BE49-F238E27FC236}">
                <a16:creationId xmlns:a16="http://schemas.microsoft.com/office/drawing/2014/main" id="{45002DB1-3F5F-759B-C7ED-E7D584C9BE5A}"/>
              </a:ext>
            </a:extLst>
          </p:cNvPr>
          <p:cNvSpPr/>
          <p:nvPr/>
        </p:nvSpPr>
        <p:spPr bwMode="auto">
          <a:xfrm>
            <a:off x="10007212" y="3397946"/>
            <a:ext cx="1737309" cy="683980"/>
          </a:xfrm>
          <a:prstGeom prst="chevron">
            <a:avLst/>
          </a:prstGeom>
          <a:solidFill>
            <a:schemeClr val="accent3">
              <a:lumMod val="90000"/>
              <a:lumOff val="10000"/>
            </a:schemeClr>
          </a:solidFill>
          <a:ln w="12700" cap="flat" cmpd="sng" algn="ctr">
            <a:noFill/>
            <a:prstDash val="solid"/>
            <a:round/>
            <a:headEnd type="none" w="med" len="med"/>
            <a:tailEnd type="none" w="med" len="med"/>
          </a:ln>
          <a:effectLst/>
        </p:spPr>
        <p:txBody>
          <a:bodyPr wrap="none" lIns="0" tIns="0" rIns="0" bIns="0" anchor="ctr"/>
          <a:lstStyle/>
          <a:p>
            <a:pPr marL="177784" marR="0" lvl="0" indent="1588" algn="ctr" defTabSz="609585" rtl="0" eaLnBrk="1" fontAlgn="auto" latinLnBrk="0" hangingPunct="1">
              <a:lnSpc>
                <a:spcPct val="100000"/>
              </a:lnSpc>
              <a:spcBef>
                <a:spcPts val="0"/>
              </a:spcBef>
              <a:spcAft>
                <a:spcPts val="0"/>
              </a:spcAft>
              <a:buClrTx/>
              <a:buSzTx/>
              <a:buFontTx/>
              <a:buNone/>
              <a:tabLst>
                <a:tab pos="347631" algn="l"/>
              </a:tabLst>
              <a:defRPr/>
            </a:pPr>
            <a:r>
              <a:rPr kumimoji="0" lang="en-US" sz="1100" b="1" i="0" u="none" strike="noStrike" kern="1200" cap="none" spc="0" normalizeH="0" baseline="0" noProof="1">
                <a:ln>
                  <a:noFill/>
                </a:ln>
                <a:solidFill>
                  <a:srgbClr val="FFFFFF"/>
                </a:solidFill>
                <a:effectLst/>
                <a:uLnTx/>
                <a:uFillTx/>
                <a:latin typeface="Helvetica" pitchFamily="2" charset="0"/>
              </a:rPr>
              <a:t>Pay</a:t>
            </a:r>
          </a:p>
        </p:txBody>
      </p:sp>
      <p:sp>
        <p:nvSpPr>
          <p:cNvPr id="17" name="Chevron 64">
            <a:extLst>
              <a:ext uri="{FF2B5EF4-FFF2-40B4-BE49-F238E27FC236}">
                <a16:creationId xmlns:a16="http://schemas.microsoft.com/office/drawing/2014/main" id="{3A3872C3-CA5F-84E3-0B69-6C37B6FFDE5B}"/>
              </a:ext>
            </a:extLst>
          </p:cNvPr>
          <p:cNvSpPr/>
          <p:nvPr/>
        </p:nvSpPr>
        <p:spPr bwMode="auto">
          <a:xfrm>
            <a:off x="3756280" y="3397946"/>
            <a:ext cx="1737309" cy="683980"/>
          </a:xfrm>
          <a:prstGeom prst="chevron">
            <a:avLst/>
          </a:prstGeom>
          <a:solidFill>
            <a:schemeClr val="accent3">
              <a:lumMod val="75000"/>
              <a:lumOff val="25000"/>
            </a:schemeClr>
          </a:solidFill>
          <a:ln w="12700" cap="flat" cmpd="sng" algn="ctr">
            <a:noFill/>
            <a:prstDash val="solid"/>
            <a:round/>
            <a:headEnd type="none" w="med" len="med"/>
            <a:tailEnd type="none" w="med" len="med"/>
          </a:ln>
          <a:effectLst/>
        </p:spPr>
        <p:txBody>
          <a:bodyPr wrap="none" lIns="0" tIns="0" rIns="0" bIns="0" anchor="ctr"/>
          <a:lstStyle/>
          <a:p>
            <a:pPr marL="177784" marR="0" lvl="0" indent="1588" algn="ctr" defTabSz="609585" rtl="0" eaLnBrk="1" fontAlgn="auto" latinLnBrk="0" hangingPunct="1">
              <a:lnSpc>
                <a:spcPct val="100000"/>
              </a:lnSpc>
              <a:spcBef>
                <a:spcPts val="0"/>
              </a:spcBef>
              <a:spcAft>
                <a:spcPts val="0"/>
              </a:spcAft>
              <a:buClrTx/>
              <a:buSzTx/>
              <a:buFontTx/>
              <a:buNone/>
              <a:tabLst>
                <a:tab pos="347631" algn="l"/>
              </a:tabLst>
              <a:defRPr/>
            </a:pPr>
            <a:r>
              <a:rPr kumimoji="0" lang="en-US" sz="1100" b="1" i="0" u="none" strike="noStrike" kern="1200" cap="none" spc="0" normalizeH="0" baseline="0" noProof="1">
                <a:ln>
                  <a:noFill/>
                </a:ln>
                <a:solidFill>
                  <a:srgbClr val="FFFFFF"/>
                </a:solidFill>
                <a:effectLst/>
                <a:uLnTx/>
                <a:uFillTx/>
                <a:latin typeface="Helvetica" pitchFamily="2" charset="0"/>
              </a:rPr>
              <a:t>Built in </a:t>
            </a:r>
          </a:p>
          <a:p>
            <a:pPr marL="177784" marR="0" lvl="0" indent="1588" algn="ctr" defTabSz="609585" rtl="0" eaLnBrk="1" fontAlgn="auto" latinLnBrk="0" hangingPunct="1">
              <a:lnSpc>
                <a:spcPct val="100000"/>
              </a:lnSpc>
              <a:spcBef>
                <a:spcPts val="0"/>
              </a:spcBef>
              <a:spcAft>
                <a:spcPts val="0"/>
              </a:spcAft>
              <a:buClrTx/>
              <a:buSzTx/>
              <a:buFontTx/>
              <a:buNone/>
              <a:tabLst>
                <a:tab pos="347631" algn="l"/>
              </a:tabLst>
              <a:defRPr/>
            </a:pPr>
            <a:r>
              <a:rPr kumimoji="0" lang="en-US" sz="1100" b="1" i="0" u="none" strike="noStrike" kern="1200" cap="none" spc="0" normalizeH="0" baseline="0" noProof="1">
                <a:ln>
                  <a:noFill/>
                </a:ln>
                <a:solidFill>
                  <a:srgbClr val="FFFFFF"/>
                </a:solidFill>
                <a:effectLst/>
                <a:uLnTx/>
                <a:uFillTx/>
                <a:latin typeface="Helvetica" pitchFamily="2" charset="0"/>
              </a:rPr>
              <a:t>ML / AI</a:t>
            </a:r>
          </a:p>
        </p:txBody>
      </p:sp>
      <p:sp>
        <p:nvSpPr>
          <p:cNvPr id="18" name="Chevron 65">
            <a:extLst>
              <a:ext uri="{FF2B5EF4-FFF2-40B4-BE49-F238E27FC236}">
                <a16:creationId xmlns:a16="http://schemas.microsoft.com/office/drawing/2014/main" id="{FEFE6A3F-606B-2366-9CDE-B5274BCDD6BA}"/>
              </a:ext>
            </a:extLst>
          </p:cNvPr>
          <p:cNvSpPr/>
          <p:nvPr/>
        </p:nvSpPr>
        <p:spPr bwMode="auto">
          <a:xfrm>
            <a:off x="5321395" y="3397946"/>
            <a:ext cx="1737309" cy="683980"/>
          </a:xfrm>
          <a:prstGeom prst="chevron">
            <a:avLst/>
          </a:prstGeom>
          <a:solidFill>
            <a:schemeClr val="accent3">
              <a:lumMod val="75000"/>
              <a:lumOff val="25000"/>
            </a:schemeClr>
          </a:solidFill>
          <a:ln w="12700" cap="flat" cmpd="sng" algn="ctr">
            <a:noFill/>
            <a:prstDash val="solid"/>
            <a:round/>
            <a:headEnd type="none" w="med" len="med"/>
            <a:tailEnd type="none" w="med" len="med"/>
          </a:ln>
          <a:effectLst/>
        </p:spPr>
        <p:txBody>
          <a:bodyPr wrap="none" lIns="0" tIns="0" rIns="0" bIns="0" anchor="ctr"/>
          <a:lstStyle/>
          <a:p>
            <a:pPr marL="177784" marR="0" lvl="0" indent="1588" algn="ctr" defTabSz="609585" rtl="0" eaLnBrk="1" fontAlgn="auto" latinLnBrk="0" hangingPunct="1">
              <a:lnSpc>
                <a:spcPct val="100000"/>
              </a:lnSpc>
              <a:spcBef>
                <a:spcPts val="0"/>
              </a:spcBef>
              <a:spcAft>
                <a:spcPts val="0"/>
              </a:spcAft>
              <a:buClrTx/>
              <a:buSzTx/>
              <a:buFontTx/>
              <a:buNone/>
              <a:tabLst>
                <a:tab pos="347631" algn="l"/>
              </a:tabLst>
              <a:defRPr/>
            </a:pPr>
            <a:r>
              <a:rPr kumimoji="0" lang="en-US" sz="1100" b="1" i="0" u="none" strike="noStrike" kern="1200" cap="none" spc="0" normalizeH="0" baseline="0" noProof="1">
                <a:ln>
                  <a:noFill/>
                </a:ln>
                <a:solidFill>
                  <a:srgbClr val="FFFFFF"/>
                </a:solidFill>
                <a:effectLst/>
                <a:uLnTx/>
                <a:uFillTx/>
                <a:latin typeface="Helvetica" pitchFamily="2" charset="0"/>
              </a:rPr>
              <a:t>Verify and</a:t>
            </a:r>
            <a:br>
              <a:rPr kumimoji="0" lang="en-US" sz="1100" b="1" i="0" u="none" strike="noStrike" kern="1200" cap="none" spc="0" normalizeH="0" baseline="0" noProof="1">
                <a:ln>
                  <a:noFill/>
                </a:ln>
                <a:solidFill>
                  <a:srgbClr val="FFFFFF"/>
                </a:solidFill>
                <a:effectLst/>
                <a:uLnTx/>
                <a:uFillTx/>
                <a:latin typeface="Helvetica" pitchFamily="2" charset="0"/>
              </a:rPr>
            </a:br>
            <a:r>
              <a:rPr kumimoji="0" lang="en-US" sz="1100" b="1" i="0" u="none" strike="noStrike" kern="1200" cap="none" spc="0" normalizeH="0" baseline="0" noProof="1">
                <a:ln>
                  <a:noFill/>
                </a:ln>
                <a:solidFill>
                  <a:srgbClr val="FFFFFF"/>
                </a:solidFill>
                <a:effectLst/>
                <a:uLnTx/>
                <a:uFillTx/>
                <a:latin typeface="Helvetica" pitchFamily="2" charset="0"/>
              </a:rPr>
              <a:t>Complete</a:t>
            </a:r>
          </a:p>
        </p:txBody>
      </p:sp>
      <p:sp>
        <p:nvSpPr>
          <p:cNvPr id="21" name="Text Box 19">
            <a:extLst>
              <a:ext uri="{FF2B5EF4-FFF2-40B4-BE49-F238E27FC236}">
                <a16:creationId xmlns:a16="http://schemas.microsoft.com/office/drawing/2014/main" id="{365552AC-5A44-D5C2-7540-0F31A2DC28A7}"/>
              </a:ext>
            </a:extLst>
          </p:cNvPr>
          <p:cNvSpPr txBox="1">
            <a:spLocks noChangeArrowheads="1"/>
          </p:cNvSpPr>
          <p:nvPr/>
        </p:nvSpPr>
        <p:spPr bwMode="gray">
          <a:xfrm>
            <a:off x="4103443" y="2353324"/>
            <a:ext cx="1093569" cy="424732"/>
          </a:xfrm>
          <a:prstGeom prst="rect">
            <a:avLst/>
          </a:prstGeom>
          <a:noFill/>
          <a:ln w="9525" algn="ctr">
            <a:noFill/>
            <a:miter lim="800000"/>
            <a:headEnd/>
            <a:tailEnd/>
          </a:ln>
        </p:spPr>
        <p:txBody>
          <a:bodyPr wrap="none">
            <a:spAutoFit/>
          </a:bodyPr>
          <a:lstStyle/>
          <a:p>
            <a:pPr marL="0" marR="0" lvl="0" indent="0" algn="ctr" defTabSz="609585" rtl="0" eaLnBrk="0" fontAlgn="auto" latinLnBrk="0" hangingPunct="0">
              <a:lnSpc>
                <a:spcPct val="90000"/>
              </a:lnSpc>
              <a:spcBef>
                <a:spcPts val="0"/>
              </a:spcBef>
              <a:spcAft>
                <a:spcPts val="0"/>
              </a:spcAft>
              <a:buClrTx/>
              <a:buSzTx/>
              <a:buFontTx/>
              <a:buNone/>
              <a:tabLst/>
              <a:defRPr/>
            </a:pPr>
            <a:r>
              <a:rPr kumimoji="0" lang="en-US" sz="1200" b="1" i="0" u="none" strike="noStrike" kern="1200" cap="none" spc="0" normalizeH="0" baseline="0" noProof="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pitchFamily="34" charset="0"/>
              </a:rPr>
              <a:t>Invoice</a:t>
            </a:r>
          </a:p>
          <a:p>
            <a:pPr marL="0" marR="0" lvl="0" indent="0" algn="ctr" defTabSz="609585" rtl="0" eaLnBrk="0" fontAlgn="auto" latinLnBrk="0" hangingPunct="0">
              <a:lnSpc>
                <a:spcPct val="90000"/>
              </a:lnSpc>
              <a:spcBef>
                <a:spcPts val="0"/>
              </a:spcBef>
              <a:spcAft>
                <a:spcPts val="0"/>
              </a:spcAft>
              <a:buClrTx/>
              <a:buSzTx/>
              <a:buFontTx/>
              <a:buNone/>
              <a:tabLst/>
              <a:defRPr/>
            </a:pPr>
            <a:r>
              <a:rPr kumimoji="0" lang="en-US" sz="1200" b="1" i="0" u="none" strike="noStrike" kern="1200" cap="none" spc="0" normalizeH="0" baseline="0" noProof="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pitchFamily="34" charset="0"/>
              </a:rPr>
              <a:t>Recognition</a:t>
            </a:r>
          </a:p>
        </p:txBody>
      </p:sp>
      <p:sp>
        <p:nvSpPr>
          <p:cNvPr id="22" name="Text Box 23">
            <a:extLst>
              <a:ext uri="{FF2B5EF4-FFF2-40B4-BE49-F238E27FC236}">
                <a16:creationId xmlns:a16="http://schemas.microsoft.com/office/drawing/2014/main" id="{BD85497F-0920-3A52-973E-6FF13C6EBFEC}"/>
              </a:ext>
            </a:extLst>
          </p:cNvPr>
          <p:cNvSpPr txBox="1">
            <a:spLocks noChangeArrowheads="1"/>
          </p:cNvSpPr>
          <p:nvPr/>
        </p:nvSpPr>
        <p:spPr bwMode="gray">
          <a:xfrm>
            <a:off x="2521737" y="2430104"/>
            <a:ext cx="1090580" cy="258532"/>
          </a:xfrm>
          <a:prstGeom prst="rect">
            <a:avLst/>
          </a:prstGeom>
          <a:noFill/>
          <a:ln w="9525" algn="ctr">
            <a:noFill/>
            <a:miter lim="800000"/>
            <a:headEnd/>
            <a:tailEnd/>
          </a:ln>
        </p:spPr>
        <p:txBody>
          <a:bodyPr>
            <a:spAutoFit/>
          </a:bodyPr>
          <a:lstStyle/>
          <a:p>
            <a:pPr marL="0" marR="0" lvl="0" indent="0" algn="ctr" defTabSz="609585" rtl="0" eaLnBrk="0" fontAlgn="auto" latinLnBrk="0" hangingPunct="0">
              <a:lnSpc>
                <a:spcPct val="90000"/>
              </a:lnSpc>
              <a:spcBef>
                <a:spcPts val="0"/>
              </a:spcBef>
              <a:spcAft>
                <a:spcPts val="0"/>
              </a:spcAft>
              <a:buClrTx/>
              <a:buSzTx/>
              <a:buFontTx/>
              <a:buNone/>
              <a:tabLst/>
              <a:defRPr/>
            </a:pPr>
            <a:r>
              <a:rPr kumimoji="0" lang="en-US" sz="1200" b="1" i="0" u="none" strike="noStrike" kern="1200" cap="none" spc="0" normalizeH="0" baseline="0" noProof="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pitchFamily="34" charset="0"/>
              </a:rPr>
              <a:t>Ingestion</a:t>
            </a:r>
          </a:p>
        </p:txBody>
      </p:sp>
      <p:sp>
        <p:nvSpPr>
          <p:cNvPr id="23" name="Text Box 31">
            <a:extLst>
              <a:ext uri="{FF2B5EF4-FFF2-40B4-BE49-F238E27FC236}">
                <a16:creationId xmlns:a16="http://schemas.microsoft.com/office/drawing/2014/main" id="{9CBEB867-C350-B3D6-6A2F-08D0B9BA47BF}"/>
              </a:ext>
            </a:extLst>
          </p:cNvPr>
          <p:cNvSpPr txBox="1">
            <a:spLocks noChangeArrowheads="1"/>
          </p:cNvSpPr>
          <p:nvPr/>
        </p:nvSpPr>
        <p:spPr bwMode="gray">
          <a:xfrm>
            <a:off x="10346091" y="2353324"/>
            <a:ext cx="872355" cy="258532"/>
          </a:xfrm>
          <a:prstGeom prst="rect">
            <a:avLst/>
          </a:prstGeom>
          <a:noFill/>
          <a:ln w="9525" algn="ctr">
            <a:noFill/>
            <a:miter lim="800000"/>
            <a:headEnd/>
            <a:tailEnd/>
          </a:ln>
        </p:spPr>
        <p:txBody>
          <a:bodyPr wrap="none">
            <a:spAutoFit/>
          </a:bodyPr>
          <a:lstStyle/>
          <a:p>
            <a:pPr marL="168260" marR="0" lvl="0" indent="-168260" algn="ctr" defTabSz="609585" rtl="0" eaLnBrk="0" fontAlgn="auto" latinLnBrk="0" hangingPunct="0">
              <a:lnSpc>
                <a:spcPct val="90000"/>
              </a:lnSpc>
              <a:spcBef>
                <a:spcPts val="0"/>
              </a:spcBef>
              <a:spcAft>
                <a:spcPts val="0"/>
              </a:spcAft>
              <a:buClrTx/>
              <a:buSzTx/>
              <a:buFontTx/>
              <a:buNone/>
              <a:tabLst/>
              <a:defRPr/>
            </a:pPr>
            <a:r>
              <a:rPr kumimoji="0" lang="en-US" sz="1200" b="1" i="0" u="none" strike="noStrike" kern="1200" cap="none" spc="0" normalizeH="0" baseline="0" noProof="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pitchFamily="34" charset="0"/>
              </a:rPr>
              <a:t>Payment</a:t>
            </a:r>
          </a:p>
        </p:txBody>
      </p:sp>
      <p:sp>
        <p:nvSpPr>
          <p:cNvPr id="24" name="Text Box 21">
            <a:extLst>
              <a:ext uri="{FF2B5EF4-FFF2-40B4-BE49-F238E27FC236}">
                <a16:creationId xmlns:a16="http://schemas.microsoft.com/office/drawing/2014/main" id="{504364FD-B3D4-4805-CF05-4D86FBFA05F4}"/>
              </a:ext>
            </a:extLst>
          </p:cNvPr>
          <p:cNvSpPr txBox="1">
            <a:spLocks noChangeArrowheads="1"/>
          </p:cNvSpPr>
          <p:nvPr/>
        </p:nvSpPr>
        <p:spPr bwMode="gray">
          <a:xfrm>
            <a:off x="8832330" y="2353324"/>
            <a:ext cx="1072731" cy="424732"/>
          </a:xfrm>
          <a:prstGeom prst="rect">
            <a:avLst/>
          </a:prstGeom>
          <a:noFill/>
          <a:ln w="9525">
            <a:noFill/>
            <a:miter lim="800000"/>
            <a:headEnd/>
            <a:tailEnd/>
          </a:ln>
        </p:spPr>
        <p:txBody>
          <a:bodyPr wrap="none">
            <a:spAutoFit/>
          </a:bodyPr>
          <a:lstStyle/>
          <a:p>
            <a:pPr marL="0" marR="0" lvl="0" indent="0" algn="ctr" defTabSz="609585" rtl="0" eaLnBrk="0" fontAlgn="auto" latinLnBrk="0" hangingPunct="0">
              <a:lnSpc>
                <a:spcPct val="90000"/>
              </a:lnSpc>
              <a:spcBef>
                <a:spcPts val="0"/>
              </a:spcBef>
              <a:spcAft>
                <a:spcPts val="0"/>
              </a:spcAft>
              <a:buClrTx/>
              <a:buSzTx/>
              <a:buFontTx/>
              <a:buNone/>
              <a:tabLst/>
              <a:defRPr/>
            </a:pPr>
            <a:r>
              <a:rPr kumimoji="0" lang="en-US" sz="1200" b="1" i="0" u="none" strike="noStrike" kern="1200" cap="none" spc="0" normalizeH="0" baseline="0" noProof="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pitchFamily="34" charset="0"/>
              </a:rPr>
              <a:t>Invoice</a:t>
            </a:r>
          </a:p>
          <a:p>
            <a:pPr marL="0" marR="0" lvl="0" indent="0" algn="ctr" defTabSz="609585" rtl="0" eaLnBrk="0" fontAlgn="auto" latinLnBrk="0" hangingPunct="0">
              <a:lnSpc>
                <a:spcPct val="90000"/>
              </a:lnSpc>
              <a:spcBef>
                <a:spcPts val="0"/>
              </a:spcBef>
              <a:spcAft>
                <a:spcPts val="0"/>
              </a:spcAft>
              <a:buClrTx/>
              <a:buSzTx/>
              <a:buFontTx/>
              <a:buNone/>
              <a:tabLst/>
              <a:defRPr/>
            </a:pPr>
            <a:r>
              <a:rPr kumimoji="0" lang="en-US" sz="1200" b="1" i="0" u="none" strike="noStrike" kern="1200" cap="none" spc="0" normalizeH="0" baseline="0" noProof="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pitchFamily="34" charset="0"/>
              </a:rPr>
              <a:t>Completion</a:t>
            </a:r>
          </a:p>
        </p:txBody>
      </p:sp>
      <p:sp>
        <p:nvSpPr>
          <p:cNvPr id="26" name="Text Box 22">
            <a:extLst>
              <a:ext uri="{FF2B5EF4-FFF2-40B4-BE49-F238E27FC236}">
                <a16:creationId xmlns:a16="http://schemas.microsoft.com/office/drawing/2014/main" id="{C4D4CBA3-5F28-321A-29E3-4E462A4271BB}"/>
              </a:ext>
            </a:extLst>
          </p:cNvPr>
          <p:cNvSpPr txBox="1">
            <a:spLocks noChangeArrowheads="1"/>
          </p:cNvSpPr>
          <p:nvPr/>
        </p:nvSpPr>
        <p:spPr bwMode="gray">
          <a:xfrm>
            <a:off x="5663129" y="2353324"/>
            <a:ext cx="1076065" cy="424732"/>
          </a:xfrm>
          <a:prstGeom prst="rect">
            <a:avLst/>
          </a:prstGeom>
          <a:noFill/>
          <a:ln w="9525" algn="ctr">
            <a:noFill/>
            <a:miter lim="800000"/>
            <a:headEnd/>
            <a:tailEnd/>
          </a:ln>
        </p:spPr>
        <p:txBody>
          <a:bodyPr wrap="none">
            <a:spAutoFit/>
          </a:bodyPr>
          <a:lstStyle/>
          <a:p>
            <a:pPr marL="168260" marR="0" lvl="0" indent="-168260" algn="ctr" defTabSz="609585" rtl="0" eaLnBrk="0" fontAlgn="auto" latinLnBrk="0" hangingPunct="0">
              <a:lnSpc>
                <a:spcPct val="90000"/>
              </a:lnSpc>
              <a:spcBef>
                <a:spcPts val="0"/>
              </a:spcBef>
              <a:spcAft>
                <a:spcPts val="0"/>
              </a:spcAft>
              <a:buClrTx/>
              <a:buSzTx/>
              <a:buFontTx/>
              <a:buNone/>
              <a:tabLst/>
              <a:defRPr/>
            </a:pPr>
            <a:r>
              <a:rPr kumimoji="0" lang="en-US" sz="1200" b="1" i="0" u="none" strike="noStrike" kern="1200" cap="none" spc="0" normalizeH="0" baseline="0" noProof="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pitchFamily="34" charset="0"/>
              </a:rPr>
              <a:t>Invoice</a:t>
            </a:r>
          </a:p>
          <a:p>
            <a:pPr marL="168260" marR="0" lvl="0" indent="-168260" algn="ctr" defTabSz="609585" rtl="0" eaLnBrk="0" fontAlgn="auto" latinLnBrk="0" hangingPunct="0">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pitchFamily="34" charset="0"/>
              </a:rPr>
              <a:t>V</a:t>
            </a:r>
            <a:r>
              <a:rPr kumimoji="0" lang="en-US" sz="1200" b="1" i="0" u="none" strike="noStrike" kern="1200" cap="none" spc="0" normalizeH="0" baseline="0" noProof="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pitchFamily="34" charset="0"/>
              </a:rPr>
              <a:t>erif</a:t>
            </a:r>
            <a:r>
              <a:rPr kumimoji="0" lang="en-US" sz="1200" b="1" i="0" u="none" strike="noStrike" kern="1200" cap="none" spc="0" normalizeH="0" baseline="0" noProof="0" dirty="0" err="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pitchFamily="34" charset="0"/>
              </a:rPr>
              <a:t>i</a:t>
            </a:r>
            <a:r>
              <a:rPr kumimoji="0" lang="en-US" sz="1200" b="1" i="0" u="none" strike="noStrike" kern="1200" cap="none" spc="0" normalizeH="0" baseline="0" noProof="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pitchFamily="34" charset="0"/>
              </a:rPr>
              <a:t>cation</a:t>
            </a:r>
          </a:p>
        </p:txBody>
      </p:sp>
      <p:sp>
        <p:nvSpPr>
          <p:cNvPr id="27" name="Text Box 20">
            <a:extLst>
              <a:ext uri="{FF2B5EF4-FFF2-40B4-BE49-F238E27FC236}">
                <a16:creationId xmlns:a16="http://schemas.microsoft.com/office/drawing/2014/main" id="{A76FD9D3-EEF7-BB3D-B485-578513C3B9C3}"/>
              </a:ext>
            </a:extLst>
          </p:cNvPr>
          <p:cNvSpPr txBox="1">
            <a:spLocks noChangeArrowheads="1"/>
          </p:cNvSpPr>
          <p:nvPr/>
        </p:nvSpPr>
        <p:spPr bwMode="gray">
          <a:xfrm>
            <a:off x="7168228" y="2353324"/>
            <a:ext cx="1225144" cy="424732"/>
          </a:xfrm>
          <a:prstGeom prst="rect">
            <a:avLst/>
          </a:prstGeom>
          <a:noFill/>
          <a:ln w="9525" algn="ctr">
            <a:noFill/>
            <a:miter lim="800000"/>
            <a:headEnd/>
            <a:tailEnd/>
          </a:ln>
        </p:spPr>
        <p:txBody>
          <a:bodyPr wrap="none">
            <a:spAutoFit/>
          </a:bodyPr>
          <a:lstStyle/>
          <a:p>
            <a:pPr marL="0" marR="0" lvl="0" indent="0" algn="ctr" defTabSz="609585" rtl="0" eaLnBrk="0" fontAlgn="auto" latinLnBrk="0" hangingPunct="0">
              <a:lnSpc>
                <a:spcPct val="90000"/>
              </a:lnSpc>
              <a:spcBef>
                <a:spcPts val="0"/>
              </a:spcBef>
              <a:spcAft>
                <a:spcPts val="0"/>
              </a:spcAft>
              <a:buClrTx/>
              <a:buSzTx/>
              <a:buFontTx/>
              <a:buNone/>
              <a:tabLst/>
              <a:defRPr/>
            </a:pPr>
            <a:r>
              <a:rPr kumimoji="0" lang="en-US" sz="1200" b="1" i="0" u="none" strike="noStrike" kern="1200" cap="none" spc="0" normalizeH="0" baseline="0" noProof="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pitchFamily="34" charset="0"/>
              </a:rPr>
              <a:t>Collaboration</a:t>
            </a:r>
            <a:br>
              <a:rPr kumimoji="0" lang="en-US" sz="1200" b="1" i="0" u="none" strike="noStrike" kern="1200" cap="none" spc="0" normalizeH="0" baseline="0" noProof="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pitchFamily="34" charset="0"/>
              </a:rPr>
            </a:br>
            <a:r>
              <a:rPr kumimoji="0" lang="en-US" sz="1200" b="1" i="0" u="none" strike="noStrike" kern="1200" cap="none" spc="0" normalizeH="0" baseline="0" noProof="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pitchFamily="34" charset="0"/>
              </a:rPr>
              <a:t>&amp; Monitoring</a:t>
            </a:r>
          </a:p>
        </p:txBody>
      </p:sp>
      <p:sp>
        <p:nvSpPr>
          <p:cNvPr id="54" name="Text Box 28">
            <a:extLst>
              <a:ext uri="{FF2B5EF4-FFF2-40B4-BE49-F238E27FC236}">
                <a16:creationId xmlns:a16="http://schemas.microsoft.com/office/drawing/2014/main" id="{030C4B74-7D10-4B19-2DC3-8DC3AEC5CF99}"/>
              </a:ext>
            </a:extLst>
          </p:cNvPr>
          <p:cNvSpPr txBox="1">
            <a:spLocks noChangeArrowheads="1"/>
          </p:cNvSpPr>
          <p:nvPr/>
        </p:nvSpPr>
        <p:spPr bwMode="gray">
          <a:xfrm>
            <a:off x="6201161" y="5912775"/>
            <a:ext cx="2708440" cy="276999"/>
          </a:xfrm>
          <a:prstGeom prst="rect">
            <a:avLst/>
          </a:prstGeom>
          <a:noFill/>
          <a:ln w="9525" algn="ctr">
            <a:noFill/>
            <a:miter lim="800000"/>
            <a:headEnd/>
            <a:tailEnd/>
          </a:ln>
        </p:spPr>
        <p:txBody>
          <a:bodyPr wrap="square">
            <a:spAutoFit/>
          </a:bodyPr>
          <a:lstStyle/>
          <a:p>
            <a:pPr marL="168260" marR="0" lvl="0" indent="-168260" algn="ctr" defTabSz="609585" rtl="0" eaLnBrk="0"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1">
                <a:ln>
                  <a:noFill/>
                </a:ln>
                <a:solidFill>
                  <a:schemeClr val="accent2"/>
                </a:solidFill>
                <a:effectLst/>
                <a:uLnTx/>
                <a:uFillTx/>
                <a:latin typeface="Helvetica" pitchFamily="2" charset="0"/>
                <a:ea typeface="Open Sans" panose="020B0606030504020204" pitchFamily="34" charset="0"/>
                <a:cs typeface="Open Sans" panose="020B0606030504020204" pitchFamily="34" charset="0"/>
                <a:sym typeface="Arial" pitchFamily="34" charset="0"/>
              </a:rPr>
              <a:t>SAP Invoice Management</a:t>
            </a:r>
          </a:p>
        </p:txBody>
      </p:sp>
      <p:sp>
        <p:nvSpPr>
          <p:cNvPr id="55" name="TextBox 54">
            <a:extLst>
              <a:ext uri="{FF2B5EF4-FFF2-40B4-BE49-F238E27FC236}">
                <a16:creationId xmlns:a16="http://schemas.microsoft.com/office/drawing/2014/main" id="{DAABF3C6-73B9-2DF9-21C2-F42B5D6C89A8}"/>
              </a:ext>
            </a:extLst>
          </p:cNvPr>
          <p:cNvSpPr txBox="1"/>
          <p:nvPr/>
        </p:nvSpPr>
        <p:spPr>
          <a:xfrm>
            <a:off x="5629179" y="1866843"/>
            <a:ext cx="2203456" cy="307777"/>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Helvetica" pitchFamily="2" charset="0"/>
                <a:ea typeface="Open Sans" panose="020B0606030504020204" pitchFamily="34" charset="0"/>
                <a:cs typeface="Open Sans" panose="020B0606030504020204" pitchFamily="34" charset="0"/>
              </a:rPr>
              <a:t>Insight</a:t>
            </a:r>
            <a:r>
              <a:rPr kumimoji="0" lang="en-US" sz="1400" b="0" i="0" u="none" strike="noStrike" kern="1200" cap="none" spc="0" normalizeH="0" baseline="0" noProof="0" dirty="0">
                <a:ln>
                  <a:noFill/>
                </a:ln>
                <a:solidFill>
                  <a:srgbClr val="000000"/>
                </a:solidFill>
                <a:effectLst/>
                <a:uLnTx/>
                <a:uFillTx/>
                <a:latin typeface="Helvetica" pitchFamily="2" charset="0"/>
              </a:rPr>
              <a:t> &amp; Control</a:t>
            </a:r>
          </a:p>
        </p:txBody>
      </p:sp>
      <p:pic>
        <p:nvPicPr>
          <p:cNvPr id="57" name="Graphic 56" descr="Payroll with solid fill">
            <a:extLst>
              <a:ext uri="{FF2B5EF4-FFF2-40B4-BE49-F238E27FC236}">
                <a16:creationId xmlns:a16="http://schemas.microsoft.com/office/drawing/2014/main" id="{C7153A85-E5AE-21B6-777E-522671CBF8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48921" y="2674265"/>
            <a:ext cx="507694" cy="507694"/>
          </a:xfrm>
          <a:prstGeom prst="rect">
            <a:avLst/>
          </a:prstGeom>
        </p:spPr>
      </p:pic>
      <p:pic>
        <p:nvPicPr>
          <p:cNvPr id="58" name="Graphic 57" descr="Cycle with people with solid fill">
            <a:extLst>
              <a:ext uri="{FF2B5EF4-FFF2-40B4-BE49-F238E27FC236}">
                <a16:creationId xmlns:a16="http://schemas.microsoft.com/office/drawing/2014/main" id="{20502055-6AA6-37CE-109E-F1A6B16AF9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81912" y="2746736"/>
            <a:ext cx="507694" cy="507694"/>
          </a:xfrm>
          <a:prstGeom prst="rect">
            <a:avLst/>
          </a:prstGeom>
        </p:spPr>
      </p:pic>
      <p:pic>
        <p:nvPicPr>
          <p:cNvPr id="59" name="Graphic 58" descr="Presentation with pie chart with solid fill">
            <a:extLst>
              <a:ext uri="{FF2B5EF4-FFF2-40B4-BE49-F238E27FC236}">
                <a16:creationId xmlns:a16="http://schemas.microsoft.com/office/drawing/2014/main" id="{9D3BB5C5-C22B-A258-E04A-B7C7B323AAD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26944" y="2757776"/>
            <a:ext cx="507694" cy="507694"/>
          </a:xfrm>
          <a:prstGeom prst="rect">
            <a:avLst/>
          </a:prstGeom>
        </p:spPr>
      </p:pic>
      <p:pic>
        <p:nvPicPr>
          <p:cNvPr id="60" name="Graphic 59" descr="Email with solid fill">
            <a:extLst>
              <a:ext uri="{FF2B5EF4-FFF2-40B4-BE49-F238E27FC236}">
                <a16:creationId xmlns:a16="http://schemas.microsoft.com/office/drawing/2014/main" id="{209FF5F4-D94A-FAC4-31D2-C4B6042AD43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813180" y="2751324"/>
            <a:ext cx="507694" cy="507694"/>
          </a:xfrm>
          <a:prstGeom prst="rect">
            <a:avLst/>
          </a:prstGeom>
        </p:spPr>
      </p:pic>
      <p:pic>
        <p:nvPicPr>
          <p:cNvPr id="68" name="Graphic 67" descr="Document with solid fill">
            <a:extLst>
              <a:ext uri="{FF2B5EF4-FFF2-40B4-BE49-F238E27FC236}">
                <a16:creationId xmlns:a16="http://schemas.microsoft.com/office/drawing/2014/main" id="{E83C932A-0A4C-C880-6A0E-DDB5D84DDD0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416649" y="2757776"/>
            <a:ext cx="507694" cy="507694"/>
          </a:xfrm>
          <a:prstGeom prst="rect">
            <a:avLst/>
          </a:prstGeom>
        </p:spPr>
      </p:pic>
      <p:pic>
        <p:nvPicPr>
          <p:cNvPr id="71" name="Graphic 70" descr="Document with solid fill">
            <a:extLst>
              <a:ext uri="{FF2B5EF4-FFF2-40B4-BE49-F238E27FC236}">
                <a16:creationId xmlns:a16="http://schemas.microsoft.com/office/drawing/2014/main" id="{F7396E1F-909D-32A2-0E76-6A79097351A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214329" y="2806108"/>
            <a:ext cx="507694" cy="507694"/>
          </a:xfrm>
          <a:prstGeom prst="rect">
            <a:avLst/>
          </a:prstGeom>
        </p:spPr>
      </p:pic>
      <p:sp>
        <p:nvSpPr>
          <p:cNvPr id="72" name="Titel 1">
            <a:extLst>
              <a:ext uri="{FF2B5EF4-FFF2-40B4-BE49-F238E27FC236}">
                <a16:creationId xmlns:a16="http://schemas.microsoft.com/office/drawing/2014/main" id="{223F14B5-F8AD-1416-77DA-A95234DDCFBA}"/>
              </a:ext>
            </a:extLst>
          </p:cNvPr>
          <p:cNvSpPr txBox="1">
            <a:spLocks/>
          </p:cNvSpPr>
          <p:nvPr/>
        </p:nvSpPr>
        <p:spPr>
          <a:xfrm>
            <a:off x="348512" y="399492"/>
            <a:ext cx="11693358" cy="684212"/>
          </a:xfrm>
          <a:prstGeom prst="rect">
            <a:avLst/>
          </a:prstGeom>
        </p:spPr>
        <p:txBody>
          <a:bodyPr vert="horz" lIns="2438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endParaRPr lang="de-DE" sz="3600" b="1" dirty="0">
              <a:solidFill>
                <a:schemeClr val="accent3"/>
              </a:solidFill>
              <a:latin typeface="Helvetica" pitchFamily="2" charset="0"/>
            </a:endParaRPr>
          </a:p>
        </p:txBody>
      </p:sp>
      <p:sp>
        <p:nvSpPr>
          <p:cNvPr id="4" name="Rectangle 3">
            <a:extLst>
              <a:ext uri="{FF2B5EF4-FFF2-40B4-BE49-F238E27FC236}">
                <a16:creationId xmlns:a16="http://schemas.microsoft.com/office/drawing/2014/main" id="{498594C6-247B-D22A-A39C-C33EC2D96D81}"/>
              </a:ext>
            </a:extLst>
          </p:cNvPr>
          <p:cNvSpPr/>
          <p:nvPr/>
        </p:nvSpPr>
        <p:spPr>
          <a:xfrm>
            <a:off x="512893" y="5393825"/>
            <a:ext cx="1242211" cy="959106"/>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049" b="0" i="0" u="none" strike="noStrike" kern="1200" cap="none" spc="0" normalizeH="0" baseline="0" noProof="0">
              <a:ln>
                <a:noFill/>
              </a:ln>
              <a:solidFill>
                <a:srgbClr val="FFFFFF"/>
              </a:solidFill>
              <a:effectLst/>
              <a:uLnTx/>
              <a:uFillTx/>
              <a:latin typeface="Helvetica" pitchFamily="2" charset="0"/>
              <a:ea typeface="Open Sans" panose="020B0606030504020204" pitchFamily="34" charset="0"/>
              <a:cs typeface="Open Sans" panose="020B0606030504020204" pitchFamily="34" charset="0"/>
            </a:endParaRPr>
          </a:p>
        </p:txBody>
      </p:sp>
      <p:sp>
        <p:nvSpPr>
          <p:cNvPr id="5" name="Text Box 28">
            <a:extLst>
              <a:ext uri="{FF2B5EF4-FFF2-40B4-BE49-F238E27FC236}">
                <a16:creationId xmlns:a16="http://schemas.microsoft.com/office/drawing/2014/main" id="{6A1F19B0-7928-F247-F46E-9C16D6B437A0}"/>
              </a:ext>
            </a:extLst>
          </p:cNvPr>
          <p:cNvSpPr txBox="1">
            <a:spLocks noChangeArrowheads="1"/>
          </p:cNvSpPr>
          <p:nvPr/>
        </p:nvSpPr>
        <p:spPr bwMode="gray">
          <a:xfrm>
            <a:off x="10270871" y="5543444"/>
            <a:ext cx="1356484" cy="646331"/>
          </a:xfrm>
          <a:prstGeom prst="rect">
            <a:avLst/>
          </a:prstGeom>
          <a:noFill/>
          <a:ln w="9525" algn="ctr">
            <a:noFill/>
            <a:miter lim="800000"/>
            <a:headEnd/>
            <a:tailEnd/>
          </a:ln>
        </p:spPr>
        <p:txBody>
          <a:bodyPr wrap="square">
            <a:spAutoFit/>
          </a:bodyPr>
          <a:lstStyle/>
          <a:p>
            <a:pPr marL="168225" marR="0" lvl="0" indent="-168225" algn="ctr" defTabSz="457063" rtl="0" eaLnBrk="0"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1">
                <a:ln>
                  <a:noFill/>
                </a:ln>
                <a:solidFill>
                  <a:schemeClr val="accent2"/>
                </a:solidFill>
                <a:effectLst/>
                <a:uLnTx/>
                <a:uFillTx/>
                <a:latin typeface="Open Sans"/>
                <a:ea typeface="ＭＳ Ｐゴシック" charset="0"/>
                <a:cs typeface="+mn-cs"/>
                <a:sym typeface="Arial" pitchFamily="34" charset="0"/>
              </a:rPr>
              <a:t>SAP S/4HANA</a:t>
            </a:r>
          </a:p>
          <a:p>
            <a:pPr marL="168225" marR="0" lvl="0" indent="-168225" algn="ctr" defTabSz="457063" rtl="0" eaLnBrk="0"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1">
                <a:ln>
                  <a:noFill/>
                </a:ln>
                <a:solidFill>
                  <a:schemeClr val="accent2"/>
                </a:solidFill>
                <a:effectLst/>
                <a:uLnTx/>
                <a:uFillTx/>
                <a:latin typeface="Open Sans"/>
                <a:ea typeface="ＭＳ Ｐゴシック" charset="0"/>
                <a:cs typeface="+mn-cs"/>
                <a:sym typeface="Arial" pitchFamily="34" charset="0"/>
              </a:rPr>
              <a:t>SAP Business Suite</a:t>
            </a:r>
            <a:endParaRPr kumimoji="0" lang="en-US" sz="1200" b="1" i="0" u="none" strike="noStrike" kern="1200" cap="none" spc="0" normalizeH="0" baseline="0" noProof="1">
              <a:ln>
                <a:noFill/>
              </a:ln>
              <a:solidFill>
                <a:schemeClr val="accent2"/>
              </a:solidFill>
              <a:effectLst/>
              <a:uLnTx/>
              <a:uFillTx/>
              <a:latin typeface="Helvetica" pitchFamily="2" charset="0"/>
              <a:ea typeface="Open Sans" panose="020B0606030504020204" pitchFamily="34" charset="0"/>
              <a:cs typeface="Open Sans" panose="020B0606030504020204" pitchFamily="34" charset="0"/>
              <a:sym typeface="Arial" pitchFamily="34" charset="0"/>
            </a:endParaRPr>
          </a:p>
        </p:txBody>
      </p:sp>
      <p:sp>
        <p:nvSpPr>
          <p:cNvPr id="62" name="Rectangle 14">
            <a:extLst>
              <a:ext uri="{FF2B5EF4-FFF2-40B4-BE49-F238E27FC236}">
                <a16:creationId xmlns:a16="http://schemas.microsoft.com/office/drawing/2014/main" id="{0FFFE733-BA7A-1A94-0409-C3D73535A01A}"/>
              </a:ext>
            </a:extLst>
          </p:cNvPr>
          <p:cNvSpPr>
            <a:spLocks noChangeArrowheads="1"/>
          </p:cNvSpPr>
          <p:nvPr/>
        </p:nvSpPr>
        <p:spPr bwMode="gray">
          <a:xfrm>
            <a:off x="7011494" y="4298809"/>
            <a:ext cx="1188411" cy="365665"/>
          </a:xfrm>
          <a:prstGeom prst="rect">
            <a:avLst/>
          </a:prstGeom>
          <a:noFill/>
          <a:ln w="19050" algn="ctr">
            <a:solidFill>
              <a:schemeClr val="accent2"/>
            </a:solidFill>
            <a:miter lim="800000"/>
            <a:headEnd/>
            <a:tailEnd/>
          </a:ln>
          <a:effectLst/>
        </p:spPr>
        <p:txBody>
          <a:bodyPr lIns="0" tIns="0" rIns="0" bIns="0" anchor="ctr"/>
          <a:lstStyle/>
          <a:p>
            <a:pPr marL="0" marR="0" lvl="0" indent="0" algn="ctr" defTabSz="457063" rtl="0" eaLnBrk="0" fontAlgn="auto" latinLnBrk="0" hangingPunct="0">
              <a:lnSpc>
                <a:spcPct val="100000"/>
              </a:lnSpc>
              <a:spcBef>
                <a:spcPts val="0"/>
              </a:spcBef>
              <a:spcAft>
                <a:spcPts val="0"/>
              </a:spcAft>
              <a:buClrTx/>
              <a:buSzTx/>
              <a:buFontTx/>
              <a:buNone/>
              <a:tabLst/>
              <a:defRPr/>
            </a:pPr>
            <a:r>
              <a:rPr kumimoji="0" lang="en-US" sz="1050" b="0" i="0" u="none" strike="noStrike" kern="1200" cap="none" spc="0" normalizeH="0" baseline="0" noProof="1">
                <a:ln>
                  <a:noFill/>
                </a:ln>
                <a:solidFill>
                  <a:srgbClr val="000000"/>
                </a:solidFill>
                <a:effectLst/>
                <a:uLnTx/>
                <a:uFillTx/>
                <a:latin typeface="Open Sans"/>
                <a:ea typeface="ＭＳ Ｐゴシック" charset="0"/>
                <a:cs typeface="Arial" pitchFamily="34" charset="0"/>
                <a:sym typeface="Arial" pitchFamily="34" charset="0"/>
              </a:rPr>
              <a:t>Comment</a:t>
            </a:r>
          </a:p>
        </p:txBody>
      </p:sp>
      <p:sp>
        <p:nvSpPr>
          <p:cNvPr id="63" name="Rectangle 15">
            <a:extLst>
              <a:ext uri="{FF2B5EF4-FFF2-40B4-BE49-F238E27FC236}">
                <a16:creationId xmlns:a16="http://schemas.microsoft.com/office/drawing/2014/main" id="{E1470EE0-D2BC-A0B1-E653-4DE7F4F0CF10}"/>
              </a:ext>
            </a:extLst>
          </p:cNvPr>
          <p:cNvSpPr>
            <a:spLocks noChangeArrowheads="1"/>
          </p:cNvSpPr>
          <p:nvPr/>
        </p:nvSpPr>
        <p:spPr bwMode="gray">
          <a:xfrm>
            <a:off x="5513213" y="4298809"/>
            <a:ext cx="1188411" cy="365665"/>
          </a:xfrm>
          <a:prstGeom prst="rect">
            <a:avLst/>
          </a:prstGeom>
          <a:noFill/>
          <a:ln w="19050" algn="ctr">
            <a:solidFill>
              <a:schemeClr val="accent2"/>
            </a:solidFill>
            <a:miter lim="800000"/>
            <a:headEnd/>
            <a:tailEnd/>
          </a:ln>
          <a:effectLst/>
        </p:spPr>
        <p:txBody>
          <a:bodyPr lIns="0" tIns="0" rIns="0" bIns="0" anchor="ctr"/>
          <a:lstStyle/>
          <a:p>
            <a:pPr marL="0" marR="0" lvl="0" indent="0" algn="ctr" defTabSz="457063" rtl="0" eaLnBrk="0" fontAlgn="auto" latinLnBrk="0" hangingPunct="0">
              <a:lnSpc>
                <a:spcPct val="100000"/>
              </a:lnSpc>
              <a:spcBef>
                <a:spcPts val="0"/>
              </a:spcBef>
              <a:spcAft>
                <a:spcPts val="0"/>
              </a:spcAft>
              <a:buClrTx/>
              <a:buSzTx/>
              <a:buFontTx/>
              <a:buNone/>
              <a:tabLst/>
              <a:defRPr/>
            </a:pPr>
            <a:r>
              <a:rPr kumimoji="0" lang="en-US" sz="1050" b="0" i="0" u="none" strike="noStrike" kern="1200" cap="none" spc="0" normalizeH="0" baseline="0" noProof="1">
                <a:ln>
                  <a:noFill/>
                </a:ln>
                <a:solidFill>
                  <a:srgbClr val="000000"/>
                </a:solidFill>
                <a:effectLst/>
                <a:uLnTx/>
                <a:uFillTx/>
                <a:latin typeface="Open Sans"/>
                <a:ea typeface="ＭＳ Ｐゴシック" charset="0"/>
                <a:cs typeface="Arial" pitchFamily="34" charset="0"/>
                <a:sym typeface="Arial" pitchFamily="34" charset="0"/>
              </a:rPr>
              <a:t>Validate Data</a:t>
            </a:r>
          </a:p>
        </p:txBody>
      </p:sp>
      <p:sp>
        <p:nvSpPr>
          <p:cNvPr id="64" name="Rectangle 17">
            <a:extLst>
              <a:ext uri="{FF2B5EF4-FFF2-40B4-BE49-F238E27FC236}">
                <a16:creationId xmlns:a16="http://schemas.microsoft.com/office/drawing/2014/main" id="{CD95FEC1-9FE7-EE03-0F93-E700A16ABFC1}"/>
              </a:ext>
            </a:extLst>
          </p:cNvPr>
          <p:cNvSpPr>
            <a:spLocks noChangeArrowheads="1"/>
          </p:cNvSpPr>
          <p:nvPr/>
        </p:nvSpPr>
        <p:spPr bwMode="gray">
          <a:xfrm>
            <a:off x="8544010" y="4298809"/>
            <a:ext cx="1188411" cy="365665"/>
          </a:xfrm>
          <a:prstGeom prst="rect">
            <a:avLst/>
          </a:prstGeom>
          <a:noFill/>
          <a:ln w="19050" algn="ctr">
            <a:solidFill>
              <a:schemeClr val="accent2"/>
            </a:solidFill>
            <a:miter lim="800000"/>
            <a:headEnd/>
            <a:tailEnd/>
          </a:ln>
          <a:effectLst/>
        </p:spPr>
        <p:txBody>
          <a:bodyPr lIns="0" tIns="0" rIns="0" bIns="0" anchor="ctr"/>
          <a:lstStyle/>
          <a:p>
            <a:pPr marL="0" marR="0" lvl="0" indent="0" algn="ctr" defTabSz="457063" rtl="0" eaLnBrk="0" fontAlgn="auto" latinLnBrk="0" hangingPunct="0">
              <a:lnSpc>
                <a:spcPct val="100000"/>
              </a:lnSpc>
              <a:spcBef>
                <a:spcPts val="0"/>
              </a:spcBef>
              <a:spcAft>
                <a:spcPts val="0"/>
              </a:spcAft>
              <a:buClrTx/>
              <a:buSzTx/>
              <a:buFontTx/>
              <a:buNone/>
              <a:tabLst/>
              <a:defRPr/>
            </a:pPr>
            <a:r>
              <a:rPr kumimoji="0" lang="en-US" sz="1050" b="0" i="0" u="none" strike="noStrike" kern="1200" cap="none" spc="0" normalizeH="0" baseline="0" noProof="1">
                <a:ln>
                  <a:noFill/>
                </a:ln>
                <a:solidFill>
                  <a:srgbClr val="000000"/>
                </a:solidFill>
                <a:effectLst/>
                <a:uLnTx/>
                <a:uFillTx/>
                <a:latin typeface="Open Sans"/>
                <a:ea typeface="ＭＳ Ｐゴシック" charset="0"/>
                <a:cs typeface="Arial" pitchFamily="34" charset="0"/>
                <a:sym typeface="Arial" pitchFamily="34" charset="0"/>
              </a:rPr>
              <a:t>Finalize for posting</a:t>
            </a:r>
          </a:p>
        </p:txBody>
      </p:sp>
      <p:sp>
        <p:nvSpPr>
          <p:cNvPr id="65" name="Rectangle 15">
            <a:extLst>
              <a:ext uri="{FF2B5EF4-FFF2-40B4-BE49-F238E27FC236}">
                <a16:creationId xmlns:a16="http://schemas.microsoft.com/office/drawing/2014/main" id="{56E46BD6-4F3E-CBED-2A09-FD9B482F7849}"/>
              </a:ext>
            </a:extLst>
          </p:cNvPr>
          <p:cNvSpPr>
            <a:spLocks noChangeArrowheads="1"/>
          </p:cNvSpPr>
          <p:nvPr/>
        </p:nvSpPr>
        <p:spPr bwMode="gray">
          <a:xfrm>
            <a:off x="8544010" y="4819628"/>
            <a:ext cx="1188411" cy="365665"/>
          </a:xfrm>
          <a:prstGeom prst="rect">
            <a:avLst/>
          </a:prstGeom>
          <a:noFill/>
          <a:ln w="19050" algn="ctr">
            <a:solidFill>
              <a:schemeClr val="accent2"/>
            </a:solidFill>
            <a:miter lim="800000"/>
            <a:headEnd/>
            <a:tailEnd/>
          </a:ln>
          <a:effectLst/>
        </p:spPr>
        <p:txBody>
          <a:bodyPr lIns="0" tIns="0" rIns="0" bIns="0" anchor="ctr"/>
          <a:lstStyle/>
          <a:p>
            <a:pPr marL="0" marR="0" lvl="0" indent="0" algn="ctr" defTabSz="457063" rtl="0" eaLnBrk="0" fontAlgn="auto" latinLnBrk="0" hangingPunct="0">
              <a:lnSpc>
                <a:spcPct val="100000"/>
              </a:lnSpc>
              <a:spcBef>
                <a:spcPts val="0"/>
              </a:spcBef>
              <a:spcAft>
                <a:spcPts val="0"/>
              </a:spcAft>
              <a:buClrTx/>
              <a:buSzTx/>
              <a:buFontTx/>
              <a:buNone/>
              <a:tabLst/>
              <a:defRPr/>
            </a:pPr>
            <a:r>
              <a:rPr kumimoji="0" lang="en-US" sz="1050" b="0" i="0" u="none" strike="noStrike" kern="1200" cap="none" spc="0" normalizeH="0" baseline="0" noProof="1">
                <a:ln>
                  <a:noFill/>
                </a:ln>
                <a:solidFill>
                  <a:srgbClr val="000000"/>
                </a:solidFill>
                <a:effectLst/>
                <a:uLnTx/>
                <a:uFillTx/>
                <a:latin typeface="Open Sans"/>
                <a:ea typeface="ＭＳ Ｐゴシック" charset="0"/>
                <a:cs typeface="Arial" pitchFamily="34" charset="0"/>
                <a:sym typeface="Arial" pitchFamily="34" charset="0"/>
              </a:rPr>
              <a:t>Archive </a:t>
            </a:r>
            <a:br>
              <a:rPr kumimoji="0" lang="en-US" sz="1050" b="0" i="0" u="none" strike="noStrike" kern="1200" cap="none" spc="0" normalizeH="0" baseline="0" noProof="1">
                <a:ln>
                  <a:noFill/>
                </a:ln>
                <a:solidFill>
                  <a:srgbClr val="000000"/>
                </a:solidFill>
                <a:effectLst/>
                <a:uLnTx/>
                <a:uFillTx/>
                <a:latin typeface="Open Sans"/>
                <a:ea typeface="ＭＳ Ｐゴシック" charset="0"/>
                <a:cs typeface="Arial" pitchFamily="34" charset="0"/>
                <a:sym typeface="Arial" pitchFamily="34" charset="0"/>
              </a:rPr>
            </a:br>
            <a:r>
              <a:rPr kumimoji="0" lang="en-US" sz="1050" b="0" i="0" u="none" strike="noStrike" kern="1200" cap="none" spc="0" normalizeH="0" baseline="0" noProof="1">
                <a:ln>
                  <a:noFill/>
                </a:ln>
                <a:solidFill>
                  <a:srgbClr val="000000"/>
                </a:solidFill>
                <a:effectLst/>
                <a:uLnTx/>
                <a:uFillTx/>
                <a:latin typeface="Open Sans"/>
                <a:ea typeface="ＭＳ Ｐゴシック" charset="0"/>
                <a:cs typeface="Arial" pitchFamily="34" charset="0"/>
                <a:sym typeface="Arial" pitchFamily="34" charset="0"/>
              </a:rPr>
              <a:t>Audit Trail</a:t>
            </a:r>
          </a:p>
        </p:txBody>
      </p:sp>
      <p:sp>
        <p:nvSpPr>
          <p:cNvPr id="66" name="Rectangle 15">
            <a:extLst>
              <a:ext uri="{FF2B5EF4-FFF2-40B4-BE49-F238E27FC236}">
                <a16:creationId xmlns:a16="http://schemas.microsoft.com/office/drawing/2014/main" id="{96962405-9377-B979-F62C-28138F1C0AC3}"/>
              </a:ext>
            </a:extLst>
          </p:cNvPr>
          <p:cNvSpPr>
            <a:spLocks noChangeArrowheads="1"/>
          </p:cNvSpPr>
          <p:nvPr/>
        </p:nvSpPr>
        <p:spPr bwMode="gray">
          <a:xfrm>
            <a:off x="5513214" y="4819628"/>
            <a:ext cx="1188411" cy="365665"/>
          </a:xfrm>
          <a:prstGeom prst="rect">
            <a:avLst/>
          </a:prstGeom>
          <a:noFill/>
          <a:ln w="19050" algn="ctr">
            <a:solidFill>
              <a:schemeClr val="accent2"/>
            </a:solidFill>
            <a:miter lim="800000"/>
            <a:headEnd/>
            <a:tailEnd/>
          </a:ln>
          <a:effectLst/>
        </p:spPr>
        <p:txBody>
          <a:bodyPr lIns="0" tIns="0" rIns="0" bIns="0" anchor="ctr"/>
          <a:lstStyle/>
          <a:p>
            <a:pPr marL="0" marR="0" lvl="0" indent="0" algn="ctr" defTabSz="457063" rtl="0" eaLnBrk="0" fontAlgn="auto" latinLnBrk="0" hangingPunct="0">
              <a:lnSpc>
                <a:spcPct val="100000"/>
              </a:lnSpc>
              <a:spcBef>
                <a:spcPts val="0"/>
              </a:spcBef>
              <a:spcAft>
                <a:spcPts val="0"/>
              </a:spcAft>
              <a:buClrTx/>
              <a:buSzTx/>
              <a:buFontTx/>
              <a:buNone/>
              <a:tabLst/>
              <a:defRPr/>
            </a:pPr>
            <a:r>
              <a:rPr kumimoji="0" lang="en-US" sz="1050" b="0" i="0" u="none" strike="noStrike" kern="1200" cap="none" spc="0" normalizeH="0" baseline="0" noProof="1">
                <a:ln>
                  <a:noFill/>
                </a:ln>
                <a:solidFill>
                  <a:srgbClr val="000000"/>
                </a:solidFill>
                <a:effectLst/>
                <a:uLnTx/>
                <a:uFillTx/>
                <a:latin typeface="Open Sans"/>
                <a:ea typeface="ＭＳ Ｐゴシック" charset="0"/>
                <a:cs typeface="Arial" pitchFamily="34" charset="0"/>
                <a:sym typeface="Arial" pitchFamily="34" charset="0"/>
              </a:rPr>
              <a:t>Trigger Workflows</a:t>
            </a:r>
          </a:p>
        </p:txBody>
      </p:sp>
      <p:sp>
        <p:nvSpPr>
          <p:cNvPr id="67" name="Rectangle 15">
            <a:extLst>
              <a:ext uri="{FF2B5EF4-FFF2-40B4-BE49-F238E27FC236}">
                <a16:creationId xmlns:a16="http://schemas.microsoft.com/office/drawing/2014/main" id="{0FCA5162-6123-2043-3474-328EBFD5FCB6}"/>
              </a:ext>
            </a:extLst>
          </p:cNvPr>
          <p:cNvSpPr>
            <a:spLocks noChangeArrowheads="1"/>
          </p:cNvSpPr>
          <p:nvPr/>
        </p:nvSpPr>
        <p:spPr bwMode="gray">
          <a:xfrm>
            <a:off x="3996692" y="4298808"/>
            <a:ext cx="1188411" cy="365665"/>
          </a:xfrm>
          <a:prstGeom prst="rect">
            <a:avLst/>
          </a:prstGeom>
          <a:noFill/>
          <a:ln w="19050" algn="ctr">
            <a:solidFill>
              <a:schemeClr val="accent2"/>
            </a:solidFill>
            <a:miter lim="800000"/>
            <a:headEnd/>
            <a:tailEnd/>
          </a:ln>
          <a:effectLst/>
        </p:spPr>
        <p:txBody>
          <a:bodyPr lIns="0" tIns="0" rIns="0" bIns="0" anchor="ctr"/>
          <a:lstStyle/>
          <a:p>
            <a:pPr marL="0" marR="0" lvl="0" indent="0" algn="ctr" defTabSz="457063" rtl="0" eaLnBrk="0" fontAlgn="auto" latinLnBrk="0" hangingPunct="0">
              <a:lnSpc>
                <a:spcPct val="100000"/>
              </a:lnSpc>
              <a:spcBef>
                <a:spcPts val="0"/>
              </a:spcBef>
              <a:spcAft>
                <a:spcPts val="0"/>
              </a:spcAft>
              <a:buClrTx/>
              <a:buSzTx/>
              <a:buFontTx/>
              <a:buNone/>
              <a:tabLst/>
              <a:defRPr/>
            </a:pPr>
            <a:r>
              <a:rPr kumimoji="0" lang="en-US" sz="1050" b="0" i="0" u="none" strike="noStrike" kern="1200" cap="none" spc="0" normalizeH="0" baseline="0" noProof="1">
                <a:ln>
                  <a:noFill/>
                </a:ln>
                <a:solidFill>
                  <a:srgbClr val="000000"/>
                </a:solidFill>
                <a:effectLst/>
                <a:uLnTx/>
                <a:uFillTx/>
                <a:latin typeface="Open Sans"/>
                <a:ea typeface="ＭＳ Ｐゴシック" charset="0"/>
                <a:cs typeface="Arial" pitchFamily="34" charset="0"/>
                <a:sym typeface="Arial" pitchFamily="34" charset="0"/>
              </a:rPr>
              <a:t>Data Mapping</a:t>
            </a:r>
          </a:p>
        </p:txBody>
      </p:sp>
      <p:sp>
        <p:nvSpPr>
          <p:cNvPr id="69" name="Rectangle 15">
            <a:extLst>
              <a:ext uri="{FF2B5EF4-FFF2-40B4-BE49-F238E27FC236}">
                <a16:creationId xmlns:a16="http://schemas.microsoft.com/office/drawing/2014/main" id="{D8CD0577-F8EB-EE57-7C13-A063919847DD}"/>
              </a:ext>
            </a:extLst>
          </p:cNvPr>
          <p:cNvSpPr>
            <a:spLocks noChangeArrowheads="1"/>
          </p:cNvSpPr>
          <p:nvPr/>
        </p:nvSpPr>
        <p:spPr bwMode="gray">
          <a:xfrm>
            <a:off x="2352351" y="4297066"/>
            <a:ext cx="1188411" cy="365665"/>
          </a:xfrm>
          <a:prstGeom prst="rect">
            <a:avLst/>
          </a:prstGeom>
          <a:noFill/>
          <a:ln w="19050" algn="ctr">
            <a:solidFill>
              <a:schemeClr val="accent2"/>
            </a:solidFill>
            <a:miter lim="800000"/>
            <a:headEnd/>
            <a:tailEnd/>
          </a:ln>
          <a:effectLst/>
        </p:spPr>
        <p:txBody>
          <a:bodyPr lIns="0" tIns="0" rIns="0" bIns="0" anchor="ctr"/>
          <a:lstStyle/>
          <a:p>
            <a:pPr marL="0" marR="0" lvl="0" indent="0" algn="ctr" defTabSz="457063" rtl="0" eaLnBrk="0" fontAlgn="auto" latinLnBrk="0" hangingPunct="0">
              <a:lnSpc>
                <a:spcPct val="100000"/>
              </a:lnSpc>
              <a:spcBef>
                <a:spcPts val="0"/>
              </a:spcBef>
              <a:spcAft>
                <a:spcPts val="0"/>
              </a:spcAft>
              <a:buClrTx/>
              <a:buSzTx/>
              <a:buFontTx/>
              <a:buNone/>
              <a:tabLst/>
              <a:defRPr/>
            </a:pPr>
            <a:r>
              <a:rPr kumimoji="0" lang="en-US" sz="1050" b="0" i="0" u="none" strike="noStrike" kern="1200" cap="none" spc="0" normalizeH="0" baseline="0" noProof="1">
                <a:ln>
                  <a:noFill/>
                </a:ln>
                <a:solidFill>
                  <a:srgbClr val="000000"/>
                </a:solidFill>
                <a:effectLst/>
                <a:uLnTx/>
                <a:uFillTx/>
                <a:latin typeface="Open Sans"/>
                <a:ea typeface="ＭＳ Ｐゴシック" charset="0"/>
                <a:cs typeface="Arial" pitchFamily="34" charset="0"/>
                <a:sym typeface="Arial" pitchFamily="34" charset="0"/>
              </a:rPr>
              <a:t>Electronic</a:t>
            </a:r>
          </a:p>
        </p:txBody>
      </p:sp>
      <p:sp>
        <p:nvSpPr>
          <p:cNvPr id="70" name="Rectangle 14">
            <a:extLst>
              <a:ext uri="{FF2B5EF4-FFF2-40B4-BE49-F238E27FC236}">
                <a16:creationId xmlns:a16="http://schemas.microsoft.com/office/drawing/2014/main" id="{04619044-5DE2-5F44-4DB8-170F5A8563BC}"/>
              </a:ext>
            </a:extLst>
          </p:cNvPr>
          <p:cNvSpPr>
            <a:spLocks noChangeArrowheads="1"/>
          </p:cNvSpPr>
          <p:nvPr/>
        </p:nvSpPr>
        <p:spPr bwMode="gray">
          <a:xfrm>
            <a:off x="7011494" y="4819628"/>
            <a:ext cx="1188411" cy="365665"/>
          </a:xfrm>
          <a:prstGeom prst="rect">
            <a:avLst/>
          </a:prstGeom>
          <a:noFill/>
          <a:ln w="19050" algn="ctr">
            <a:solidFill>
              <a:schemeClr val="accent2"/>
            </a:solidFill>
            <a:miter lim="800000"/>
            <a:headEnd/>
            <a:tailEnd/>
          </a:ln>
          <a:effectLst/>
        </p:spPr>
        <p:txBody>
          <a:bodyPr lIns="0" tIns="0" rIns="0" bIns="0" anchor="ctr"/>
          <a:lstStyle/>
          <a:p>
            <a:pPr marL="0" marR="0" lvl="0" indent="0" algn="ctr" defTabSz="457063" rtl="0" eaLnBrk="0" fontAlgn="auto" latinLnBrk="0" hangingPunct="0">
              <a:lnSpc>
                <a:spcPct val="100000"/>
              </a:lnSpc>
              <a:spcBef>
                <a:spcPts val="0"/>
              </a:spcBef>
              <a:spcAft>
                <a:spcPts val="0"/>
              </a:spcAft>
              <a:buClrTx/>
              <a:buSzTx/>
              <a:buFontTx/>
              <a:buNone/>
              <a:tabLst/>
              <a:defRPr/>
            </a:pPr>
            <a:r>
              <a:rPr kumimoji="0" lang="en-US" sz="1050" b="0" i="0" u="none" strike="noStrike" kern="1200" cap="none" spc="0" normalizeH="0" baseline="0" noProof="1">
                <a:ln>
                  <a:noFill/>
                </a:ln>
                <a:solidFill>
                  <a:srgbClr val="000000"/>
                </a:solidFill>
                <a:effectLst/>
                <a:uLnTx/>
                <a:uFillTx/>
                <a:latin typeface="Open Sans"/>
                <a:ea typeface="ＭＳ Ｐゴシック" charset="0"/>
                <a:cs typeface="Arial" pitchFamily="34" charset="0"/>
                <a:sym typeface="Arial" pitchFamily="34" charset="0"/>
              </a:rPr>
              <a:t>Return to Vendor</a:t>
            </a:r>
          </a:p>
        </p:txBody>
      </p:sp>
      <p:sp>
        <p:nvSpPr>
          <p:cNvPr id="73" name="Rectangle 15">
            <a:extLst>
              <a:ext uri="{FF2B5EF4-FFF2-40B4-BE49-F238E27FC236}">
                <a16:creationId xmlns:a16="http://schemas.microsoft.com/office/drawing/2014/main" id="{FAFA4F6C-1AF9-440D-8F19-26063698CEAB}"/>
              </a:ext>
            </a:extLst>
          </p:cNvPr>
          <p:cNvSpPr>
            <a:spLocks noChangeArrowheads="1"/>
          </p:cNvSpPr>
          <p:nvPr/>
        </p:nvSpPr>
        <p:spPr bwMode="gray">
          <a:xfrm>
            <a:off x="2352351" y="5315700"/>
            <a:ext cx="1188411" cy="365665"/>
          </a:xfrm>
          <a:prstGeom prst="rect">
            <a:avLst/>
          </a:prstGeom>
          <a:noFill/>
          <a:ln w="19050" algn="ctr">
            <a:solidFill>
              <a:schemeClr val="accent2"/>
            </a:solidFill>
            <a:miter lim="800000"/>
            <a:headEnd/>
            <a:tailEnd/>
          </a:ln>
          <a:effectLst/>
        </p:spPr>
        <p:txBody>
          <a:bodyPr lIns="0" tIns="0" rIns="0" bIns="0" anchor="ctr"/>
          <a:lstStyle/>
          <a:p>
            <a:pPr marL="0" marR="0" lvl="0" indent="0" algn="ctr" defTabSz="457063" rtl="0" eaLnBrk="0" fontAlgn="auto" latinLnBrk="0" hangingPunct="0">
              <a:lnSpc>
                <a:spcPct val="100000"/>
              </a:lnSpc>
              <a:spcBef>
                <a:spcPts val="0"/>
              </a:spcBef>
              <a:spcAft>
                <a:spcPts val="0"/>
              </a:spcAft>
              <a:buClrTx/>
              <a:buSzTx/>
              <a:buFontTx/>
              <a:buNone/>
              <a:tabLst/>
              <a:defRPr/>
            </a:pPr>
            <a:r>
              <a:rPr kumimoji="0" lang="en-US" sz="1050" b="0" i="0" u="none" strike="noStrike" kern="1200" cap="none" spc="0" normalizeH="0" baseline="0" noProof="1">
                <a:ln>
                  <a:noFill/>
                </a:ln>
                <a:solidFill>
                  <a:srgbClr val="000000"/>
                </a:solidFill>
                <a:effectLst/>
                <a:uLnTx/>
                <a:uFillTx/>
                <a:latin typeface="Open Sans"/>
                <a:ea typeface="ＭＳ Ｐゴシック" charset="0"/>
                <a:cs typeface="Arial" pitchFamily="34" charset="0"/>
                <a:sym typeface="Arial" pitchFamily="34" charset="0"/>
              </a:rPr>
              <a:t>Archiving</a:t>
            </a:r>
          </a:p>
        </p:txBody>
      </p:sp>
      <p:sp>
        <p:nvSpPr>
          <p:cNvPr id="74" name="Rectangle 15">
            <a:extLst>
              <a:ext uri="{FF2B5EF4-FFF2-40B4-BE49-F238E27FC236}">
                <a16:creationId xmlns:a16="http://schemas.microsoft.com/office/drawing/2014/main" id="{45E78294-FC80-0DAF-489A-50AE28F18D69}"/>
              </a:ext>
            </a:extLst>
          </p:cNvPr>
          <p:cNvSpPr>
            <a:spLocks noChangeArrowheads="1"/>
          </p:cNvSpPr>
          <p:nvPr/>
        </p:nvSpPr>
        <p:spPr bwMode="gray">
          <a:xfrm>
            <a:off x="3996692" y="5315367"/>
            <a:ext cx="1188411" cy="365665"/>
          </a:xfrm>
          <a:prstGeom prst="rect">
            <a:avLst/>
          </a:prstGeom>
          <a:noFill/>
          <a:ln w="19050" algn="ctr">
            <a:solidFill>
              <a:schemeClr val="accent2"/>
            </a:solidFill>
            <a:miter lim="800000"/>
            <a:headEnd/>
            <a:tailEnd/>
          </a:ln>
          <a:effectLst/>
        </p:spPr>
        <p:txBody>
          <a:bodyPr lIns="0" tIns="0" rIns="0" bIns="0" anchor="ctr"/>
          <a:lstStyle/>
          <a:p>
            <a:pPr marL="0" marR="0" lvl="0" indent="0" algn="ctr" defTabSz="457063" rtl="0" eaLnBrk="0" fontAlgn="auto" latinLnBrk="0" hangingPunct="0">
              <a:lnSpc>
                <a:spcPct val="100000"/>
              </a:lnSpc>
              <a:spcBef>
                <a:spcPts val="0"/>
              </a:spcBef>
              <a:spcAft>
                <a:spcPts val="0"/>
              </a:spcAft>
              <a:buClrTx/>
              <a:buSzTx/>
              <a:buFontTx/>
              <a:buNone/>
              <a:tabLst/>
              <a:defRPr/>
            </a:pPr>
            <a:r>
              <a:rPr kumimoji="0" lang="en-US" sz="1050" b="0" i="0" u="none" strike="noStrike" kern="1200" cap="none" spc="0" normalizeH="0" baseline="0" noProof="1">
                <a:ln>
                  <a:noFill/>
                </a:ln>
                <a:solidFill>
                  <a:srgbClr val="000000"/>
                </a:solidFill>
                <a:effectLst/>
                <a:uLnTx/>
                <a:uFillTx/>
                <a:latin typeface="Open Sans"/>
                <a:ea typeface="+mn-ea"/>
                <a:cs typeface="Arial" pitchFamily="34" charset="0"/>
                <a:sym typeface="Arial" pitchFamily="34" charset="0"/>
              </a:rPr>
              <a:t>Machine Read &amp; Learning</a:t>
            </a:r>
          </a:p>
        </p:txBody>
      </p:sp>
      <p:sp>
        <p:nvSpPr>
          <p:cNvPr id="75" name="Rectangle 15">
            <a:extLst>
              <a:ext uri="{FF2B5EF4-FFF2-40B4-BE49-F238E27FC236}">
                <a16:creationId xmlns:a16="http://schemas.microsoft.com/office/drawing/2014/main" id="{EE6050B3-0F02-29EA-D772-52A646B1B345}"/>
              </a:ext>
            </a:extLst>
          </p:cNvPr>
          <p:cNvSpPr>
            <a:spLocks noChangeArrowheads="1"/>
          </p:cNvSpPr>
          <p:nvPr/>
        </p:nvSpPr>
        <p:spPr bwMode="gray">
          <a:xfrm>
            <a:off x="2352351" y="4819628"/>
            <a:ext cx="1188411" cy="365665"/>
          </a:xfrm>
          <a:prstGeom prst="rect">
            <a:avLst/>
          </a:prstGeom>
          <a:noFill/>
          <a:ln w="19050" algn="ctr">
            <a:solidFill>
              <a:schemeClr val="accent2"/>
            </a:solidFill>
            <a:miter lim="800000"/>
            <a:headEnd/>
            <a:tailEnd/>
          </a:ln>
          <a:effectLst/>
        </p:spPr>
        <p:txBody>
          <a:bodyPr lIns="0" tIns="0" rIns="0" bIns="0" anchor="ctr"/>
          <a:lstStyle/>
          <a:p>
            <a:pPr marL="0" marR="0" lvl="0" indent="0" algn="ctr" defTabSz="457063" rtl="0" eaLnBrk="0" fontAlgn="auto" latinLnBrk="0" hangingPunct="0">
              <a:lnSpc>
                <a:spcPct val="100000"/>
              </a:lnSpc>
              <a:spcBef>
                <a:spcPts val="0"/>
              </a:spcBef>
              <a:spcAft>
                <a:spcPts val="0"/>
              </a:spcAft>
              <a:buClrTx/>
              <a:buSzTx/>
              <a:buFontTx/>
              <a:buNone/>
              <a:tabLst/>
              <a:defRPr/>
            </a:pPr>
            <a:r>
              <a:rPr kumimoji="0" lang="en-US" sz="1050" b="0" i="0" u="none" strike="noStrike" kern="1200" cap="none" spc="0" normalizeH="0" baseline="0" noProof="1">
                <a:ln>
                  <a:noFill/>
                </a:ln>
                <a:solidFill>
                  <a:srgbClr val="000000"/>
                </a:solidFill>
                <a:effectLst/>
                <a:uLnTx/>
                <a:uFillTx/>
                <a:latin typeface="Open Sans"/>
                <a:ea typeface="ＭＳ Ｐゴシック" charset="0"/>
                <a:cs typeface="Arial" pitchFamily="34" charset="0"/>
                <a:sym typeface="Arial" pitchFamily="34" charset="0"/>
              </a:rPr>
              <a:t>Scanning</a:t>
            </a:r>
          </a:p>
        </p:txBody>
      </p:sp>
      <p:cxnSp>
        <p:nvCxnSpPr>
          <p:cNvPr id="76" name="Straight Connector 75">
            <a:extLst>
              <a:ext uri="{FF2B5EF4-FFF2-40B4-BE49-F238E27FC236}">
                <a16:creationId xmlns:a16="http://schemas.microsoft.com/office/drawing/2014/main" id="{12BE97DC-03A8-4DCE-DD70-FD0FEB09D620}"/>
              </a:ext>
            </a:extLst>
          </p:cNvPr>
          <p:cNvCxnSpPr/>
          <p:nvPr/>
        </p:nvCxnSpPr>
        <p:spPr>
          <a:xfrm>
            <a:off x="4590431" y="4695481"/>
            <a:ext cx="935" cy="594205"/>
          </a:xfrm>
          <a:prstGeom prst="line">
            <a:avLst/>
          </a:prstGeom>
          <a:ln w="66675" cmpd="dbl">
            <a:solidFill>
              <a:schemeClr val="accent2"/>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B86C0092-564E-0621-AF50-6FCE7398D817}"/>
              </a:ext>
            </a:extLst>
          </p:cNvPr>
          <p:cNvCxnSpPr/>
          <p:nvPr/>
        </p:nvCxnSpPr>
        <p:spPr>
          <a:xfrm>
            <a:off x="3530831" y="5442782"/>
            <a:ext cx="459811" cy="0"/>
          </a:xfrm>
          <a:prstGeom prst="line">
            <a:avLst/>
          </a:prstGeom>
          <a:ln w="66675" cmpd="dbl">
            <a:solidFill>
              <a:schemeClr val="accent2"/>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78" name="Rectangle 14">
            <a:extLst>
              <a:ext uri="{FF2B5EF4-FFF2-40B4-BE49-F238E27FC236}">
                <a16:creationId xmlns:a16="http://schemas.microsoft.com/office/drawing/2014/main" id="{FCCFF981-4224-5E7B-6AE9-F8EF580129D1}"/>
              </a:ext>
            </a:extLst>
          </p:cNvPr>
          <p:cNvSpPr>
            <a:spLocks noChangeArrowheads="1"/>
          </p:cNvSpPr>
          <p:nvPr/>
        </p:nvSpPr>
        <p:spPr bwMode="gray">
          <a:xfrm>
            <a:off x="7009699" y="5310132"/>
            <a:ext cx="1188411" cy="365665"/>
          </a:xfrm>
          <a:prstGeom prst="rect">
            <a:avLst/>
          </a:prstGeom>
          <a:noFill/>
          <a:ln w="19050" algn="ctr">
            <a:solidFill>
              <a:schemeClr val="accent2"/>
            </a:solidFill>
            <a:miter lim="800000"/>
            <a:headEnd/>
            <a:tailEnd/>
          </a:ln>
          <a:effectLst/>
        </p:spPr>
        <p:txBody>
          <a:bodyPr lIns="0" tIns="0" rIns="0" bIns="0" anchor="ctr"/>
          <a:lstStyle/>
          <a:p>
            <a:pPr marL="0" marR="0" lvl="0" indent="0" algn="ctr" defTabSz="457063" rtl="0" eaLnBrk="0" fontAlgn="auto" latinLnBrk="0" hangingPunct="0">
              <a:lnSpc>
                <a:spcPct val="100000"/>
              </a:lnSpc>
              <a:spcBef>
                <a:spcPts val="0"/>
              </a:spcBef>
              <a:spcAft>
                <a:spcPts val="0"/>
              </a:spcAft>
              <a:buClrTx/>
              <a:buSzTx/>
              <a:buFontTx/>
              <a:buNone/>
              <a:tabLst/>
              <a:defRPr/>
            </a:pPr>
            <a:r>
              <a:rPr kumimoji="0" lang="en-US" sz="1050" b="0" i="0" u="none" strike="noStrike" kern="1200" cap="none" spc="0" normalizeH="0" baseline="0" noProof="1">
                <a:ln>
                  <a:noFill/>
                </a:ln>
                <a:solidFill>
                  <a:srgbClr val="000000"/>
                </a:solidFill>
                <a:effectLst/>
                <a:uLnTx/>
                <a:uFillTx/>
                <a:latin typeface="Open Sans"/>
                <a:ea typeface="ＭＳ Ｐゴシック" charset="0"/>
                <a:cs typeface="Arial" pitchFamily="34" charset="0"/>
                <a:sym typeface="Arial" pitchFamily="34" charset="0"/>
              </a:rPr>
              <a:t>Approval</a:t>
            </a:r>
          </a:p>
        </p:txBody>
      </p:sp>
      <p:sp>
        <p:nvSpPr>
          <p:cNvPr id="82" name="Text Box 28">
            <a:extLst>
              <a:ext uri="{FF2B5EF4-FFF2-40B4-BE49-F238E27FC236}">
                <a16:creationId xmlns:a16="http://schemas.microsoft.com/office/drawing/2014/main" id="{1AA53F1F-ACB6-8F95-B18E-CE5A2BED9ACC}"/>
              </a:ext>
            </a:extLst>
          </p:cNvPr>
          <p:cNvSpPr txBox="1">
            <a:spLocks noChangeArrowheads="1"/>
          </p:cNvSpPr>
          <p:nvPr/>
        </p:nvSpPr>
        <p:spPr bwMode="gray">
          <a:xfrm>
            <a:off x="3844144" y="5781035"/>
            <a:ext cx="1435290" cy="461665"/>
          </a:xfrm>
          <a:prstGeom prst="rect">
            <a:avLst/>
          </a:prstGeom>
          <a:noFill/>
          <a:ln w="9525" algn="ctr">
            <a:noFill/>
            <a:miter lim="800000"/>
            <a:headEnd/>
            <a:tailEnd/>
          </a:ln>
        </p:spPr>
        <p:txBody>
          <a:bodyPr wrap="square">
            <a:spAutoFit/>
          </a:bodyPr>
          <a:lstStyle/>
          <a:p>
            <a:pPr marL="76820" marR="0" lvl="0" indent="-168260" algn="ctr" defTabSz="609585" rtl="0" eaLnBrk="0"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1">
                <a:ln>
                  <a:noFill/>
                </a:ln>
                <a:solidFill>
                  <a:schemeClr val="accent2"/>
                </a:solidFill>
                <a:effectLst/>
                <a:uLnTx/>
                <a:uFillTx/>
                <a:latin typeface="Helvetica" pitchFamily="2" charset="0"/>
                <a:ea typeface="Open Sans" panose="020B0606030504020204" pitchFamily="34" charset="0"/>
                <a:cs typeface="Open Sans" panose="020B0606030504020204" pitchFamily="34" charset="0"/>
                <a:sym typeface="Arial" pitchFamily="34" charset="0"/>
              </a:rPr>
              <a:t>SAP Information Capture</a:t>
            </a:r>
          </a:p>
        </p:txBody>
      </p:sp>
      <p:sp>
        <p:nvSpPr>
          <p:cNvPr id="83" name="Text Box 28">
            <a:extLst>
              <a:ext uri="{FF2B5EF4-FFF2-40B4-BE49-F238E27FC236}">
                <a16:creationId xmlns:a16="http://schemas.microsoft.com/office/drawing/2014/main" id="{76B56350-4ED8-D361-6CC0-FF49BD393D25}"/>
              </a:ext>
            </a:extLst>
          </p:cNvPr>
          <p:cNvSpPr txBox="1">
            <a:spLocks noChangeArrowheads="1"/>
          </p:cNvSpPr>
          <p:nvPr/>
        </p:nvSpPr>
        <p:spPr bwMode="gray">
          <a:xfrm>
            <a:off x="2210123" y="5912776"/>
            <a:ext cx="1435290" cy="276999"/>
          </a:xfrm>
          <a:prstGeom prst="rect">
            <a:avLst/>
          </a:prstGeom>
          <a:noFill/>
          <a:ln w="9525" algn="ctr">
            <a:noFill/>
            <a:miter lim="800000"/>
            <a:headEnd/>
            <a:tailEnd/>
          </a:ln>
        </p:spPr>
        <p:txBody>
          <a:bodyPr wrap="square">
            <a:spAutoFit/>
          </a:bodyPr>
          <a:lstStyle/>
          <a:p>
            <a:pPr marL="0" marR="0" lvl="0" indent="0" algn="ctr" defTabSz="457063" rtl="0" eaLnBrk="1" fontAlgn="auto" latinLnBrk="0" hangingPunct="1">
              <a:lnSpc>
                <a:spcPct val="100000"/>
              </a:lnSpc>
              <a:spcBef>
                <a:spcPct val="25000"/>
              </a:spcBef>
              <a:spcAft>
                <a:spcPts val="0"/>
              </a:spcAft>
              <a:buClr>
                <a:srgbClr val="000000"/>
              </a:buClr>
              <a:buSzPct val="80000"/>
              <a:buFontTx/>
              <a:buNone/>
              <a:tabLst/>
              <a:defRPr/>
            </a:pPr>
            <a:r>
              <a:rPr kumimoji="0" lang="en-US" sz="1200" b="1" i="0" u="none" strike="noStrike" kern="1200" cap="none" spc="0" normalizeH="0" baseline="0" noProof="0" dirty="0">
                <a:ln>
                  <a:noFill/>
                </a:ln>
                <a:solidFill>
                  <a:schemeClr val="accent2"/>
                </a:solidFill>
                <a:effectLst/>
                <a:uLnTx/>
                <a:uFillTx/>
                <a:latin typeface="Helvetica" pitchFamily="2" charset="0"/>
                <a:ea typeface="ＭＳ Ｐゴシック" charset="0"/>
                <a:sym typeface="Arial" pitchFamily="34" charset="0"/>
              </a:rPr>
              <a:t>SAP Archiving*</a:t>
            </a:r>
            <a:endParaRPr kumimoji="0" lang="en-US" sz="1200" b="1" i="0" u="none" strike="noStrike" kern="1200" cap="none" spc="0" normalizeH="0" baseline="0" noProof="1">
              <a:ln>
                <a:noFill/>
              </a:ln>
              <a:solidFill>
                <a:schemeClr val="accent2"/>
              </a:solidFill>
              <a:effectLst/>
              <a:uLnTx/>
              <a:uFillTx/>
              <a:latin typeface="Helvetica" pitchFamily="2" charset="0"/>
              <a:ea typeface="ＭＳ Ｐゴシック" charset="0"/>
              <a:sym typeface="Arial" pitchFamily="34" charset="0"/>
            </a:endParaRPr>
          </a:p>
        </p:txBody>
      </p:sp>
      <p:sp>
        <p:nvSpPr>
          <p:cNvPr id="84" name="Text Placeholder 83">
            <a:extLst>
              <a:ext uri="{FF2B5EF4-FFF2-40B4-BE49-F238E27FC236}">
                <a16:creationId xmlns:a16="http://schemas.microsoft.com/office/drawing/2014/main" id="{2FEF46D6-0979-2674-F222-BA44C389B470}"/>
              </a:ext>
            </a:extLst>
          </p:cNvPr>
          <p:cNvSpPr>
            <a:spLocks noGrp="1"/>
          </p:cNvSpPr>
          <p:nvPr>
            <p:ph type="body" sz="quarter" idx="12"/>
          </p:nvPr>
        </p:nvSpPr>
        <p:spPr>
          <a:xfrm>
            <a:off x="889612" y="548640"/>
            <a:ext cx="6943023" cy="966909"/>
          </a:xfrm>
        </p:spPr>
        <p:txBody>
          <a:bodyPr>
            <a:normAutofit fontScale="92500" lnSpcReduction="20000"/>
          </a:bodyPr>
          <a:lstStyle/>
          <a:p>
            <a:r>
              <a:rPr lang="en-US" sz="3200" dirty="0"/>
              <a:t>Digital, Integrated, Automated Invoice Processing</a:t>
            </a:r>
          </a:p>
          <a:p>
            <a:endParaRPr lang="en-US" sz="3200" dirty="0"/>
          </a:p>
        </p:txBody>
      </p:sp>
    </p:spTree>
    <p:extLst>
      <p:ext uri="{BB962C8B-B14F-4D97-AF65-F5344CB8AC3E}">
        <p14:creationId xmlns:p14="http://schemas.microsoft.com/office/powerpoint/2010/main" val="15232791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fill="hold" grpId="0" nodeType="withEffect">
                                  <p:stCondLst>
                                    <p:cond delay="0"/>
                                  </p:stCondLst>
                                  <p:childTnLst>
                                    <p:animClr clrSpc="hsl" dir="cw">
                                      <p:cBhvr override="childStyle">
                                        <p:cTn id="6" dur="500" fill="hold"/>
                                        <p:tgtEl>
                                          <p:spTgt spid="224"/>
                                        </p:tgtEl>
                                        <p:attrNameLst>
                                          <p:attrName>style.color</p:attrName>
                                        </p:attrNameLst>
                                      </p:cBhvr>
                                      <p:by>
                                        <p:hsl h="0" s="-12549" l="-25098"/>
                                      </p:by>
                                    </p:animClr>
                                    <p:animClr clrSpc="hsl" dir="cw">
                                      <p:cBhvr>
                                        <p:cTn id="7" dur="500" fill="hold"/>
                                        <p:tgtEl>
                                          <p:spTgt spid="224"/>
                                        </p:tgtEl>
                                        <p:attrNameLst>
                                          <p:attrName>fillcolor</p:attrName>
                                        </p:attrNameLst>
                                      </p:cBhvr>
                                      <p:by>
                                        <p:hsl h="0" s="-12549" l="-25098"/>
                                      </p:by>
                                    </p:animClr>
                                    <p:animClr clrSpc="hsl" dir="cw">
                                      <p:cBhvr>
                                        <p:cTn id="8" dur="500" fill="hold"/>
                                        <p:tgtEl>
                                          <p:spTgt spid="224"/>
                                        </p:tgtEl>
                                        <p:attrNameLst>
                                          <p:attrName>stroke.color</p:attrName>
                                        </p:attrNameLst>
                                      </p:cBhvr>
                                      <p:by>
                                        <p:hsl h="0" s="-12549" l="-25098"/>
                                      </p:by>
                                    </p:animClr>
                                    <p:set>
                                      <p:cBhvr>
                                        <p:cTn id="9" dur="500" fill="hold"/>
                                        <p:tgtEl>
                                          <p:spTgt spid="22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4" presetClass="emph" presetSubtype="0" fill="hold" grpId="0" nodeType="clickEffect">
                                  <p:stCondLst>
                                    <p:cond delay="0"/>
                                  </p:stCondLst>
                                  <p:childTnLst>
                                    <p:animClr clrSpc="hsl" dir="cw">
                                      <p:cBhvr override="childStyle">
                                        <p:cTn id="13" dur="500" fill="hold"/>
                                        <p:tgtEl>
                                          <p:spTgt spid="8"/>
                                        </p:tgtEl>
                                        <p:attrNameLst>
                                          <p:attrName>style.color</p:attrName>
                                        </p:attrNameLst>
                                      </p:cBhvr>
                                      <p:by>
                                        <p:hsl h="0" s="-12549" l="-25098"/>
                                      </p:by>
                                    </p:animClr>
                                    <p:animClr clrSpc="hsl" dir="cw">
                                      <p:cBhvr>
                                        <p:cTn id="14" dur="500" fill="hold"/>
                                        <p:tgtEl>
                                          <p:spTgt spid="8"/>
                                        </p:tgtEl>
                                        <p:attrNameLst>
                                          <p:attrName>fillcolor</p:attrName>
                                        </p:attrNameLst>
                                      </p:cBhvr>
                                      <p:by>
                                        <p:hsl h="0" s="-12549" l="-25098"/>
                                      </p:by>
                                    </p:animClr>
                                    <p:animClr clrSpc="hsl" dir="cw">
                                      <p:cBhvr>
                                        <p:cTn id="15" dur="500" fill="hold"/>
                                        <p:tgtEl>
                                          <p:spTgt spid="8"/>
                                        </p:tgtEl>
                                        <p:attrNameLst>
                                          <p:attrName>stroke.color</p:attrName>
                                        </p:attrNameLst>
                                      </p:cBhvr>
                                      <p:by>
                                        <p:hsl h="0" s="-12549" l="-25098"/>
                                      </p:by>
                                    </p:animClr>
                                    <p:set>
                                      <p:cBhvr>
                                        <p:cTn id="16" dur="500" fill="hold"/>
                                        <p:tgtEl>
                                          <p:spTgt spid="8"/>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4" presetClass="emph" presetSubtype="0" fill="hold" grpId="0" nodeType="clickEffect">
                                  <p:stCondLst>
                                    <p:cond delay="0"/>
                                  </p:stCondLst>
                                  <p:childTnLst>
                                    <p:animClr clrSpc="hsl" dir="cw">
                                      <p:cBhvr override="childStyle">
                                        <p:cTn id="20" dur="500" fill="hold"/>
                                        <p:tgtEl>
                                          <p:spTgt spid="28"/>
                                        </p:tgtEl>
                                        <p:attrNameLst>
                                          <p:attrName>style.color</p:attrName>
                                        </p:attrNameLst>
                                      </p:cBhvr>
                                      <p:by>
                                        <p:hsl h="0" s="-12549" l="-25098"/>
                                      </p:by>
                                    </p:animClr>
                                    <p:animClr clrSpc="hsl" dir="cw">
                                      <p:cBhvr>
                                        <p:cTn id="21" dur="500" fill="hold"/>
                                        <p:tgtEl>
                                          <p:spTgt spid="28"/>
                                        </p:tgtEl>
                                        <p:attrNameLst>
                                          <p:attrName>fillcolor</p:attrName>
                                        </p:attrNameLst>
                                      </p:cBhvr>
                                      <p:by>
                                        <p:hsl h="0" s="-12549" l="-25098"/>
                                      </p:by>
                                    </p:animClr>
                                    <p:animClr clrSpc="hsl" dir="cw">
                                      <p:cBhvr>
                                        <p:cTn id="22" dur="500" fill="hold"/>
                                        <p:tgtEl>
                                          <p:spTgt spid="28"/>
                                        </p:tgtEl>
                                        <p:attrNameLst>
                                          <p:attrName>stroke.color</p:attrName>
                                        </p:attrNameLst>
                                      </p:cBhvr>
                                      <p:by>
                                        <p:hsl h="0" s="-12549" l="-25098"/>
                                      </p:by>
                                    </p:animClr>
                                    <p:set>
                                      <p:cBhvr>
                                        <p:cTn id="23" dur="500" fill="hold"/>
                                        <p:tgtEl>
                                          <p:spTgt spid="28"/>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4" presetClass="emph" presetSubtype="0" fill="hold" grpId="0" nodeType="clickEffect">
                                  <p:stCondLst>
                                    <p:cond delay="0"/>
                                  </p:stCondLst>
                                  <p:childTnLst>
                                    <p:animClr clrSpc="hsl" dir="cw">
                                      <p:cBhvr override="childStyle">
                                        <p:cTn id="27" dur="500" fill="hold"/>
                                        <p:tgtEl>
                                          <p:spTgt spid="79"/>
                                        </p:tgtEl>
                                        <p:attrNameLst>
                                          <p:attrName>style.color</p:attrName>
                                        </p:attrNameLst>
                                      </p:cBhvr>
                                      <p:by>
                                        <p:hsl h="0" s="-12549" l="-25098"/>
                                      </p:by>
                                    </p:animClr>
                                    <p:animClr clrSpc="hsl" dir="cw">
                                      <p:cBhvr>
                                        <p:cTn id="28" dur="500" fill="hold"/>
                                        <p:tgtEl>
                                          <p:spTgt spid="79"/>
                                        </p:tgtEl>
                                        <p:attrNameLst>
                                          <p:attrName>fillcolor</p:attrName>
                                        </p:attrNameLst>
                                      </p:cBhvr>
                                      <p:by>
                                        <p:hsl h="0" s="-12549" l="-25098"/>
                                      </p:by>
                                    </p:animClr>
                                    <p:animClr clrSpc="hsl" dir="cw">
                                      <p:cBhvr>
                                        <p:cTn id="29" dur="500" fill="hold"/>
                                        <p:tgtEl>
                                          <p:spTgt spid="79"/>
                                        </p:tgtEl>
                                        <p:attrNameLst>
                                          <p:attrName>stroke.color</p:attrName>
                                        </p:attrNameLst>
                                      </p:cBhvr>
                                      <p:by>
                                        <p:hsl h="0" s="-12549" l="-25098"/>
                                      </p:by>
                                    </p:animClr>
                                    <p:set>
                                      <p:cBhvr>
                                        <p:cTn id="30" dur="500" fill="hold"/>
                                        <p:tgtEl>
                                          <p:spTgt spid="79"/>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4" presetClass="emph" presetSubtype="0" fill="hold" grpId="0" nodeType="clickEffect">
                                  <p:stCondLst>
                                    <p:cond delay="0"/>
                                  </p:stCondLst>
                                  <p:childTnLst>
                                    <p:animClr clrSpc="hsl" dir="cw">
                                      <p:cBhvr override="childStyle">
                                        <p:cTn id="34" dur="500" fill="hold"/>
                                        <p:tgtEl>
                                          <p:spTgt spid="80"/>
                                        </p:tgtEl>
                                        <p:attrNameLst>
                                          <p:attrName>style.color</p:attrName>
                                        </p:attrNameLst>
                                      </p:cBhvr>
                                      <p:by>
                                        <p:hsl h="0" s="-12549" l="-25098"/>
                                      </p:by>
                                    </p:animClr>
                                    <p:animClr clrSpc="hsl" dir="cw">
                                      <p:cBhvr>
                                        <p:cTn id="35" dur="500" fill="hold"/>
                                        <p:tgtEl>
                                          <p:spTgt spid="80"/>
                                        </p:tgtEl>
                                        <p:attrNameLst>
                                          <p:attrName>fillcolor</p:attrName>
                                        </p:attrNameLst>
                                      </p:cBhvr>
                                      <p:by>
                                        <p:hsl h="0" s="-12549" l="-25098"/>
                                      </p:by>
                                    </p:animClr>
                                    <p:animClr clrSpc="hsl" dir="cw">
                                      <p:cBhvr>
                                        <p:cTn id="36" dur="500" fill="hold"/>
                                        <p:tgtEl>
                                          <p:spTgt spid="80"/>
                                        </p:tgtEl>
                                        <p:attrNameLst>
                                          <p:attrName>stroke.color</p:attrName>
                                        </p:attrNameLst>
                                      </p:cBhvr>
                                      <p:by>
                                        <p:hsl h="0" s="-12549" l="-25098"/>
                                      </p:by>
                                    </p:animClr>
                                    <p:set>
                                      <p:cBhvr>
                                        <p:cTn id="37" dur="500" fill="hold"/>
                                        <p:tgtEl>
                                          <p:spTgt spid="80"/>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4" presetClass="emph" presetSubtype="0" fill="hold" grpId="0" nodeType="clickEffect">
                                  <p:stCondLst>
                                    <p:cond delay="0"/>
                                  </p:stCondLst>
                                  <p:childTnLst>
                                    <p:animClr clrSpc="hsl" dir="cw">
                                      <p:cBhvr override="childStyle">
                                        <p:cTn id="41" dur="500" fill="hold"/>
                                        <p:tgtEl>
                                          <p:spTgt spid="81"/>
                                        </p:tgtEl>
                                        <p:attrNameLst>
                                          <p:attrName>style.color</p:attrName>
                                        </p:attrNameLst>
                                      </p:cBhvr>
                                      <p:by>
                                        <p:hsl h="0" s="-12549" l="-25098"/>
                                      </p:by>
                                    </p:animClr>
                                    <p:animClr clrSpc="hsl" dir="cw">
                                      <p:cBhvr>
                                        <p:cTn id="42" dur="500" fill="hold"/>
                                        <p:tgtEl>
                                          <p:spTgt spid="81"/>
                                        </p:tgtEl>
                                        <p:attrNameLst>
                                          <p:attrName>fillcolor</p:attrName>
                                        </p:attrNameLst>
                                      </p:cBhvr>
                                      <p:by>
                                        <p:hsl h="0" s="-12549" l="-25098"/>
                                      </p:by>
                                    </p:animClr>
                                    <p:animClr clrSpc="hsl" dir="cw">
                                      <p:cBhvr>
                                        <p:cTn id="43" dur="500" fill="hold"/>
                                        <p:tgtEl>
                                          <p:spTgt spid="81"/>
                                        </p:tgtEl>
                                        <p:attrNameLst>
                                          <p:attrName>stroke.color</p:attrName>
                                        </p:attrNameLst>
                                      </p:cBhvr>
                                      <p:by>
                                        <p:hsl h="0" s="-12549" l="-25098"/>
                                      </p:by>
                                    </p:animClr>
                                    <p:set>
                                      <p:cBhvr>
                                        <p:cTn id="44" dur="500" fill="hold"/>
                                        <p:tgtEl>
                                          <p:spTgt spid="8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9" grpId="0" animBg="1"/>
      <p:bldP spid="80" grpId="0" animBg="1"/>
      <p:bldP spid="81" grpId="0" animBg="1"/>
      <p:bldP spid="28" grpId="0" animBg="1"/>
      <p:bldP spid="22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F4A2684-9BAE-63C4-F355-8711A61DE509}"/>
              </a:ext>
            </a:extLst>
          </p:cNvPr>
          <p:cNvSpPr>
            <a:spLocks noGrp="1"/>
          </p:cNvSpPr>
          <p:nvPr>
            <p:ph type="body" sz="quarter" idx="12"/>
          </p:nvPr>
        </p:nvSpPr>
        <p:spPr/>
        <p:txBody>
          <a:bodyPr/>
          <a:lstStyle/>
          <a:p>
            <a:r>
              <a:rPr lang="en-US" dirty="0"/>
              <a:t>Information Capture Has a Global Scope</a:t>
            </a:r>
          </a:p>
        </p:txBody>
      </p:sp>
      <p:graphicFrame>
        <p:nvGraphicFramePr>
          <p:cNvPr id="16" name="Content Placeholder 15"/>
          <p:cNvGraphicFramePr>
            <a:graphicFrameLocks noGrp="1"/>
          </p:cNvGraphicFramePr>
          <p:nvPr>
            <p:ph sz="half" idx="4294967295"/>
            <p:extLst>
              <p:ext uri="{D42A27DB-BD31-4B8C-83A1-F6EECF244321}">
                <p14:modId xmlns:p14="http://schemas.microsoft.com/office/powerpoint/2010/main" val="2349592207"/>
              </p:ext>
            </p:extLst>
          </p:nvPr>
        </p:nvGraphicFramePr>
        <p:xfrm>
          <a:off x="1038578" y="1611621"/>
          <a:ext cx="5334032" cy="4248606"/>
        </p:xfrm>
        <a:graphic>
          <a:graphicData uri="http://schemas.openxmlformats.org/drawingml/2006/table">
            <a:tbl>
              <a:tblPr firstRow="1" bandRow="1">
                <a:tableStyleId>{912C8C85-51F0-491E-9774-3900AFEF0FD7}</a:tableStyleId>
              </a:tblPr>
              <a:tblGrid>
                <a:gridCol w="2667016">
                  <a:extLst>
                    <a:ext uri="{9D8B030D-6E8A-4147-A177-3AD203B41FA5}">
                      <a16:colId xmlns:a16="http://schemas.microsoft.com/office/drawing/2014/main" val="20000"/>
                    </a:ext>
                  </a:extLst>
                </a:gridCol>
                <a:gridCol w="2667016">
                  <a:extLst>
                    <a:ext uri="{9D8B030D-6E8A-4147-A177-3AD203B41FA5}">
                      <a16:colId xmlns:a16="http://schemas.microsoft.com/office/drawing/2014/main" val="20001"/>
                    </a:ext>
                  </a:extLst>
                </a:gridCol>
              </a:tblGrid>
              <a:tr h="237486">
                <a:tc>
                  <a:txBody>
                    <a:bodyPr/>
                    <a:lstStyle/>
                    <a:p>
                      <a:r>
                        <a:rPr lang="en-US" sz="1400" b="1" noProof="0" dirty="0">
                          <a:solidFill>
                            <a:schemeClr val="accent3"/>
                          </a:solidFill>
                          <a:latin typeface="Helvetica" pitchFamily="2" charset="0"/>
                        </a:rPr>
                        <a:t>Australia</a:t>
                      </a:r>
                    </a:p>
                  </a:txBody>
                  <a:tcPr marL="91395" marR="91395" marT="18279" marB="18279">
                    <a:noFill/>
                  </a:tcPr>
                </a:tc>
                <a:tc>
                  <a:txBody>
                    <a:bodyPr/>
                    <a:lstStyle/>
                    <a:p>
                      <a:r>
                        <a:rPr lang="en-US" sz="1400" b="1" noProof="0" dirty="0">
                          <a:solidFill>
                            <a:schemeClr val="bg2">
                              <a:lumMod val="75000"/>
                            </a:schemeClr>
                          </a:solidFill>
                          <a:latin typeface="Helvetica" pitchFamily="2" charset="0"/>
                        </a:rPr>
                        <a:t>Korea*</a:t>
                      </a:r>
                    </a:p>
                  </a:txBody>
                  <a:tcPr marL="91395" marR="91395" marT="18279" marB="18279">
                    <a:noFill/>
                  </a:tcPr>
                </a:tc>
                <a:extLst>
                  <a:ext uri="{0D108BD9-81ED-4DB2-BD59-A6C34878D82A}">
                    <a16:rowId xmlns:a16="http://schemas.microsoft.com/office/drawing/2014/main" val="10001"/>
                  </a:ext>
                </a:extLst>
              </a:tr>
              <a:tr h="237486">
                <a:tc>
                  <a:txBody>
                    <a:bodyPr/>
                    <a:lstStyle/>
                    <a:p>
                      <a:r>
                        <a:rPr lang="en-US" sz="1400" b="1" noProof="0">
                          <a:solidFill>
                            <a:schemeClr val="accent3"/>
                          </a:solidFill>
                          <a:latin typeface="Helvetica" pitchFamily="2" charset="0"/>
                        </a:rPr>
                        <a:t>Austria</a:t>
                      </a:r>
                    </a:p>
                  </a:txBody>
                  <a:tcPr marL="91395" marR="91395" marT="18279" marB="18279">
                    <a:noFill/>
                  </a:tcPr>
                </a:tc>
                <a:tc>
                  <a:txBody>
                    <a:bodyPr/>
                    <a:lstStyle/>
                    <a:p>
                      <a:r>
                        <a:rPr lang="en-US" sz="1400" b="0" noProof="0" dirty="0">
                          <a:solidFill>
                            <a:schemeClr val="tx1"/>
                          </a:solidFill>
                          <a:latin typeface="Helvetica" pitchFamily="2" charset="0"/>
                        </a:rPr>
                        <a:t>Mexico</a:t>
                      </a:r>
                    </a:p>
                  </a:txBody>
                  <a:tcPr marL="91395" marR="91395" marT="18279" marB="18279">
                    <a:noFill/>
                  </a:tcPr>
                </a:tc>
                <a:extLst>
                  <a:ext uri="{0D108BD9-81ED-4DB2-BD59-A6C34878D82A}">
                    <a16:rowId xmlns:a16="http://schemas.microsoft.com/office/drawing/2014/main" val="3265409906"/>
                  </a:ext>
                </a:extLst>
              </a:tr>
              <a:tr h="237486">
                <a:tc>
                  <a:txBody>
                    <a:bodyPr/>
                    <a:lstStyle/>
                    <a:p>
                      <a:r>
                        <a:rPr lang="en-US" sz="1400" b="1" noProof="0">
                          <a:solidFill>
                            <a:schemeClr val="accent3"/>
                          </a:solidFill>
                          <a:latin typeface="Helvetica" pitchFamily="2" charset="0"/>
                        </a:rPr>
                        <a:t>Belgium</a:t>
                      </a:r>
                    </a:p>
                  </a:txBody>
                  <a:tcPr marL="91395" marR="91395" marT="18279" marB="18279">
                    <a:noFill/>
                  </a:tcPr>
                </a:tc>
                <a:tc>
                  <a:txBody>
                    <a:bodyPr/>
                    <a:lstStyle/>
                    <a:p>
                      <a:r>
                        <a:rPr lang="en-US" sz="1400" b="1" noProof="0">
                          <a:solidFill>
                            <a:schemeClr val="accent3"/>
                          </a:solidFill>
                          <a:latin typeface="Helvetica" pitchFamily="2" charset="0"/>
                        </a:rPr>
                        <a:t>Netherlands</a:t>
                      </a:r>
                    </a:p>
                  </a:txBody>
                  <a:tcPr marL="91395" marR="91395" marT="18279" marB="18279">
                    <a:noFill/>
                  </a:tcPr>
                </a:tc>
                <a:extLst>
                  <a:ext uri="{0D108BD9-81ED-4DB2-BD59-A6C34878D82A}">
                    <a16:rowId xmlns:a16="http://schemas.microsoft.com/office/drawing/2014/main" val="10002"/>
                  </a:ext>
                </a:extLst>
              </a:tr>
              <a:tr h="237486">
                <a:tc>
                  <a:txBody>
                    <a:bodyPr/>
                    <a:lstStyle/>
                    <a:p>
                      <a:r>
                        <a:rPr lang="en-US" sz="1400" b="1" noProof="0" dirty="0">
                          <a:solidFill>
                            <a:schemeClr val="bg2">
                              <a:lumMod val="75000"/>
                            </a:schemeClr>
                          </a:solidFill>
                          <a:latin typeface="Helvetica" pitchFamily="2" charset="0"/>
                        </a:rPr>
                        <a:t>Brazil*</a:t>
                      </a:r>
                    </a:p>
                  </a:txBody>
                  <a:tcPr marL="91395" marR="91395" marT="18279" marB="18279">
                    <a:noFill/>
                  </a:tcPr>
                </a:tc>
                <a:tc>
                  <a:txBody>
                    <a:bodyPr/>
                    <a:lstStyle/>
                    <a:p>
                      <a:r>
                        <a:rPr lang="en-US" sz="1400" b="1" noProof="0" dirty="0">
                          <a:solidFill>
                            <a:schemeClr val="accent3"/>
                          </a:solidFill>
                          <a:latin typeface="Helvetica" pitchFamily="2" charset="0"/>
                        </a:rPr>
                        <a:t>New Zealand</a:t>
                      </a:r>
                    </a:p>
                  </a:txBody>
                  <a:tcPr marL="91395" marR="91395" marT="18279" marB="18279">
                    <a:noFill/>
                  </a:tcPr>
                </a:tc>
                <a:extLst>
                  <a:ext uri="{0D108BD9-81ED-4DB2-BD59-A6C34878D82A}">
                    <a16:rowId xmlns:a16="http://schemas.microsoft.com/office/drawing/2014/main" val="10003"/>
                  </a:ext>
                </a:extLst>
              </a:tr>
              <a:tr h="237486">
                <a:tc>
                  <a:txBody>
                    <a:bodyPr/>
                    <a:lstStyle/>
                    <a:p>
                      <a:r>
                        <a:rPr lang="en-US" sz="1400" b="1" noProof="0">
                          <a:solidFill>
                            <a:schemeClr val="bg2">
                              <a:lumMod val="75000"/>
                            </a:schemeClr>
                          </a:solidFill>
                          <a:latin typeface="Helvetica" pitchFamily="2" charset="0"/>
                        </a:rPr>
                        <a:t>Canada</a:t>
                      </a:r>
                    </a:p>
                  </a:txBody>
                  <a:tcPr marL="91395" marR="91395" marT="18279" marB="18279">
                    <a:noFill/>
                  </a:tcPr>
                </a:tc>
                <a:tc>
                  <a:txBody>
                    <a:bodyPr/>
                    <a:lstStyle/>
                    <a:p>
                      <a:r>
                        <a:rPr lang="en-US" sz="1400" b="1" noProof="0">
                          <a:solidFill>
                            <a:schemeClr val="bg2">
                              <a:lumMod val="75000"/>
                            </a:schemeClr>
                          </a:solidFill>
                          <a:latin typeface="Helvetica" pitchFamily="2" charset="0"/>
                        </a:rPr>
                        <a:t>Norway</a:t>
                      </a:r>
                    </a:p>
                  </a:txBody>
                  <a:tcPr marL="91395" marR="91395" marT="18279" marB="18279">
                    <a:noFill/>
                  </a:tcPr>
                </a:tc>
                <a:extLst>
                  <a:ext uri="{0D108BD9-81ED-4DB2-BD59-A6C34878D82A}">
                    <a16:rowId xmlns:a16="http://schemas.microsoft.com/office/drawing/2014/main" val="10004"/>
                  </a:ext>
                </a:extLst>
              </a:tr>
              <a:tr h="237486">
                <a:tc>
                  <a:txBody>
                    <a:bodyPr/>
                    <a:lstStyle/>
                    <a:p>
                      <a:r>
                        <a:rPr lang="en-US" sz="1400" noProof="0">
                          <a:latin typeface="Helvetica" pitchFamily="2" charset="0"/>
                        </a:rPr>
                        <a:t>China (Mainland)</a:t>
                      </a:r>
                      <a:endParaRPr lang="en-US" sz="1400" noProof="0">
                        <a:solidFill>
                          <a:schemeClr val="accent1">
                            <a:lumMod val="50000"/>
                          </a:schemeClr>
                        </a:solidFill>
                        <a:latin typeface="Helvetica" pitchFamily="2" charset="0"/>
                      </a:endParaRPr>
                    </a:p>
                  </a:txBody>
                  <a:tcPr marL="91395" marR="91395" marT="18279" marB="18279">
                    <a:noFill/>
                  </a:tcPr>
                </a:tc>
                <a:tc>
                  <a:txBody>
                    <a:bodyPr/>
                    <a:lstStyle/>
                    <a:p>
                      <a:r>
                        <a:rPr lang="en-US" sz="1400" b="1" noProof="0" dirty="0">
                          <a:solidFill>
                            <a:schemeClr val="accent3"/>
                          </a:solidFill>
                          <a:latin typeface="Helvetica" pitchFamily="2" charset="0"/>
                        </a:rPr>
                        <a:t>Poland</a:t>
                      </a:r>
                    </a:p>
                  </a:txBody>
                  <a:tcPr marL="91395" marR="91395" marT="18279" marB="18279">
                    <a:noFill/>
                  </a:tcPr>
                </a:tc>
                <a:extLst>
                  <a:ext uri="{0D108BD9-81ED-4DB2-BD59-A6C34878D82A}">
                    <a16:rowId xmlns:a16="http://schemas.microsoft.com/office/drawing/2014/main" val="10005"/>
                  </a:ext>
                </a:extLst>
              </a:tr>
              <a:tr h="237486">
                <a:tc>
                  <a:txBody>
                    <a:bodyPr/>
                    <a:lstStyle/>
                    <a:p>
                      <a:r>
                        <a:rPr lang="en-US" sz="1400" noProof="0" dirty="0">
                          <a:latin typeface="Helvetica" pitchFamily="2" charset="0"/>
                        </a:rPr>
                        <a:t>China (Traditional)*</a:t>
                      </a:r>
                      <a:endParaRPr lang="en-US" sz="1400" noProof="0" dirty="0">
                        <a:solidFill>
                          <a:schemeClr val="accent1">
                            <a:lumMod val="50000"/>
                          </a:schemeClr>
                        </a:solidFill>
                        <a:latin typeface="Helvetica" pitchFamily="2" charset="0"/>
                      </a:endParaRPr>
                    </a:p>
                  </a:txBody>
                  <a:tcPr marL="91395" marR="91395" marT="18279" marB="18279">
                    <a:noFill/>
                  </a:tcPr>
                </a:tc>
                <a:tc>
                  <a:txBody>
                    <a:bodyPr/>
                    <a:lstStyle/>
                    <a:p>
                      <a:r>
                        <a:rPr lang="en-US" sz="1400" b="1" noProof="0">
                          <a:solidFill>
                            <a:schemeClr val="bg2">
                              <a:lumMod val="75000"/>
                            </a:schemeClr>
                          </a:solidFill>
                          <a:latin typeface="Helvetica" pitchFamily="2" charset="0"/>
                        </a:rPr>
                        <a:t>Portugal</a:t>
                      </a:r>
                    </a:p>
                  </a:txBody>
                  <a:tcPr marL="91395" marR="91395" marT="18279" marB="18279">
                    <a:noFill/>
                  </a:tcPr>
                </a:tc>
                <a:extLst>
                  <a:ext uri="{0D108BD9-81ED-4DB2-BD59-A6C34878D82A}">
                    <a16:rowId xmlns:a16="http://schemas.microsoft.com/office/drawing/2014/main" val="10006"/>
                  </a:ext>
                </a:extLst>
              </a:tr>
              <a:tr h="237486">
                <a:tc>
                  <a:txBody>
                    <a:bodyPr/>
                    <a:lstStyle/>
                    <a:p>
                      <a:r>
                        <a:rPr lang="en-US" sz="1400" b="1" noProof="0">
                          <a:solidFill>
                            <a:schemeClr val="bg2">
                              <a:lumMod val="75000"/>
                            </a:schemeClr>
                          </a:solidFill>
                          <a:latin typeface="Helvetica" pitchFamily="2" charset="0"/>
                        </a:rPr>
                        <a:t>Czech</a:t>
                      </a:r>
                      <a:r>
                        <a:rPr lang="en-US" sz="1400" b="1" baseline="0" noProof="0">
                          <a:solidFill>
                            <a:schemeClr val="bg2">
                              <a:lumMod val="75000"/>
                            </a:schemeClr>
                          </a:solidFill>
                          <a:latin typeface="Helvetica" pitchFamily="2" charset="0"/>
                        </a:rPr>
                        <a:t> Republic</a:t>
                      </a:r>
                      <a:endParaRPr lang="en-US" sz="1400" b="1" noProof="0">
                        <a:solidFill>
                          <a:schemeClr val="bg2">
                            <a:lumMod val="75000"/>
                          </a:schemeClr>
                        </a:solidFill>
                        <a:latin typeface="Helvetica" pitchFamily="2" charset="0"/>
                      </a:endParaRPr>
                    </a:p>
                  </a:txBody>
                  <a:tcPr marL="91395" marR="91395" marT="18279" marB="18279">
                    <a:noFill/>
                  </a:tcPr>
                </a:tc>
                <a:tc>
                  <a:txBody>
                    <a:bodyPr/>
                    <a:lstStyle/>
                    <a:p>
                      <a:r>
                        <a:rPr lang="en-US" sz="1400" b="1" noProof="0">
                          <a:solidFill>
                            <a:schemeClr val="bg2">
                              <a:lumMod val="75000"/>
                            </a:schemeClr>
                          </a:solidFill>
                          <a:latin typeface="Helvetica" pitchFamily="2" charset="0"/>
                        </a:rPr>
                        <a:t>Russia</a:t>
                      </a:r>
                    </a:p>
                  </a:txBody>
                  <a:tcPr marL="91395" marR="91395" marT="18279" marB="18279">
                    <a:noFill/>
                  </a:tcPr>
                </a:tc>
                <a:extLst>
                  <a:ext uri="{0D108BD9-81ED-4DB2-BD59-A6C34878D82A}">
                    <a16:rowId xmlns:a16="http://schemas.microsoft.com/office/drawing/2014/main" val="10007"/>
                  </a:ext>
                </a:extLst>
              </a:tr>
              <a:tr h="237486">
                <a:tc>
                  <a:txBody>
                    <a:bodyPr/>
                    <a:lstStyle/>
                    <a:p>
                      <a:r>
                        <a:rPr lang="en-US" sz="1400" b="1" noProof="0">
                          <a:solidFill>
                            <a:schemeClr val="accent3"/>
                          </a:solidFill>
                          <a:latin typeface="Helvetica" pitchFamily="2" charset="0"/>
                        </a:rPr>
                        <a:t>Denmark</a:t>
                      </a:r>
                    </a:p>
                  </a:txBody>
                  <a:tcPr marL="91395" marR="91395" marT="18279" marB="18279">
                    <a:noFill/>
                  </a:tcPr>
                </a:tc>
                <a:tc>
                  <a:txBody>
                    <a:bodyPr/>
                    <a:lstStyle/>
                    <a:p>
                      <a:r>
                        <a:rPr lang="en-US" sz="1400" b="0" noProof="0">
                          <a:solidFill>
                            <a:schemeClr val="tx1"/>
                          </a:solidFill>
                          <a:latin typeface="Helvetica" pitchFamily="2" charset="0"/>
                        </a:rPr>
                        <a:t>Singapore</a:t>
                      </a:r>
                    </a:p>
                  </a:txBody>
                  <a:tcPr marL="91395" marR="91395" marT="18279" marB="18279">
                    <a:noFill/>
                  </a:tcPr>
                </a:tc>
                <a:extLst>
                  <a:ext uri="{0D108BD9-81ED-4DB2-BD59-A6C34878D82A}">
                    <a16:rowId xmlns:a16="http://schemas.microsoft.com/office/drawing/2014/main" val="10008"/>
                  </a:ext>
                </a:extLst>
              </a:tr>
              <a:tr h="237486">
                <a:tc>
                  <a:txBody>
                    <a:bodyPr/>
                    <a:lstStyle/>
                    <a:p>
                      <a:r>
                        <a:rPr lang="en-US" sz="1400" b="1" noProof="0">
                          <a:solidFill>
                            <a:schemeClr val="accent3"/>
                          </a:solidFill>
                          <a:latin typeface="Helvetica" pitchFamily="2" charset="0"/>
                        </a:rPr>
                        <a:t>Finland</a:t>
                      </a:r>
                    </a:p>
                  </a:txBody>
                  <a:tcPr marL="91395" marR="91395" marT="18279" marB="18279">
                    <a:noFill/>
                  </a:tcPr>
                </a:tc>
                <a:tc>
                  <a:txBody>
                    <a:bodyPr/>
                    <a:lstStyle/>
                    <a:p>
                      <a:r>
                        <a:rPr lang="en-US" sz="1400" noProof="0">
                          <a:latin typeface="Helvetica" pitchFamily="2" charset="0"/>
                        </a:rPr>
                        <a:t>Slovakia</a:t>
                      </a:r>
                      <a:endParaRPr lang="en-US" sz="1400" noProof="0">
                        <a:solidFill>
                          <a:schemeClr val="accent1">
                            <a:lumMod val="50000"/>
                          </a:schemeClr>
                        </a:solidFill>
                        <a:latin typeface="Helvetica" pitchFamily="2" charset="0"/>
                      </a:endParaRPr>
                    </a:p>
                  </a:txBody>
                  <a:tcPr marL="91395" marR="91395" marT="18279" marB="18279">
                    <a:noFill/>
                  </a:tcPr>
                </a:tc>
                <a:extLst>
                  <a:ext uri="{0D108BD9-81ED-4DB2-BD59-A6C34878D82A}">
                    <a16:rowId xmlns:a16="http://schemas.microsoft.com/office/drawing/2014/main" val="10009"/>
                  </a:ext>
                </a:extLst>
              </a:tr>
              <a:tr h="237486">
                <a:tc>
                  <a:txBody>
                    <a:bodyPr/>
                    <a:lstStyle/>
                    <a:p>
                      <a:r>
                        <a:rPr lang="en-US" sz="1400" b="1" noProof="0" dirty="0">
                          <a:solidFill>
                            <a:schemeClr val="accent3"/>
                          </a:solidFill>
                          <a:latin typeface="Helvetica" pitchFamily="2" charset="0"/>
                        </a:rPr>
                        <a:t>France</a:t>
                      </a:r>
                    </a:p>
                  </a:txBody>
                  <a:tcPr marL="91395" marR="91395" marT="18279" marB="18279">
                    <a:noFill/>
                  </a:tcPr>
                </a:tc>
                <a:tc>
                  <a:txBody>
                    <a:bodyPr/>
                    <a:lstStyle/>
                    <a:p>
                      <a:r>
                        <a:rPr lang="en-US" sz="1400" b="1" noProof="0" dirty="0">
                          <a:solidFill>
                            <a:schemeClr val="accent3"/>
                          </a:solidFill>
                          <a:latin typeface="Helvetica" pitchFamily="2" charset="0"/>
                        </a:rPr>
                        <a:t>Spain</a:t>
                      </a:r>
                    </a:p>
                  </a:txBody>
                  <a:tcPr marL="91395" marR="91395" marT="18279" marB="18279">
                    <a:noFill/>
                  </a:tcPr>
                </a:tc>
                <a:extLst>
                  <a:ext uri="{0D108BD9-81ED-4DB2-BD59-A6C34878D82A}">
                    <a16:rowId xmlns:a16="http://schemas.microsoft.com/office/drawing/2014/main" val="10010"/>
                  </a:ext>
                </a:extLst>
              </a:tr>
              <a:tr h="237486">
                <a:tc>
                  <a:txBody>
                    <a:bodyPr/>
                    <a:lstStyle/>
                    <a:p>
                      <a:r>
                        <a:rPr lang="en-US" sz="1400" b="0" noProof="0">
                          <a:solidFill>
                            <a:schemeClr val="tx1"/>
                          </a:solidFill>
                          <a:latin typeface="Helvetica" pitchFamily="2" charset="0"/>
                        </a:rPr>
                        <a:t>Germany</a:t>
                      </a:r>
                    </a:p>
                  </a:txBody>
                  <a:tcPr marL="91395" marR="91395" marT="18279" marB="18279">
                    <a:noFill/>
                  </a:tcPr>
                </a:tc>
                <a:tc>
                  <a:txBody>
                    <a:bodyPr/>
                    <a:lstStyle/>
                    <a:p>
                      <a:r>
                        <a:rPr lang="en-US" sz="1400" b="1" noProof="0">
                          <a:solidFill>
                            <a:schemeClr val="accent3"/>
                          </a:solidFill>
                          <a:latin typeface="Helvetica" pitchFamily="2" charset="0"/>
                        </a:rPr>
                        <a:t>Sweden</a:t>
                      </a:r>
                    </a:p>
                  </a:txBody>
                  <a:tcPr marL="91395" marR="91395" marT="18279" marB="18279">
                    <a:noFill/>
                  </a:tcPr>
                </a:tc>
                <a:extLst>
                  <a:ext uri="{0D108BD9-81ED-4DB2-BD59-A6C34878D82A}">
                    <a16:rowId xmlns:a16="http://schemas.microsoft.com/office/drawing/2014/main" val="10011"/>
                  </a:ext>
                </a:extLst>
              </a:tr>
              <a:tr h="237486">
                <a:tc>
                  <a:txBody>
                    <a:bodyPr/>
                    <a:lstStyle/>
                    <a:p>
                      <a:r>
                        <a:rPr lang="en-US" sz="1400" noProof="0">
                          <a:latin typeface="Helvetica" pitchFamily="2" charset="0"/>
                        </a:rPr>
                        <a:t>Hungary</a:t>
                      </a:r>
                      <a:endParaRPr lang="en-US" sz="1400" noProof="0">
                        <a:solidFill>
                          <a:schemeClr val="accent1">
                            <a:lumMod val="50000"/>
                          </a:schemeClr>
                        </a:solidFill>
                        <a:latin typeface="Helvetica" pitchFamily="2" charset="0"/>
                      </a:endParaRPr>
                    </a:p>
                  </a:txBody>
                  <a:tcPr marL="91395" marR="91395" marT="18279" marB="18279">
                    <a:noFill/>
                  </a:tcPr>
                </a:tc>
                <a:tc>
                  <a:txBody>
                    <a:bodyPr/>
                    <a:lstStyle/>
                    <a:p>
                      <a:r>
                        <a:rPr lang="en-US" sz="1400" b="1" noProof="0">
                          <a:solidFill>
                            <a:schemeClr val="accent3"/>
                          </a:solidFill>
                          <a:latin typeface="Helvetica" pitchFamily="2" charset="0"/>
                        </a:rPr>
                        <a:t>Switzerland</a:t>
                      </a:r>
                    </a:p>
                  </a:txBody>
                  <a:tcPr marL="91395" marR="91395" marT="18279" marB="18279">
                    <a:noFill/>
                  </a:tcPr>
                </a:tc>
                <a:extLst>
                  <a:ext uri="{0D108BD9-81ED-4DB2-BD59-A6C34878D82A}">
                    <a16:rowId xmlns:a16="http://schemas.microsoft.com/office/drawing/2014/main" val="10012"/>
                  </a:ext>
                </a:extLst>
              </a:tr>
              <a:tr h="237486">
                <a:tc>
                  <a:txBody>
                    <a:bodyPr/>
                    <a:lstStyle/>
                    <a:p>
                      <a:r>
                        <a:rPr lang="en-US" sz="1400" b="1" noProof="0">
                          <a:solidFill>
                            <a:schemeClr val="bg2">
                              <a:lumMod val="75000"/>
                            </a:schemeClr>
                          </a:solidFill>
                          <a:latin typeface="Helvetica" pitchFamily="2" charset="0"/>
                        </a:rPr>
                        <a:t>India</a:t>
                      </a:r>
                    </a:p>
                  </a:txBody>
                  <a:tcPr marL="91395" marR="91395" marT="18279" marB="18279">
                    <a:noFill/>
                  </a:tcPr>
                </a:tc>
                <a:tc>
                  <a:txBody>
                    <a:bodyPr/>
                    <a:lstStyle/>
                    <a:p>
                      <a:r>
                        <a:rPr lang="en-US" sz="1400" noProof="0">
                          <a:latin typeface="Helvetica" pitchFamily="2" charset="0"/>
                        </a:rPr>
                        <a:t>Taiwan</a:t>
                      </a:r>
                      <a:endParaRPr lang="en-US" sz="1400" noProof="0">
                        <a:solidFill>
                          <a:schemeClr val="accent1">
                            <a:lumMod val="50000"/>
                          </a:schemeClr>
                        </a:solidFill>
                        <a:latin typeface="Helvetica" pitchFamily="2" charset="0"/>
                      </a:endParaRPr>
                    </a:p>
                  </a:txBody>
                  <a:tcPr marL="91395" marR="91395" marT="18279" marB="18279">
                    <a:noFill/>
                  </a:tcPr>
                </a:tc>
                <a:extLst>
                  <a:ext uri="{0D108BD9-81ED-4DB2-BD59-A6C34878D82A}">
                    <a16:rowId xmlns:a16="http://schemas.microsoft.com/office/drawing/2014/main" val="10013"/>
                  </a:ext>
                </a:extLst>
              </a:tr>
              <a:tr h="237486">
                <a:tc>
                  <a:txBody>
                    <a:bodyPr/>
                    <a:lstStyle/>
                    <a:p>
                      <a:r>
                        <a:rPr lang="en-US" sz="1400" b="1" noProof="0">
                          <a:solidFill>
                            <a:schemeClr val="accent3"/>
                          </a:solidFill>
                          <a:latin typeface="Helvetica" pitchFamily="2" charset="0"/>
                        </a:rPr>
                        <a:t>Italy</a:t>
                      </a:r>
                    </a:p>
                  </a:txBody>
                  <a:tcPr marL="91395" marR="91395" marT="18279" marB="18279">
                    <a:noFill/>
                  </a:tcPr>
                </a:tc>
                <a:tc>
                  <a:txBody>
                    <a:bodyPr/>
                    <a:lstStyle/>
                    <a:p>
                      <a:r>
                        <a:rPr lang="en-US" sz="1400" b="1" noProof="0">
                          <a:solidFill>
                            <a:schemeClr val="accent3"/>
                          </a:solidFill>
                          <a:latin typeface="Helvetica" pitchFamily="2" charset="0"/>
                        </a:rPr>
                        <a:t>Turkey</a:t>
                      </a:r>
                    </a:p>
                  </a:txBody>
                  <a:tcPr marL="91395" marR="91395" marT="18279" marB="18279">
                    <a:noFill/>
                  </a:tcPr>
                </a:tc>
                <a:extLst>
                  <a:ext uri="{0D108BD9-81ED-4DB2-BD59-A6C34878D82A}">
                    <a16:rowId xmlns:a16="http://schemas.microsoft.com/office/drawing/2014/main" val="10014"/>
                  </a:ext>
                </a:extLst>
              </a:tr>
              <a:tr h="237486">
                <a:tc>
                  <a:txBody>
                    <a:bodyPr/>
                    <a:lstStyle/>
                    <a:p>
                      <a:r>
                        <a:rPr lang="en-US" sz="1400" b="0" noProof="0">
                          <a:solidFill>
                            <a:schemeClr val="tx1"/>
                          </a:solidFill>
                          <a:latin typeface="Helvetica" pitchFamily="2" charset="0"/>
                        </a:rPr>
                        <a:t>Ireland</a:t>
                      </a:r>
                    </a:p>
                  </a:txBody>
                  <a:tcPr marL="91395" marR="91395" marT="18279" marB="18279">
                    <a:noFill/>
                  </a:tcPr>
                </a:tc>
                <a:tc>
                  <a:txBody>
                    <a:bodyPr/>
                    <a:lstStyle/>
                    <a:p>
                      <a:r>
                        <a:rPr lang="en-US" sz="1400" b="0" noProof="0">
                          <a:solidFill>
                            <a:schemeClr val="tx1"/>
                          </a:solidFill>
                          <a:latin typeface="Helvetica" pitchFamily="2" charset="0"/>
                        </a:rPr>
                        <a:t>United Kingdom</a:t>
                      </a:r>
                    </a:p>
                  </a:txBody>
                  <a:tcPr marL="91395" marR="91395" marT="18279" marB="18279">
                    <a:noFill/>
                  </a:tcPr>
                </a:tc>
                <a:extLst>
                  <a:ext uri="{0D108BD9-81ED-4DB2-BD59-A6C34878D82A}">
                    <a16:rowId xmlns:a16="http://schemas.microsoft.com/office/drawing/2014/main" val="10015"/>
                  </a:ext>
                </a:extLst>
              </a:tr>
              <a:tr h="23748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a:ln>
                            <a:noFill/>
                          </a:ln>
                          <a:solidFill>
                            <a:prstClr val="black"/>
                          </a:solidFill>
                          <a:effectLst/>
                          <a:uLnTx/>
                          <a:uFillTx/>
                          <a:latin typeface="Helvetica" pitchFamily="2" charset="0"/>
                        </a:rPr>
                        <a:t>Japan*</a:t>
                      </a:r>
                      <a:endParaRPr lang="en-US">
                        <a:latin typeface="Helvetica" pitchFamily="2" charset="0"/>
                      </a:endParaRPr>
                    </a:p>
                  </a:txBody>
                  <a:tcPr marL="91395" marR="91395" marT="18279" marB="18279">
                    <a:noFill/>
                  </a:tcPr>
                </a:tc>
                <a:tc>
                  <a:txBody>
                    <a:bodyPr/>
                    <a:lstStyle/>
                    <a:p>
                      <a:r>
                        <a:rPr lang="en-US" sz="1400" b="0" noProof="0" dirty="0">
                          <a:solidFill>
                            <a:schemeClr val="tx1"/>
                          </a:solidFill>
                          <a:latin typeface="Helvetica" pitchFamily="2" charset="0"/>
                        </a:rPr>
                        <a:t>United States</a:t>
                      </a:r>
                    </a:p>
                  </a:txBody>
                  <a:tcPr marL="91395" marR="91395" marT="18279" marB="18279">
                    <a:noFill/>
                  </a:tcPr>
                </a:tc>
                <a:extLst>
                  <a:ext uri="{0D108BD9-81ED-4DB2-BD59-A6C34878D82A}">
                    <a16:rowId xmlns:a16="http://schemas.microsoft.com/office/drawing/2014/main" val="10016"/>
                  </a:ext>
                </a:extLst>
              </a:tr>
            </a:tbl>
          </a:graphicData>
        </a:graphic>
      </p:graphicFrame>
      <p:sp>
        <p:nvSpPr>
          <p:cNvPr id="32" name="TextBox 31"/>
          <p:cNvSpPr txBox="1"/>
          <p:nvPr/>
        </p:nvSpPr>
        <p:spPr>
          <a:xfrm>
            <a:off x="2135087" y="6128630"/>
            <a:ext cx="5399340" cy="471631"/>
          </a:xfrm>
          <a:prstGeom prst="rect">
            <a:avLst/>
          </a:prstGeom>
          <a:noFill/>
          <a:ln>
            <a:noFill/>
          </a:ln>
        </p:spPr>
        <p:txBody>
          <a:bodyPr wrap="square" rtlCol="0" anchor="ctr">
            <a:noAutofit/>
          </a:bodyPr>
          <a:lstStyle/>
          <a:p>
            <a:pPr marL="0" marR="0" lvl="0" indent="0" algn="l" defTabSz="914400" rtl="0" eaLnBrk="1" fontAlgn="auto" latinLnBrk="0" hangingPunct="1">
              <a:spcAft>
                <a:spcPts val="0"/>
              </a:spcAft>
              <a:buClr>
                <a:srgbClr val="F0AB00"/>
              </a:buClr>
              <a:buSzPct val="80000"/>
              <a:buFontTx/>
              <a:buNone/>
              <a:tabLst/>
              <a:defRPr/>
            </a:pPr>
            <a:r>
              <a:rPr kumimoji="0" lang="de-DE" sz="1400" b="1" i="0" u="none" strike="noStrike" kern="0" cap="none" spc="0" normalizeH="0" baseline="0" noProof="0" dirty="0">
                <a:ln>
                  <a:noFill/>
                </a:ln>
                <a:solidFill>
                  <a:srgbClr val="A5A5A5"/>
                </a:solidFill>
                <a:effectLst/>
                <a:uLnTx/>
                <a:uFillTx/>
                <a:latin typeface="Helvetica" pitchFamily="2" charset="0"/>
                <a:ea typeface="Arial Unicode MS" pitchFamily="34" charset="-128"/>
                <a:cs typeface="Arial Unicode MS" pitchFamily="34" charset="-128"/>
              </a:rPr>
              <a:t>With machine learning support</a:t>
            </a:r>
            <a:endParaRPr kumimoji="0" lang="en-US" sz="1400" b="1" i="0" u="none" strike="noStrike" kern="0" cap="none" spc="0" normalizeH="0" baseline="0" noProof="0" dirty="0">
              <a:ln>
                <a:noFill/>
              </a:ln>
              <a:solidFill>
                <a:srgbClr val="A5A5A5"/>
              </a:solidFill>
              <a:effectLst/>
              <a:uLnTx/>
              <a:uFillTx/>
              <a:latin typeface="Helvetica" pitchFamily="2" charset="0"/>
              <a:ea typeface="Arial Unicode MS" pitchFamily="34" charset="-128"/>
              <a:cs typeface="Arial Unicode MS" pitchFamily="34" charset="-128"/>
            </a:endParaRPr>
          </a:p>
          <a:p>
            <a:pPr marL="0" marR="0" lvl="0" indent="0" algn="l" defTabSz="914400" rtl="0" eaLnBrk="1" fontAlgn="auto" latinLnBrk="0" hangingPunct="1">
              <a:spcAft>
                <a:spcPts val="0"/>
              </a:spcAft>
              <a:buClr>
                <a:srgbClr val="F0AB00"/>
              </a:buClr>
              <a:buSzPct val="80000"/>
              <a:buFontTx/>
              <a:buNone/>
              <a:tabLst/>
              <a:defRPr/>
            </a:pPr>
            <a:r>
              <a:rPr kumimoji="0" lang="en-US" sz="1100" b="1" i="0" u="none" strike="noStrike" kern="0" cap="none" spc="0" normalizeH="0" baseline="0" noProof="0" dirty="0">
                <a:ln>
                  <a:noFill/>
                </a:ln>
                <a:solidFill>
                  <a:prstClr val="black"/>
                </a:solidFill>
                <a:effectLst/>
                <a:uLnTx/>
                <a:uFillTx/>
                <a:latin typeface="Helvetica" pitchFamily="2" charset="0"/>
                <a:ea typeface="Arial Unicode MS" pitchFamily="34" charset="-128"/>
                <a:cs typeface="Arial Unicode MS" pitchFamily="34" charset="-128"/>
              </a:rPr>
              <a:t>*</a:t>
            </a:r>
            <a:r>
              <a:rPr kumimoji="0" lang="en-US" sz="1100" b="0" i="0" u="none" strike="noStrike" kern="0" cap="none" spc="0" normalizeH="0" baseline="0" noProof="0" dirty="0">
                <a:ln>
                  <a:noFill/>
                </a:ln>
                <a:solidFill>
                  <a:prstClr val="black"/>
                </a:solidFill>
                <a:effectLst/>
                <a:uLnTx/>
                <a:uFillTx/>
                <a:latin typeface="Helvetica" pitchFamily="2" charset="0"/>
                <a:ea typeface="Arial Unicode MS" pitchFamily="34" charset="-128"/>
                <a:cs typeface="Arial Unicode MS" pitchFamily="34" charset="-128"/>
              </a:rPr>
              <a:t>Restrictions apply</a:t>
            </a:r>
            <a:r>
              <a:rPr kumimoji="0" lang="en-US" sz="1100" b="1" i="0" u="none" strike="noStrike" kern="0" cap="none" spc="0" normalizeH="0" baseline="0" noProof="0" dirty="0">
                <a:ln>
                  <a:noFill/>
                </a:ln>
                <a:solidFill>
                  <a:prstClr val="black"/>
                </a:solidFill>
                <a:effectLst/>
                <a:uLnTx/>
                <a:uFillTx/>
                <a:latin typeface="Helvetica" pitchFamily="2" charset="0"/>
                <a:ea typeface="Arial Unicode MS" pitchFamily="34" charset="-128"/>
                <a:cs typeface="Arial Unicode MS" pitchFamily="34" charset="-128"/>
              </a:rPr>
              <a:t> </a:t>
            </a:r>
            <a:endParaRPr kumimoji="0" lang="en-US" sz="1100" b="0" i="0" u="none" strike="noStrike" kern="0" cap="none" spc="0" normalizeH="0" baseline="0" noProof="0" dirty="0">
              <a:ln>
                <a:noFill/>
              </a:ln>
              <a:solidFill>
                <a:prstClr val="black"/>
              </a:solidFill>
              <a:effectLst/>
              <a:uLnTx/>
              <a:uFillTx/>
              <a:latin typeface="Helvetica" pitchFamily="2" charset="0"/>
              <a:ea typeface="Arial Unicode MS" pitchFamily="34" charset="-128"/>
              <a:cs typeface="Arial Unicode MS" pitchFamily="34" charset="-128"/>
            </a:endParaRPr>
          </a:p>
          <a:p>
            <a:pPr marL="0" marR="0" lvl="0" indent="0" algn="l" defTabSz="914400" rtl="0" eaLnBrk="1" fontAlgn="auto" latinLnBrk="0" hangingPunct="1">
              <a:spcAft>
                <a:spcPts val="0"/>
              </a:spcAft>
              <a:buClr>
                <a:srgbClr val="F0AB00"/>
              </a:buClr>
              <a:buSzPct val="80000"/>
              <a:buFontTx/>
              <a:buNone/>
              <a:tabLst/>
              <a:defRPr/>
            </a:pPr>
            <a:r>
              <a:rPr kumimoji="0" lang="en-US" sz="1100" b="0" i="0" u="none" strike="noStrike" kern="0" cap="none" spc="0" normalizeH="0" baseline="0" noProof="0" dirty="0">
                <a:ln>
                  <a:noFill/>
                </a:ln>
                <a:solidFill>
                  <a:prstClr val="black"/>
                </a:solidFill>
                <a:effectLst/>
                <a:uLnTx/>
                <a:uFillTx/>
                <a:latin typeface="Helvetica" pitchFamily="2" charset="0"/>
                <a:ea typeface="Arial Unicode MS" pitchFamily="34" charset="-128"/>
                <a:cs typeface="Arial Unicode MS" pitchFamily="34" charset="-128"/>
              </a:rPr>
              <a:t>Additional languages and countries are added frequently</a:t>
            </a:r>
          </a:p>
        </p:txBody>
      </p:sp>
      <p:sp>
        <p:nvSpPr>
          <p:cNvPr id="8" name="Inhaltsplatzhalter 2">
            <a:extLst>
              <a:ext uri="{FF2B5EF4-FFF2-40B4-BE49-F238E27FC236}">
                <a16:creationId xmlns:a16="http://schemas.microsoft.com/office/drawing/2014/main" id="{23703BFA-F991-C8FC-098D-390F2E929BB4}"/>
              </a:ext>
            </a:extLst>
          </p:cNvPr>
          <p:cNvSpPr txBox="1">
            <a:spLocks/>
          </p:cNvSpPr>
          <p:nvPr/>
        </p:nvSpPr>
        <p:spPr>
          <a:xfrm>
            <a:off x="7206711" y="2082263"/>
            <a:ext cx="4107051" cy="3828184"/>
          </a:xfrm>
          <a:prstGeom prst="rect">
            <a:avLst/>
          </a:prstGeom>
          <a:noFill/>
          <a:ln w="19050">
            <a:noFill/>
          </a:ln>
          <a:effectLst/>
        </p:spPr>
        <p:txBody>
          <a:bodyPr vert="horz" lIns="91395" tIns="91395" rIns="91395" bIns="91395" rtlCol="0">
            <a:normAutofit/>
          </a:bodyPr>
          <a:lstStyle>
            <a:lvl1pPr marL="0" indent="0" algn="l" defTabSz="914400" rtl="0" eaLnBrk="1" latinLnBrk="0" hangingPunct="1">
              <a:lnSpc>
                <a:spcPct val="150000"/>
              </a:lnSpc>
              <a:spcBef>
                <a:spcPts val="600"/>
              </a:spcBef>
              <a:spcAft>
                <a:spcPts val="600"/>
              </a:spcAft>
              <a:buClr>
                <a:schemeClr val="accent2"/>
              </a:buClr>
              <a:buFont typeface="Arial" panose="020B0604020202020204" pitchFamily="34" charset="0"/>
              <a:buNone/>
              <a:defRPr sz="1600" b="0" kern="1200">
                <a:solidFill>
                  <a:srgbClr val="1C1D3B"/>
                </a:solidFill>
                <a:latin typeface="Helvetica" pitchFamily="2" charset="0"/>
                <a:ea typeface="+mn-ea"/>
                <a:cs typeface="+mn-cs"/>
              </a:defRPr>
            </a:lvl1pPr>
            <a:lvl2pPr marL="685800" indent="-22860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2000" kern="120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1800" kern="120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1600" kern="120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16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b="1">
                <a:solidFill>
                  <a:schemeClr val="accent6"/>
                </a:solidFill>
              </a:rPr>
              <a:t>Additional countries with “Basic Support”</a:t>
            </a:r>
          </a:p>
          <a:p>
            <a:pPr algn="just">
              <a:spcBef>
                <a:spcPts val="300"/>
              </a:spcBef>
            </a:pPr>
            <a:r>
              <a:rPr lang="en-US" sz="1000">
                <a:solidFill>
                  <a:schemeClr val="accent6"/>
                </a:solidFill>
              </a:rPr>
              <a:t>Andorra, Angola (Portuguese), Argentina, Azerbaijan, Bahamas, Barbados, Belarus, Benin (French), Bolivia (Spanish), Bosnia, Bulgaria, Burkina Faso, Cap Verde, Central African Republic (French), Chile, Columbia, Costa Rica, Cote d‘Ivoire, Croatia, Cuba, Cyprus, Dominican Republic (Spanish), East Timor (Portuguese), Ecuador, El Salvador, Equatorial Guinea, Estonia, Greece, Grenada, Guatemala, Guinea, Haiti, Honduras, Iceland, </a:t>
            </a:r>
            <a:r>
              <a:rPr lang="en-US" sz="1000" b="1">
                <a:solidFill>
                  <a:schemeClr val="accent6"/>
                </a:solidFill>
              </a:rPr>
              <a:t>Ireland</a:t>
            </a:r>
            <a:r>
              <a:rPr lang="en-US" sz="1000">
                <a:solidFill>
                  <a:schemeClr val="accent6"/>
                </a:solidFill>
              </a:rPr>
              <a:t>, Jamaica, Kazakhstan (Russian), Kenya (English), Latvia, Liechtenstein, Lithuania, </a:t>
            </a:r>
            <a:r>
              <a:rPr lang="en-US" sz="1000" b="1">
                <a:solidFill>
                  <a:schemeClr val="accent6"/>
                </a:solidFill>
              </a:rPr>
              <a:t>Luxemburg</a:t>
            </a:r>
            <a:r>
              <a:rPr lang="en-US" sz="1000">
                <a:solidFill>
                  <a:schemeClr val="accent6"/>
                </a:solidFill>
              </a:rPr>
              <a:t>, Malaysia (English), Mali, Malta (English), Mauritius, Moldova, Monaco, Mozambique, Namibia, Nicaragua, Niger, Nigeria (English), Panama, Paraguay (Spanish), Peru, Philippines (English, Spanish), Republic of the Congo, </a:t>
            </a:r>
            <a:r>
              <a:rPr lang="en-US" sz="1000" b="1">
                <a:solidFill>
                  <a:schemeClr val="accent6"/>
                </a:solidFill>
              </a:rPr>
              <a:t>Romania</a:t>
            </a:r>
            <a:r>
              <a:rPr lang="en-US" sz="1000">
                <a:solidFill>
                  <a:schemeClr val="accent6"/>
                </a:solidFill>
              </a:rPr>
              <a:t>, San Marino, Senegal, Serbia, Seychelles, Slovenia, South Africa (English, Afrikaans), Suriname, Togo, Ukraine, Uruguay, Venezuela.</a:t>
            </a:r>
            <a:endParaRPr lang="en-US" sz="1000" dirty="0">
              <a:solidFill>
                <a:schemeClr val="accent6"/>
              </a:solidFill>
            </a:endParaRPr>
          </a:p>
        </p:txBody>
      </p:sp>
    </p:spTree>
    <p:extLst>
      <p:ext uri="{BB962C8B-B14F-4D97-AF65-F5344CB8AC3E}">
        <p14:creationId xmlns:p14="http://schemas.microsoft.com/office/powerpoint/2010/main" val="2052799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bg/>
                                          </p:spTgt>
                                        </p:tgtEl>
                                        <p:attrNameLst>
                                          <p:attrName>style.visibility</p:attrName>
                                        </p:attrNameLst>
                                      </p:cBhvr>
                                      <p:to>
                                        <p:strVal val="visible"/>
                                      </p:to>
                                    </p:set>
                                    <p:animEffect transition="in" filter="fade">
                                      <p:cBhvr>
                                        <p:cTn id="12" dur="500"/>
                                        <p:tgtEl>
                                          <p:spTgt spid="8">
                                            <p:bg/>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500"/>
                                        <p:tgtEl>
                                          <p:spTgt spid="8">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fade">
                                      <p:cBhvr>
                                        <p:cTn id="18"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8" grpId="0"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AEC89DE-748F-DC49-BA77-A266B4F4621F}"/>
              </a:ext>
            </a:extLst>
          </p:cNvPr>
          <p:cNvSpPr>
            <a:spLocks noGrp="1"/>
          </p:cNvSpPr>
          <p:nvPr>
            <p:ph type="body" sz="quarter" idx="12"/>
          </p:nvPr>
        </p:nvSpPr>
        <p:spPr/>
        <p:txBody>
          <a:bodyPr>
            <a:normAutofit/>
          </a:bodyPr>
          <a:lstStyle/>
          <a:p>
            <a:r>
              <a:rPr lang="en-US" dirty="0"/>
              <a:t>How RPA is Used</a:t>
            </a:r>
          </a:p>
        </p:txBody>
      </p:sp>
      <p:pic>
        <p:nvPicPr>
          <p:cNvPr id="6" name="Picture Placeholder 5" descr="A person and person looking at a computer&#10;&#10;AI-generated content may be incorrect.">
            <a:extLst>
              <a:ext uri="{FF2B5EF4-FFF2-40B4-BE49-F238E27FC236}">
                <a16:creationId xmlns:a16="http://schemas.microsoft.com/office/drawing/2014/main" id="{A530C9B6-43A3-D17C-A57B-9D0F53A52419}"/>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p:blipFill>
        <p:spPr/>
      </p:pic>
      <p:sp>
        <p:nvSpPr>
          <p:cNvPr id="7" name="TextBox 6">
            <a:extLst>
              <a:ext uri="{FF2B5EF4-FFF2-40B4-BE49-F238E27FC236}">
                <a16:creationId xmlns:a16="http://schemas.microsoft.com/office/drawing/2014/main" id="{DBD23982-74A4-4E24-2872-E9C0DD6F9937}"/>
              </a:ext>
            </a:extLst>
          </p:cNvPr>
          <p:cNvSpPr txBox="1"/>
          <p:nvPr/>
        </p:nvSpPr>
        <p:spPr>
          <a:xfrm>
            <a:off x="6370027" y="3219156"/>
            <a:ext cx="577547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Helvetica" pitchFamily="2" charset="0"/>
              </a:rPr>
              <a:t>Enrich missing information</a:t>
            </a:r>
          </a:p>
        </p:txBody>
      </p:sp>
      <p:sp>
        <p:nvSpPr>
          <p:cNvPr id="8" name="TextBox 7">
            <a:extLst>
              <a:ext uri="{FF2B5EF4-FFF2-40B4-BE49-F238E27FC236}">
                <a16:creationId xmlns:a16="http://schemas.microsoft.com/office/drawing/2014/main" id="{2CA311F0-9E45-1A9F-F4BE-8CE6263817D0}"/>
              </a:ext>
            </a:extLst>
          </p:cNvPr>
          <p:cNvSpPr txBox="1"/>
          <p:nvPr/>
        </p:nvSpPr>
        <p:spPr>
          <a:xfrm>
            <a:off x="6370028" y="4203057"/>
            <a:ext cx="577547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Helvetica" pitchFamily="2" charset="0"/>
              </a:rPr>
              <a:t>Match in real-time</a:t>
            </a:r>
          </a:p>
        </p:txBody>
      </p:sp>
      <p:sp>
        <p:nvSpPr>
          <p:cNvPr id="9" name="TextBox 8">
            <a:extLst>
              <a:ext uri="{FF2B5EF4-FFF2-40B4-BE49-F238E27FC236}">
                <a16:creationId xmlns:a16="http://schemas.microsoft.com/office/drawing/2014/main" id="{B812F16D-5AB6-C7A6-57BD-3922493FDC14}"/>
              </a:ext>
            </a:extLst>
          </p:cNvPr>
          <p:cNvSpPr txBox="1"/>
          <p:nvPr/>
        </p:nvSpPr>
        <p:spPr>
          <a:xfrm>
            <a:off x="6370027" y="6170860"/>
            <a:ext cx="577547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Helvetica" pitchFamily="2" charset="0"/>
              </a:rPr>
              <a:t>React to business events: PO Change, GR Creation</a:t>
            </a:r>
          </a:p>
        </p:txBody>
      </p:sp>
      <p:sp>
        <p:nvSpPr>
          <p:cNvPr id="10" name="TextBox 9">
            <a:extLst>
              <a:ext uri="{FF2B5EF4-FFF2-40B4-BE49-F238E27FC236}">
                <a16:creationId xmlns:a16="http://schemas.microsoft.com/office/drawing/2014/main" id="{8CA62D22-E87E-F74E-6639-1B3B93E10D11}"/>
              </a:ext>
            </a:extLst>
          </p:cNvPr>
          <p:cNvSpPr txBox="1"/>
          <p:nvPr/>
        </p:nvSpPr>
        <p:spPr>
          <a:xfrm>
            <a:off x="6370027" y="2235255"/>
            <a:ext cx="5775478"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Helvetica" pitchFamily="2" charset="0"/>
              </a:rPr>
              <a:t>Document Classification, Invoice Intake and Rejections</a:t>
            </a:r>
          </a:p>
        </p:txBody>
      </p:sp>
      <p:sp>
        <p:nvSpPr>
          <p:cNvPr id="11" name="TextBox 10">
            <a:extLst>
              <a:ext uri="{FF2B5EF4-FFF2-40B4-BE49-F238E27FC236}">
                <a16:creationId xmlns:a16="http://schemas.microsoft.com/office/drawing/2014/main" id="{00B83C7F-216F-D054-A6CD-7B2C68DEEB03}"/>
              </a:ext>
            </a:extLst>
          </p:cNvPr>
          <p:cNvSpPr txBox="1"/>
          <p:nvPr/>
        </p:nvSpPr>
        <p:spPr>
          <a:xfrm>
            <a:off x="6370027" y="5186958"/>
            <a:ext cx="5775478"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Helvetica" pitchFamily="2" charset="0"/>
              </a:rPr>
              <a:t>Apply the right set of business rules </a:t>
            </a:r>
          </a:p>
        </p:txBody>
      </p:sp>
      <p:pic>
        <p:nvPicPr>
          <p:cNvPr id="12" name="Graphic 11">
            <a:extLst>
              <a:ext uri="{FF2B5EF4-FFF2-40B4-BE49-F238E27FC236}">
                <a16:creationId xmlns:a16="http://schemas.microsoft.com/office/drawing/2014/main" id="{6D43CC3D-CEFE-D1B8-9B9A-865567F6029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478515" y="1688578"/>
            <a:ext cx="435946" cy="435946"/>
          </a:xfrm>
          <a:prstGeom prst="rect">
            <a:avLst/>
          </a:prstGeom>
        </p:spPr>
      </p:pic>
      <p:sp>
        <p:nvSpPr>
          <p:cNvPr id="13" name="Freeform: Shape 12">
            <a:extLst>
              <a:ext uri="{FF2B5EF4-FFF2-40B4-BE49-F238E27FC236}">
                <a16:creationId xmlns:a16="http://schemas.microsoft.com/office/drawing/2014/main" id="{A0C15580-8CBA-01AB-1996-4295FC62E261}"/>
              </a:ext>
            </a:extLst>
          </p:cNvPr>
          <p:cNvSpPr/>
          <p:nvPr/>
        </p:nvSpPr>
        <p:spPr>
          <a:xfrm>
            <a:off x="6478515" y="2757787"/>
            <a:ext cx="564529" cy="210188"/>
          </a:xfrm>
          <a:custGeom>
            <a:avLst/>
            <a:gdLst/>
            <a:ahLst/>
            <a:cxnLst>
              <a:cxn ang="3cd4">
                <a:pos x="hc" y="t"/>
              </a:cxn>
              <a:cxn ang="cd2">
                <a:pos x="l" y="vc"/>
              </a:cxn>
              <a:cxn ang="cd4">
                <a:pos x="hc" y="b"/>
              </a:cxn>
              <a:cxn ang="0">
                <a:pos x="r" y="vc"/>
              </a:cxn>
            </a:cxnLst>
            <a:rect l="l" t="t" r="r" b="b"/>
            <a:pathLst>
              <a:path w="5934" h="2210">
                <a:moveTo>
                  <a:pt x="4899" y="0"/>
                </a:moveTo>
                <a:lnTo>
                  <a:pt x="4882" y="0"/>
                </a:lnTo>
                <a:lnTo>
                  <a:pt x="2036" y="16"/>
                </a:lnTo>
                <a:lnTo>
                  <a:pt x="1033" y="16"/>
                </a:lnTo>
                <a:cubicBezTo>
                  <a:pt x="763" y="16"/>
                  <a:pt x="492" y="143"/>
                  <a:pt x="302" y="350"/>
                </a:cubicBezTo>
                <a:cubicBezTo>
                  <a:pt x="111" y="556"/>
                  <a:pt x="0" y="827"/>
                  <a:pt x="0" y="1129"/>
                </a:cubicBezTo>
                <a:cubicBezTo>
                  <a:pt x="15" y="1718"/>
                  <a:pt x="477" y="2210"/>
                  <a:pt x="1049" y="2210"/>
                </a:cubicBezTo>
                <a:lnTo>
                  <a:pt x="3864" y="2195"/>
                </a:lnTo>
                <a:cubicBezTo>
                  <a:pt x="3881" y="2195"/>
                  <a:pt x="3896" y="2210"/>
                  <a:pt x="3912" y="2210"/>
                </a:cubicBezTo>
                <a:cubicBezTo>
                  <a:pt x="3928" y="2210"/>
                  <a:pt x="3944" y="2195"/>
                  <a:pt x="3960" y="2195"/>
                </a:cubicBezTo>
                <a:lnTo>
                  <a:pt x="4899" y="2179"/>
                </a:lnTo>
                <a:cubicBezTo>
                  <a:pt x="5185" y="2179"/>
                  <a:pt x="5439" y="2067"/>
                  <a:pt x="5646" y="1861"/>
                </a:cubicBezTo>
                <a:cubicBezTo>
                  <a:pt x="5837" y="1654"/>
                  <a:pt x="5948" y="1367"/>
                  <a:pt x="5932" y="1081"/>
                </a:cubicBezTo>
                <a:cubicBezTo>
                  <a:pt x="5932" y="795"/>
                  <a:pt x="5821" y="509"/>
                  <a:pt x="5630" y="318"/>
                </a:cubicBezTo>
                <a:cubicBezTo>
                  <a:pt x="5439" y="111"/>
                  <a:pt x="5169" y="0"/>
                  <a:pt x="4899" y="0"/>
                </a:cubicBezTo>
                <a:close/>
                <a:moveTo>
                  <a:pt x="3833" y="159"/>
                </a:moveTo>
                <a:lnTo>
                  <a:pt x="3833" y="2036"/>
                </a:lnTo>
                <a:lnTo>
                  <a:pt x="2115" y="2052"/>
                </a:lnTo>
                <a:lnTo>
                  <a:pt x="2115" y="174"/>
                </a:lnTo>
                <a:close/>
                <a:moveTo>
                  <a:pt x="1049" y="2052"/>
                </a:moveTo>
                <a:cubicBezTo>
                  <a:pt x="556" y="2052"/>
                  <a:pt x="158" y="1638"/>
                  <a:pt x="158" y="1129"/>
                </a:cubicBezTo>
                <a:cubicBezTo>
                  <a:pt x="158" y="874"/>
                  <a:pt x="254" y="636"/>
                  <a:pt x="413" y="461"/>
                </a:cubicBezTo>
                <a:cubicBezTo>
                  <a:pt x="588" y="286"/>
                  <a:pt x="810" y="174"/>
                  <a:pt x="1033" y="174"/>
                </a:cubicBezTo>
                <a:lnTo>
                  <a:pt x="1956" y="174"/>
                </a:lnTo>
                <a:lnTo>
                  <a:pt x="1956" y="2052"/>
                </a:lnTo>
                <a:close/>
                <a:moveTo>
                  <a:pt x="5519" y="1749"/>
                </a:moveTo>
                <a:cubicBezTo>
                  <a:pt x="5360" y="1924"/>
                  <a:pt x="5137" y="2019"/>
                  <a:pt x="4899" y="2019"/>
                </a:cubicBezTo>
                <a:lnTo>
                  <a:pt x="3992" y="2036"/>
                </a:lnTo>
                <a:lnTo>
                  <a:pt x="3992" y="159"/>
                </a:lnTo>
                <a:lnTo>
                  <a:pt x="4899" y="143"/>
                </a:lnTo>
                <a:cubicBezTo>
                  <a:pt x="5121" y="143"/>
                  <a:pt x="5344" y="254"/>
                  <a:pt x="5519" y="413"/>
                </a:cubicBezTo>
                <a:cubicBezTo>
                  <a:pt x="5678" y="604"/>
                  <a:pt x="5773" y="827"/>
                  <a:pt x="5773" y="1081"/>
                </a:cubicBezTo>
                <a:cubicBezTo>
                  <a:pt x="5789" y="1336"/>
                  <a:pt x="5694" y="1574"/>
                  <a:pt x="5519" y="1749"/>
                </a:cubicBezTo>
                <a:close/>
                <a:moveTo>
                  <a:pt x="2974" y="1224"/>
                </a:moveTo>
                <a:cubicBezTo>
                  <a:pt x="3037" y="1224"/>
                  <a:pt x="3085" y="1177"/>
                  <a:pt x="3085" y="1113"/>
                </a:cubicBezTo>
                <a:cubicBezTo>
                  <a:pt x="3085" y="1049"/>
                  <a:pt x="3037" y="1002"/>
                  <a:pt x="2974" y="1002"/>
                </a:cubicBezTo>
                <a:cubicBezTo>
                  <a:pt x="2910" y="1002"/>
                  <a:pt x="2863" y="1049"/>
                  <a:pt x="2863" y="1113"/>
                </a:cubicBezTo>
                <a:cubicBezTo>
                  <a:pt x="2863" y="1177"/>
                  <a:pt x="2910" y="1224"/>
                  <a:pt x="2974" y="1224"/>
                </a:cubicBezTo>
                <a:close/>
                <a:moveTo>
                  <a:pt x="2497" y="1224"/>
                </a:moveTo>
                <a:cubicBezTo>
                  <a:pt x="2560" y="1224"/>
                  <a:pt x="2608" y="1177"/>
                  <a:pt x="2608" y="1113"/>
                </a:cubicBezTo>
                <a:cubicBezTo>
                  <a:pt x="2608" y="1049"/>
                  <a:pt x="2560" y="1002"/>
                  <a:pt x="2497" y="1002"/>
                </a:cubicBezTo>
                <a:cubicBezTo>
                  <a:pt x="2433" y="1002"/>
                  <a:pt x="2385" y="1049"/>
                  <a:pt x="2385" y="1113"/>
                </a:cubicBezTo>
                <a:cubicBezTo>
                  <a:pt x="2385" y="1177"/>
                  <a:pt x="2433" y="1224"/>
                  <a:pt x="2497" y="1224"/>
                </a:cubicBezTo>
                <a:close/>
                <a:moveTo>
                  <a:pt x="3451" y="1224"/>
                </a:moveTo>
                <a:cubicBezTo>
                  <a:pt x="3499" y="1224"/>
                  <a:pt x="3563" y="1177"/>
                  <a:pt x="3563" y="1113"/>
                </a:cubicBezTo>
                <a:cubicBezTo>
                  <a:pt x="3563" y="1049"/>
                  <a:pt x="3499" y="1002"/>
                  <a:pt x="3451" y="1002"/>
                </a:cubicBezTo>
                <a:cubicBezTo>
                  <a:pt x="3387" y="1002"/>
                  <a:pt x="3340" y="1049"/>
                  <a:pt x="3340" y="1113"/>
                </a:cubicBezTo>
                <a:cubicBezTo>
                  <a:pt x="3340" y="1177"/>
                  <a:pt x="3387" y="1224"/>
                  <a:pt x="3451" y="1224"/>
                </a:cubicBezTo>
                <a:close/>
                <a:moveTo>
                  <a:pt x="2974" y="700"/>
                </a:moveTo>
                <a:cubicBezTo>
                  <a:pt x="3037" y="700"/>
                  <a:pt x="3085" y="652"/>
                  <a:pt x="3085" y="588"/>
                </a:cubicBezTo>
                <a:cubicBezTo>
                  <a:pt x="3085" y="525"/>
                  <a:pt x="3037" y="477"/>
                  <a:pt x="2974" y="477"/>
                </a:cubicBezTo>
                <a:cubicBezTo>
                  <a:pt x="2910" y="477"/>
                  <a:pt x="2863" y="525"/>
                  <a:pt x="2863" y="588"/>
                </a:cubicBezTo>
                <a:cubicBezTo>
                  <a:pt x="2863" y="652"/>
                  <a:pt x="2910" y="700"/>
                  <a:pt x="2974" y="700"/>
                </a:cubicBezTo>
                <a:close/>
                <a:moveTo>
                  <a:pt x="2497" y="700"/>
                </a:moveTo>
                <a:cubicBezTo>
                  <a:pt x="2560" y="700"/>
                  <a:pt x="2608" y="652"/>
                  <a:pt x="2608" y="588"/>
                </a:cubicBezTo>
                <a:cubicBezTo>
                  <a:pt x="2608" y="525"/>
                  <a:pt x="2560" y="477"/>
                  <a:pt x="2497" y="477"/>
                </a:cubicBezTo>
                <a:cubicBezTo>
                  <a:pt x="2433" y="477"/>
                  <a:pt x="2385" y="525"/>
                  <a:pt x="2385" y="588"/>
                </a:cubicBezTo>
                <a:cubicBezTo>
                  <a:pt x="2385" y="652"/>
                  <a:pt x="2433" y="700"/>
                  <a:pt x="2497" y="700"/>
                </a:cubicBezTo>
                <a:close/>
                <a:moveTo>
                  <a:pt x="3451" y="700"/>
                </a:moveTo>
                <a:cubicBezTo>
                  <a:pt x="3499" y="700"/>
                  <a:pt x="3563" y="652"/>
                  <a:pt x="3563" y="588"/>
                </a:cubicBezTo>
                <a:cubicBezTo>
                  <a:pt x="3563" y="525"/>
                  <a:pt x="3499" y="477"/>
                  <a:pt x="3451" y="477"/>
                </a:cubicBezTo>
                <a:cubicBezTo>
                  <a:pt x="3387" y="477"/>
                  <a:pt x="3340" y="525"/>
                  <a:pt x="3340" y="588"/>
                </a:cubicBezTo>
                <a:cubicBezTo>
                  <a:pt x="3340" y="652"/>
                  <a:pt x="3387" y="700"/>
                  <a:pt x="3451" y="700"/>
                </a:cubicBezTo>
                <a:close/>
                <a:moveTo>
                  <a:pt x="2974" y="1718"/>
                </a:moveTo>
                <a:cubicBezTo>
                  <a:pt x="3037" y="1718"/>
                  <a:pt x="3085" y="1670"/>
                  <a:pt x="3085" y="1622"/>
                </a:cubicBezTo>
                <a:cubicBezTo>
                  <a:pt x="3085" y="1558"/>
                  <a:pt x="3037" y="1511"/>
                  <a:pt x="2974" y="1511"/>
                </a:cubicBezTo>
                <a:cubicBezTo>
                  <a:pt x="2910" y="1511"/>
                  <a:pt x="2863" y="1558"/>
                  <a:pt x="2863" y="1622"/>
                </a:cubicBezTo>
                <a:cubicBezTo>
                  <a:pt x="2863" y="1670"/>
                  <a:pt x="2910" y="1718"/>
                  <a:pt x="2974" y="1718"/>
                </a:cubicBezTo>
                <a:close/>
                <a:moveTo>
                  <a:pt x="2497" y="1511"/>
                </a:moveTo>
                <a:cubicBezTo>
                  <a:pt x="2433" y="1511"/>
                  <a:pt x="2385" y="1558"/>
                  <a:pt x="2385" y="1622"/>
                </a:cubicBezTo>
                <a:cubicBezTo>
                  <a:pt x="2385" y="1670"/>
                  <a:pt x="2433" y="1718"/>
                  <a:pt x="2497" y="1718"/>
                </a:cubicBezTo>
                <a:cubicBezTo>
                  <a:pt x="2560" y="1718"/>
                  <a:pt x="2608" y="1670"/>
                  <a:pt x="2608" y="1622"/>
                </a:cubicBezTo>
                <a:cubicBezTo>
                  <a:pt x="2608" y="1558"/>
                  <a:pt x="2560" y="1511"/>
                  <a:pt x="2497" y="1511"/>
                </a:cubicBezTo>
                <a:close/>
                <a:moveTo>
                  <a:pt x="3451" y="1718"/>
                </a:moveTo>
                <a:cubicBezTo>
                  <a:pt x="3499" y="1718"/>
                  <a:pt x="3563" y="1670"/>
                  <a:pt x="3563" y="1622"/>
                </a:cubicBezTo>
                <a:cubicBezTo>
                  <a:pt x="3563" y="1558"/>
                  <a:pt x="3499" y="1511"/>
                  <a:pt x="3451" y="1511"/>
                </a:cubicBezTo>
                <a:cubicBezTo>
                  <a:pt x="3387" y="1511"/>
                  <a:pt x="3340" y="1558"/>
                  <a:pt x="3340" y="1622"/>
                </a:cubicBezTo>
                <a:cubicBezTo>
                  <a:pt x="3340" y="1670"/>
                  <a:pt x="3387" y="1718"/>
                  <a:pt x="3451" y="1718"/>
                </a:cubicBezTo>
                <a:close/>
              </a:path>
            </a:pathLst>
          </a:custGeom>
          <a:solidFill>
            <a:schemeClr val="accent2"/>
          </a:solidFill>
          <a:ln cap="flat">
            <a:noFill/>
            <a:prstDash val="solid"/>
          </a:ln>
        </p:spPr>
        <p:txBody>
          <a:bodyPr vert="horz" wrap="none" lIns="45000" tIns="22500" rIns="45000" bIns="22500" anchor="ctr" anchorCtr="1"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CA" sz="900" b="0" i="0" u="none" strike="noStrike" kern="1200" cap="none" spc="0" normalizeH="0" baseline="0" noProof="0">
              <a:ln>
                <a:noFill/>
              </a:ln>
              <a:solidFill>
                <a:prstClr val="black"/>
              </a:solidFill>
              <a:effectLst/>
              <a:uLnTx/>
              <a:uFillTx/>
              <a:latin typeface="Arial" pitchFamily="18"/>
              <a:ea typeface="SimSun" pitchFamily="2"/>
              <a:cs typeface="Lucida Sans" pitchFamily="2"/>
            </a:endParaRPr>
          </a:p>
        </p:txBody>
      </p:sp>
      <p:sp>
        <p:nvSpPr>
          <p:cNvPr id="14" name="Freeform: Shape 16">
            <a:extLst>
              <a:ext uri="{FF2B5EF4-FFF2-40B4-BE49-F238E27FC236}">
                <a16:creationId xmlns:a16="http://schemas.microsoft.com/office/drawing/2014/main" id="{FF3F4A93-2395-31BC-59AC-2C945CCBD620}"/>
              </a:ext>
            </a:extLst>
          </p:cNvPr>
          <p:cNvSpPr/>
          <p:nvPr/>
        </p:nvSpPr>
        <p:spPr>
          <a:xfrm>
            <a:off x="6478515" y="3601238"/>
            <a:ext cx="334915" cy="456667"/>
          </a:xfrm>
          <a:custGeom>
            <a:avLst/>
            <a:gdLst/>
            <a:ahLst/>
            <a:cxnLst>
              <a:cxn ang="3cd4">
                <a:pos x="hc" y="t"/>
              </a:cxn>
              <a:cxn ang="cd2">
                <a:pos x="l" y="vc"/>
              </a:cxn>
              <a:cxn ang="cd4">
                <a:pos x="hc" y="b"/>
              </a:cxn>
              <a:cxn ang="0">
                <a:pos x="r" y="vc"/>
              </a:cxn>
            </a:cxnLst>
            <a:rect l="l" t="t" r="r" b="b"/>
            <a:pathLst>
              <a:path w="3434" h="4682">
                <a:moveTo>
                  <a:pt x="550" y="4642"/>
                </a:moveTo>
                <a:cubicBezTo>
                  <a:pt x="979" y="4434"/>
                  <a:pt x="1441" y="4148"/>
                  <a:pt x="1727" y="3958"/>
                </a:cubicBezTo>
                <a:cubicBezTo>
                  <a:pt x="2029" y="4196"/>
                  <a:pt x="2427" y="4419"/>
                  <a:pt x="2888" y="4642"/>
                </a:cubicBezTo>
                <a:cubicBezTo>
                  <a:pt x="2935" y="4673"/>
                  <a:pt x="2999" y="4673"/>
                  <a:pt x="3047" y="4673"/>
                </a:cubicBezTo>
                <a:cubicBezTo>
                  <a:pt x="3190" y="4673"/>
                  <a:pt x="3334" y="4594"/>
                  <a:pt x="3397" y="4467"/>
                </a:cubicBezTo>
                <a:cubicBezTo>
                  <a:pt x="3444" y="4371"/>
                  <a:pt x="3444" y="4276"/>
                  <a:pt x="3413" y="4180"/>
                </a:cubicBezTo>
                <a:cubicBezTo>
                  <a:pt x="3381" y="4069"/>
                  <a:pt x="3317" y="4005"/>
                  <a:pt x="3222" y="3958"/>
                </a:cubicBezTo>
                <a:cubicBezTo>
                  <a:pt x="2856" y="3767"/>
                  <a:pt x="2538" y="3592"/>
                  <a:pt x="2283" y="3417"/>
                </a:cubicBezTo>
                <a:cubicBezTo>
                  <a:pt x="2363" y="3337"/>
                  <a:pt x="2443" y="3210"/>
                  <a:pt x="2459" y="3162"/>
                </a:cubicBezTo>
                <a:cubicBezTo>
                  <a:pt x="2538" y="3051"/>
                  <a:pt x="2602" y="2924"/>
                  <a:pt x="2634" y="2797"/>
                </a:cubicBezTo>
                <a:cubicBezTo>
                  <a:pt x="2713" y="2542"/>
                  <a:pt x="2713" y="2288"/>
                  <a:pt x="2649" y="2049"/>
                </a:cubicBezTo>
                <a:cubicBezTo>
                  <a:pt x="2570" y="1762"/>
                  <a:pt x="2427" y="1524"/>
                  <a:pt x="2268" y="1333"/>
                </a:cubicBezTo>
                <a:cubicBezTo>
                  <a:pt x="2522" y="1126"/>
                  <a:pt x="2888" y="856"/>
                  <a:pt x="3111" y="697"/>
                </a:cubicBezTo>
                <a:cubicBezTo>
                  <a:pt x="3301" y="586"/>
                  <a:pt x="3349" y="347"/>
                  <a:pt x="3222" y="172"/>
                </a:cubicBezTo>
                <a:cubicBezTo>
                  <a:pt x="3174" y="92"/>
                  <a:pt x="3079" y="29"/>
                  <a:pt x="2983" y="13"/>
                </a:cubicBezTo>
                <a:cubicBezTo>
                  <a:pt x="2888" y="-19"/>
                  <a:pt x="2777" y="13"/>
                  <a:pt x="2697" y="61"/>
                </a:cubicBezTo>
                <a:cubicBezTo>
                  <a:pt x="2363" y="283"/>
                  <a:pt x="2077" y="490"/>
                  <a:pt x="1838" y="681"/>
                </a:cubicBezTo>
                <a:cubicBezTo>
                  <a:pt x="1790" y="729"/>
                  <a:pt x="1790" y="729"/>
                  <a:pt x="1790" y="729"/>
                </a:cubicBezTo>
                <a:cubicBezTo>
                  <a:pt x="1759" y="744"/>
                  <a:pt x="1743" y="761"/>
                  <a:pt x="1711" y="776"/>
                </a:cubicBezTo>
                <a:cubicBezTo>
                  <a:pt x="1393" y="506"/>
                  <a:pt x="1043" y="267"/>
                  <a:pt x="741" y="61"/>
                </a:cubicBezTo>
                <a:cubicBezTo>
                  <a:pt x="566" y="-51"/>
                  <a:pt x="327" y="-3"/>
                  <a:pt x="216" y="172"/>
                </a:cubicBezTo>
                <a:cubicBezTo>
                  <a:pt x="89" y="347"/>
                  <a:pt x="152" y="586"/>
                  <a:pt x="327" y="697"/>
                </a:cubicBezTo>
                <a:cubicBezTo>
                  <a:pt x="598" y="888"/>
                  <a:pt x="900" y="1095"/>
                  <a:pt x="1186" y="1333"/>
                </a:cubicBezTo>
                <a:lnTo>
                  <a:pt x="1170" y="1349"/>
                </a:lnTo>
                <a:cubicBezTo>
                  <a:pt x="1122" y="1397"/>
                  <a:pt x="1090" y="1444"/>
                  <a:pt x="1090" y="1444"/>
                </a:cubicBezTo>
                <a:cubicBezTo>
                  <a:pt x="836" y="1794"/>
                  <a:pt x="709" y="2144"/>
                  <a:pt x="741" y="2510"/>
                </a:cubicBezTo>
                <a:cubicBezTo>
                  <a:pt x="757" y="2828"/>
                  <a:pt x="884" y="3130"/>
                  <a:pt x="1138" y="3433"/>
                </a:cubicBezTo>
                <a:cubicBezTo>
                  <a:pt x="916" y="3576"/>
                  <a:pt x="518" y="3798"/>
                  <a:pt x="216" y="3958"/>
                </a:cubicBezTo>
                <a:cubicBezTo>
                  <a:pt x="25" y="4053"/>
                  <a:pt x="-55" y="4276"/>
                  <a:pt x="41" y="4467"/>
                </a:cubicBezTo>
                <a:cubicBezTo>
                  <a:pt x="136" y="4657"/>
                  <a:pt x="359" y="4737"/>
                  <a:pt x="550" y="4642"/>
                </a:cubicBezTo>
                <a:close/>
                <a:moveTo>
                  <a:pt x="1886" y="856"/>
                </a:moveTo>
                <a:cubicBezTo>
                  <a:pt x="1950" y="808"/>
                  <a:pt x="1950" y="808"/>
                  <a:pt x="1950" y="808"/>
                </a:cubicBezTo>
                <a:cubicBezTo>
                  <a:pt x="2172" y="617"/>
                  <a:pt x="2443" y="410"/>
                  <a:pt x="2792" y="204"/>
                </a:cubicBezTo>
                <a:cubicBezTo>
                  <a:pt x="2840" y="156"/>
                  <a:pt x="2888" y="156"/>
                  <a:pt x="2952" y="172"/>
                </a:cubicBezTo>
                <a:cubicBezTo>
                  <a:pt x="3015" y="172"/>
                  <a:pt x="3063" y="204"/>
                  <a:pt x="3095" y="267"/>
                </a:cubicBezTo>
                <a:cubicBezTo>
                  <a:pt x="3158" y="363"/>
                  <a:pt x="3126" y="506"/>
                  <a:pt x="3031" y="570"/>
                </a:cubicBezTo>
                <a:cubicBezTo>
                  <a:pt x="2792" y="729"/>
                  <a:pt x="2427" y="999"/>
                  <a:pt x="2156" y="1206"/>
                </a:cubicBezTo>
                <a:cubicBezTo>
                  <a:pt x="2061" y="1095"/>
                  <a:pt x="1950" y="983"/>
                  <a:pt x="1838" y="888"/>
                </a:cubicBezTo>
                <a:cubicBezTo>
                  <a:pt x="1854" y="872"/>
                  <a:pt x="1870" y="856"/>
                  <a:pt x="1886" y="856"/>
                </a:cubicBezTo>
                <a:close/>
                <a:moveTo>
                  <a:pt x="407" y="570"/>
                </a:moveTo>
                <a:cubicBezTo>
                  <a:pt x="359" y="538"/>
                  <a:pt x="327" y="490"/>
                  <a:pt x="311" y="426"/>
                </a:cubicBezTo>
                <a:cubicBezTo>
                  <a:pt x="295" y="363"/>
                  <a:pt x="311" y="315"/>
                  <a:pt x="343" y="267"/>
                </a:cubicBezTo>
                <a:cubicBezTo>
                  <a:pt x="407" y="156"/>
                  <a:pt x="550" y="124"/>
                  <a:pt x="661" y="204"/>
                </a:cubicBezTo>
                <a:cubicBezTo>
                  <a:pt x="995" y="426"/>
                  <a:pt x="1393" y="697"/>
                  <a:pt x="1727" y="999"/>
                </a:cubicBezTo>
                <a:cubicBezTo>
                  <a:pt x="1997" y="1238"/>
                  <a:pt x="2363" y="1619"/>
                  <a:pt x="2490" y="2080"/>
                </a:cubicBezTo>
                <a:cubicBezTo>
                  <a:pt x="2554" y="2303"/>
                  <a:pt x="2554" y="2526"/>
                  <a:pt x="2490" y="2749"/>
                </a:cubicBezTo>
                <a:cubicBezTo>
                  <a:pt x="2443" y="2860"/>
                  <a:pt x="2395" y="2971"/>
                  <a:pt x="2331" y="3083"/>
                </a:cubicBezTo>
                <a:cubicBezTo>
                  <a:pt x="2316" y="3115"/>
                  <a:pt x="2220" y="3258"/>
                  <a:pt x="2156" y="3337"/>
                </a:cubicBezTo>
                <a:cubicBezTo>
                  <a:pt x="2029" y="3226"/>
                  <a:pt x="1918" y="3130"/>
                  <a:pt x="1822" y="3035"/>
                </a:cubicBezTo>
                <a:cubicBezTo>
                  <a:pt x="1838" y="3003"/>
                  <a:pt x="1870" y="2955"/>
                  <a:pt x="1902" y="2908"/>
                </a:cubicBezTo>
                <a:cubicBezTo>
                  <a:pt x="1950" y="2828"/>
                  <a:pt x="1997" y="2764"/>
                  <a:pt x="2029" y="2685"/>
                </a:cubicBezTo>
                <a:cubicBezTo>
                  <a:pt x="2108" y="2510"/>
                  <a:pt x="2108" y="2351"/>
                  <a:pt x="2045" y="2160"/>
                </a:cubicBezTo>
                <a:cubicBezTo>
                  <a:pt x="1981" y="1937"/>
                  <a:pt x="1838" y="1747"/>
                  <a:pt x="1679" y="1588"/>
                </a:cubicBezTo>
                <a:cubicBezTo>
                  <a:pt x="1584" y="1460"/>
                  <a:pt x="1472" y="1365"/>
                  <a:pt x="1345" y="1270"/>
                </a:cubicBezTo>
                <a:cubicBezTo>
                  <a:pt x="1043" y="999"/>
                  <a:pt x="725" y="776"/>
                  <a:pt x="407" y="570"/>
                </a:cubicBezTo>
                <a:close/>
                <a:moveTo>
                  <a:pt x="1774" y="2812"/>
                </a:moveTo>
                <a:cubicBezTo>
                  <a:pt x="1774" y="2828"/>
                  <a:pt x="1743" y="2876"/>
                  <a:pt x="1711" y="2908"/>
                </a:cubicBezTo>
                <a:cubicBezTo>
                  <a:pt x="1584" y="2749"/>
                  <a:pt x="1504" y="2606"/>
                  <a:pt x="1504" y="2446"/>
                </a:cubicBezTo>
                <a:cubicBezTo>
                  <a:pt x="1488" y="2303"/>
                  <a:pt x="1536" y="2144"/>
                  <a:pt x="1647" y="1969"/>
                </a:cubicBezTo>
                <a:cubicBezTo>
                  <a:pt x="1663" y="1969"/>
                  <a:pt x="1695" y="1922"/>
                  <a:pt x="1727" y="1890"/>
                </a:cubicBezTo>
                <a:cubicBezTo>
                  <a:pt x="1807" y="1985"/>
                  <a:pt x="1854" y="2097"/>
                  <a:pt x="1902" y="2208"/>
                </a:cubicBezTo>
                <a:cubicBezTo>
                  <a:pt x="1950" y="2367"/>
                  <a:pt x="1950" y="2494"/>
                  <a:pt x="1886" y="2621"/>
                </a:cubicBezTo>
                <a:cubicBezTo>
                  <a:pt x="1854" y="2685"/>
                  <a:pt x="1822" y="2749"/>
                  <a:pt x="1774" y="2812"/>
                </a:cubicBezTo>
                <a:close/>
                <a:moveTo>
                  <a:pt x="900" y="2494"/>
                </a:moveTo>
                <a:cubicBezTo>
                  <a:pt x="884" y="2176"/>
                  <a:pt x="979" y="1858"/>
                  <a:pt x="1218" y="1540"/>
                </a:cubicBezTo>
                <a:cubicBezTo>
                  <a:pt x="1218" y="1524"/>
                  <a:pt x="1250" y="1492"/>
                  <a:pt x="1281" y="1444"/>
                </a:cubicBezTo>
                <a:cubicBezTo>
                  <a:pt x="1298" y="1444"/>
                  <a:pt x="1298" y="1444"/>
                  <a:pt x="1298" y="1428"/>
                </a:cubicBezTo>
                <a:cubicBezTo>
                  <a:pt x="1393" y="1508"/>
                  <a:pt x="1488" y="1604"/>
                  <a:pt x="1568" y="1683"/>
                </a:cubicBezTo>
                <a:cubicBezTo>
                  <a:pt x="1584" y="1715"/>
                  <a:pt x="1599" y="1731"/>
                  <a:pt x="1631" y="1762"/>
                </a:cubicBezTo>
                <a:cubicBezTo>
                  <a:pt x="1616" y="1762"/>
                  <a:pt x="1616" y="1779"/>
                  <a:pt x="1599" y="1794"/>
                </a:cubicBezTo>
                <a:cubicBezTo>
                  <a:pt x="1568" y="1826"/>
                  <a:pt x="1520" y="1874"/>
                  <a:pt x="1520" y="1890"/>
                </a:cubicBezTo>
                <a:cubicBezTo>
                  <a:pt x="1393" y="2080"/>
                  <a:pt x="1329" y="2288"/>
                  <a:pt x="1345" y="2462"/>
                </a:cubicBezTo>
                <a:cubicBezTo>
                  <a:pt x="1361" y="2685"/>
                  <a:pt x="1472" y="2908"/>
                  <a:pt x="1695" y="3130"/>
                </a:cubicBezTo>
                <a:cubicBezTo>
                  <a:pt x="1807" y="3258"/>
                  <a:pt x="1918" y="3353"/>
                  <a:pt x="2077" y="3464"/>
                </a:cubicBezTo>
                <a:cubicBezTo>
                  <a:pt x="2347" y="3671"/>
                  <a:pt x="2713" y="3878"/>
                  <a:pt x="3158" y="4101"/>
                </a:cubicBezTo>
                <a:cubicBezTo>
                  <a:pt x="3270" y="4148"/>
                  <a:pt x="3301" y="4291"/>
                  <a:pt x="3254" y="4387"/>
                </a:cubicBezTo>
                <a:cubicBezTo>
                  <a:pt x="3206" y="4498"/>
                  <a:pt x="3063" y="4546"/>
                  <a:pt x="2952" y="4498"/>
                </a:cubicBezTo>
                <a:cubicBezTo>
                  <a:pt x="1599" y="3830"/>
                  <a:pt x="947" y="3194"/>
                  <a:pt x="900" y="2494"/>
                </a:cubicBezTo>
                <a:close/>
                <a:moveTo>
                  <a:pt x="295" y="4101"/>
                </a:moveTo>
                <a:cubicBezTo>
                  <a:pt x="598" y="3942"/>
                  <a:pt x="1011" y="3703"/>
                  <a:pt x="1234" y="3560"/>
                </a:cubicBezTo>
                <a:cubicBezTo>
                  <a:pt x="1329" y="3655"/>
                  <a:pt x="1441" y="3767"/>
                  <a:pt x="1584" y="3862"/>
                </a:cubicBezTo>
                <a:cubicBezTo>
                  <a:pt x="1298" y="4053"/>
                  <a:pt x="868" y="4307"/>
                  <a:pt x="486" y="4498"/>
                </a:cubicBezTo>
                <a:cubicBezTo>
                  <a:pt x="375" y="4546"/>
                  <a:pt x="232" y="4498"/>
                  <a:pt x="184" y="4403"/>
                </a:cubicBezTo>
                <a:cubicBezTo>
                  <a:pt x="136" y="4291"/>
                  <a:pt x="184" y="4148"/>
                  <a:pt x="295" y="4101"/>
                </a:cubicBezTo>
                <a:close/>
              </a:path>
            </a:pathLst>
          </a:custGeom>
          <a:solidFill>
            <a:schemeClr val="accent2"/>
          </a:solidFill>
          <a:ln cap="flat">
            <a:noFill/>
            <a:prstDash val="solid"/>
          </a:ln>
        </p:spPr>
        <p:txBody>
          <a:bodyPr vert="horz" wrap="none" lIns="45000" tIns="22500" rIns="45000" bIns="22500" anchor="ctr" anchorCtr="1"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CA" sz="900" b="0" i="0" u="none" strike="noStrike" kern="1200" cap="none" spc="0" normalizeH="0" baseline="0" noProof="0">
              <a:ln>
                <a:noFill/>
              </a:ln>
              <a:solidFill>
                <a:prstClr val="black"/>
              </a:solidFill>
              <a:effectLst/>
              <a:uLnTx/>
              <a:uFillTx/>
              <a:latin typeface="Arial" pitchFamily="18"/>
              <a:ea typeface="SimSun" pitchFamily="2"/>
              <a:cs typeface="Lucida Sans" pitchFamily="2"/>
            </a:endParaRPr>
          </a:p>
        </p:txBody>
      </p:sp>
      <p:sp>
        <p:nvSpPr>
          <p:cNvPr id="15" name="Freeform: Shape 2">
            <a:extLst>
              <a:ext uri="{FF2B5EF4-FFF2-40B4-BE49-F238E27FC236}">
                <a16:creationId xmlns:a16="http://schemas.microsoft.com/office/drawing/2014/main" id="{9E431F68-F09A-5E5B-0440-D5DF888DFC8F}"/>
              </a:ext>
            </a:extLst>
          </p:cNvPr>
          <p:cNvSpPr/>
          <p:nvPr/>
        </p:nvSpPr>
        <p:spPr>
          <a:xfrm>
            <a:off x="6478515" y="5748890"/>
            <a:ext cx="409797" cy="421969"/>
          </a:xfrm>
          <a:custGeom>
            <a:avLst/>
            <a:gdLst/>
            <a:ahLst/>
            <a:cxnLst>
              <a:cxn ang="3cd4">
                <a:pos x="hc" y="t"/>
              </a:cxn>
              <a:cxn ang="cd2">
                <a:pos x="l" y="vc"/>
              </a:cxn>
              <a:cxn ang="cd4">
                <a:pos x="hc" y="b"/>
              </a:cxn>
              <a:cxn ang="0">
                <a:pos x="r" y="vc"/>
              </a:cxn>
            </a:cxnLst>
            <a:rect l="l" t="t" r="r" b="b"/>
            <a:pathLst>
              <a:path w="4310" h="4438">
                <a:moveTo>
                  <a:pt x="333" y="2529"/>
                </a:moveTo>
                <a:cubicBezTo>
                  <a:pt x="1956" y="2529"/>
                  <a:pt x="1956" y="2529"/>
                  <a:pt x="1956" y="2529"/>
                </a:cubicBezTo>
                <a:cubicBezTo>
                  <a:pt x="3213" y="3801"/>
                  <a:pt x="3213" y="3801"/>
                  <a:pt x="3213" y="3801"/>
                </a:cubicBezTo>
                <a:cubicBezTo>
                  <a:pt x="2783" y="3801"/>
                  <a:pt x="2783" y="3801"/>
                  <a:pt x="2783" y="3801"/>
                </a:cubicBezTo>
                <a:cubicBezTo>
                  <a:pt x="2608" y="3801"/>
                  <a:pt x="2465" y="3945"/>
                  <a:pt x="2465" y="4120"/>
                </a:cubicBezTo>
                <a:cubicBezTo>
                  <a:pt x="2465" y="4295"/>
                  <a:pt x="2608" y="4438"/>
                  <a:pt x="2783" y="4438"/>
                </a:cubicBezTo>
                <a:cubicBezTo>
                  <a:pt x="3992" y="4438"/>
                  <a:pt x="3992" y="4438"/>
                  <a:pt x="3992" y="4438"/>
                </a:cubicBezTo>
                <a:cubicBezTo>
                  <a:pt x="4040" y="4438"/>
                  <a:pt x="4071" y="4438"/>
                  <a:pt x="4119" y="4422"/>
                </a:cubicBezTo>
                <a:cubicBezTo>
                  <a:pt x="4199" y="4374"/>
                  <a:pt x="4262" y="4310"/>
                  <a:pt x="4294" y="4247"/>
                </a:cubicBezTo>
                <a:cubicBezTo>
                  <a:pt x="4310" y="4200"/>
                  <a:pt x="4310" y="4152"/>
                  <a:pt x="4310" y="4120"/>
                </a:cubicBezTo>
                <a:cubicBezTo>
                  <a:pt x="4310" y="2911"/>
                  <a:pt x="4310" y="2911"/>
                  <a:pt x="4310" y="2911"/>
                </a:cubicBezTo>
                <a:cubicBezTo>
                  <a:pt x="4310" y="2736"/>
                  <a:pt x="4167" y="2593"/>
                  <a:pt x="3992" y="2593"/>
                </a:cubicBezTo>
                <a:cubicBezTo>
                  <a:pt x="3817" y="2593"/>
                  <a:pt x="3674" y="2736"/>
                  <a:pt x="3674" y="2911"/>
                </a:cubicBezTo>
                <a:cubicBezTo>
                  <a:pt x="3674" y="3340"/>
                  <a:pt x="3674" y="3340"/>
                  <a:pt x="3674" y="3340"/>
                </a:cubicBezTo>
                <a:cubicBezTo>
                  <a:pt x="2544" y="2211"/>
                  <a:pt x="2544" y="2211"/>
                  <a:pt x="2544" y="2211"/>
                </a:cubicBezTo>
                <a:cubicBezTo>
                  <a:pt x="3674" y="1098"/>
                  <a:pt x="3674" y="1098"/>
                  <a:pt x="3674" y="1098"/>
                </a:cubicBezTo>
                <a:cubicBezTo>
                  <a:pt x="3674" y="1527"/>
                  <a:pt x="3674" y="1527"/>
                  <a:pt x="3674" y="1527"/>
                </a:cubicBezTo>
                <a:cubicBezTo>
                  <a:pt x="3674" y="1702"/>
                  <a:pt x="3817" y="1845"/>
                  <a:pt x="3992" y="1845"/>
                </a:cubicBezTo>
                <a:cubicBezTo>
                  <a:pt x="4167" y="1845"/>
                  <a:pt x="4310" y="1702"/>
                  <a:pt x="4310" y="1527"/>
                </a:cubicBezTo>
                <a:cubicBezTo>
                  <a:pt x="4310" y="319"/>
                  <a:pt x="4310" y="319"/>
                  <a:pt x="4310" y="319"/>
                </a:cubicBezTo>
                <a:cubicBezTo>
                  <a:pt x="4310" y="271"/>
                  <a:pt x="4310" y="239"/>
                  <a:pt x="4294" y="191"/>
                </a:cubicBezTo>
                <a:cubicBezTo>
                  <a:pt x="4262" y="111"/>
                  <a:pt x="4199" y="48"/>
                  <a:pt x="4119" y="16"/>
                </a:cubicBezTo>
                <a:cubicBezTo>
                  <a:pt x="4071" y="0"/>
                  <a:pt x="4040" y="0"/>
                  <a:pt x="3992" y="0"/>
                </a:cubicBezTo>
                <a:cubicBezTo>
                  <a:pt x="2783" y="0"/>
                  <a:pt x="2783" y="0"/>
                  <a:pt x="2783" y="0"/>
                </a:cubicBezTo>
                <a:cubicBezTo>
                  <a:pt x="2608" y="0"/>
                  <a:pt x="2465" y="143"/>
                  <a:pt x="2465" y="319"/>
                </a:cubicBezTo>
                <a:cubicBezTo>
                  <a:pt x="2465" y="493"/>
                  <a:pt x="2608" y="637"/>
                  <a:pt x="2783" y="637"/>
                </a:cubicBezTo>
                <a:cubicBezTo>
                  <a:pt x="3213" y="637"/>
                  <a:pt x="3213" y="637"/>
                  <a:pt x="3213" y="637"/>
                </a:cubicBezTo>
                <a:cubicBezTo>
                  <a:pt x="1972" y="1893"/>
                  <a:pt x="1972" y="1893"/>
                  <a:pt x="1972" y="1893"/>
                </a:cubicBezTo>
                <a:cubicBezTo>
                  <a:pt x="333" y="1893"/>
                  <a:pt x="333" y="1893"/>
                  <a:pt x="333" y="1893"/>
                </a:cubicBezTo>
                <a:cubicBezTo>
                  <a:pt x="143" y="1893"/>
                  <a:pt x="0" y="2036"/>
                  <a:pt x="0" y="2211"/>
                </a:cubicBezTo>
                <a:cubicBezTo>
                  <a:pt x="0" y="2386"/>
                  <a:pt x="143" y="2529"/>
                  <a:pt x="333" y="2529"/>
                </a:cubicBezTo>
                <a:close/>
                <a:moveTo>
                  <a:pt x="333" y="2052"/>
                </a:moveTo>
                <a:cubicBezTo>
                  <a:pt x="2004" y="2052"/>
                  <a:pt x="2004" y="2052"/>
                  <a:pt x="2004" y="2052"/>
                </a:cubicBezTo>
                <a:cubicBezTo>
                  <a:pt x="2020" y="2052"/>
                  <a:pt x="2035" y="2036"/>
                  <a:pt x="2051" y="2020"/>
                </a:cubicBezTo>
                <a:cubicBezTo>
                  <a:pt x="3467" y="620"/>
                  <a:pt x="3467" y="620"/>
                  <a:pt x="3467" y="620"/>
                </a:cubicBezTo>
                <a:cubicBezTo>
                  <a:pt x="3483" y="589"/>
                  <a:pt x="3499" y="557"/>
                  <a:pt x="3483" y="525"/>
                </a:cubicBezTo>
                <a:cubicBezTo>
                  <a:pt x="3467" y="493"/>
                  <a:pt x="3435" y="477"/>
                  <a:pt x="3404" y="477"/>
                </a:cubicBezTo>
                <a:cubicBezTo>
                  <a:pt x="2783" y="477"/>
                  <a:pt x="2783" y="477"/>
                  <a:pt x="2783" y="477"/>
                </a:cubicBezTo>
                <a:cubicBezTo>
                  <a:pt x="2704" y="477"/>
                  <a:pt x="2624" y="398"/>
                  <a:pt x="2624" y="319"/>
                </a:cubicBezTo>
                <a:cubicBezTo>
                  <a:pt x="2624" y="223"/>
                  <a:pt x="2704" y="159"/>
                  <a:pt x="2783" y="159"/>
                </a:cubicBezTo>
                <a:cubicBezTo>
                  <a:pt x="3992" y="159"/>
                  <a:pt x="3992" y="159"/>
                  <a:pt x="3992" y="159"/>
                </a:cubicBezTo>
                <a:cubicBezTo>
                  <a:pt x="4008" y="159"/>
                  <a:pt x="4040" y="159"/>
                  <a:pt x="4056" y="159"/>
                </a:cubicBezTo>
                <a:cubicBezTo>
                  <a:pt x="4103" y="175"/>
                  <a:pt x="4119" y="207"/>
                  <a:pt x="4151" y="255"/>
                </a:cubicBezTo>
                <a:cubicBezTo>
                  <a:pt x="4151" y="271"/>
                  <a:pt x="4151" y="302"/>
                  <a:pt x="4151" y="319"/>
                </a:cubicBezTo>
                <a:cubicBezTo>
                  <a:pt x="4151" y="1527"/>
                  <a:pt x="4151" y="1527"/>
                  <a:pt x="4151" y="1527"/>
                </a:cubicBezTo>
                <a:cubicBezTo>
                  <a:pt x="4151" y="1607"/>
                  <a:pt x="4087" y="1686"/>
                  <a:pt x="3992" y="1686"/>
                </a:cubicBezTo>
                <a:cubicBezTo>
                  <a:pt x="3896" y="1686"/>
                  <a:pt x="3833" y="1607"/>
                  <a:pt x="3833" y="1527"/>
                </a:cubicBezTo>
                <a:cubicBezTo>
                  <a:pt x="3833" y="907"/>
                  <a:pt x="3833" y="907"/>
                  <a:pt x="3833" y="907"/>
                </a:cubicBezTo>
                <a:cubicBezTo>
                  <a:pt x="3833" y="875"/>
                  <a:pt x="3817" y="843"/>
                  <a:pt x="3785" y="827"/>
                </a:cubicBezTo>
                <a:cubicBezTo>
                  <a:pt x="3753" y="811"/>
                  <a:pt x="3722" y="827"/>
                  <a:pt x="3690" y="843"/>
                </a:cubicBezTo>
                <a:cubicBezTo>
                  <a:pt x="2386" y="2164"/>
                  <a:pt x="2386" y="2164"/>
                  <a:pt x="2386" y="2164"/>
                </a:cubicBezTo>
                <a:cubicBezTo>
                  <a:pt x="2369" y="2179"/>
                  <a:pt x="2354" y="2195"/>
                  <a:pt x="2354" y="2211"/>
                </a:cubicBezTo>
                <a:cubicBezTo>
                  <a:pt x="2354" y="2243"/>
                  <a:pt x="2369" y="2259"/>
                  <a:pt x="2386" y="2275"/>
                </a:cubicBezTo>
                <a:cubicBezTo>
                  <a:pt x="3690" y="3595"/>
                  <a:pt x="3690" y="3595"/>
                  <a:pt x="3690" y="3595"/>
                </a:cubicBezTo>
                <a:cubicBezTo>
                  <a:pt x="3722" y="3611"/>
                  <a:pt x="3753" y="3611"/>
                  <a:pt x="3785" y="3611"/>
                </a:cubicBezTo>
                <a:cubicBezTo>
                  <a:pt x="3817" y="3595"/>
                  <a:pt x="3833" y="3563"/>
                  <a:pt x="3833" y="3531"/>
                </a:cubicBezTo>
                <a:cubicBezTo>
                  <a:pt x="3833" y="2911"/>
                  <a:pt x="3833" y="2911"/>
                  <a:pt x="3833" y="2911"/>
                </a:cubicBezTo>
                <a:cubicBezTo>
                  <a:pt x="3833" y="2816"/>
                  <a:pt x="3896" y="2752"/>
                  <a:pt x="3992" y="2752"/>
                </a:cubicBezTo>
                <a:cubicBezTo>
                  <a:pt x="4087" y="2752"/>
                  <a:pt x="4151" y="2816"/>
                  <a:pt x="4151" y="2911"/>
                </a:cubicBezTo>
                <a:cubicBezTo>
                  <a:pt x="4151" y="4120"/>
                  <a:pt x="4151" y="4120"/>
                  <a:pt x="4151" y="4120"/>
                </a:cubicBezTo>
                <a:cubicBezTo>
                  <a:pt x="4151" y="4136"/>
                  <a:pt x="4151" y="4152"/>
                  <a:pt x="4151" y="4183"/>
                </a:cubicBezTo>
                <a:cubicBezTo>
                  <a:pt x="4119" y="4215"/>
                  <a:pt x="4087" y="4247"/>
                  <a:pt x="4056" y="4263"/>
                </a:cubicBezTo>
                <a:cubicBezTo>
                  <a:pt x="4040" y="4279"/>
                  <a:pt x="4008" y="4279"/>
                  <a:pt x="3992" y="4279"/>
                </a:cubicBezTo>
                <a:cubicBezTo>
                  <a:pt x="2783" y="4279"/>
                  <a:pt x="2783" y="4279"/>
                  <a:pt x="2783" y="4279"/>
                </a:cubicBezTo>
                <a:cubicBezTo>
                  <a:pt x="2704" y="4279"/>
                  <a:pt x="2624" y="4200"/>
                  <a:pt x="2624" y="4120"/>
                </a:cubicBezTo>
                <a:cubicBezTo>
                  <a:pt x="2624" y="4024"/>
                  <a:pt x="2704" y="3961"/>
                  <a:pt x="2783" y="3961"/>
                </a:cubicBezTo>
                <a:cubicBezTo>
                  <a:pt x="3404" y="3961"/>
                  <a:pt x="3404" y="3961"/>
                  <a:pt x="3404" y="3961"/>
                </a:cubicBezTo>
                <a:cubicBezTo>
                  <a:pt x="3435" y="3961"/>
                  <a:pt x="3467" y="3929"/>
                  <a:pt x="3483" y="3913"/>
                </a:cubicBezTo>
                <a:cubicBezTo>
                  <a:pt x="3499" y="3881"/>
                  <a:pt x="3483" y="3849"/>
                  <a:pt x="3467" y="3818"/>
                </a:cubicBezTo>
                <a:cubicBezTo>
                  <a:pt x="2035" y="2386"/>
                  <a:pt x="2035" y="2386"/>
                  <a:pt x="2035" y="2386"/>
                </a:cubicBezTo>
                <a:cubicBezTo>
                  <a:pt x="2020" y="2386"/>
                  <a:pt x="2004" y="2370"/>
                  <a:pt x="1988" y="2370"/>
                </a:cubicBezTo>
                <a:cubicBezTo>
                  <a:pt x="333" y="2370"/>
                  <a:pt x="333" y="2370"/>
                  <a:pt x="333" y="2370"/>
                </a:cubicBezTo>
                <a:cubicBezTo>
                  <a:pt x="238" y="2370"/>
                  <a:pt x="159" y="2291"/>
                  <a:pt x="159" y="2211"/>
                </a:cubicBezTo>
                <a:cubicBezTo>
                  <a:pt x="159" y="2116"/>
                  <a:pt x="238" y="2052"/>
                  <a:pt x="333" y="2052"/>
                </a:cubicBezTo>
                <a:close/>
              </a:path>
            </a:pathLst>
          </a:custGeom>
          <a:solidFill>
            <a:schemeClr val="accent2"/>
          </a:solidFill>
          <a:ln cap="flat">
            <a:noFill/>
            <a:prstDash val="solid"/>
          </a:ln>
        </p:spPr>
        <p:txBody>
          <a:bodyPr vert="horz" wrap="none" lIns="45000" tIns="22500" rIns="45000" bIns="22500" anchor="ctr" anchorCtr="1" compatLnSpc="0"/>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CA" sz="900" b="0" i="0" u="none" strike="noStrike" kern="1200" cap="none" spc="0" normalizeH="0" baseline="0" noProof="0">
              <a:ln>
                <a:noFill/>
              </a:ln>
              <a:solidFill>
                <a:prstClr val="black"/>
              </a:solidFill>
              <a:effectLst/>
              <a:uLnTx/>
              <a:uFillTx/>
              <a:latin typeface="Arial" pitchFamily="18"/>
              <a:ea typeface="SimSun" pitchFamily="2"/>
              <a:cs typeface="Lucida Sans" pitchFamily="2"/>
            </a:endParaRPr>
          </a:p>
        </p:txBody>
      </p:sp>
      <p:pic>
        <p:nvPicPr>
          <p:cNvPr id="16" name="Graphic 15">
            <a:extLst>
              <a:ext uri="{FF2B5EF4-FFF2-40B4-BE49-F238E27FC236}">
                <a16:creationId xmlns:a16="http://schemas.microsoft.com/office/drawing/2014/main" id="{8053E7A3-8EF4-BE8B-593E-1B9AE25C57E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478515" y="4691168"/>
            <a:ext cx="424460" cy="424460"/>
          </a:xfrm>
          <a:prstGeom prst="rect">
            <a:avLst/>
          </a:prstGeom>
        </p:spPr>
      </p:pic>
    </p:spTree>
    <p:extLst>
      <p:ext uri="{BB962C8B-B14F-4D97-AF65-F5344CB8AC3E}">
        <p14:creationId xmlns:p14="http://schemas.microsoft.com/office/powerpoint/2010/main" val="14881125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1B43212-F21B-0FDE-7BDE-F31AA8D4C145}"/>
              </a:ext>
            </a:extLst>
          </p:cNvPr>
          <p:cNvSpPr>
            <a:spLocks noGrp="1"/>
          </p:cNvSpPr>
          <p:nvPr>
            <p:ph type="body" sz="quarter" idx="12"/>
          </p:nvPr>
        </p:nvSpPr>
        <p:spPr>
          <a:xfrm>
            <a:off x="514184" y="588432"/>
            <a:ext cx="4960927" cy="1195212"/>
          </a:xfrm>
        </p:spPr>
        <p:txBody>
          <a:bodyPr>
            <a:normAutofit/>
          </a:bodyPr>
          <a:lstStyle/>
          <a:p>
            <a:r>
              <a:rPr lang="en-US" dirty="0"/>
              <a:t>How Machine Learning is Used</a:t>
            </a:r>
          </a:p>
        </p:txBody>
      </p:sp>
      <p:sp>
        <p:nvSpPr>
          <p:cNvPr id="2" name="Text Placeholder 1">
            <a:extLst>
              <a:ext uri="{FF2B5EF4-FFF2-40B4-BE49-F238E27FC236}">
                <a16:creationId xmlns:a16="http://schemas.microsoft.com/office/drawing/2014/main" id="{ABC23EC6-D156-417A-A5AC-B0154A6907BB}"/>
              </a:ext>
            </a:extLst>
          </p:cNvPr>
          <p:cNvSpPr>
            <a:spLocks noGrp="1"/>
          </p:cNvSpPr>
          <p:nvPr>
            <p:ph type="body" sz="quarter" idx="11"/>
          </p:nvPr>
        </p:nvSpPr>
        <p:spPr>
          <a:xfrm>
            <a:off x="527354" y="2551289"/>
            <a:ext cx="5245544" cy="3612139"/>
          </a:xfrm>
        </p:spPr>
        <p:txBody>
          <a:bodyPr>
            <a:normAutofit/>
          </a:bodyPr>
          <a:lstStyle/>
          <a:p>
            <a:r>
              <a:rPr lang="en-US" sz="2000" dirty="0"/>
              <a:t>Machine Reading </a:t>
            </a:r>
            <a:r>
              <a:rPr lang="en-US" sz="2000" b="1" dirty="0">
                <a:solidFill>
                  <a:schemeClr val="accent2"/>
                </a:solidFill>
              </a:rPr>
              <a:t>+</a:t>
            </a:r>
            <a:r>
              <a:rPr lang="en-US" sz="2000" dirty="0">
                <a:solidFill>
                  <a:schemeClr val="accent2"/>
                </a:solidFill>
              </a:rPr>
              <a:t> </a:t>
            </a:r>
            <a:br>
              <a:rPr lang="en-US" sz="2000" dirty="0">
                <a:solidFill>
                  <a:schemeClr val="accent2"/>
                </a:solidFill>
              </a:rPr>
            </a:br>
            <a:r>
              <a:rPr lang="en-US" sz="2000" dirty="0"/>
              <a:t>Machine Learning</a:t>
            </a:r>
          </a:p>
          <a:p>
            <a:endParaRPr lang="en-US" sz="1400" dirty="0">
              <a:solidFill>
                <a:srgbClr val="F0AB00"/>
              </a:solidFill>
            </a:endParaRPr>
          </a:p>
        </p:txBody>
      </p:sp>
      <p:pic>
        <p:nvPicPr>
          <p:cNvPr id="13" name="Picture Placeholder 12" descr="A picture containing sitting, indoor, computer, automaton&#10;&#10;Description automatically generated">
            <a:extLst>
              <a:ext uri="{FF2B5EF4-FFF2-40B4-BE49-F238E27FC236}">
                <a16:creationId xmlns:a16="http://schemas.microsoft.com/office/drawing/2014/main" id="{C3A9DC46-5A5D-D6D3-EDD5-E63405A022A8}"/>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a:prstGeom prst="rect">
            <a:avLst/>
          </a:prstGeom>
        </p:spPr>
      </p:pic>
    </p:spTree>
    <p:extLst>
      <p:ext uri="{BB962C8B-B14F-4D97-AF65-F5344CB8AC3E}">
        <p14:creationId xmlns:p14="http://schemas.microsoft.com/office/powerpoint/2010/main" val="27597437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 Single Corner Rectangle 9">
            <a:extLst>
              <a:ext uri="{FF2B5EF4-FFF2-40B4-BE49-F238E27FC236}">
                <a16:creationId xmlns:a16="http://schemas.microsoft.com/office/drawing/2014/main" id="{D340495E-C6C9-1E43-DF9F-46518D1564C8}"/>
              </a:ext>
            </a:extLst>
          </p:cNvPr>
          <p:cNvSpPr/>
          <p:nvPr/>
        </p:nvSpPr>
        <p:spPr>
          <a:xfrm>
            <a:off x="338379" y="1470038"/>
            <a:ext cx="11515241" cy="1202164"/>
          </a:xfrm>
          <a:prstGeom prst="round1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Single Corner Rectangle 10">
            <a:extLst>
              <a:ext uri="{FF2B5EF4-FFF2-40B4-BE49-F238E27FC236}">
                <a16:creationId xmlns:a16="http://schemas.microsoft.com/office/drawing/2014/main" id="{BD7E639F-32FC-C4A4-2124-EB8FC90D3262}"/>
              </a:ext>
            </a:extLst>
          </p:cNvPr>
          <p:cNvSpPr/>
          <p:nvPr/>
        </p:nvSpPr>
        <p:spPr>
          <a:xfrm>
            <a:off x="338379" y="2764901"/>
            <a:ext cx="11515241" cy="1202164"/>
          </a:xfrm>
          <a:prstGeom prst="round1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 Single Corner Rectangle 11">
            <a:extLst>
              <a:ext uri="{FF2B5EF4-FFF2-40B4-BE49-F238E27FC236}">
                <a16:creationId xmlns:a16="http://schemas.microsoft.com/office/drawing/2014/main" id="{0391B2E5-245F-EF8D-11AE-6BE3E7C14134}"/>
              </a:ext>
            </a:extLst>
          </p:cNvPr>
          <p:cNvSpPr/>
          <p:nvPr/>
        </p:nvSpPr>
        <p:spPr>
          <a:xfrm>
            <a:off x="338379" y="4059764"/>
            <a:ext cx="11515241" cy="1202164"/>
          </a:xfrm>
          <a:prstGeom prst="round1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 Single Corner Rectangle 13">
            <a:extLst>
              <a:ext uri="{FF2B5EF4-FFF2-40B4-BE49-F238E27FC236}">
                <a16:creationId xmlns:a16="http://schemas.microsoft.com/office/drawing/2014/main" id="{F5428B30-159C-A865-FB20-0AB819809697}"/>
              </a:ext>
            </a:extLst>
          </p:cNvPr>
          <p:cNvSpPr/>
          <p:nvPr/>
        </p:nvSpPr>
        <p:spPr>
          <a:xfrm>
            <a:off x="338379" y="5354628"/>
            <a:ext cx="11515241" cy="1202164"/>
          </a:xfrm>
          <a:prstGeom prst="round1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50B6D9C4-90FF-E6AF-5C27-59DD3130F717}"/>
              </a:ext>
            </a:extLst>
          </p:cNvPr>
          <p:cNvSpPr>
            <a:spLocks noGrp="1"/>
          </p:cNvSpPr>
          <p:nvPr>
            <p:ph type="body" sz="quarter" idx="12"/>
          </p:nvPr>
        </p:nvSpPr>
        <p:spPr>
          <a:noFill/>
        </p:spPr>
        <p:txBody>
          <a:bodyPr/>
          <a:lstStyle/>
          <a:p>
            <a:r>
              <a:rPr lang="en-US" dirty="0"/>
              <a:t>Add Intelligence to Invoice Processing</a:t>
            </a:r>
          </a:p>
        </p:txBody>
      </p:sp>
      <p:sp>
        <p:nvSpPr>
          <p:cNvPr id="67" name="Inhaltsplatzhalter 2"/>
          <p:cNvSpPr txBox="1">
            <a:spLocks/>
          </p:cNvSpPr>
          <p:nvPr/>
        </p:nvSpPr>
        <p:spPr bwMode="auto">
          <a:xfrm>
            <a:off x="537499" y="5568459"/>
            <a:ext cx="2947749" cy="246221"/>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p>
            <a:pPr marL="0" marR="0" lvl="1" indent="0" algn="l" defTabSz="914400" rtl="0" eaLnBrk="1" fontAlgn="auto" latinLnBrk="0" hangingPunct="1">
              <a:lnSpc>
                <a:spcPct val="100000"/>
              </a:lnSpc>
              <a:spcBef>
                <a:spcPts val="600"/>
              </a:spcBef>
              <a:spcAft>
                <a:spcPct val="40000"/>
              </a:spcAft>
              <a:buClr>
                <a:srgbClr val="000000"/>
              </a:buClr>
              <a:buSzPct val="80000"/>
              <a:buFontTx/>
              <a:buNone/>
              <a:tabLst/>
              <a:defRPr/>
            </a:pPr>
            <a:r>
              <a:rPr kumimoji="0" lang="en-US" sz="1600" b="1" i="0" u="none" strike="noStrike" kern="1200" cap="none" spc="0" normalizeH="0" baseline="0" noProof="0" dirty="0">
                <a:ln>
                  <a:noFill/>
                </a:ln>
                <a:solidFill>
                  <a:prstClr val="black"/>
                </a:solidFill>
                <a:effectLst/>
                <a:uLnTx/>
                <a:uFillTx/>
                <a:latin typeface="Helvetica" pitchFamily="2" charset="0"/>
              </a:rPr>
              <a:t> </a:t>
            </a:r>
            <a:endParaRPr kumimoji="0" lang="en-US" sz="1600" b="0" i="0" u="none" strike="noStrike" kern="1200" cap="none" spc="0" normalizeH="0" baseline="0" noProof="0" dirty="0">
              <a:ln>
                <a:noFill/>
              </a:ln>
              <a:solidFill>
                <a:prstClr val="black"/>
              </a:solidFill>
              <a:effectLst/>
              <a:uLnTx/>
              <a:uFillTx/>
              <a:latin typeface="Helvetica" pitchFamily="2" charset="0"/>
            </a:endParaRPr>
          </a:p>
        </p:txBody>
      </p:sp>
      <p:sp>
        <p:nvSpPr>
          <p:cNvPr id="68" name="Rectangle 114"/>
          <p:cNvSpPr>
            <a:spLocks noChangeArrowheads="1"/>
          </p:cNvSpPr>
          <p:nvPr/>
        </p:nvSpPr>
        <p:spPr bwMode="auto">
          <a:xfrm>
            <a:off x="9026528" y="5485053"/>
            <a:ext cx="1025861" cy="905476"/>
          </a:xfrm>
          <a:prstGeom prst="rect">
            <a:avLst/>
          </a:prstGeom>
          <a:noFill/>
          <a:ln w="12700">
            <a:noFill/>
            <a:miter lim="800000"/>
            <a:headEnd/>
            <a:tailEnd/>
          </a:ln>
        </p:spPr>
        <p:txBody>
          <a:bodyPr wrap="none" lIns="92045" tIns="46023" rIns="92045" bIns="46023">
            <a:spAutoFit/>
          </a:bodyPr>
          <a:lstStyle/>
          <a:p>
            <a:pPr marL="0" marR="0" lvl="0" indent="0" algn="l" defTabSz="761724" rtl="0" eaLnBrk="1" fontAlgn="auto" latinLnBrk="0" hangingPunct="1">
              <a:lnSpc>
                <a:spcPct val="100000"/>
              </a:lnSpc>
              <a:spcBef>
                <a:spcPct val="20000"/>
              </a:spcBef>
              <a:spcAft>
                <a:spcPts val="0"/>
              </a:spcAft>
              <a:buClr>
                <a:srgbClr val="0072AA"/>
              </a:buClr>
              <a:buSzTx/>
              <a:buFontTx/>
              <a:buNone/>
              <a:tabLst/>
              <a:defRPr/>
            </a:pPr>
            <a:r>
              <a:rPr kumimoji="0" lang="en-US" sz="1200" b="1" i="0" u="none" strike="noStrike" kern="0" cap="none" spc="0" normalizeH="0" baseline="0" noProof="0">
                <a:ln>
                  <a:noFill/>
                </a:ln>
                <a:solidFill>
                  <a:prstClr val="black"/>
                </a:solidFill>
                <a:effectLst/>
                <a:uLnTx/>
                <a:uFillTx/>
                <a:latin typeface="Helvetica" pitchFamily="2" charset="0"/>
                <a:ea typeface="ＭＳ Ｐゴシック" pitchFamily="34" charset="-128"/>
                <a:cs typeface="Courier New" pitchFamily="49" charset="0"/>
              </a:rPr>
              <a:t>21012019</a:t>
            </a:r>
          </a:p>
          <a:p>
            <a:pPr marL="0" marR="0" lvl="0" indent="0" algn="l" defTabSz="761724" rtl="0" eaLnBrk="1" fontAlgn="auto" latinLnBrk="0" hangingPunct="1">
              <a:lnSpc>
                <a:spcPct val="100000"/>
              </a:lnSpc>
              <a:spcBef>
                <a:spcPct val="20000"/>
              </a:spcBef>
              <a:spcAft>
                <a:spcPts val="0"/>
              </a:spcAft>
              <a:buClr>
                <a:srgbClr val="0072AA"/>
              </a:buClr>
              <a:buSzTx/>
              <a:buFontTx/>
              <a:buNone/>
              <a:tabLst/>
              <a:defRPr/>
            </a:pPr>
            <a:r>
              <a:rPr kumimoji="0" lang="en-US" sz="1200" b="1" i="0" u="none" strike="noStrike" kern="0" cap="none" spc="0" normalizeH="0" baseline="0" noProof="0">
                <a:ln>
                  <a:noFill/>
                </a:ln>
                <a:solidFill>
                  <a:prstClr val="black"/>
                </a:solidFill>
                <a:effectLst/>
                <a:uLnTx/>
                <a:uFillTx/>
                <a:latin typeface="Helvetica" pitchFamily="2" charset="0"/>
                <a:ea typeface="ＭＳ Ｐゴシック" pitchFamily="34" charset="-128"/>
                <a:cs typeface="Courier New" pitchFamily="49" charset="0"/>
              </a:rPr>
              <a:t>332.29 USD</a:t>
            </a:r>
          </a:p>
          <a:p>
            <a:pPr marL="0" marR="0" lvl="0" indent="0" algn="l" defTabSz="761724" rtl="0" eaLnBrk="1" fontAlgn="auto" latinLnBrk="0" hangingPunct="1">
              <a:lnSpc>
                <a:spcPct val="100000"/>
              </a:lnSpc>
              <a:spcBef>
                <a:spcPct val="20000"/>
              </a:spcBef>
              <a:spcAft>
                <a:spcPts val="0"/>
              </a:spcAft>
              <a:buClr>
                <a:srgbClr val="0072AA"/>
              </a:buClr>
              <a:buSzTx/>
              <a:buFontTx/>
              <a:buNone/>
              <a:tabLst/>
              <a:defRPr/>
            </a:pPr>
            <a:r>
              <a:rPr kumimoji="0" lang="en-US" sz="1200" b="1" i="0" u="none" strike="noStrike" kern="0" cap="none" spc="0" normalizeH="0" baseline="0" noProof="0">
                <a:ln>
                  <a:noFill/>
                </a:ln>
                <a:solidFill>
                  <a:prstClr val="black"/>
                </a:solidFill>
                <a:effectLst/>
                <a:uLnTx/>
                <a:uFillTx/>
                <a:latin typeface="Helvetica" pitchFamily="2" charset="0"/>
                <a:ea typeface="ＭＳ Ｐゴシック" pitchFamily="34" charset="-128"/>
                <a:cs typeface="Courier New" pitchFamily="49" charset="0"/>
              </a:rPr>
              <a:t>X-44277</a:t>
            </a:r>
            <a:br>
              <a:rPr kumimoji="0" lang="en-US" sz="1200" b="1" i="0" u="none" strike="noStrike" kern="0" cap="none" spc="0" normalizeH="0" baseline="0" noProof="0">
                <a:ln>
                  <a:noFill/>
                </a:ln>
                <a:solidFill>
                  <a:prstClr val="black"/>
                </a:solidFill>
                <a:effectLst/>
                <a:uLnTx/>
                <a:uFillTx/>
                <a:latin typeface="Helvetica" pitchFamily="2" charset="0"/>
                <a:ea typeface="ＭＳ Ｐゴシック" pitchFamily="34" charset="-128"/>
                <a:cs typeface="Courier New" pitchFamily="49" charset="0"/>
              </a:rPr>
            </a:br>
            <a:r>
              <a:rPr kumimoji="0" lang="en-US" sz="1200" b="1" i="0" u="none" strike="noStrike" kern="0" cap="none" spc="0" normalizeH="0" baseline="0" noProof="0">
                <a:ln>
                  <a:noFill/>
                </a:ln>
                <a:solidFill>
                  <a:prstClr val="black"/>
                </a:solidFill>
                <a:effectLst/>
                <a:uLnTx/>
                <a:uFillTx/>
                <a:latin typeface="Helvetica" pitchFamily="2" charset="0"/>
                <a:ea typeface="ＭＳ Ｐゴシック" pitchFamily="34" charset="-128"/>
                <a:cs typeface="Courier New" pitchFamily="49" charset="0"/>
              </a:rPr>
              <a:t>K441258-3</a:t>
            </a:r>
          </a:p>
        </p:txBody>
      </p:sp>
      <p:sp>
        <p:nvSpPr>
          <p:cNvPr id="69" name="Line 60"/>
          <p:cNvSpPr>
            <a:spLocks noChangeShapeType="1"/>
          </p:cNvSpPr>
          <p:nvPr/>
        </p:nvSpPr>
        <p:spPr bwMode="auto">
          <a:xfrm>
            <a:off x="6855772" y="5606273"/>
            <a:ext cx="2159297" cy="0"/>
          </a:xfrm>
          <a:prstGeom prst="line">
            <a:avLst/>
          </a:prstGeom>
          <a:noFill/>
          <a:ln w="38100" cap="flat" cmpd="sng" algn="ctr">
            <a:solidFill>
              <a:schemeClr val="accent2"/>
            </a:solidFill>
            <a:prstDash val="solid"/>
            <a:headEnd type="none" w="med" len="med"/>
            <a:tailEnd type="triangle" w="med" len="med"/>
          </a:ln>
          <a:effectLst/>
        </p:spPr>
        <p:txBody>
          <a:bodyPr wrap="square" anchor="ctr">
            <a:spAutoFit/>
          </a:bodyPr>
          <a:lstStyle/>
          <a:p>
            <a:pPr marL="0" marR="0" lvl="0" indent="0" algn="l" defTabSz="914069" rtl="0" eaLnBrk="1" fontAlgn="auto" latinLnBrk="0" hangingPunct="1">
              <a:lnSpc>
                <a:spcPct val="100000"/>
              </a:lnSpc>
              <a:spcBef>
                <a:spcPct val="50000"/>
              </a:spcBef>
              <a:spcAft>
                <a:spcPts val="0"/>
              </a:spcAft>
              <a:buClr>
                <a:srgbClr val="0072AA"/>
              </a:buClr>
              <a:buSzTx/>
              <a:buFont typeface="Wingdings" pitchFamily="2" charset="2"/>
              <a:buChar char="§"/>
              <a:tabLst/>
              <a:defRPr/>
            </a:pPr>
            <a:endParaRPr kumimoji="0" lang="en-US" sz="1999" b="0" i="0" u="none" strike="noStrike" kern="0" cap="none" spc="0" normalizeH="0" baseline="0" noProof="0">
              <a:ln>
                <a:noFill/>
              </a:ln>
              <a:solidFill>
                <a:prstClr val="black"/>
              </a:solidFill>
              <a:effectLst/>
              <a:uLnTx/>
              <a:uFillTx/>
              <a:latin typeface="Helvetica" pitchFamily="2" charset="0"/>
            </a:endParaRPr>
          </a:p>
        </p:txBody>
      </p:sp>
      <p:sp>
        <p:nvSpPr>
          <p:cNvPr id="70" name="Line 63"/>
          <p:cNvSpPr>
            <a:spLocks noChangeShapeType="1"/>
          </p:cNvSpPr>
          <p:nvPr/>
        </p:nvSpPr>
        <p:spPr bwMode="auto">
          <a:xfrm>
            <a:off x="6855772" y="5819372"/>
            <a:ext cx="2159297" cy="0"/>
          </a:xfrm>
          <a:prstGeom prst="line">
            <a:avLst/>
          </a:prstGeom>
          <a:noFill/>
          <a:ln w="38100" cap="flat" cmpd="sng" algn="ctr">
            <a:solidFill>
              <a:schemeClr val="accent2"/>
            </a:solidFill>
            <a:prstDash val="solid"/>
            <a:headEnd type="none" w="med" len="med"/>
            <a:tailEnd type="triangle" w="med" len="med"/>
          </a:ln>
          <a:effectLst/>
        </p:spPr>
        <p:txBody>
          <a:bodyPr wrap="square" anchor="ctr">
            <a:spAutoFit/>
          </a:bodyPr>
          <a:lstStyle/>
          <a:p>
            <a:pPr marL="0" marR="0" lvl="0" indent="0" algn="l" defTabSz="914069" rtl="0" eaLnBrk="1" fontAlgn="auto" latinLnBrk="0" hangingPunct="1">
              <a:lnSpc>
                <a:spcPct val="100000"/>
              </a:lnSpc>
              <a:spcBef>
                <a:spcPct val="50000"/>
              </a:spcBef>
              <a:spcAft>
                <a:spcPts val="0"/>
              </a:spcAft>
              <a:buClr>
                <a:srgbClr val="0072AA"/>
              </a:buClr>
              <a:buSzTx/>
              <a:buFont typeface="Wingdings" pitchFamily="2" charset="2"/>
              <a:buChar char="§"/>
              <a:tabLst/>
              <a:defRPr/>
            </a:pPr>
            <a:endParaRPr kumimoji="0" lang="en-US" sz="1999" b="0" i="0" u="none" strike="noStrike" kern="0" cap="none" spc="0" normalizeH="0" baseline="0" noProof="0">
              <a:ln>
                <a:noFill/>
              </a:ln>
              <a:solidFill>
                <a:prstClr val="black"/>
              </a:solidFill>
              <a:effectLst/>
              <a:uLnTx/>
              <a:uFillTx/>
              <a:latin typeface="Helvetica" pitchFamily="2" charset="0"/>
            </a:endParaRPr>
          </a:p>
        </p:txBody>
      </p:sp>
      <p:sp>
        <p:nvSpPr>
          <p:cNvPr id="71" name="Line 64"/>
          <p:cNvSpPr>
            <a:spLocks noChangeShapeType="1"/>
          </p:cNvSpPr>
          <p:nvPr/>
        </p:nvSpPr>
        <p:spPr bwMode="auto">
          <a:xfrm>
            <a:off x="6855772" y="6048553"/>
            <a:ext cx="2159297" cy="0"/>
          </a:xfrm>
          <a:prstGeom prst="line">
            <a:avLst/>
          </a:prstGeom>
          <a:noFill/>
          <a:ln w="38100" cap="flat" cmpd="sng" algn="ctr">
            <a:solidFill>
              <a:schemeClr val="accent2"/>
            </a:solidFill>
            <a:prstDash val="solid"/>
            <a:headEnd type="none" w="med" len="med"/>
            <a:tailEnd type="triangle" w="med" len="med"/>
          </a:ln>
          <a:effectLst/>
        </p:spPr>
        <p:txBody>
          <a:bodyPr wrap="square" anchor="ctr">
            <a:spAutoFit/>
          </a:bodyPr>
          <a:lstStyle/>
          <a:p>
            <a:pPr marL="0" marR="0" lvl="0" indent="0" algn="l" defTabSz="914069" rtl="0" eaLnBrk="1" fontAlgn="auto" latinLnBrk="0" hangingPunct="1">
              <a:lnSpc>
                <a:spcPct val="100000"/>
              </a:lnSpc>
              <a:spcBef>
                <a:spcPct val="50000"/>
              </a:spcBef>
              <a:spcAft>
                <a:spcPts val="0"/>
              </a:spcAft>
              <a:buClr>
                <a:srgbClr val="0072AA"/>
              </a:buClr>
              <a:buSzTx/>
              <a:buFont typeface="Wingdings" pitchFamily="2" charset="2"/>
              <a:buChar char="§"/>
              <a:tabLst/>
              <a:defRPr/>
            </a:pPr>
            <a:endParaRPr kumimoji="0" lang="en-US" sz="1999" b="0" i="0" u="none" strike="noStrike" kern="0" cap="none" spc="0" normalizeH="0" baseline="0" noProof="0">
              <a:ln>
                <a:noFill/>
              </a:ln>
              <a:solidFill>
                <a:prstClr val="black"/>
              </a:solidFill>
              <a:effectLst/>
              <a:uLnTx/>
              <a:uFillTx/>
              <a:latin typeface="Helvetica" pitchFamily="2" charset="0"/>
            </a:endParaRPr>
          </a:p>
        </p:txBody>
      </p:sp>
      <p:sp>
        <p:nvSpPr>
          <p:cNvPr id="72" name="Line 65"/>
          <p:cNvSpPr>
            <a:spLocks noChangeShapeType="1"/>
          </p:cNvSpPr>
          <p:nvPr/>
        </p:nvSpPr>
        <p:spPr bwMode="auto">
          <a:xfrm>
            <a:off x="6855772" y="6283096"/>
            <a:ext cx="2159297" cy="0"/>
          </a:xfrm>
          <a:prstGeom prst="line">
            <a:avLst/>
          </a:prstGeom>
          <a:noFill/>
          <a:ln w="38100" cap="flat" cmpd="sng" algn="ctr">
            <a:solidFill>
              <a:schemeClr val="accent2"/>
            </a:solidFill>
            <a:prstDash val="solid"/>
            <a:headEnd type="none" w="med" len="med"/>
            <a:tailEnd type="triangle" w="med" len="med"/>
          </a:ln>
          <a:effectLst/>
        </p:spPr>
        <p:txBody>
          <a:bodyPr wrap="square" anchor="ctr">
            <a:spAutoFit/>
          </a:bodyPr>
          <a:lstStyle/>
          <a:p>
            <a:pPr marL="0" marR="0" lvl="0" indent="0" algn="l" defTabSz="914069" rtl="0" eaLnBrk="1" fontAlgn="auto" latinLnBrk="0" hangingPunct="1">
              <a:lnSpc>
                <a:spcPct val="100000"/>
              </a:lnSpc>
              <a:spcBef>
                <a:spcPct val="50000"/>
              </a:spcBef>
              <a:spcAft>
                <a:spcPts val="0"/>
              </a:spcAft>
              <a:buClr>
                <a:srgbClr val="0072AA"/>
              </a:buClr>
              <a:buSzTx/>
              <a:buFont typeface="Wingdings" pitchFamily="2" charset="2"/>
              <a:buChar char="§"/>
              <a:tabLst/>
              <a:defRPr/>
            </a:pPr>
            <a:endParaRPr kumimoji="0" lang="en-US" sz="1999" b="0" i="0" u="none" strike="noStrike" kern="0" cap="none" spc="0" normalizeH="0" baseline="0" noProof="0">
              <a:ln>
                <a:noFill/>
              </a:ln>
              <a:solidFill>
                <a:prstClr val="black"/>
              </a:solidFill>
              <a:effectLst/>
              <a:uLnTx/>
              <a:uFillTx/>
              <a:latin typeface="Helvetica" pitchFamily="2" charset="0"/>
            </a:endParaRPr>
          </a:p>
        </p:txBody>
      </p:sp>
      <p:sp>
        <p:nvSpPr>
          <p:cNvPr id="73" name="Rectangle 74"/>
          <p:cNvSpPr>
            <a:spLocks noChangeArrowheads="1"/>
          </p:cNvSpPr>
          <p:nvPr/>
        </p:nvSpPr>
        <p:spPr bwMode="auto">
          <a:xfrm>
            <a:off x="4293380" y="5484845"/>
            <a:ext cx="2313073" cy="942408"/>
          </a:xfrm>
          <a:prstGeom prst="rect">
            <a:avLst/>
          </a:prstGeom>
          <a:noFill/>
          <a:ln w="12700">
            <a:noFill/>
            <a:miter lim="800000"/>
            <a:headEnd/>
            <a:tailEnd/>
          </a:ln>
        </p:spPr>
        <p:txBody>
          <a:bodyPr wrap="none" lIns="92045" tIns="46023" rIns="92045" bIns="46023">
            <a:spAutoFit/>
          </a:bodyPr>
          <a:lstStyle/>
          <a:p>
            <a:pPr marL="0" marR="0" lvl="0" indent="0" algn="l" defTabSz="761724" rtl="0" eaLnBrk="1" fontAlgn="auto" latinLnBrk="0" hangingPunct="1">
              <a:lnSpc>
                <a:spcPct val="100000"/>
              </a:lnSpc>
              <a:spcBef>
                <a:spcPct val="20000"/>
              </a:spcBef>
              <a:spcAft>
                <a:spcPts val="0"/>
              </a:spcAft>
              <a:buClr>
                <a:srgbClr val="0072AA"/>
              </a:buClr>
              <a:buSzTx/>
              <a:buFontTx/>
              <a:buNone/>
              <a:tabLst/>
              <a:defRPr/>
            </a:pPr>
            <a:r>
              <a:rPr kumimoji="0" lang="en-US" sz="1200" b="0" i="0" u="none" strike="noStrike" kern="0" cap="none" spc="0" normalizeH="0" baseline="0" noProof="0">
                <a:ln>
                  <a:noFill/>
                </a:ln>
                <a:solidFill>
                  <a:prstClr val="black"/>
                </a:solidFill>
                <a:effectLst/>
                <a:uLnTx/>
                <a:uFillTx/>
                <a:latin typeface="Helvetica" pitchFamily="2" charset="0"/>
                <a:ea typeface="ＭＳ Ｐゴシック" pitchFamily="34" charset="-128"/>
              </a:rPr>
              <a:t>Date: 	</a:t>
            </a:r>
            <a:r>
              <a:rPr kumimoji="0" lang="en-US" sz="1200" b="1" i="0" u="none" strike="noStrike" kern="0" cap="none" spc="0" normalizeH="0" baseline="0" noProof="0">
                <a:ln>
                  <a:noFill/>
                </a:ln>
                <a:solidFill>
                  <a:prstClr val="black"/>
                </a:solidFill>
                <a:effectLst/>
                <a:uLnTx/>
                <a:uFillTx/>
                <a:latin typeface="Helvetica" pitchFamily="2" charset="0"/>
                <a:ea typeface="ＭＳ Ｐゴシック" pitchFamily="34" charset="-128"/>
                <a:cs typeface="Courier New" pitchFamily="49" charset="0"/>
              </a:rPr>
              <a:t>Jan 21. 2019</a:t>
            </a:r>
          </a:p>
          <a:p>
            <a:pPr marL="0" marR="0" lvl="0" indent="0" algn="l" defTabSz="761724" rtl="0" eaLnBrk="1" fontAlgn="auto" latinLnBrk="0" hangingPunct="1">
              <a:lnSpc>
                <a:spcPct val="100000"/>
              </a:lnSpc>
              <a:spcBef>
                <a:spcPct val="20000"/>
              </a:spcBef>
              <a:spcAft>
                <a:spcPts val="0"/>
              </a:spcAft>
              <a:buClr>
                <a:srgbClr val="0072AA"/>
              </a:buClr>
              <a:buSzTx/>
              <a:buFontTx/>
              <a:buNone/>
              <a:tabLst/>
              <a:defRPr/>
            </a:pPr>
            <a:r>
              <a:rPr kumimoji="0" lang="en-US" sz="1200" b="0" i="0" u="none" strike="noStrike" kern="0" cap="none" spc="0" normalizeH="0" baseline="0" noProof="0">
                <a:ln>
                  <a:noFill/>
                </a:ln>
                <a:solidFill>
                  <a:prstClr val="black"/>
                </a:solidFill>
                <a:effectLst/>
                <a:uLnTx/>
                <a:uFillTx/>
                <a:latin typeface="Helvetica" pitchFamily="2" charset="0"/>
                <a:ea typeface="ＭＳ Ｐゴシック" pitchFamily="34" charset="-128"/>
              </a:rPr>
              <a:t>Amount: 	</a:t>
            </a:r>
            <a:r>
              <a:rPr kumimoji="0" lang="en-US" sz="1200" b="1" i="0" u="none" strike="noStrike" kern="0" cap="none" spc="0" normalizeH="0" baseline="0" noProof="0">
                <a:ln>
                  <a:noFill/>
                </a:ln>
                <a:solidFill>
                  <a:prstClr val="black"/>
                </a:solidFill>
                <a:effectLst/>
                <a:uLnTx/>
                <a:uFillTx/>
                <a:latin typeface="Helvetica" pitchFamily="2" charset="0"/>
                <a:ea typeface="ＭＳ Ｐゴシック" pitchFamily="34" charset="-128"/>
                <a:cs typeface="Courier New" pitchFamily="49" charset="0"/>
              </a:rPr>
              <a:t>332,29 $</a:t>
            </a:r>
          </a:p>
          <a:p>
            <a:pPr marL="0" marR="0" lvl="0" indent="0" algn="l" defTabSz="761724" rtl="0" eaLnBrk="1" fontAlgn="auto" latinLnBrk="0" hangingPunct="1">
              <a:lnSpc>
                <a:spcPct val="100000"/>
              </a:lnSpc>
              <a:spcBef>
                <a:spcPct val="20000"/>
              </a:spcBef>
              <a:spcAft>
                <a:spcPts val="0"/>
              </a:spcAft>
              <a:buClr>
                <a:srgbClr val="0072AA"/>
              </a:buClr>
              <a:buSzTx/>
              <a:buFontTx/>
              <a:buNone/>
              <a:tabLst/>
              <a:defRPr/>
            </a:pPr>
            <a:r>
              <a:rPr kumimoji="0" lang="en-US" sz="1200" b="0" i="0" u="none" strike="noStrike" kern="0" cap="none" spc="0" normalizeH="0" baseline="0" noProof="0">
                <a:ln>
                  <a:noFill/>
                </a:ln>
                <a:solidFill>
                  <a:prstClr val="black"/>
                </a:solidFill>
                <a:effectLst/>
                <a:uLnTx/>
                <a:uFillTx/>
                <a:latin typeface="Helvetica" pitchFamily="2" charset="0"/>
                <a:ea typeface="ＭＳ Ｐゴシック" pitchFamily="34" charset="-128"/>
              </a:rPr>
              <a:t>Order-Nr:	</a:t>
            </a:r>
            <a:r>
              <a:rPr kumimoji="0" lang="en-US" sz="1200" b="1" i="0" u="none" strike="noStrike" kern="0" cap="none" spc="0" normalizeH="0" baseline="0" noProof="0">
                <a:ln>
                  <a:noFill/>
                </a:ln>
                <a:solidFill>
                  <a:prstClr val="black"/>
                </a:solidFill>
                <a:effectLst/>
                <a:uLnTx/>
                <a:uFillTx/>
                <a:latin typeface="Helvetica" pitchFamily="2" charset="0"/>
                <a:ea typeface="ＭＳ Ｐゴシック" pitchFamily="34" charset="-128"/>
                <a:cs typeface="Courier New" pitchFamily="49" charset="0"/>
              </a:rPr>
              <a:t>X-44277</a:t>
            </a:r>
          </a:p>
          <a:p>
            <a:pPr marL="0" marR="0" lvl="0" indent="0" algn="l" defTabSz="761724" rtl="0" eaLnBrk="1" fontAlgn="auto" latinLnBrk="0" hangingPunct="1">
              <a:lnSpc>
                <a:spcPct val="100000"/>
              </a:lnSpc>
              <a:spcBef>
                <a:spcPct val="20000"/>
              </a:spcBef>
              <a:spcAft>
                <a:spcPts val="0"/>
              </a:spcAft>
              <a:buClr>
                <a:srgbClr val="0072AA"/>
              </a:buClr>
              <a:buSzTx/>
              <a:buFontTx/>
              <a:buNone/>
              <a:tabLst/>
              <a:defRPr/>
            </a:pPr>
            <a:r>
              <a:rPr kumimoji="0" lang="en-US" sz="1200" b="0" i="0" u="none" strike="noStrike" kern="0" cap="none" spc="0" normalizeH="0" baseline="0" noProof="0">
                <a:ln>
                  <a:noFill/>
                </a:ln>
                <a:solidFill>
                  <a:prstClr val="black"/>
                </a:solidFill>
                <a:effectLst/>
                <a:uLnTx/>
                <a:uFillTx/>
                <a:latin typeface="Helvetica" pitchFamily="2" charset="0"/>
                <a:ea typeface="ＭＳ Ｐゴシック" pitchFamily="34" charset="-128"/>
              </a:rPr>
              <a:t>Supplier:	</a:t>
            </a:r>
            <a:r>
              <a:rPr kumimoji="0" lang="en-US" sz="1200" b="1" i="0" u="none" strike="noStrike" kern="0" cap="none" spc="0" normalizeH="0" baseline="0" noProof="0">
                <a:ln>
                  <a:noFill/>
                </a:ln>
                <a:solidFill>
                  <a:prstClr val="black"/>
                </a:solidFill>
                <a:effectLst/>
                <a:uLnTx/>
                <a:uFillTx/>
                <a:latin typeface="Helvetica" pitchFamily="2" charset="0"/>
                <a:ea typeface="ＭＳ Ｐゴシック" pitchFamily="34" charset="-128"/>
                <a:cs typeface="Courier New" pitchFamily="49" charset="0"/>
              </a:rPr>
              <a:t>Mueller &amp; Friends</a:t>
            </a:r>
          </a:p>
        </p:txBody>
      </p:sp>
      <p:sp>
        <p:nvSpPr>
          <p:cNvPr id="120" name="Inhaltsplatzhalter 2"/>
          <p:cNvSpPr txBox="1">
            <a:spLocks/>
          </p:cNvSpPr>
          <p:nvPr/>
        </p:nvSpPr>
        <p:spPr bwMode="auto">
          <a:xfrm>
            <a:off x="537499" y="1690471"/>
            <a:ext cx="3344411" cy="738664"/>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p>
            <a:pPr marL="0" marR="0" lvl="1" indent="0" algn="l" defTabSz="914400" rtl="0" eaLnBrk="1" fontAlgn="auto" latinLnBrk="0" hangingPunct="1">
              <a:lnSpc>
                <a:spcPct val="100000"/>
              </a:lnSpc>
              <a:spcBef>
                <a:spcPts val="600"/>
              </a:spcBef>
              <a:spcAft>
                <a:spcPct val="40000"/>
              </a:spcAft>
              <a:buClr>
                <a:srgbClr val="000000"/>
              </a:buClr>
              <a:buSzPct val="80000"/>
              <a:buFontTx/>
              <a:buNone/>
              <a:tabLst/>
              <a:defRPr/>
            </a:pPr>
            <a:r>
              <a:rPr kumimoji="0" lang="en-US" sz="1600" b="1" i="0" u="none" strike="noStrike" kern="1200" cap="none" spc="0" normalizeH="0" baseline="0" noProof="0" dirty="0">
                <a:ln>
                  <a:noFill/>
                </a:ln>
                <a:solidFill>
                  <a:prstClr val="black"/>
                </a:solidFill>
                <a:effectLst/>
                <a:uLnTx/>
                <a:uFillTx/>
                <a:latin typeface="Helvetica" pitchFamily="2" charset="0"/>
              </a:rPr>
              <a:t>Pre-processing &amp; text recognition </a:t>
            </a:r>
            <a:br>
              <a:rPr kumimoji="0" lang="en-US" sz="1600" b="0" i="0" u="none" strike="noStrike" kern="0" cap="none" spc="0" normalizeH="0" baseline="0" noProof="0" dirty="0">
                <a:ln>
                  <a:noFill/>
                </a:ln>
                <a:solidFill>
                  <a:prstClr val="black"/>
                </a:solidFill>
                <a:effectLst/>
                <a:uLnTx/>
                <a:uFillTx/>
                <a:latin typeface="Helvetica" pitchFamily="2" charset="0"/>
                <a:ea typeface="ＭＳ Ｐゴシック" pitchFamily="34" charset="-128"/>
              </a:rPr>
            </a:br>
            <a:r>
              <a:rPr kumimoji="0" lang="en-US" sz="1600" b="0" i="0" u="none" strike="noStrike" kern="1200" cap="none" spc="0" normalizeH="0" baseline="0" noProof="0" dirty="0">
                <a:ln>
                  <a:noFill/>
                </a:ln>
                <a:solidFill>
                  <a:prstClr val="black"/>
                </a:solidFill>
                <a:effectLst/>
                <a:uLnTx/>
                <a:uFillTx/>
                <a:latin typeface="Helvetica" pitchFamily="2" charset="0"/>
              </a:rPr>
              <a:t>Split an image into invoice and attachment</a:t>
            </a:r>
          </a:p>
        </p:txBody>
      </p:sp>
      <p:sp>
        <p:nvSpPr>
          <p:cNvPr id="691" name="Line 62"/>
          <p:cNvSpPr>
            <a:spLocks noChangeShapeType="1"/>
          </p:cNvSpPr>
          <p:nvPr/>
        </p:nvSpPr>
        <p:spPr bwMode="auto">
          <a:xfrm rot="10800000" flipH="1">
            <a:off x="5486099" y="2059804"/>
            <a:ext cx="790567" cy="0"/>
          </a:xfrm>
          <a:prstGeom prst="line">
            <a:avLst/>
          </a:prstGeom>
          <a:noFill/>
          <a:ln w="38100" cap="flat" cmpd="sng" algn="ctr">
            <a:solidFill>
              <a:schemeClr val="accent2"/>
            </a:solidFill>
            <a:prstDash val="solid"/>
            <a:headEnd type="none" w="med" len="med"/>
            <a:tailEnd type="triangle" w="med" len="med"/>
          </a:ln>
          <a:effectLst/>
        </p:spPr>
        <p:txBody>
          <a:bodyPr wrap="square" anchor="ctr">
            <a:spAutoFit/>
          </a:bodyPr>
          <a:lstStyle/>
          <a:p>
            <a:pPr marL="0" marR="0" lvl="0" indent="0" algn="l" defTabSz="914069" rtl="0" eaLnBrk="1" fontAlgn="auto" latinLnBrk="0" hangingPunct="1">
              <a:lnSpc>
                <a:spcPct val="100000"/>
              </a:lnSpc>
              <a:spcBef>
                <a:spcPct val="50000"/>
              </a:spcBef>
              <a:spcAft>
                <a:spcPts val="0"/>
              </a:spcAft>
              <a:buClr>
                <a:srgbClr val="0072AA"/>
              </a:buClr>
              <a:buSzTx/>
              <a:buFont typeface="Wingdings" pitchFamily="2" charset="2"/>
              <a:buChar char="§"/>
              <a:tabLst/>
              <a:defRPr/>
            </a:pPr>
            <a:endParaRPr kumimoji="0" lang="en-US" sz="1999" b="0" i="0" u="none" strike="noStrike" kern="0" cap="none" spc="0" normalizeH="0" baseline="0" noProof="0">
              <a:ln>
                <a:noFill/>
              </a:ln>
              <a:solidFill>
                <a:prstClr val="black"/>
              </a:solidFill>
              <a:effectLst/>
              <a:uLnTx/>
              <a:uFillTx/>
              <a:latin typeface="Helvetica" pitchFamily="2" charset="0"/>
            </a:endParaRPr>
          </a:p>
        </p:txBody>
      </p:sp>
      <p:pic>
        <p:nvPicPr>
          <p:cNvPr id="8" name="Picture 7">
            <a:extLst>
              <a:ext uri="{FF2B5EF4-FFF2-40B4-BE49-F238E27FC236}">
                <a16:creationId xmlns:a16="http://schemas.microsoft.com/office/drawing/2014/main" id="{A6122350-5FDC-DE49-8559-9D19663648F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81029" y="1512645"/>
            <a:ext cx="1117683" cy="1117683"/>
          </a:xfrm>
          <a:prstGeom prst="rect">
            <a:avLst/>
          </a:prstGeom>
          <a:noFill/>
        </p:spPr>
      </p:pic>
      <p:pic>
        <p:nvPicPr>
          <p:cNvPr id="637" name="Picture 636">
            <a:extLst>
              <a:ext uri="{FF2B5EF4-FFF2-40B4-BE49-F238E27FC236}">
                <a16:creationId xmlns:a16="http://schemas.microsoft.com/office/drawing/2014/main" id="{059CAF2B-F26A-824F-A5AE-CCE492DDF82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22696" y="1470037"/>
            <a:ext cx="1117683" cy="1117683"/>
          </a:xfrm>
          <a:prstGeom prst="rect">
            <a:avLst/>
          </a:prstGeom>
          <a:noFill/>
        </p:spPr>
      </p:pic>
      <p:sp>
        <p:nvSpPr>
          <p:cNvPr id="99" name="Line 60"/>
          <p:cNvSpPr>
            <a:spLocks noChangeShapeType="1"/>
          </p:cNvSpPr>
          <p:nvPr/>
        </p:nvSpPr>
        <p:spPr bwMode="auto">
          <a:xfrm>
            <a:off x="8078552" y="4322534"/>
            <a:ext cx="898291" cy="0"/>
          </a:xfrm>
          <a:prstGeom prst="line">
            <a:avLst/>
          </a:prstGeom>
          <a:noFill/>
          <a:ln w="38100" cap="flat" cmpd="sng" algn="ctr">
            <a:solidFill>
              <a:schemeClr val="accent2"/>
            </a:solidFill>
            <a:prstDash val="solid"/>
            <a:headEnd type="none" w="med" len="med"/>
            <a:tailEnd type="triangle" w="med" len="med"/>
          </a:ln>
          <a:effectLst/>
        </p:spPr>
        <p:txBody>
          <a:bodyPr wrap="square" anchor="ctr">
            <a:spAutoFit/>
          </a:bodyPr>
          <a:lstStyle/>
          <a:p>
            <a:pPr marL="0" marR="0" lvl="0" indent="0" algn="l" defTabSz="914069" rtl="0" eaLnBrk="1" fontAlgn="auto" latinLnBrk="0" hangingPunct="1">
              <a:lnSpc>
                <a:spcPct val="100000"/>
              </a:lnSpc>
              <a:spcBef>
                <a:spcPct val="50000"/>
              </a:spcBef>
              <a:spcAft>
                <a:spcPts val="0"/>
              </a:spcAft>
              <a:buClr>
                <a:srgbClr val="0072AA"/>
              </a:buClr>
              <a:buSzTx/>
              <a:buFont typeface="Wingdings" pitchFamily="2" charset="2"/>
              <a:buChar char="§"/>
              <a:tabLst/>
              <a:defRPr/>
            </a:pPr>
            <a:endParaRPr kumimoji="0" lang="en-US" sz="1999" b="0" i="0" u="none" strike="noStrike" kern="0" cap="none" spc="0" normalizeH="0" baseline="0" noProof="0">
              <a:ln>
                <a:noFill/>
              </a:ln>
              <a:solidFill>
                <a:prstClr val="black"/>
              </a:solidFill>
              <a:effectLst/>
              <a:uLnTx/>
              <a:uFillTx/>
              <a:latin typeface="Helvetica" pitchFamily="2" charset="0"/>
            </a:endParaRPr>
          </a:p>
        </p:txBody>
      </p:sp>
      <p:sp>
        <p:nvSpPr>
          <p:cNvPr id="92" name="Inhaltsplatzhalter 2"/>
          <p:cNvSpPr txBox="1">
            <a:spLocks/>
          </p:cNvSpPr>
          <p:nvPr/>
        </p:nvSpPr>
        <p:spPr bwMode="auto">
          <a:xfrm>
            <a:off x="537499" y="4288723"/>
            <a:ext cx="2908911" cy="738664"/>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p>
            <a:pPr marL="0" marR="0" lvl="1" indent="0" algn="l" defTabSz="914400" rtl="0" eaLnBrk="1" fontAlgn="auto" latinLnBrk="0" hangingPunct="1">
              <a:lnSpc>
                <a:spcPct val="100000"/>
              </a:lnSpc>
              <a:spcBef>
                <a:spcPts val="600"/>
              </a:spcBef>
              <a:spcAft>
                <a:spcPct val="40000"/>
              </a:spcAft>
              <a:buClr>
                <a:srgbClr val="000000"/>
              </a:buClr>
              <a:buSzPct val="80000"/>
              <a:buFontTx/>
              <a:buNone/>
              <a:tabLst/>
              <a:defRPr/>
            </a:pPr>
            <a:r>
              <a:rPr kumimoji="0" lang="en-US" sz="1600" b="1" i="0" u="none" strike="noStrike" kern="1200" cap="none" spc="0" normalizeH="0" baseline="0" noProof="0" dirty="0">
                <a:ln>
                  <a:noFill/>
                </a:ln>
                <a:solidFill>
                  <a:prstClr val="black"/>
                </a:solidFill>
                <a:effectLst/>
                <a:uLnTx/>
                <a:uFillTx/>
                <a:latin typeface="Helvetica" pitchFamily="2" charset="0"/>
              </a:rPr>
              <a:t>Extraction </a:t>
            </a:r>
            <a:br>
              <a:rPr kumimoji="0" lang="en-US" sz="1600" b="0" i="0" u="none" strike="noStrike" kern="0" cap="none" spc="0" normalizeH="0" baseline="0" noProof="0" dirty="0">
                <a:ln>
                  <a:noFill/>
                </a:ln>
                <a:solidFill>
                  <a:prstClr val="black"/>
                </a:solidFill>
                <a:effectLst/>
                <a:uLnTx/>
                <a:uFillTx/>
                <a:latin typeface="Helvetica" pitchFamily="2" charset="0"/>
                <a:ea typeface="ＭＳ Ｐゴシック" pitchFamily="34" charset="-128"/>
              </a:rPr>
            </a:br>
            <a:r>
              <a:rPr kumimoji="0" lang="en-US" sz="1600" b="0" i="0" u="none" strike="noStrike" kern="1200" cap="none" spc="0" normalizeH="0" baseline="0" noProof="0" dirty="0">
                <a:ln>
                  <a:noFill/>
                </a:ln>
                <a:solidFill>
                  <a:prstClr val="black"/>
                </a:solidFill>
                <a:effectLst/>
                <a:uLnTx/>
                <a:uFillTx/>
                <a:latin typeface="Helvetica" pitchFamily="2" charset="0"/>
              </a:rPr>
              <a:t>Search for relevant  information on the document</a:t>
            </a:r>
          </a:p>
        </p:txBody>
      </p:sp>
      <p:sp>
        <p:nvSpPr>
          <p:cNvPr id="93" name="Rectangle 74"/>
          <p:cNvSpPr>
            <a:spLocks noChangeArrowheads="1"/>
          </p:cNvSpPr>
          <p:nvPr/>
        </p:nvSpPr>
        <p:spPr bwMode="auto">
          <a:xfrm>
            <a:off x="9040809" y="4187258"/>
            <a:ext cx="2313073" cy="942408"/>
          </a:xfrm>
          <a:prstGeom prst="rect">
            <a:avLst/>
          </a:prstGeom>
          <a:noFill/>
          <a:ln w="12700">
            <a:noFill/>
            <a:miter lim="800000"/>
            <a:headEnd/>
            <a:tailEnd/>
          </a:ln>
        </p:spPr>
        <p:txBody>
          <a:bodyPr wrap="none" lIns="92045" tIns="46023" rIns="92045" bIns="46023">
            <a:spAutoFit/>
          </a:bodyPr>
          <a:lstStyle/>
          <a:p>
            <a:pPr marL="0" marR="0" lvl="0" indent="0" algn="l" defTabSz="761724" rtl="0" eaLnBrk="1" fontAlgn="auto" latinLnBrk="0" hangingPunct="1">
              <a:lnSpc>
                <a:spcPct val="100000"/>
              </a:lnSpc>
              <a:spcBef>
                <a:spcPct val="20000"/>
              </a:spcBef>
              <a:spcAft>
                <a:spcPts val="0"/>
              </a:spcAft>
              <a:buClr>
                <a:srgbClr val="0072AA"/>
              </a:buClr>
              <a:buSzTx/>
              <a:buFontTx/>
              <a:buNone/>
              <a:tabLst/>
              <a:defRPr/>
            </a:pPr>
            <a:r>
              <a:rPr kumimoji="0" lang="en-US" sz="1200" b="0" i="0" u="none" strike="noStrike" kern="0" cap="none" spc="0" normalizeH="0" baseline="0" noProof="0">
                <a:ln>
                  <a:noFill/>
                </a:ln>
                <a:solidFill>
                  <a:prstClr val="black"/>
                </a:solidFill>
                <a:effectLst/>
                <a:uLnTx/>
                <a:uFillTx/>
                <a:latin typeface="Helvetica" pitchFamily="2" charset="0"/>
                <a:ea typeface="ＭＳ Ｐゴシック" pitchFamily="34" charset="-128"/>
              </a:rPr>
              <a:t>Date: 	</a:t>
            </a:r>
            <a:r>
              <a:rPr kumimoji="0" lang="en-US" sz="1200" b="1" i="0" u="none" strike="noStrike" kern="0" cap="none" spc="0" normalizeH="0" baseline="0" noProof="0">
                <a:ln>
                  <a:noFill/>
                </a:ln>
                <a:solidFill>
                  <a:prstClr val="black"/>
                </a:solidFill>
                <a:effectLst/>
                <a:uLnTx/>
                <a:uFillTx/>
                <a:latin typeface="Helvetica" pitchFamily="2" charset="0"/>
                <a:ea typeface="ＭＳ Ｐゴシック" pitchFamily="34" charset="-128"/>
                <a:cs typeface="Courier New" pitchFamily="49" charset="0"/>
              </a:rPr>
              <a:t>Jan 21, 2019</a:t>
            </a:r>
          </a:p>
          <a:p>
            <a:pPr marL="0" marR="0" lvl="0" indent="0" algn="l" defTabSz="761724" rtl="0" eaLnBrk="1" fontAlgn="auto" latinLnBrk="0" hangingPunct="1">
              <a:lnSpc>
                <a:spcPct val="100000"/>
              </a:lnSpc>
              <a:spcBef>
                <a:spcPct val="20000"/>
              </a:spcBef>
              <a:spcAft>
                <a:spcPts val="0"/>
              </a:spcAft>
              <a:buClr>
                <a:srgbClr val="0072AA"/>
              </a:buClr>
              <a:buSzTx/>
              <a:buFontTx/>
              <a:buNone/>
              <a:tabLst/>
              <a:defRPr/>
            </a:pPr>
            <a:r>
              <a:rPr kumimoji="0" lang="en-US" sz="1200" b="0" i="0" u="none" strike="noStrike" kern="0" cap="none" spc="0" normalizeH="0" baseline="0" noProof="0">
                <a:ln>
                  <a:noFill/>
                </a:ln>
                <a:solidFill>
                  <a:prstClr val="black"/>
                </a:solidFill>
                <a:effectLst/>
                <a:uLnTx/>
                <a:uFillTx/>
                <a:latin typeface="Helvetica" pitchFamily="2" charset="0"/>
                <a:ea typeface="ＭＳ Ｐゴシック" pitchFamily="34" charset="-128"/>
              </a:rPr>
              <a:t>Amount: 	$</a:t>
            </a:r>
            <a:r>
              <a:rPr kumimoji="0" lang="en-US" sz="1200" b="1" i="0" u="none" strike="noStrike" kern="0" cap="none" spc="0" normalizeH="0" baseline="0" noProof="0">
                <a:ln>
                  <a:noFill/>
                </a:ln>
                <a:solidFill>
                  <a:prstClr val="black"/>
                </a:solidFill>
                <a:effectLst/>
                <a:uLnTx/>
                <a:uFillTx/>
                <a:latin typeface="Helvetica" pitchFamily="2" charset="0"/>
                <a:ea typeface="ＭＳ Ｐゴシック" pitchFamily="34" charset="-128"/>
                <a:cs typeface="Courier New" pitchFamily="49" charset="0"/>
              </a:rPr>
              <a:t>332.29</a:t>
            </a:r>
          </a:p>
          <a:p>
            <a:pPr marL="0" marR="0" lvl="0" indent="0" algn="l" defTabSz="761724" rtl="0" eaLnBrk="1" fontAlgn="auto" latinLnBrk="0" hangingPunct="1">
              <a:lnSpc>
                <a:spcPct val="100000"/>
              </a:lnSpc>
              <a:spcBef>
                <a:spcPct val="20000"/>
              </a:spcBef>
              <a:spcAft>
                <a:spcPts val="0"/>
              </a:spcAft>
              <a:buClr>
                <a:srgbClr val="0072AA"/>
              </a:buClr>
              <a:buSzTx/>
              <a:buFontTx/>
              <a:buNone/>
              <a:tabLst/>
              <a:defRPr/>
            </a:pPr>
            <a:r>
              <a:rPr kumimoji="0" lang="en-US" sz="1200" b="0" i="0" u="none" strike="noStrike" kern="0" cap="none" spc="0" normalizeH="0" baseline="0" noProof="0">
                <a:ln>
                  <a:noFill/>
                </a:ln>
                <a:solidFill>
                  <a:prstClr val="black"/>
                </a:solidFill>
                <a:effectLst/>
                <a:uLnTx/>
                <a:uFillTx/>
                <a:latin typeface="Helvetica" pitchFamily="2" charset="0"/>
                <a:ea typeface="ＭＳ Ｐゴシック" pitchFamily="34" charset="-128"/>
              </a:rPr>
              <a:t>Order-Nr:	</a:t>
            </a:r>
            <a:r>
              <a:rPr kumimoji="0" lang="en-US" sz="1200" b="1" i="0" u="none" strike="noStrike" kern="0" cap="none" spc="0" normalizeH="0" baseline="0" noProof="0">
                <a:ln>
                  <a:noFill/>
                </a:ln>
                <a:solidFill>
                  <a:prstClr val="black"/>
                </a:solidFill>
                <a:effectLst/>
                <a:uLnTx/>
                <a:uFillTx/>
                <a:latin typeface="Helvetica" pitchFamily="2" charset="0"/>
                <a:ea typeface="ＭＳ Ｐゴシック" pitchFamily="34" charset="-128"/>
                <a:cs typeface="Courier New" pitchFamily="49" charset="0"/>
              </a:rPr>
              <a:t>X-44277</a:t>
            </a:r>
          </a:p>
          <a:p>
            <a:pPr marL="0" marR="0" lvl="0" indent="0" algn="l" defTabSz="761724" rtl="0" eaLnBrk="1" fontAlgn="auto" latinLnBrk="0" hangingPunct="1">
              <a:lnSpc>
                <a:spcPct val="100000"/>
              </a:lnSpc>
              <a:spcBef>
                <a:spcPct val="20000"/>
              </a:spcBef>
              <a:spcAft>
                <a:spcPts val="0"/>
              </a:spcAft>
              <a:buClr>
                <a:srgbClr val="0072AA"/>
              </a:buClr>
              <a:buSzTx/>
              <a:buFontTx/>
              <a:buNone/>
              <a:tabLst/>
              <a:defRPr/>
            </a:pPr>
            <a:r>
              <a:rPr kumimoji="0" lang="en-US" sz="1200" b="0" i="0" u="none" strike="noStrike" kern="0" cap="none" spc="0" normalizeH="0" baseline="0" noProof="0">
                <a:ln>
                  <a:noFill/>
                </a:ln>
                <a:solidFill>
                  <a:prstClr val="black"/>
                </a:solidFill>
                <a:effectLst/>
                <a:uLnTx/>
                <a:uFillTx/>
                <a:latin typeface="Helvetica" pitchFamily="2" charset="0"/>
                <a:ea typeface="ＭＳ Ｐゴシック" pitchFamily="34" charset="-128"/>
              </a:rPr>
              <a:t>Supplier:	</a:t>
            </a:r>
            <a:r>
              <a:rPr kumimoji="0" lang="en-US" sz="1200" b="1" i="0" u="none" strike="noStrike" kern="0" cap="none" spc="0" normalizeH="0" baseline="0" noProof="0">
                <a:ln>
                  <a:noFill/>
                </a:ln>
                <a:solidFill>
                  <a:prstClr val="black"/>
                </a:solidFill>
                <a:effectLst/>
                <a:uLnTx/>
                <a:uFillTx/>
                <a:latin typeface="Helvetica" pitchFamily="2" charset="0"/>
                <a:ea typeface="ＭＳ Ｐゴシック" pitchFamily="34" charset="-128"/>
                <a:cs typeface="Courier New" pitchFamily="49" charset="0"/>
              </a:rPr>
              <a:t>Mueller &amp; Friends</a:t>
            </a:r>
          </a:p>
        </p:txBody>
      </p:sp>
      <p:sp>
        <p:nvSpPr>
          <p:cNvPr id="100" name="Line 61"/>
          <p:cNvSpPr>
            <a:spLocks noChangeShapeType="1"/>
          </p:cNvSpPr>
          <p:nvPr/>
        </p:nvSpPr>
        <p:spPr bwMode="auto">
          <a:xfrm flipH="1">
            <a:off x="7737328" y="4646872"/>
            <a:ext cx="336462" cy="0"/>
          </a:xfrm>
          <a:prstGeom prst="line">
            <a:avLst/>
          </a:prstGeom>
          <a:noFill/>
          <a:ln w="38100" cap="flat" cmpd="sng" algn="ctr">
            <a:solidFill>
              <a:schemeClr val="accent2"/>
            </a:solidFill>
            <a:prstDash val="solid"/>
            <a:headEnd type="none" w="med" len="med"/>
            <a:tailEnd type="triangle" w="med" len="med"/>
          </a:ln>
          <a:effectLst/>
        </p:spPr>
        <p:txBody>
          <a:bodyPr wrap="square" anchor="ctr">
            <a:spAutoFit/>
          </a:bodyPr>
          <a:lstStyle/>
          <a:p>
            <a:pPr marL="0" marR="0" lvl="0" indent="0" algn="l" defTabSz="914069" rtl="0" eaLnBrk="1" fontAlgn="auto" latinLnBrk="0" hangingPunct="1">
              <a:lnSpc>
                <a:spcPct val="100000"/>
              </a:lnSpc>
              <a:spcBef>
                <a:spcPct val="50000"/>
              </a:spcBef>
              <a:spcAft>
                <a:spcPts val="0"/>
              </a:spcAft>
              <a:buClr>
                <a:srgbClr val="0072AA"/>
              </a:buClr>
              <a:buSzTx/>
              <a:buFont typeface="Wingdings" pitchFamily="2" charset="2"/>
              <a:buChar char="§"/>
              <a:tabLst/>
              <a:defRPr/>
            </a:pPr>
            <a:endParaRPr kumimoji="0" lang="en-US" sz="1999" b="0" i="0" u="none" strike="noStrike" kern="0" cap="none" spc="0" normalizeH="0" baseline="0" noProof="0">
              <a:ln>
                <a:noFill/>
              </a:ln>
              <a:solidFill>
                <a:prstClr val="black"/>
              </a:solidFill>
              <a:effectLst/>
              <a:uLnTx/>
              <a:uFillTx/>
              <a:latin typeface="Helvetica" pitchFamily="2" charset="0"/>
            </a:endParaRPr>
          </a:p>
        </p:txBody>
      </p:sp>
      <p:sp>
        <p:nvSpPr>
          <p:cNvPr id="101" name="Line 63"/>
          <p:cNvSpPr>
            <a:spLocks noChangeShapeType="1"/>
          </p:cNvSpPr>
          <p:nvPr/>
        </p:nvSpPr>
        <p:spPr bwMode="auto">
          <a:xfrm>
            <a:off x="8085808" y="4535632"/>
            <a:ext cx="898291" cy="0"/>
          </a:xfrm>
          <a:prstGeom prst="line">
            <a:avLst/>
          </a:prstGeom>
          <a:noFill/>
          <a:ln w="38100" cap="flat" cmpd="sng" algn="ctr">
            <a:solidFill>
              <a:schemeClr val="accent2"/>
            </a:solidFill>
            <a:prstDash val="solid"/>
            <a:headEnd type="none" w="med" len="med"/>
            <a:tailEnd type="triangle" w="med" len="med"/>
          </a:ln>
          <a:effectLst/>
        </p:spPr>
        <p:txBody>
          <a:bodyPr wrap="square" anchor="ctr">
            <a:spAutoFit/>
          </a:bodyPr>
          <a:lstStyle/>
          <a:p>
            <a:pPr marL="0" marR="0" lvl="0" indent="0" algn="l" defTabSz="914069" rtl="0" eaLnBrk="1" fontAlgn="auto" latinLnBrk="0" hangingPunct="1">
              <a:lnSpc>
                <a:spcPct val="100000"/>
              </a:lnSpc>
              <a:spcBef>
                <a:spcPct val="50000"/>
              </a:spcBef>
              <a:spcAft>
                <a:spcPts val="0"/>
              </a:spcAft>
              <a:buClr>
                <a:srgbClr val="0072AA"/>
              </a:buClr>
              <a:buSzTx/>
              <a:buFont typeface="Wingdings" pitchFamily="2" charset="2"/>
              <a:buChar char="§"/>
              <a:tabLst/>
              <a:defRPr/>
            </a:pPr>
            <a:endParaRPr kumimoji="0" lang="en-US" sz="1999" b="0" i="0" u="none" strike="noStrike" kern="0" cap="none" spc="0" normalizeH="0" baseline="0" noProof="0">
              <a:ln>
                <a:noFill/>
              </a:ln>
              <a:solidFill>
                <a:prstClr val="black"/>
              </a:solidFill>
              <a:effectLst/>
              <a:uLnTx/>
              <a:uFillTx/>
              <a:latin typeface="Helvetica" pitchFamily="2" charset="0"/>
            </a:endParaRPr>
          </a:p>
        </p:txBody>
      </p:sp>
      <p:sp>
        <p:nvSpPr>
          <p:cNvPr id="102" name="Line 64"/>
          <p:cNvSpPr>
            <a:spLocks noChangeShapeType="1"/>
          </p:cNvSpPr>
          <p:nvPr/>
        </p:nvSpPr>
        <p:spPr bwMode="auto">
          <a:xfrm>
            <a:off x="8085808" y="4764814"/>
            <a:ext cx="898291" cy="0"/>
          </a:xfrm>
          <a:prstGeom prst="line">
            <a:avLst/>
          </a:prstGeom>
          <a:noFill/>
          <a:ln w="38100" cap="flat" cmpd="sng" algn="ctr">
            <a:solidFill>
              <a:schemeClr val="accent2"/>
            </a:solidFill>
            <a:prstDash val="solid"/>
            <a:headEnd type="none" w="med" len="med"/>
            <a:tailEnd type="triangle" w="med" len="med"/>
          </a:ln>
          <a:effectLst/>
        </p:spPr>
        <p:txBody>
          <a:bodyPr wrap="square" anchor="ctr">
            <a:spAutoFit/>
          </a:bodyPr>
          <a:lstStyle/>
          <a:p>
            <a:pPr marL="0" marR="0" lvl="0" indent="0" algn="l" defTabSz="914069" rtl="0" eaLnBrk="1" fontAlgn="auto" latinLnBrk="0" hangingPunct="1">
              <a:lnSpc>
                <a:spcPct val="100000"/>
              </a:lnSpc>
              <a:spcBef>
                <a:spcPct val="50000"/>
              </a:spcBef>
              <a:spcAft>
                <a:spcPts val="0"/>
              </a:spcAft>
              <a:buClr>
                <a:srgbClr val="0072AA"/>
              </a:buClr>
              <a:buSzTx/>
              <a:buFont typeface="Wingdings" pitchFamily="2" charset="2"/>
              <a:buChar char="§"/>
              <a:tabLst/>
              <a:defRPr/>
            </a:pPr>
            <a:endParaRPr kumimoji="0" lang="en-US" sz="1999" b="0" i="0" u="none" strike="noStrike" kern="0" cap="none" spc="0" normalizeH="0" baseline="0" noProof="0">
              <a:ln>
                <a:noFill/>
              </a:ln>
              <a:solidFill>
                <a:prstClr val="black"/>
              </a:solidFill>
              <a:effectLst/>
              <a:uLnTx/>
              <a:uFillTx/>
              <a:latin typeface="Helvetica" pitchFamily="2" charset="0"/>
            </a:endParaRPr>
          </a:p>
        </p:txBody>
      </p:sp>
      <p:sp>
        <p:nvSpPr>
          <p:cNvPr id="103" name="Line 65"/>
          <p:cNvSpPr>
            <a:spLocks noChangeShapeType="1"/>
          </p:cNvSpPr>
          <p:nvPr/>
        </p:nvSpPr>
        <p:spPr bwMode="auto">
          <a:xfrm>
            <a:off x="8086487" y="4999356"/>
            <a:ext cx="898291" cy="0"/>
          </a:xfrm>
          <a:prstGeom prst="line">
            <a:avLst/>
          </a:prstGeom>
          <a:noFill/>
          <a:ln w="38100" cap="flat" cmpd="sng" algn="ctr">
            <a:solidFill>
              <a:schemeClr val="accent2"/>
            </a:solidFill>
            <a:prstDash val="solid"/>
            <a:headEnd type="none" w="med" len="med"/>
            <a:tailEnd type="triangle" w="med" len="med"/>
          </a:ln>
          <a:effectLst/>
        </p:spPr>
        <p:txBody>
          <a:bodyPr wrap="square" anchor="ctr">
            <a:spAutoFit/>
          </a:bodyPr>
          <a:lstStyle/>
          <a:p>
            <a:pPr marL="0" marR="0" lvl="0" indent="0" algn="l" defTabSz="914069" rtl="0" eaLnBrk="1" fontAlgn="auto" latinLnBrk="0" hangingPunct="1">
              <a:lnSpc>
                <a:spcPct val="100000"/>
              </a:lnSpc>
              <a:spcBef>
                <a:spcPct val="50000"/>
              </a:spcBef>
              <a:spcAft>
                <a:spcPts val="0"/>
              </a:spcAft>
              <a:buClr>
                <a:srgbClr val="0072AA"/>
              </a:buClr>
              <a:buSzTx/>
              <a:buFont typeface="Wingdings" pitchFamily="2" charset="2"/>
              <a:buChar char="§"/>
              <a:tabLst/>
              <a:defRPr/>
            </a:pPr>
            <a:endParaRPr kumimoji="0" lang="en-US" sz="1999" b="0" i="0" u="none" strike="noStrike" kern="0" cap="none" spc="0" normalizeH="0" baseline="0" noProof="0">
              <a:ln>
                <a:noFill/>
              </a:ln>
              <a:solidFill>
                <a:prstClr val="black"/>
              </a:solidFill>
              <a:effectLst/>
              <a:uLnTx/>
              <a:uFillTx/>
              <a:latin typeface="Helvetica" pitchFamily="2" charset="0"/>
            </a:endParaRPr>
          </a:p>
        </p:txBody>
      </p:sp>
      <p:sp>
        <p:nvSpPr>
          <p:cNvPr id="104" name="Line 59"/>
          <p:cNvSpPr>
            <a:spLocks noChangeShapeType="1"/>
          </p:cNvSpPr>
          <p:nvPr/>
        </p:nvSpPr>
        <p:spPr bwMode="auto">
          <a:xfrm>
            <a:off x="8081726" y="4310471"/>
            <a:ext cx="4080" cy="696679"/>
          </a:xfrm>
          <a:prstGeom prst="line">
            <a:avLst/>
          </a:prstGeom>
          <a:noFill/>
          <a:ln w="38100" cap="flat" cmpd="sng" algn="ctr">
            <a:solidFill>
              <a:schemeClr val="accent2"/>
            </a:solidFill>
            <a:prstDash val="solid"/>
            <a:headEnd type="none" w="med" len="med"/>
            <a:tailEnd type="none" w="med" len="med"/>
          </a:ln>
          <a:effectLst/>
        </p:spPr>
        <p:txBody>
          <a:bodyPr wrap="square" anchor="ctr">
            <a:spAutoFit/>
          </a:bodyPr>
          <a:lstStyle/>
          <a:p>
            <a:pPr marL="0" marR="0" lvl="0" indent="0" algn="l" defTabSz="914069" rtl="0" eaLnBrk="1" fontAlgn="auto" latinLnBrk="0" hangingPunct="1">
              <a:lnSpc>
                <a:spcPct val="100000"/>
              </a:lnSpc>
              <a:spcBef>
                <a:spcPct val="50000"/>
              </a:spcBef>
              <a:spcAft>
                <a:spcPts val="0"/>
              </a:spcAft>
              <a:buClr>
                <a:srgbClr val="0072AA"/>
              </a:buClr>
              <a:buSzTx/>
              <a:buFont typeface="Wingdings" pitchFamily="2" charset="2"/>
              <a:buChar char="§"/>
              <a:tabLst/>
              <a:defRPr/>
            </a:pPr>
            <a:endParaRPr kumimoji="0" lang="en-US" sz="1999" b="0" i="0" u="none" strike="noStrike" kern="0" cap="none" spc="0" normalizeH="0" baseline="0" noProof="0">
              <a:ln>
                <a:noFill/>
              </a:ln>
              <a:solidFill>
                <a:prstClr val="black"/>
              </a:solidFill>
              <a:effectLst/>
              <a:uLnTx/>
              <a:uFillTx/>
              <a:latin typeface="Helvetica" pitchFamily="2" charset="0"/>
            </a:endParaRPr>
          </a:p>
        </p:txBody>
      </p:sp>
      <p:sp>
        <p:nvSpPr>
          <p:cNvPr id="690" name="Line 62"/>
          <p:cNvSpPr>
            <a:spLocks noChangeShapeType="1"/>
          </p:cNvSpPr>
          <p:nvPr/>
        </p:nvSpPr>
        <p:spPr bwMode="auto">
          <a:xfrm rot="10800000" flipH="1">
            <a:off x="5482973" y="4658055"/>
            <a:ext cx="790567" cy="0"/>
          </a:xfrm>
          <a:prstGeom prst="line">
            <a:avLst/>
          </a:prstGeom>
          <a:noFill/>
          <a:ln w="38100" cap="flat" cmpd="sng" algn="ctr">
            <a:solidFill>
              <a:schemeClr val="accent2"/>
            </a:solidFill>
            <a:prstDash val="solid"/>
            <a:headEnd type="none" w="med" len="med"/>
            <a:tailEnd type="triangle" w="med" len="med"/>
          </a:ln>
          <a:effectLst/>
        </p:spPr>
        <p:txBody>
          <a:bodyPr wrap="square" anchor="ctr">
            <a:spAutoFit/>
          </a:bodyPr>
          <a:lstStyle/>
          <a:p>
            <a:pPr marL="0" marR="0" lvl="0" indent="0" algn="l" defTabSz="914069" rtl="0" eaLnBrk="1" fontAlgn="auto" latinLnBrk="0" hangingPunct="1">
              <a:lnSpc>
                <a:spcPct val="100000"/>
              </a:lnSpc>
              <a:spcBef>
                <a:spcPct val="50000"/>
              </a:spcBef>
              <a:spcAft>
                <a:spcPts val="0"/>
              </a:spcAft>
              <a:buClr>
                <a:srgbClr val="0072AA"/>
              </a:buClr>
              <a:buSzTx/>
              <a:buFont typeface="Wingdings" pitchFamily="2" charset="2"/>
              <a:buChar char="§"/>
              <a:tabLst/>
              <a:defRPr/>
            </a:pPr>
            <a:endParaRPr kumimoji="0" lang="en-US" sz="1999" b="0" i="0" u="none" strike="noStrike" kern="0" cap="none" spc="0" normalizeH="0" baseline="0" noProof="0">
              <a:ln>
                <a:noFill/>
              </a:ln>
              <a:solidFill>
                <a:prstClr val="black"/>
              </a:solidFill>
              <a:effectLst/>
              <a:uLnTx/>
              <a:uFillTx/>
              <a:latin typeface="Helvetica" pitchFamily="2" charset="0"/>
            </a:endParaRPr>
          </a:p>
        </p:txBody>
      </p:sp>
      <p:pic>
        <p:nvPicPr>
          <p:cNvPr id="635" name="Picture 634">
            <a:extLst>
              <a:ext uri="{FF2B5EF4-FFF2-40B4-BE49-F238E27FC236}">
                <a16:creationId xmlns:a16="http://schemas.microsoft.com/office/drawing/2014/main" id="{DC9A7D2D-D4FF-A344-BF0B-876E8888408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81029" y="4055368"/>
            <a:ext cx="1117683" cy="1117683"/>
          </a:xfrm>
          <a:prstGeom prst="rect">
            <a:avLst/>
          </a:prstGeom>
          <a:noFill/>
        </p:spPr>
      </p:pic>
      <p:pic>
        <p:nvPicPr>
          <p:cNvPr id="13" name="Picture 12">
            <a:extLst>
              <a:ext uri="{FF2B5EF4-FFF2-40B4-BE49-F238E27FC236}">
                <a16:creationId xmlns:a16="http://schemas.microsoft.com/office/drawing/2014/main" id="{CC9C8895-951F-4943-89C2-A36E976A758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01883" y="3995141"/>
            <a:ext cx="1303463" cy="1303463"/>
          </a:xfrm>
          <a:prstGeom prst="rect">
            <a:avLst/>
          </a:prstGeom>
          <a:noFill/>
        </p:spPr>
      </p:pic>
      <p:sp>
        <p:nvSpPr>
          <p:cNvPr id="76" name="Inhaltsplatzhalter 2"/>
          <p:cNvSpPr txBox="1">
            <a:spLocks/>
          </p:cNvSpPr>
          <p:nvPr/>
        </p:nvSpPr>
        <p:spPr bwMode="auto">
          <a:xfrm>
            <a:off x="537499" y="3107284"/>
            <a:ext cx="2786127" cy="492443"/>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p>
            <a:pPr marL="0" marR="0" lvl="0" indent="0" algn="l" defTabSz="914069" rtl="0" eaLnBrk="1" fontAlgn="auto" latinLnBrk="0" hangingPunct="1">
              <a:lnSpc>
                <a:spcPct val="100000"/>
              </a:lnSpc>
              <a:spcBef>
                <a:spcPct val="25000"/>
              </a:spcBef>
              <a:spcAft>
                <a:spcPct val="40000"/>
              </a:spcAft>
              <a:buClr>
                <a:srgbClr val="0072AA"/>
              </a:buClr>
              <a:buSzTx/>
              <a:buFontTx/>
              <a:buNone/>
              <a:tabLst/>
              <a:defRPr/>
            </a:pPr>
            <a:r>
              <a:rPr kumimoji="0" lang="en-US" sz="1600" b="1" i="0" u="none" strike="noStrike" kern="1200" cap="none" spc="0" normalizeH="0" baseline="0" noProof="0" dirty="0">
                <a:ln>
                  <a:noFill/>
                </a:ln>
                <a:solidFill>
                  <a:prstClr val="black"/>
                </a:solidFill>
                <a:effectLst/>
                <a:uLnTx/>
                <a:uFillTx/>
                <a:latin typeface="Helvetica" pitchFamily="2" charset="0"/>
              </a:rPr>
              <a:t>Classification </a:t>
            </a:r>
            <a:br>
              <a:rPr kumimoji="0" lang="en-US" sz="1600" b="0" i="0" u="none" strike="noStrike" kern="0" cap="none" spc="0" normalizeH="0" baseline="0" noProof="0" dirty="0">
                <a:ln>
                  <a:noFill/>
                </a:ln>
                <a:solidFill>
                  <a:prstClr val="black"/>
                </a:solidFill>
                <a:effectLst/>
                <a:uLnTx/>
                <a:uFillTx/>
                <a:latin typeface="Helvetica" pitchFamily="2" charset="0"/>
                <a:ea typeface="ＭＳ Ｐゴシック" pitchFamily="34" charset="-128"/>
              </a:rPr>
            </a:br>
            <a:r>
              <a:rPr kumimoji="0" lang="en-US" sz="1600" b="0" i="0" u="none" strike="noStrike" kern="1200" cap="none" spc="0" normalizeH="0" baseline="0" noProof="0" dirty="0">
                <a:ln>
                  <a:noFill/>
                </a:ln>
                <a:solidFill>
                  <a:prstClr val="black"/>
                </a:solidFill>
                <a:effectLst/>
                <a:uLnTx/>
                <a:uFillTx/>
                <a:latin typeface="Helvetica" pitchFamily="2" charset="0"/>
              </a:rPr>
              <a:t>Identify document type</a:t>
            </a:r>
          </a:p>
        </p:txBody>
      </p:sp>
      <p:sp>
        <p:nvSpPr>
          <p:cNvPr id="77" name="Rectangle 58"/>
          <p:cNvSpPr>
            <a:spLocks noChangeArrowheads="1"/>
          </p:cNvSpPr>
          <p:nvPr/>
        </p:nvSpPr>
        <p:spPr bwMode="auto">
          <a:xfrm>
            <a:off x="9016217" y="2903563"/>
            <a:ext cx="1742508" cy="941992"/>
          </a:xfrm>
          <a:prstGeom prst="rect">
            <a:avLst/>
          </a:prstGeom>
          <a:noFill/>
          <a:ln w="12700">
            <a:noFill/>
            <a:miter lim="800000"/>
            <a:headEnd/>
            <a:tailEnd/>
          </a:ln>
        </p:spPr>
        <p:txBody>
          <a:bodyPr lIns="92045" tIns="46023" rIns="92045" bIns="46023">
            <a:spAutoFit/>
          </a:bodyPr>
          <a:lstStyle/>
          <a:p>
            <a:pPr marL="0" marR="0" lvl="0" indent="0" algn="l" defTabSz="761724" rtl="0" eaLnBrk="1" fontAlgn="auto" latinLnBrk="0" hangingPunct="1">
              <a:lnSpc>
                <a:spcPct val="100000"/>
              </a:lnSpc>
              <a:spcBef>
                <a:spcPct val="20000"/>
              </a:spcBef>
              <a:spcAft>
                <a:spcPts val="0"/>
              </a:spcAft>
              <a:buClr>
                <a:srgbClr val="0072AA"/>
              </a:buClr>
              <a:buSzTx/>
              <a:buFontTx/>
              <a:buNone/>
              <a:tabLst/>
              <a:defRPr/>
            </a:pPr>
            <a:r>
              <a:rPr kumimoji="0" lang="en-US" sz="1200" b="0" i="0" u="none" strike="noStrike" kern="0" cap="none" spc="0" normalizeH="0" baseline="0" noProof="0">
                <a:ln>
                  <a:noFill/>
                </a:ln>
                <a:solidFill>
                  <a:prstClr val="black"/>
                </a:solidFill>
                <a:effectLst/>
                <a:uLnTx/>
                <a:uFillTx/>
                <a:latin typeface="Helvetica" pitchFamily="2" charset="0"/>
                <a:ea typeface="ＭＳ Ｐゴシック" pitchFamily="34" charset="-128"/>
              </a:rPr>
              <a:t>“Invoice”</a:t>
            </a:r>
          </a:p>
          <a:p>
            <a:pPr marL="0" marR="0" lvl="0" indent="0" algn="l" defTabSz="761724" rtl="0" eaLnBrk="1" fontAlgn="auto" latinLnBrk="0" hangingPunct="1">
              <a:lnSpc>
                <a:spcPct val="100000"/>
              </a:lnSpc>
              <a:spcBef>
                <a:spcPct val="20000"/>
              </a:spcBef>
              <a:spcAft>
                <a:spcPts val="0"/>
              </a:spcAft>
              <a:buClr>
                <a:srgbClr val="0072AA"/>
              </a:buClr>
              <a:buSzTx/>
              <a:buFontTx/>
              <a:buNone/>
              <a:tabLst/>
              <a:defRPr/>
            </a:pPr>
            <a:r>
              <a:rPr kumimoji="0" lang="en-US" sz="1200" b="0" i="0" u="none" strike="noStrike" kern="0" cap="none" spc="0" normalizeH="0" baseline="0" noProof="0">
                <a:ln>
                  <a:noFill/>
                </a:ln>
                <a:solidFill>
                  <a:prstClr val="black"/>
                </a:solidFill>
                <a:effectLst/>
                <a:uLnTx/>
                <a:uFillTx/>
                <a:latin typeface="Helvetica" pitchFamily="2" charset="0"/>
                <a:ea typeface="ＭＳ Ｐゴシック" pitchFamily="34" charset="-128"/>
              </a:rPr>
              <a:t>“Credit Note“</a:t>
            </a:r>
          </a:p>
          <a:p>
            <a:pPr marL="0" marR="0" lvl="0" indent="0" algn="l" defTabSz="761724" rtl="0" eaLnBrk="1" fontAlgn="auto" latinLnBrk="0" hangingPunct="1">
              <a:lnSpc>
                <a:spcPct val="100000"/>
              </a:lnSpc>
              <a:spcBef>
                <a:spcPct val="20000"/>
              </a:spcBef>
              <a:spcAft>
                <a:spcPts val="0"/>
              </a:spcAft>
              <a:buClr>
                <a:srgbClr val="0072AA"/>
              </a:buClr>
              <a:buSzTx/>
              <a:buFontTx/>
              <a:buNone/>
              <a:tabLst/>
              <a:defRPr/>
            </a:pPr>
            <a:r>
              <a:rPr kumimoji="0" lang="en-US" sz="1200" b="0" i="0" u="none" strike="noStrike" kern="0" cap="none" spc="0" normalizeH="0" baseline="0" noProof="0">
                <a:ln>
                  <a:noFill/>
                </a:ln>
                <a:solidFill>
                  <a:prstClr val="black"/>
                </a:solidFill>
                <a:effectLst/>
                <a:uLnTx/>
                <a:uFillTx/>
                <a:latin typeface="Helvetica" pitchFamily="2" charset="0"/>
                <a:ea typeface="ＭＳ Ｐゴシック" pitchFamily="34" charset="-128"/>
              </a:rPr>
              <a:t>“Down payment“</a:t>
            </a:r>
          </a:p>
          <a:p>
            <a:pPr marL="0" marR="0" lvl="0" indent="0" algn="l" defTabSz="761724" rtl="0" eaLnBrk="1" fontAlgn="auto" latinLnBrk="0" hangingPunct="1">
              <a:lnSpc>
                <a:spcPct val="100000"/>
              </a:lnSpc>
              <a:spcBef>
                <a:spcPct val="20000"/>
              </a:spcBef>
              <a:spcAft>
                <a:spcPts val="0"/>
              </a:spcAft>
              <a:buClr>
                <a:srgbClr val="0072AA"/>
              </a:buClr>
              <a:buSzTx/>
              <a:buFontTx/>
              <a:buNone/>
              <a:tabLst/>
              <a:defRPr/>
            </a:pPr>
            <a:r>
              <a:rPr kumimoji="0" lang="en-US" sz="1200" b="0" i="0" u="none" strike="noStrike" kern="0" cap="none" spc="0" normalizeH="0" baseline="0" noProof="0">
                <a:ln>
                  <a:noFill/>
                </a:ln>
                <a:solidFill>
                  <a:prstClr val="black"/>
                </a:solidFill>
                <a:effectLst/>
                <a:uLnTx/>
                <a:uFillTx/>
                <a:latin typeface="Helvetica" pitchFamily="2" charset="0"/>
                <a:ea typeface="ＭＳ Ｐゴシック" pitchFamily="34" charset="-128"/>
              </a:rPr>
              <a:t>Other</a:t>
            </a:r>
          </a:p>
        </p:txBody>
      </p:sp>
      <p:sp>
        <p:nvSpPr>
          <p:cNvPr id="78" name="Line 62"/>
          <p:cNvSpPr>
            <a:spLocks noChangeShapeType="1"/>
          </p:cNvSpPr>
          <p:nvPr/>
        </p:nvSpPr>
        <p:spPr bwMode="auto">
          <a:xfrm rot="10800000" flipH="1">
            <a:off x="5469491" y="3324254"/>
            <a:ext cx="790567" cy="0"/>
          </a:xfrm>
          <a:prstGeom prst="line">
            <a:avLst/>
          </a:prstGeom>
          <a:noFill/>
          <a:ln w="38100" cap="flat" cmpd="sng" algn="ctr">
            <a:solidFill>
              <a:schemeClr val="accent2"/>
            </a:solidFill>
            <a:prstDash val="solid"/>
            <a:headEnd type="none" w="med" len="med"/>
            <a:tailEnd type="triangle" w="med" len="med"/>
          </a:ln>
          <a:effectLst/>
        </p:spPr>
        <p:txBody>
          <a:bodyPr wrap="square" anchor="ctr">
            <a:spAutoFit/>
          </a:bodyPr>
          <a:lstStyle/>
          <a:p>
            <a:pPr marL="0" marR="0" lvl="0" indent="0" algn="l" defTabSz="914069" rtl="0" eaLnBrk="1" fontAlgn="auto" latinLnBrk="0" hangingPunct="1">
              <a:lnSpc>
                <a:spcPct val="100000"/>
              </a:lnSpc>
              <a:spcBef>
                <a:spcPct val="50000"/>
              </a:spcBef>
              <a:spcAft>
                <a:spcPts val="0"/>
              </a:spcAft>
              <a:buClr>
                <a:srgbClr val="0072AA"/>
              </a:buClr>
              <a:buSzTx/>
              <a:buFont typeface="Wingdings" pitchFamily="2" charset="2"/>
              <a:buChar char="§"/>
              <a:tabLst/>
              <a:defRPr/>
            </a:pPr>
            <a:endParaRPr kumimoji="0" lang="en-US" sz="1999" b="0" i="0" u="none" strike="noStrike" kern="0" cap="none" spc="0" normalizeH="0" baseline="0" noProof="0">
              <a:ln>
                <a:noFill/>
              </a:ln>
              <a:solidFill>
                <a:prstClr val="black"/>
              </a:solidFill>
              <a:effectLst/>
              <a:uLnTx/>
              <a:uFillTx/>
              <a:latin typeface="Helvetica" pitchFamily="2" charset="0"/>
            </a:endParaRPr>
          </a:p>
        </p:txBody>
      </p:sp>
      <p:sp>
        <p:nvSpPr>
          <p:cNvPr id="82" name="Line 60"/>
          <p:cNvSpPr>
            <a:spLocks noChangeShapeType="1"/>
          </p:cNvSpPr>
          <p:nvPr/>
        </p:nvSpPr>
        <p:spPr bwMode="auto">
          <a:xfrm>
            <a:off x="8065070" y="3055748"/>
            <a:ext cx="898291" cy="0"/>
          </a:xfrm>
          <a:prstGeom prst="line">
            <a:avLst/>
          </a:prstGeom>
          <a:noFill/>
          <a:ln w="38100" cap="flat" cmpd="sng" algn="ctr">
            <a:solidFill>
              <a:schemeClr val="accent2"/>
            </a:solidFill>
            <a:prstDash val="solid"/>
            <a:headEnd type="none" w="med" len="med"/>
            <a:tailEnd type="triangle" w="med" len="med"/>
          </a:ln>
          <a:effectLst/>
        </p:spPr>
        <p:txBody>
          <a:bodyPr wrap="square" anchor="ctr">
            <a:spAutoFit/>
          </a:bodyPr>
          <a:lstStyle/>
          <a:p>
            <a:pPr marL="0" marR="0" lvl="0" indent="0" algn="l" defTabSz="914069" rtl="0" eaLnBrk="1" fontAlgn="auto" latinLnBrk="0" hangingPunct="1">
              <a:lnSpc>
                <a:spcPct val="100000"/>
              </a:lnSpc>
              <a:spcBef>
                <a:spcPct val="50000"/>
              </a:spcBef>
              <a:spcAft>
                <a:spcPts val="0"/>
              </a:spcAft>
              <a:buClr>
                <a:srgbClr val="0072AA"/>
              </a:buClr>
              <a:buSzTx/>
              <a:buFont typeface="Wingdings" pitchFamily="2" charset="2"/>
              <a:buChar char="§"/>
              <a:tabLst/>
              <a:defRPr/>
            </a:pPr>
            <a:endParaRPr kumimoji="0" lang="en-US" sz="1999" b="0" i="0" u="none" strike="noStrike" kern="0" cap="none" spc="0" normalizeH="0" baseline="0" noProof="0">
              <a:ln>
                <a:noFill/>
              </a:ln>
              <a:solidFill>
                <a:prstClr val="black"/>
              </a:solidFill>
              <a:effectLst/>
              <a:uLnTx/>
              <a:uFillTx/>
              <a:latin typeface="Helvetica" pitchFamily="2" charset="0"/>
            </a:endParaRPr>
          </a:p>
        </p:txBody>
      </p:sp>
      <p:sp>
        <p:nvSpPr>
          <p:cNvPr id="83" name="Line 61"/>
          <p:cNvSpPr>
            <a:spLocks noChangeShapeType="1"/>
          </p:cNvSpPr>
          <p:nvPr/>
        </p:nvSpPr>
        <p:spPr bwMode="auto">
          <a:xfrm flipH="1">
            <a:off x="7723845" y="3380087"/>
            <a:ext cx="336462" cy="0"/>
          </a:xfrm>
          <a:prstGeom prst="line">
            <a:avLst/>
          </a:prstGeom>
          <a:noFill/>
          <a:ln w="38100" cap="flat" cmpd="sng" algn="ctr">
            <a:solidFill>
              <a:schemeClr val="accent2"/>
            </a:solidFill>
            <a:prstDash val="solid"/>
            <a:headEnd type="none" w="med" len="med"/>
            <a:tailEnd type="triangle" w="med" len="med"/>
          </a:ln>
          <a:effectLst/>
        </p:spPr>
        <p:txBody>
          <a:bodyPr wrap="square" anchor="ctr">
            <a:spAutoFit/>
          </a:bodyPr>
          <a:lstStyle/>
          <a:p>
            <a:pPr marL="0" marR="0" lvl="0" indent="0" algn="l" defTabSz="914069" rtl="0" eaLnBrk="1" fontAlgn="auto" latinLnBrk="0" hangingPunct="1">
              <a:lnSpc>
                <a:spcPct val="100000"/>
              </a:lnSpc>
              <a:spcBef>
                <a:spcPct val="50000"/>
              </a:spcBef>
              <a:spcAft>
                <a:spcPts val="0"/>
              </a:spcAft>
              <a:buClr>
                <a:srgbClr val="0072AA"/>
              </a:buClr>
              <a:buSzTx/>
              <a:buFont typeface="Wingdings" pitchFamily="2" charset="2"/>
              <a:buChar char="§"/>
              <a:tabLst/>
              <a:defRPr/>
            </a:pPr>
            <a:endParaRPr kumimoji="0" lang="en-US" sz="1999" b="0" i="0" u="none" strike="noStrike" kern="0" cap="none" spc="0" normalizeH="0" baseline="0" noProof="0">
              <a:ln>
                <a:noFill/>
              </a:ln>
              <a:solidFill>
                <a:prstClr val="black"/>
              </a:solidFill>
              <a:effectLst/>
              <a:uLnTx/>
              <a:uFillTx/>
              <a:latin typeface="Helvetica" pitchFamily="2" charset="0"/>
            </a:endParaRPr>
          </a:p>
        </p:txBody>
      </p:sp>
      <p:sp>
        <p:nvSpPr>
          <p:cNvPr id="84" name="Line 63"/>
          <p:cNvSpPr>
            <a:spLocks noChangeShapeType="1"/>
          </p:cNvSpPr>
          <p:nvPr/>
        </p:nvSpPr>
        <p:spPr bwMode="auto">
          <a:xfrm>
            <a:off x="8072325" y="3268847"/>
            <a:ext cx="898291" cy="0"/>
          </a:xfrm>
          <a:prstGeom prst="line">
            <a:avLst/>
          </a:prstGeom>
          <a:noFill/>
          <a:ln w="38100" cap="flat" cmpd="sng" algn="ctr">
            <a:solidFill>
              <a:schemeClr val="accent2"/>
            </a:solidFill>
            <a:prstDash val="solid"/>
            <a:headEnd type="none" w="med" len="med"/>
            <a:tailEnd type="triangle" w="med" len="med"/>
          </a:ln>
          <a:effectLst/>
        </p:spPr>
        <p:txBody>
          <a:bodyPr wrap="square" anchor="ctr">
            <a:spAutoFit/>
          </a:bodyPr>
          <a:lstStyle/>
          <a:p>
            <a:pPr marL="0" marR="0" lvl="0" indent="0" algn="l" defTabSz="914069" rtl="0" eaLnBrk="1" fontAlgn="auto" latinLnBrk="0" hangingPunct="1">
              <a:lnSpc>
                <a:spcPct val="100000"/>
              </a:lnSpc>
              <a:spcBef>
                <a:spcPct val="50000"/>
              </a:spcBef>
              <a:spcAft>
                <a:spcPts val="0"/>
              </a:spcAft>
              <a:buClr>
                <a:srgbClr val="0072AA"/>
              </a:buClr>
              <a:buSzTx/>
              <a:buFont typeface="Wingdings" pitchFamily="2" charset="2"/>
              <a:buChar char="§"/>
              <a:tabLst/>
              <a:defRPr/>
            </a:pPr>
            <a:endParaRPr kumimoji="0" lang="en-US" sz="1999" b="0" i="0" u="none" strike="noStrike" kern="0" cap="none" spc="0" normalizeH="0" baseline="0" noProof="0">
              <a:ln>
                <a:noFill/>
              </a:ln>
              <a:solidFill>
                <a:prstClr val="black"/>
              </a:solidFill>
              <a:effectLst/>
              <a:uLnTx/>
              <a:uFillTx/>
              <a:latin typeface="Helvetica" pitchFamily="2" charset="0"/>
            </a:endParaRPr>
          </a:p>
        </p:txBody>
      </p:sp>
      <p:sp>
        <p:nvSpPr>
          <p:cNvPr id="85" name="Line 64"/>
          <p:cNvSpPr>
            <a:spLocks noChangeShapeType="1"/>
          </p:cNvSpPr>
          <p:nvPr/>
        </p:nvSpPr>
        <p:spPr bwMode="auto">
          <a:xfrm>
            <a:off x="8072325" y="3498028"/>
            <a:ext cx="898291" cy="0"/>
          </a:xfrm>
          <a:prstGeom prst="line">
            <a:avLst/>
          </a:prstGeom>
          <a:noFill/>
          <a:ln w="38100" cap="flat" cmpd="sng" algn="ctr">
            <a:solidFill>
              <a:schemeClr val="accent2"/>
            </a:solidFill>
            <a:prstDash val="solid"/>
            <a:headEnd type="none" w="med" len="med"/>
            <a:tailEnd type="triangle" w="med" len="med"/>
          </a:ln>
          <a:effectLst/>
        </p:spPr>
        <p:txBody>
          <a:bodyPr wrap="square" anchor="ctr">
            <a:spAutoFit/>
          </a:bodyPr>
          <a:lstStyle/>
          <a:p>
            <a:pPr marL="0" marR="0" lvl="0" indent="0" algn="l" defTabSz="914069" rtl="0" eaLnBrk="1" fontAlgn="auto" latinLnBrk="0" hangingPunct="1">
              <a:lnSpc>
                <a:spcPct val="100000"/>
              </a:lnSpc>
              <a:spcBef>
                <a:spcPct val="50000"/>
              </a:spcBef>
              <a:spcAft>
                <a:spcPts val="0"/>
              </a:spcAft>
              <a:buClr>
                <a:srgbClr val="0072AA"/>
              </a:buClr>
              <a:buSzTx/>
              <a:buFont typeface="Wingdings" pitchFamily="2" charset="2"/>
              <a:buChar char="§"/>
              <a:tabLst/>
              <a:defRPr/>
            </a:pPr>
            <a:endParaRPr kumimoji="0" lang="en-US" sz="1999" b="0" i="0" u="none" strike="noStrike" kern="0" cap="none" spc="0" normalizeH="0" baseline="0" noProof="0">
              <a:ln>
                <a:noFill/>
              </a:ln>
              <a:solidFill>
                <a:prstClr val="black"/>
              </a:solidFill>
              <a:effectLst/>
              <a:uLnTx/>
              <a:uFillTx/>
              <a:latin typeface="Helvetica" pitchFamily="2" charset="0"/>
            </a:endParaRPr>
          </a:p>
        </p:txBody>
      </p:sp>
      <p:sp>
        <p:nvSpPr>
          <p:cNvPr id="86" name="Line 65"/>
          <p:cNvSpPr>
            <a:spLocks noChangeShapeType="1"/>
          </p:cNvSpPr>
          <p:nvPr/>
        </p:nvSpPr>
        <p:spPr bwMode="auto">
          <a:xfrm>
            <a:off x="8073004" y="3721879"/>
            <a:ext cx="898291" cy="0"/>
          </a:xfrm>
          <a:prstGeom prst="line">
            <a:avLst/>
          </a:prstGeom>
          <a:noFill/>
          <a:ln w="38100" cap="flat" cmpd="sng" algn="ctr">
            <a:solidFill>
              <a:schemeClr val="accent2"/>
            </a:solidFill>
            <a:prstDash val="solid"/>
            <a:headEnd type="none" w="med" len="med"/>
            <a:tailEnd type="triangle" w="med" len="med"/>
          </a:ln>
          <a:effectLst/>
        </p:spPr>
        <p:txBody>
          <a:bodyPr wrap="square" anchor="ctr">
            <a:spAutoFit/>
          </a:bodyPr>
          <a:lstStyle/>
          <a:p>
            <a:pPr marL="0" marR="0" lvl="0" indent="0" algn="l" defTabSz="914069" rtl="0" eaLnBrk="1" fontAlgn="auto" latinLnBrk="0" hangingPunct="1">
              <a:lnSpc>
                <a:spcPct val="100000"/>
              </a:lnSpc>
              <a:spcBef>
                <a:spcPct val="50000"/>
              </a:spcBef>
              <a:spcAft>
                <a:spcPts val="0"/>
              </a:spcAft>
              <a:buClr>
                <a:srgbClr val="0072AA"/>
              </a:buClr>
              <a:buSzTx/>
              <a:buFont typeface="Wingdings" pitchFamily="2" charset="2"/>
              <a:buChar char="§"/>
              <a:tabLst/>
              <a:defRPr/>
            </a:pPr>
            <a:endParaRPr kumimoji="0" lang="en-US" sz="1999" b="0" i="0" u="none" strike="noStrike" kern="0" cap="none" spc="0" normalizeH="0" baseline="0" noProof="0">
              <a:ln>
                <a:noFill/>
              </a:ln>
              <a:solidFill>
                <a:prstClr val="black"/>
              </a:solidFill>
              <a:effectLst/>
              <a:uLnTx/>
              <a:uFillTx/>
              <a:latin typeface="Helvetica" pitchFamily="2" charset="0"/>
            </a:endParaRPr>
          </a:p>
        </p:txBody>
      </p:sp>
      <p:sp>
        <p:nvSpPr>
          <p:cNvPr id="87" name="Line 59"/>
          <p:cNvSpPr>
            <a:spLocks noChangeShapeType="1"/>
          </p:cNvSpPr>
          <p:nvPr/>
        </p:nvSpPr>
        <p:spPr bwMode="auto">
          <a:xfrm flipH="1">
            <a:off x="8072325" y="3055748"/>
            <a:ext cx="1" cy="672217"/>
          </a:xfrm>
          <a:prstGeom prst="line">
            <a:avLst/>
          </a:prstGeom>
          <a:noFill/>
          <a:ln w="38100" cap="flat" cmpd="sng" algn="ctr">
            <a:solidFill>
              <a:schemeClr val="accent2"/>
            </a:solidFill>
            <a:prstDash val="solid"/>
            <a:headEnd type="none" w="med" len="med"/>
            <a:tailEnd type="none" w="med" len="med"/>
          </a:ln>
          <a:effectLst/>
        </p:spPr>
        <p:txBody>
          <a:bodyPr wrap="square" anchor="ctr">
            <a:spAutoFit/>
          </a:bodyPr>
          <a:lstStyle/>
          <a:p>
            <a:pPr marL="0" marR="0" lvl="0" indent="0" algn="l" defTabSz="914069" rtl="0" eaLnBrk="1" fontAlgn="auto" latinLnBrk="0" hangingPunct="1">
              <a:lnSpc>
                <a:spcPct val="100000"/>
              </a:lnSpc>
              <a:spcBef>
                <a:spcPct val="50000"/>
              </a:spcBef>
              <a:spcAft>
                <a:spcPts val="0"/>
              </a:spcAft>
              <a:buClr>
                <a:srgbClr val="0072AA"/>
              </a:buClr>
              <a:buSzTx/>
              <a:buFont typeface="Wingdings" pitchFamily="2" charset="2"/>
              <a:buChar char="§"/>
              <a:tabLst/>
              <a:defRPr/>
            </a:pPr>
            <a:endParaRPr kumimoji="0" lang="en-US" sz="1999" b="0" i="0" u="none" strike="noStrike" kern="0" cap="none" spc="0" normalizeH="0" baseline="0" noProof="0">
              <a:ln>
                <a:noFill/>
              </a:ln>
              <a:solidFill>
                <a:prstClr val="black"/>
              </a:solidFill>
              <a:effectLst/>
              <a:uLnTx/>
              <a:uFillTx/>
              <a:latin typeface="Helvetica" pitchFamily="2" charset="0"/>
            </a:endParaRPr>
          </a:p>
        </p:txBody>
      </p:sp>
      <p:pic>
        <p:nvPicPr>
          <p:cNvPr id="634" name="Picture 633">
            <a:extLst>
              <a:ext uri="{FF2B5EF4-FFF2-40B4-BE49-F238E27FC236}">
                <a16:creationId xmlns:a16="http://schemas.microsoft.com/office/drawing/2014/main" id="{7AD38362-0F8A-B344-A88C-833967D690E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81029" y="2806543"/>
            <a:ext cx="1117683" cy="1117683"/>
          </a:xfrm>
          <a:prstGeom prst="rect">
            <a:avLst/>
          </a:prstGeom>
          <a:noFill/>
        </p:spPr>
      </p:pic>
      <p:pic>
        <p:nvPicPr>
          <p:cNvPr id="641" name="Picture 640">
            <a:extLst>
              <a:ext uri="{FF2B5EF4-FFF2-40B4-BE49-F238E27FC236}">
                <a16:creationId xmlns:a16="http://schemas.microsoft.com/office/drawing/2014/main" id="{F87CD7DD-A235-CA42-B5A5-48563BAA016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91487" y="2791173"/>
            <a:ext cx="1117683" cy="1117683"/>
          </a:xfrm>
          <a:prstGeom prst="rect">
            <a:avLst/>
          </a:prstGeom>
          <a:noFill/>
        </p:spPr>
      </p:pic>
      <p:pic>
        <p:nvPicPr>
          <p:cNvPr id="45" name="Picture 44">
            <a:extLst>
              <a:ext uri="{FF2B5EF4-FFF2-40B4-BE49-F238E27FC236}">
                <a16:creationId xmlns:a16="http://schemas.microsoft.com/office/drawing/2014/main" id="{D7A8FCC7-3BC5-42B9-97B3-EFD5AD17240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09170" y="1470037"/>
            <a:ext cx="1117683" cy="1117683"/>
          </a:xfrm>
          <a:prstGeom prst="rect">
            <a:avLst/>
          </a:prstGeom>
          <a:noFill/>
        </p:spPr>
      </p:pic>
    </p:spTree>
    <p:extLst>
      <p:ext uri="{BB962C8B-B14F-4D97-AF65-F5344CB8AC3E}">
        <p14:creationId xmlns:p14="http://schemas.microsoft.com/office/powerpoint/2010/main" val="9622430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D7F0E8-DC1E-470C-9167-D78092251979}"/>
              </a:ext>
            </a:extLst>
          </p:cNvPr>
          <p:cNvSpPr>
            <a:spLocks noGrp="1"/>
          </p:cNvSpPr>
          <p:nvPr>
            <p:ph type="body" sz="quarter" idx="12"/>
          </p:nvPr>
        </p:nvSpPr>
        <p:spPr>
          <a:xfrm>
            <a:off x="6910197" y="6315706"/>
            <a:ext cx="5012568" cy="369989"/>
          </a:xfrm>
          <a:prstGeom prst="rect">
            <a:avLst/>
          </a:prstGeom>
        </p:spPr>
        <p:txBody>
          <a:bodyPr>
            <a:normAutofit/>
          </a:bodyPr>
          <a:lstStyle/>
          <a:p>
            <a:pPr algn="r"/>
            <a:r>
              <a:rPr lang="de-DE" sz="1000" b="0" i="1" dirty="0">
                <a:solidFill>
                  <a:schemeClr val="bg1">
                    <a:lumMod val="50000"/>
                  </a:schemeClr>
                </a:solidFill>
              </a:rPr>
              <a:t>*out-</a:t>
            </a:r>
            <a:r>
              <a:rPr lang="de-DE" sz="1000" b="0" i="1" dirty="0" err="1">
                <a:solidFill>
                  <a:schemeClr val="bg1">
                    <a:lumMod val="50000"/>
                  </a:schemeClr>
                </a:solidFill>
              </a:rPr>
              <a:t>of</a:t>
            </a:r>
            <a:r>
              <a:rPr lang="de-DE" sz="1000" b="0" i="1" dirty="0">
                <a:solidFill>
                  <a:schemeClr val="bg1">
                    <a:lumMod val="50000"/>
                  </a:schemeClr>
                </a:solidFill>
              </a:rPr>
              <a:t>-</a:t>
            </a:r>
            <a:r>
              <a:rPr lang="de-DE" sz="1000" b="0" i="1" dirty="0" err="1">
                <a:solidFill>
                  <a:schemeClr val="bg1">
                    <a:lumMod val="50000"/>
                  </a:schemeClr>
                </a:solidFill>
              </a:rPr>
              <a:t>the</a:t>
            </a:r>
            <a:r>
              <a:rPr lang="de-DE" sz="1000" b="0" i="1" dirty="0">
                <a:solidFill>
                  <a:schemeClr val="bg1">
                    <a:lumMod val="50000"/>
                  </a:schemeClr>
                </a:solidFill>
              </a:rPr>
              <a:t>-box </a:t>
            </a:r>
            <a:r>
              <a:rPr lang="de-DE" sz="1000" b="0" i="1" dirty="0" err="1">
                <a:solidFill>
                  <a:schemeClr val="bg1">
                    <a:lumMod val="50000"/>
                  </a:schemeClr>
                </a:solidFill>
              </a:rPr>
              <a:t>field</a:t>
            </a:r>
            <a:r>
              <a:rPr lang="de-DE" sz="1000" b="0" i="1" dirty="0">
                <a:solidFill>
                  <a:schemeClr val="bg1">
                    <a:lumMod val="50000"/>
                  </a:schemeClr>
                </a:solidFill>
              </a:rPr>
              <a:t> </a:t>
            </a:r>
            <a:r>
              <a:rPr lang="de-DE" sz="1000" b="0" i="1" dirty="0" err="1">
                <a:solidFill>
                  <a:schemeClr val="bg1">
                    <a:lumMod val="50000"/>
                  </a:schemeClr>
                </a:solidFill>
              </a:rPr>
              <a:t>recognition</a:t>
            </a:r>
            <a:r>
              <a:rPr lang="de-DE" sz="1000" b="0" i="1" dirty="0">
                <a:solidFill>
                  <a:schemeClr val="bg1">
                    <a:lumMod val="50000"/>
                  </a:schemeClr>
                </a:solidFill>
              </a:rPr>
              <a:t> rate </a:t>
            </a:r>
            <a:r>
              <a:rPr lang="de-DE" sz="1000" b="0" i="1" dirty="0" err="1">
                <a:solidFill>
                  <a:schemeClr val="bg1">
                    <a:lumMod val="50000"/>
                  </a:schemeClr>
                </a:solidFill>
              </a:rPr>
              <a:t>of</a:t>
            </a:r>
            <a:r>
              <a:rPr lang="de-DE" sz="1000" b="0" i="1" dirty="0">
                <a:solidFill>
                  <a:schemeClr val="bg1">
                    <a:lumMod val="50000"/>
                  </a:schemeClr>
                </a:solidFill>
              </a:rPr>
              <a:t> </a:t>
            </a:r>
            <a:r>
              <a:rPr lang="de-DE" sz="1000" b="0" i="1" dirty="0" err="1">
                <a:solidFill>
                  <a:schemeClr val="bg1">
                    <a:lumMod val="50000"/>
                  </a:schemeClr>
                </a:solidFill>
              </a:rPr>
              <a:t>about</a:t>
            </a:r>
            <a:r>
              <a:rPr lang="de-DE" sz="1000" b="0" i="1" dirty="0">
                <a:solidFill>
                  <a:schemeClr val="bg1">
                    <a:lumMod val="50000"/>
                  </a:schemeClr>
                </a:solidFill>
              </a:rPr>
              <a:t> 75%</a:t>
            </a:r>
          </a:p>
        </p:txBody>
      </p:sp>
      <p:grpSp>
        <p:nvGrpSpPr>
          <p:cNvPr id="4" name="Group 3">
            <a:extLst>
              <a:ext uri="{FF2B5EF4-FFF2-40B4-BE49-F238E27FC236}">
                <a16:creationId xmlns:a16="http://schemas.microsoft.com/office/drawing/2014/main" id="{CCDC5EA8-8B04-40A0-B890-C791BE3FAF96}"/>
              </a:ext>
            </a:extLst>
          </p:cNvPr>
          <p:cNvGrpSpPr/>
          <p:nvPr/>
        </p:nvGrpSpPr>
        <p:grpSpPr>
          <a:xfrm>
            <a:off x="815622" y="1667047"/>
            <a:ext cx="8915559" cy="4648660"/>
            <a:chOff x="1614533" y="1414570"/>
            <a:chExt cx="8106794" cy="4226962"/>
          </a:xfrm>
        </p:grpSpPr>
        <p:pic>
          <p:nvPicPr>
            <p:cNvPr id="19" name="Picture 18">
              <a:extLst>
                <a:ext uri="{FF2B5EF4-FFF2-40B4-BE49-F238E27FC236}">
                  <a16:creationId xmlns:a16="http://schemas.microsoft.com/office/drawing/2014/main" id="{5C230D66-8B15-D54C-A9B5-F1FF6985362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04469" y="1414570"/>
              <a:ext cx="1100081" cy="1100081"/>
            </a:xfrm>
            <a:prstGeom prst="rect">
              <a:avLst/>
            </a:prstGeom>
          </p:spPr>
        </p:pic>
        <p:pic>
          <p:nvPicPr>
            <p:cNvPr id="31" name="Picture 30">
              <a:extLst>
                <a:ext uri="{FF2B5EF4-FFF2-40B4-BE49-F238E27FC236}">
                  <a16:creationId xmlns:a16="http://schemas.microsoft.com/office/drawing/2014/main" id="{999DEECA-715B-4C4E-843A-9112F1419AC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7887201" y="1730462"/>
              <a:ext cx="1555579" cy="1555579"/>
            </a:xfrm>
            <a:prstGeom prst="rect">
              <a:avLst/>
            </a:prstGeom>
          </p:spPr>
        </p:pic>
        <p:pic>
          <p:nvPicPr>
            <p:cNvPr id="25" name="Picture 24">
              <a:extLst>
                <a:ext uri="{FF2B5EF4-FFF2-40B4-BE49-F238E27FC236}">
                  <a16:creationId xmlns:a16="http://schemas.microsoft.com/office/drawing/2014/main" id="{DA18738B-06FF-4D4B-871B-E94A11B1CF1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58456" y="2914197"/>
              <a:ext cx="820325" cy="820325"/>
            </a:xfrm>
            <a:prstGeom prst="rect">
              <a:avLst/>
            </a:prstGeom>
          </p:spPr>
        </p:pic>
        <p:pic>
          <p:nvPicPr>
            <p:cNvPr id="28" name="Picture 27">
              <a:extLst>
                <a:ext uri="{FF2B5EF4-FFF2-40B4-BE49-F238E27FC236}">
                  <a16:creationId xmlns:a16="http://schemas.microsoft.com/office/drawing/2014/main" id="{3D1196DC-BC7F-EB49-8569-78A9E553279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069196" y="2181717"/>
              <a:ext cx="816328" cy="816328"/>
            </a:xfrm>
            <a:prstGeom prst="rect">
              <a:avLst/>
            </a:prstGeom>
          </p:spPr>
        </p:pic>
        <p:pic>
          <p:nvPicPr>
            <p:cNvPr id="33" name="Picture 32">
              <a:extLst>
                <a:ext uri="{FF2B5EF4-FFF2-40B4-BE49-F238E27FC236}">
                  <a16:creationId xmlns:a16="http://schemas.microsoft.com/office/drawing/2014/main" id="{DD9125DC-6711-494B-896E-487FE910874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614533" y="2685090"/>
              <a:ext cx="1100081" cy="1100081"/>
            </a:xfrm>
            <a:prstGeom prst="rect">
              <a:avLst/>
            </a:prstGeom>
          </p:spPr>
        </p:pic>
        <p:sp>
          <p:nvSpPr>
            <p:cNvPr id="5" name="Arrow: Pentagon 4">
              <a:extLst>
                <a:ext uri="{FF2B5EF4-FFF2-40B4-BE49-F238E27FC236}">
                  <a16:creationId xmlns:a16="http://schemas.microsoft.com/office/drawing/2014/main" id="{B452AFCA-F30E-45D8-8F47-C158BBEBE3B5}"/>
                </a:ext>
              </a:extLst>
            </p:cNvPr>
            <p:cNvSpPr/>
            <p:nvPr/>
          </p:nvSpPr>
          <p:spPr>
            <a:xfrm>
              <a:off x="2648697" y="3007646"/>
              <a:ext cx="1875814" cy="473714"/>
            </a:xfrm>
            <a:prstGeom prst="homePlat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068"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prstClr val="black"/>
                  </a:solidFill>
                  <a:effectLst/>
                  <a:uLnTx/>
                  <a:uFillTx/>
                  <a:latin typeface="Arial"/>
                  <a:ea typeface="+mn-ea"/>
                  <a:cs typeface="+mn-cs"/>
                </a:rPr>
                <a:t>Supplier invoice </a:t>
              </a:r>
              <a:endParaRPr kumimoji="0" lang="en-US" sz="1200" b="1" i="0" u="none" strike="noStrike" kern="1200" cap="none" spc="0" normalizeH="0" baseline="0" noProof="0">
                <a:ln>
                  <a:noFill/>
                </a:ln>
                <a:solidFill>
                  <a:prstClr val="black"/>
                </a:solidFill>
                <a:effectLst/>
                <a:uLnTx/>
                <a:uFillTx/>
                <a:latin typeface="Arial"/>
                <a:ea typeface="+mn-ea"/>
                <a:cs typeface="+mn-cs"/>
              </a:endParaRPr>
            </a:p>
          </p:txBody>
        </p:sp>
        <p:sp>
          <p:nvSpPr>
            <p:cNvPr id="8" name="Arrow: Pentagon 7">
              <a:extLst>
                <a:ext uri="{FF2B5EF4-FFF2-40B4-BE49-F238E27FC236}">
                  <a16:creationId xmlns:a16="http://schemas.microsoft.com/office/drawing/2014/main" id="{0131C413-E44F-41EC-A31D-D636A8B4A96E}"/>
                </a:ext>
              </a:extLst>
            </p:cNvPr>
            <p:cNvSpPr/>
            <p:nvPr/>
          </p:nvSpPr>
          <p:spPr>
            <a:xfrm>
              <a:off x="5173147" y="2448233"/>
              <a:ext cx="1875814" cy="473715"/>
            </a:xfrm>
            <a:prstGeom prst="homePlat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068"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prstClr val="black"/>
                  </a:solidFill>
                  <a:effectLst/>
                  <a:uLnTx/>
                  <a:uFillTx/>
                  <a:latin typeface="Arial"/>
                  <a:ea typeface="+mn-ea"/>
                  <a:cs typeface="+mn-cs"/>
                </a:rPr>
                <a:t>Invoice knowledge base*</a:t>
              </a:r>
              <a:endParaRPr kumimoji="0" lang="en-US" sz="1200" b="1" i="0" u="none" strike="noStrike" kern="1200" cap="none" spc="0" normalizeH="0" baseline="0" noProof="0">
                <a:ln>
                  <a:noFill/>
                </a:ln>
                <a:solidFill>
                  <a:prstClr val="black"/>
                </a:solidFill>
                <a:effectLst/>
                <a:uLnTx/>
                <a:uFillTx/>
                <a:latin typeface="Arial"/>
                <a:ea typeface="+mn-ea"/>
                <a:cs typeface="+mn-cs"/>
              </a:endParaRPr>
            </a:p>
          </p:txBody>
        </p:sp>
        <p:sp>
          <p:nvSpPr>
            <p:cNvPr id="10" name="Arrow: Pentagon 9">
              <a:extLst>
                <a:ext uri="{FF2B5EF4-FFF2-40B4-BE49-F238E27FC236}">
                  <a16:creationId xmlns:a16="http://schemas.microsoft.com/office/drawing/2014/main" id="{0051AFEC-600F-4E7D-A504-C2B57B9AE231}"/>
                </a:ext>
              </a:extLst>
            </p:cNvPr>
            <p:cNvSpPr/>
            <p:nvPr/>
          </p:nvSpPr>
          <p:spPr>
            <a:xfrm>
              <a:off x="7845513" y="2946824"/>
              <a:ext cx="1875814" cy="473714"/>
            </a:xfrm>
            <a:prstGeom prst="homePlat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068" rtl="0" eaLnBrk="1" fontAlgn="auto" latinLnBrk="0" hangingPunct="1">
                <a:lnSpc>
                  <a:spcPct val="90000"/>
                </a:lnSpc>
                <a:spcBef>
                  <a:spcPts val="0"/>
                </a:spcBef>
                <a:spcAft>
                  <a:spcPts val="0"/>
                </a:spcAft>
                <a:buClrTx/>
                <a:buSzTx/>
                <a:buFontTx/>
                <a:buNone/>
                <a:tabLst/>
                <a:defRPr/>
              </a:pPr>
              <a:r>
                <a:rPr kumimoji="0" lang="de-DE" sz="1200" b="1" i="0" u="none" strike="noStrike" kern="1200" cap="none" spc="0" normalizeH="0" baseline="0" noProof="0">
                  <a:ln>
                    <a:noFill/>
                  </a:ln>
                  <a:solidFill>
                    <a:prstClr val="black"/>
                  </a:solidFill>
                  <a:effectLst/>
                  <a:uLnTx/>
                  <a:uFillTx/>
                  <a:latin typeface="Arial"/>
                  <a:ea typeface="+mn-ea"/>
                  <a:cs typeface="+mn-cs"/>
                </a:rPr>
                <a:t>User Interaction or business rule (Feedback</a:t>
              </a:r>
              <a:r>
                <a:rPr kumimoji="0" lang="de-DE" sz="1200" b="0" i="0" u="none" strike="noStrike" kern="1200" cap="none" spc="0" normalizeH="0" baseline="0" noProof="0">
                  <a:ln>
                    <a:noFill/>
                  </a:ln>
                  <a:solidFill>
                    <a:prstClr val="black"/>
                  </a:solidFill>
                  <a:effectLst/>
                  <a:uLnTx/>
                  <a:uFillTx/>
                  <a:latin typeface="Arial"/>
                  <a:ea typeface="+mn-ea"/>
                  <a:cs typeface="+mn-cs"/>
                </a:rPr>
                <a:t>)</a:t>
              </a: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11" name="Arrow: Pentagon 10">
              <a:extLst>
                <a:ext uri="{FF2B5EF4-FFF2-40B4-BE49-F238E27FC236}">
                  <a16:creationId xmlns:a16="http://schemas.microsoft.com/office/drawing/2014/main" id="{9D7AAE27-091B-4AB9-938C-492BE6E51FC8}"/>
                </a:ext>
              </a:extLst>
            </p:cNvPr>
            <p:cNvSpPr/>
            <p:nvPr/>
          </p:nvSpPr>
          <p:spPr>
            <a:xfrm>
              <a:off x="5173147" y="3731312"/>
              <a:ext cx="1875814" cy="473714"/>
            </a:xfrm>
            <a:prstGeom prst="homePlat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068"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prstClr val="black"/>
                  </a:solidFill>
                  <a:effectLst/>
                  <a:uLnTx/>
                  <a:uFillTx/>
                  <a:latin typeface="Arial"/>
                  <a:ea typeface="+mn-ea"/>
                  <a:cs typeface="+mn-cs"/>
                </a:rPr>
                <a:t>Machine Learning</a:t>
              </a:r>
              <a:endParaRPr kumimoji="0" lang="en-US" sz="1200" b="1" i="0" u="none" strike="noStrike" kern="1200" cap="none" spc="0" normalizeH="0" baseline="0" noProof="0">
                <a:ln>
                  <a:noFill/>
                </a:ln>
                <a:solidFill>
                  <a:prstClr val="black"/>
                </a:solidFill>
                <a:effectLst/>
                <a:uLnTx/>
                <a:uFillTx/>
                <a:latin typeface="Arial"/>
                <a:ea typeface="+mn-ea"/>
                <a:cs typeface="+mn-cs"/>
              </a:endParaRPr>
            </a:p>
          </p:txBody>
        </p:sp>
        <p:cxnSp>
          <p:nvCxnSpPr>
            <p:cNvPr id="20" name="Connector: Elbow 19">
              <a:extLst>
                <a:ext uri="{FF2B5EF4-FFF2-40B4-BE49-F238E27FC236}">
                  <a16:creationId xmlns:a16="http://schemas.microsoft.com/office/drawing/2014/main" id="{B1FD275A-A828-489F-9ABD-451BDE018020}"/>
                </a:ext>
              </a:extLst>
            </p:cNvPr>
            <p:cNvCxnSpPr>
              <a:cxnSpLocks/>
              <a:stCxn id="5" idx="3"/>
              <a:endCxn id="8" idx="1"/>
            </p:cNvCxnSpPr>
            <p:nvPr/>
          </p:nvCxnSpPr>
          <p:spPr>
            <a:xfrm flipV="1">
              <a:off x="4524511" y="2685092"/>
              <a:ext cx="648637" cy="559412"/>
            </a:xfrm>
            <a:prstGeom prst="bentConnector3">
              <a:avLst>
                <a:gd name="adj1" fmla="val 88"/>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A508C768-FAE6-4729-B3BF-DC6B2947E795}"/>
                </a:ext>
              </a:extLst>
            </p:cNvPr>
            <p:cNvCxnSpPr>
              <a:cxnSpLocks/>
            </p:cNvCxnSpPr>
            <p:nvPr/>
          </p:nvCxnSpPr>
          <p:spPr>
            <a:xfrm>
              <a:off x="7048962" y="2675571"/>
              <a:ext cx="796551" cy="498591"/>
            </a:xfrm>
            <a:prstGeom prst="bent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id="{63465889-5A8C-45A5-9CC5-15A6A888BD3E}"/>
                </a:ext>
              </a:extLst>
            </p:cNvPr>
            <p:cNvCxnSpPr>
              <a:cxnSpLocks/>
              <a:stCxn id="10" idx="3"/>
              <a:endCxn id="11" idx="2"/>
            </p:cNvCxnSpPr>
            <p:nvPr/>
          </p:nvCxnSpPr>
          <p:spPr>
            <a:xfrm flipH="1">
              <a:off x="5992626" y="3183682"/>
              <a:ext cx="3728701" cy="1021344"/>
            </a:xfrm>
            <a:prstGeom prst="bentConnector4">
              <a:avLst>
                <a:gd name="adj1" fmla="val -6129"/>
                <a:gd name="adj2" fmla="val 122375"/>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3C4121E2-D6DD-4E51-AE6C-7CE500700EC0}"/>
                </a:ext>
              </a:extLst>
            </p:cNvPr>
            <p:cNvCxnSpPr>
              <a:cxnSpLocks/>
              <a:endCxn id="11" idx="1"/>
            </p:cNvCxnSpPr>
            <p:nvPr/>
          </p:nvCxnSpPr>
          <p:spPr>
            <a:xfrm rot="16200000" flipH="1">
              <a:off x="4507766" y="3302787"/>
              <a:ext cx="682127" cy="648637"/>
            </a:xfrm>
            <a:prstGeom prst="bentConnector2">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2" name="Connector: Elbow 51">
              <a:extLst>
                <a:ext uri="{FF2B5EF4-FFF2-40B4-BE49-F238E27FC236}">
                  <a16:creationId xmlns:a16="http://schemas.microsoft.com/office/drawing/2014/main" id="{983BB9DE-C979-41EE-B79F-A861D050CDBC}"/>
                </a:ext>
              </a:extLst>
            </p:cNvPr>
            <p:cNvCxnSpPr>
              <a:cxnSpLocks/>
            </p:cNvCxnSpPr>
            <p:nvPr/>
          </p:nvCxnSpPr>
          <p:spPr>
            <a:xfrm flipV="1">
              <a:off x="7021901" y="3286042"/>
              <a:ext cx="823614" cy="652096"/>
            </a:xfrm>
            <a:prstGeom prst="bentConnector3">
              <a:avLst/>
            </a:prstGeom>
            <a:ln w="19050">
              <a:solidFill>
                <a:schemeClr val="tx2"/>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6C6CDFFC-7CA1-445E-94AF-8CE4F5B8895B}"/>
                </a:ext>
              </a:extLst>
            </p:cNvPr>
            <p:cNvSpPr/>
            <p:nvPr/>
          </p:nvSpPr>
          <p:spPr>
            <a:xfrm>
              <a:off x="7163760" y="2984048"/>
              <a:ext cx="541353" cy="473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068"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a:ln>
                    <a:noFill/>
                  </a:ln>
                  <a:solidFill>
                    <a:prstClr val="black"/>
                  </a:solidFill>
                  <a:effectLst/>
                  <a:uLnTx/>
                  <a:uFillTx/>
                  <a:latin typeface="Arial"/>
                  <a:ea typeface="+mn-ea"/>
                  <a:cs typeface="+mn-cs"/>
                </a:rPr>
                <a:t>Voter</a:t>
              </a:r>
              <a:endParaRPr kumimoji="0" lang="en-US" sz="1050" b="0" i="0" u="none" strike="noStrike" kern="1200" cap="none" spc="0" normalizeH="0" baseline="0" noProof="0">
                <a:ln>
                  <a:noFill/>
                </a:ln>
                <a:solidFill>
                  <a:prstClr val="black"/>
                </a:solidFill>
                <a:effectLst/>
                <a:uLnTx/>
                <a:uFillTx/>
                <a:latin typeface="Arial"/>
                <a:ea typeface="+mn-ea"/>
                <a:cs typeface="+mn-cs"/>
              </a:endParaRPr>
            </a:p>
          </p:txBody>
        </p:sp>
        <p:pic>
          <p:nvPicPr>
            <p:cNvPr id="35" name="Picture 34">
              <a:extLst>
                <a:ext uri="{FF2B5EF4-FFF2-40B4-BE49-F238E27FC236}">
                  <a16:creationId xmlns:a16="http://schemas.microsoft.com/office/drawing/2014/main" id="{515F421E-71BE-134A-B5D8-59927A45402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542244" y="4541451"/>
              <a:ext cx="1100081" cy="1100081"/>
            </a:xfrm>
            <a:prstGeom prst="rect">
              <a:avLst/>
            </a:prstGeom>
          </p:spPr>
        </p:pic>
        <p:pic>
          <p:nvPicPr>
            <p:cNvPr id="37" name="Picture 36">
              <a:extLst>
                <a:ext uri="{FF2B5EF4-FFF2-40B4-BE49-F238E27FC236}">
                  <a16:creationId xmlns:a16="http://schemas.microsoft.com/office/drawing/2014/main" id="{D36F240D-DEEC-2C41-BDFE-CB61AD5F956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156245" y="2429953"/>
              <a:ext cx="481717" cy="481717"/>
            </a:xfrm>
            <a:prstGeom prst="rect">
              <a:avLst/>
            </a:prstGeom>
            <a:solidFill>
              <a:schemeClr val="bg1"/>
            </a:solidFill>
          </p:spPr>
        </p:pic>
      </p:grpSp>
      <p:sp>
        <p:nvSpPr>
          <p:cNvPr id="6" name="TextBox 5">
            <a:extLst>
              <a:ext uri="{FF2B5EF4-FFF2-40B4-BE49-F238E27FC236}">
                <a16:creationId xmlns:a16="http://schemas.microsoft.com/office/drawing/2014/main" id="{B019B776-4156-8625-34A3-72320175D583}"/>
              </a:ext>
            </a:extLst>
          </p:cNvPr>
          <p:cNvSpPr txBox="1"/>
          <p:nvPr/>
        </p:nvSpPr>
        <p:spPr>
          <a:xfrm>
            <a:off x="671607" y="560872"/>
            <a:ext cx="10178252" cy="981166"/>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accent3"/>
                </a:solidFill>
                <a:effectLst/>
                <a:uLnTx/>
                <a:uFillTx/>
                <a:latin typeface="Helvetica" pitchFamily="2" charset="0"/>
                <a:ea typeface="+mj-ea"/>
                <a:cs typeface="Segoe UI" panose="020B0502040204020203" pitchFamily="34" charset="0"/>
              </a:rPr>
              <a:t>Invoice Knowledge Base +  ML </a:t>
            </a:r>
            <a:br>
              <a:rPr kumimoji="0" lang="en-US" sz="3200" b="1" i="0" u="none" strike="noStrike" kern="1200" cap="none" spc="0" normalizeH="0" baseline="0" noProof="0" dirty="0">
                <a:ln>
                  <a:noFill/>
                </a:ln>
                <a:solidFill>
                  <a:schemeClr val="accent3"/>
                </a:solidFill>
                <a:effectLst/>
                <a:uLnTx/>
                <a:uFillTx/>
                <a:latin typeface="Helvetica" pitchFamily="2" charset="0"/>
                <a:ea typeface="+mj-ea"/>
                <a:cs typeface="Segoe UI" panose="020B0502040204020203" pitchFamily="34" charset="0"/>
              </a:rPr>
            </a:br>
            <a:r>
              <a:rPr kumimoji="0" lang="en-US" sz="3200" b="1" i="0" u="none" strike="noStrike" kern="1200" cap="none" spc="0" normalizeH="0" baseline="0" noProof="0" dirty="0">
                <a:ln>
                  <a:noFill/>
                </a:ln>
                <a:solidFill>
                  <a:schemeClr val="accent3"/>
                </a:solidFill>
                <a:effectLst/>
                <a:uLnTx/>
                <a:uFillTx/>
                <a:latin typeface="Helvetica" pitchFamily="2" charset="0"/>
                <a:ea typeface="+mj-ea"/>
                <a:cs typeface="Segoe UI" panose="020B0502040204020203" pitchFamily="34" charset="0"/>
              </a:rPr>
              <a:t>Boosts Recognition Rate (Built in RPA)</a:t>
            </a:r>
          </a:p>
        </p:txBody>
      </p:sp>
    </p:spTree>
    <p:extLst>
      <p:ext uri="{BB962C8B-B14F-4D97-AF65-F5344CB8AC3E}">
        <p14:creationId xmlns:p14="http://schemas.microsoft.com/office/powerpoint/2010/main" val="7223625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9DF10FE-A7AE-B343-05BD-179520DFE74E}"/>
              </a:ext>
            </a:extLst>
          </p:cNvPr>
          <p:cNvSpPr>
            <a:spLocks noGrp="1"/>
          </p:cNvSpPr>
          <p:nvPr>
            <p:ph type="body" sz="quarter" idx="12"/>
          </p:nvPr>
        </p:nvSpPr>
        <p:spPr/>
        <p:txBody>
          <a:bodyPr/>
          <a:lstStyle/>
          <a:p>
            <a:r>
              <a:rPr lang="en-US" sz="3200" dirty="0">
                <a:solidFill>
                  <a:schemeClr val="accent3"/>
                </a:solidFill>
              </a:rPr>
              <a:t>Continuous Self-adapted Learning</a:t>
            </a:r>
          </a:p>
        </p:txBody>
      </p:sp>
      <p:graphicFrame>
        <p:nvGraphicFramePr>
          <p:cNvPr id="7" name="Content Placeholder 6">
            <a:extLst>
              <a:ext uri="{FF2B5EF4-FFF2-40B4-BE49-F238E27FC236}">
                <a16:creationId xmlns:a16="http://schemas.microsoft.com/office/drawing/2014/main" id="{FDD1DDAA-16F5-4607-A5B1-8387CD0F24CB}"/>
              </a:ext>
            </a:extLst>
          </p:cNvPr>
          <p:cNvGraphicFramePr>
            <a:graphicFrameLocks noGrp="1"/>
          </p:cNvGraphicFramePr>
          <p:nvPr>
            <p:ph idx="4294967295"/>
            <p:extLst>
              <p:ext uri="{D42A27DB-BD31-4B8C-83A1-F6EECF244321}">
                <p14:modId xmlns:p14="http://schemas.microsoft.com/office/powerpoint/2010/main" val="3416510836"/>
              </p:ext>
            </p:extLst>
          </p:nvPr>
        </p:nvGraphicFramePr>
        <p:xfrm>
          <a:off x="0" y="1979613"/>
          <a:ext cx="7566025" cy="4349750"/>
        </p:xfrm>
        <a:graphic>
          <a:graphicData uri="http://schemas.openxmlformats.org/drawingml/2006/chart">
            <c:chart xmlns:c="http://schemas.openxmlformats.org/drawingml/2006/chart" xmlns:r="http://schemas.openxmlformats.org/officeDocument/2006/relationships" r:id="rId3"/>
          </a:graphicData>
        </a:graphic>
      </p:graphicFrame>
      <p:sp>
        <p:nvSpPr>
          <p:cNvPr id="4" name="Content Placeholder 3">
            <a:extLst>
              <a:ext uri="{FF2B5EF4-FFF2-40B4-BE49-F238E27FC236}">
                <a16:creationId xmlns:a16="http://schemas.microsoft.com/office/drawing/2014/main" id="{5A3B5F2A-52D4-49F0-A115-5EFAB833BC80}"/>
              </a:ext>
            </a:extLst>
          </p:cNvPr>
          <p:cNvSpPr txBox="1">
            <a:spLocks/>
          </p:cNvSpPr>
          <p:nvPr/>
        </p:nvSpPr>
        <p:spPr>
          <a:xfrm>
            <a:off x="8537714" y="2142444"/>
            <a:ext cx="3307401" cy="4062413"/>
          </a:xfrm>
          <a:prstGeom prst="rect">
            <a:avLst/>
          </a:prstGeom>
        </p:spPr>
        <p:txBody>
          <a:bodyPr/>
          <a:lstStyle>
            <a:lvl1pPr marL="540000" indent="-540000" algn="l" rtl="0" eaLnBrk="1" fontAlgn="base" hangingPunct="1">
              <a:spcBef>
                <a:spcPts val="3200"/>
              </a:spcBef>
              <a:spcAft>
                <a:spcPct val="0"/>
              </a:spcAft>
              <a:buClr>
                <a:schemeClr val="accent2"/>
              </a:buClr>
              <a:buFont typeface="Arial" charset="0"/>
              <a:buChar char="•"/>
              <a:defRPr sz="5000" kern="1200">
                <a:solidFill>
                  <a:schemeClr val="tx1"/>
                </a:solidFill>
                <a:latin typeface="+mj-lt"/>
                <a:ea typeface="ＭＳ Ｐゴシック" charset="0"/>
                <a:cs typeface="HelveticaNeueLT Std"/>
              </a:defRPr>
            </a:lvl1pPr>
            <a:lvl2pPr marL="1080000" indent="-504000" algn="l" rtl="0" eaLnBrk="1" fontAlgn="base" hangingPunct="1">
              <a:spcBef>
                <a:spcPts val="1067"/>
              </a:spcBef>
              <a:spcAft>
                <a:spcPct val="0"/>
              </a:spcAft>
              <a:buClr>
                <a:schemeClr val="accent2"/>
              </a:buClr>
              <a:buFont typeface="Arial" charset="0"/>
              <a:buChar char="•"/>
              <a:defRPr sz="4000" kern="1200">
                <a:solidFill>
                  <a:schemeClr val="tx1"/>
                </a:solidFill>
                <a:latin typeface="+mj-lt"/>
                <a:ea typeface="ＭＳ Ｐゴシック" charset="0"/>
                <a:cs typeface="HelveticaNeueLT Std"/>
              </a:defRPr>
            </a:lvl2pPr>
            <a:lvl3pPr marL="1620000" indent="-468000" algn="l" rtl="0" eaLnBrk="1" fontAlgn="base" hangingPunct="1">
              <a:spcBef>
                <a:spcPts val="1067"/>
              </a:spcBef>
              <a:spcAft>
                <a:spcPct val="0"/>
              </a:spcAft>
              <a:buClr>
                <a:schemeClr val="accent2"/>
              </a:buClr>
              <a:buFont typeface="Arial" charset="0"/>
              <a:buChar char="•"/>
              <a:defRPr sz="3200" kern="1200">
                <a:solidFill>
                  <a:schemeClr val="tx1"/>
                </a:solidFill>
                <a:latin typeface="+mj-lt"/>
                <a:ea typeface="ＭＳ Ｐゴシック" charset="0"/>
                <a:cs typeface="HelveticaNeueLT Std"/>
              </a:defRPr>
            </a:lvl3pPr>
            <a:lvl4pPr marL="2160000" indent="-432000" algn="l" rtl="0" eaLnBrk="1" fontAlgn="base" hangingPunct="1">
              <a:spcBef>
                <a:spcPts val="1067"/>
              </a:spcBef>
              <a:spcAft>
                <a:spcPct val="0"/>
              </a:spcAft>
              <a:buClr>
                <a:schemeClr val="accent1"/>
              </a:buClr>
              <a:buFont typeface="Wingdings" charset="2"/>
              <a:buChar char="§"/>
              <a:defRPr sz="3400" kern="1200">
                <a:solidFill>
                  <a:schemeClr val="tx1"/>
                </a:solidFill>
                <a:latin typeface="+mj-lt"/>
                <a:ea typeface="ＭＳ Ｐゴシック" charset="0"/>
                <a:cs typeface="HelveticaNeueLT Std"/>
              </a:defRPr>
            </a:lvl4pPr>
            <a:lvl5pPr marL="2700000" indent="-396000" algn="l" rtl="0" eaLnBrk="1" fontAlgn="base" hangingPunct="1">
              <a:spcBef>
                <a:spcPts val="1067"/>
              </a:spcBef>
              <a:spcAft>
                <a:spcPct val="0"/>
              </a:spcAft>
              <a:buClr>
                <a:schemeClr val="accent1"/>
              </a:buClr>
              <a:buFont typeface="Wingdings" charset="2"/>
              <a:buChar char="§"/>
              <a:defRPr sz="2800" kern="1200">
                <a:solidFill>
                  <a:schemeClr val="tx1"/>
                </a:solidFill>
                <a:latin typeface="+mj-lt"/>
                <a:ea typeface="ＭＳ Ｐゴシック" charset="0"/>
                <a:cs typeface="HelveticaNeueLT Std"/>
              </a:defRPr>
            </a:lvl5pPr>
            <a:lvl6pPr marL="3657371" indent="-609562" algn="l" defTabSz="2438248" rtl="0" eaLnBrk="1" latinLnBrk="0" hangingPunct="1">
              <a:spcBef>
                <a:spcPts val="1067"/>
              </a:spcBef>
              <a:buClr>
                <a:schemeClr val="accent1"/>
              </a:buClr>
              <a:buFont typeface="Wingdings" pitchFamily="2" charset="2"/>
              <a:buChar char="§"/>
              <a:defRPr sz="4800" kern="1200">
                <a:solidFill>
                  <a:schemeClr val="tx1"/>
                </a:solidFill>
                <a:latin typeface="Arial" pitchFamily="34" charset="0"/>
                <a:ea typeface="+mn-ea"/>
                <a:cs typeface="Arial" pitchFamily="34" charset="0"/>
              </a:defRPr>
            </a:lvl6pPr>
            <a:lvl7pPr marL="3657371" indent="-609562" algn="l" defTabSz="2438248" rtl="0" eaLnBrk="1" latinLnBrk="0" hangingPunct="1">
              <a:spcBef>
                <a:spcPts val="1067"/>
              </a:spcBef>
              <a:buClr>
                <a:schemeClr val="accent1"/>
              </a:buClr>
              <a:buFont typeface="Wingdings" pitchFamily="2" charset="2"/>
              <a:buChar char="§"/>
              <a:defRPr sz="4266" kern="1200" baseline="0">
                <a:solidFill>
                  <a:schemeClr val="tx1"/>
                </a:solidFill>
                <a:latin typeface="Arial" pitchFamily="34" charset="0"/>
                <a:ea typeface="+mn-ea"/>
                <a:cs typeface="Arial" pitchFamily="34" charset="0"/>
              </a:defRPr>
            </a:lvl7pPr>
            <a:lvl8pPr marL="3657371" indent="-609562" algn="l" defTabSz="2438248" rtl="0" eaLnBrk="1" latinLnBrk="0" hangingPunct="1">
              <a:spcBef>
                <a:spcPts val="1067"/>
              </a:spcBef>
              <a:buClr>
                <a:schemeClr val="accent1"/>
              </a:buClr>
              <a:buFont typeface="Wingdings" pitchFamily="2" charset="2"/>
              <a:buChar char="§"/>
              <a:defRPr sz="4800" kern="1200" baseline="0">
                <a:solidFill>
                  <a:schemeClr val="tx1"/>
                </a:solidFill>
                <a:latin typeface="Arial" pitchFamily="34" charset="0"/>
                <a:ea typeface="+mn-ea"/>
                <a:cs typeface="Arial" pitchFamily="34" charset="0"/>
              </a:defRPr>
            </a:lvl8pPr>
            <a:lvl9pPr marL="3657371" indent="-609562" algn="l" defTabSz="2438248" rtl="0" eaLnBrk="1" latinLnBrk="0" hangingPunct="1">
              <a:spcBef>
                <a:spcPts val="1067"/>
              </a:spcBef>
              <a:buClr>
                <a:schemeClr val="accent1"/>
              </a:buClr>
              <a:buFont typeface="Wingdings" pitchFamily="2" charset="2"/>
              <a:buChar char="§"/>
              <a:defRPr sz="4800" kern="1200" baseline="0">
                <a:solidFill>
                  <a:schemeClr val="tx1"/>
                </a:solidFill>
                <a:latin typeface="Arial" pitchFamily="34" charset="0"/>
                <a:ea typeface="+mn-ea"/>
                <a:cs typeface="Arial" pitchFamily="34" charset="0"/>
              </a:defRPr>
            </a:lvl9pPr>
          </a:lstStyle>
          <a:p>
            <a:pPr marL="0" marR="0" lvl="0" indent="0" algn="l" defTabSz="1088395" rtl="0" eaLnBrk="1" fontAlgn="base" latinLnBrk="0" hangingPunct="1">
              <a:lnSpc>
                <a:spcPct val="100000"/>
              </a:lnSpc>
              <a:spcBef>
                <a:spcPts val="3199"/>
              </a:spcBef>
              <a:spcAft>
                <a:spcPct val="0"/>
              </a:spcAft>
              <a:buClr>
                <a:srgbClr val="666666"/>
              </a:buClr>
              <a:buSzTx/>
              <a:buFont typeface="Arial" charset="0"/>
              <a:buNone/>
              <a:tabLst/>
              <a:defRPr/>
            </a:pPr>
            <a:r>
              <a:rPr kumimoji="0" lang="en-US" sz="1800" b="0" i="0" u="none" strike="noStrike" kern="1200" cap="none" spc="0" normalizeH="0" baseline="0" noProof="0" dirty="0">
                <a:ln>
                  <a:noFill/>
                </a:ln>
                <a:solidFill>
                  <a:srgbClr val="000000"/>
                </a:solidFill>
                <a:effectLst/>
                <a:uLnTx/>
                <a:uFillTx/>
                <a:latin typeface="Helvetica" pitchFamily="2" charset="0"/>
              </a:rPr>
              <a:t>Processing 20 invoices for 80 different suppliers:</a:t>
            </a:r>
          </a:p>
          <a:p>
            <a:pPr marR="0" lvl="0" algn="l" defTabSz="1088395" rtl="0" eaLnBrk="1" fontAlgn="base" latinLnBrk="0" hangingPunct="1">
              <a:lnSpc>
                <a:spcPct val="100000"/>
              </a:lnSpc>
              <a:spcBef>
                <a:spcPts val="3199"/>
              </a:spcBef>
              <a:spcAft>
                <a:spcPct val="0"/>
              </a:spcAft>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Helvetica" pitchFamily="2" charset="0"/>
              </a:rPr>
              <a:t>The machine learning algorithm just needs a few invoices from the same supplier to cross the 90% field recognition mark</a:t>
            </a:r>
          </a:p>
        </p:txBody>
      </p:sp>
      <p:sp>
        <p:nvSpPr>
          <p:cNvPr id="6" name="TextBox 5">
            <a:extLst>
              <a:ext uri="{FF2B5EF4-FFF2-40B4-BE49-F238E27FC236}">
                <a16:creationId xmlns:a16="http://schemas.microsoft.com/office/drawing/2014/main" id="{CF42CC6F-7CF2-4F63-B88B-F870D08E9E93}"/>
              </a:ext>
            </a:extLst>
          </p:cNvPr>
          <p:cNvSpPr txBox="1"/>
          <p:nvPr/>
        </p:nvSpPr>
        <p:spPr>
          <a:xfrm>
            <a:off x="1142184" y="2054822"/>
            <a:ext cx="6928770" cy="1200609"/>
          </a:xfrm>
          <a:prstGeom prst="rect">
            <a:avLst/>
          </a:prstGeom>
          <a:solidFill>
            <a:srgbClr val="CCCCCC">
              <a:alpha val="25000"/>
            </a:srgbClr>
          </a:solidFill>
        </p:spPr>
        <p:txBody>
          <a:bodyPr wrap="square" lIns="0" tIns="0" rIns="0" bIns="0" rtlCol="0" anchor="ctr">
            <a:noAutofit/>
          </a:bodyPr>
          <a:lstStyle/>
          <a:p>
            <a:pPr marL="0" marR="0" lvl="0" indent="0" algn="ctr" defTabSz="1088395" rtl="0" eaLnBrk="1" fontAlgn="auto" latinLnBrk="0" hangingPunct="1">
              <a:lnSpc>
                <a:spcPct val="100000"/>
              </a:lnSpc>
              <a:spcBef>
                <a:spcPct val="50000"/>
              </a:spcBef>
              <a:spcAft>
                <a:spcPts val="0"/>
              </a:spcAft>
              <a:buClr>
                <a:srgbClr val="F0AB00"/>
              </a:buClr>
              <a:buSzPct val="80000"/>
              <a:buFontTx/>
              <a:buNone/>
              <a:tabLst/>
              <a:defRPr/>
            </a:pPr>
            <a:r>
              <a:rPr kumimoji="0" lang="de-DE" sz="2399" b="0" i="0" u="none" strike="noStrike" kern="0" cap="none" spc="0" normalizeH="0" baseline="0" noProof="0" dirty="0">
                <a:ln>
                  <a:noFill/>
                </a:ln>
                <a:solidFill>
                  <a:srgbClr val="000000"/>
                </a:solidFill>
                <a:effectLst/>
                <a:uLnTx/>
                <a:uFillTx/>
                <a:latin typeface="Helvetica" pitchFamily="2" charset="0"/>
                <a:ea typeface="Arial Unicode MS" pitchFamily="34" charset="-128"/>
                <a:cs typeface="Arial Unicode MS" pitchFamily="34" charset="-128"/>
              </a:rPr>
              <a:t>The art of the </a:t>
            </a:r>
            <a:r>
              <a:rPr kumimoji="0" lang="de-DE" sz="2399" b="1" i="0" u="none" strike="noStrike" kern="0" cap="none" spc="0" normalizeH="0" baseline="0" noProof="0" dirty="0">
                <a:ln>
                  <a:noFill/>
                </a:ln>
                <a:solidFill>
                  <a:srgbClr val="000000"/>
                </a:solidFill>
                <a:effectLst/>
                <a:uLnTx/>
                <a:uFillTx/>
                <a:latin typeface="Helvetica" pitchFamily="2" charset="0"/>
                <a:ea typeface="Arial Unicode MS" pitchFamily="34" charset="-128"/>
                <a:cs typeface="Arial Unicode MS" pitchFamily="34" charset="-128"/>
              </a:rPr>
              <a:t>possible</a:t>
            </a:r>
            <a:endParaRPr kumimoji="0" lang="en-US" sz="2399" b="1" i="0" u="none" strike="noStrike" kern="0" cap="none" spc="0" normalizeH="0" baseline="0" noProof="0" dirty="0">
              <a:ln>
                <a:noFill/>
              </a:ln>
              <a:solidFill>
                <a:srgbClr val="000000"/>
              </a:solidFill>
              <a:effectLst/>
              <a:uLnTx/>
              <a:uFillTx/>
              <a:latin typeface="Helvetica" pitchFamily="2" charset="0"/>
              <a:ea typeface="Arial Unicode MS" pitchFamily="34" charset="-128"/>
              <a:cs typeface="Arial Unicode MS" pitchFamily="34" charset="-128"/>
            </a:endParaRPr>
          </a:p>
        </p:txBody>
      </p:sp>
      <p:sp>
        <p:nvSpPr>
          <p:cNvPr id="3" name="Callout: Line 2">
            <a:extLst>
              <a:ext uri="{FF2B5EF4-FFF2-40B4-BE49-F238E27FC236}">
                <a16:creationId xmlns:a16="http://schemas.microsoft.com/office/drawing/2014/main" id="{8D8D63EB-A8E4-4511-B336-5E7BFA167BB5}"/>
              </a:ext>
            </a:extLst>
          </p:cNvPr>
          <p:cNvSpPr/>
          <p:nvPr/>
        </p:nvSpPr>
        <p:spPr>
          <a:xfrm>
            <a:off x="3454378" y="4530543"/>
            <a:ext cx="1445980" cy="290936"/>
          </a:xfrm>
          <a:prstGeom prst="borderCallout1">
            <a:avLst>
              <a:gd name="adj1" fmla="val 48516"/>
              <a:gd name="adj2" fmla="val -6073"/>
              <a:gd name="adj3" fmla="val 46286"/>
              <a:gd name="adj4" fmla="val -67207"/>
            </a:avLst>
          </a:prstGeom>
          <a:solidFill>
            <a:schemeClr val="bg2"/>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395"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a:ln>
                  <a:noFill/>
                </a:ln>
                <a:solidFill>
                  <a:srgbClr val="999999"/>
                </a:solidFill>
                <a:effectLst/>
                <a:uLnTx/>
                <a:uFillTx/>
                <a:latin typeface="Helvetica" pitchFamily="2" charset="0"/>
              </a:rPr>
              <a:t>Knowledge Base</a:t>
            </a:r>
            <a:endParaRPr kumimoji="0" lang="en-US" sz="1050" b="0" i="0" u="none" strike="noStrike" kern="1200" cap="none" spc="0" normalizeH="0" baseline="0" noProof="0">
              <a:ln>
                <a:noFill/>
              </a:ln>
              <a:solidFill>
                <a:srgbClr val="999999"/>
              </a:solidFill>
              <a:effectLst/>
              <a:uLnTx/>
              <a:uFillTx/>
              <a:latin typeface="Helvetica" pitchFamily="2" charset="0"/>
            </a:endParaRPr>
          </a:p>
        </p:txBody>
      </p:sp>
    </p:spTree>
    <p:extLst>
      <p:ext uri="{BB962C8B-B14F-4D97-AF65-F5344CB8AC3E}">
        <p14:creationId xmlns:p14="http://schemas.microsoft.com/office/powerpoint/2010/main" val="1216087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764C300-C8D7-41F3-A02B-8E26707DBC96}"/>
              </a:ext>
            </a:extLst>
          </p:cNvPr>
          <p:cNvSpPr>
            <a:spLocks noGrp="1"/>
          </p:cNvSpPr>
          <p:nvPr>
            <p:ph type="body" sz="quarter" idx="12"/>
          </p:nvPr>
        </p:nvSpPr>
        <p:spPr>
          <a:xfrm>
            <a:off x="889612" y="548640"/>
            <a:ext cx="6911010" cy="966909"/>
          </a:xfrm>
          <a:prstGeom prst="rect">
            <a:avLst/>
          </a:prstGeom>
        </p:spPr>
        <p:txBody>
          <a:bodyPr>
            <a:normAutofit fontScale="92500" lnSpcReduction="20000"/>
          </a:bodyPr>
          <a:lstStyle/>
          <a:p>
            <a:r>
              <a:rPr lang="en-US" sz="3600" b="1" dirty="0">
                <a:solidFill>
                  <a:schemeClr val="accent3"/>
                </a:solidFill>
              </a:rPr>
              <a:t>Information Capture Simplifies Navigation &amp; Data Entry</a:t>
            </a:r>
          </a:p>
        </p:txBody>
      </p:sp>
      <p:grpSp>
        <p:nvGrpSpPr>
          <p:cNvPr id="6" name="Group 5">
            <a:extLst>
              <a:ext uri="{FF2B5EF4-FFF2-40B4-BE49-F238E27FC236}">
                <a16:creationId xmlns:a16="http://schemas.microsoft.com/office/drawing/2014/main" id="{665A39BA-EB4C-4CEB-8A81-A19C78E35818}"/>
              </a:ext>
            </a:extLst>
          </p:cNvPr>
          <p:cNvGrpSpPr/>
          <p:nvPr/>
        </p:nvGrpSpPr>
        <p:grpSpPr>
          <a:xfrm>
            <a:off x="1491004" y="1715910"/>
            <a:ext cx="9888196" cy="4852759"/>
            <a:chOff x="4753706" y="1517459"/>
            <a:chExt cx="7438293" cy="3604074"/>
          </a:xfrm>
        </p:grpSpPr>
        <p:pic>
          <p:nvPicPr>
            <p:cNvPr id="8" name="Content Placeholder 17" descr="Screen Clipping">
              <a:extLst>
                <a:ext uri="{FF2B5EF4-FFF2-40B4-BE49-F238E27FC236}">
                  <a16:creationId xmlns:a16="http://schemas.microsoft.com/office/drawing/2014/main" id="{F100339D-4547-423E-B62B-D0056C06511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53706" y="1517459"/>
              <a:ext cx="7438293" cy="3604074"/>
            </a:xfrm>
            <a:prstGeom prst="rect">
              <a:avLst/>
            </a:prstGeom>
            <a:ln w="3175">
              <a:solidFill>
                <a:schemeClr val="tx1"/>
              </a:solidFill>
            </a:ln>
          </p:spPr>
        </p:pic>
        <p:sp>
          <p:nvSpPr>
            <p:cNvPr id="9" name="Rectangle 8">
              <a:extLst>
                <a:ext uri="{FF2B5EF4-FFF2-40B4-BE49-F238E27FC236}">
                  <a16:creationId xmlns:a16="http://schemas.microsoft.com/office/drawing/2014/main" id="{280DAC81-8A6F-4789-9DF5-7DA892365847}"/>
                </a:ext>
              </a:extLst>
            </p:cNvPr>
            <p:cNvSpPr/>
            <p:nvPr/>
          </p:nvSpPr>
          <p:spPr>
            <a:xfrm>
              <a:off x="11402083" y="3659008"/>
              <a:ext cx="729942" cy="153672"/>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Open Sans"/>
                <a:ea typeface="+mn-ea"/>
                <a:cs typeface="+mn-cs"/>
              </a:endParaRPr>
            </a:p>
          </p:txBody>
        </p:sp>
        <p:sp>
          <p:nvSpPr>
            <p:cNvPr id="10" name="TextBox 9">
              <a:extLst>
                <a:ext uri="{FF2B5EF4-FFF2-40B4-BE49-F238E27FC236}">
                  <a16:creationId xmlns:a16="http://schemas.microsoft.com/office/drawing/2014/main" id="{D205921D-79E9-40C0-AE87-7F91F08F806A}"/>
                </a:ext>
              </a:extLst>
            </p:cNvPr>
            <p:cNvSpPr txBox="1"/>
            <p:nvPr/>
          </p:nvSpPr>
          <p:spPr>
            <a:xfrm>
              <a:off x="10058399" y="3936006"/>
              <a:ext cx="2113639" cy="471389"/>
            </a:xfrm>
            <a:prstGeom prst="roundRect">
              <a:avLst/>
            </a:prstGeom>
            <a:solidFill>
              <a:schemeClr val="bg1"/>
            </a:solidFill>
            <a:ln w="19050">
              <a:solidFill>
                <a:schemeClr val="accent2"/>
              </a:solidFill>
            </a:ln>
            <a:effectLst/>
          </p:spPr>
          <p:txBody>
            <a:bodyPr wrap="square" rtlCol="0" anchor="ctr">
              <a:noAutofit/>
            </a:bodyPr>
            <a:lstStyle>
              <a:defPPr>
                <a:defRPr lang="de-DE"/>
              </a:defPPr>
              <a:lvl1pPr algn="ctr">
                <a:spcBef>
                  <a:spcPts val="600"/>
                </a:spcBef>
                <a:buClr>
                  <a:srgbClr val="F0AB00"/>
                </a:buClr>
                <a:buSzPct val="80000"/>
                <a:defRPr sz="1400" kern="0">
                  <a:solidFill>
                    <a:schemeClr val="bg1"/>
                  </a:solidFill>
                  <a:ea typeface="Arial Unicode MS" pitchFamily="34" charset="-128"/>
                  <a:cs typeface="Arial Unicode MS" pitchFamily="34" charset="-128"/>
                </a:defRPr>
              </a:lvl1pPr>
            </a:lstStyle>
            <a:p>
              <a:pPr marL="0" marR="0" lvl="0" indent="0" algn="ctr" defTabSz="914400" rtl="0" eaLnBrk="1" fontAlgn="auto" latinLnBrk="0" hangingPunct="1">
                <a:lnSpc>
                  <a:spcPct val="90000"/>
                </a:lnSpc>
                <a:spcBef>
                  <a:spcPts val="600"/>
                </a:spcBef>
                <a:spcAft>
                  <a:spcPts val="0"/>
                </a:spcAft>
                <a:buClr>
                  <a:srgbClr val="F0AB00"/>
                </a:buClr>
                <a:buSzPct val="80000"/>
                <a:buFontTx/>
                <a:buNone/>
                <a:tabLst/>
                <a:defRPr/>
              </a:pPr>
              <a:r>
                <a:rPr kumimoji="0" lang="en-US" sz="1200" b="0" i="0" u="none" strike="noStrike" kern="0" cap="none" spc="0" normalizeH="0" baseline="0" noProof="0" dirty="0">
                  <a:ln>
                    <a:noFill/>
                  </a:ln>
                  <a:solidFill>
                    <a:prstClr val="black"/>
                  </a:solidFill>
                  <a:effectLst/>
                  <a:uLnTx/>
                  <a:uFillTx/>
                  <a:latin typeface="Helvetica" pitchFamily="2" charset="0"/>
                </a:rPr>
                <a:t>The viewer navigates to </a:t>
              </a:r>
              <a:br>
                <a:rPr kumimoji="0" lang="en-US" sz="1200" b="0" i="0" u="none" strike="noStrike" kern="0" cap="none" spc="0" normalizeH="0" baseline="0" noProof="0" dirty="0">
                  <a:ln>
                    <a:noFill/>
                  </a:ln>
                  <a:solidFill>
                    <a:prstClr val="black"/>
                  </a:solidFill>
                  <a:effectLst/>
                  <a:uLnTx/>
                  <a:uFillTx/>
                  <a:latin typeface="Helvetica" pitchFamily="2" charset="0"/>
                </a:rPr>
              </a:br>
              <a:r>
                <a:rPr kumimoji="0" lang="en-US" sz="1200" b="0" i="0" u="none" strike="noStrike" kern="0" cap="none" spc="0" normalizeH="0" baseline="0" noProof="0" dirty="0">
                  <a:ln>
                    <a:noFill/>
                  </a:ln>
                  <a:solidFill>
                    <a:prstClr val="black"/>
                  </a:solidFill>
                  <a:effectLst/>
                  <a:uLnTx/>
                  <a:uFillTx/>
                  <a:latin typeface="Helvetica" pitchFamily="2" charset="0"/>
                </a:rPr>
                <a:t>the correct location</a:t>
              </a:r>
            </a:p>
          </p:txBody>
        </p:sp>
        <p:sp>
          <p:nvSpPr>
            <p:cNvPr id="11" name="TextBox 10">
              <a:extLst>
                <a:ext uri="{FF2B5EF4-FFF2-40B4-BE49-F238E27FC236}">
                  <a16:creationId xmlns:a16="http://schemas.microsoft.com/office/drawing/2014/main" id="{DC1249C3-8FEB-4FFF-A0C5-C174CE345356}"/>
                </a:ext>
              </a:extLst>
            </p:cNvPr>
            <p:cNvSpPr txBox="1"/>
            <p:nvPr/>
          </p:nvSpPr>
          <p:spPr>
            <a:xfrm>
              <a:off x="9676263" y="4618473"/>
              <a:ext cx="2495776" cy="328835"/>
            </a:xfrm>
            <a:prstGeom prst="roundRect">
              <a:avLst/>
            </a:prstGeom>
            <a:solidFill>
              <a:schemeClr val="bg1"/>
            </a:solidFill>
            <a:ln w="19050">
              <a:solidFill>
                <a:schemeClr val="accent2"/>
              </a:solidFill>
            </a:ln>
            <a:effectLst/>
          </p:spPr>
          <p:txBody>
            <a:bodyPr wrap="square" rtlCol="0" anchor="ctr">
              <a:noAutofit/>
            </a:bodyPr>
            <a:lstStyle>
              <a:defPPr>
                <a:defRPr lang="de-DE"/>
              </a:defPPr>
              <a:lvl1pPr algn="ctr">
                <a:spcBef>
                  <a:spcPts val="600"/>
                </a:spcBef>
                <a:buClr>
                  <a:srgbClr val="F0AB00"/>
                </a:buClr>
                <a:buSzPct val="80000"/>
                <a:defRPr sz="1400" kern="0">
                  <a:solidFill>
                    <a:schemeClr val="bg1"/>
                  </a:solidFill>
                  <a:ea typeface="Arial Unicode MS" pitchFamily="34" charset="-128"/>
                  <a:cs typeface="Arial Unicode MS" pitchFamily="34" charset="-128"/>
                </a:defRPr>
              </a:lvl1pPr>
            </a:lstStyle>
            <a:p>
              <a:pPr marL="0" marR="0" lvl="0" indent="0" algn="ctr" defTabSz="914400" rtl="0" eaLnBrk="1" fontAlgn="auto" latinLnBrk="0" hangingPunct="1">
                <a:lnSpc>
                  <a:spcPct val="100000"/>
                </a:lnSpc>
                <a:spcBef>
                  <a:spcPts val="600"/>
                </a:spcBef>
                <a:spcAft>
                  <a:spcPts val="0"/>
                </a:spcAft>
                <a:buClr>
                  <a:srgbClr val="F0AB00"/>
                </a:buClr>
                <a:buSzPct val="80000"/>
                <a:buFontTx/>
                <a:buNone/>
                <a:tabLst/>
                <a:defRPr/>
              </a:pPr>
              <a:r>
                <a:rPr kumimoji="0" lang="en-US" sz="1200" b="0" i="0" u="none" strike="noStrike" kern="0" cap="none" spc="0" normalizeH="0" baseline="0" noProof="0">
                  <a:ln>
                    <a:noFill/>
                  </a:ln>
                  <a:solidFill>
                    <a:prstClr val="black"/>
                  </a:solidFill>
                  <a:effectLst/>
                  <a:uLnTx/>
                  <a:uFillTx/>
                  <a:latin typeface="Helvetica" pitchFamily="2" charset="0"/>
                </a:rPr>
                <a:t>Users simply click to enter data</a:t>
              </a:r>
            </a:p>
          </p:txBody>
        </p:sp>
        <p:sp>
          <p:nvSpPr>
            <p:cNvPr id="14" name="Rectangle 13">
              <a:extLst>
                <a:ext uri="{FF2B5EF4-FFF2-40B4-BE49-F238E27FC236}">
                  <a16:creationId xmlns:a16="http://schemas.microsoft.com/office/drawing/2014/main" id="{3054A5D9-97E8-4AAB-97CA-ECA675D26A9C}"/>
                </a:ext>
              </a:extLst>
            </p:cNvPr>
            <p:cNvSpPr/>
            <p:nvPr/>
          </p:nvSpPr>
          <p:spPr>
            <a:xfrm>
              <a:off x="5411963" y="4292215"/>
              <a:ext cx="759100" cy="128828"/>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Open Sans"/>
                <a:ea typeface="+mn-ea"/>
                <a:cs typeface="+mn-cs"/>
              </a:endParaRPr>
            </a:p>
          </p:txBody>
        </p:sp>
      </p:grpSp>
    </p:spTree>
    <p:extLst>
      <p:ext uri="{BB962C8B-B14F-4D97-AF65-F5344CB8AC3E}">
        <p14:creationId xmlns:p14="http://schemas.microsoft.com/office/powerpoint/2010/main" val="342399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4764309"/>
            <a:ext cx="12192000" cy="2093691"/>
            <a:chOff x="0" y="0"/>
            <a:chExt cx="23943576" cy="4308448"/>
          </a:xfrm>
        </p:grpSpPr>
        <p:sp>
          <p:nvSpPr>
            <p:cNvPr id="4" name="Freeform 4"/>
            <p:cNvSpPr/>
            <p:nvPr/>
          </p:nvSpPr>
          <p:spPr>
            <a:xfrm>
              <a:off x="0" y="0"/>
              <a:ext cx="23943576" cy="4308448"/>
            </a:xfrm>
            <a:custGeom>
              <a:avLst/>
              <a:gdLst/>
              <a:ahLst/>
              <a:cxnLst/>
              <a:rect l="l" t="t" r="r" b="b"/>
              <a:pathLst>
                <a:path w="23943576" h="4308448">
                  <a:moveTo>
                    <a:pt x="0" y="0"/>
                  </a:moveTo>
                  <a:lnTo>
                    <a:pt x="23943576" y="0"/>
                  </a:lnTo>
                  <a:lnTo>
                    <a:pt x="23943576" y="4308448"/>
                  </a:lnTo>
                  <a:lnTo>
                    <a:pt x="0" y="4308448"/>
                  </a:lnTo>
                  <a:close/>
                </a:path>
              </a:pathLst>
            </a:custGeom>
            <a:solidFill>
              <a:srgbClr val="1C1D3B"/>
            </a:solidFill>
          </p:spPr>
          <p:txBody>
            <a:bodyPr/>
            <a:lstStyle/>
            <a:p>
              <a:endParaRPr lang="en-US" sz="1200"/>
            </a:p>
          </p:txBody>
        </p:sp>
        <p:sp>
          <p:nvSpPr>
            <p:cNvPr id="5" name="TextBox 5"/>
            <p:cNvSpPr txBox="1"/>
            <p:nvPr/>
          </p:nvSpPr>
          <p:spPr>
            <a:xfrm>
              <a:off x="0" y="-19050"/>
              <a:ext cx="23943576" cy="4327498"/>
            </a:xfrm>
            <a:prstGeom prst="rect">
              <a:avLst/>
            </a:prstGeom>
          </p:spPr>
          <p:txBody>
            <a:bodyPr lIns="5304" tIns="5304" rIns="5304" bIns="5304" rtlCol="0" anchor="ctr"/>
            <a:lstStyle/>
            <a:p>
              <a:pPr algn="ctr">
                <a:lnSpc>
                  <a:spcPts val="760"/>
                </a:lnSpc>
              </a:pPr>
              <a:endParaRPr sz="1200"/>
            </a:p>
          </p:txBody>
        </p:sp>
      </p:grpSp>
      <p:sp>
        <p:nvSpPr>
          <p:cNvPr id="6" name="Freeform 6"/>
          <p:cNvSpPr/>
          <p:nvPr/>
        </p:nvSpPr>
        <p:spPr>
          <a:xfrm>
            <a:off x="11364127" y="5561182"/>
            <a:ext cx="367901" cy="368571"/>
          </a:xfrm>
          <a:custGeom>
            <a:avLst/>
            <a:gdLst/>
            <a:ahLst/>
            <a:cxnLst/>
            <a:rect l="l" t="t" r="r" b="b"/>
            <a:pathLst>
              <a:path w="551852" h="552857">
                <a:moveTo>
                  <a:pt x="0" y="0"/>
                </a:moveTo>
                <a:lnTo>
                  <a:pt x="551852" y="0"/>
                </a:lnTo>
                <a:lnTo>
                  <a:pt x="551852" y="552857"/>
                </a:lnTo>
                <a:lnTo>
                  <a:pt x="0" y="5528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7" name="Freeform 7"/>
          <p:cNvSpPr/>
          <p:nvPr/>
        </p:nvSpPr>
        <p:spPr>
          <a:xfrm>
            <a:off x="10389002" y="5589242"/>
            <a:ext cx="416601" cy="312451"/>
          </a:xfrm>
          <a:custGeom>
            <a:avLst/>
            <a:gdLst/>
            <a:ahLst/>
            <a:cxnLst/>
            <a:rect l="l" t="t" r="r" b="b"/>
            <a:pathLst>
              <a:path w="624901" h="468676">
                <a:moveTo>
                  <a:pt x="0" y="0"/>
                </a:moveTo>
                <a:lnTo>
                  <a:pt x="624902" y="0"/>
                </a:lnTo>
                <a:lnTo>
                  <a:pt x="624902" y="468676"/>
                </a:lnTo>
                <a:lnTo>
                  <a:pt x="0" y="4686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8" name="Freeform 8"/>
          <p:cNvSpPr/>
          <p:nvPr/>
        </p:nvSpPr>
        <p:spPr>
          <a:xfrm>
            <a:off x="7344225" y="5571500"/>
            <a:ext cx="237899" cy="347934"/>
          </a:xfrm>
          <a:custGeom>
            <a:avLst/>
            <a:gdLst/>
            <a:ahLst/>
            <a:cxnLst/>
            <a:rect l="l" t="t" r="r" b="b"/>
            <a:pathLst>
              <a:path w="356849" h="521901">
                <a:moveTo>
                  <a:pt x="0" y="0"/>
                </a:moveTo>
                <a:lnTo>
                  <a:pt x="356850" y="0"/>
                </a:lnTo>
                <a:lnTo>
                  <a:pt x="356850" y="521901"/>
                </a:lnTo>
                <a:lnTo>
                  <a:pt x="0" y="5219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9" name="Freeform 9"/>
          <p:cNvSpPr/>
          <p:nvPr/>
        </p:nvSpPr>
        <p:spPr>
          <a:xfrm>
            <a:off x="2400760" y="5576439"/>
            <a:ext cx="305519" cy="338057"/>
          </a:xfrm>
          <a:custGeom>
            <a:avLst/>
            <a:gdLst/>
            <a:ahLst/>
            <a:cxnLst/>
            <a:rect l="l" t="t" r="r" b="b"/>
            <a:pathLst>
              <a:path w="458278" h="507085">
                <a:moveTo>
                  <a:pt x="0" y="0"/>
                </a:moveTo>
                <a:lnTo>
                  <a:pt x="458279" y="0"/>
                </a:lnTo>
                <a:lnTo>
                  <a:pt x="458279" y="507085"/>
                </a:lnTo>
                <a:lnTo>
                  <a:pt x="0" y="5070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a:p>
        </p:txBody>
      </p:sp>
      <p:sp>
        <p:nvSpPr>
          <p:cNvPr id="10" name="Freeform 10"/>
          <p:cNvSpPr/>
          <p:nvPr/>
        </p:nvSpPr>
        <p:spPr>
          <a:xfrm>
            <a:off x="3366575" y="5542582"/>
            <a:ext cx="209479" cy="405770"/>
          </a:xfrm>
          <a:custGeom>
            <a:avLst/>
            <a:gdLst/>
            <a:ahLst/>
            <a:cxnLst/>
            <a:rect l="l" t="t" r="r" b="b"/>
            <a:pathLst>
              <a:path w="314218" h="608655">
                <a:moveTo>
                  <a:pt x="0" y="0"/>
                </a:moveTo>
                <a:lnTo>
                  <a:pt x="314218" y="0"/>
                </a:lnTo>
                <a:lnTo>
                  <a:pt x="314218" y="608655"/>
                </a:lnTo>
                <a:lnTo>
                  <a:pt x="0" y="60865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sz="1200"/>
          </a:p>
        </p:txBody>
      </p:sp>
      <p:sp>
        <p:nvSpPr>
          <p:cNvPr id="11" name="Freeform 11"/>
          <p:cNvSpPr/>
          <p:nvPr/>
        </p:nvSpPr>
        <p:spPr>
          <a:xfrm>
            <a:off x="8325075" y="5562848"/>
            <a:ext cx="389587" cy="365237"/>
          </a:xfrm>
          <a:custGeom>
            <a:avLst/>
            <a:gdLst/>
            <a:ahLst/>
            <a:cxnLst/>
            <a:rect l="l" t="t" r="r" b="b"/>
            <a:pathLst>
              <a:path w="584380" h="547856">
                <a:moveTo>
                  <a:pt x="0" y="0"/>
                </a:moveTo>
                <a:lnTo>
                  <a:pt x="584380" y="0"/>
                </a:lnTo>
                <a:lnTo>
                  <a:pt x="584380" y="547857"/>
                </a:lnTo>
                <a:lnTo>
                  <a:pt x="0" y="54785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sz="1200"/>
          </a:p>
        </p:txBody>
      </p:sp>
      <p:sp>
        <p:nvSpPr>
          <p:cNvPr id="12" name="Freeform 12"/>
          <p:cNvSpPr/>
          <p:nvPr/>
        </p:nvSpPr>
        <p:spPr>
          <a:xfrm>
            <a:off x="508747" y="5597904"/>
            <a:ext cx="424736" cy="295127"/>
          </a:xfrm>
          <a:custGeom>
            <a:avLst/>
            <a:gdLst/>
            <a:ahLst/>
            <a:cxnLst/>
            <a:rect l="l" t="t" r="r" b="b"/>
            <a:pathLst>
              <a:path w="637104" h="442691">
                <a:moveTo>
                  <a:pt x="0" y="0"/>
                </a:moveTo>
                <a:lnTo>
                  <a:pt x="637104" y="0"/>
                </a:lnTo>
                <a:lnTo>
                  <a:pt x="637104" y="442691"/>
                </a:lnTo>
                <a:lnTo>
                  <a:pt x="0" y="442691"/>
                </a:lnTo>
                <a:lnTo>
                  <a:pt x="0" y="0"/>
                </a:lnTo>
                <a:close/>
              </a:path>
            </a:pathLst>
          </a:custGeom>
          <a:blipFill>
            <a:blip r:embed="rId14">
              <a:extLst>
                <a:ext uri="{96DAC541-7B7A-43D3-8B79-37D633B846F1}">
                  <asvg:svgBlip xmlns:asvg="http://schemas.microsoft.com/office/drawing/2016/SVG/main" r:embed="rId15"/>
                </a:ext>
              </a:extLst>
            </a:blip>
            <a:stretch>
              <a:fillRect l="-30530" t="-66341" r="-30050" b="-64759"/>
            </a:stretch>
          </a:blipFill>
        </p:spPr>
        <p:txBody>
          <a:bodyPr/>
          <a:lstStyle/>
          <a:p>
            <a:endParaRPr lang="en-US" sz="1200"/>
          </a:p>
        </p:txBody>
      </p:sp>
      <p:sp>
        <p:nvSpPr>
          <p:cNvPr id="13" name="Freeform 13"/>
          <p:cNvSpPr/>
          <p:nvPr/>
        </p:nvSpPr>
        <p:spPr>
          <a:xfrm>
            <a:off x="1543015" y="5585444"/>
            <a:ext cx="311646" cy="320047"/>
          </a:xfrm>
          <a:custGeom>
            <a:avLst/>
            <a:gdLst/>
            <a:ahLst/>
            <a:cxnLst/>
            <a:rect l="l" t="t" r="r" b="b"/>
            <a:pathLst>
              <a:path w="467469" h="480071">
                <a:moveTo>
                  <a:pt x="0" y="0"/>
                </a:moveTo>
                <a:lnTo>
                  <a:pt x="467468" y="0"/>
                </a:lnTo>
                <a:lnTo>
                  <a:pt x="467468" y="480071"/>
                </a:lnTo>
                <a:lnTo>
                  <a:pt x="0" y="48007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sz="1200"/>
          </a:p>
        </p:txBody>
      </p:sp>
      <p:sp>
        <p:nvSpPr>
          <p:cNvPr id="14" name="Freeform 14"/>
          <p:cNvSpPr/>
          <p:nvPr/>
        </p:nvSpPr>
        <p:spPr>
          <a:xfrm>
            <a:off x="4255418" y="5567174"/>
            <a:ext cx="309905" cy="356585"/>
          </a:xfrm>
          <a:custGeom>
            <a:avLst/>
            <a:gdLst/>
            <a:ahLst/>
            <a:cxnLst/>
            <a:rect l="l" t="t" r="r" b="b"/>
            <a:pathLst>
              <a:path w="464858" h="534878">
                <a:moveTo>
                  <a:pt x="0" y="0"/>
                </a:moveTo>
                <a:lnTo>
                  <a:pt x="464858" y="0"/>
                </a:lnTo>
                <a:lnTo>
                  <a:pt x="464858" y="534879"/>
                </a:lnTo>
                <a:lnTo>
                  <a:pt x="0" y="53487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sz="1200"/>
          </a:p>
        </p:txBody>
      </p:sp>
      <p:sp>
        <p:nvSpPr>
          <p:cNvPr id="15" name="Freeform 15"/>
          <p:cNvSpPr/>
          <p:nvPr/>
        </p:nvSpPr>
        <p:spPr>
          <a:xfrm>
            <a:off x="6206702" y="5558903"/>
            <a:ext cx="369398" cy="373129"/>
          </a:xfrm>
          <a:custGeom>
            <a:avLst/>
            <a:gdLst/>
            <a:ahLst/>
            <a:cxnLst/>
            <a:rect l="l" t="t" r="r" b="b"/>
            <a:pathLst>
              <a:path w="554097" h="559694">
                <a:moveTo>
                  <a:pt x="0" y="0"/>
                </a:moveTo>
                <a:lnTo>
                  <a:pt x="554096" y="0"/>
                </a:lnTo>
                <a:lnTo>
                  <a:pt x="554096" y="559693"/>
                </a:lnTo>
                <a:lnTo>
                  <a:pt x="0" y="55969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sz="1200"/>
          </a:p>
        </p:txBody>
      </p:sp>
      <p:sp>
        <p:nvSpPr>
          <p:cNvPr id="16" name="Freeform 16"/>
          <p:cNvSpPr/>
          <p:nvPr/>
        </p:nvSpPr>
        <p:spPr>
          <a:xfrm>
            <a:off x="9349661" y="5565790"/>
            <a:ext cx="410691" cy="359355"/>
          </a:xfrm>
          <a:custGeom>
            <a:avLst/>
            <a:gdLst/>
            <a:ahLst/>
            <a:cxnLst/>
            <a:rect l="l" t="t" r="r" b="b"/>
            <a:pathLst>
              <a:path w="616036" h="539032">
                <a:moveTo>
                  <a:pt x="0" y="0"/>
                </a:moveTo>
                <a:lnTo>
                  <a:pt x="616036" y="0"/>
                </a:lnTo>
                <a:lnTo>
                  <a:pt x="616036" y="539031"/>
                </a:lnTo>
                <a:lnTo>
                  <a:pt x="0" y="539031"/>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sz="1200"/>
          </a:p>
        </p:txBody>
      </p:sp>
      <p:sp>
        <p:nvSpPr>
          <p:cNvPr id="17" name="Freeform 17"/>
          <p:cNvSpPr/>
          <p:nvPr/>
        </p:nvSpPr>
        <p:spPr>
          <a:xfrm>
            <a:off x="5200323" y="5572478"/>
            <a:ext cx="345979" cy="345979"/>
          </a:xfrm>
          <a:custGeom>
            <a:avLst/>
            <a:gdLst/>
            <a:ahLst/>
            <a:cxnLst/>
            <a:rect l="l" t="t" r="r" b="b"/>
            <a:pathLst>
              <a:path w="518968" h="518968">
                <a:moveTo>
                  <a:pt x="0" y="0"/>
                </a:moveTo>
                <a:lnTo>
                  <a:pt x="518968" y="0"/>
                </a:lnTo>
                <a:lnTo>
                  <a:pt x="518968" y="518968"/>
                </a:lnTo>
                <a:lnTo>
                  <a:pt x="0" y="518968"/>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sz="1200"/>
          </a:p>
        </p:txBody>
      </p:sp>
      <p:sp>
        <p:nvSpPr>
          <p:cNvPr id="18" name="Freeform 18"/>
          <p:cNvSpPr/>
          <p:nvPr/>
        </p:nvSpPr>
        <p:spPr>
          <a:xfrm>
            <a:off x="305616" y="6062780"/>
            <a:ext cx="11666093" cy="403453"/>
          </a:xfrm>
          <a:custGeom>
            <a:avLst/>
            <a:gdLst/>
            <a:ahLst/>
            <a:cxnLst/>
            <a:rect l="l" t="t" r="r" b="b"/>
            <a:pathLst>
              <a:path w="17499140" h="605179">
                <a:moveTo>
                  <a:pt x="0" y="0"/>
                </a:moveTo>
                <a:lnTo>
                  <a:pt x="17499140" y="0"/>
                </a:lnTo>
                <a:lnTo>
                  <a:pt x="17499140" y="605178"/>
                </a:lnTo>
                <a:lnTo>
                  <a:pt x="0" y="605178"/>
                </a:lnTo>
                <a:lnTo>
                  <a:pt x="0" y="0"/>
                </a:lnTo>
                <a:close/>
              </a:path>
            </a:pathLst>
          </a:custGeom>
          <a:blipFill>
            <a:blip r:embed="rId26" cstate="email">
              <a:extLst>
                <a:ext uri="{28A0092B-C50C-407E-A947-70E740481C1C}">
                  <a14:useLocalDpi xmlns:a14="http://schemas.microsoft.com/office/drawing/2010/main"/>
                </a:ext>
              </a:extLst>
            </a:blip>
            <a:stretch>
              <a:fillRect/>
            </a:stretch>
          </a:blipFill>
        </p:spPr>
        <p:txBody>
          <a:bodyPr/>
          <a:lstStyle/>
          <a:p>
            <a:endParaRPr lang="en-US" sz="1200"/>
          </a:p>
        </p:txBody>
      </p:sp>
      <p:sp>
        <p:nvSpPr>
          <p:cNvPr id="20" name="TextBox 20"/>
          <p:cNvSpPr txBox="1"/>
          <p:nvPr/>
        </p:nvSpPr>
        <p:spPr>
          <a:xfrm>
            <a:off x="4019931" y="4997875"/>
            <a:ext cx="4152139" cy="192360"/>
          </a:xfrm>
          <a:prstGeom prst="rect">
            <a:avLst/>
          </a:prstGeom>
        </p:spPr>
        <p:txBody>
          <a:bodyPr lIns="0" tIns="0" rIns="0" bIns="0" rtlCol="0" anchor="t">
            <a:spAutoFit/>
          </a:bodyPr>
          <a:lstStyle/>
          <a:p>
            <a:pPr algn="ctr">
              <a:lnSpc>
                <a:spcPts val="1549"/>
              </a:lnSpc>
            </a:pPr>
            <a:r>
              <a:rPr lang="en-US" sz="1324" spc="-13">
                <a:solidFill>
                  <a:srgbClr val="FFFFFF"/>
                </a:solidFill>
                <a:latin typeface="Helvetica"/>
                <a:ea typeface="Helvetica"/>
                <a:cs typeface="Helvetica"/>
                <a:sym typeface="Helvetica"/>
              </a:rPr>
              <a:t>Services Across Multiple Industries – Verticals:</a:t>
            </a:r>
          </a:p>
        </p:txBody>
      </p:sp>
      <p:grpSp>
        <p:nvGrpSpPr>
          <p:cNvPr id="24" name="Group 24"/>
          <p:cNvGrpSpPr/>
          <p:nvPr/>
        </p:nvGrpSpPr>
        <p:grpSpPr>
          <a:xfrm rot="-5400000">
            <a:off x="6067388" y="-1335547"/>
            <a:ext cx="57225" cy="12192000"/>
            <a:chOff x="0" y="0"/>
            <a:chExt cx="22608" cy="4816593"/>
          </a:xfrm>
        </p:grpSpPr>
        <p:sp>
          <p:nvSpPr>
            <p:cNvPr id="25" name="Freeform 25"/>
            <p:cNvSpPr/>
            <p:nvPr/>
          </p:nvSpPr>
          <p:spPr>
            <a:xfrm>
              <a:off x="0" y="0"/>
              <a:ext cx="22608" cy="4816592"/>
            </a:xfrm>
            <a:custGeom>
              <a:avLst/>
              <a:gdLst/>
              <a:ahLst/>
              <a:cxnLst/>
              <a:rect l="l" t="t" r="r" b="b"/>
              <a:pathLst>
                <a:path w="22608" h="4816592">
                  <a:moveTo>
                    <a:pt x="0" y="0"/>
                  </a:moveTo>
                  <a:lnTo>
                    <a:pt x="22608" y="0"/>
                  </a:lnTo>
                  <a:lnTo>
                    <a:pt x="22608" y="4816592"/>
                  </a:lnTo>
                  <a:lnTo>
                    <a:pt x="0" y="4816592"/>
                  </a:lnTo>
                  <a:close/>
                </a:path>
              </a:pathLst>
            </a:custGeom>
            <a:solidFill>
              <a:srgbClr val="D40B0B"/>
            </a:solidFill>
          </p:spPr>
          <p:txBody>
            <a:bodyPr/>
            <a:lstStyle/>
            <a:p>
              <a:endParaRPr lang="en-US" sz="1200"/>
            </a:p>
          </p:txBody>
        </p:sp>
        <p:sp>
          <p:nvSpPr>
            <p:cNvPr id="26" name="TextBox 26"/>
            <p:cNvSpPr txBox="1"/>
            <p:nvPr/>
          </p:nvSpPr>
          <p:spPr>
            <a:xfrm>
              <a:off x="0" y="47625"/>
              <a:ext cx="22608" cy="4768968"/>
            </a:xfrm>
            <a:prstGeom prst="rect">
              <a:avLst/>
            </a:prstGeom>
          </p:spPr>
          <p:txBody>
            <a:bodyPr lIns="33867" tIns="33867" rIns="33867" bIns="33867" rtlCol="0" anchor="ctr"/>
            <a:lstStyle/>
            <a:p>
              <a:pPr algn="ctr">
                <a:lnSpc>
                  <a:spcPts val="1379"/>
                </a:lnSpc>
              </a:pPr>
              <a:endParaRPr sz="1200" dirty="0"/>
            </a:p>
          </p:txBody>
        </p:sp>
      </p:grpSp>
      <p:grpSp>
        <p:nvGrpSpPr>
          <p:cNvPr id="27" name="Group 27"/>
          <p:cNvGrpSpPr/>
          <p:nvPr/>
        </p:nvGrpSpPr>
        <p:grpSpPr>
          <a:xfrm>
            <a:off x="827872" y="1523534"/>
            <a:ext cx="10536253" cy="3000233"/>
            <a:chOff x="0" y="0"/>
            <a:chExt cx="21072507" cy="6000466"/>
          </a:xfrm>
        </p:grpSpPr>
        <p:sp>
          <p:nvSpPr>
            <p:cNvPr id="28" name="Freeform 28"/>
            <p:cNvSpPr/>
            <p:nvPr/>
          </p:nvSpPr>
          <p:spPr>
            <a:xfrm>
              <a:off x="283107" y="167199"/>
              <a:ext cx="2862667" cy="1668897"/>
            </a:xfrm>
            <a:custGeom>
              <a:avLst/>
              <a:gdLst/>
              <a:ahLst/>
              <a:cxnLst/>
              <a:rect l="l" t="t" r="r" b="b"/>
              <a:pathLst>
                <a:path w="2862667" h="1668897">
                  <a:moveTo>
                    <a:pt x="0" y="0"/>
                  </a:moveTo>
                  <a:lnTo>
                    <a:pt x="2862667" y="0"/>
                  </a:lnTo>
                  <a:lnTo>
                    <a:pt x="2862667" y="1668897"/>
                  </a:lnTo>
                  <a:lnTo>
                    <a:pt x="0" y="1668897"/>
                  </a:lnTo>
                  <a:lnTo>
                    <a:pt x="0" y="0"/>
                  </a:lnTo>
                  <a:close/>
                </a:path>
              </a:pathLst>
            </a:custGeom>
            <a:blipFill>
              <a:blip r:embed="rId27" cstate="email">
                <a:extLst>
                  <a:ext uri="{28A0092B-C50C-407E-A947-70E740481C1C}">
                    <a14:useLocalDpi xmlns:a14="http://schemas.microsoft.com/office/drawing/2010/main"/>
                  </a:ext>
                </a:extLst>
              </a:blip>
              <a:stretch>
                <a:fillRect/>
              </a:stretch>
            </a:blipFill>
          </p:spPr>
          <p:txBody>
            <a:bodyPr/>
            <a:lstStyle/>
            <a:p>
              <a:endParaRPr lang="en-US" sz="1200"/>
            </a:p>
          </p:txBody>
        </p:sp>
        <p:sp>
          <p:nvSpPr>
            <p:cNvPr id="29" name="Freeform 29"/>
            <p:cNvSpPr/>
            <p:nvPr/>
          </p:nvSpPr>
          <p:spPr>
            <a:xfrm>
              <a:off x="17851494" y="0"/>
              <a:ext cx="2977952" cy="1931649"/>
            </a:xfrm>
            <a:custGeom>
              <a:avLst/>
              <a:gdLst/>
              <a:ahLst/>
              <a:cxnLst/>
              <a:rect l="l" t="t" r="r" b="b"/>
              <a:pathLst>
                <a:path w="2977952" h="1931649">
                  <a:moveTo>
                    <a:pt x="0" y="0"/>
                  </a:moveTo>
                  <a:lnTo>
                    <a:pt x="2977952" y="0"/>
                  </a:lnTo>
                  <a:lnTo>
                    <a:pt x="2977952" y="1931649"/>
                  </a:lnTo>
                  <a:lnTo>
                    <a:pt x="0" y="1931649"/>
                  </a:lnTo>
                  <a:lnTo>
                    <a:pt x="0" y="0"/>
                  </a:lnTo>
                  <a:close/>
                </a:path>
              </a:pathLst>
            </a:custGeom>
            <a:blipFill>
              <a:blip r:embed="rId28" cstate="email">
                <a:extLst>
                  <a:ext uri="{28A0092B-C50C-407E-A947-70E740481C1C}">
                    <a14:useLocalDpi xmlns:a14="http://schemas.microsoft.com/office/drawing/2010/main"/>
                  </a:ext>
                </a:extLst>
              </a:blip>
              <a:stretch>
                <a:fillRect/>
              </a:stretch>
            </a:blipFill>
          </p:spPr>
          <p:txBody>
            <a:bodyPr/>
            <a:lstStyle/>
            <a:p>
              <a:endParaRPr lang="en-US" sz="1200"/>
            </a:p>
          </p:txBody>
        </p:sp>
        <p:sp>
          <p:nvSpPr>
            <p:cNvPr id="30" name="Freeform 30"/>
            <p:cNvSpPr/>
            <p:nvPr/>
          </p:nvSpPr>
          <p:spPr>
            <a:xfrm>
              <a:off x="18137181" y="1664265"/>
              <a:ext cx="2510293" cy="2365142"/>
            </a:xfrm>
            <a:custGeom>
              <a:avLst/>
              <a:gdLst/>
              <a:ahLst/>
              <a:cxnLst/>
              <a:rect l="l" t="t" r="r" b="b"/>
              <a:pathLst>
                <a:path w="2510293" h="2365142">
                  <a:moveTo>
                    <a:pt x="0" y="0"/>
                  </a:moveTo>
                  <a:lnTo>
                    <a:pt x="2510293" y="0"/>
                  </a:lnTo>
                  <a:lnTo>
                    <a:pt x="2510293" y="2365142"/>
                  </a:lnTo>
                  <a:lnTo>
                    <a:pt x="0" y="2365142"/>
                  </a:lnTo>
                  <a:lnTo>
                    <a:pt x="0" y="0"/>
                  </a:lnTo>
                  <a:close/>
                </a:path>
              </a:pathLst>
            </a:custGeom>
            <a:blipFill>
              <a:blip r:embed="rId29" cstate="email">
                <a:extLst>
                  <a:ext uri="{28A0092B-C50C-407E-A947-70E740481C1C}">
                    <a14:useLocalDpi xmlns:a14="http://schemas.microsoft.com/office/drawing/2010/main"/>
                  </a:ext>
                </a:extLst>
              </a:blip>
              <a:stretch>
                <a:fillRect/>
              </a:stretch>
            </a:blipFill>
          </p:spPr>
          <p:txBody>
            <a:bodyPr/>
            <a:lstStyle/>
            <a:p>
              <a:endParaRPr lang="en-US" sz="1200"/>
            </a:p>
          </p:txBody>
        </p:sp>
        <p:sp>
          <p:nvSpPr>
            <p:cNvPr id="31" name="Freeform 31"/>
            <p:cNvSpPr/>
            <p:nvPr/>
          </p:nvSpPr>
          <p:spPr>
            <a:xfrm>
              <a:off x="17760467" y="4094230"/>
              <a:ext cx="3312040" cy="1855826"/>
            </a:xfrm>
            <a:custGeom>
              <a:avLst/>
              <a:gdLst/>
              <a:ahLst/>
              <a:cxnLst/>
              <a:rect l="l" t="t" r="r" b="b"/>
              <a:pathLst>
                <a:path w="3312040" h="1855826">
                  <a:moveTo>
                    <a:pt x="0" y="0"/>
                  </a:moveTo>
                  <a:lnTo>
                    <a:pt x="3312040" y="0"/>
                  </a:lnTo>
                  <a:lnTo>
                    <a:pt x="3312040" y="1855826"/>
                  </a:lnTo>
                  <a:lnTo>
                    <a:pt x="0" y="1855826"/>
                  </a:lnTo>
                  <a:lnTo>
                    <a:pt x="0" y="0"/>
                  </a:lnTo>
                  <a:close/>
                </a:path>
              </a:pathLst>
            </a:custGeom>
            <a:blipFill>
              <a:blip r:embed="rId30" cstate="email">
                <a:extLst>
                  <a:ext uri="{28A0092B-C50C-407E-A947-70E740481C1C}">
                    <a14:useLocalDpi xmlns:a14="http://schemas.microsoft.com/office/drawing/2010/main"/>
                  </a:ext>
                </a:extLst>
              </a:blip>
              <a:stretch>
                <a:fillRect/>
              </a:stretch>
            </a:blipFill>
          </p:spPr>
          <p:txBody>
            <a:bodyPr/>
            <a:lstStyle/>
            <a:p>
              <a:endParaRPr lang="en-US" sz="1200"/>
            </a:p>
          </p:txBody>
        </p:sp>
        <p:sp>
          <p:nvSpPr>
            <p:cNvPr id="32" name="Freeform 32"/>
            <p:cNvSpPr/>
            <p:nvPr/>
          </p:nvSpPr>
          <p:spPr>
            <a:xfrm>
              <a:off x="3855642" y="232974"/>
              <a:ext cx="1934217" cy="1424873"/>
            </a:xfrm>
            <a:custGeom>
              <a:avLst/>
              <a:gdLst/>
              <a:ahLst/>
              <a:cxnLst/>
              <a:rect l="l" t="t" r="r" b="b"/>
              <a:pathLst>
                <a:path w="1934217" h="1424873">
                  <a:moveTo>
                    <a:pt x="0" y="0"/>
                  </a:moveTo>
                  <a:lnTo>
                    <a:pt x="1934217" y="0"/>
                  </a:lnTo>
                  <a:lnTo>
                    <a:pt x="1934217" y="1424873"/>
                  </a:lnTo>
                  <a:lnTo>
                    <a:pt x="0" y="1424873"/>
                  </a:lnTo>
                  <a:lnTo>
                    <a:pt x="0" y="0"/>
                  </a:lnTo>
                  <a:close/>
                </a:path>
              </a:pathLst>
            </a:custGeom>
            <a:blipFill>
              <a:blip r:embed="rId31" cstate="email">
                <a:extLst>
                  <a:ext uri="{28A0092B-C50C-407E-A947-70E740481C1C}">
                    <a14:useLocalDpi xmlns:a14="http://schemas.microsoft.com/office/drawing/2010/main"/>
                  </a:ext>
                </a:extLst>
              </a:blip>
              <a:stretch>
                <a:fillRect/>
              </a:stretch>
            </a:blipFill>
          </p:spPr>
          <p:txBody>
            <a:bodyPr/>
            <a:lstStyle/>
            <a:p>
              <a:endParaRPr lang="en-US" sz="1200"/>
            </a:p>
          </p:txBody>
        </p:sp>
        <p:sp>
          <p:nvSpPr>
            <p:cNvPr id="33" name="Freeform 33"/>
            <p:cNvSpPr/>
            <p:nvPr/>
          </p:nvSpPr>
          <p:spPr>
            <a:xfrm>
              <a:off x="0" y="2664663"/>
              <a:ext cx="3078301" cy="714422"/>
            </a:xfrm>
            <a:custGeom>
              <a:avLst/>
              <a:gdLst/>
              <a:ahLst/>
              <a:cxnLst/>
              <a:rect l="l" t="t" r="r" b="b"/>
              <a:pathLst>
                <a:path w="3078301" h="714422">
                  <a:moveTo>
                    <a:pt x="0" y="0"/>
                  </a:moveTo>
                  <a:lnTo>
                    <a:pt x="3078301" y="0"/>
                  </a:lnTo>
                  <a:lnTo>
                    <a:pt x="3078301" y="714422"/>
                  </a:lnTo>
                  <a:lnTo>
                    <a:pt x="0" y="714422"/>
                  </a:lnTo>
                  <a:lnTo>
                    <a:pt x="0" y="0"/>
                  </a:lnTo>
                  <a:close/>
                </a:path>
              </a:pathLst>
            </a:custGeom>
            <a:blipFill>
              <a:blip r:embed="rId32" cstate="email">
                <a:extLst>
                  <a:ext uri="{28A0092B-C50C-407E-A947-70E740481C1C}">
                    <a14:useLocalDpi xmlns:a14="http://schemas.microsoft.com/office/drawing/2010/main"/>
                  </a:ext>
                </a:extLst>
              </a:blip>
              <a:stretch>
                <a:fillRect/>
              </a:stretch>
            </a:blipFill>
          </p:spPr>
          <p:txBody>
            <a:bodyPr/>
            <a:lstStyle/>
            <a:p>
              <a:endParaRPr lang="en-US" sz="1200"/>
            </a:p>
          </p:txBody>
        </p:sp>
        <p:sp>
          <p:nvSpPr>
            <p:cNvPr id="34" name="Freeform 34"/>
            <p:cNvSpPr/>
            <p:nvPr/>
          </p:nvSpPr>
          <p:spPr>
            <a:xfrm>
              <a:off x="2962983" y="4691452"/>
              <a:ext cx="2658334" cy="1033427"/>
            </a:xfrm>
            <a:custGeom>
              <a:avLst/>
              <a:gdLst/>
              <a:ahLst/>
              <a:cxnLst/>
              <a:rect l="l" t="t" r="r" b="b"/>
              <a:pathLst>
                <a:path w="2658334" h="1033427">
                  <a:moveTo>
                    <a:pt x="0" y="0"/>
                  </a:moveTo>
                  <a:lnTo>
                    <a:pt x="2658334" y="0"/>
                  </a:lnTo>
                  <a:lnTo>
                    <a:pt x="2658334" y="1033428"/>
                  </a:lnTo>
                  <a:lnTo>
                    <a:pt x="0" y="1033428"/>
                  </a:lnTo>
                  <a:lnTo>
                    <a:pt x="0" y="0"/>
                  </a:lnTo>
                  <a:close/>
                </a:path>
              </a:pathLst>
            </a:custGeom>
            <a:blipFill>
              <a:blip r:embed="rId33" cstate="email">
                <a:extLst>
                  <a:ext uri="{28A0092B-C50C-407E-A947-70E740481C1C}">
                    <a14:useLocalDpi xmlns:a14="http://schemas.microsoft.com/office/drawing/2010/main"/>
                  </a:ext>
                </a:extLst>
              </a:blip>
              <a:stretch>
                <a:fillRect/>
              </a:stretch>
            </a:blipFill>
          </p:spPr>
          <p:txBody>
            <a:bodyPr/>
            <a:lstStyle/>
            <a:p>
              <a:endParaRPr lang="en-US" sz="1200"/>
            </a:p>
          </p:txBody>
        </p:sp>
        <p:sp>
          <p:nvSpPr>
            <p:cNvPr id="35" name="Freeform 35"/>
            <p:cNvSpPr/>
            <p:nvPr/>
          </p:nvSpPr>
          <p:spPr>
            <a:xfrm>
              <a:off x="15599703" y="2526564"/>
              <a:ext cx="2321765" cy="495310"/>
            </a:xfrm>
            <a:custGeom>
              <a:avLst/>
              <a:gdLst/>
              <a:ahLst/>
              <a:cxnLst/>
              <a:rect l="l" t="t" r="r" b="b"/>
              <a:pathLst>
                <a:path w="2321765" h="495310">
                  <a:moveTo>
                    <a:pt x="0" y="0"/>
                  </a:moveTo>
                  <a:lnTo>
                    <a:pt x="2321765" y="0"/>
                  </a:lnTo>
                  <a:lnTo>
                    <a:pt x="2321765" y="495310"/>
                  </a:lnTo>
                  <a:lnTo>
                    <a:pt x="0" y="495310"/>
                  </a:lnTo>
                  <a:lnTo>
                    <a:pt x="0" y="0"/>
                  </a:lnTo>
                  <a:close/>
                </a:path>
              </a:pathLst>
            </a:custGeom>
            <a:blipFill>
              <a:blip r:embed="rId34" cstate="email">
                <a:extLst>
                  <a:ext uri="{28A0092B-C50C-407E-A947-70E740481C1C}">
                    <a14:useLocalDpi xmlns:a14="http://schemas.microsoft.com/office/drawing/2010/main"/>
                  </a:ext>
                </a:extLst>
              </a:blip>
              <a:stretch>
                <a:fillRect/>
              </a:stretch>
            </a:blipFill>
          </p:spPr>
          <p:txBody>
            <a:bodyPr/>
            <a:lstStyle/>
            <a:p>
              <a:endParaRPr lang="en-US" sz="1200"/>
            </a:p>
          </p:txBody>
        </p:sp>
        <p:sp>
          <p:nvSpPr>
            <p:cNvPr id="36" name="Freeform 36"/>
            <p:cNvSpPr/>
            <p:nvPr/>
          </p:nvSpPr>
          <p:spPr>
            <a:xfrm>
              <a:off x="15383989" y="167199"/>
              <a:ext cx="2480969" cy="1583875"/>
            </a:xfrm>
            <a:custGeom>
              <a:avLst/>
              <a:gdLst/>
              <a:ahLst/>
              <a:cxnLst/>
              <a:rect l="l" t="t" r="r" b="b"/>
              <a:pathLst>
                <a:path w="2480969" h="1583875">
                  <a:moveTo>
                    <a:pt x="0" y="0"/>
                  </a:moveTo>
                  <a:lnTo>
                    <a:pt x="2480969" y="0"/>
                  </a:lnTo>
                  <a:lnTo>
                    <a:pt x="2480969" y="1583876"/>
                  </a:lnTo>
                  <a:lnTo>
                    <a:pt x="0" y="1583876"/>
                  </a:lnTo>
                  <a:lnTo>
                    <a:pt x="0" y="0"/>
                  </a:lnTo>
                  <a:close/>
                </a:path>
              </a:pathLst>
            </a:custGeom>
            <a:blipFill>
              <a:blip r:embed="rId35" cstate="email">
                <a:extLst>
                  <a:ext uri="{28A0092B-C50C-407E-A947-70E740481C1C}">
                    <a14:useLocalDpi xmlns:a14="http://schemas.microsoft.com/office/drawing/2010/main"/>
                  </a:ext>
                </a:extLst>
              </a:blip>
              <a:stretch>
                <a:fillRect/>
              </a:stretch>
            </a:blipFill>
          </p:spPr>
          <p:txBody>
            <a:bodyPr/>
            <a:lstStyle/>
            <a:p>
              <a:endParaRPr lang="en-US" sz="1200"/>
            </a:p>
          </p:txBody>
        </p:sp>
        <p:sp>
          <p:nvSpPr>
            <p:cNvPr id="37" name="Freeform 37"/>
            <p:cNvSpPr/>
            <p:nvPr/>
          </p:nvSpPr>
          <p:spPr>
            <a:xfrm>
              <a:off x="15283299" y="3846197"/>
              <a:ext cx="2567416" cy="1977206"/>
            </a:xfrm>
            <a:custGeom>
              <a:avLst/>
              <a:gdLst/>
              <a:ahLst/>
              <a:cxnLst/>
              <a:rect l="l" t="t" r="r" b="b"/>
              <a:pathLst>
                <a:path w="2567416" h="1977206">
                  <a:moveTo>
                    <a:pt x="0" y="0"/>
                  </a:moveTo>
                  <a:lnTo>
                    <a:pt x="2567417" y="0"/>
                  </a:lnTo>
                  <a:lnTo>
                    <a:pt x="2567417" y="1977206"/>
                  </a:lnTo>
                  <a:lnTo>
                    <a:pt x="0" y="1977206"/>
                  </a:lnTo>
                  <a:lnTo>
                    <a:pt x="0" y="0"/>
                  </a:lnTo>
                  <a:close/>
                </a:path>
              </a:pathLst>
            </a:custGeom>
            <a:blipFill>
              <a:blip r:embed="rId36" cstate="email">
                <a:extLst>
                  <a:ext uri="{28A0092B-C50C-407E-A947-70E740481C1C}">
                    <a14:useLocalDpi xmlns:a14="http://schemas.microsoft.com/office/drawing/2010/main"/>
                  </a:ext>
                </a:extLst>
              </a:blip>
              <a:stretch>
                <a:fillRect/>
              </a:stretch>
            </a:blipFill>
          </p:spPr>
          <p:txBody>
            <a:bodyPr/>
            <a:lstStyle/>
            <a:p>
              <a:endParaRPr lang="en-US" sz="1200"/>
            </a:p>
          </p:txBody>
        </p:sp>
        <p:sp>
          <p:nvSpPr>
            <p:cNvPr id="38" name="Freeform 38"/>
            <p:cNvSpPr/>
            <p:nvPr/>
          </p:nvSpPr>
          <p:spPr>
            <a:xfrm>
              <a:off x="283107" y="4288855"/>
              <a:ext cx="2310663" cy="1711611"/>
            </a:xfrm>
            <a:custGeom>
              <a:avLst/>
              <a:gdLst/>
              <a:ahLst/>
              <a:cxnLst/>
              <a:rect l="l" t="t" r="r" b="b"/>
              <a:pathLst>
                <a:path w="2310663" h="1711611">
                  <a:moveTo>
                    <a:pt x="0" y="0"/>
                  </a:moveTo>
                  <a:lnTo>
                    <a:pt x="2310663" y="0"/>
                  </a:lnTo>
                  <a:lnTo>
                    <a:pt x="2310663" y="1711611"/>
                  </a:lnTo>
                  <a:lnTo>
                    <a:pt x="0" y="1711611"/>
                  </a:lnTo>
                  <a:lnTo>
                    <a:pt x="0" y="0"/>
                  </a:lnTo>
                  <a:close/>
                </a:path>
              </a:pathLst>
            </a:custGeom>
            <a:blipFill>
              <a:blip r:embed="rId37" cstate="email">
                <a:extLst>
                  <a:ext uri="{28A0092B-C50C-407E-A947-70E740481C1C}">
                    <a14:useLocalDpi xmlns:a14="http://schemas.microsoft.com/office/drawing/2010/main"/>
                  </a:ext>
                </a:extLst>
              </a:blip>
              <a:stretch>
                <a:fillRect/>
              </a:stretch>
            </a:blipFill>
          </p:spPr>
          <p:txBody>
            <a:bodyPr/>
            <a:lstStyle/>
            <a:p>
              <a:endParaRPr lang="en-US" sz="1200"/>
            </a:p>
          </p:txBody>
        </p:sp>
        <p:sp>
          <p:nvSpPr>
            <p:cNvPr id="39" name="Freeform 39"/>
            <p:cNvSpPr/>
            <p:nvPr/>
          </p:nvSpPr>
          <p:spPr>
            <a:xfrm>
              <a:off x="5980359" y="1931649"/>
              <a:ext cx="9273430" cy="3862243"/>
            </a:xfrm>
            <a:custGeom>
              <a:avLst/>
              <a:gdLst/>
              <a:ahLst/>
              <a:cxnLst/>
              <a:rect l="l" t="t" r="r" b="b"/>
              <a:pathLst>
                <a:path w="9273430" h="3862243">
                  <a:moveTo>
                    <a:pt x="0" y="0"/>
                  </a:moveTo>
                  <a:lnTo>
                    <a:pt x="9273430" y="0"/>
                  </a:lnTo>
                  <a:lnTo>
                    <a:pt x="9273430" y="3862243"/>
                  </a:lnTo>
                  <a:lnTo>
                    <a:pt x="0" y="3862243"/>
                  </a:lnTo>
                  <a:lnTo>
                    <a:pt x="0" y="0"/>
                  </a:lnTo>
                  <a:close/>
                </a:path>
              </a:pathLst>
            </a:custGeom>
            <a:blipFill>
              <a:blip r:embed="rId38" cstate="email">
                <a:extLst>
                  <a:ext uri="{28A0092B-C50C-407E-A947-70E740481C1C}">
                    <a14:useLocalDpi xmlns:a14="http://schemas.microsoft.com/office/drawing/2010/main"/>
                  </a:ext>
                </a:extLst>
              </a:blip>
              <a:stretch>
                <a:fillRect/>
              </a:stretch>
            </a:blipFill>
          </p:spPr>
          <p:txBody>
            <a:bodyPr/>
            <a:lstStyle/>
            <a:p>
              <a:endParaRPr lang="en-US" sz="1200"/>
            </a:p>
          </p:txBody>
        </p:sp>
        <p:sp>
          <p:nvSpPr>
            <p:cNvPr id="40" name="Freeform 40"/>
            <p:cNvSpPr/>
            <p:nvPr/>
          </p:nvSpPr>
          <p:spPr>
            <a:xfrm>
              <a:off x="3272512" y="2164097"/>
              <a:ext cx="2183779" cy="1859164"/>
            </a:xfrm>
            <a:custGeom>
              <a:avLst/>
              <a:gdLst/>
              <a:ahLst/>
              <a:cxnLst/>
              <a:rect l="l" t="t" r="r" b="b"/>
              <a:pathLst>
                <a:path w="2183779" h="1859164">
                  <a:moveTo>
                    <a:pt x="0" y="0"/>
                  </a:moveTo>
                  <a:lnTo>
                    <a:pt x="2183780" y="0"/>
                  </a:lnTo>
                  <a:lnTo>
                    <a:pt x="2183780" y="1859163"/>
                  </a:lnTo>
                  <a:lnTo>
                    <a:pt x="0" y="1859163"/>
                  </a:lnTo>
                  <a:lnTo>
                    <a:pt x="0" y="0"/>
                  </a:lnTo>
                  <a:close/>
                </a:path>
              </a:pathLst>
            </a:custGeom>
            <a:blipFill>
              <a:blip r:embed="rId39" cstate="email">
                <a:extLst>
                  <a:ext uri="{28A0092B-C50C-407E-A947-70E740481C1C}">
                    <a14:useLocalDpi xmlns:a14="http://schemas.microsoft.com/office/drawing/2010/main"/>
                  </a:ext>
                </a:extLst>
              </a:blip>
              <a:stretch>
                <a:fillRect/>
              </a:stretch>
            </a:blipFill>
          </p:spPr>
          <p:txBody>
            <a:bodyPr/>
            <a:lstStyle/>
            <a:p>
              <a:endParaRPr lang="en-US" sz="1200"/>
            </a:p>
          </p:txBody>
        </p:sp>
        <p:sp>
          <p:nvSpPr>
            <p:cNvPr id="41" name="Freeform 41"/>
            <p:cNvSpPr/>
            <p:nvPr/>
          </p:nvSpPr>
          <p:spPr>
            <a:xfrm>
              <a:off x="6218104" y="232974"/>
              <a:ext cx="8899185" cy="1860623"/>
            </a:xfrm>
            <a:custGeom>
              <a:avLst/>
              <a:gdLst/>
              <a:ahLst/>
              <a:cxnLst/>
              <a:rect l="l" t="t" r="r" b="b"/>
              <a:pathLst>
                <a:path w="8899185" h="1860623">
                  <a:moveTo>
                    <a:pt x="0" y="0"/>
                  </a:moveTo>
                  <a:lnTo>
                    <a:pt x="8899185" y="0"/>
                  </a:lnTo>
                  <a:lnTo>
                    <a:pt x="8899185" y="1860623"/>
                  </a:lnTo>
                  <a:lnTo>
                    <a:pt x="0" y="1860623"/>
                  </a:lnTo>
                  <a:lnTo>
                    <a:pt x="0" y="0"/>
                  </a:lnTo>
                  <a:close/>
                </a:path>
              </a:pathLst>
            </a:custGeom>
            <a:blipFill>
              <a:blip r:embed="rId40" cstate="email">
                <a:extLst>
                  <a:ext uri="{28A0092B-C50C-407E-A947-70E740481C1C}">
                    <a14:useLocalDpi xmlns:a14="http://schemas.microsoft.com/office/drawing/2010/main"/>
                  </a:ext>
                </a:extLst>
              </a:blip>
              <a:stretch>
                <a:fillRect/>
              </a:stretch>
            </a:blipFill>
          </p:spPr>
          <p:txBody>
            <a:bodyPr/>
            <a:lstStyle/>
            <a:p>
              <a:endParaRPr lang="en-US" sz="1200"/>
            </a:p>
          </p:txBody>
        </p:sp>
      </p:grpSp>
      <p:sp>
        <p:nvSpPr>
          <p:cNvPr id="45" name="Text Placeholder 44">
            <a:extLst>
              <a:ext uri="{FF2B5EF4-FFF2-40B4-BE49-F238E27FC236}">
                <a16:creationId xmlns:a16="http://schemas.microsoft.com/office/drawing/2014/main" id="{8B0A5965-7EAB-EB71-070D-EDDC7AAF1392}"/>
              </a:ext>
            </a:extLst>
          </p:cNvPr>
          <p:cNvSpPr>
            <a:spLocks noGrp="1"/>
          </p:cNvSpPr>
          <p:nvPr>
            <p:ph type="body" sz="quarter" idx="12"/>
          </p:nvPr>
        </p:nvSpPr>
        <p:spPr/>
        <p:txBody>
          <a:bodyPr>
            <a:normAutofit/>
          </a:bodyPr>
          <a:lstStyle/>
          <a:p>
            <a:r>
              <a:rPr lang="en-US" sz="3600" dirty="0">
                <a:solidFill>
                  <a:srgbClr val="011B3D"/>
                </a:solidFill>
                <a:latin typeface="Helvetica"/>
                <a:ea typeface="Helvetica"/>
                <a:cs typeface="Helvetica"/>
                <a:sym typeface="Helvetica"/>
              </a:rPr>
              <a:t>Customer</a:t>
            </a:r>
            <a:r>
              <a:rPr lang="en-US" sz="3600" b="1" dirty="0">
                <a:solidFill>
                  <a:srgbClr val="011B3D"/>
                </a:solidFill>
                <a:latin typeface="Helvetica Bold"/>
                <a:ea typeface="Helvetica Bold"/>
                <a:cs typeface="Helvetica Bold"/>
                <a:sym typeface="Helvetica Bold"/>
              </a:rPr>
              <a:t> Success</a:t>
            </a:r>
          </a:p>
          <a:p>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764C300-C8D7-41F3-A02B-8E26707DBC96}"/>
              </a:ext>
            </a:extLst>
          </p:cNvPr>
          <p:cNvSpPr>
            <a:spLocks noGrp="1"/>
          </p:cNvSpPr>
          <p:nvPr>
            <p:ph type="body" sz="quarter" idx="12"/>
          </p:nvPr>
        </p:nvSpPr>
        <p:spPr>
          <a:prstGeom prst="rect">
            <a:avLst/>
          </a:prstGeom>
        </p:spPr>
        <p:txBody>
          <a:bodyPr>
            <a:noAutofit/>
          </a:bodyPr>
          <a:lstStyle/>
          <a:p>
            <a:pPr>
              <a:spcBef>
                <a:spcPts val="0"/>
              </a:spcBef>
            </a:pPr>
            <a:r>
              <a:rPr lang="en-US" sz="3200" b="1" dirty="0">
                <a:solidFill>
                  <a:schemeClr val="accent3"/>
                </a:solidFill>
              </a:rPr>
              <a:t>SAP Information Capture </a:t>
            </a:r>
          </a:p>
          <a:p>
            <a:pPr>
              <a:spcBef>
                <a:spcPts val="0"/>
              </a:spcBef>
            </a:pPr>
            <a:r>
              <a:rPr lang="en-US" sz="3200" b="1" dirty="0">
                <a:solidFill>
                  <a:schemeClr val="accent3"/>
                </a:solidFill>
              </a:rPr>
              <a:t>Simplifies Navigation &amp; Data Entry</a:t>
            </a:r>
          </a:p>
        </p:txBody>
      </p:sp>
      <p:grpSp>
        <p:nvGrpSpPr>
          <p:cNvPr id="10" name="Group 9">
            <a:extLst>
              <a:ext uri="{FF2B5EF4-FFF2-40B4-BE49-F238E27FC236}">
                <a16:creationId xmlns:a16="http://schemas.microsoft.com/office/drawing/2014/main" id="{2182CA08-F69E-44E9-A2D2-56FF9B5FB3E4}"/>
              </a:ext>
            </a:extLst>
          </p:cNvPr>
          <p:cNvGrpSpPr/>
          <p:nvPr/>
        </p:nvGrpSpPr>
        <p:grpSpPr>
          <a:xfrm>
            <a:off x="2147448" y="1862618"/>
            <a:ext cx="7897104" cy="4437057"/>
            <a:chOff x="4786441" y="1346767"/>
            <a:chExt cx="7374500" cy="4143427"/>
          </a:xfrm>
        </p:grpSpPr>
        <p:pic>
          <p:nvPicPr>
            <p:cNvPr id="15" name="Content Placeholder 11" descr="Screen Clipping">
              <a:extLst>
                <a:ext uri="{FF2B5EF4-FFF2-40B4-BE49-F238E27FC236}">
                  <a16:creationId xmlns:a16="http://schemas.microsoft.com/office/drawing/2014/main" id="{F09554FD-3628-4939-87BB-C367CE96FA6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86441" y="1346767"/>
              <a:ext cx="7374500" cy="3580076"/>
            </a:xfrm>
            <a:prstGeom prst="rect">
              <a:avLst/>
            </a:prstGeom>
            <a:ln w="3175">
              <a:solidFill>
                <a:schemeClr val="tx1"/>
              </a:solidFill>
            </a:ln>
          </p:spPr>
        </p:pic>
        <p:sp>
          <p:nvSpPr>
            <p:cNvPr id="16" name="Rectangle 15">
              <a:extLst>
                <a:ext uri="{FF2B5EF4-FFF2-40B4-BE49-F238E27FC236}">
                  <a16:creationId xmlns:a16="http://schemas.microsoft.com/office/drawing/2014/main" id="{E5F2E968-DE02-47C7-A057-F9F6B0E90921}"/>
                </a:ext>
              </a:extLst>
            </p:cNvPr>
            <p:cNvSpPr/>
            <p:nvPr/>
          </p:nvSpPr>
          <p:spPr>
            <a:xfrm>
              <a:off x="4922890" y="2903281"/>
              <a:ext cx="3550801" cy="124935"/>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Rectangle 16">
              <a:extLst>
                <a:ext uri="{FF2B5EF4-FFF2-40B4-BE49-F238E27FC236}">
                  <a16:creationId xmlns:a16="http://schemas.microsoft.com/office/drawing/2014/main" id="{24DD7E64-B81B-4A37-B4F1-ADBE4D484527}"/>
                </a:ext>
              </a:extLst>
            </p:cNvPr>
            <p:cNvSpPr/>
            <p:nvPr/>
          </p:nvSpPr>
          <p:spPr>
            <a:xfrm>
              <a:off x="9209090" y="3344337"/>
              <a:ext cx="2851570" cy="121188"/>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 name="TextBox 17">
              <a:extLst>
                <a:ext uri="{FF2B5EF4-FFF2-40B4-BE49-F238E27FC236}">
                  <a16:creationId xmlns:a16="http://schemas.microsoft.com/office/drawing/2014/main" id="{8D898DCD-E9AB-452E-8AE5-47EA2EBE653B}"/>
                </a:ext>
              </a:extLst>
            </p:cNvPr>
            <p:cNvSpPr txBox="1"/>
            <p:nvPr/>
          </p:nvSpPr>
          <p:spPr>
            <a:xfrm>
              <a:off x="9029700" y="4449822"/>
              <a:ext cx="3030960" cy="477021"/>
            </a:xfrm>
            <a:prstGeom prst="rect">
              <a:avLst/>
            </a:prstGeom>
            <a:solidFill>
              <a:schemeClr val="bg1"/>
            </a:solidFill>
            <a:ln w="19050">
              <a:solidFill>
                <a:schemeClr val="accent2"/>
              </a:solidFill>
            </a:ln>
            <a:effectLst/>
          </p:spPr>
          <p:txBody>
            <a:bodyPr wrap="square" rtlCol="0" anchor="ctr">
              <a:noAutofit/>
            </a:bodyPr>
            <a:lstStyle>
              <a:defPPr>
                <a:defRPr lang="de-DE"/>
              </a:defPPr>
              <a:lvl1pPr algn="ctr">
                <a:spcBef>
                  <a:spcPts val="600"/>
                </a:spcBef>
                <a:buClr>
                  <a:srgbClr val="F0AB00"/>
                </a:buClr>
                <a:buSzPct val="80000"/>
                <a:defRPr sz="1400" kern="0">
                  <a:solidFill>
                    <a:schemeClr val="bg1"/>
                  </a:solidFill>
                  <a:ea typeface="Arial Unicode MS" pitchFamily="34" charset="-128"/>
                  <a:cs typeface="Arial Unicode MS" pitchFamily="34" charset="-128"/>
                </a:defRPr>
              </a:lvl1pPr>
            </a:lstStyle>
            <a:p>
              <a:r>
                <a:rPr lang="en-US">
                  <a:solidFill>
                    <a:schemeClr val="tx1"/>
                  </a:solidFill>
                </a:rPr>
                <a:t>The viewer navigates to the right location</a:t>
              </a:r>
            </a:p>
          </p:txBody>
        </p:sp>
        <p:sp>
          <p:nvSpPr>
            <p:cNvPr id="19" name="TextBox 18">
              <a:extLst>
                <a:ext uri="{FF2B5EF4-FFF2-40B4-BE49-F238E27FC236}">
                  <a16:creationId xmlns:a16="http://schemas.microsoft.com/office/drawing/2014/main" id="{49729AAF-0822-4CDC-8EBE-056D983D485B}"/>
                </a:ext>
              </a:extLst>
            </p:cNvPr>
            <p:cNvSpPr txBox="1"/>
            <p:nvPr/>
          </p:nvSpPr>
          <p:spPr>
            <a:xfrm>
              <a:off x="9029700" y="5132289"/>
              <a:ext cx="3030960" cy="357905"/>
            </a:xfrm>
            <a:prstGeom prst="rect">
              <a:avLst/>
            </a:prstGeom>
            <a:solidFill>
              <a:schemeClr val="bg1"/>
            </a:solidFill>
            <a:ln w="19050">
              <a:solidFill>
                <a:schemeClr val="accent2"/>
              </a:solidFill>
            </a:ln>
            <a:effectLst/>
          </p:spPr>
          <p:txBody>
            <a:bodyPr wrap="square" rtlCol="0" anchor="ctr">
              <a:noAutofit/>
            </a:bodyPr>
            <a:lstStyle>
              <a:defPPr>
                <a:defRPr lang="de-DE"/>
              </a:defPPr>
              <a:lvl1pPr algn="ctr">
                <a:spcBef>
                  <a:spcPts val="600"/>
                </a:spcBef>
                <a:buClr>
                  <a:srgbClr val="F0AB00"/>
                </a:buClr>
                <a:buSzPct val="80000"/>
                <a:defRPr sz="1400" kern="0">
                  <a:solidFill>
                    <a:schemeClr val="bg1"/>
                  </a:solidFill>
                  <a:ea typeface="Arial Unicode MS" pitchFamily="34" charset="-128"/>
                  <a:cs typeface="Arial Unicode MS" pitchFamily="34" charset="-128"/>
                </a:defRPr>
              </a:lvl1pPr>
            </a:lstStyle>
            <a:p>
              <a:r>
                <a:rPr lang="en-US" dirty="0">
                  <a:solidFill>
                    <a:schemeClr val="tx1"/>
                  </a:solidFill>
                </a:rPr>
                <a:t>Users simply click to enter data</a:t>
              </a:r>
            </a:p>
          </p:txBody>
        </p:sp>
      </p:grpSp>
    </p:spTree>
    <p:extLst>
      <p:ext uri="{BB962C8B-B14F-4D97-AF65-F5344CB8AC3E}">
        <p14:creationId xmlns:p14="http://schemas.microsoft.com/office/powerpoint/2010/main" val="10511003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007AF93-4F9A-465E-BE80-ECADAB43A724}"/>
              </a:ext>
            </a:extLst>
          </p:cNvPr>
          <p:cNvSpPr>
            <a:spLocks noGrp="1"/>
          </p:cNvSpPr>
          <p:nvPr>
            <p:ph type="body" sz="quarter" idx="12"/>
          </p:nvPr>
        </p:nvSpPr>
        <p:spPr>
          <a:prstGeom prst="rect">
            <a:avLst/>
          </a:prstGeom>
        </p:spPr>
        <p:txBody>
          <a:bodyPr anchor="ctr">
            <a:noAutofit/>
          </a:bodyPr>
          <a:lstStyle/>
          <a:p>
            <a:r>
              <a:rPr lang="en-US" sz="2800" b="1" dirty="0">
                <a:solidFill>
                  <a:schemeClr val="accent3"/>
                </a:solidFill>
              </a:rPr>
              <a:t>Efficient Collaboration</a:t>
            </a:r>
            <a:br>
              <a:rPr lang="en-US" sz="2800" b="1" dirty="0">
                <a:solidFill>
                  <a:schemeClr val="accent3"/>
                </a:solidFill>
              </a:rPr>
            </a:br>
            <a:r>
              <a:rPr lang="en-US" sz="2800" b="1" dirty="0">
                <a:solidFill>
                  <a:schemeClr val="accent3"/>
                </a:solidFill>
              </a:rPr>
              <a:t>Personal, Team &amp; Global Inbox</a:t>
            </a:r>
          </a:p>
        </p:txBody>
      </p:sp>
      <p:pic>
        <p:nvPicPr>
          <p:cNvPr id="9" name="Content Placeholder 5" descr="showcase.eimdemo.com - Remote Desktop Connection">
            <a:extLst>
              <a:ext uri="{FF2B5EF4-FFF2-40B4-BE49-F238E27FC236}">
                <a16:creationId xmlns:a16="http://schemas.microsoft.com/office/drawing/2014/main" id="{438FC4EB-CE94-4225-B08F-25ABAF15DA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69295" y="1738809"/>
            <a:ext cx="8382640" cy="4715235"/>
          </a:xfrm>
          <a:prstGeom prst="rect">
            <a:avLst/>
          </a:prstGeom>
          <a:ln w="3175">
            <a:solidFill>
              <a:schemeClr val="tx1"/>
            </a:solidFill>
          </a:ln>
        </p:spPr>
      </p:pic>
      <p:sp>
        <p:nvSpPr>
          <p:cNvPr id="11" name="TextBox 10">
            <a:extLst>
              <a:ext uri="{FF2B5EF4-FFF2-40B4-BE49-F238E27FC236}">
                <a16:creationId xmlns:a16="http://schemas.microsoft.com/office/drawing/2014/main" id="{8F83338A-E935-42DE-B5F8-849F320EB93F}"/>
              </a:ext>
            </a:extLst>
          </p:cNvPr>
          <p:cNvSpPr txBox="1"/>
          <p:nvPr/>
        </p:nvSpPr>
        <p:spPr>
          <a:xfrm>
            <a:off x="6576300" y="2267911"/>
            <a:ext cx="3375635" cy="557639"/>
          </a:xfrm>
          <a:prstGeom prst="roundRect">
            <a:avLst/>
          </a:prstGeom>
          <a:solidFill>
            <a:schemeClr val="bg1"/>
          </a:solidFill>
          <a:ln w="19050">
            <a:solidFill>
              <a:schemeClr val="accent2"/>
            </a:solidFill>
          </a:ln>
          <a:effectLst/>
        </p:spPr>
        <p:txBody>
          <a:bodyPr wrap="square" rtlCol="0" anchor="ctr">
            <a:noAutofit/>
          </a:bodyPr>
          <a:lstStyle/>
          <a:p>
            <a:pPr marL="0" marR="0" lvl="0" indent="0" algn="ctr" defTabSz="914400" rtl="0" eaLnBrk="1" fontAlgn="auto" latinLnBrk="0" hangingPunct="1">
              <a:lnSpc>
                <a:spcPct val="100000"/>
              </a:lnSpc>
              <a:spcBef>
                <a:spcPts val="600"/>
              </a:spcBef>
              <a:spcAft>
                <a:spcPts val="0"/>
              </a:spcAft>
              <a:buClr>
                <a:srgbClr val="F0AB00"/>
              </a:buClr>
              <a:buSzPct val="80000"/>
              <a:buFontTx/>
              <a:buNone/>
              <a:tabLst/>
              <a:defRPr/>
            </a:pPr>
            <a:r>
              <a:rPr kumimoji="0" lang="en-US" sz="1300" b="0" i="0" u="none" strike="noStrike" kern="0" cap="none" spc="0" normalizeH="0" baseline="0" noProof="0">
                <a:ln>
                  <a:noFill/>
                </a:ln>
                <a:solidFill>
                  <a:prstClr val="black"/>
                </a:solidFill>
                <a:effectLst/>
                <a:uLnTx/>
                <a:uFillTx/>
                <a:latin typeface="Open Sans"/>
                <a:ea typeface="Arial Unicode MS" pitchFamily="34" charset="-128"/>
                <a:cs typeface="Arial Unicode MS" pitchFamily="34" charset="-128"/>
              </a:rPr>
              <a:t>Invoice exceptions are automatically prioritized</a:t>
            </a:r>
          </a:p>
        </p:txBody>
      </p:sp>
      <p:sp>
        <p:nvSpPr>
          <p:cNvPr id="12" name="TextBox 11">
            <a:extLst>
              <a:ext uri="{FF2B5EF4-FFF2-40B4-BE49-F238E27FC236}">
                <a16:creationId xmlns:a16="http://schemas.microsoft.com/office/drawing/2014/main" id="{F75FEAEE-EBDC-43DE-BCF0-EB0FB845FF15}"/>
              </a:ext>
            </a:extLst>
          </p:cNvPr>
          <p:cNvSpPr txBox="1"/>
          <p:nvPr/>
        </p:nvSpPr>
        <p:spPr>
          <a:xfrm>
            <a:off x="6576300" y="5186736"/>
            <a:ext cx="3375635" cy="555468"/>
          </a:xfrm>
          <a:prstGeom prst="roundRect">
            <a:avLst/>
          </a:prstGeom>
          <a:solidFill>
            <a:schemeClr val="bg1"/>
          </a:solidFill>
          <a:ln w="19050">
            <a:solidFill>
              <a:schemeClr val="accent2"/>
            </a:solidFill>
          </a:ln>
          <a:effectLst/>
        </p:spPr>
        <p:txBody>
          <a:bodyPr wrap="square" rtlCol="0" anchor="ctr">
            <a:noAutofit/>
          </a:bodyPr>
          <a:lstStyle/>
          <a:p>
            <a:pPr marL="0" marR="0" lvl="0" indent="0" algn="ctr" defTabSz="914400" rtl="0" eaLnBrk="1" fontAlgn="auto" latinLnBrk="0" hangingPunct="1">
              <a:lnSpc>
                <a:spcPct val="100000"/>
              </a:lnSpc>
              <a:spcBef>
                <a:spcPts val="600"/>
              </a:spcBef>
              <a:spcAft>
                <a:spcPts val="0"/>
              </a:spcAft>
              <a:buClr>
                <a:srgbClr val="F0AB00"/>
              </a:buClr>
              <a:buSzPct val="80000"/>
              <a:buFontTx/>
              <a:buNone/>
              <a:tabLst/>
              <a:defRPr/>
            </a:pPr>
            <a:r>
              <a:rPr kumimoji="0" lang="en-US" sz="1300" b="0" i="0" u="none" strike="noStrike" kern="0" cap="none" spc="0" normalizeH="0" baseline="0" noProof="0">
                <a:ln>
                  <a:noFill/>
                </a:ln>
                <a:solidFill>
                  <a:prstClr val="black"/>
                </a:solidFill>
                <a:effectLst/>
                <a:uLnTx/>
                <a:uFillTx/>
                <a:latin typeface="Open Sans"/>
                <a:ea typeface="Arial Unicode MS" pitchFamily="34" charset="-128"/>
                <a:cs typeface="Arial Unicode MS" pitchFamily="34" charset="-128"/>
              </a:rPr>
              <a:t>Advanced process control:</a:t>
            </a:r>
          </a:p>
          <a:p>
            <a:pPr marL="0" marR="0" lvl="0" indent="0" algn="ctr" defTabSz="914400" rtl="0" eaLnBrk="1" fontAlgn="auto" latinLnBrk="0" hangingPunct="1">
              <a:lnSpc>
                <a:spcPct val="100000"/>
              </a:lnSpc>
              <a:spcBef>
                <a:spcPts val="600"/>
              </a:spcBef>
              <a:spcAft>
                <a:spcPts val="0"/>
              </a:spcAft>
              <a:buClr>
                <a:srgbClr val="F0AB00"/>
              </a:buClr>
              <a:buSzPct val="80000"/>
              <a:buFontTx/>
              <a:buNone/>
              <a:tabLst/>
              <a:defRPr/>
            </a:pPr>
            <a:r>
              <a:rPr kumimoji="0" lang="en-US" sz="1300" b="0" i="0" u="none" strike="noStrike" kern="0" cap="none" spc="0" normalizeH="0" baseline="0" noProof="0">
                <a:ln>
                  <a:noFill/>
                </a:ln>
                <a:solidFill>
                  <a:prstClr val="black"/>
                </a:solidFill>
                <a:effectLst/>
                <a:uLnTx/>
                <a:uFillTx/>
                <a:latin typeface="Open Sans"/>
                <a:ea typeface="Arial Unicode MS" pitchFamily="34" charset="-128"/>
                <a:cs typeface="Arial Unicode MS" pitchFamily="34" charset="-128"/>
              </a:rPr>
              <a:t> Recall approvals, restart processing</a:t>
            </a:r>
          </a:p>
        </p:txBody>
      </p:sp>
      <p:sp>
        <p:nvSpPr>
          <p:cNvPr id="13" name="TextBox 12">
            <a:extLst>
              <a:ext uri="{FF2B5EF4-FFF2-40B4-BE49-F238E27FC236}">
                <a16:creationId xmlns:a16="http://schemas.microsoft.com/office/drawing/2014/main" id="{4E1929D2-5B20-49B5-803A-9034B70C244C}"/>
              </a:ext>
            </a:extLst>
          </p:cNvPr>
          <p:cNvSpPr txBox="1"/>
          <p:nvPr/>
        </p:nvSpPr>
        <p:spPr>
          <a:xfrm>
            <a:off x="6576300" y="2998214"/>
            <a:ext cx="3375635" cy="555468"/>
          </a:xfrm>
          <a:prstGeom prst="roundRect">
            <a:avLst/>
          </a:prstGeom>
          <a:solidFill>
            <a:schemeClr val="bg1"/>
          </a:solidFill>
          <a:ln w="19050">
            <a:solidFill>
              <a:schemeClr val="accent2"/>
            </a:solidFill>
          </a:ln>
          <a:effectLst/>
        </p:spPr>
        <p:txBody>
          <a:bodyPr wrap="square" rtlCol="0" anchor="ctr">
            <a:noAutofit/>
          </a:bodyPr>
          <a:lstStyle/>
          <a:p>
            <a:pPr marL="0" marR="0" lvl="0" indent="0" algn="ctr" defTabSz="914400" rtl="0" eaLnBrk="1" fontAlgn="auto" latinLnBrk="0" hangingPunct="1">
              <a:lnSpc>
                <a:spcPct val="100000"/>
              </a:lnSpc>
              <a:spcBef>
                <a:spcPts val="600"/>
              </a:spcBef>
              <a:spcAft>
                <a:spcPts val="0"/>
              </a:spcAft>
              <a:buClr>
                <a:srgbClr val="F0AB00"/>
              </a:buClr>
              <a:buSzPct val="80000"/>
              <a:buFontTx/>
              <a:buNone/>
              <a:tabLst/>
              <a:defRPr/>
            </a:pPr>
            <a:r>
              <a:rPr kumimoji="0" lang="en-US" sz="1300" b="0" i="0" u="none" strike="noStrike" kern="0" cap="none" spc="0" normalizeH="0" baseline="0" noProof="0">
                <a:ln>
                  <a:noFill/>
                </a:ln>
                <a:solidFill>
                  <a:prstClr val="black"/>
                </a:solidFill>
                <a:effectLst/>
                <a:uLnTx/>
                <a:uFillTx/>
                <a:latin typeface="Open Sans"/>
                <a:ea typeface="Arial Unicode MS" pitchFamily="34" charset="-128"/>
                <a:cs typeface="Arial Unicode MS" pitchFamily="34" charset="-128"/>
              </a:rPr>
              <a:t>Apply the same action to multiple items</a:t>
            </a:r>
          </a:p>
        </p:txBody>
      </p:sp>
      <p:sp>
        <p:nvSpPr>
          <p:cNvPr id="14" name="TextBox 13">
            <a:extLst>
              <a:ext uri="{FF2B5EF4-FFF2-40B4-BE49-F238E27FC236}">
                <a16:creationId xmlns:a16="http://schemas.microsoft.com/office/drawing/2014/main" id="{34B139E5-5D38-48B1-9191-7DBD6387FA50}"/>
              </a:ext>
            </a:extLst>
          </p:cNvPr>
          <p:cNvSpPr txBox="1"/>
          <p:nvPr/>
        </p:nvSpPr>
        <p:spPr>
          <a:xfrm>
            <a:off x="6576300" y="3726344"/>
            <a:ext cx="3375635" cy="555468"/>
          </a:xfrm>
          <a:prstGeom prst="roundRect">
            <a:avLst/>
          </a:prstGeom>
          <a:solidFill>
            <a:schemeClr val="bg1"/>
          </a:solidFill>
          <a:ln w="19050">
            <a:solidFill>
              <a:schemeClr val="accent2"/>
            </a:solidFill>
          </a:ln>
          <a:effectLst/>
        </p:spPr>
        <p:txBody>
          <a:bodyPr wrap="square" rtlCol="0" anchor="ctr">
            <a:noAutofit/>
          </a:bodyPr>
          <a:lstStyle/>
          <a:p>
            <a:pPr marL="0" marR="0" lvl="0" indent="0" algn="ctr" defTabSz="914400" rtl="0" eaLnBrk="1" fontAlgn="auto" latinLnBrk="0" hangingPunct="1">
              <a:lnSpc>
                <a:spcPct val="100000"/>
              </a:lnSpc>
              <a:spcBef>
                <a:spcPts val="600"/>
              </a:spcBef>
              <a:spcAft>
                <a:spcPts val="0"/>
              </a:spcAft>
              <a:buClr>
                <a:srgbClr val="F0AB00"/>
              </a:buClr>
              <a:buSzPct val="80000"/>
              <a:buFontTx/>
              <a:buNone/>
              <a:tabLst/>
              <a:defRPr/>
            </a:pPr>
            <a:r>
              <a:rPr kumimoji="0" lang="en-US" sz="1300" b="0" i="0" u="none" strike="noStrike" kern="0" cap="none" spc="0" normalizeH="0" baseline="0" noProof="0">
                <a:ln>
                  <a:noFill/>
                </a:ln>
                <a:solidFill>
                  <a:prstClr val="black"/>
                </a:solidFill>
                <a:effectLst/>
                <a:uLnTx/>
                <a:uFillTx/>
                <a:latin typeface="Open Sans"/>
                <a:ea typeface="Arial Unicode MS" pitchFamily="34" charset="-128"/>
                <a:cs typeface="Arial Unicode MS" pitchFamily="34" charset="-128"/>
              </a:rPr>
              <a:t>Access details without opening</a:t>
            </a:r>
          </a:p>
        </p:txBody>
      </p:sp>
      <p:sp>
        <p:nvSpPr>
          <p:cNvPr id="15" name="TextBox 14">
            <a:extLst>
              <a:ext uri="{FF2B5EF4-FFF2-40B4-BE49-F238E27FC236}">
                <a16:creationId xmlns:a16="http://schemas.microsoft.com/office/drawing/2014/main" id="{FF5D7BBF-E7CE-4321-A427-5D58E6740DFA}"/>
              </a:ext>
            </a:extLst>
          </p:cNvPr>
          <p:cNvSpPr txBox="1"/>
          <p:nvPr/>
        </p:nvSpPr>
        <p:spPr>
          <a:xfrm>
            <a:off x="6576300" y="4454477"/>
            <a:ext cx="3375635" cy="555468"/>
          </a:xfrm>
          <a:prstGeom prst="roundRect">
            <a:avLst/>
          </a:prstGeom>
          <a:solidFill>
            <a:schemeClr val="bg1"/>
          </a:solidFill>
          <a:ln w="19050">
            <a:solidFill>
              <a:schemeClr val="accent2"/>
            </a:solidFill>
          </a:ln>
          <a:effectLst/>
        </p:spPr>
        <p:txBody>
          <a:bodyPr wrap="square" rtlCol="0" anchor="ctr">
            <a:noAutofit/>
          </a:bodyPr>
          <a:lstStyle/>
          <a:p>
            <a:pPr marL="0" marR="0" lvl="0" indent="0" algn="ctr" defTabSz="914400" rtl="0" eaLnBrk="1" fontAlgn="auto" latinLnBrk="0" hangingPunct="1">
              <a:lnSpc>
                <a:spcPct val="100000"/>
              </a:lnSpc>
              <a:spcBef>
                <a:spcPts val="600"/>
              </a:spcBef>
              <a:spcAft>
                <a:spcPts val="0"/>
              </a:spcAft>
              <a:buClr>
                <a:srgbClr val="F0AB00"/>
              </a:buClr>
              <a:buSzPct val="80000"/>
              <a:buFontTx/>
              <a:buNone/>
              <a:tabLst/>
              <a:defRPr/>
            </a:pPr>
            <a:r>
              <a:rPr kumimoji="0" lang="en-US" sz="1300" b="0" i="0" u="none" strike="noStrike" kern="0" cap="none" spc="0" normalizeH="0" baseline="0" noProof="0">
                <a:ln>
                  <a:noFill/>
                </a:ln>
                <a:solidFill>
                  <a:prstClr val="black"/>
                </a:solidFill>
                <a:effectLst/>
                <a:uLnTx/>
                <a:uFillTx/>
                <a:latin typeface="Open Sans"/>
                <a:ea typeface="Arial Unicode MS" pitchFamily="34" charset="-128"/>
                <a:cs typeface="Arial Unicode MS" pitchFamily="34" charset="-128"/>
              </a:rPr>
              <a:t>Personal workplace and team inbox</a:t>
            </a:r>
          </a:p>
        </p:txBody>
      </p:sp>
      <p:sp>
        <p:nvSpPr>
          <p:cNvPr id="16" name="TextBox 15">
            <a:extLst>
              <a:ext uri="{FF2B5EF4-FFF2-40B4-BE49-F238E27FC236}">
                <a16:creationId xmlns:a16="http://schemas.microsoft.com/office/drawing/2014/main" id="{E098A026-01B8-4CFF-8EED-B82E2FD46096}"/>
              </a:ext>
            </a:extLst>
          </p:cNvPr>
          <p:cNvSpPr txBox="1"/>
          <p:nvPr/>
        </p:nvSpPr>
        <p:spPr>
          <a:xfrm>
            <a:off x="6576300" y="5898576"/>
            <a:ext cx="3375635" cy="555468"/>
          </a:xfrm>
          <a:prstGeom prst="roundRect">
            <a:avLst/>
          </a:prstGeom>
          <a:solidFill>
            <a:schemeClr val="bg1"/>
          </a:solidFill>
          <a:ln w="19050">
            <a:solidFill>
              <a:schemeClr val="accent2"/>
            </a:solidFill>
          </a:ln>
          <a:effectLst/>
        </p:spPr>
        <p:txBody>
          <a:bodyPr wrap="square" rtlCol="0" anchor="ctr">
            <a:noAutofit/>
          </a:bodyPr>
          <a:lstStyle/>
          <a:p>
            <a:pPr marL="0" marR="0" lvl="0" indent="0" algn="ctr" defTabSz="914400" rtl="0" eaLnBrk="1" fontAlgn="auto" latinLnBrk="0" hangingPunct="1">
              <a:lnSpc>
                <a:spcPct val="100000"/>
              </a:lnSpc>
              <a:spcBef>
                <a:spcPts val="600"/>
              </a:spcBef>
              <a:spcAft>
                <a:spcPts val="0"/>
              </a:spcAft>
              <a:buClr>
                <a:srgbClr val="F0AB00"/>
              </a:buClr>
              <a:buSzPct val="80000"/>
              <a:buFontTx/>
              <a:buNone/>
              <a:tabLst/>
              <a:defRPr/>
            </a:pPr>
            <a:r>
              <a:rPr kumimoji="0" lang="en-US" sz="1300" b="0" i="0" u="none" strike="noStrike" kern="0" cap="none" spc="0" normalizeH="0" baseline="0" noProof="0">
                <a:ln>
                  <a:noFill/>
                </a:ln>
                <a:solidFill>
                  <a:prstClr val="black"/>
                </a:solidFill>
                <a:effectLst/>
                <a:uLnTx/>
                <a:uFillTx/>
                <a:latin typeface="Open Sans"/>
                <a:ea typeface="Arial Unicode MS" pitchFamily="34" charset="-128"/>
                <a:cs typeface="Arial Unicode MS" pitchFamily="34" charset="-128"/>
              </a:rPr>
              <a:t>Scan and track invoices from one screen</a:t>
            </a:r>
          </a:p>
        </p:txBody>
      </p:sp>
    </p:spTree>
    <p:extLst>
      <p:ext uri="{BB962C8B-B14F-4D97-AF65-F5344CB8AC3E}">
        <p14:creationId xmlns:p14="http://schemas.microsoft.com/office/powerpoint/2010/main" val="1182403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Online Image Placeholder 18" descr="Professional in an office">
            <a:extLst>
              <a:ext uri="{FF2B5EF4-FFF2-40B4-BE49-F238E27FC236}">
                <a16:creationId xmlns:a16="http://schemas.microsoft.com/office/drawing/2014/main" id="{9444C586-4853-4081-B6BE-6A04F6C15974}"/>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p:pic>
      <p:sp>
        <p:nvSpPr>
          <p:cNvPr id="13" name="Text Placeholder 2">
            <a:extLst>
              <a:ext uri="{FF2B5EF4-FFF2-40B4-BE49-F238E27FC236}">
                <a16:creationId xmlns:a16="http://schemas.microsoft.com/office/drawing/2014/main" id="{64EF7EAE-414B-4EFE-BCE7-08E6E903DB8C}"/>
              </a:ext>
            </a:extLst>
          </p:cNvPr>
          <p:cNvSpPr>
            <a:spLocks noGrp="1"/>
          </p:cNvSpPr>
          <p:nvPr>
            <p:ph type="body" sz="quarter" idx="12"/>
          </p:nvPr>
        </p:nvSpPr>
        <p:spPr/>
        <p:txBody>
          <a:bodyPr>
            <a:normAutofit/>
          </a:bodyPr>
          <a:lstStyle/>
          <a:p>
            <a:pPr marL="0" indent="0">
              <a:buNone/>
            </a:pPr>
            <a:r>
              <a:rPr lang="en-US" sz="3200" b="1" dirty="0">
                <a:solidFill>
                  <a:schemeClr val="accent3"/>
                </a:solidFill>
              </a:rPr>
              <a:t>Verification &amp; Exception Handling</a:t>
            </a:r>
          </a:p>
        </p:txBody>
      </p:sp>
    </p:spTree>
    <p:extLst>
      <p:ext uri="{BB962C8B-B14F-4D97-AF65-F5344CB8AC3E}">
        <p14:creationId xmlns:p14="http://schemas.microsoft.com/office/powerpoint/2010/main" val="33658754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28978" y="327264"/>
            <a:ext cx="8963025" cy="806450"/>
          </a:xfrm>
          <a:prstGeom prst="rect">
            <a:avLst/>
          </a:prstGeom>
        </p:spPr>
        <p:txBody>
          <a:bodyPr>
            <a:noAutofit/>
          </a:bodyPr>
          <a:lstStyle/>
          <a:p>
            <a:r>
              <a:rPr lang="en-US" sz="2800" b="1" dirty="0">
                <a:solidFill>
                  <a:schemeClr val="accent3"/>
                </a:solidFill>
                <a:latin typeface="Helvetica" pitchFamily="2" charset="0"/>
              </a:rPr>
              <a:t>SAP Invoice Management Includes </a:t>
            </a:r>
            <a:br>
              <a:rPr lang="en-US" sz="2800" b="1" dirty="0">
                <a:solidFill>
                  <a:schemeClr val="accent3"/>
                </a:solidFill>
                <a:latin typeface="Helvetica" pitchFamily="2" charset="0"/>
              </a:rPr>
            </a:br>
            <a:r>
              <a:rPr lang="en-US" sz="2800" b="1" dirty="0">
                <a:solidFill>
                  <a:schemeClr val="accent3"/>
                </a:solidFill>
                <a:latin typeface="Helvetica" pitchFamily="2" charset="0"/>
              </a:rPr>
              <a:t>an Extensive Set Of Pre-configured Rules</a:t>
            </a:r>
          </a:p>
        </p:txBody>
      </p:sp>
      <p:graphicFrame>
        <p:nvGraphicFramePr>
          <p:cNvPr id="3" name="Table 2"/>
          <p:cNvGraphicFramePr>
            <a:graphicFrameLocks noGrp="1"/>
          </p:cNvGraphicFramePr>
          <p:nvPr>
            <p:extLst>
              <p:ext uri="{D42A27DB-BD31-4B8C-83A1-F6EECF244321}">
                <p14:modId xmlns:p14="http://schemas.microsoft.com/office/powerpoint/2010/main" val="1768378262"/>
              </p:ext>
            </p:extLst>
          </p:nvPr>
        </p:nvGraphicFramePr>
        <p:xfrm>
          <a:off x="531158" y="1403951"/>
          <a:ext cx="11244191" cy="4807613"/>
        </p:xfrm>
        <a:graphic>
          <a:graphicData uri="http://schemas.openxmlformats.org/drawingml/2006/table">
            <a:tbl>
              <a:tblPr/>
              <a:tblGrid>
                <a:gridCol w="2468237">
                  <a:extLst>
                    <a:ext uri="{9D8B030D-6E8A-4147-A177-3AD203B41FA5}">
                      <a16:colId xmlns:a16="http://schemas.microsoft.com/office/drawing/2014/main" val="20000"/>
                    </a:ext>
                  </a:extLst>
                </a:gridCol>
                <a:gridCol w="457081">
                  <a:extLst>
                    <a:ext uri="{9D8B030D-6E8A-4147-A177-3AD203B41FA5}">
                      <a16:colId xmlns:a16="http://schemas.microsoft.com/office/drawing/2014/main" val="115741630"/>
                    </a:ext>
                  </a:extLst>
                </a:gridCol>
                <a:gridCol w="2468237">
                  <a:extLst>
                    <a:ext uri="{9D8B030D-6E8A-4147-A177-3AD203B41FA5}">
                      <a16:colId xmlns:a16="http://schemas.microsoft.com/office/drawing/2014/main" val="161388257"/>
                    </a:ext>
                  </a:extLst>
                </a:gridCol>
                <a:gridCol w="457081">
                  <a:extLst>
                    <a:ext uri="{9D8B030D-6E8A-4147-A177-3AD203B41FA5}">
                      <a16:colId xmlns:a16="http://schemas.microsoft.com/office/drawing/2014/main" val="20001"/>
                    </a:ext>
                  </a:extLst>
                </a:gridCol>
                <a:gridCol w="2468237">
                  <a:extLst>
                    <a:ext uri="{9D8B030D-6E8A-4147-A177-3AD203B41FA5}">
                      <a16:colId xmlns:a16="http://schemas.microsoft.com/office/drawing/2014/main" val="20002"/>
                    </a:ext>
                  </a:extLst>
                </a:gridCol>
                <a:gridCol w="457081">
                  <a:extLst>
                    <a:ext uri="{9D8B030D-6E8A-4147-A177-3AD203B41FA5}">
                      <a16:colId xmlns:a16="http://schemas.microsoft.com/office/drawing/2014/main" val="20003"/>
                    </a:ext>
                  </a:extLst>
                </a:gridCol>
                <a:gridCol w="2468237">
                  <a:extLst>
                    <a:ext uri="{9D8B030D-6E8A-4147-A177-3AD203B41FA5}">
                      <a16:colId xmlns:a16="http://schemas.microsoft.com/office/drawing/2014/main" val="20004"/>
                    </a:ext>
                  </a:extLst>
                </a:gridCol>
              </a:tblGrid>
              <a:tr h="173691">
                <a:tc>
                  <a:txBody>
                    <a:bodyPr/>
                    <a:lstStyle/>
                    <a:p>
                      <a:pPr algn="l" rtl="0" fontAlgn="ctr"/>
                      <a:r>
                        <a:rPr lang="en-US" sz="900" b="0" i="0" u="none" strike="noStrike">
                          <a:solidFill>
                            <a:srgbClr val="000000"/>
                          </a:solidFill>
                          <a:effectLst/>
                          <a:latin typeface="Helvetica" pitchFamily="2" charset="0"/>
                        </a:rPr>
                        <a:t>Invalid PO Number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900">
                        <a:latin typeface="Helvetica" pitchFamily="2" charset="0"/>
                      </a:endParaRPr>
                    </a:p>
                  </a:txBody>
                  <a:tcPr marL="45697" marR="18279" marT="18283" marB="18283"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900" b="0" i="0" u="none" strike="noStrike">
                          <a:solidFill>
                            <a:srgbClr val="000000"/>
                          </a:solidFill>
                          <a:effectLst/>
                          <a:latin typeface="Helvetica" pitchFamily="2" charset="0"/>
                        </a:rPr>
                        <a:t>Payment Method Mismatch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900" b="0" i="0" u="none" strike="noStrike">
                        <a:solidFill>
                          <a:srgbClr val="000000"/>
                        </a:solidFill>
                        <a:effectLst/>
                        <a:latin typeface="Helvetica" pitchFamily="2" charset="0"/>
                      </a:endParaRPr>
                    </a:p>
                  </a:txBody>
                  <a:tcPr marL="45697" marR="18279" marT="18283" marB="18283"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900" b="0" i="0" u="none" strike="noStrike">
                          <a:solidFill>
                            <a:srgbClr val="000000"/>
                          </a:solidFill>
                          <a:effectLst/>
                          <a:latin typeface="Helvetica" pitchFamily="2" charset="0"/>
                        </a:rPr>
                        <a:t>Invalid Vendor Invoice Number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900" b="0" i="0" u="none" strike="noStrike">
                        <a:solidFill>
                          <a:srgbClr val="000000"/>
                        </a:solidFill>
                        <a:effectLst/>
                        <a:latin typeface="Helvetica" pitchFamily="2" charset="0"/>
                      </a:endParaRPr>
                    </a:p>
                  </a:txBody>
                  <a:tcPr marL="45697" marR="18279" marT="18283" marB="18283"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900" b="0" i="0" u="none" strike="noStrike">
                          <a:solidFill>
                            <a:srgbClr val="000000"/>
                          </a:solidFill>
                          <a:effectLst/>
                          <a:latin typeface="Helvetica" pitchFamily="2" charset="0"/>
                        </a:rPr>
                        <a:t>Service Entry Required (PO) - Enhanced Check</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73691">
                <a:tc>
                  <a:txBody>
                    <a:bodyPr/>
                    <a:lstStyle/>
                    <a:p>
                      <a:pPr algn="l" rtl="0" fontAlgn="ctr"/>
                      <a:r>
                        <a:rPr lang="en-US" sz="900" b="0" i="0" u="none" strike="noStrike">
                          <a:solidFill>
                            <a:srgbClr val="000000"/>
                          </a:solidFill>
                          <a:effectLst/>
                          <a:latin typeface="Helvetica" pitchFamily="2" charset="0"/>
                        </a:rPr>
                        <a:t>Invalid Vendor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900">
                        <a:latin typeface="Helvetica" pitchFamily="2" charset="0"/>
                      </a:endParaRPr>
                    </a:p>
                  </a:txBody>
                  <a:tcPr marL="45697" marR="18279" marT="18283" marB="18283"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900" b="0" i="0" u="none" strike="noStrike">
                          <a:solidFill>
                            <a:srgbClr val="000000"/>
                          </a:solidFill>
                          <a:effectLst/>
                          <a:latin typeface="Helvetica" pitchFamily="2" charset="0"/>
                        </a:rPr>
                        <a:t>Missing/Invalid Tax Exempt Text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900" b="0" i="0" u="none" strike="noStrike">
                        <a:solidFill>
                          <a:srgbClr val="000000"/>
                        </a:solidFill>
                        <a:effectLst/>
                        <a:latin typeface="Helvetica" pitchFamily="2" charset="0"/>
                      </a:endParaRPr>
                    </a:p>
                  </a:txBody>
                  <a:tcPr marL="45697" marR="18279" marT="18283" marB="18283"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900" b="0" i="0" u="none" strike="noStrike">
                          <a:solidFill>
                            <a:srgbClr val="000000"/>
                          </a:solidFill>
                          <a:effectLst/>
                          <a:latin typeface="Helvetica" pitchFamily="2" charset="0"/>
                        </a:rPr>
                        <a:t>Invalid Common Ordinary Invoice (VAT Exists) </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900" b="0" i="0" u="none" strike="noStrike">
                        <a:solidFill>
                          <a:srgbClr val="000000"/>
                        </a:solidFill>
                        <a:effectLst/>
                        <a:latin typeface="Helvetica" pitchFamily="2" charset="0"/>
                      </a:endParaRPr>
                    </a:p>
                  </a:txBody>
                  <a:tcPr marL="45697" marR="18279" marT="18283" marB="18283"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it-IT" sz="900" b="0" i="0" u="none" strike="noStrike">
                          <a:solidFill>
                            <a:srgbClr val="000000"/>
                          </a:solidFill>
                          <a:effectLst/>
                          <a:latin typeface="Helvetica" pitchFamily="2" charset="0"/>
                        </a:rPr>
                        <a:t>Brazil - Missing NF Data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73691">
                <a:tc>
                  <a:txBody>
                    <a:bodyPr/>
                    <a:lstStyle/>
                    <a:p>
                      <a:pPr algn="l" rtl="0" fontAlgn="ctr"/>
                      <a:r>
                        <a:rPr lang="en-US" sz="900" b="0" i="0" u="none" strike="noStrike">
                          <a:solidFill>
                            <a:srgbClr val="000000"/>
                          </a:solidFill>
                          <a:effectLst/>
                          <a:latin typeface="Helvetica" pitchFamily="2" charset="0"/>
                        </a:rPr>
                        <a:t>Invalid UOM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900">
                        <a:latin typeface="Helvetica" pitchFamily="2" charset="0"/>
                      </a:endParaRPr>
                    </a:p>
                  </a:txBody>
                  <a:tcPr marL="45697" marR="18279" marT="18283" marB="18283"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900" b="0" i="0" u="none" strike="noStrike">
                          <a:solidFill>
                            <a:srgbClr val="000000"/>
                          </a:solidFill>
                          <a:effectLst/>
                          <a:latin typeface="Helvetica" pitchFamily="2" charset="0"/>
                        </a:rPr>
                        <a:t>Missing Import Special Text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900" b="0" i="0" u="none" strike="noStrike">
                        <a:solidFill>
                          <a:srgbClr val="000000"/>
                        </a:solidFill>
                        <a:effectLst/>
                        <a:latin typeface="Helvetica" pitchFamily="2" charset="0"/>
                      </a:endParaRPr>
                    </a:p>
                  </a:txBody>
                  <a:tcPr marL="45697" marR="18279" marT="18283" marB="18283"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900" b="0" i="0" u="none" strike="noStrike">
                          <a:solidFill>
                            <a:srgbClr val="000000"/>
                          </a:solidFill>
                          <a:effectLst/>
                          <a:latin typeface="Helvetica" pitchFamily="2" charset="0"/>
                        </a:rPr>
                        <a:t>Check Hand Written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900" b="0" i="0" u="none" strike="noStrike">
                        <a:solidFill>
                          <a:srgbClr val="000000"/>
                        </a:solidFill>
                        <a:effectLst/>
                        <a:latin typeface="Helvetica" pitchFamily="2" charset="0"/>
                      </a:endParaRPr>
                    </a:p>
                  </a:txBody>
                  <a:tcPr marL="45697" marR="18279" marT="18283" marB="18283"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900" b="0" i="0" u="none" strike="noStrike">
                          <a:solidFill>
                            <a:srgbClr val="000000"/>
                          </a:solidFill>
                          <a:effectLst/>
                          <a:latin typeface="Helvetica" pitchFamily="2" charset="0"/>
                        </a:rPr>
                        <a:t>Brazil - Missing NF Customizing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73691">
                <a:tc>
                  <a:txBody>
                    <a:bodyPr/>
                    <a:lstStyle/>
                    <a:p>
                      <a:pPr algn="l" rtl="0" fontAlgn="ctr"/>
                      <a:r>
                        <a:rPr lang="en-US" sz="900" b="0" i="0" u="none" strike="noStrike">
                          <a:solidFill>
                            <a:srgbClr val="000000"/>
                          </a:solidFill>
                          <a:effectLst/>
                          <a:latin typeface="Helvetica" pitchFamily="2" charset="0"/>
                        </a:rPr>
                        <a:t>Invalid Currency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900">
                        <a:latin typeface="Helvetica" pitchFamily="2" charset="0"/>
                      </a:endParaRPr>
                    </a:p>
                  </a:txBody>
                  <a:tcPr marL="45697" marR="18279" marT="18283" marB="18283"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900" b="0" i="0" u="none" strike="noStrike">
                          <a:solidFill>
                            <a:srgbClr val="000000"/>
                          </a:solidFill>
                          <a:effectLst/>
                          <a:latin typeface="Helvetica" pitchFamily="2" charset="0"/>
                        </a:rPr>
                        <a:t>Missing Item Description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900" b="0" i="0" u="none" strike="noStrike">
                        <a:solidFill>
                          <a:srgbClr val="000000"/>
                        </a:solidFill>
                        <a:effectLst/>
                        <a:latin typeface="Helvetica" pitchFamily="2" charset="0"/>
                      </a:endParaRPr>
                    </a:p>
                  </a:txBody>
                  <a:tcPr marL="45697" marR="18279" marT="18283" marB="18283"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900" b="0" i="0" u="none" strike="noStrike">
                          <a:solidFill>
                            <a:srgbClr val="000000"/>
                          </a:solidFill>
                          <a:effectLst/>
                          <a:latin typeface="Helvetica" pitchFamily="2" charset="0"/>
                        </a:rPr>
                        <a:t>Verification Required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900" b="0" i="0" u="none" strike="noStrike">
                        <a:solidFill>
                          <a:srgbClr val="000000"/>
                        </a:solidFill>
                        <a:effectLst/>
                        <a:latin typeface="Helvetica" pitchFamily="2" charset="0"/>
                      </a:endParaRPr>
                    </a:p>
                  </a:txBody>
                  <a:tcPr marL="45697" marR="18279" marT="18283" marB="18283"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900" b="0" i="0" u="none" strike="noStrike">
                          <a:solidFill>
                            <a:srgbClr val="000000"/>
                          </a:solidFill>
                          <a:effectLst/>
                          <a:latin typeface="Helvetica" pitchFamily="2" charset="0"/>
                        </a:rPr>
                        <a:t>Brazil - NF Validation Check Failed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173691">
                <a:tc>
                  <a:txBody>
                    <a:bodyPr/>
                    <a:lstStyle/>
                    <a:p>
                      <a:pPr algn="l" rtl="0" fontAlgn="ctr"/>
                      <a:r>
                        <a:rPr lang="en-US" sz="900" b="0" i="0" u="none" strike="noStrike">
                          <a:solidFill>
                            <a:srgbClr val="000000"/>
                          </a:solidFill>
                          <a:effectLst/>
                          <a:latin typeface="Helvetica" pitchFamily="2" charset="0"/>
                        </a:rPr>
                        <a:t>Suspected Duplicate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900">
                        <a:latin typeface="Helvetica" pitchFamily="2" charset="0"/>
                      </a:endParaRPr>
                    </a:p>
                  </a:txBody>
                  <a:tcPr marL="45697" marR="18279" marT="18283" marB="18283"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900" b="0" i="0" u="none" strike="noStrike">
                          <a:solidFill>
                            <a:srgbClr val="000000"/>
                          </a:solidFill>
                          <a:effectLst/>
                          <a:latin typeface="Helvetica" pitchFamily="2" charset="0"/>
                        </a:rPr>
                        <a:t>Missing Mandatory Information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900" b="0" i="0" u="none" strike="noStrike">
                        <a:solidFill>
                          <a:srgbClr val="000000"/>
                        </a:solidFill>
                        <a:effectLst/>
                        <a:latin typeface="Helvetica" pitchFamily="2" charset="0"/>
                      </a:endParaRPr>
                    </a:p>
                  </a:txBody>
                  <a:tcPr marL="45697" marR="18279" marT="18283" marB="18283"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900" b="0" i="0" u="none" strike="noStrike">
                          <a:solidFill>
                            <a:srgbClr val="000000"/>
                          </a:solidFill>
                          <a:effectLst/>
                          <a:latin typeface="Helvetica" pitchFamily="2" charset="0"/>
                        </a:rPr>
                        <a:t>Validate Bank Details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900" b="0" i="0" u="none" strike="noStrike">
                        <a:solidFill>
                          <a:srgbClr val="000000"/>
                        </a:solidFill>
                        <a:effectLst/>
                        <a:latin typeface="Helvetica" pitchFamily="2" charset="0"/>
                      </a:endParaRPr>
                    </a:p>
                  </a:txBody>
                  <a:tcPr marL="45697" marR="18279" marT="18283" marB="18283"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900" b="0" i="0" u="none" strike="noStrike">
                          <a:solidFill>
                            <a:srgbClr val="000000"/>
                          </a:solidFill>
                          <a:effectLst/>
                          <a:latin typeface="Helvetica" pitchFamily="2" charset="0"/>
                        </a:rPr>
                        <a:t>Brazil - Wait for GR - Simple Check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173691">
                <a:tc>
                  <a:txBody>
                    <a:bodyPr/>
                    <a:lstStyle/>
                    <a:p>
                      <a:pPr algn="l" rtl="0" fontAlgn="ctr"/>
                      <a:r>
                        <a:rPr lang="en-US" sz="900" b="0" i="0" u="none" strike="noStrike">
                          <a:solidFill>
                            <a:srgbClr val="000000"/>
                          </a:solidFill>
                          <a:effectLst/>
                          <a:latin typeface="Helvetica" pitchFamily="2" charset="0"/>
                        </a:rPr>
                        <a:t>PO Not Released or Incomplete</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900">
                        <a:latin typeface="Helvetica" pitchFamily="2" charset="0"/>
                      </a:endParaRPr>
                    </a:p>
                  </a:txBody>
                  <a:tcPr marL="45697" marR="18279" marT="18283" marB="18283"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900" b="0" i="0" u="none" strike="noStrike">
                          <a:solidFill>
                            <a:srgbClr val="000000"/>
                          </a:solidFill>
                          <a:effectLst/>
                          <a:latin typeface="Helvetica" pitchFamily="2" charset="0"/>
                        </a:rPr>
                        <a:t>Missing/Invalid Triangulation Text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900" b="0" i="0" u="none" strike="noStrike">
                        <a:solidFill>
                          <a:srgbClr val="000000"/>
                        </a:solidFill>
                        <a:effectLst/>
                        <a:latin typeface="Helvetica" pitchFamily="2" charset="0"/>
                      </a:endParaRPr>
                    </a:p>
                  </a:txBody>
                  <a:tcPr marL="45697" marR="18279" marT="18283" marB="18283"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900" b="0" i="0" u="none" strike="noStrike">
                          <a:solidFill>
                            <a:srgbClr val="000000"/>
                          </a:solidFill>
                          <a:effectLst/>
                          <a:latin typeface="Helvetica" pitchFamily="2" charset="0"/>
                        </a:rPr>
                        <a:t>Invalid/Missing Vendor ABN Number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900" b="0" i="0" u="none" strike="noStrike">
                        <a:solidFill>
                          <a:srgbClr val="000000"/>
                        </a:solidFill>
                        <a:effectLst/>
                        <a:latin typeface="Helvetica" pitchFamily="2" charset="0"/>
                      </a:endParaRPr>
                    </a:p>
                  </a:txBody>
                  <a:tcPr marL="45697" marR="18279" marT="18283" marB="18283"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900" b="0" i="0" u="none" strike="noStrike">
                          <a:solidFill>
                            <a:srgbClr val="000000"/>
                          </a:solidFill>
                          <a:effectLst/>
                          <a:latin typeface="Helvetica" pitchFamily="2" charset="0"/>
                        </a:rPr>
                        <a:t>Brazil - Wait for GR - Enhanced Check</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173691">
                <a:tc>
                  <a:txBody>
                    <a:bodyPr/>
                    <a:lstStyle/>
                    <a:p>
                      <a:pPr algn="l" rtl="0" fontAlgn="ctr"/>
                      <a:r>
                        <a:rPr lang="en-US" sz="900" b="0" i="0" u="none" strike="noStrike">
                          <a:solidFill>
                            <a:srgbClr val="000000"/>
                          </a:solidFill>
                          <a:effectLst/>
                          <a:latin typeface="Helvetica" pitchFamily="2" charset="0"/>
                        </a:rPr>
                        <a:t>Unable to Match PO Lines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900">
                        <a:latin typeface="Helvetica" pitchFamily="2" charset="0"/>
                      </a:endParaRPr>
                    </a:p>
                  </a:txBody>
                  <a:tcPr marL="45697" marR="18279" marT="18283" marB="18283"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900" b="0" i="0" u="none" strike="noStrike">
                          <a:solidFill>
                            <a:srgbClr val="000000"/>
                          </a:solidFill>
                          <a:effectLst/>
                          <a:latin typeface="Helvetica" pitchFamily="2" charset="0"/>
                        </a:rPr>
                        <a:t>Invalid Sales Tax for the Region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900" b="0" i="0" u="none" strike="noStrike">
                        <a:solidFill>
                          <a:srgbClr val="000000"/>
                        </a:solidFill>
                        <a:effectLst/>
                        <a:latin typeface="Helvetica" pitchFamily="2" charset="0"/>
                      </a:endParaRPr>
                    </a:p>
                  </a:txBody>
                  <a:tcPr marL="45697" marR="18279" marT="18283" marB="18283"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900" b="0" i="0" u="none" strike="noStrike">
                          <a:solidFill>
                            <a:srgbClr val="000000"/>
                          </a:solidFill>
                          <a:effectLst/>
                          <a:latin typeface="Helvetica" pitchFamily="2" charset="0"/>
                        </a:rPr>
                        <a:t>Invalid/Missing Recipient ABN Number</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900" b="0" i="0" u="none" strike="noStrike">
                        <a:solidFill>
                          <a:srgbClr val="000000"/>
                        </a:solidFill>
                        <a:effectLst/>
                        <a:latin typeface="Helvetica" pitchFamily="2" charset="0"/>
                      </a:endParaRPr>
                    </a:p>
                  </a:txBody>
                  <a:tcPr marL="45697" marR="18279" marT="18283" marB="18283"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900" b="0" i="0" u="none" strike="noStrike">
                          <a:solidFill>
                            <a:srgbClr val="000000"/>
                          </a:solidFill>
                          <a:effectLst/>
                          <a:latin typeface="Helvetica" pitchFamily="2" charset="0"/>
                        </a:rPr>
                        <a:t>Russia - Wait for TORG-12/ACT - Simple Check </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10815">
                <a:tc>
                  <a:txBody>
                    <a:bodyPr/>
                    <a:lstStyle/>
                    <a:p>
                      <a:pPr algn="l" rtl="0" fontAlgn="ctr"/>
                      <a:r>
                        <a:rPr lang="en-US" sz="900" b="0" i="0" u="none" strike="noStrike">
                          <a:solidFill>
                            <a:srgbClr val="000000"/>
                          </a:solidFill>
                          <a:effectLst/>
                          <a:latin typeface="Helvetica" pitchFamily="2" charset="0"/>
                        </a:rPr>
                        <a:t>Manual Check Needed / Missing Data for Indexing Lines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900">
                        <a:latin typeface="Helvetica" pitchFamily="2" charset="0"/>
                      </a:endParaRPr>
                    </a:p>
                  </a:txBody>
                  <a:tcPr marL="45697" marR="18279" marT="18283" marB="18283"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900" b="0" i="0" u="none" strike="noStrike">
                          <a:solidFill>
                            <a:srgbClr val="000000"/>
                          </a:solidFill>
                          <a:effectLst/>
                          <a:latin typeface="Helvetica" pitchFamily="2" charset="0"/>
                        </a:rPr>
                        <a:t>Vendor Audit Required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900" b="0" i="0" u="none" strike="noStrike">
                        <a:solidFill>
                          <a:srgbClr val="000000"/>
                        </a:solidFill>
                        <a:effectLst/>
                        <a:latin typeface="Helvetica" pitchFamily="2" charset="0"/>
                      </a:endParaRPr>
                    </a:p>
                  </a:txBody>
                  <a:tcPr marL="45697" marR="18279" marT="18283" marB="18283"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900" b="0" i="0" u="none" strike="noStrike">
                          <a:solidFill>
                            <a:srgbClr val="000000"/>
                          </a:solidFill>
                          <a:effectLst/>
                          <a:latin typeface="Helvetica" pitchFamily="2" charset="0"/>
                        </a:rPr>
                        <a:t>Missing Vendor Name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900" b="0" i="0" u="none" strike="noStrike">
                        <a:solidFill>
                          <a:srgbClr val="000000"/>
                        </a:solidFill>
                        <a:effectLst/>
                        <a:latin typeface="Helvetica" pitchFamily="2" charset="0"/>
                      </a:endParaRPr>
                    </a:p>
                  </a:txBody>
                  <a:tcPr marL="45697" marR="18279" marT="18283" marB="18283"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900" b="0" i="0" u="none" strike="noStrike">
                          <a:solidFill>
                            <a:srgbClr val="000000"/>
                          </a:solidFill>
                          <a:effectLst/>
                          <a:latin typeface="Helvetica" pitchFamily="2" charset="0"/>
                        </a:rPr>
                        <a:t>Russia - Wait for TORG-12/ACT - Enhanced Check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173691">
                <a:tc>
                  <a:txBody>
                    <a:bodyPr/>
                    <a:lstStyle/>
                    <a:p>
                      <a:pPr algn="l" rtl="0" fontAlgn="ctr"/>
                      <a:r>
                        <a:rPr lang="en-US" sz="900" b="0" i="0" u="none" strike="noStrike">
                          <a:solidFill>
                            <a:srgbClr val="000000"/>
                          </a:solidFill>
                          <a:effectLst/>
                          <a:latin typeface="Helvetica" pitchFamily="2" charset="0"/>
                        </a:rPr>
                        <a:t>Unable to Determine PO Line Number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900">
                        <a:latin typeface="Helvetica" pitchFamily="2" charset="0"/>
                      </a:endParaRPr>
                    </a:p>
                  </a:txBody>
                  <a:tcPr marL="45697" marR="18279" marT="18283" marB="18283"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900" b="0" i="0" u="none" strike="noStrike">
                          <a:solidFill>
                            <a:srgbClr val="000000"/>
                          </a:solidFill>
                          <a:effectLst/>
                          <a:latin typeface="Helvetica" pitchFamily="2" charset="0"/>
                        </a:rPr>
                        <a:t>Vendor Maintenance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900" b="0" i="0" u="none" strike="noStrike">
                        <a:solidFill>
                          <a:srgbClr val="000000"/>
                        </a:solidFill>
                        <a:effectLst/>
                        <a:latin typeface="Helvetica" pitchFamily="2" charset="0"/>
                      </a:endParaRPr>
                    </a:p>
                  </a:txBody>
                  <a:tcPr marL="45697" marR="18279" marT="18283" marB="18283"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900" b="0" i="0" u="none" strike="noStrike">
                          <a:solidFill>
                            <a:srgbClr val="000000"/>
                          </a:solidFill>
                          <a:effectLst/>
                          <a:latin typeface="Helvetica" pitchFamily="2" charset="0"/>
                        </a:rPr>
                        <a:t>Missing Recipient Name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900" b="0" i="0" u="none" strike="noStrike">
                        <a:solidFill>
                          <a:srgbClr val="000000"/>
                        </a:solidFill>
                        <a:effectLst/>
                        <a:latin typeface="Helvetica" pitchFamily="2" charset="0"/>
                      </a:endParaRPr>
                    </a:p>
                  </a:txBody>
                  <a:tcPr marL="45697" marR="18279" marT="18283" marB="18283"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900" b="0" i="0" u="none" strike="noStrike">
                          <a:solidFill>
                            <a:srgbClr val="000000"/>
                          </a:solidFill>
                          <a:effectLst/>
                          <a:latin typeface="Helvetica" pitchFamily="2" charset="0"/>
                        </a:rPr>
                        <a:t>Russia - Original Invoice Mismatch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190143">
                <a:tc>
                  <a:txBody>
                    <a:bodyPr/>
                    <a:lstStyle/>
                    <a:p>
                      <a:pPr algn="l" rtl="0" fontAlgn="ctr"/>
                      <a:r>
                        <a:rPr lang="en-US" sz="900" b="0" i="0" u="none" strike="noStrike">
                          <a:solidFill>
                            <a:srgbClr val="000000"/>
                          </a:solidFill>
                          <a:effectLst/>
                          <a:latin typeface="Helvetica" pitchFamily="2" charset="0"/>
                        </a:rPr>
                        <a:t>Manual Check Needed for Indexing Lines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900">
                        <a:latin typeface="Helvetica" pitchFamily="2" charset="0"/>
                      </a:endParaRPr>
                    </a:p>
                  </a:txBody>
                  <a:tcPr marL="45697" marR="18279" marT="18283" marB="18283"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900" b="0" i="0" u="none" strike="noStrike" dirty="0">
                          <a:solidFill>
                            <a:srgbClr val="000000"/>
                          </a:solidFill>
                          <a:effectLst/>
                          <a:latin typeface="Helvetica" pitchFamily="2" charset="0"/>
                        </a:rPr>
                        <a:t>Vendor Mismatch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900" b="0" i="0" u="none" strike="noStrike">
                        <a:solidFill>
                          <a:srgbClr val="000000"/>
                        </a:solidFill>
                        <a:effectLst/>
                        <a:latin typeface="Helvetica" pitchFamily="2" charset="0"/>
                      </a:endParaRPr>
                    </a:p>
                  </a:txBody>
                  <a:tcPr marL="45697" marR="18279" marT="18283" marB="18283"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900" b="0" i="0" u="none" strike="noStrike">
                          <a:solidFill>
                            <a:srgbClr val="000000"/>
                          </a:solidFill>
                          <a:effectLst/>
                          <a:latin typeface="Helvetica" pitchFamily="2" charset="0"/>
                        </a:rPr>
                        <a:t>Invalid Tax Description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900" b="0" i="0" u="none" strike="noStrike">
                        <a:solidFill>
                          <a:srgbClr val="000000"/>
                        </a:solidFill>
                        <a:effectLst/>
                        <a:latin typeface="Helvetica" pitchFamily="2" charset="0"/>
                      </a:endParaRPr>
                    </a:p>
                  </a:txBody>
                  <a:tcPr marL="45697" marR="18279" marT="18283" marB="18283"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900" b="0" i="0" u="none" strike="noStrike">
                          <a:solidFill>
                            <a:srgbClr val="000000"/>
                          </a:solidFill>
                          <a:effectLst/>
                          <a:latin typeface="Helvetica" pitchFamily="2" charset="0"/>
                        </a:rPr>
                        <a:t>Invalid Withholding Tax Code / Type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310815">
                <a:tc>
                  <a:txBody>
                    <a:bodyPr/>
                    <a:lstStyle/>
                    <a:p>
                      <a:pPr algn="l" rtl="0" fontAlgn="ctr"/>
                      <a:r>
                        <a:rPr lang="en-US" sz="900" b="0" i="0" u="none" strike="noStrike">
                          <a:solidFill>
                            <a:srgbClr val="000000"/>
                          </a:solidFill>
                          <a:effectLst/>
                          <a:latin typeface="Helvetica" pitchFamily="2" charset="0"/>
                        </a:rPr>
                        <a:t>Invalid PO Item Number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900">
                        <a:latin typeface="Helvetica" pitchFamily="2" charset="0"/>
                      </a:endParaRPr>
                    </a:p>
                  </a:txBody>
                  <a:tcPr marL="45697" marR="18279" marT="18283" marB="18283"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900" b="0" i="0" u="none" strike="noStrike">
                          <a:solidFill>
                            <a:srgbClr val="000000"/>
                          </a:solidFill>
                          <a:effectLst/>
                          <a:latin typeface="Helvetica" pitchFamily="2" charset="0"/>
                        </a:rPr>
                        <a:t>Service Entry Required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900" b="0" i="0" u="none" strike="noStrike">
                        <a:solidFill>
                          <a:srgbClr val="000000"/>
                        </a:solidFill>
                        <a:effectLst/>
                        <a:latin typeface="Helvetica" pitchFamily="2" charset="0"/>
                      </a:endParaRPr>
                    </a:p>
                  </a:txBody>
                  <a:tcPr marL="45697" marR="18279" marT="18283" marB="18283"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900" b="0" i="0" u="none" strike="noStrike">
                          <a:solidFill>
                            <a:srgbClr val="000000"/>
                          </a:solidFill>
                          <a:effectLst/>
                          <a:latin typeface="Helvetica" pitchFamily="2" charset="0"/>
                        </a:rPr>
                        <a:t>GR Not Done - Simple Check</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900" b="0" i="0" u="none" strike="noStrike">
                        <a:solidFill>
                          <a:srgbClr val="000000"/>
                        </a:solidFill>
                        <a:effectLst/>
                        <a:latin typeface="Helvetica" pitchFamily="2" charset="0"/>
                      </a:endParaRPr>
                    </a:p>
                  </a:txBody>
                  <a:tcPr marL="45697" marR="18279" marT="18283" marB="18283"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900" b="0" i="0" u="none" strike="noStrike">
                          <a:solidFill>
                            <a:srgbClr val="000000"/>
                          </a:solidFill>
                          <a:effectLst/>
                          <a:latin typeface="Helvetica" pitchFamily="2" charset="0"/>
                        </a:rPr>
                        <a:t>Withholding Tax Base Amount Bigger than Total Net Amount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173691">
                <a:tc>
                  <a:txBody>
                    <a:bodyPr/>
                    <a:lstStyle/>
                    <a:p>
                      <a:pPr algn="l" rtl="0" fontAlgn="ctr"/>
                      <a:r>
                        <a:rPr lang="sv-SE" sz="900" b="0" i="0" u="none" strike="noStrike">
                          <a:solidFill>
                            <a:srgbClr val="000000"/>
                          </a:solidFill>
                          <a:effectLst/>
                          <a:latin typeface="Helvetica" pitchFamily="2" charset="0"/>
                        </a:rPr>
                        <a:t>Invalid Vendor VAT Number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900">
                        <a:latin typeface="Helvetica" pitchFamily="2" charset="0"/>
                      </a:endParaRPr>
                    </a:p>
                  </a:txBody>
                  <a:tcPr marL="45697" marR="18279" marT="18283" marB="18283"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900" b="0" i="0" u="none" strike="noStrike">
                          <a:solidFill>
                            <a:srgbClr val="000000"/>
                          </a:solidFill>
                          <a:effectLst/>
                          <a:latin typeface="Helvetica" pitchFamily="2" charset="0"/>
                        </a:rPr>
                        <a:t>Currency Mismatch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900" b="0" i="0" u="none" strike="noStrike">
                        <a:solidFill>
                          <a:srgbClr val="000000"/>
                        </a:solidFill>
                        <a:effectLst/>
                        <a:latin typeface="Helvetica" pitchFamily="2" charset="0"/>
                      </a:endParaRPr>
                    </a:p>
                  </a:txBody>
                  <a:tcPr marL="45697" marR="18279" marT="18283" marB="18283"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900" b="0" i="0" u="none" strike="noStrike">
                          <a:solidFill>
                            <a:srgbClr val="000000"/>
                          </a:solidFill>
                          <a:effectLst/>
                          <a:latin typeface="Helvetica" pitchFamily="2" charset="0"/>
                        </a:rPr>
                        <a:t>Missing Vendor ECC Number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900" b="0" i="0" u="none" strike="noStrike">
                        <a:solidFill>
                          <a:srgbClr val="000000"/>
                        </a:solidFill>
                        <a:effectLst/>
                        <a:latin typeface="Helvetica" pitchFamily="2" charset="0"/>
                      </a:endParaRPr>
                    </a:p>
                  </a:txBody>
                  <a:tcPr marL="45697" marR="18279" marT="18283" marB="18283"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900" b="0" i="0" u="none" strike="noStrike">
                          <a:solidFill>
                            <a:srgbClr val="000000"/>
                          </a:solidFill>
                          <a:effectLst/>
                          <a:latin typeface="Helvetica" pitchFamily="2" charset="0"/>
                        </a:rPr>
                        <a:t>Check BPF Added Data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173691">
                <a:tc>
                  <a:txBody>
                    <a:bodyPr/>
                    <a:lstStyle/>
                    <a:p>
                      <a:pPr algn="l" rtl="0" fontAlgn="ctr"/>
                      <a:r>
                        <a:rPr lang="en-US" sz="900" b="0" i="0" u="none" strike="noStrike">
                          <a:solidFill>
                            <a:srgbClr val="000000"/>
                          </a:solidFill>
                          <a:effectLst/>
                          <a:latin typeface="Helvetica" pitchFamily="2" charset="0"/>
                        </a:rPr>
                        <a:t>Incomplete Credit Memo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900">
                        <a:latin typeface="Helvetica" pitchFamily="2" charset="0"/>
                      </a:endParaRPr>
                    </a:p>
                  </a:txBody>
                  <a:tcPr marL="45697" marR="18279" marT="18283" marB="18283"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900" b="0" i="0" u="none" strike="noStrike">
                          <a:solidFill>
                            <a:srgbClr val="000000"/>
                          </a:solidFill>
                          <a:effectLst/>
                          <a:latin typeface="Helvetica" pitchFamily="2" charset="0"/>
                        </a:rPr>
                        <a:t>Unit of Measure Mismatch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900" b="0" i="0" u="none" strike="noStrike">
                        <a:solidFill>
                          <a:srgbClr val="000000"/>
                        </a:solidFill>
                        <a:effectLst/>
                        <a:latin typeface="Helvetica" pitchFamily="2" charset="0"/>
                      </a:endParaRPr>
                    </a:p>
                  </a:txBody>
                  <a:tcPr marL="45697" marR="18279" marT="18283" marB="18283"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900" b="0" i="0" u="none" strike="noStrike">
                          <a:solidFill>
                            <a:srgbClr val="000000"/>
                          </a:solidFill>
                          <a:effectLst/>
                          <a:latin typeface="Helvetica" pitchFamily="2" charset="0"/>
                        </a:rPr>
                        <a:t>Mismatch Vendor ECC Number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900" b="0" i="0" u="none" strike="noStrike">
                        <a:solidFill>
                          <a:srgbClr val="000000"/>
                        </a:solidFill>
                        <a:effectLst/>
                        <a:latin typeface="Helvetica" pitchFamily="2" charset="0"/>
                      </a:endParaRPr>
                    </a:p>
                  </a:txBody>
                  <a:tcPr marL="45697" marR="18279" marT="18283" marB="18283"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900" b="0" i="0" u="none" strike="noStrike">
                          <a:solidFill>
                            <a:srgbClr val="000000"/>
                          </a:solidFill>
                          <a:effectLst/>
                          <a:latin typeface="Helvetica" pitchFamily="2" charset="0"/>
                        </a:rPr>
                        <a:t>Tolerance Exceeded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173691">
                <a:tc>
                  <a:txBody>
                    <a:bodyPr/>
                    <a:lstStyle/>
                    <a:p>
                      <a:pPr algn="l" rtl="0" fontAlgn="ctr"/>
                      <a:r>
                        <a:rPr lang="en-US" sz="900" b="0" i="0" u="none" strike="noStrike">
                          <a:solidFill>
                            <a:srgbClr val="000000"/>
                          </a:solidFill>
                          <a:effectLst/>
                          <a:latin typeface="Helvetica" pitchFamily="2" charset="0"/>
                        </a:rPr>
                        <a:t>Vendor Address Mismatch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900">
                        <a:latin typeface="Helvetica" pitchFamily="2" charset="0"/>
                      </a:endParaRPr>
                    </a:p>
                  </a:txBody>
                  <a:tcPr marL="45697" marR="18279" marT="18283" marB="18283"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900" b="0" i="0" u="none" strike="noStrike">
                          <a:solidFill>
                            <a:srgbClr val="000000"/>
                          </a:solidFill>
                          <a:effectLst/>
                          <a:latin typeface="Helvetica" pitchFamily="2" charset="0"/>
                        </a:rPr>
                        <a:t>Approval Required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900" b="0" i="0" u="none" strike="noStrike">
                        <a:solidFill>
                          <a:srgbClr val="000000"/>
                        </a:solidFill>
                        <a:effectLst/>
                        <a:latin typeface="Helvetica" pitchFamily="2" charset="0"/>
                      </a:endParaRPr>
                    </a:p>
                  </a:txBody>
                  <a:tcPr marL="45697" marR="18279" marT="18283" marB="18283"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900" b="0" i="0" u="none" strike="noStrike">
                          <a:solidFill>
                            <a:srgbClr val="000000"/>
                          </a:solidFill>
                          <a:effectLst/>
                          <a:latin typeface="Helvetica" pitchFamily="2" charset="0"/>
                        </a:rPr>
                        <a:t>Missing Vendor CST Number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900" b="0" i="0" u="none" strike="noStrike">
                        <a:solidFill>
                          <a:srgbClr val="000000"/>
                        </a:solidFill>
                        <a:effectLst/>
                        <a:latin typeface="Helvetica" pitchFamily="2" charset="0"/>
                      </a:endParaRPr>
                    </a:p>
                  </a:txBody>
                  <a:tcPr marL="45697" marR="18279" marT="18283" marB="18283"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900" b="0" i="0" u="none" strike="noStrike">
                          <a:solidFill>
                            <a:srgbClr val="000000"/>
                          </a:solidFill>
                          <a:effectLst/>
                          <a:latin typeface="Helvetica" pitchFamily="2" charset="0"/>
                        </a:rPr>
                        <a:t>Missing VAT Date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3"/>
                  </a:ext>
                </a:extLst>
              </a:tr>
              <a:tr h="173691">
                <a:tc>
                  <a:txBody>
                    <a:bodyPr/>
                    <a:lstStyle/>
                    <a:p>
                      <a:pPr algn="l" rtl="0" fontAlgn="ctr"/>
                      <a:r>
                        <a:rPr lang="en-US" sz="900" b="0" i="0" u="none" strike="noStrike">
                          <a:solidFill>
                            <a:srgbClr val="000000"/>
                          </a:solidFill>
                          <a:effectLst/>
                          <a:latin typeface="Helvetica" pitchFamily="2" charset="0"/>
                        </a:rPr>
                        <a:t>Missing Item Quantity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900">
                        <a:latin typeface="Helvetica" pitchFamily="2" charset="0"/>
                      </a:endParaRPr>
                    </a:p>
                  </a:txBody>
                  <a:tcPr marL="45697" marR="18279" marT="18283" marB="18283"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900" b="0" i="0" u="none" strike="noStrike">
                          <a:solidFill>
                            <a:srgbClr val="000000"/>
                          </a:solidFill>
                          <a:effectLst/>
                          <a:latin typeface="Helvetica" pitchFamily="2" charset="0"/>
                        </a:rPr>
                        <a:t>Freight on Invoice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900" b="0" i="0" u="none" strike="noStrike">
                        <a:solidFill>
                          <a:srgbClr val="000000"/>
                        </a:solidFill>
                        <a:effectLst/>
                        <a:latin typeface="Helvetica" pitchFamily="2" charset="0"/>
                      </a:endParaRPr>
                    </a:p>
                  </a:txBody>
                  <a:tcPr marL="45697" marR="18279" marT="18283" marB="18283"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900" b="0" i="0" u="none" strike="noStrike">
                          <a:solidFill>
                            <a:srgbClr val="000000"/>
                          </a:solidFill>
                          <a:effectLst/>
                          <a:latin typeface="Helvetica" pitchFamily="2" charset="0"/>
                        </a:rPr>
                        <a:t>Mismatch Vendor CST Number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900" b="0" i="0" u="none" strike="noStrike">
                        <a:solidFill>
                          <a:srgbClr val="000000"/>
                        </a:solidFill>
                        <a:effectLst/>
                        <a:latin typeface="Helvetica" pitchFamily="2" charset="0"/>
                      </a:endParaRPr>
                    </a:p>
                  </a:txBody>
                  <a:tcPr marL="45697" marR="18279" marT="18283" marB="18283"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900" b="0" i="0" u="none" strike="noStrike">
                          <a:solidFill>
                            <a:srgbClr val="000000"/>
                          </a:solidFill>
                          <a:effectLst/>
                          <a:latin typeface="Helvetica" pitchFamily="2" charset="0"/>
                        </a:rPr>
                        <a:t>Check Withholding Tax Data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4"/>
                  </a:ext>
                </a:extLst>
              </a:tr>
              <a:tr h="173691">
                <a:tc>
                  <a:txBody>
                    <a:bodyPr/>
                    <a:lstStyle/>
                    <a:p>
                      <a:pPr algn="l" rtl="0" fontAlgn="ctr"/>
                      <a:r>
                        <a:rPr lang="en-US" sz="900" b="0" i="0" u="none" strike="noStrike">
                          <a:solidFill>
                            <a:srgbClr val="000000"/>
                          </a:solidFill>
                          <a:effectLst/>
                          <a:latin typeface="Helvetica" pitchFamily="2" charset="0"/>
                        </a:rPr>
                        <a:t>Missing Item Unit Price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900">
                        <a:latin typeface="Helvetica" pitchFamily="2" charset="0"/>
                      </a:endParaRPr>
                    </a:p>
                  </a:txBody>
                  <a:tcPr marL="45697" marR="18279" marT="18283" marB="18283"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900" b="0" i="0" u="none" strike="noStrike">
                          <a:solidFill>
                            <a:srgbClr val="000000"/>
                          </a:solidFill>
                          <a:effectLst/>
                          <a:latin typeface="Helvetica" pitchFamily="2" charset="0"/>
                        </a:rPr>
                        <a:t>Tax Audit Required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900" b="0" i="0" u="none" strike="noStrike">
                        <a:solidFill>
                          <a:srgbClr val="000000"/>
                        </a:solidFill>
                        <a:effectLst/>
                        <a:latin typeface="Helvetica" pitchFamily="2" charset="0"/>
                      </a:endParaRPr>
                    </a:p>
                  </a:txBody>
                  <a:tcPr marL="45697" marR="18279" marT="18283" marB="18283"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900" b="0" i="0" u="none" strike="noStrike">
                          <a:solidFill>
                            <a:srgbClr val="000000"/>
                          </a:solidFill>
                          <a:effectLst/>
                          <a:latin typeface="Helvetica" pitchFamily="2" charset="0"/>
                        </a:rPr>
                        <a:t>Missing Vendor TIN/TOT Number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900" b="0" i="0" u="none" strike="noStrike">
                        <a:solidFill>
                          <a:srgbClr val="000000"/>
                        </a:solidFill>
                        <a:effectLst/>
                        <a:latin typeface="Helvetica" pitchFamily="2" charset="0"/>
                      </a:endParaRPr>
                    </a:p>
                  </a:txBody>
                  <a:tcPr marL="45697" marR="18279" marT="18283" marB="18283"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900" b="0" i="0" u="none" strike="noStrike">
                          <a:solidFill>
                            <a:srgbClr val="000000"/>
                          </a:solidFill>
                          <a:effectLst/>
                          <a:latin typeface="Helvetica" pitchFamily="2" charset="0"/>
                        </a:rPr>
                        <a:t>Down Payment Clearing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5"/>
                  </a:ext>
                </a:extLst>
              </a:tr>
              <a:tr h="173691">
                <a:tc>
                  <a:txBody>
                    <a:bodyPr/>
                    <a:lstStyle/>
                    <a:p>
                      <a:pPr algn="l" rtl="0" fontAlgn="ctr"/>
                      <a:r>
                        <a:rPr lang="en-US" sz="900" b="0" i="0" u="none" strike="noStrike">
                          <a:solidFill>
                            <a:srgbClr val="000000"/>
                          </a:solidFill>
                          <a:effectLst/>
                          <a:latin typeface="Helvetica" pitchFamily="2" charset="0"/>
                        </a:rPr>
                        <a:t>Missing Invoice Date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900">
                        <a:latin typeface="Helvetica" pitchFamily="2" charset="0"/>
                      </a:endParaRPr>
                    </a:p>
                  </a:txBody>
                  <a:tcPr marL="45697" marR="18279" marT="18283" marB="18283"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900" b="0" i="0" u="none" strike="noStrike">
                          <a:solidFill>
                            <a:srgbClr val="000000"/>
                          </a:solidFill>
                          <a:effectLst/>
                          <a:latin typeface="Helvetica" pitchFamily="2" charset="0"/>
                        </a:rPr>
                        <a:t>Invalid Requisitioner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900" b="0" i="0" u="none" strike="noStrike">
                        <a:solidFill>
                          <a:srgbClr val="000000"/>
                        </a:solidFill>
                        <a:effectLst/>
                        <a:latin typeface="Helvetica" pitchFamily="2" charset="0"/>
                      </a:endParaRPr>
                    </a:p>
                  </a:txBody>
                  <a:tcPr marL="45697" marR="18279" marT="18283" marB="18283"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900" b="0" i="0" u="none" strike="noStrike">
                          <a:solidFill>
                            <a:srgbClr val="000000"/>
                          </a:solidFill>
                          <a:effectLst/>
                          <a:latin typeface="Helvetica" pitchFamily="2" charset="0"/>
                        </a:rPr>
                        <a:t>Mismatch Vendor TIN/TOT Number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900" b="0" i="0" u="none" strike="noStrike">
                        <a:solidFill>
                          <a:srgbClr val="000000"/>
                        </a:solidFill>
                        <a:effectLst/>
                        <a:latin typeface="Helvetica" pitchFamily="2" charset="0"/>
                      </a:endParaRPr>
                    </a:p>
                  </a:txBody>
                  <a:tcPr marL="45697" marR="18279" marT="18283" marB="18283"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900" b="0" i="0" u="none" strike="noStrike">
                          <a:solidFill>
                            <a:srgbClr val="000000"/>
                          </a:solidFill>
                          <a:effectLst/>
                          <a:latin typeface="Helvetica" pitchFamily="2" charset="0"/>
                        </a:rPr>
                        <a:t>Missing/Invalid GST Partner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6"/>
                  </a:ext>
                </a:extLst>
              </a:tr>
              <a:tr h="173691">
                <a:tc>
                  <a:txBody>
                    <a:bodyPr/>
                    <a:lstStyle/>
                    <a:p>
                      <a:pPr algn="l" rtl="0" fontAlgn="ctr"/>
                      <a:r>
                        <a:rPr lang="en-US" sz="900" b="0" i="0" u="none" strike="noStrike">
                          <a:solidFill>
                            <a:srgbClr val="000000"/>
                          </a:solidFill>
                          <a:effectLst/>
                          <a:latin typeface="Helvetica" pitchFamily="2" charset="0"/>
                        </a:rPr>
                        <a:t>Invalid Tax Info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900">
                        <a:latin typeface="Helvetica" pitchFamily="2" charset="0"/>
                      </a:endParaRPr>
                    </a:p>
                  </a:txBody>
                  <a:tcPr marL="45697" marR="18279" marT="18283" marB="18283"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it-IT" sz="900" b="0" i="0" u="none" strike="noStrike">
                          <a:solidFill>
                            <a:srgbClr val="000000"/>
                          </a:solidFill>
                          <a:effectLst/>
                          <a:latin typeface="Helvetica" pitchFamily="2" charset="0"/>
                        </a:rPr>
                        <a:t>PO Credit Memo Processing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900" b="0" i="0" u="none" strike="noStrike">
                        <a:solidFill>
                          <a:srgbClr val="000000"/>
                        </a:solidFill>
                        <a:effectLst/>
                        <a:latin typeface="Helvetica" pitchFamily="2" charset="0"/>
                      </a:endParaRPr>
                    </a:p>
                  </a:txBody>
                  <a:tcPr marL="45697" marR="18279" marT="18283" marB="18283"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900" b="0" i="0" u="none" strike="noStrike">
                          <a:solidFill>
                            <a:srgbClr val="000000"/>
                          </a:solidFill>
                          <a:effectLst/>
                          <a:latin typeface="Helvetica" pitchFamily="2" charset="0"/>
                        </a:rPr>
                        <a:t>Missing Vendor LST Number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900" b="0" i="0" u="none" strike="noStrike">
                        <a:solidFill>
                          <a:srgbClr val="000000"/>
                        </a:solidFill>
                        <a:effectLst/>
                        <a:latin typeface="Helvetica" pitchFamily="2" charset="0"/>
                      </a:endParaRPr>
                    </a:p>
                  </a:txBody>
                  <a:tcPr marL="45697" marR="18279" marT="18283" marB="18283"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900" b="0" i="0" u="none" strike="noStrike">
                          <a:solidFill>
                            <a:srgbClr val="000000"/>
                          </a:solidFill>
                          <a:effectLst/>
                          <a:latin typeface="Helvetica" pitchFamily="2" charset="0"/>
                        </a:rPr>
                        <a:t>Missing/Invalid Vendor GST Reg. No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7"/>
                  </a:ext>
                </a:extLst>
              </a:tr>
              <a:tr h="173691">
                <a:tc>
                  <a:txBody>
                    <a:bodyPr/>
                    <a:lstStyle/>
                    <a:p>
                      <a:pPr algn="l" rtl="0" fontAlgn="ctr"/>
                      <a:r>
                        <a:rPr lang="en-US" sz="900" b="0" i="0" u="none" strike="noStrike">
                          <a:solidFill>
                            <a:srgbClr val="000000"/>
                          </a:solidFill>
                          <a:effectLst/>
                          <a:latin typeface="Helvetica" pitchFamily="2" charset="0"/>
                        </a:rPr>
                        <a:t>Missing Date of Supply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900">
                        <a:latin typeface="Helvetica" pitchFamily="2" charset="0"/>
                      </a:endParaRPr>
                    </a:p>
                  </a:txBody>
                  <a:tcPr marL="45697" marR="18279" marT="18283" marB="18283"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900" b="0" i="0" u="none" strike="noStrike">
                          <a:solidFill>
                            <a:srgbClr val="000000"/>
                          </a:solidFill>
                          <a:effectLst/>
                          <a:latin typeface="Helvetica" pitchFamily="2" charset="0"/>
                        </a:rPr>
                        <a:t>Company Code Mismatch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900" b="0" i="0" u="none" strike="noStrike">
                        <a:solidFill>
                          <a:srgbClr val="000000"/>
                        </a:solidFill>
                        <a:effectLst/>
                        <a:latin typeface="Helvetica" pitchFamily="2" charset="0"/>
                      </a:endParaRPr>
                    </a:p>
                  </a:txBody>
                  <a:tcPr marL="45697" marR="18279" marT="18283" marB="18283"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900" b="0" i="0" u="none" strike="noStrike">
                          <a:solidFill>
                            <a:srgbClr val="000000"/>
                          </a:solidFill>
                          <a:effectLst/>
                          <a:latin typeface="Helvetica" pitchFamily="2" charset="0"/>
                        </a:rPr>
                        <a:t>Mismatch Vendor LST Number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900" b="0" i="0" u="none" strike="noStrike">
                        <a:solidFill>
                          <a:srgbClr val="000000"/>
                        </a:solidFill>
                        <a:effectLst/>
                        <a:latin typeface="Helvetica" pitchFamily="2" charset="0"/>
                      </a:endParaRPr>
                    </a:p>
                  </a:txBody>
                  <a:tcPr marL="45697" marR="18279" marT="18283" marB="18283"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900" b="0" i="0" u="none" strike="noStrike">
                          <a:solidFill>
                            <a:srgbClr val="000000"/>
                          </a:solidFill>
                          <a:effectLst/>
                          <a:latin typeface="Helvetica" pitchFamily="2" charset="0"/>
                        </a:rPr>
                        <a:t>Missing/Invalid HSN/SAC code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8"/>
                  </a:ext>
                </a:extLst>
              </a:tr>
              <a:tr h="173691">
                <a:tc>
                  <a:txBody>
                    <a:bodyPr/>
                    <a:lstStyle/>
                    <a:p>
                      <a:pPr algn="l" rtl="0" fontAlgn="ctr"/>
                      <a:r>
                        <a:rPr lang="en-US" sz="900" b="0" i="0" u="none" strike="noStrike">
                          <a:solidFill>
                            <a:srgbClr val="000000"/>
                          </a:solidFill>
                          <a:effectLst/>
                          <a:latin typeface="Helvetica" pitchFamily="2" charset="0"/>
                        </a:rPr>
                        <a:t>ISR Number Mismatch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900">
                        <a:latin typeface="Helvetica" pitchFamily="2" charset="0"/>
                      </a:endParaRPr>
                    </a:p>
                  </a:txBody>
                  <a:tcPr marL="45697" marR="18279" marT="18283" marB="18283"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900" b="0" i="0" u="none" strike="noStrike">
                          <a:solidFill>
                            <a:srgbClr val="000000"/>
                          </a:solidFill>
                          <a:effectLst/>
                          <a:latin typeface="Helvetica" pitchFamily="2" charset="0"/>
                        </a:rPr>
                        <a:t>Confirmation Required from SRM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900" b="0" i="0" u="none" strike="noStrike">
                        <a:solidFill>
                          <a:srgbClr val="000000"/>
                        </a:solidFill>
                        <a:effectLst/>
                        <a:latin typeface="Helvetica" pitchFamily="2" charset="0"/>
                      </a:endParaRPr>
                    </a:p>
                  </a:txBody>
                  <a:tcPr marL="45697" marR="18279" marT="18283" marB="18283"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900" b="0" i="0" u="none" strike="noStrike">
                          <a:solidFill>
                            <a:srgbClr val="000000"/>
                          </a:solidFill>
                          <a:effectLst/>
                          <a:latin typeface="Helvetica" pitchFamily="2" charset="0"/>
                        </a:rPr>
                        <a:t>Missing Vendor PAN Number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900" b="0" i="0" u="none" strike="noStrike">
                        <a:solidFill>
                          <a:srgbClr val="000000"/>
                        </a:solidFill>
                        <a:effectLst/>
                        <a:latin typeface="Helvetica" pitchFamily="2" charset="0"/>
                      </a:endParaRPr>
                    </a:p>
                  </a:txBody>
                  <a:tcPr marL="45697" marR="18279" marT="18283" marB="18283"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900" b="0" i="0" u="none" strike="noStrike">
                          <a:solidFill>
                            <a:srgbClr val="000000"/>
                          </a:solidFill>
                          <a:effectLst/>
                          <a:latin typeface="Helvetica" pitchFamily="2" charset="0"/>
                        </a:rPr>
                        <a:t>Cannot Verify Quantity/Price Exceptions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9"/>
                  </a:ext>
                </a:extLst>
              </a:tr>
              <a:tr h="173691">
                <a:tc>
                  <a:txBody>
                    <a:bodyPr/>
                    <a:lstStyle/>
                    <a:p>
                      <a:pPr algn="l" rtl="0" fontAlgn="ctr"/>
                      <a:r>
                        <a:rPr lang="en-US" sz="900" b="0" i="0" u="none" strike="noStrike">
                          <a:solidFill>
                            <a:srgbClr val="000000"/>
                          </a:solidFill>
                          <a:effectLst/>
                          <a:latin typeface="Helvetica" pitchFamily="2" charset="0"/>
                        </a:rPr>
                        <a:t>Invalid Recipient VAT Number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900">
                        <a:latin typeface="Helvetica" pitchFamily="2" charset="0"/>
                      </a:endParaRPr>
                    </a:p>
                  </a:txBody>
                  <a:tcPr marL="45697" marR="18279" marT="18283" marB="18283"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900" b="0" i="0" u="none" strike="noStrike">
                          <a:solidFill>
                            <a:srgbClr val="000000"/>
                          </a:solidFill>
                          <a:effectLst/>
                          <a:latin typeface="Helvetica" pitchFamily="2" charset="0"/>
                        </a:rPr>
                        <a:t>Invalid Payment Reference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900" b="0" i="0" u="none" strike="noStrike">
                        <a:solidFill>
                          <a:srgbClr val="000000"/>
                        </a:solidFill>
                        <a:effectLst/>
                        <a:latin typeface="Helvetica" pitchFamily="2" charset="0"/>
                      </a:endParaRPr>
                    </a:p>
                  </a:txBody>
                  <a:tcPr marL="45697" marR="18279" marT="18283" marB="18283"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900" b="0" i="0" u="none" strike="noStrike">
                          <a:solidFill>
                            <a:srgbClr val="000000"/>
                          </a:solidFill>
                          <a:effectLst/>
                          <a:latin typeface="Helvetica" pitchFamily="2" charset="0"/>
                        </a:rPr>
                        <a:t>Mismatch Vendor PAN Number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900" b="0" i="0" u="none" strike="noStrike">
                        <a:solidFill>
                          <a:srgbClr val="000000"/>
                        </a:solidFill>
                        <a:effectLst/>
                        <a:latin typeface="Helvetica" pitchFamily="2" charset="0"/>
                      </a:endParaRPr>
                    </a:p>
                  </a:txBody>
                  <a:tcPr marL="45697" marR="18279" marT="18283" marB="18283"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900" b="0" i="0" u="none" strike="noStrike">
                          <a:solidFill>
                            <a:srgbClr val="000000"/>
                          </a:solidFill>
                          <a:effectLst/>
                          <a:latin typeface="Helvetica" pitchFamily="2" charset="0"/>
                        </a:rPr>
                        <a:t>Quantity/Price Mismatch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20"/>
                  </a:ext>
                </a:extLst>
              </a:tr>
              <a:tr h="173691">
                <a:tc>
                  <a:txBody>
                    <a:bodyPr/>
                    <a:lstStyle/>
                    <a:p>
                      <a:pPr algn="l" rtl="0" fontAlgn="ctr"/>
                      <a:r>
                        <a:rPr lang="en-US" sz="900" b="0" i="0" u="none" strike="noStrike">
                          <a:solidFill>
                            <a:srgbClr val="000000"/>
                          </a:solidFill>
                          <a:effectLst/>
                          <a:latin typeface="Helvetica" pitchFamily="2" charset="0"/>
                        </a:rPr>
                        <a:t>Payment Terms Mismatch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900">
                        <a:latin typeface="Helvetica" pitchFamily="2" charset="0"/>
                      </a:endParaRPr>
                    </a:p>
                  </a:txBody>
                  <a:tcPr marL="45697" marR="18279" marT="18283" marB="18283"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900" b="0" i="0" u="none" strike="noStrike">
                          <a:solidFill>
                            <a:srgbClr val="000000"/>
                          </a:solidFill>
                          <a:effectLst/>
                          <a:latin typeface="Helvetica" pitchFamily="2" charset="0"/>
                        </a:rPr>
                        <a:t>Missing Invoice Code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900" b="0" i="0" u="none" strike="noStrike">
                        <a:solidFill>
                          <a:srgbClr val="000000"/>
                        </a:solidFill>
                        <a:effectLst/>
                        <a:latin typeface="Helvetica" pitchFamily="2" charset="0"/>
                      </a:endParaRPr>
                    </a:p>
                  </a:txBody>
                  <a:tcPr marL="45697" marR="18279" marT="18283" marB="18283"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900" b="0" i="0" u="none" strike="noStrike">
                          <a:solidFill>
                            <a:srgbClr val="000000"/>
                          </a:solidFill>
                          <a:effectLst/>
                          <a:latin typeface="Helvetica" pitchFamily="2" charset="0"/>
                        </a:rPr>
                        <a:t>Missing Vendor STC Number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900" b="0" i="0" u="none" strike="noStrike">
                        <a:solidFill>
                          <a:srgbClr val="000000"/>
                        </a:solidFill>
                        <a:effectLst/>
                        <a:latin typeface="Helvetica" pitchFamily="2" charset="0"/>
                      </a:endParaRPr>
                    </a:p>
                  </a:txBody>
                  <a:tcPr marL="45697" marR="18279" marT="18283" marB="18283"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900" b="0" i="0" u="none" strike="noStrike">
                          <a:solidFill>
                            <a:srgbClr val="000000"/>
                          </a:solidFill>
                          <a:effectLst/>
                          <a:latin typeface="Helvetica" pitchFamily="2" charset="0"/>
                        </a:rPr>
                        <a:t>Quantity/Price Confirmation Required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21"/>
                  </a:ext>
                </a:extLst>
              </a:tr>
              <a:tr h="173691">
                <a:tc>
                  <a:txBody>
                    <a:bodyPr/>
                    <a:lstStyle/>
                    <a:p>
                      <a:pPr algn="l" rtl="0" fontAlgn="ctr"/>
                      <a:r>
                        <a:rPr lang="en-US" sz="900" b="0" i="0" u="none" strike="noStrike">
                          <a:solidFill>
                            <a:srgbClr val="000000"/>
                          </a:solidFill>
                          <a:effectLst/>
                          <a:latin typeface="Helvetica" pitchFamily="2" charset="0"/>
                        </a:rPr>
                        <a:t>Invalid Siret Number (PO) (France)</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900">
                        <a:latin typeface="Helvetica" pitchFamily="2" charset="0"/>
                      </a:endParaRPr>
                    </a:p>
                  </a:txBody>
                  <a:tcPr marL="45697" marR="18279" marT="18283" marB="18283"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900" b="0" i="0" u="none" strike="noStrike">
                          <a:solidFill>
                            <a:srgbClr val="000000"/>
                          </a:solidFill>
                          <a:effectLst/>
                          <a:latin typeface="Helvetica" pitchFamily="2" charset="0"/>
                        </a:rPr>
                        <a:t>Invalid Invoice Code Format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900" b="0" i="0" u="none" strike="noStrike">
                        <a:solidFill>
                          <a:srgbClr val="000000"/>
                        </a:solidFill>
                        <a:effectLst/>
                        <a:latin typeface="Helvetica" pitchFamily="2" charset="0"/>
                      </a:endParaRPr>
                    </a:p>
                  </a:txBody>
                  <a:tcPr marL="45697" marR="18279" marT="18283" marB="18283"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900" b="0" i="0" u="none" strike="noStrike">
                          <a:solidFill>
                            <a:srgbClr val="000000"/>
                          </a:solidFill>
                          <a:effectLst/>
                          <a:latin typeface="Helvetica" pitchFamily="2" charset="0"/>
                        </a:rPr>
                        <a:t>Mismatch Vendor STC Number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900" b="0" i="0" u="none" strike="noStrike">
                        <a:solidFill>
                          <a:srgbClr val="000000"/>
                        </a:solidFill>
                        <a:effectLst/>
                        <a:latin typeface="Helvetica" pitchFamily="2" charset="0"/>
                      </a:endParaRPr>
                    </a:p>
                  </a:txBody>
                  <a:tcPr marL="45697" marR="18279" marT="18283" marB="18283"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900" b="0" i="0" u="none" strike="noStrike">
                          <a:solidFill>
                            <a:srgbClr val="000000"/>
                          </a:solidFill>
                          <a:effectLst/>
                          <a:latin typeface="Helvetica" pitchFamily="2" charset="0"/>
                        </a:rPr>
                        <a:t>Missing Company Code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22"/>
                  </a:ext>
                </a:extLst>
              </a:tr>
              <a:tr h="173691">
                <a:tc>
                  <a:txBody>
                    <a:bodyPr/>
                    <a:lstStyle/>
                    <a:p>
                      <a:pPr algn="l" rtl="0" fontAlgn="ctr"/>
                      <a:r>
                        <a:rPr lang="en-US" sz="900" b="0" i="0" u="none" strike="noStrike">
                          <a:solidFill>
                            <a:srgbClr val="000000"/>
                          </a:solidFill>
                          <a:effectLst/>
                          <a:latin typeface="Helvetica" pitchFamily="2" charset="0"/>
                        </a:rPr>
                        <a:t>Invalid Company Address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900">
                        <a:latin typeface="Helvetica" pitchFamily="2" charset="0"/>
                      </a:endParaRPr>
                    </a:p>
                  </a:txBody>
                  <a:tcPr marL="45697" marR="18279" marT="18283" marB="18283"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900" b="0" i="0" u="none" strike="noStrike">
                          <a:solidFill>
                            <a:srgbClr val="000000"/>
                          </a:solidFill>
                          <a:effectLst/>
                          <a:latin typeface="Helvetica" pitchFamily="2" charset="0"/>
                        </a:rPr>
                        <a:t>Invalid Characters in Secret Code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900" b="0" i="0" u="none" strike="noStrike">
                        <a:solidFill>
                          <a:srgbClr val="000000"/>
                        </a:solidFill>
                        <a:effectLst/>
                        <a:latin typeface="Helvetica" pitchFamily="2" charset="0"/>
                      </a:endParaRPr>
                    </a:p>
                  </a:txBody>
                  <a:tcPr marL="45697" marR="18279" marT="18283" marB="18283"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900" b="0" i="0" u="none" strike="noStrike">
                          <a:solidFill>
                            <a:srgbClr val="000000"/>
                          </a:solidFill>
                          <a:effectLst/>
                          <a:latin typeface="Helvetica" pitchFamily="2" charset="0"/>
                        </a:rPr>
                        <a:t>Wait for GR - Simple Check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900" b="0" i="0" u="none" strike="noStrike">
                        <a:solidFill>
                          <a:srgbClr val="000000"/>
                        </a:solidFill>
                        <a:effectLst/>
                        <a:latin typeface="Helvetica" pitchFamily="2" charset="0"/>
                      </a:endParaRPr>
                    </a:p>
                  </a:txBody>
                  <a:tcPr marL="45697" marR="18279" marT="18283" marB="18283"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900" b="0" i="0" u="none" strike="noStrike">
                          <a:solidFill>
                            <a:srgbClr val="000000"/>
                          </a:solidFill>
                          <a:effectLst/>
                          <a:latin typeface="Helvetica" pitchFamily="2" charset="0"/>
                        </a:rPr>
                        <a:t>Missing Gross Amount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23"/>
                  </a:ext>
                </a:extLst>
              </a:tr>
              <a:tr h="173691">
                <a:tc>
                  <a:txBody>
                    <a:bodyPr/>
                    <a:lstStyle/>
                    <a:p>
                      <a:pPr algn="l" rtl="0" fontAlgn="ctr"/>
                      <a:r>
                        <a:rPr lang="en-US" sz="900" b="0" i="0" u="none" strike="noStrike">
                          <a:solidFill>
                            <a:srgbClr val="000000"/>
                          </a:solidFill>
                          <a:effectLst/>
                          <a:latin typeface="Helvetica" pitchFamily="2" charset="0"/>
                        </a:rPr>
                        <a:t>Vendor Invoice Reference Missing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900">
                        <a:latin typeface="Helvetica" pitchFamily="2" charset="0"/>
                      </a:endParaRPr>
                    </a:p>
                  </a:txBody>
                  <a:tcPr marL="45697" marR="18279" marT="18283" marB="18283"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900" b="0" i="0" u="none" strike="noStrike">
                          <a:solidFill>
                            <a:srgbClr val="000000"/>
                          </a:solidFill>
                          <a:effectLst/>
                          <a:latin typeface="Helvetica" pitchFamily="2" charset="0"/>
                        </a:rPr>
                        <a:t>Invoice Older than Allowed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900" b="0" i="0" u="none" strike="noStrike">
                        <a:solidFill>
                          <a:srgbClr val="000000"/>
                        </a:solidFill>
                        <a:effectLst/>
                        <a:latin typeface="Helvetica" pitchFamily="2" charset="0"/>
                      </a:endParaRPr>
                    </a:p>
                  </a:txBody>
                  <a:tcPr marL="45697" marR="18279" marT="18283" marB="18283"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900" b="0" i="0" u="none" strike="noStrike">
                          <a:solidFill>
                            <a:srgbClr val="000000"/>
                          </a:solidFill>
                          <a:effectLst/>
                          <a:latin typeface="Helvetica" pitchFamily="2" charset="0"/>
                        </a:rPr>
                        <a:t>Wait for GR - Enhanced Check (PO)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900" b="0" i="0" u="none" strike="noStrike">
                        <a:solidFill>
                          <a:srgbClr val="000000"/>
                        </a:solidFill>
                        <a:effectLst/>
                        <a:latin typeface="Helvetica" pitchFamily="2" charset="0"/>
                      </a:endParaRPr>
                    </a:p>
                  </a:txBody>
                  <a:tcPr marL="45697" marR="18279" marT="18283" marB="18283"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900" b="0" i="0" u="none" strike="noStrike">
                          <a:solidFill>
                            <a:srgbClr val="000000"/>
                          </a:solidFill>
                          <a:effectLst/>
                          <a:latin typeface="Helvetica" pitchFamily="2" charset="0"/>
                        </a:rPr>
                        <a:t>Check Vendor/Company Address (PO/NPO)</a:t>
                      </a:r>
                    </a:p>
                  </a:txBody>
                  <a:tcPr marL="9523" marR="9523"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24"/>
                  </a:ext>
                </a:extLst>
              </a:tr>
              <a:tr h="173691">
                <a:tc>
                  <a:txBody>
                    <a:bodyPr/>
                    <a:lstStyle/>
                    <a:p>
                      <a:pPr algn="l" fontAlgn="b"/>
                      <a:endParaRPr lang="en-US" sz="900" b="0" i="0" u="none" strike="noStrike">
                        <a:solidFill>
                          <a:srgbClr val="000000"/>
                        </a:solidFill>
                        <a:effectLst/>
                        <a:latin typeface="Helvetica" pitchFamily="2" charset="0"/>
                      </a:endParaRPr>
                    </a:p>
                  </a:txBody>
                  <a:tcPr marL="45697" marR="18279" marT="18283" marB="18283" anchor="b">
                    <a:lnL>
                      <a:noFill/>
                    </a:lnL>
                    <a:lnR>
                      <a:noFill/>
                    </a:lnR>
                    <a:lnT w="952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l" fontAlgn="b"/>
                      <a:endParaRPr lang="en-US" sz="900" b="0" i="0" u="none" strike="noStrike">
                        <a:solidFill>
                          <a:srgbClr val="000000"/>
                        </a:solidFill>
                        <a:effectLst/>
                        <a:latin typeface="Helvetica" pitchFamily="2" charset="0"/>
                      </a:endParaRPr>
                    </a:p>
                  </a:txBody>
                  <a:tcPr marL="45697" marR="18279" marT="18283" marB="18283" anchor="b">
                    <a:lnL>
                      <a:noFill/>
                    </a:lnL>
                    <a:lnR>
                      <a:noFill/>
                    </a:lnR>
                    <a:lnT w="952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l" fontAlgn="b"/>
                      <a:endParaRPr lang="en-US" sz="900" b="0" i="0" u="none" strike="noStrike">
                        <a:solidFill>
                          <a:srgbClr val="000000"/>
                        </a:solidFill>
                        <a:effectLst/>
                        <a:latin typeface="Helvetica" pitchFamily="2" charset="0"/>
                      </a:endParaRPr>
                    </a:p>
                  </a:txBody>
                  <a:tcPr marL="45697" marR="18279" marT="18283" marB="18283" anchor="b">
                    <a:lnL>
                      <a:noFill/>
                    </a:lnL>
                    <a:lnR>
                      <a:noFill/>
                    </a:lnR>
                    <a:lnT w="952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l" fontAlgn="b"/>
                      <a:endParaRPr lang="en-US" sz="900" b="0" i="0" u="none" strike="noStrike">
                        <a:solidFill>
                          <a:srgbClr val="000000"/>
                        </a:solidFill>
                        <a:effectLst/>
                        <a:latin typeface="Helvetica" pitchFamily="2" charset="0"/>
                      </a:endParaRPr>
                    </a:p>
                  </a:txBody>
                  <a:tcPr marL="45697" marR="18279" marT="18283" marB="18283" anchor="b">
                    <a:lnL>
                      <a:noFill/>
                    </a:lnL>
                    <a:lnR>
                      <a:noFill/>
                    </a:lnR>
                    <a:lnT w="952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l" fontAlgn="b"/>
                      <a:endParaRPr lang="en-US" sz="900" b="0" i="0" u="none" strike="noStrike">
                        <a:solidFill>
                          <a:srgbClr val="000000"/>
                        </a:solidFill>
                        <a:effectLst/>
                        <a:latin typeface="Helvetica" pitchFamily="2" charset="0"/>
                      </a:endParaRPr>
                    </a:p>
                  </a:txBody>
                  <a:tcPr marL="45697" marR="18279" marT="18283" marB="18283" anchor="b">
                    <a:lnL>
                      <a:noFill/>
                    </a:lnL>
                    <a:lnR>
                      <a:noFill/>
                    </a:lnR>
                    <a:lnT w="952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l" fontAlgn="b"/>
                      <a:endParaRPr lang="en-US" sz="900" b="0" i="0" u="none" strike="noStrike">
                        <a:solidFill>
                          <a:srgbClr val="000000"/>
                        </a:solidFill>
                        <a:effectLst/>
                        <a:latin typeface="Helvetica" pitchFamily="2" charset="0"/>
                      </a:endParaRPr>
                    </a:p>
                  </a:txBody>
                  <a:tcPr marL="45697" marR="18279" marT="18283" marB="18283" anchor="b">
                    <a:lnL>
                      <a:noFill/>
                    </a:lnL>
                    <a:lnR w="6350" cap="flat" cmpd="sng" algn="ctr">
                      <a:noFill/>
                      <a:prstDash val="solid"/>
                      <a:round/>
                      <a:headEnd type="none" w="med" len="med"/>
                      <a:tailEnd type="none" w="med" len="med"/>
                    </a:lnR>
                    <a:lnT w="952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l" fontAlgn="ctr"/>
                      <a:endParaRPr lang="en-US" sz="900" b="0" i="0" u="none" strike="noStrike" dirty="0">
                        <a:solidFill>
                          <a:srgbClr val="000000"/>
                        </a:solidFill>
                        <a:effectLst/>
                        <a:latin typeface="Helvetica" pitchFamily="2" charset="0"/>
                      </a:endParaRPr>
                    </a:p>
                  </a:txBody>
                  <a:tcPr marL="45697" marR="18279" marT="18283" marB="182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29"/>
                  </a:ext>
                </a:extLst>
              </a:tr>
            </a:tbl>
          </a:graphicData>
        </a:graphic>
      </p:graphicFrame>
      <p:sp>
        <p:nvSpPr>
          <p:cNvPr id="14" name="TextBox 13">
            <a:extLst>
              <a:ext uri="{FF2B5EF4-FFF2-40B4-BE49-F238E27FC236}">
                <a16:creationId xmlns:a16="http://schemas.microsoft.com/office/drawing/2014/main" id="{F94A7C99-215B-A147-9ABC-FE6DF899A31E}"/>
              </a:ext>
            </a:extLst>
          </p:cNvPr>
          <p:cNvSpPr txBox="1"/>
          <p:nvPr/>
        </p:nvSpPr>
        <p:spPr>
          <a:xfrm>
            <a:off x="8119221" y="4722778"/>
            <a:ext cx="3717228" cy="471389"/>
          </a:xfrm>
          <a:prstGeom prst="rect">
            <a:avLst/>
          </a:prstGeom>
          <a:solidFill>
            <a:schemeClr val="bg1"/>
          </a:solidFill>
          <a:ln w="19050">
            <a:solidFill>
              <a:schemeClr val="accent2"/>
            </a:solidFill>
          </a:ln>
          <a:effectLst/>
        </p:spPr>
        <p:txBody>
          <a:bodyPr wrap="square" rtlCol="0" anchor="ctr">
            <a:noAutofit/>
          </a:bodyPr>
          <a:lstStyle>
            <a:defPPr>
              <a:defRPr lang="de-DE"/>
            </a:defPPr>
            <a:lvl1pPr algn="ctr">
              <a:spcBef>
                <a:spcPts val="600"/>
              </a:spcBef>
              <a:buClr>
                <a:srgbClr val="F0AB00"/>
              </a:buClr>
              <a:buSzPct val="80000"/>
              <a:defRPr sz="1400" kern="0">
                <a:solidFill>
                  <a:schemeClr val="bg1"/>
                </a:solidFill>
                <a:ea typeface="Arial Unicode MS" pitchFamily="34" charset="-128"/>
                <a:cs typeface="Arial Unicode MS" pitchFamily="34" charset="-128"/>
              </a:defRPr>
            </a:lvl1pPr>
          </a:lstStyle>
          <a:p>
            <a:pPr marL="0" marR="0" lvl="0" indent="0" algn="ctr" defTabSz="914400" rtl="0" eaLnBrk="1" fontAlgn="auto" latinLnBrk="0" hangingPunct="1">
              <a:lnSpc>
                <a:spcPct val="100000"/>
              </a:lnSpc>
              <a:spcBef>
                <a:spcPts val="600"/>
              </a:spcBef>
              <a:spcAft>
                <a:spcPts val="0"/>
              </a:spcAft>
              <a:buClr>
                <a:srgbClr val="F0AB00"/>
              </a:buClr>
              <a:buSzPct val="80000"/>
              <a:buFontTx/>
              <a:buNone/>
              <a:tabLst/>
              <a:defRPr/>
            </a:pPr>
            <a:r>
              <a:rPr kumimoji="0" lang="en-US" sz="1400" b="1" i="0" u="none" strike="noStrike" kern="0" cap="none" spc="0" normalizeH="0" baseline="0" noProof="0">
                <a:ln>
                  <a:noFill/>
                </a:ln>
                <a:solidFill>
                  <a:prstClr val="black"/>
                </a:solidFill>
                <a:effectLst/>
                <a:uLnTx/>
                <a:uFillTx/>
                <a:latin typeface="Open Sans"/>
                <a:ea typeface="Arial Unicode MS" pitchFamily="34" charset="-128"/>
                <a:cs typeface="Arial Unicode MS" pitchFamily="34" charset="-128"/>
              </a:rPr>
              <a:t>You select the relevant business rules</a:t>
            </a:r>
          </a:p>
        </p:txBody>
      </p:sp>
      <p:sp>
        <p:nvSpPr>
          <p:cNvPr id="15" name="TextBox 14">
            <a:extLst>
              <a:ext uri="{FF2B5EF4-FFF2-40B4-BE49-F238E27FC236}">
                <a16:creationId xmlns:a16="http://schemas.microsoft.com/office/drawing/2014/main" id="{50589C3B-CFA2-C946-9B0B-24992B7B1F98}"/>
              </a:ext>
            </a:extLst>
          </p:cNvPr>
          <p:cNvSpPr txBox="1"/>
          <p:nvPr/>
        </p:nvSpPr>
        <p:spPr>
          <a:xfrm>
            <a:off x="8119221" y="4040312"/>
            <a:ext cx="3717228" cy="471389"/>
          </a:xfrm>
          <a:prstGeom prst="rect">
            <a:avLst/>
          </a:prstGeom>
          <a:solidFill>
            <a:schemeClr val="bg1"/>
          </a:solidFill>
          <a:ln w="19050">
            <a:solidFill>
              <a:schemeClr val="accent2"/>
            </a:solidFill>
          </a:ln>
          <a:effectLst/>
        </p:spPr>
        <p:txBody>
          <a:bodyPr wrap="square" rtlCol="0" anchor="ctr">
            <a:noAutofit/>
          </a:bodyPr>
          <a:lstStyle>
            <a:defPPr>
              <a:defRPr lang="de-DE"/>
            </a:defPPr>
            <a:lvl1pPr algn="ctr">
              <a:spcBef>
                <a:spcPts val="600"/>
              </a:spcBef>
              <a:buClr>
                <a:srgbClr val="F0AB00"/>
              </a:buClr>
              <a:buSzPct val="80000"/>
              <a:defRPr sz="1400" kern="0">
                <a:solidFill>
                  <a:schemeClr val="bg1"/>
                </a:solidFill>
                <a:ea typeface="Arial Unicode MS" pitchFamily="34" charset="-128"/>
                <a:cs typeface="Arial Unicode MS" pitchFamily="34" charset="-128"/>
              </a:defRPr>
            </a:lvl1pPr>
          </a:lstStyle>
          <a:p>
            <a:pPr marL="0" marR="0" lvl="0" indent="0" algn="ctr" defTabSz="914400" rtl="0" eaLnBrk="1" fontAlgn="auto" latinLnBrk="0" hangingPunct="1">
              <a:lnSpc>
                <a:spcPct val="100000"/>
              </a:lnSpc>
              <a:spcBef>
                <a:spcPts val="600"/>
              </a:spcBef>
              <a:spcAft>
                <a:spcPts val="0"/>
              </a:spcAft>
              <a:buClr>
                <a:srgbClr val="F0AB00"/>
              </a:buClr>
              <a:buSzPct val="80000"/>
              <a:buFontTx/>
              <a:buNone/>
              <a:tabLst/>
              <a:defRPr/>
            </a:pPr>
            <a:r>
              <a:rPr kumimoji="0" lang="en-US" sz="1400" b="1" i="0" u="none" strike="noStrike" kern="0" cap="none" spc="0" normalizeH="0" baseline="0" noProof="0">
                <a:ln>
                  <a:noFill/>
                </a:ln>
                <a:solidFill>
                  <a:prstClr val="black"/>
                </a:solidFill>
                <a:effectLst/>
                <a:uLnTx/>
                <a:uFillTx/>
                <a:latin typeface="Open Sans"/>
                <a:ea typeface="Arial Unicode MS" pitchFamily="34" charset="-128"/>
                <a:cs typeface="Arial Unicode MS" pitchFamily="34" charset="-128"/>
              </a:rPr>
              <a:t>Rules cover country specifics</a:t>
            </a:r>
          </a:p>
        </p:txBody>
      </p:sp>
      <p:sp>
        <p:nvSpPr>
          <p:cNvPr id="16" name="TextBox 15">
            <a:extLst>
              <a:ext uri="{FF2B5EF4-FFF2-40B4-BE49-F238E27FC236}">
                <a16:creationId xmlns:a16="http://schemas.microsoft.com/office/drawing/2014/main" id="{0D1F4347-90EE-D641-A2DD-340DDA3F3CB4}"/>
              </a:ext>
            </a:extLst>
          </p:cNvPr>
          <p:cNvSpPr txBox="1"/>
          <p:nvPr/>
        </p:nvSpPr>
        <p:spPr>
          <a:xfrm>
            <a:off x="8119221" y="5405245"/>
            <a:ext cx="3717228" cy="471389"/>
          </a:xfrm>
          <a:prstGeom prst="rect">
            <a:avLst/>
          </a:prstGeom>
          <a:solidFill>
            <a:schemeClr val="bg1"/>
          </a:solidFill>
          <a:ln w="19050">
            <a:solidFill>
              <a:schemeClr val="accent2"/>
            </a:solidFill>
          </a:ln>
          <a:effectLst/>
        </p:spPr>
        <p:txBody>
          <a:bodyPr wrap="square" rtlCol="0" anchor="ctr">
            <a:noAutofit/>
          </a:bodyPr>
          <a:lstStyle>
            <a:defPPr>
              <a:defRPr lang="de-DE"/>
            </a:defPPr>
            <a:lvl1pPr algn="ctr">
              <a:spcBef>
                <a:spcPts val="600"/>
              </a:spcBef>
              <a:buClr>
                <a:srgbClr val="F0AB00"/>
              </a:buClr>
              <a:buSzPct val="80000"/>
              <a:defRPr sz="1400" kern="0">
                <a:solidFill>
                  <a:schemeClr val="bg1"/>
                </a:solidFill>
                <a:ea typeface="Arial Unicode MS" pitchFamily="34" charset="-128"/>
                <a:cs typeface="Arial Unicode MS" pitchFamily="34" charset="-128"/>
              </a:defRPr>
            </a:lvl1pPr>
          </a:lstStyle>
          <a:p>
            <a:pPr marL="0" marR="0" lvl="0" indent="0" algn="ctr" defTabSz="914400" rtl="0" eaLnBrk="1" fontAlgn="auto" latinLnBrk="0" hangingPunct="1">
              <a:lnSpc>
                <a:spcPct val="100000"/>
              </a:lnSpc>
              <a:spcBef>
                <a:spcPts val="600"/>
              </a:spcBef>
              <a:spcAft>
                <a:spcPts val="0"/>
              </a:spcAft>
              <a:buClr>
                <a:srgbClr val="F0AB00"/>
              </a:buClr>
              <a:buSzPct val="80000"/>
              <a:buFontTx/>
              <a:buNone/>
              <a:tabLst/>
              <a:defRPr/>
            </a:pPr>
            <a:r>
              <a:rPr kumimoji="0" lang="en-US" sz="1400" b="1" i="0" u="none" strike="noStrike" kern="0" cap="none" spc="0" normalizeH="0" baseline="0" noProof="0">
                <a:ln>
                  <a:noFill/>
                </a:ln>
                <a:solidFill>
                  <a:prstClr val="black"/>
                </a:solidFill>
                <a:effectLst/>
                <a:uLnTx/>
                <a:uFillTx/>
                <a:latin typeface="Open Sans"/>
                <a:ea typeface="Arial Unicode MS" pitchFamily="34" charset="-128"/>
                <a:cs typeface="Arial Unicode MS" pitchFamily="34" charset="-128"/>
              </a:rPr>
              <a:t>It is simple to add rules</a:t>
            </a:r>
          </a:p>
        </p:txBody>
      </p:sp>
      <p:sp>
        <p:nvSpPr>
          <p:cNvPr id="9" name="Chevron 63">
            <a:extLst>
              <a:ext uri="{FF2B5EF4-FFF2-40B4-BE49-F238E27FC236}">
                <a16:creationId xmlns:a16="http://schemas.microsoft.com/office/drawing/2014/main" id="{6DFE2AA8-8C2D-4B80-A45B-49F7E2430463}"/>
              </a:ext>
            </a:extLst>
          </p:cNvPr>
          <p:cNvSpPr/>
          <p:nvPr/>
        </p:nvSpPr>
        <p:spPr bwMode="auto">
          <a:xfrm>
            <a:off x="10159773" y="239447"/>
            <a:ext cx="1707127" cy="335311"/>
          </a:xfrm>
          <a:prstGeom prst="chevron">
            <a:avLst>
              <a:gd name="adj" fmla="val 47197"/>
            </a:avLst>
          </a:prstGeom>
          <a:noFill/>
          <a:ln w="19050">
            <a:solidFill>
              <a:schemeClr val="accent2"/>
            </a:solidFill>
          </a:ln>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1">
                <a:ln>
                  <a:noFill/>
                </a:ln>
                <a:solidFill>
                  <a:prstClr val="black"/>
                </a:solidFill>
                <a:effectLst/>
                <a:uLnTx/>
                <a:uFillTx/>
                <a:latin typeface="Open Sans"/>
                <a:ea typeface="+mn-ea"/>
                <a:cs typeface="Arial"/>
              </a:rPr>
              <a:t>Exception Handling</a:t>
            </a:r>
          </a:p>
        </p:txBody>
      </p:sp>
      <p:sp>
        <p:nvSpPr>
          <p:cNvPr id="10" name="Rectangle 15">
            <a:extLst>
              <a:ext uri="{FF2B5EF4-FFF2-40B4-BE49-F238E27FC236}">
                <a16:creationId xmlns:a16="http://schemas.microsoft.com/office/drawing/2014/main" id="{38085798-0536-4A8D-BE5F-0B64AA4BE250}"/>
              </a:ext>
            </a:extLst>
          </p:cNvPr>
          <p:cNvSpPr>
            <a:spLocks noChangeArrowheads="1"/>
          </p:cNvSpPr>
          <p:nvPr/>
        </p:nvSpPr>
        <p:spPr bwMode="gray">
          <a:xfrm>
            <a:off x="10138445" y="637148"/>
            <a:ext cx="1728454" cy="226329"/>
          </a:xfrm>
          <a:prstGeom prst="rect">
            <a:avLst/>
          </a:prstGeom>
          <a:noFill/>
          <a:ln w="19050" algn="ctr">
            <a:solidFill>
              <a:schemeClr val="accent2"/>
            </a:solidFill>
            <a:miter lim="800000"/>
            <a:headEnd/>
            <a:tailEnd/>
          </a:ln>
          <a:effectLst/>
        </p:spPr>
        <p:txBody>
          <a:bodyPr lIns="0" tIns="0" rIns="0" bIns="0"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1">
                <a:ln>
                  <a:noFill/>
                </a:ln>
                <a:solidFill>
                  <a:prstClr val="black"/>
                </a:solidFill>
                <a:effectLst/>
                <a:uLnTx/>
                <a:uFillTx/>
                <a:latin typeface="Open Sans"/>
                <a:ea typeface="+mn-ea"/>
                <a:cs typeface="Arial" pitchFamily="34" charset="0"/>
                <a:sym typeface="Arial" pitchFamily="34" charset="0"/>
              </a:rPr>
              <a:t>Validate data</a:t>
            </a:r>
          </a:p>
        </p:txBody>
      </p:sp>
    </p:spTree>
    <p:extLst>
      <p:ext uri="{BB962C8B-B14F-4D97-AF65-F5344CB8AC3E}">
        <p14:creationId xmlns:p14="http://schemas.microsoft.com/office/powerpoint/2010/main" val="355465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222" descr="\\Eric-pauls-power-mac-g5.local\desktop\Graphic Tank\globe1.tif"/>
          <p:cNvPicPr>
            <a:picLocks noChangeAspect="1" noChangeArrowheads="1"/>
          </p:cNvPicPr>
          <p:nvPr/>
        </p:nvPicPr>
        <p:blipFill>
          <a:blip r:embed="rId3" cstate="email">
            <a:duotone>
              <a:schemeClr val="bg2">
                <a:shade val="45000"/>
                <a:satMod val="135000"/>
              </a:schemeClr>
              <a:prstClr val="white"/>
            </a:duotone>
            <a:lum contrast="10000"/>
            <a:extLst>
              <a:ext uri="{28A0092B-C50C-407E-A947-70E740481C1C}">
                <a14:useLocalDpi xmlns:a14="http://schemas.microsoft.com/office/drawing/2010/main"/>
              </a:ext>
            </a:extLst>
          </a:blip>
          <a:srcRect/>
          <a:stretch>
            <a:fillRect/>
          </a:stretch>
        </p:blipFill>
        <p:spPr bwMode="auto">
          <a:xfrm>
            <a:off x="1281132" y="1679996"/>
            <a:ext cx="9401197" cy="4979494"/>
          </a:xfrm>
          <a:prstGeom prst="rect">
            <a:avLst/>
          </a:prstGeom>
          <a:noFill/>
          <a:ln w="9525">
            <a:noFill/>
            <a:miter lim="800000"/>
            <a:headEnd/>
            <a:tailEnd/>
          </a:ln>
        </p:spPr>
      </p:pic>
      <p:sp>
        <p:nvSpPr>
          <p:cNvPr id="3" name="Text Placeholder 2">
            <a:extLst>
              <a:ext uri="{FF2B5EF4-FFF2-40B4-BE49-F238E27FC236}">
                <a16:creationId xmlns:a16="http://schemas.microsoft.com/office/drawing/2014/main" id="{EA1341B0-8406-A2F1-40D5-E5CA35625480}"/>
              </a:ext>
            </a:extLst>
          </p:cNvPr>
          <p:cNvSpPr>
            <a:spLocks noGrp="1"/>
          </p:cNvSpPr>
          <p:nvPr>
            <p:ph type="body" sz="quarter" idx="12"/>
          </p:nvPr>
        </p:nvSpPr>
        <p:spPr/>
        <p:txBody>
          <a:bodyPr>
            <a:normAutofit/>
          </a:bodyPr>
          <a:lstStyle/>
          <a:p>
            <a:r>
              <a:rPr lang="en-US" sz="2800" dirty="0"/>
              <a:t>Support Large and/or Distributed </a:t>
            </a:r>
            <a:br>
              <a:rPr lang="en-US" sz="2800" dirty="0"/>
            </a:br>
            <a:r>
              <a:rPr lang="en-US" sz="2800" dirty="0"/>
              <a:t>Organizations with Transparent Routing </a:t>
            </a:r>
          </a:p>
        </p:txBody>
      </p:sp>
      <p:sp>
        <p:nvSpPr>
          <p:cNvPr id="87123" name="Text Box 83"/>
          <p:cNvSpPr txBox="1">
            <a:spLocks noChangeArrowheads="1"/>
          </p:cNvSpPr>
          <p:nvPr/>
        </p:nvSpPr>
        <p:spPr bwMode="gray">
          <a:xfrm>
            <a:off x="8576511" y="2186891"/>
            <a:ext cx="2942709" cy="851293"/>
          </a:xfrm>
          <a:prstGeom prst="rect">
            <a:avLst/>
          </a:prstGeom>
          <a:noFill/>
          <a:ln w="12700" algn="ctr">
            <a:noFill/>
            <a:miter lim="800000"/>
            <a:headEnd/>
            <a:tailEnd/>
          </a:ln>
          <a:effectLst>
            <a:prstShdw prst="shdw17" dist="17961" dir="2700000">
              <a:schemeClr val="accent1">
                <a:gamma/>
                <a:shade val="60000"/>
                <a:invGamma/>
              </a:schemeClr>
            </a:prstShdw>
          </a:effectLst>
        </p:spPr>
        <p:txBody>
          <a:bodyPr wrap="square" lIns="0" tIns="0" rIns="0" bIns="0">
            <a:spAutoFit/>
          </a:bodyPr>
          <a:lstStyle/>
          <a:p>
            <a:pPr marL="0" marR="0" lvl="0" indent="1588" algn="l" defTabSz="914400" rtl="0" eaLnBrk="1" fontAlgn="auto" latinLnBrk="0" hangingPunct="1">
              <a:lnSpc>
                <a:spcPct val="100000"/>
              </a:lnSpc>
              <a:spcBef>
                <a:spcPct val="25000"/>
              </a:spcBef>
              <a:spcAft>
                <a:spcPts val="0"/>
              </a:spcAft>
              <a:buClr>
                <a:schemeClr val="accent2"/>
              </a:buClr>
              <a:buSzPct val="80000"/>
              <a:buFontTx/>
              <a:buNone/>
              <a:tabLst/>
              <a:defRPr/>
            </a:pPr>
            <a:r>
              <a:rPr kumimoji="0" lang="en-US" sz="1400" b="1" i="0" u="none" strike="noStrike" kern="1200" cap="none" spc="0" normalizeH="0" baseline="0" noProof="0" dirty="0">
                <a:ln>
                  <a:noFill/>
                </a:ln>
                <a:solidFill>
                  <a:prstClr val="black"/>
                </a:solidFill>
                <a:effectLst/>
                <a:uLnTx/>
                <a:uFillTx/>
                <a:latin typeface="Helvetica" pitchFamily="2" charset="0"/>
              </a:rPr>
              <a:t>Shared Service Center</a:t>
            </a:r>
            <a:br>
              <a:rPr kumimoji="0" lang="en-US" sz="1400" b="1" i="0" u="none" strike="noStrike" kern="1200" cap="none" spc="0" normalizeH="0" baseline="0" noProof="0" dirty="0">
                <a:ln>
                  <a:noFill/>
                </a:ln>
                <a:solidFill>
                  <a:prstClr val="black"/>
                </a:solidFill>
                <a:effectLst/>
                <a:uLnTx/>
                <a:uFillTx/>
                <a:latin typeface="Helvetica" pitchFamily="2" charset="0"/>
              </a:rPr>
            </a:br>
            <a:r>
              <a:rPr kumimoji="0" lang="en-US" sz="1400" b="1" i="0" u="none" strike="noStrike" kern="1200" cap="none" spc="0" normalizeH="0" baseline="0" noProof="0" dirty="0">
                <a:ln>
                  <a:noFill/>
                </a:ln>
                <a:solidFill>
                  <a:prstClr val="black"/>
                </a:solidFill>
                <a:effectLst/>
                <a:uLnTx/>
                <a:uFillTx/>
                <a:latin typeface="Helvetica" pitchFamily="2" charset="0"/>
              </a:rPr>
              <a:t>AP clerk in Asia</a:t>
            </a:r>
          </a:p>
          <a:p>
            <a:pPr marL="171399" marR="0" lvl="1" indent="-171399" algn="l" defTabSz="914400" rtl="0" eaLnBrk="1" fontAlgn="auto" latinLnBrk="0" hangingPunct="1">
              <a:lnSpc>
                <a:spcPct val="100000"/>
              </a:lnSpc>
              <a:spcBef>
                <a:spcPts val="200"/>
              </a:spcBef>
              <a:spcAft>
                <a:spcPts val="0"/>
              </a:spcAft>
              <a:buClr>
                <a:schemeClr val="accent2"/>
              </a:buClr>
              <a:buSzTx/>
              <a:buFont typeface="Wingdings" pitchFamily="2" charset="2"/>
              <a:buChar char="§"/>
              <a:tabLst/>
              <a:defRPr/>
            </a:pPr>
            <a:r>
              <a:rPr kumimoji="0" lang="en-US" sz="1200" b="0" i="0" u="none" strike="noStrike" kern="1200" cap="none" spc="0" normalizeH="0" baseline="0" noProof="0" dirty="0">
                <a:ln>
                  <a:noFill/>
                </a:ln>
                <a:solidFill>
                  <a:prstClr val="black"/>
                </a:solidFill>
                <a:effectLst/>
                <a:uLnTx/>
                <a:uFillTx/>
                <a:latin typeface="Helvetica" pitchFamily="2" charset="0"/>
              </a:rPr>
              <a:t>Routes to buyer in US</a:t>
            </a:r>
          </a:p>
          <a:p>
            <a:pPr marL="171399" marR="0" lvl="1" indent="-171399" algn="l" defTabSz="914400" rtl="0" eaLnBrk="1" fontAlgn="auto" latinLnBrk="0" hangingPunct="1">
              <a:lnSpc>
                <a:spcPct val="100000"/>
              </a:lnSpc>
              <a:spcBef>
                <a:spcPts val="200"/>
              </a:spcBef>
              <a:spcAft>
                <a:spcPts val="0"/>
              </a:spcAft>
              <a:buClr>
                <a:schemeClr val="accent2"/>
              </a:buClr>
              <a:buSzTx/>
              <a:buFont typeface="Wingdings" pitchFamily="2" charset="2"/>
              <a:buChar char="§"/>
              <a:tabLst/>
              <a:defRPr/>
            </a:pPr>
            <a:r>
              <a:rPr kumimoji="0" lang="en-US" sz="1200" b="0" i="0" u="none" strike="noStrike" kern="1200" cap="none" spc="0" normalizeH="0" baseline="0" noProof="0" dirty="0">
                <a:ln>
                  <a:noFill/>
                </a:ln>
                <a:solidFill>
                  <a:prstClr val="black"/>
                </a:solidFill>
                <a:effectLst/>
                <a:uLnTx/>
                <a:uFillTx/>
                <a:latin typeface="Helvetica" pitchFamily="2" charset="0"/>
              </a:rPr>
              <a:t>Requires approval in Argentina</a:t>
            </a:r>
          </a:p>
        </p:txBody>
      </p:sp>
      <p:sp>
        <p:nvSpPr>
          <p:cNvPr id="22" name="Rectangle 21"/>
          <p:cNvSpPr/>
          <p:nvPr/>
        </p:nvSpPr>
        <p:spPr bwMode="gray">
          <a:xfrm>
            <a:off x="3174444" y="3056440"/>
            <a:ext cx="723018" cy="1136167"/>
          </a:xfrm>
          <a:prstGeom prst="rect">
            <a:avLst/>
          </a:prstGeom>
          <a:noFill/>
          <a:ln w="25400">
            <a:solidFill>
              <a:schemeClr val="accent1"/>
            </a:solidFill>
          </a:ln>
        </p:spPr>
        <p:txBody>
          <a:bodyPr wrap="squar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Helvetica" pitchFamily="2" charset="0"/>
              <a:cs typeface="Arial"/>
            </a:endParaRPr>
          </a:p>
        </p:txBody>
      </p:sp>
      <p:grpSp>
        <p:nvGrpSpPr>
          <p:cNvPr id="30" name="Group 29"/>
          <p:cNvGrpSpPr/>
          <p:nvPr/>
        </p:nvGrpSpPr>
        <p:grpSpPr>
          <a:xfrm>
            <a:off x="5972845" y="3139617"/>
            <a:ext cx="2742503" cy="289209"/>
            <a:chOff x="4490782" y="2976064"/>
            <a:chExt cx="2357194" cy="248576"/>
          </a:xfrm>
        </p:grpSpPr>
        <p:sp>
          <p:nvSpPr>
            <p:cNvPr id="40971" name="Line 87"/>
            <p:cNvSpPr>
              <a:spLocks noChangeShapeType="1"/>
            </p:cNvSpPr>
            <p:nvPr/>
          </p:nvSpPr>
          <p:spPr bwMode="gray">
            <a:xfrm>
              <a:off x="4490782" y="2984087"/>
              <a:ext cx="2357194" cy="216712"/>
            </a:xfrm>
            <a:prstGeom prst="line">
              <a:avLst/>
            </a:prstGeom>
            <a:noFill/>
            <a:ln w="12700">
              <a:solidFill>
                <a:schemeClr val="tx1">
                  <a:lumMod val="65000"/>
                  <a:lumOff val="35000"/>
                </a:schemeClr>
              </a:solidFill>
              <a:round/>
              <a:headEnd/>
              <a:tailEnd type="triangle" w="med" len="med"/>
            </a:ln>
          </p:spPr>
          <p:txBody>
            <a:bodyPr lIns="0" tIns="0" rIns="0" bIns="0"/>
            <a:lstStyle/>
            <a:p>
              <a:pPr marL="0" marR="0" lvl="0" indent="0" algn="l" defTabSz="914400" rtl="0" eaLnBrk="1" fontAlgn="auto" latinLnBrk="0" hangingPunct="1">
                <a:lnSpc>
                  <a:spcPct val="100000"/>
                </a:lnSpc>
                <a:spcBef>
                  <a:spcPct val="25000"/>
                </a:spcBef>
                <a:spcAft>
                  <a:spcPts val="0"/>
                </a:spcAft>
                <a:buClr>
                  <a:srgbClr val="F0AB00"/>
                </a:buClr>
                <a:buSzPct val="80000"/>
                <a:buFont typeface="Wingdings" pitchFamily="2" charset="2"/>
                <a:buChar char="n"/>
                <a:tabLst/>
                <a:defRPr/>
              </a:pPr>
              <a:endParaRPr kumimoji="0" lang="en-US" sz="1050" b="0" i="0" u="none" strike="noStrike" kern="1200" cap="none" spc="0" normalizeH="0" baseline="0" noProof="0">
                <a:ln>
                  <a:noFill/>
                </a:ln>
                <a:solidFill>
                  <a:prstClr val="black"/>
                </a:solidFill>
                <a:effectLst/>
                <a:uLnTx/>
                <a:uFillTx/>
                <a:latin typeface="Helvetica" pitchFamily="2" charset="0"/>
              </a:endParaRPr>
            </a:p>
          </p:txBody>
        </p:sp>
        <p:sp>
          <p:nvSpPr>
            <p:cNvPr id="27" name="Rectangle 26"/>
            <p:cNvSpPr/>
            <p:nvPr/>
          </p:nvSpPr>
          <p:spPr bwMode="gray">
            <a:xfrm>
              <a:off x="5770485" y="2976064"/>
              <a:ext cx="248576" cy="248576"/>
            </a:xfrm>
            <a:prstGeom prst="rect">
              <a:avLst/>
            </a:prstGeom>
            <a:solidFill>
              <a:schemeClr val="bg1"/>
            </a:solidFill>
            <a:ln>
              <a:solidFill>
                <a:schemeClr val="accent2"/>
              </a:solidFill>
            </a:ln>
          </p:spPr>
          <p:txBody>
            <a:bodyPr wrap="squar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Helvetica" pitchFamily="2" charset="0"/>
                  <a:cs typeface="Arial"/>
                </a:rPr>
                <a:t>1</a:t>
              </a:r>
            </a:p>
          </p:txBody>
        </p:sp>
      </p:grpSp>
      <p:sp>
        <p:nvSpPr>
          <p:cNvPr id="87125" name="Text Box 85"/>
          <p:cNvSpPr txBox="1">
            <a:spLocks noChangeArrowheads="1"/>
          </p:cNvSpPr>
          <p:nvPr/>
        </p:nvSpPr>
        <p:spPr bwMode="gray">
          <a:xfrm>
            <a:off x="1428207" y="3123287"/>
            <a:ext cx="1439497" cy="430887"/>
          </a:xfrm>
          <a:prstGeom prst="rect">
            <a:avLst/>
          </a:prstGeom>
          <a:noFill/>
          <a:ln w="12700" algn="ctr">
            <a:noFill/>
            <a:miter lim="800000"/>
            <a:headEnd/>
            <a:tailEnd/>
          </a:ln>
          <a:effectLst>
            <a:prstShdw prst="shdw17" dist="17961" dir="2700000">
              <a:schemeClr val="accent1">
                <a:gamma/>
                <a:shade val="60000"/>
                <a:invGamma/>
              </a:schemeClr>
            </a:prstShdw>
          </a:effectLst>
        </p:spPr>
        <p:txBody>
          <a:bodyPr wrap="none" lIns="0" tIns="0" rIns="0" bIns="0">
            <a:spAutoFit/>
          </a:bodyPr>
          <a:lstStyle/>
          <a:p>
            <a:pPr marL="0" marR="0" lvl="0" indent="1588" algn="r" defTabSz="914400" rtl="0" eaLnBrk="1" fontAlgn="auto" latinLnBrk="0" hangingPunct="1">
              <a:lnSpc>
                <a:spcPct val="100000"/>
              </a:lnSpc>
              <a:spcBef>
                <a:spcPct val="25000"/>
              </a:spcBef>
              <a:spcAft>
                <a:spcPts val="0"/>
              </a:spcAft>
              <a:buClr>
                <a:srgbClr val="F0AB00"/>
              </a:buClr>
              <a:buSzPct val="80000"/>
              <a:buFontTx/>
              <a:buNone/>
              <a:tabLst/>
              <a:defRPr/>
            </a:pPr>
            <a:r>
              <a:rPr kumimoji="0" lang="en-US" sz="1400" b="1" i="0" u="none" strike="noStrike" kern="1200" cap="none" spc="0" normalizeH="0" baseline="0" noProof="0">
                <a:ln>
                  <a:noFill/>
                </a:ln>
                <a:solidFill>
                  <a:prstClr val="black"/>
                </a:solidFill>
                <a:effectLst/>
                <a:uLnTx/>
                <a:uFillTx/>
                <a:latin typeface="Helvetica" pitchFamily="2" charset="0"/>
              </a:rPr>
              <a:t>Buyer in U.S.</a:t>
            </a:r>
            <a:br>
              <a:rPr kumimoji="0" lang="en-US" sz="1400" b="1" i="0" u="none" strike="noStrike" kern="1200" cap="none" spc="0" normalizeH="0" baseline="0" noProof="0">
                <a:ln>
                  <a:noFill/>
                </a:ln>
                <a:solidFill>
                  <a:prstClr val="black"/>
                </a:solidFill>
                <a:effectLst/>
                <a:uLnTx/>
                <a:uFillTx/>
                <a:latin typeface="Helvetica" pitchFamily="2" charset="0"/>
              </a:rPr>
            </a:br>
            <a:r>
              <a:rPr kumimoji="0" lang="en-US" sz="1400" b="1" i="0" u="none" strike="noStrike" kern="1200" cap="none" spc="0" normalizeH="0" baseline="0" noProof="0">
                <a:ln>
                  <a:noFill/>
                </a:ln>
                <a:solidFill>
                  <a:prstClr val="black"/>
                </a:solidFill>
                <a:effectLst/>
                <a:uLnTx/>
                <a:uFillTx/>
                <a:latin typeface="Helvetica" pitchFamily="2" charset="0"/>
              </a:rPr>
              <a:t>solves exception</a:t>
            </a:r>
          </a:p>
        </p:txBody>
      </p:sp>
      <p:sp>
        <p:nvSpPr>
          <p:cNvPr id="40974" name="Line 92"/>
          <p:cNvSpPr>
            <a:spLocks noChangeShapeType="1"/>
          </p:cNvSpPr>
          <p:nvPr/>
        </p:nvSpPr>
        <p:spPr bwMode="gray">
          <a:xfrm flipH="1">
            <a:off x="3767732" y="3581000"/>
            <a:ext cx="4947616" cy="162266"/>
          </a:xfrm>
          <a:prstGeom prst="line">
            <a:avLst/>
          </a:prstGeom>
          <a:noFill/>
          <a:ln w="12700">
            <a:solidFill>
              <a:schemeClr val="tx1">
                <a:lumMod val="65000"/>
                <a:lumOff val="35000"/>
              </a:schemeClr>
            </a:solidFill>
            <a:round/>
            <a:headEnd/>
            <a:tailEnd type="triangle" w="med" len="med"/>
          </a:ln>
        </p:spPr>
        <p:txBody>
          <a:bodyPr lIns="0" tIns="0" rIns="0" bIns="0"/>
          <a:lstStyle/>
          <a:p>
            <a:pPr marL="0" marR="0" lvl="0" indent="0" algn="l" defTabSz="914400" rtl="0" eaLnBrk="1" fontAlgn="auto" latinLnBrk="0" hangingPunct="1">
              <a:lnSpc>
                <a:spcPct val="100000"/>
              </a:lnSpc>
              <a:spcBef>
                <a:spcPct val="25000"/>
              </a:spcBef>
              <a:spcAft>
                <a:spcPts val="0"/>
              </a:spcAft>
              <a:buClr>
                <a:srgbClr val="F0AB00"/>
              </a:buClr>
              <a:buSzPct val="80000"/>
              <a:buFont typeface="Wingdings" pitchFamily="2" charset="2"/>
              <a:buChar char="n"/>
              <a:tabLst/>
              <a:defRPr/>
            </a:pPr>
            <a:endParaRPr kumimoji="0" lang="en-US" sz="1050" b="0" i="0" u="none" strike="noStrike" kern="1200" cap="none" spc="0" normalizeH="0" baseline="0" noProof="0">
              <a:ln>
                <a:noFill/>
              </a:ln>
              <a:solidFill>
                <a:prstClr val="black"/>
              </a:solidFill>
              <a:effectLst/>
              <a:uLnTx/>
              <a:uFillTx/>
              <a:latin typeface="Helvetica" pitchFamily="2" charset="0"/>
            </a:endParaRPr>
          </a:p>
        </p:txBody>
      </p:sp>
      <p:sp>
        <p:nvSpPr>
          <p:cNvPr id="40982" name="Line 92"/>
          <p:cNvSpPr>
            <a:spLocks noChangeShapeType="1"/>
          </p:cNvSpPr>
          <p:nvPr/>
        </p:nvSpPr>
        <p:spPr bwMode="gray">
          <a:xfrm flipH="1">
            <a:off x="3767733" y="3482898"/>
            <a:ext cx="4947615" cy="163089"/>
          </a:xfrm>
          <a:prstGeom prst="line">
            <a:avLst/>
          </a:prstGeom>
          <a:noFill/>
          <a:ln w="12700">
            <a:solidFill>
              <a:schemeClr val="tx1">
                <a:lumMod val="65000"/>
                <a:lumOff val="35000"/>
              </a:schemeClr>
            </a:solidFill>
            <a:round/>
            <a:headEnd type="triangle" w="med" len="med"/>
            <a:tailEnd/>
          </a:ln>
        </p:spPr>
        <p:txBody>
          <a:bodyPr lIns="0" tIns="0" rIns="0" bIns="0"/>
          <a:lstStyle/>
          <a:p>
            <a:pPr marL="0" marR="0" lvl="0" indent="0" algn="l" defTabSz="914400" rtl="0" eaLnBrk="1" fontAlgn="auto" latinLnBrk="0" hangingPunct="1">
              <a:lnSpc>
                <a:spcPct val="100000"/>
              </a:lnSpc>
              <a:spcBef>
                <a:spcPct val="25000"/>
              </a:spcBef>
              <a:spcAft>
                <a:spcPts val="0"/>
              </a:spcAft>
              <a:buClr>
                <a:srgbClr val="F0AB00"/>
              </a:buClr>
              <a:buSzPct val="80000"/>
              <a:buFont typeface="Wingdings" pitchFamily="2" charset="2"/>
              <a:buChar char="n"/>
              <a:tabLst/>
              <a:defRPr/>
            </a:pPr>
            <a:endParaRPr kumimoji="0" lang="en-US" sz="1050" b="0" i="0" u="none" strike="noStrike" kern="1200" cap="none" spc="0" normalizeH="0" baseline="0" noProof="0">
              <a:ln>
                <a:noFill/>
              </a:ln>
              <a:solidFill>
                <a:prstClr val="black"/>
              </a:solidFill>
              <a:effectLst/>
              <a:uLnTx/>
              <a:uFillTx/>
              <a:latin typeface="Helvetica" pitchFamily="2" charset="0"/>
            </a:endParaRPr>
          </a:p>
        </p:txBody>
      </p:sp>
      <p:pic>
        <p:nvPicPr>
          <p:cNvPr id="26" name="Picture 10"/>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3034329" y="3011973"/>
            <a:ext cx="1045204" cy="1045204"/>
          </a:xfrm>
          <a:prstGeom prst="rect">
            <a:avLst/>
          </a:prstGeom>
          <a:noFill/>
        </p:spPr>
      </p:pic>
      <p:sp>
        <p:nvSpPr>
          <p:cNvPr id="28" name="Rectangle 27"/>
          <p:cNvSpPr/>
          <p:nvPr/>
        </p:nvSpPr>
        <p:spPr bwMode="gray">
          <a:xfrm>
            <a:off x="6117861" y="3592080"/>
            <a:ext cx="289209" cy="289209"/>
          </a:xfrm>
          <a:prstGeom prst="rect">
            <a:avLst/>
          </a:prstGeom>
          <a:solidFill>
            <a:schemeClr val="bg1"/>
          </a:solidFill>
          <a:ln>
            <a:solidFill>
              <a:schemeClr val="accent2"/>
            </a:solidFill>
          </a:ln>
        </p:spPr>
        <p:txBody>
          <a:bodyPr wrap="squar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Helvetica" pitchFamily="2" charset="0"/>
                <a:cs typeface="Arial"/>
              </a:rPr>
              <a:t>2</a:t>
            </a:r>
          </a:p>
        </p:txBody>
      </p:sp>
      <p:pic>
        <p:nvPicPr>
          <p:cNvPr id="37" name="Picture 10">
            <a:extLst>
              <a:ext uri="{FF2B5EF4-FFF2-40B4-BE49-F238E27FC236}">
                <a16:creationId xmlns:a16="http://schemas.microsoft.com/office/drawing/2014/main" id="{16092339-E25B-A843-8804-35150296D30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3700419" y="4949182"/>
            <a:ext cx="1045204" cy="1045204"/>
          </a:xfrm>
          <a:prstGeom prst="rect">
            <a:avLst/>
          </a:prstGeom>
          <a:noFill/>
        </p:spPr>
      </p:pic>
      <p:pic>
        <p:nvPicPr>
          <p:cNvPr id="38" name="Picture 10">
            <a:extLst>
              <a:ext uri="{FF2B5EF4-FFF2-40B4-BE49-F238E27FC236}">
                <a16:creationId xmlns:a16="http://schemas.microsoft.com/office/drawing/2014/main" id="{709AFD73-298F-F04D-9029-4346AF39D55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8521892" y="2957154"/>
            <a:ext cx="1045204" cy="1045204"/>
          </a:xfrm>
          <a:prstGeom prst="rect">
            <a:avLst/>
          </a:prstGeom>
          <a:noFill/>
        </p:spPr>
      </p:pic>
      <p:grpSp>
        <p:nvGrpSpPr>
          <p:cNvPr id="2" name="Group 1">
            <a:extLst>
              <a:ext uri="{FF2B5EF4-FFF2-40B4-BE49-F238E27FC236}">
                <a16:creationId xmlns:a16="http://schemas.microsoft.com/office/drawing/2014/main" id="{81CAE23E-7950-4FB3-BEDD-8508AB11E464}"/>
              </a:ext>
            </a:extLst>
          </p:cNvPr>
          <p:cNvGrpSpPr/>
          <p:nvPr/>
        </p:nvGrpSpPr>
        <p:grpSpPr>
          <a:xfrm>
            <a:off x="4668415" y="1873984"/>
            <a:ext cx="3079212" cy="1599579"/>
            <a:chOff x="4669630" y="1550548"/>
            <a:chExt cx="3080014" cy="1599996"/>
          </a:xfrm>
        </p:grpSpPr>
        <p:sp>
          <p:nvSpPr>
            <p:cNvPr id="87126" name="Text Box 86"/>
            <p:cNvSpPr txBox="1">
              <a:spLocks noChangeArrowheads="1"/>
            </p:cNvSpPr>
            <p:nvPr/>
          </p:nvSpPr>
          <p:spPr bwMode="gray">
            <a:xfrm>
              <a:off x="4669630" y="1550548"/>
              <a:ext cx="3080014" cy="636072"/>
            </a:xfrm>
            <a:prstGeom prst="rect">
              <a:avLst/>
            </a:prstGeom>
            <a:noFill/>
            <a:ln w="12700" algn="ctr">
              <a:noFill/>
              <a:miter lim="800000"/>
              <a:headEnd/>
              <a:tailEnd/>
            </a:ln>
            <a:effectLst>
              <a:prstShdw prst="shdw17" dist="17961" dir="2700000">
                <a:schemeClr val="accent1">
                  <a:gamma/>
                  <a:shade val="60000"/>
                  <a:invGamma/>
                </a:schemeClr>
              </a:prstShdw>
            </a:effectLst>
          </p:spPr>
          <p:txBody>
            <a:bodyPr wrap="square" lIns="0" tIns="0" rIns="0" bIns="0">
              <a:spAutoFit/>
            </a:bodyPr>
            <a:lstStyle/>
            <a:p>
              <a:pPr marL="0" marR="0" lvl="0" indent="1588" algn="l" defTabSz="914400" rtl="0" eaLnBrk="1" fontAlgn="auto" latinLnBrk="0" hangingPunct="1">
                <a:lnSpc>
                  <a:spcPct val="100000"/>
                </a:lnSpc>
                <a:spcBef>
                  <a:spcPct val="25000"/>
                </a:spcBef>
                <a:spcAft>
                  <a:spcPts val="0"/>
                </a:spcAft>
                <a:buClr>
                  <a:schemeClr val="accent2"/>
                </a:buClr>
                <a:buSzPct val="80000"/>
                <a:buFontTx/>
                <a:buNone/>
                <a:tabLst/>
                <a:defRPr/>
              </a:pPr>
              <a:r>
                <a:rPr kumimoji="0" lang="en-US" sz="1400" b="1" i="0" u="none" strike="noStrike" kern="1200" cap="none" spc="0" normalizeH="0" baseline="0" noProof="0">
                  <a:ln>
                    <a:noFill/>
                  </a:ln>
                  <a:solidFill>
                    <a:prstClr val="black"/>
                  </a:solidFill>
                  <a:effectLst/>
                  <a:uLnTx/>
                  <a:uFillTx/>
                  <a:latin typeface="Helvetica" pitchFamily="2" charset="0"/>
                </a:rPr>
                <a:t>Invoice received in London, UK</a:t>
              </a:r>
            </a:p>
            <a:p>
              <a:pPr marL="171399" marR="0" lvl="1" indent="-171399" algn="l" defTabSz="914400" rtl="0" eaLnBrk="1" fontAlgn="auto" latinLnBrk="0" hangingPunct="1">
                <a:lnSpc>
                  <a:spcPct val="100000"/>
                </a:lnSpc>
                <a:spcBef>
                  <a:spcPts val="200"/>
                </a:spcBef>
                <a:spcAft>
                  <a:spcPts val="0"/>
                </a:spcAft>
                <a:buClr>
                  <a:schemeClr val="accent2"/>
                </a:buClr>
                <a:buSzTx/>
                <a:buFont typeface="Wingdings" pitchFamily="2" charset="2"/>
                <a:buChar char="§"/>
                <a:tabLst/>
                <a:defRPr/>
              </a:pPr>
              <a:r>
                <a:rPr kumimoji="0" lang="en-US" sz="1200" b="0" i="0" u="none" strike="noStrike" kern="1200" cap="none" spc="0" normalizeH="0" baseline="0" noProof="0">
                  <a:ln>
                    <a:noFill/>
                  </a:ln>
                  <a:solidFill>
                    <a:prstClr val="black"/>
                  </a:solidFill>
                  <a:effectLst/>
                  <a:uLnTx/>
                  <a:uFillTx/>
                  <a:latin typeface="Helvetica" pitchFamily="2" charset="0"/>
                </a:rPr>
                <a:t>Is scanned</a:t>
              </a:r>
            </a:p>
            <a:p>
              <a:pPr marL="171399" marR="0" lvl="1" indent="-171399" algn="l" defTabSz="914400" rtl="0" eaLnBrk="1" fontAlgn="auto" latinLnBrk="0" hangingPunct="1">
                <a:lnSpc>
                  <a:spcPct val="100000"/>
                </a:lnSpc>
                <a:spcBef>
                  <a:spcPts val="200"/>
                </a:spcBef>
                <a:spcAft>
                  <a:spcPts val="0"/>
                </a:spcAft>
                <a:buClr>
                  <a:schemeClr val="accent2"/>
                </a:buClr>
                <a:buSzTx/>
                <a:buFont typeface="Wingdings" pitchFamily="2" charset="2"/>
                <a:buChar char="§"/>
                <a:tabLst/>
                <a:defRPr/>
              </a:pPr>
              <a:r>
                <a:rPr kumimoji="0" lang="en-US" sz="1200" b="0" i="0" u="none" strike="noStrike" kern="1200" cap="none" spc="0" normalizeH="0" baseline="0" noProof="0">
                  <a:ln>
                    <a:noFill/>
                  </a:ln>
                  <a:solidFill>
                    <a:prstClr val="black"/>
                  </a:solidFill>
                  <a:effectLst/>
                  <a:uLnTx/>
                  <a:uFillTx/>
                  <a:latin typeface="Helvetica" pitchFamily="2" charset="0"/>
                </a:rPr>
                <a:t>Workflow in SSC in Asia started</a:t>
              </a:r>
            </a:p>
          </p:txBody>
        </p:sp>
        <p:pic>
          <p:nvPicPr>
            <p:cNvPr id="39" name="Picture 10">
              <a:extLst>
                <a:ext uri="{FF2B5EF4-FFF2-40B4-BE49-F238E27FC236}">
                  <a16:creationId xmlns:a16="http://schemas.microsoft.com/office/drawing/2014/main" id="{EF4B7759-27CE-7249-ADB8-F2DC66DBB3B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5165630" y="2105068"/>
              <a:ext cx="1045476" cy="1045476"/>
            </a:xfrm>
            <a:prstGeom prst="rect">
              <a:avLst/>
            </a:prstGeom>
            <a:noFill/>
          </p:spPr>
        </p:pic>
      </p:grpSp>
      <p:grpSp>
        <p:nvGrpSpPr>
          <p:cNvPr id="33" name="Group 32"/>
          <p:cNvGrpSpPr/>
          <p:nvPr/>
        </p:nvGrpSpPr>
        <p:grpSpPr>
          <a:xfrm>
            <a:off x="1792859" y="3834832"/>
            <a:ext cx="7012112" cy="1753550"/>
            <a:chOff x="781234" y="3861441"/>
            <a:chExt cx="6026944" cy="1507184"/>
          </a:xfrm>
        </p:grpSpPr>
        <p:sp>
          <p:nvSpPr>
            <p:cNvPr id="87124" name="Text Box 84"/>
            <p:cNvSpPr txBox="1">
              <a:spLocks noChangeArrowheads="1"/>
            </p:cNvSpPr>
            <p:nvPr/>
          </p:nvSpPr>
          <p:spPr bwMode="gray">
            <a:xfrm>
              <a:off x="781234" y="4902841"/>
              <a:ext cx="1785753" cy="370253"/>
            </a:xfrm>
            <a:prstGeom prst="rect">
              <a:avLst/>
            </a:prstGeom>
            <a:noFill/>
            <a:ln w="12700" algn="ctr">
              <a:noFill/>
              <a:miter lim="800000"/>
              <a:headEnd/>
              <a:tailEnd/>
            </a:ln>
            <a:effectLst>
              <a:prstShdw prst="shdw17" dist="17961" dir="2700000">
                <a:schemeClr val="accent1">
                  <a:gamma/>
                  <a:shade val="60000"/>
                  <a:invGamma/>
                </a:schemeClr>
              </a:prstShdw>
            </a:effectLst>
          </p:spPr>
          <p:txBody>
            <a:bodyPr wrap="square" lIns="0" tIns="0" rIns="0" bIns="0">
              <a:spAutoFit/>
            </a:bodyPr>
            <a:lstStyle/>
            <a:p>
              <a:pPr marL="0" marR="0" lvl="0" indent="1588" algn="r" defTabSz="914400" rtl="0" eaLnBrk="1" fontAlgn="auto" latinLnBrk="0" hangingPunct="1">
                <a:lnSpc>
                  <a:spcPct val="100000"/>
                </a:lnSpc>
                <a:spcBef>
                  <a:spcPct val="25000"/>
                </a:spcBef>
                <a:spcAft>
                  <a:spcPts val="0"/>
                </a:spcAft>
                <a:buClr>
                  <a:srgbClr val="F0AB00"/>
                </a:buClr>
                <a:buSzPct val="80000"/>
                <a:buFontTx/>
                <a:buNone/>
                <a:tabLst/>
                <a:defRPr/>
              </a:pPr>
              <a:r>
                <a:rPr kumimoji="0" lang="en-US" sz="1400" b="1" i="0" u="none" strike="noStrike" kern="1200" cap="none" spc="0" normalizeH="0" baseline="0" noProof="0">
                  <a:ln>
                    <a:noFill/>
                  </a:ln>
                  <a:solidFill>
                    <a:prstClr val="black"/>
                  </a:solidFill>
                  <a:effectLst/>
                  <a:uLnTx/>
                  <a:uFillTx/>
                  <a:latin typeface="Helvetica" pitchFamily="2" charset="0"/>
                </a:rPr>
                <a:t>Approver in </a:t>
              </a:r>
              <a:br>
                <a:rPr kumimoji="0" lang="en-US" sz="1400" b="1" i="0" u="none" strike="noStrike" kern="1200" cap="none" spc="0" normalizeH="0" baseline="0" noProof="0">
                  <a:ln>
                    <a:noFill/>
                  </a:ln>
                  <a:solidFill>
                    <a:prstClr val="black"/>
                  </a:solidFill>
                  <a:effectLst/>
                  <a:uLnTx/>
                  <a:uFillTx/>
                  <a:latin typeface="Helvetica" pitchFamily="2" charset="0"/>
                </a:rPr>
              </a:br>
              <a:r>
                <a:rPr kumimoji="0" lang="en-US" sz="1400" b="1" i="0" u="none" strike="noStrike" kern="1200" cap="none" spc="0" normalizeH="0" baseline="0" noProof="0">
                  <a:ln>
                    <a:noFill/>
                  </a:ln>
                  <a:solidFill>
                    <a:prstClr val="black"/>
                  </a:solidFill>
                  <a:effectLst/>
                  <a:uLnTx/>
                  <a:uFillTx/>
                  <a:latin typeface="Helvetica" pitchFamily="2" charset="0"/>
                </a:rPr>
                <a:t>Argentina gives OK</a:t>
              </a:r>
            </a:p>
          </p:txBody>
        </p:sp>
        <p:sp>
          <p:nvSpPr>
            <p:cNvPr id="40972" name="Line 88"/>
            <p:cNvSpPr>
              <a:spLocks noChangeShapeType="1"/>
            </p:cNvSpPr>
            <p:nvPr/>
          </p:nvSpPr>
          <p:spPr bwMode="gray">
            <a:xfrm flipH="1">
              <a:off x="3126436" y="3861441"/>
              <a:ext cx="3606152" cy="1387289"/>
            </a:xfrm>
            <a:prstGeom prst="line">
              <a:avLst/>
            </a:prstGeom>
            <a:noFill/>
            <a:ln w="12700">
              <a:solidFill>
                <a:schemeClr val="tx1">
                  <a:lumMod val="65000"/>
                  <a:lumOff val="35000"/>
                </a:schemeClr>
              </a:solidFill>
              <a:round/>
              <a:headEnd/>
              <a:tailEnd type="triangle" w="med" len="med"/>
            </a:ln>
          </p:spPr>
          <p:txBody>
            <a:bodyPr lIns="0" tIns="0" rIns="0" bIns="0"/>
            <a:lstStyle/>
            <a:p>
              <a:pPr marL="0" marR="0" lvl="0" indent="0" algn="l" defTabSz="914400" rtl="0" eaLnBrk="1" fontAlgn="auto" latinLnBrk="0" hangingPunct="1">
                <a:lnSpc>
                  <a:spcPct val="100000"/>
                </a:lnSpc>
                <a:spcBef>
                  <a:spcPct val="25000"/>
                </a:spcBef>
                <a:spcAft>
                  <a:spcPts val="0"/>
                </a:spcAft>
                <a:buClr>
                  <a:srgbClr val="F0AB00"/>
                </a:buClr>
                <a:buSzPct val="80000"/>
                <a:buFont typeface="Wingdings" pitchFamily="2" charset="2"/>
                <a:buChar char="n"/>
                <a:tabLst/>
                <a:defRPr/>
              </a:pPr>
              <a:endParaRPr kumimoji="0" lang="en-US" sz="1050" b="0" i="0" u="none" strike="noStrike" kern="1200" cap="none" spc="0" normalizeH="0" baseline="0" noProof="0">
                <a:ln>
                  <a:noFill/>
                </a:ln>
                <a:solidFill>
                  <a:prstClr val="black"/>
                </a:solidFill>
                <a:effectLst/>
                <a:uLnTx/>
                <a:uFillTx/>
                <a:latin typeface="Helvetica" pitchFamily="2" charset="0"/>
              </a:endParaRPr>
            </a:p>
          </p:txBody>
        </p:sp>
        <p:sp>
          <p:nvSpPr>
            <p:cNvPr id="40973" name="Line 91"/>
            <p:cNvSpPr>
              <a:spLocks noChangeShapeType="1"/>
            </p:cNvSpPr>
            <p:nvPr/>
          </p:nvSpPr>
          <p:spPr bwMode="gray">
            <a:xfrm flipH="1">
              <a:off x="3149599" y="3932077"/>
              <a:ext cx="3658579" cy="1436548"/>
            </a:xfrm>
            <a:prstGeom prst="line">
              <a:avLst/>
            </a:prstGeom>
            <a:noFill/>
            <a:ln w="12700">
              <a:solidFill>
                <a:schemeClr val="tx1">
                  <a:lumMod val="65000"/>
                  <a:lumOff val="35000"/>
                </a:schemeClr>
              </a:solidFill>
              <a:round/>
              <a:headEnd type="triangle" w="med" len="med"/>
              <a:tailEnd/>
            </a:ln>
          </p:spPr>
          <p:txBody>
            <a:bodyPr lIns="0" tIns="0" rIns="0" bIns="0"/>
            <a:lstStyle/>
            <a:p>
              <a:pPr marL="0" marR="0" lvl="0" indent="0" algn="l" defTabSz="914400" rtl="0" eaLnBrk="1" fontAlgn="auto" latinLnBrk="0" hangingPunct="1">
                <a:lnSpc>
                  <a:spcPct val="100000"/>
                </a:lnSpc>
                <a:spcBef>
                  <a:spcPct val="25000"/>
                </a:spcBef>
                <a:spcAft>
                  <a:spcPts val="0"/>
                </a:spcAft>
                <a:buClr>
                  <a:srgbClr val="F0AB00"/>
                </a:buClr>
                <a:buSzPct val="80000"/>
                <a:buFont typeface="Wingdings" pitchFamily="2" charset="2"/>
                <a:buChar char="n"/>
                <a:tabLst/>
                <a:defRPr/>
              </a:pPr>
              <a:endParaRPr kumimoji="0" lang="en-US" sz="1050" b="0" i="0" u="none" strike="noStrike" kern="1200" cap="none" spc="0" normalizeH="0" baseline="0" noProof="0">
                <a:ln>
                  <a:noFill/>
                </a:ln>
                <a:solidFill>
                  <a:prstClr val="black"/>
                </a:solidFill>
                <a:effectLst/>
                <a:uLnTx/>
                <a:uFillTx/>
                <a:latin typeface="Helvetica" pitchFamily="2" charset="0"/>
              </a:endParaRPr>
            </a:p>
          </p:txBody>
        </p:sp>
        <p:sp>
          <p:nvSpPr>
            <p:cNvPr id="29" name="Rectangle 28"/>
            <p:cNvSpPr/>
            <p:nvPr/>
          </p:nvSpPr>
          <p:spPr bwMode="gray">
            <a:xfrm>
              <a:off x="4909351" y="4565351"/>
              <a:ext cx="248576" cy="248576"/>
            </a:xfrm>
            <a:prstGeom prst="rect">
              <a:avLst/>
            </a:prstGeom>
            <a:solidFill>
              <a:schemeClr val="bg1"/>
            </a:solidFill>
            <a:ln>
              <a:solidFill>
                <a:schemeClr val="accent2"/>
              </a:solidFill>
            </a:ln>
          </p:spPr>
          <p:txBody>
            <a:bodyPr wrap="squar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Helvetica" pitchFamily="2" charset="0"/>
                  <a:cs typeface="Arial"/>
                </a:rPr>
                <a:t>3</a:t>
              </a:r>
            </a:p>
          </p:txBody>
        </p:sp>
      </p:grpSp>
    </p:spTree>
    <p:extLst>
      <p:ext uri="{BB962C8B-B14F-4D97-AF65-F5344CB8AC3E}">
        <p14:creationId xmlns:p14="http://schemas.microsoft.com/office/powerpoint/2010/main" val="3836981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87123"/>
                                        </p:tgtEl>
                                        <p:attrNameLst>
                                          <p:attrName>style.visibility</p:attrName>
                                        </p:attrNameLst>
                                      </p:cBhvr>
                                      <p:to>
                                        <p:strVal val="visible"/>
                                      </p:to>
                                    </p:set>
                                    <p:animEffect transition="in" filter="fade">
                                      <p:cBhvr>
                                        <p:cTn id="9" dur="500"/>
                                        <p:tgtEl>
                                          <p:spTgt spid="87123"/>
                                        </p:tgtEl>
                                      </p:cBhvr>
                                    </p:animEffect>
                                  </p:childTnLst>
                                </p:cTn>
                              </p:par>
                              <p:par>
                                <p:cTn id="10" presetID="1" presetClass="entr" presetSubtype="0" fill="hold" nodeType="withEffect">
                                  <p:stCondLst>
                                    <p:cond delay="0"/>
                                  </p:stCondLst>
                                  <p:childTnLst>
                                    <p:set>
                                      <p:cBhvr>
                                        <p:cTn id="11" dur="1" fill="hold">
                                          <p:stCondLst>
                                            <p:cond delay="0"/>
                                          </p:stCondLst>
                                        </p:cTn>
                                        <p:tgtEl>
                                          <p:spTgt spid="38"/>
                                        </p:tgtEl>
                                        <p:attrNameLst>
                                          <p:attrName>style.visibility</p:attrName>
                                        </p:attrNameLst>
                                      </p:cBhvr>
                                      <p:to>
                                        <p:strVal val="visible"/>
                                      </p:to>
                                    </p:se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0982"/>
                                        </p:tgtEl>
                                        <p:attrNameLst>
                                          <p:attrName>style.visibility</p:attrName>
                                        </p:attrNameLst>
                                      </p:cBhvr>
                                      <p:to>
                                        <p:strVal val="visible"/>
                                      </p:to>
                                    </p:set>
                                    <p:animEffect transition="in" filter="fade">
                                      <p:cBhvr>
                                        <p:cTn id="18" dur="500"/>
                                        <p:tgtEl>
                                          <p:spTgt spid="4098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0974"/>
                                        </p:tgtEl>
                                        <p:attrNameLst>
                                          <p:attrName>style.visibility</p:attrName>
                                        </p:attrNameLst>
                                      </p:cBhvr>
                                      <p:to>
                                        <p:strVal val="visible"/>
                                      </p:to>
                                    </p:set>
                                    <p:animEffect transition="in" filter="fade">
                                      <p:cBhvr>
                                        <p:cTn id="21" dur="500"/>
                                        <p:tgtEl>
                                          <p:spTgt spid="4097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7125"/>
                                        </p:tgtEl>
                                        <p:attrNameLst>
                                          <p:attrName>style.visibility</p:attrName>
                                        </p:attrNameLst>
                                      </p:cBhvr>
                                      <p:to>
                                        <p:strVal val="visible"/>
                                      </p:to>
                                    </p:set>
                                    <p:animEffect transition="in" filter="fade">
                                      <p:cBhvr>
                                        <p:cTn id="24" dur="500"/>
                                        <p:tgtEl>
                                          <p:spTgt spid="87125"/>
                                        </p:tgtEl>
                                      </p:cBhvr>
                                    </p:animEffect>
                                  </p:childTnLst>
                                </p:cTn>
                              </p:par>
                              <p:par>
                                <p:cTn id="25" presetID="10"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par>
                                <p:cTn id="33" presetID="10" presetClass="entr" presetSubtype="0"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123" grpId="0"/>
      <p:bldP spid="22" grpId="0" animBg="1"/>
      <p:bldP spid="87125" grpId="0"/>
      <p:bldP spid="40974" grpId="0" animBg="1"/>
      <p:bldP spid="40982" grpId="0" animBg="1"/>
      <p:bldP spid="2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Online Image Placeholder 18" descr="Smiling woman using laptop">
            <a:extLst>
              <a:ext uri="{FF2B5EF4-FFF2-40B4-BE49-F238E27FC236}">
                <a16:creationId xmlns:a16="http://schemas.microsoft.com/office/drawing/2014/main" id="{9444C586-4853-4081-B6BE-6A04F6C15974}"/>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p:blipFill>
        <p:spPr/>
      </p:pic>
      <p:sp>
        <p:nvSpPr>
          <p:cNvPr id="13" name="Text Placeholder 2">
            <a:extLst>
              <a:ext uri="{FF2B5EF4-FFF2-40B4-BE49-F238E27FC236}">
                <a16:creationId xmlns:a16="http://schemas.microsoft.com/office/drawing/2014/main" id="{64EF7EAE-414B-4EFE-BCE7-08E6E903DB8C}"/>
              </a:ext>
            </a:extLst>
          </p:cNvPr>
          <p:cNvSpPr>
            <a:spLocks noGrp="1"/>
          </p:cNvSpPr>
          <p:nvPr>
            <p:ph type="body" sz="quarter" idx="12"/>
          </p:nvPr>
        </p:nvSpPr>
        <p:spPr/>
        <p:txBody>
          <a:bodyPr>
            <a:normAutofit fontScale="40000" lnSpcReduction="20000"/>
          </a:bodyPr>
          <a:lstStyle/>
          <a:p>
            <a:pPr marL="0" indent="0">
              <a:lnSpc>
                <a:spcPct val="120000"/>
              </a:lnSpc>
              <a:spcBef>
                <a:spcPts val="0"/>
              </a:spcBef>
              <a:buNone/>
            </a:pPr>
            <a:r>
              <a:rPr lang="en-US" b="1" dirty="0">
                <a:solidFill>
                  <a:schemeClr val="accent3"/>
                </a:solidFill>
              </a:rPr>
              <a:t>Invoice Approval</a:t>
            </a:r>
          </a:p>
          <a:p>
            <a:pPr>
              <a:lnSpc>
                <a:spcPct val="120000"/>
              </a:lnSpc>
              <a:spcBef>
                <a:spcPts val="0"/>
              </a:spcBef>
            </a:pPr>
            <a:r>
              <a:rPr lang="en-US" sz="1800" b="1" dirty="0">
                <a:solidFill>
                  <a:schemeClr val="accent3"/>
                </a:solidFill>
              </a:rPr>
              <a:t>Invoice Management Details</a:t>
            </a:r>
            <a:br>
              <a:rPr lang="en-US" sz="1600" b="1" dirty="0">
                <a:solidFill>
                  <a:schemeClr val="accent3"/>
                </a:solidFill>
              </a:rPr>
            </a:br>
            <a:endParaRPr lang="en-US" sz="1600" b="1" dirty="0">
              <a:solidFill>
                <a:schemeClr val="accent3"/>
              </a:solidFill>
            </a:endParaRPr>
          </a:p>
        </p:txBody>
      </p:sp>
    </p:spTree>
    <p:extLst>
      <p:ext uri="{BB962C8B-B14F-4D97-AF65-F5344CB8AC3E}">
        <p14:creationId xmlns:p14="http://schemas.microsoft.com/office/powerpoint/2010/main" val="6488339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96541F-B8B8-AC09-9450-A81C5E871B41}"/>
              </a:ext>
            </a:extLst>
          </p:cNvPr>
          <p:cNvSpPr>
            <a:spLocks noGrp="1"/>
          </p:cNvSpPr>
          <p:nvPr>
            <p:ph type="body" sz="quarter" idx="12"/>
          </p:nvPr>
        </p:nvSpPr>
        <p:spPr/>
        <p:txBody>
          <a:bodyPr>
            <a:normAutofit fontScale="92500" lnSpcReduction="20000"/>
          </a:bodyPr>
          <a:lstStyle/>
          <a:p>
            <a:r>
              <a:rPr lang="en-US" dirty="0"/>
              <a:t>Simplify And Automate Invoice Coding &amp; Approval</a:t>
            </a:r>
          </a:p>
        </p:txBody>
      </p:sp>
      <p:sp>
        <p:nvSpPr>
          <p:cNvPr id="14" name="Chevron 13"/>
          <p:cNvSpPr/>
          <p:nvPr/>
        </p:nvSpPr>
        <p:spPr>
          <a:xfrm>
            <a:off x="399563" y="2848818"/>
            <a:ext cx="3915285" cy="1142617"/>
          </a:xfrm>
          <a:prstGeom prst="chevron">
            <a:avLst>
              <a:gd name="adj" fmla="val 26267"/>
            </a:avLst>
          </a:prstGeom>
          <a:solidFill>
            <a:schemeClr val="accent3">
              <a:lumMod val="10000"/>
              <a:lumOff val="90000"/>
            </a:schemeClr>
          </a:solidFill>
          <a:ln w="19050">
            <a:noFill/>
          </a:ln>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accent3"/>
                </a:solidFill>
                <a:effectLst/>
                <a:uLnTx/>
                <a:uFillTx/>
                <a:latin typeface="Helvetica" pitchFamily="2" charset="0"/>
                <a:cs typeface="Arial"/>
              </a:rPr>
              <a:t>Auto determination </a:t>
            </a:r>
            <a:br>
              <a:rPr kumimoji="0" lang="en-US" sz="1600" b="1" i="0" u="none" strike="noStrike" kern="1200" cap="none" spc="0" normalizeH="0" baseline="0" noProof="0">
                <a:ln>
                  <a:noFill/>
                </a:ln>
                <a:solidFill>
                  <a:schemeClr val="accent3"/>
                </a:solidFill>
                <a:effectLst/>
                <a:uLnTx/>
                <a:uFillTx/>
                <a:latin typeface="Helvetica" pitchFamily="2" charset="0"/>
                <a:cs typeface="Arial"/>
              </a:rPr>
            </a:br>
            <a:r>
              <a:rPr kumimoji="0" lang="en-US" sz="1600" b="1" i="0" u="none" strike="noStrike" kern="1200" cap="none" spc="0" normalizeH="0" baseline="0" noProof="0">
                <a:ln>
                  <a:noFill/>
                </a:ln>
                <a:solidFill>
                  <a:schemeClr val="accent3"/>
                </a:solidFill>
                <a:effectLst/>
                <a:uLnTx/>
                <a:uFillTx/>
                <a:latin typeface="Helvetica" pitchFamily="2" charset="0"/>
                <a:cs typeface="Arial"/>
              </a:rPr>
              <a:t>of initial routing</a:t>
            </a:r>
          </a:p>
        </p:txBody>
      </p:sp>
      <p:sp>
        <p:nvSpPr>
          <p:cNvPr id="15" name="Chevron 14"/>
          <p:cNvSpPr/>
          <p:nvPr/>
        </p:nvSpPr>
        <p:spPr>
          <a:xfrm>
            <a:off x="4138357" y="2857691"/>
            <a:ext cx="3915285" cy="1142617"/>
          </a:xfrm>
          <a:prstGeom prst="chevron">
            <a:avLst>
              <a:gd name="adj" fmla="val 27115"/>
            </a:avLst>
          </a:prstGeom>
          <a:solidFill>
            <a:schemeClr val="accent2">
              <a:lumMod val="20000"/>
              <a:lumOff val="80000"/>
            </a:schemeClr>
          </a:solidFill>
          <a:ln w="19050">
            <a:noFill/>
          </a:ln>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accent3"/>
                </a:solidFill>
                <a:effectLst/>
                <a:uLnTx/>
                <a:uFillTx/>
                <a:latin typeface="Helvetica" pitchFamily="2" charset="0"/>
                <a:cs typeface="Arial"/>
              </a:rPr>
              <a:t>Coding – manual or automatic based on template</a:t>
            </a:r>
          </a:p>
        </p:txBody>
      </p:sp>
      <p:sp>
        <p:nvSpPr>
          <p:cNvPr id="16" name="Chevron 15"/>
          <p:cNvSpPr/>
          <p:nvPr/>
        </p:nvSpPr>
        <p:spPr>
          <a:xfrm>
            <a:off x="7877151" y="2857692"/>
            <a:ext cx="3915285" cy="1142617"/>
          </a:xfrm>
          <a:prstGeom prst="chevron">
            <a:avLst>
              <a:gd name="adj" fmla="val 27962"/>
            </a:avLst>
          </a:prstGeom>
          <a:solidFill>
            <a:schemeClr val="accent3">
              <a:lumMod val="10000"/>
              <a:lumOff val="90000"/>
            </a:schemeClr>
          </a:solidFill>
          <a:ln w="19050">
            <a:noFill/>
          </a:ln>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accent3"/>
                </a:solidFill>
                <a:effectLst/>
                <a:uLnTx/>
                <a:uFillTx/>
                <a:latin typeface="Helvetica" pitchFamily="2" charset="0"/>
                <a:cs typeface="Arial"/>
              </a:rPr>
              <a:t>Parallel approval of line items with full view of history and invoice image</a:t>
            </a:r>
          </a:p>
        </p:txBody>
      </p:sp>
      <p:grpSp>
        <p:nvGrpSpPr>
          <p:cNvPr id="8" name="Group 7">
            <a:extLst>
              <a:ext uri="{FF2B5EF4-FFF2-40B4-BE49-F238E27FC236}">
                <a16:creationId xmlns:a16="http://schemas.microsoft.com/office/drawing/2014/main" id="{54E3C8A8-48F1-AE41-8371-C3ACE3D59B66}"/>
              </a:ext>
            </a:extLst>
          </p:cNvPr>
          <p:cNvGrpSpPr/>
          <p:nvPr/>
        </p:nvGrpSpPr>
        <p:grpSpPr>
          <a:xfrm>
            <a:off x="399562" y="4412174"/>
            <a:ext cx="11262883" cy="899866"/>
            <a:chOff x="424534" y="4155877"/>
            <a:chExt cx="11265816" cy="900100"/>
          </a:xfrm>
        </p:grpSpPr>
        <p:cxnSp>
          <p:nvCxnSpPr>
            <p:cNvPr id="4" name="Straight Arrow Connector 3">
              <a:extLst>
                <a:ext uri="{FF2B5EF4-FFF2-40B4-BE49-F238E27FC236}">
                  <a16:creationId xmlns:a16="http://schemas.microsoft.com/office/drawing/2014/main" id="{2A21806A-36B6-0E43-8E99-C06F76235DD3}"/>
                </a:ext>
              </a:extLst>
            </p:cNvPr>
            <p:cNvCxnSpPr>
              <a:cxnSpLocks/>
            </p:cNvCxnSpPr>
            <p:nvPr/>
          </p:nvCxnSpPr>
          <p:spPr>
            <a:xfrm>
              <a:off x="424534" y="4605927"/>
              <a:ext cx="11265816" cy="0"/>
            </a:xfrm>
            <a:prstGeom prst="straightConnector1">
              <a:avLst/>
            </a:prstGeom>
            <a:ln w="38100">
              <a:solidFill>
                <a:schemeClr val="accent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880608" y="4155877"/>
              <a:ext cx="8433262" cy="9001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99" b="1" i="0" u="none" strike="noStrike" kern="1200" cap="none" spc="0" normalizeH="0" baseline="0" noProof="0" dirty="0">
                  <a:ln>
                    <a:noFill/>
                  </a:ln>
                  <a:solidFill>
                    <a:schemeClr val="accent6"/>
                  </a:solidFill>
                  <a:effectLst/>
                  <a:uLnTx/>
                  <a:uFillTx/>
                  <a:latin typeface="Helvetica" pitchFamily="2" charset="0"/>
                </a:rPr>
                <a:t>Rule-based approval chain and automatic escalation</a:t>
              </a:r>
            </a:p>
          </p:txBody>
        </p:sp>
      </p:grpSp>
      <p:sp>
        <p:nvSpPr>
          <p:cNvPr id="13" name="TextBox 12"/>
          <p:cNvSpPr txBox="1"/>
          <p:nvPr/>
        </p:nvSpPr>
        <p:spPr>
          <a:xfrm>
            <a:off x="2680093" y="5352171"/>
            <a:ext cx="6633754" cy="471389"/>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600"/>
              </a:spcBef>
              <a:spcAft>
                <a:spcPts val="0"/>
              </a:spcAft>
              <a:buClr>
                <a:srgbClr val="F0AB00"/>
              </a:buClr>
              <a:buSzPct val="80000"/>
              <a:buFontTx/>
              <a:buNone/>
              <a:tabLst/>
              <a:defRPr/>
            </a:pPr>
            <a:r>
              <a:rPr kumimoji="0" lang="en-US" sz="2000" b="1" i="0" u="none" strike="noStrike" kern="0" cap="none" spc="0" normalizeH="0" baseline="0" noProof="0" dirty="0">
                <a:ln>
                  <a:noFill/>
                </a:ln>
                <a:solidFill>
                  <a:schemeClr val="accent3"/>
                </a:solidFill>
                <a:effectLst/>
                <a:uLnTx/>
                <a:uFillTx/>
                <a:latin typeface="Helvetica" pitchFamily="2" charset="0"/>
                <a:ea typeface="Arial Unicode MS" pitchFamily="34" charset="-128"/>
                <a:cs typeface="Arial Unicode MS" pitchFamily="34" charset="-128"/>
              </a:rPr>
              <a:t>One logic: many user-specific interfaces</a:t>
            </a:r>
          </a:p>
        </p:txBody>
      </p:sp>
    </p:spTree>
    <p:extLst>
      <p:ext uri="{BB962C8B-B14F-4D97-AF65-F5344CB8AC3E}">
        <p14:creationId xmlns:p14="http://schemas.microsoft.com/office/powerpoint/2010/main" val="375733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FCE40166-AC73-462D-A2C7-A755244FE18F}"/>
              </a:ext>
            </a:extLst>
          </p:cNvPr>
          <p:cNvSpPr>
            <a:spLocks noGrp="1"/>
          </p:cNvSpPr>
          <p:nvPr>
            <p:ph type="body" sz="quarter" idx="12"/>
          </p:nvPr>
        </p:nvSpPr>
        <p:spPr>
          <a:prstGeom prst="rect">
            <a:avLst/>
          </a:prstGeom>
        </p:spPr>
        <p:txBody>
          <a:bodyPr>
            <a:normAutofit/>
          </a:bodyPr>
          <a:lstStyle/>
          <a:p>
            <a:pPr>
              <a:spcBef>
                <a:spcPts val="0"/>
              </a:spcBef>
            </a:pPr>
            <a:r>
              <a:rPr lang="en-US" b="1" dirty="0">
                <a:solidFill>
                  <a:schemeClr val="accent3"/>
                </a:solidFill>
              </a:rPr>
              <a:t>One Approval Logic</a:t>
            </a:r>
          </a:p>
          <a:p>
            <a:pPr>
              <a:spcBef>
                <a:spcPts val="0"/>
              </a:spcBef>
            </a:pPr>
            <a:r>
              <a:rPr lang="en-US" sz="1200" dirty="0">
                <a:solidFill>
                  <a:schemeClr val="accent3"/>
                </a:solidFill>
              </a:rPr>
              <a:t>Always The Right User </a:t>
            </a:r>
            <a:r>
              <a:rPr lang="en-US" sz="1200" dirty="0" err="1">
                <a:solidFill>
                  <a:schemeClr val="accent3"/>
                </a:solidFill>
              </a:rPr>
              <a:t>Interfacehe</a:t>
            </a:r>
            <a:endParaRPr lang="en-US" dirty="0">
              <a:solidFill>
                <a:schemeClr val="accent3"/>
              </a:solidFill>
            </a:endParaRPr>
          </a:p>
        </p:txBody>
      </p:sp>
      <p:pic>
        <p:nvPicPr>
          <p:cNvPr id="9" name="Picture 3">
            <a:extLst>
              <a:ext uri="{FF2B5EF4-FFF2-40B4-BE49-F238E27FC236}">
                <a16:creationId xmlns:a16="http://schemas.microsoft.com/office/drawing/2014/main" id="{049B0D90-B298-483A-9B28-A652BC3D06A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1317988" y="1992959"/>
            <a:ext cx="6124013" cy="433104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9D43577D-C726-4B55-80E2-EC07F458CF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72672" y="2346225"/>
            <a:ext cx="5011647" cy="3758735"/>
          </a:xfrm>
          <a:prstGeom prst="rect">
            <a:avLst/>
          </a:prstGeom>
          <a:ln>
            <a:solidFill>
              <a:schemeClr val="tx1"/>
            </a:solidFill>
          </a:ln>
        </p:spPr>
      </p:pic>
      <p:pic>
        <p:nvPicPr>
          <p:cNvPr id="11" name="Picture 10">
            <a:extLst>
              <a:ext uri="{FF2B5EF4-FFF2-40B4-BE49-F238E27FC236}">
                <a16:creationId xmlns:a16="http://schemas.microsoft.com/office/drawing/2014/main" id="{DDF0DB85-BB07-4992-AD99-262FD7EF1AA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72672" y="2346225"/>
            <a:ext cx="5011647" cy="3758735"/>
          </a:xfrm>
          <a:prstGeom prst="rect">
            <a:avLst/>
          </a:prstGeom>
          <a:ln>
            <a:solidFill>
              <a:schemeClr val="tx1"/>
            </a:solidFill>
          </a:ln>
        </p:spPr>
      </p:pic>
      <p:pic>
        <p:nvPicPr>
          <p:cNvPr id="12" name="Picture 11">
            <a:extLst>
              <a:ext uri="{FF2B5EF4-FFF2-40B4-BE49-F238E27FC236}">
                <a16:creationId xmlns:a16="http://schemas.microsoft.com/office/drawing/2014/main" id="{D60AEBE3-89F4-4212-BD22-63BC8E97E19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23153" y="2293180"/>
            <a:ext cx="5011647" cy="3758735"/>
          </a:xfrm>
          <a:prstGeom prst="rect">
            <a:avLst/>
          </a:prstGeom>
          <a:ln>
            <a:solidFill>
              <a:schemeClr val="tx1"/>
            </a:solidFill>
          </a:ln>
        </p:spPr>
      </p:pic>
      <p:grpSp>
        <p:nvGrpSpPr>
          <p:cNvPr id="13" name="Group 12">
            <a:extLst>
              <a:ext uri="{FF2B5EF4-FFF2-40B4-BE49-F238E27FC236}">
                <a16:creationId xmlns:a16="http://schemas.microsoft.com/office/drawing/2014/main" id="{759B1E64-51F7-454A-B8FC-8938C556347E}"/>
              </a:ext>
            </a:extLst>
          </p:cNvPr>
          <p:cNvGrpSpPr/>
          <p:nvPr/>
        </p:nvGrpSpPr>
        <p:grpSpPr>
          <a:xfrm>
            <a:off x="7387828" y="1902074"/>
            <a:ext cx="2669600" cy="4704934"/>
            <a:chOff x="8169751" y="1480463"/>
            <a:chExt cx="2766625" cy="4875932"/>
          </a:xfrm>
        </p:grpSpPr>
        <p:pic>
          <p:nvPicPr>
            <p:cNvPr id="14" name="Picture 2">
              <a:extLst>
                <a:ext uri="{FF2B5EF4-FFF2-40B4-BE49-F238E27FC236}">
                  <a16:creationId xmlns:a16="http://schemas.microsoft.com/office/drawing/2014/main" id="{D0642EDB-8423-41A3-A089-2C8EEBCA6D0D}"/>
                </a:ext>
              </a:extLst>
            </p:cNvPr>
            <p:cNvPicPr>
              <a:picLocks noChangeAspect="1" noChangeArrowheads="1"/>
            </p:cNvPicPr>
            <p:nvPr/>
          </p:nvPicPr>
          <p:blipFill>
            <a:blip r:embed="rId6" cstate="email">
              <a:extLst>
                <a:ext uri="{28A0092B-C50C-407E-A947-70E740481C1C}">
                  <a14:useLocalDpi xmlns:a14="http://schemas.microsoft.com/office/drawing/2010/main"/>
                </a:ext>
              </a:extLst>
            </a:blip>
            <a:stretch>
              <a:fillRect/>
            </a:stretch>
          </p:blipFill>
          <p:spPr bwMode="auto">
            <a:xfrm>
              <a:off x="8169751" y="1480463"/>
              <a:ext cx="2766625" cy="4875932"/>
            </a:xfrm>
            <a:prstGeom prst="rect">
              <a:avLst/>
            </a:prstGeom>
            <a:noFill/>
            <a:extLst>
              <a:ext uri="{909E8E84-426E-40DD-AFC4-6F175D3DCCD1}">
                <a14:hiddenFill xmlns:a14="http://schemas.microsoft.com/office/drawing/2010/main">
                  <a:solidFill>
                    <a:srgbClr val="FFFFFF"/>
                  </a:solidFill>
                </a14:hiddenFill>
              </a:ext>
            </a:extLst>
          </p:spPr>
        </p:pic>
        <p:pic>
          <p:nvPicPr>
            <p:cNvPr id="15" name="3853C2F0-6850-4214-9922-8236BF63BAA9" descr="3853C2F0-6850-4214-9922-8236BF63BAA9">
              <a:extLst>
                <a:ext uri="{FF2B5EF4-FFF2-40B4-BE49-F238E27FC236}">
                  <a16:creationId xmlns:a16="http://schemas.microsoft.com/office/drawing/2014/main" id="{6F2F9324-CD2A-4F74-BD31-D09EB45514BF}"/>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637389" y="2203767"/>
              <a:ext cx="1777818" cy="31821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pic>
        <p:nvPicPr>
          <p:cNvPr id="16" name="830D38AB-1F4C-48EC-98A1-F4D3E2DCC8C0" descr="830D38AB-1F4C-48EC-98A1-F4D3E2DCC8C0">
            <a:extLst>
              <a:ext uri="{FF2B5EF4-FFF2-40B4-BE49-F238E27FC236}">
                <a16:creationId xmlns:a16="http://schemas.microsoft.com/office/drawing/2014/main" id="{3BE4E521-8572-4127-8F80-9F6189E01649}"/>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864893" y="2600011"/>
            <a:ext cx="1715469" cy="307051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60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15C8CDA4-BD41-4B1E-A7DB-BBA0AAA60AC2}"/>
              </a:ext>
            </a:extLst>
          </p:cNvPr>
          <p:cNvSpPr>
            <a:spLocks noGrp="1"/>
          </p:cNvSpPr>
          <p:nvPr>
            <p:ph type="body" sz="quarter" idx="12"/>
          </p:nvPr>
        </p:nvSpPr>
        <p:spPr>
          <a:prstGeom prst="rect">
            <a:avLst/>
          </a:prstGeom>
        </p:spPr>
        <p:txBody>
          <a:bodyPr>
            <a:normAutofit/>
          </a:bodyPr>
          <a:lstStyle/>
          <a:p>
            <a:r>
              <a:rPr lang="en-US" sz="3600" b="1" dirty="0">
                <a:solidFill>
                  <a:schemeClr val="accent3"/>
                </a:solidFill>
              </a:rPr>
              <a:t>… or any tablet.</a:t>
            </a:r>
          </a:p>
        </p:txBody>
      </p:sp>
      <p:pic>
        <p:nvPicPr>
          <p:cNvPr id="9" name="Picture 2">
            <a:extLst>
              <a:ext uri="{FF2B5EF4-FFF2-40B4-BE49-F238E27FC236}">
                <a16:creationId xmlns:a16="http://schemas.microsoft.com/office/drawing/2014/main" id="{5B5BD221-7A5C-4110-BA7C-40EF3F2EC3C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2595374" y="1778515"/>
            <a:ext cx="6674339" cy="471523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DBC5E0D-31C1-406C-AB98-81A5C4752A3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06078" y="2100270"/>
            <a:ext cx="5472783" cy="4104587"/>
          </a:xfrm>
          <a:prstGeom prst="rect">
            <a:avLst/>
          </a:prstGeom>
          <a:ln w="3175">
            <a:solidFill>
              <a:schemeClr val="tx1"/>
            </a:solidFill>
          </a:ln>
        </p:spPr>
      </p:pic>
      <p:pic>
        <p:nvPicPr>
          <p:cNvPr id="11" name="Picture 10">
            <a:extLst>
              <a:ext uri="{FF2B5EF4-FFF2-40B4-BE49-F238E27FC236}">
                <a16:creationId xmlns:a16="http://schemas.microsoft.com/office/drawing/2014/main" id="{12CF3EE5-6B9B-414F-B44C-3CE15AA93FA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06078" y="2100270"/>
            <a:ext cx="5472783" cy="4104587"/>
          </a:xfrm>
          <a:prstGeom prst="rect">
            <a:avLst/>
          </a:prstGeom>
          <a:ln w="3175">
            <a:solidFill>
              <a:schemeClr val="tx1"/>
            </a:solidFill>
          </a:ln>
        </p:spPr>
      </p:pic>
      <p:pic>
        <p:nvPicPr>
          <p:cNvPr id="12" name="Picture 11">
            <a:extLst>
              <a:ext uri="{FF2B5EF4-FFF2-40B4-BE49-F238E27FC236}">
                <a16:creationId xmlns:a16="http://schemas.microsoft.com/office/drawing/2014/main" id="{6175A781-BD3D-45B0-A070-7426EB841AE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06078" y="2100270"/>
            <a:ext cx="5472783" cy="4104587"/>
          </a:xfrm>
          <a:prstGeom prst="rect">
            <a:avLst/>
          </a:prstGeom>
          <a:ln w="3175">
            <a:solidFill>
              <a:schemeClr val="tx1"/>
            </a:solidFill>
          </a:ln>
        </p:spPr>
      </p:pic>
      <p:pic>
        <p:nvPicPr>
          <p:cNvPr id="13" name="Picture 12">
            <a:extLst>
              <a:ext uri="{FF2B5EF4-FFF2-40B4-BE49-F238E27FC236}">
                <a16:creationId xmlns:a16="http://schemas.microsoft.com/office/drawing/2014/main" id="{17EEF00C-16E8-40BD-AAAC-F2BFD1E8585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206078" y="2100270"/>
            <a:ext cx="5472783" cy="4104587"/>
          </a:xfrm>
          <a:prstGeom prst="rect">
            <a:avLst/>
          </a:prstGeom>
          <a:ln w="3175">
            <a:solidFill>
              <a:schemeClr val="tx1"/>
            </a:solidFill>
          </a:ln>
        </p:spPr>
      </p:pic>
      <p:pic>
        <p:nvPicPr>
          <p:cNvPr id="14" name="Picture 13">
            <a:extLst>
              <a:ext uri="{FF2B5EF4-FFF2-40B4-BE49-F238E27FC236}">
                <a16:creationId xmlns:a16="http://schemas.microsoft.com/office/drawing/2014/main" id="{7D838ADC-C98C-4565-B841-03CE9A46BC4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206078" y="2100270"/>
            <a:ext cx="5472783" cy="4104587"/>
          </a:xfrm>
          <a:prstGeom prst="rect">
            <a:avLst/>
          </a:prstGeom>
          <a:ln w="3175">
            <a:solidFill>
              <a:schemeClr val="tx1"/>
            </a:solidFill>
          </a:ln>
        </p:spPr>
      </p:pic>
      <p:pic>
        <p:nvPicPr>
          <p:cNvPr id="15" name="Picture 14">
            <a:extLst>
              <a:ext uri="{FF2B5EF4-FFF2-40B4-BE49-F238E27FC236}">
                <a16:creationId xmlns:a16="http://schemas.microsoft.com/office/drawing/2014/main" id="{0CF3B47F-65D4-4E61-933D-91119DEF1C5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206078" y="2100270"/>
            <a:ext cx="5472783" cy="4104587"/>
          </a:xfrm>
          <a:prstGeom prst="rect">
            <a:avLst/>
          </a:prstGeom>
          <a:ln w="3175">
            <a:solidFill>
              <a:schemeClr val="tx1"/>
            </a:solidFill>
          </a:ln>
        </p:spPr>
      </p:pic>
      <p:pic>
        <p:nvPicPr>
          <p:cNvPr id="16" name="Picture 15">
            <a:extLst>
              <a:ext uri="{FF2B5EF4-FFF2-40B4-BE49-F238E27FC236}">
                <a16:creationId xmlns:a16="http://schemas.microsoft.com/office/drawing/2014/main" id="{ED3B0765-5394-4479-9715-01BA206ECCC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206078" y="2100270"/>
            <a:ext cx="5472783" cy="4104587"/>
          </a:xfrm>
          <a:prstGeom prst="rect">
            <a:avLst/>
          </a:prstGeom>
          <a:ln w="3175">
            <a:solidFill>
              <a:schemeClr val="tx1"/>
            </a:solidFill>
          </a:ln>
        </p:spPr>
      </p:pic>
      <p:pic>
        <p:nvPicPr>
          <p:cNvPr id="17" name="Picture 16">
            <a:extLst>
              <a:ext uri="{FF2B5EF4-FFF2-40B4-BE49-F238E27FC236}">
                <a16:creationId xmlns:a16="http://schemas.microsoft.com/office/drawing/2014/main" id="{3ADA953D-1CF0-43EB-9D06-98F78A9D799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206078" y="2100270"/>
            <a:ext cx="5472783" cy="4104587"/>
          </a:xfrm>
          <a:prstGeom prst="rect">
            <a:avLst/>
          </a:prstGeom>
          <a:ln w="3175">
            <a:solidFill>
              <a:schemeClr val="tx1"/>
            </a:solidFill>
          </a:ln>
        </p:spPr>
      </p:pic>
      <p:pic>
        <p:nvPicPr>
          <p:cNvPr id="18" name="Picture 17">
            <a:extLst>
              <a:ext uri="{FF2B5EF4-FFF2-40B4-BE49-F238E27FC236}">
                <a16:creationId xmlns:a16="http://schemas.microsoft.com/office/drawing/2014/main" id="{9EEB6E1E-575E-4334-B788-3F2AD8E5F76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206078" y="2100270"/>
            <a:ext cx="5472783" cy="4104587"/>
          </a:xfrm>
          <a:prstGeom prst="rect">
            <a:avLst/>
          </a:prstGeom>
          <a:ln w="3175">
            <a:solidFill>
              <a:schemeClr val="tx1"/>
            </a:solidFill>
          </a:ln>
        </p:spPr>
      </p:pic>
      <p:sp>
        <p:nvSpPr>
          <p:cNvPr id="19" name="Rectangular Callout 22">
            <a:extLst>
              <a:ext uri="{FF2B5EF4-FFF2-40B4-BE49-F238E27FC236}">
                <a16:creationId xmlns:a16="http://schemas.microsoft.com/office/drawing/2014/main" id="{387E29FF-60E7-4638-B6C4-FC8B84C4DFE8}"/>
              </a:ext>
            </a:extLst>
          </p:cNvPr>
          <p:cNvSpPr/>
          <p:nvPr/>
        </p:nvSpPr>
        <p:spPr>
          <a:xfrm>
            <a:off x="1515087" y="4524748"/>
            <a:ext cx="1464235" cy="815326"/>
          </a:xfrm>
          <a:prstGeom prst="roundRect">
            <a:avLst/>
          </a:prstGeom>
          <a:solidFill>
            <a:schemeClr val="bg1"/>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Helvetica" pitchFamily="2" charset="0"/>
              </a:rPr>
              <a:t>Invoice approval history</a:t>
            </a:r>
          </a:p>
        </p:txBody>
      </p:sp>
      <p:sp>
        <p:nvSpPr>
          <p:cNvPr id="20" name="Rectangular Callout 23">
            <a:extLst>
              <a:ext uri="{FF2B5EF4-FFF2-40B4-BE49-F238E27FC236}">
                <a16:creationId xmlns:a16="http://schemas.microsoft.com/office/drawing/2014/main" id="{3A2D0349-F6E8-4854-9B5B-3CF4086F39A2}"/>
              </a:ext>
            </a:extLst>
          </p:cNvPr>
          <p:cNvSpPr/>
          <p:nvPr/>
        </p:nvSpPr>
        <p:spPr>
          <a:xfrm>
            <a:off x="8445278" y="2181812"/>
            <a:ext cx="1652336" cy="905759"/>
          </a:xfrm>
          <a:prstGeom prst="roundRect">
            <a:avLst/>
          </a:prstGeom>
          <a:solidFill>
            <a:schemeClr val="bg1"/>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Helvetica" pitchFamily="2" charset="0"/>
              </a:rPr>
              <a:t>Invoice attachments </a:t>
            </a:r>
            <a:br>
              <a:rPr lang="en-US" sz="1400">
                <a:solidFill>
                  <a:schemeClr val="tx1"/>
                </a:solidFill>
                <a:latin typeface="Helvetica" pitchFamily="2" charset="0"/>
              </a:rPr>
            </a:br>
            <a:r>
              <a:rPr lang="en-US" sz="1400">
                <a:solidFill>
                  <a:schemeClr val="tx1"/>
                </a:solidFill>
                <a:latin typeface="Helvetica" pitchFamily="2" charset="0"/>
              </a:rPr>
              <a:t>and image</a:t>
            </a:r>
          </a:p>
        </p:txBody>
      </p:sp>
      <p:sp>
        <p:nvSpPr>
          <p:cNvPr id="21" name="Rectangular Callout 24">
            <a:extLst>
              <a:ext uri="{FF2B5EF4-FFF2-40B4-BE49-F238E27FC236}">
                <a16:creationId xmlns:a16="http://schemas.microsoft.com/office/drawing/2014/main" id="{EB0331BC-A1F4-4598-9E51-2BDFDE312670}"/>
              </a:ext>
            </a:extLst>
          </p:cNvPr>
          <p:cNvSpPr/>
          <p:nvPr/>
        </p:nvSpPr>
        <p:spPr>
          <a:xfrm>
            <a:off x="8445278" y="3788475"/>
            <a:ext cx="1652336" cy="905759"/>
          </a:xfrm>
          <a:prstGeom prst="roundRect">
            <a:avLst/>
          </a:prstGeom>
          <a:solidFill>
            <a:schemeClr val="bg1"/>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Helvetica" pitchFamily="2" charset="0"/>
              </a:rPr>
              <a:t>Approve and confirm</a:t>
            </a:r>
          </a:p>
        </p:txBody>
      </p:sp>
      <p:sp>
        <p:nvSpPr>
          <p:cNvPr id="22" name="Rectangular Callout 21">
            <a:extLst>
              <a:ext uri="{FF2B5EF4-FFF2-40B4-BE49-F238E27FC236}">
                <a16:creationId xmlns:a16="http://schemas.microsoft.com/office/drawing/2014/main" id="{E8B82AEF-DCCE-4883-A064-E47E37A40911}"/>
              </a:ext>
            </a:extLst>
          </p:cNvPr>
          <p:cNvSpPr/>
          <p:nvPr/>
        </p:nvSpPr>
        <p:spPr>
          <a:xfrm>
            <a:off x="1515087" y="3353281"/>
            <a:ext cx="1464235" cy="815326"/>
          </a:xfrm>
          <a:prstGeom prst="roundRect">
            <a:avLst/>
          </a:prstGeom>
          <a:solidFill>
            <a:schemeClr val="bg1"/>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Helvetica" pitchFamily="2" charset="0"/>
              </a:rPr>
              <a:t>Invoice details</a:t>
            </a:r>
          </a:p>
        </p:txBody>
      </p:sp>
      <p:sp>
        <p:nvSpPr>
          <p:cNvPr id="23" name="Rectangular Callout 31">
            <a:extLst>
              <a:ext uri="{FF2B5EF4-FFF2-40B4-BE49-F238E27FC236}">
                <a16:creationId xmlns:a16="http://schemas.microsoft.com/office/drawing/2014/main" id="{672F8505-0C20-4735-88D5-6CA248EA26E0}"/>
              </a:ext>
            </a:extLst>
          </p:cNvPr>
          <p:cNvSpPr/>
          <p:nvPr/>
        </p:nvSpPr>
        <p:spPr>
          <a:xfrm>
            <a:off x="1515087" y="2181813"/>
            <a:ext cx="1464235" cy="815326"/>
          </a:xfrm>
          <a:prstGeom prst="roundRect">
            <a:avLst/>
          </a:prstGeom>
          <a:solidFill>
            <a:schemeClr val="bg1"/>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Helvetica" pitchFamily="2" charset="0"/>
              </a:rPr>
              <a:t>Invoice list</a:t>
            </a:r>
          </a:p>
        </p:txBody>
      </p:sp>
    </p:spTree>
    <p:extLst>
      <p:ext uri="{BB962C8B-B14F-4D97-AF65-F5344CB8AC3E}">
        <p14:creationId xmlns:p14="http://schemas.microsoft.com/office/powerpoint/2010/main" val="283954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0"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par>
                                <p:cTn id="28" presetID="10" presetClass="entr" presetSubtype="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0"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childTnLst>
                                </p:cTn>
                              </p:par>
                            </p:childTnLst>
                          </p:cTn>
                        </p:par>
                        <p:par>
                          <p:cTn id="46" fill="hold">
                            <p:stCondLst>
                              <p:cond delay="0"/>
                            </p:stCondLst>
                            <p:childTnLst>
                              <p:par>
                                <p:cTn id="47" presetID="1" presetClass="entr" presetSubtype="0" fill="hold" nodeType="afterEffect">
                                  <p:stCondLst>
                                    <p:cond delay="1000"/>
                                  </p:stCondLst>
                                  <p:childTnLst>
                                    <p:set>
                                      <p:cBhvr>
                                        <p:cTn id="4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Online Image Placeholder 18" descr="Close up photo of colorful graph data">
            <a:extLst>
              <a:ext uri="{FF2B5EF4-FFF2-40B4-BE49-F238E27FC236}">
                <a16:creationId xmlns:a16="http://schemas.microsoft.com/office/drawing/2014/main" id="{9444C586-4853-4081-B6BE-6A04F6C15974}"/>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p:blipFill>
        <p:spPr/>
      </p:pic>
      <p:sp>
        <p:nvSpPr>
          <p:cNvPr id="4" name="TextBox 3">
            <a:extLst>
              <a:ext uri="{FF2B5EF4-FFF2-40B4-BE49-F238E27FC236}">
                <a16:creationId xmlns:a16="http://schemas.microsoft.com/office/drawing/2014/main" id="{71CE7266-94B0-0AFE-BCC3-6D64C1AC9A26}"/>
              </a:ext>
            </a:extLst>
          </p:cNvPr>
          <p:cNvSpPr txBox="1"/>
          <p:nvPr/>
        </p:nvSpPr>
        <p:spPr>
          <a:xfrm>
            <a:off x="2009422" y="1495194"/>
            <a:ext cx="6538229" cy="861774"/>
          </a:xfrm>
          <a:prstGeom prst="rect">
            <a:avLst/>
          </a:prstGeom>
          <a:noFill/>
        </p:spPr>
        <p:txBody>
          <a:bodyPr wrap="square">
            <a:spAutoFit/>
          </a:bodyPr>
          <a:lstStyle/>
          <a:p>
            <a:r>
              <a:rPr lang="en-US" sz="3200" b="1" dirty="0">
                <a:solidFill>
                  <a:schemeClr val="accent3"/>
                </a:solidFill>
                <a:latin typeface="Helvetica" pitchFamily="2" charset="0"/>
              </a:rPr>
              <a:t>Analytics &amp; Reporting</a:t>
            </a:r>
          </a:p>
          <a:p>
            <a:r>
              <a:rPr lang="en-US" b="1" dirty="0">
                <a:solidFill>
                  <a:schemeClr val="accent3"/>
                </a:solidFill>
                <a:latin typeface="Helvetica" pitchFamily="2" charset="0"/>
              </a:rPr>
              <a:t>Invoice Management Details</a:t>
            </a:r>
          </a:p>
        </p:txBody>
      </p:sp>
    </p:spTree>
    <p:extLst>
      <p:ext uri="{BB962C8B-B14F-4D97-AF65-F5344CB8AC3E}">
        <p14:creationId xmlns:p14="http://schemas.microsoft.com/office/powerpoint/2010/main" val="18841626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1"/>
          <p:cNvSpPr/>
          <p:nvPr/>
        </p:nvSpPr>
        <p:spPr>
          <a:xfrm>
            <a:off x="5638800" y="127000"/>
            <a:ext cx="1902613" cy="512120"/>
          </a:xfrm>
          <a:custGeom>
            <a:avLst/>
            <a:gdLst/>
            <a:ahLst/>
            <a:cxnLst/>
            <a:rect l="l" t="t" r="r" b="b"/>
            <a:pathLst>
              <a:path w="5707835" h="1536359">
                <a:moveTo>
                  <a:pt x="0" y="0"/>
                </a:moveTo>
                <a:lnTo>
                  <a:pt x="5707835" y="0"/>
                </a:lnTo>
                <a:lnTo>
                  <a:pt x="5707835" y="1536359"/>
                </a:lnTo>
                <a:lnTo>
                  <a:pt x="0" y="1536359"/>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sz="1200"/>
          </a:p>
        </p:txBody>
      </p:sp>
      <p:sp>
        <p:nvSpPr>
          <p:cNvPr id="13" name="TextBox 13"/>
          <p:cNvSpPr txBox="1"/>
          <p:nvPr/>
        </p:nvSpPr>
        <p:spPr>
          <a:xfrm>
            <a:off x="520643" y="2362200"/>
            <a:ext cx="6777623" cy="1175706"/>
          </a:xfrm>
          <a:prstGeom prst="rect">
            <a:avLst/>
          </a:prstGeom>
        </p:spPr>
        <p:txBody>
          <a:bodyPr wrap="square" lIns="0" tIns="0" rIns="0" bIns="0" rtlCol="0" anchor="t">
            <a:spAutoFit/>
          </a:bodyPr>
          <a:lstStyle/>
          <a:p>
            <a:pPr>
              <a:lnSpc>
                <a:spcPts val="1555"/>
              </a:lnSpc>
              <a:spcBef>
                <a:spcPts val="300"/>
              </a:spcBef>
            </a:pPr>
            <a:r>
              <a:rPr lang="en-US" sz="1333" b="1" dirty="0">
                <a:solidFill>
                  <a:srgbClr val="0D4BD3"/>
                </a:solidFill>
                <a:latin typeface="Helvetica" pitchFamily="2" charset="0"/>
                <a:ea typeface="Open Sans" panose="020B0606030504020204" pitchFamily="34" charset="0"/>
                <a:cs typeface="Open Sans" panose="020B0606030504020204" pitchFamily="34" charset="0"/>
              </a:rPr>
              <a:t>Pain Points:</a:t>
            </a:r>
          </a:p>
          <a:p>
            <a:pPr marL="258428" lvl="1" indent="-129214">
              <a:lnSpc>
                <a:spcPts val="1555"/>
              </a:lnSpc>
              <a:spcBef>
                <a:spcPts val="300"/>
              </a:spcBef>
              <a:buFont typeface="Arial"/>
              <a:buChar char="•"/>
            </a:pPr>
            <a:r>
              <a:rPr lang="en-US" sz="1333" dirty="0">
                <a:solidFill>
                  <a:srgbClr val="1B1D3B"/>
                </a:solidFill>
                <a:latin typeface="Helvetica" pitchFamily="2" charset="0"/>
                <a:ea typeface="Open Sans" panose="020B0606030504020204" pitchFamily="34" charset="0"/>
                <a:cs typeface="Open Sans" panose="020B0606030504020204" pitchFamily="34" charset="0"/>
              </a:rPr>
              <a:t>Production failure and operational risks</a:t>
            </a:r>
          </a:p>
          <a:p>
            <a:pPr marL="258428" lvl="1" indent="-129214">
              <a:lnSpc>
                <a:spcPts val="1555"/>
              </a:lnSpc>
              <a:spcBef>
                <a:spcPts val="300"/>
              </a:spcBef>
              <a:buFont typeface="Arial"/>
              <a:buChar char="•"/>
            </a:pPr>
            <a:r>
              <a:rPr lang="en-US" sz="1333" dirty="0">
                <a:solidFill>
                  <a:srgbClr val="1B1D3B"/>
                </a:solidFill>
                <a:latin typeface="Helvetica" pitchFamily="2" charset="0"/>
                <a:ea typeface="Open Sans" panose="020B0606030504020204" pitchFamily="34" charset="0"/>
                <a:cs typeface="Open Sans" panose="020B0606030504020204" pitchFamily="34" charset="0"/>
              </a:rPr>
              <a:t>Current AP solution/business model not scalable </a:t>
            </a:r>
          </a:p>
          <a:p>
            <a:pPr marL="258428" lvl="1" indent="-129214">
              <a:lnSpc>
                <a:spcPts val="1555"/>
              </a:lnSpc>
              <a:spcBef>
                <a:spcPts val="300"/>
              </a:spcBef>
              <a:buFont typeface="Arial"/>
              <a:buChar char="•"/>
            </a:pPr>
            <a:r>
              <a:rPr lang="en-US" sz="1333" dirty="0">
                <a:solidFill>
                  <a:srgbClr val="1B1D3B"/>
                </a:solidFill>
                <a:latin typeface="Helvetica" pitchFamily="2" charset="0"/>
                <a:ea typeface="Open Sans" panose="020B0606030504020204" pitchFamily="34" charset="0"/>
                <a:cs typeface="Open Sans" panose="020B0606030504020204" pitchFamily="34" charset="0"/>
              </a:rPr>
              <a:t>Compliance risk - Heavy manual controls to mitigate failures</a:t>
            </a:r>
          </a:p>
          <a:p>
            <a:pPr marL="258428" lvl="1" indent="-129214">
              <a:lnSpc>
                <a:spcPts val="1555"/>
              </a:lnSpc>
              <a:spcBef>
                <a:spcPts val="300"/>
              </a:spcBef>
              <a:buFont typeface="Arial"/>
              <a:buChar char="•"/>
            </a:pPr>
            <a:r>
              <a:rPr lang="en-US" sz="1333" dirty="0">
                <a:solidFill>
                  <a:srgbClr val="1B1D3B"/>
                </a:solidFill>
                <a:latin typeface="Helvetica" pitchFamily="2" charset="0"/>
                <a:ea typeface="Open Sans" panose="020B0606030504020204" pitchFamily="34" charset="0"/>
                <a:cs typeface="Open Sans" panose="020B0606030504020204" pitchFamily="34" charset="0"/>
              </a:rPr>
              <a:t>Business continuity and growing-concern over vendor stability</a:t>
            </a:r>
          </a:p>
        </p:txBody>
      </p:sp>
      <p:sp>
        <p:nvSpPr>
          <p:cNvPr id="14" name="TextBox 14"/>
          <p:cNvSpPr txBox="1"/>
          <p:nvPr/>
        </p:nvSpPr>
        <p:spPr>
          <a:xfrm>
            <a:off x="537577" y="5289989"/>
            <a:ext cx="6784278" cy="1175706"/>
          </a:xfrm>
          <a:prstGeom prst="rect">
            <a:avLst/>
          </a:prstGeom>
        </p:spPr>
        <p:txBody>
          <a:bodyPr wrap="square" lIns="0" tIns="0" rIns="0" bIns="0" rtlCol="0" anchor="t">
            <a:spAutoFit/>
          </a:bodyPr>
          <a:lstStyle/>
          <a:p>
            <a:pPr>
              <a:lnSpc>
                <a:spcPts val="1555"/>
              </a:lnSpc>
              <a:spcBef>
                <a:spcPts val="300"/>
              </a:spcBef>
            </a:pPr>
            <a:r>
              <a:rPr lang="en-US" sz="1333" b="1" dirty="0">
                <a:solidFill>
                  <a:srgbClr val="0D4BD3"/>
                </a:solidFill>
                <a:latin typeface="Helvetica" pitchFamily="2" charset="0"/>
                <a:ea typeface="Open Sans" panose="020B0606030504020204" pitchFamily="34" charset="0"/>
                <a:cs typeface="Open Sans" panose="020B0606030504020204" pitchFamily="34" charset="0"/>
              </a:rPr>
              <a:t>Results</a:t>
            </a:r>
            <a:r>
              <a:rPr lang="en-US" sz="1333" dirty="0">
                <a:solidFill>
                  <a:srgbClr val="0D4BD3"/>
                </a:solidFill>
                <a:latin typeface="Helvetica" pitchFamily="2" charset="0"/>
                <a:ea typeface="Open Sans" panose="020B0606030504020204" pitchFamily="34" charset="0"/>
                <a:cs typeface="Open Sans" panose="020B0606030504020204" pitchFamily="34" charset="0"/>
              </a:rPr>
              <a:t>:</a:t>
            </a:r>
          </a:p>
          <a:p>
            <a:pPr marL="258428" lvl="1" indent="-129214">
              <a:lnSpc>
                <a:spcPts val="1555"/>
              </a:lnSpc>
              <a:spcBef>
                <a:spcPts val="300"/>
              </a:spcBef>
              <a:buFont typeface="Arial"/>
              <a:buChar char="•"/>
            </a:pPr>
            <a:r>
              <a:rPr lang="en-US" sz="1333" dirty="0">
                <a:solidFill>
                  <a:srgbClr val="1B1D3B"/>
                </a:solidFill>
                <a:latin typeface="Helvetica" pitchFamily="2" charset="0"/>
                <a:ea typeface="Open Sans" panose="020B0606030504020204" pitchFamily="34" charset="0"/>
                <a:cs typeface="Open Sans" panose="020B0606030504020204" pitchFamily="34" charset="0"/>
              </a:rPr>
              <a:t>51% touchless global automation within three months post rollout</a:t>
            </a:r>
          </a:p>
          <a:p>
            <a:pPr marL="258428" lvl="1" indent="-129214">
              <a:lnSpc>
                <a:spcPts val="1555"/>
              </a:lnSpc>
              <a:spcBef>
                <a:spcPts val="300"/>
              </a:spcBef>
              <a:buFont typeface="Arial"/>
              <a:buChar char="•"/>
            </a:pPr>
            <a:r>
              <a:rPr lang="en-US" sz="1333" dirty="0">
                <a:solidFill>
                  <a:srgbClr val="1B1D3B"/>
                </a:solidFill>
                <a:latin typeface="Helvetica" pitchFamily="2" charset="0"/>
                <a:ea typeface="Open Sans" panose="020B0606030504020204" pitchFamily="34" charset="0"/>
                <a:cs typeface="Open Sans" panose="020B0606030504020204" pitchFamily="34" charset="0"/>
              </a:rPr>
              <a:t>Established a unified ECC platform for 49 entities</a:t>
            </a:r>
          </a:p>
          <a:p>
            <a:pPr marL="258428" lvl="1" indent="-129214">
              <a:lnSpc>
                <a:spcPts val="1555"/>
              </a:lnSpc>
              <a:spcBef>
                <a:spcPts val="300"/>
              </a:spcBef>
              <a:buFont typeface="Arial"/>
              <a:buChar char="•"/>
            </a:pPr>
            <a:r>
              <a:rPr lang="en-US" sz="1333" dirty="0">
                <a:solidFill>
                  <a:srgbClr val="1B1D3B"/>
                </a:solidFill>
                <a:latin typeface="Helvetica" pitchFamily="2" charset="0"/>
                <a:ea typeface="Open Sans" panose="020B0606030504020204" pitchFamily="34" charset="0"/>
                <a:cs typeface="Open Sans" panose="020B0606030504020204" pitchFamily="34" charset="0"/>
              </a:rPr>
              <a:t>Addressed 145 global requirements</a:t>
            </a:r>
          </a:p>
          <a:p>
            <a:pPr marL="258428" lvl="1" indent="-129214">
              <a:lnSpc>
                <a:spcPts val="1555"/>
              </a:lnSpc>
              <a:spcBef>
                <a:spcPts val="300"/>
              </a:spcBef>
              <a:buFont typeface="Arial"/>
              <a:buChar char="•"/>
            </a:pPr>
            <a:r>
              <a:rPr lang="en-US" sz="1333" dirty="0">
                <a:solidFill>
                  <a:srgbClr val="1B1D3B"/>
                </a:solidFill>
                <a:latin typeface="Helvetica" pitchFamily="2" charset="0"/>
                <a:ea typeface="Open Sans" panose="020B0606030504020204" pitchFamily="34" charset="0"/>
                <a:cs typeface="Open Sans" panose="020B0606030504020204" pitchFamily="34" charset="0"/>
              </a:rPr>
              <a:t>Scalable Automation &amp; standardized workflows</a:t>
            </a:r>
          </a:p>
        </p:txBody>
      </p:sp>
      <p:sp>
        <p:nvSpPr>
          <p:cNvPr id="15" name="TextBox 15"/>
          <p:cNvSpPr txBox="1"/>
          <p:nvPr/>
        </p:nvSpPr>
        <p:spPr>
          <a:xfrm>
            <a:off x="537577" y="3727777"/>
            <a:ext cx="6777623" cy="1380891"/>
          </a:xfrm>
          <a:prstGeom prst="rect">
            <a:avLst/>
          </a:prstGeom>
        </p:spPr>
        <p:txBody>
          <a:bodyPr wrap="square" lIns="0" tIns="0" rIns="0" bIns="0" rtlCol="0" anchor="t">
            <a:spAutoFit/>
          </a:bodyPr>
          <a:lstStyle/>
          <a:p>
            <a:pPr>
              <a:lnSpc>
                <a:spcPts val="1555"/>
              </a:lnSpc>
              <a:spcBef>
                <a:spcPts val="300"/>
              </a:spcBef>
            </a:pPr>
            <a:r>
              <a:rPr lang="en-US" sz="1333" b="1" dirty="0">
                <a:solidFill>
                  <a:srgbClr val="0D4BD3"/>
                </a:solidFill>
                <a:latin typeface="Helvetica" pitchFamily="2" charset="0"/>
                <a:ea typeface="Open Sans" panose="020B0606030504020204" pitchFamily="34" charset="0"/>
                <a:cs typeface="Open Sans" panose="020B0606030504020204" pitchFamily="34" charset="0"/>
              </a:rPr>
              <a:t>Benefits</a:t>
            </a:r>
            <a:r>
              <a:rPr lang="en-US" sz="1333" dirty="0">
                <a:solidFill>
                  <a:srgbClr val="0D4BD3"/>
                </a:solidFill>
                <a:latin typeface="Helvetica" pitchFamily="2" charset="0"/>
                <a:ea typeface="Open Sans" panose="020B0606030504020204" pitchFamily="34" charset="0"/>
                <a:cs typeface="Open Sans" panose="020B0606030504020204" pitchFamily="34" charset="0"/>
              </a:rPr>
              <a:t>:</a:t>
            </a:r>
          </a:p>
          <a:p>
            <a:pPr marL="258428" lvl="1" indent="-129214">
              <a:lnSpc>
                <a:spcPts val="1555"/>
              </a:lnSpc>
              <a:spcBef>
                <a:spcPts val="300"/>
              </a:spcBef>
              <a:buFont typeface="Arial"/>
              <a:buChar char="•"/>
            </a:pPr>
            <a:r>
              <a:rPr lang="en-US" sz="1333" dirty="0">
                <a:solidFill>
                  <a:srgbClr val="1B1D3B"/>
                </a:solidFill>
                <a:latin typeface="Helvetica" pitchFamily="2" charset="0"/>
                <a:ea typeface="Open Sans" panose="020B0606030504020204" pitchFamily="34" charset="0"/>
                <a:cs typeface="Open Sans" panose="020B0606030504020204" pitchFamily="34" charset="0"/>
              </a:rPr>
              <a:t>Intuitive and mobile enabled FIORI user experience </a:t>
            </a:r>
          </a:p>
          <a:p>
            <a:pPr marL="258428" lvl="1" indent="-129214">
              <a:lnSpc>
                <a:spcPts val="1555"/>
              </a:lnSpc>
              <a:spcBef>
                <a:spcPts val="300"/>
              </a:spcBef>
              <a:buFont typeface="Arial"/>
              <a:buChar char="•"/>
            </a:pPr>
            <a:r>
              <a:rPr lang="en-US" sz="1333" dirty="0">
                <a:solidFill>
                  <a:srgbClr val="1B1D3B"/>
                </a:solidFill>
                <a:latin typeface="Helvetica" pitchFamily="2" charset="0"/>
                <a:ea typeface="Open Sans" panose="020B0606030504020204" pitchFamily="34" charset="0"/>
                <a:cs typeface="Open Sans" panose="020B0606030504020204" pitchFamily="34" charset="0"/>
              </a:rPr>
              <a:t>Global standardization of indirect invoice end to end process</a:t>
            </a:r>
          </a:p>
          <a:p>
            <a:pPr marL="258428" lvl="1" indent="-129214">
              <a:lnSpc>
                <a:spcPts val="1555"/>
              </a:lnSpc>
              <a:spcBef>
                <a:spcPts val="300"/>
              </a:spcBef>
              <a:buFont typeface="Arial"/>
              <a:buChar char="•"/>
            </a:pPr>
            <a:r>
              <a:rPr lang="en-US" sz="1333" dirty="0">
                <a:solidFill>
                  <a:srgbClr val="1B1D3B"/>
                </a:solidFill>
                <a:latin typeface="Helvetica" pitchFamily="2" charset="0"/>
                <a:ea typeface="Open Sans" panose="020B0606030504020204" pitchFamily="34" charset="0"/>
                <a:cs typeface="Open Sans" panose="020B0606030504020204" pitchFamily="34" charset="0"/>
              </a:rPr>
              <a:t>Operational around the clock, providing history, visibility, security, and a single system of document control</a:t>
            </a:r>
          </a:p>
          <a:p>
            <a:pPr marL="258428" lvl="1" indent="-129214">
              <a:lnSpc>
                <a:spcPts val="1555"/>
              </a:lnSpc>
              <a:spcBef>
                <a:spcPts val="300"/>
              </a:spcBef>
              <a:buFont typeface="Arial"/>
              <a:buChar char="•"/>
            </a:pPr>
            <a:r>
              <a:rPr lang="en-US" sz="1333" dirty="0">
                <a:solidFill>
                  <a:srgbClr val="1B1D3B"/>
                </a:solidFill>
                <a:latin typeface="Helvetica" pitchFamily="2" charset="0"/>
                <a:ea typeface="Open Sans" panose="020B0606030504020204" pitchFamily="34" charset="0"/>
                <a:cs typeface="Open Sans" panose="020B0606030504020204" pitchFamily="34" charset="0"/>
              </a:rPr>
              <a:t>Enhanced compliance by meeting local regulations</a:t>
            </a:r>
          </a:p>
        </p:txBody>
      </p:sp>
      <p:sp>
        <p:nvSpPr>
          <p:cNvPr id="8" name="Freeform 3">
            <a:extLst>
              <a:ext uri="{FF2B5EF4-FFF2-40B4-BE49-F238E27FC236}">
                <a16:creationId xmlns:a16="http://schemas.microsoft.com/office/drawing/2014/main" id="{D4CA5D30-59BF-3EE9-5848-9466E7983AFE}"/>
              </a:ext>
            </a:extLst>
          </p:cNvPr>
          <p:cNvSpPr>
            <a:spLocks noGrp="1"/>
          </p:cNvSpPr>
          <p:nvPr>
            <p:ph type="pic" sz="quarter" idx="13"/>
          </p:nvPr>
        </p:nvSpPr>
        <p:spPr>
          <a:custGeom>
            <a:avLst/>
            <a:gdLst/>
            <a:ahLst/>
            <a:cxnLst/>
            <a:rect l="l" t="t" r="r" b="b"/>
            <a:pathLst>
              <a:path w="7700949" h="10137246">
                <a:moveTo>
                  <a:pt x="0" y="0"/>
                </a:moveTo>
                <a:lnTo>
                  <a:pt x="7700949" y="0"/>
                </a:lnTo>
                <a:lnTo>
                  <a:pt x="7700949" y="10137246"/>
                </a:lnTo>
                <a:lnTo>
                  <a:pt x="0" y="10137246"/>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
        <p:nvSpPr>
          <p:cNvPr id="7" name="Text Placeholder 6">
            <a:extLst>
              <a:ext uri="{FF2B5EF4-FFF2-40B4-BE49-F238E27FC236}">
                <a16:creationId xmlns:a16="http://schemas.microsoft.com/office/drawing/2014/main" id="{51246A70-EBA0-F610-FD68-E1AA0C8DAF45}"/>
              </a:ext>
            </a:extLst>
          </p:cNvPr>
          <p:cNvSpPr>
            <a:spLocks noGrp="1"/>
          </p:cNvSpPr>
          <p:nvPr>
            <p:ph type="body" sz="quarter" idx="12"/>
          </p:nvPr>
        </p:nvSpPr>
        <p:spPr>
          <a:xfrm>
            <a:off x="11226800" y="127000"/>
            <a:ext cx="863601" cy="249609"/>
          </a:xfrm>
        </p:spPr>
        <p:txBody>
          <a:bodyPr>
            <a:normAutofit fontScale="32500" lnSpcReduction="20000"/>
          </a:bodyPr>
          <a:lstStyle/>
          <a:p>
            <a:pPr algn="ctr"/>
            <a:r>
              <a:rPr lang="en-US" dirty="0"/>
              <a:t>High Tech</a:t>
            </a:r>
          </a:p>
        </p:txBody>
      </p:sp>
      <p:sp>
        <p:nvSpPr>
          <p:cNvPr id="17" name="Text Placeholder 6">
            <a:extLst>
              <a:ext uri="{FF2B5EF4-FFF2-40B4-BE49-F238E27FC236}">
                <a16:creationId xmlns:a16="http://schemas.microsoft.com/office/drawing/2014/main" id="{3CFBD64F-27C4-236A-D871-DF2496FC3D36}"/>
              </a:ext>
            </a:extLst>
          </p:cNvPr>
          <p:cNvSpPr txBox="1">
            <a:spLocks/>
          </p:cNvSpPr>
          <p:nvPr/>
        </p:nvSpPr>
        <p:spPr>
          <a:xfrm>
            <a:off x="520643" y="473522"/>
            <a:ext cx="6450027" cy="1553673"/>
          </a:xfrm>
          <a:prstGeom prst="rect">
            <a:avLst/>
          </a:prstGeom>
        </p:spPr>
        <p:txBody>
          <a:bodyPr vert="horz" lIns="60960" tIns="30480" rIns="60960" bIns="30480" rtlCol="0">
            <a:noAutofit/>
          </a:bodyPr>
          <a:lstStyle>
            <a:lvl1pPr marL="0" indent="0" algn="l" defTabSz="914400" rtl="0" eaLnBrk="1" latinLnBrk="0" hangingPunct="1">
              <a:lnSpc>
                <a:spcPct val="100000"/>
              </a:lnSpc>
              <a:spcBef>
                <a:spcPct val="20000"/>
              </a:spcBef>
              <a:buClr>
                <a:schemeClr val="accent2"/>
              </a:buClr>
              <a:buFont typeface="Arial" panose="020B0604020202020204" pitchFamily="34" charset="0"/>
              <a:buNone/>
              <a:defRPr sz="4400" b="1" kern="1200">
                <a:solidFill>
                  <a:srgbClr val="1C1D3B"/>
                </a:solidFill>
                <a:latin typeface="Helvetica" pitchFamily="2" charset="0"/>
                <a:ea typeface="+mn-ea"/>
                <a:cs typeface="+mn-cs"/>
              </a:defRPr>
            </a:lvl1pPr>
            <a:lvl2pPr marL="742950" indent="-285750" algn="l" defTabSz="914400" rtl="0" eaLnBrk="1" latinLnBrk="0" hangingPunct="1">
              <a:spcBef>
                <a:spcPct val="20000"/>
              </a:spcBef>
              <a:buClr>
                <a:schemeClr val="accent2"/>
              </a:buClr>
              <a:buFont typeface="Arial" pitchFamily="34" charset="0"/>
              <a:buChar char="–"/>
              <a:defRPr sz="3000" kern="1200">
                <a:solidFill>
                  <a:schemeClr val="tx1"/>
                </a:solidFill>
                <a:latin typeface="Helvetica" pitchFamily="2" charset="0"/>
                <a:ea typeface="+mn-ea"/>
                <a:cs typeface="+mn-cs"/>
              </a:defRPr>
            </a:lvl2pPr>
            <a:lvl3pPr marL="1143000" indent="-228600" algn="l" defTabSz="914400" rtl="0" eaLnBrk="1" latinLnBrk="0" hangingPunct="1">
              <a:spcBef>
                <a:spcPct val="20000"/>
              </a:spcBef>
              <a:buClr>
                <a:schemeClr val="accent2"/>
              </a:buClr>
              <a:buFont typeface="Arial" pitchFamily="34" charset="0"/>
              <a:buChar char="•"/>
              <a:defRPr sz="2700" kern="1200">
                <a:solidFill>
                  <a:schemeClr val="tx1"/>
                </a:solidFill>
                <a:latin typeface="Helvetica" pitchFamily="2" charset="0"/>
                <a:ea typeface="+mn-ea"/>
                <a:cs typeface="+mn-cs"/>
              </a:defRPr>
            </a:lvl3pPr>
            <a:lvl4pPr marL="1600200" indent="-228600" algn="l" defTabSz="914400" rtl="0" eaLnBrk="1" latinLnBrk="0" hangingPunct="1">
              <a:spcBef>
                <a:spcPct val="20000"/>
              </a:spcBef>
              <a:buClr>
                <a:schemeClr val="accent2"/>
              </a:buClr>
              <a:buFont typeface="Arial" pitchFamily="34" charset="0"/>
              <a:buChar char="–"/>
              <a:defRPr sz="2400" kern="1200">
                <a:solidFill>
                  <a:schemeClr val="tx1"/>
                </a:solidFill>
                <a:latin typeface="Helvetica" pitchFamily="2" charset="0"/>
                <a:ea typeface="+mn-ea"/>
                <a:cs typeface="+mn-cs"/>
              </a:defRPr>
            </a:lvl4pPr>
            <a:lvl5pPr marL="2057400" indent="-228600" algn="l" defTabSz="914400" rtl="0" eaLnBrk="1" latinLnBrk="0" hangingPunct="1">
              <a:spcBef>
                <a:spcPct val="20000"/>
              </a:spcBef>
              <a:buClr>
                <a:schemeClr val="accent2"/>
              </a:buClr>
              <a:buFont typeface="Arial" pitchFamily="34" charset="0"/>
              <a:buChar char="»"/>
              <a:defRPr sz="2400" kern="1200">
                <a:solidFill>
                  <a:schemeClr val="tx1"/>
                </a:solidFill>
                <a:latin typeface="Helvetica"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300"/>
              </a:spcBef>
            </a:pPr>
            <a:r>
              <a:rPr lang="en-US" sz="3000" dirty="0">
                <a:solidFill>
                  <a:srgbClr val="0D4BD4"/>
                </a:solidFill>
              </a:rPr>
              <a:t>Success Story:</a:t>
            </a:r>
          </a:p>
          <a:p>
            <a:pPr>
              <a:lnSpc>
                <a:spcPts val="3630"/>
              </a:lnSpc>
            </a:pPr>
            <a:r>
              <a:rPr lang="en-US" sz="3000" dirty="0">
                <a:solidFill>
                  <a:srgbClr val="1B1D3B"/>
                </a:solidFill>
                <a:ea typeface="Verdana" panose="020B0604030504040204" pitchFamily="34" charset="0"/>
                <a:cs typeface="Verdana" panose="020B0604030504040204" pitchFamily="34" charset="0"/>
              </a:rPr>
              <a:t>Global Invoice Management Transformation Within 9 months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43FF751-65A8-4F59-A80C-FCEE60539A8A}"/>
              </a:ext>
            </a:extLst>
          </p:cNvPr>
          <p:cNvSpPr>
            <a:spLocks noGrp="1"/>
          </p:cNvSpPr>
          <p:nvPr>
            <p:ph type="body" sz="quarter" idx="12"/>
          </p:nvPr>
        </p:nvSpPr>
        <p:spPr>
          <a:prstGeom prst="rect">
            <a:avLst/>
          </a:prstGeom>
        </p:spPr>
        <p:txBody>
          <a:bodyPr>
            <a:normAutofit fontScale="25000" lnSpcReduction="20000"/>
          </a:bodyPr>
          <a:lstStyle/>
          <a:p>
            <a:pPr marL="342900" indent="-342900">
              <a:lnSpc>
                <a:spcPct val="120000"/>
              </a:lnSpc>
              <a:buFont typeface="Arial" panose="020B0604020202020204" pitchFamily="34" charset="0"/>
              <a:buChar char="•"/>
            </a:pPr>
            <a:r>
              <a:rPr lang="en-US" dirty="0">
                <a:solidFill>
                  <a:schemeClr val="bg1"/>
                </a:solidFill>
              </a:rPr>
              <a:t>Aging report</a:t>
            </a:r>
          </a:p>
          <a:p>
            <a:pPr marL="342900" indent="-342900">
              <a:lnSpc>
                <a:spcPct val="120000"/>
              </a:lnSpc>
              <a:buFont typeface="Arial" panose="020B0604020202020204" pitchFamily="34" charset="0"/>
              <a:buChar char="•"/>
            </a:pPr>
            <a:r>
              <a:rPr lang="en-US" dirty="0">
                <a:solidFill>
                  <a:schemeClr val="bg1"/>
                </a:solidFill>
              </a:rPr>
              <a:t>Automation and OCR report</a:t>
            </a:r>
          </a:p>
          <a:p>
            <a:pPr marL="342900" indent="-342900">
              <a:lnSpc>
                <a:spcPct val="120000"/>
              </a:lnSpc>
              <a:buFont typeface="Arial" panose="020B0604020202020204" pitchFamily="34" charset="0"/>
              <a:buChar char="•"/>
            </a:pPr>
            <a:r>
              <a:rPr lang="en-US" dirty="0">
                <a:solidFill>
                  <a:schemeClr val="bg1"/>
                </a:solidFill>
              </a:rPr>
              <a:t>Current liability report </a:t>
            </a:r>
          </a:p>
          <a:p>
            <a:pPr marL="342900" indent="-342900">
              <a:lnSpc>
                <a:spcPct val="120000"/>
              </a:lnSpc>
              <a:buFont typeface="Arial" panose="020B0604020202020204" pitchFamily="34" charset="0"/>
              <a:buChar char="•"/>
            </a:pPr>
            <a:r>
              <a:rPr lang="en-US" dirty="0">
                <a:solidFill>
                  <a:schemeClr val="bg1"/>
                </a:solidFill>
              </a:rPr>
              <a:t>Exception analysis report</a:t>
            </a:r>
          </a:p>
          <a:p>
            <a:pPr marL="342900" indent="-342900">
              <a:lnSpc>
                <a:spcPct val="120000"/>
              </a:lnSpc>
              <a:buFont typeface="Arial" panose="020B0604020202020204" pitchFamily="34" charset="0"/>
              <a:buChar char="•"/>
            </a:pPr>
            <a:r>
              <a:rPr lang="en-US" dirty="0">
                <a:solidFill>
                  <a:schemeClr val="bg1"/>
                </a:solidFill>
              </a:rPr>
              <a:t>Key process Analytics</a:t>
            </a:r>
          </a:p>
          <a:p>
            <a:pPr marL="342900" indent="-342900">
              <a:lnSpc>
                <a:spcPct val="120000"/>
              </a:lnSpc>
              <a:buFont typeface="Arial" panose="020B0604020202020204" pitchFamily="34" charset="0"/>
              <a:buChar char="•"/>
            </a:pPr>
            <a:r>
              <a:rPr lang="en-US" dirty="0">
                <a:solidFill>
                  <a:schemeClr val="bg1"/>
                </a:solidFill>
              </a:rPr>
              <a:t>KPI web dashboard</a:t>
            </a:r>
          </a:p>
          <a:p>
            <a:pPr marL="342900" indent="-342900">
              <a:lnSpc>
                <a:spcPct val="120000"/>
              </a:lnSpc>
              <a:buFont typeface="Arial" panose="020B0604020202020204" pitchFamily="34" charset="0"/>
              <a:buChar char="•"/>
            </a:pPr>
            <a:r>
              <a:rPr lang="en-US" dirty="0">
                <a:solidFill>
                  <a:schemeClr val="bg1"/>
                </a:solidFill>
              </a:rPr>
              <a:t>Productivity report</a:t>
            </a:r>
          </a:p>
          <a:p>
            <a:pPr marL="342900" indent="-342900">
              <a:lnSpc>
                <a:spcPct val="120000"/>
              </a:lnSpc>
              <a:buFont typeface="Arial" panose="020B0604020202020204" pitchFamily="34" charset="0"/>
              <a:buChar char="•"/>
            </a:pPr>
            <a:r>
              <a:rPr lang="en-US" dirty="0">
                <a:solidFill>
                  <a:schemeClr val="bg1"/>
                </a:solidFill>
              </a:rPr>
              <a:t>SAP BW extractors &amp; info cubes</a:t>
            </a:r>
          </a:p>
          <a:p>
            <a:pPr marL="342900" indent="-342900">
              <a:lnSpc>
                <a:spcPct val="120000"/>
              </a:lnSpc>
              <a:buFont typeface="Arial" panose="020B0604020202020204" pitchFamily="34" charset="0"/>
              <a:buChar char="•"/>
            </a:pPr>
            <a:r>
              <a:rPr lang="en-US" dirty="0">
                <a:solidFill>
                  <a:schemeClr val="bg1"/>
                </a:solidFill>
              </a:rPr>
              <a:t>Summary report</a:t>
            </a:r>
          </a:p>
          <a:p>
            <a:pPr marL="342900" indent="-342900">
              <a:lnSpc>
                <a:spcPct val="120000"/>
              </a:lnSpc>
              <a:buFont typeface="Arial" panose="020B0604020202020204" pitchFamily="34" charset="0"/>
              <a:buChar char="•"/>
            </a:pPr>
            <a:r>
              <a:rPr lang="en-US" dirty="0">
                <a:solidFill>
                  <a:schemeClr val="bg1"/>
                </a:solidFill>
              </a:rPr>
              <a:t>Planned: SAP Fiori-based analytics</a:t>
            </a:r>
          </a:p>
        </p:txBody>
      </p:sp>
      <p:sp>
        <p:nvSpPr>
          <p:cNvPr id="5" name="Text Placeholder 4">
            <a:extLst>
              <a:ext uri="{FF2B5EF4-FFF2-40B4-BE49-F238E27FC236}">
                <a16:creationId xmlns:a16="http://schemas.microsoft.com/office/drawing/2014/main" id="{95E1496F-8A33-4515-8602-EE06ABC4CF14}"/>
              </a:ext>
            </a:extLst>
          </p:cNvPr>
          <p:cNvSpPr>
            <a:spLocks noGrp="1"/>
          </p:cNvSpPr>
          <p:nvPr>
            <p:ph type="body" sz="quarter" idx="4294967295"/>
          </p:nvPr>
        </p:nvSpPr>
        <p:spPr>
          <a:xfrm>
            <a:off x="0" y="723900"/>
            <a:ext cx="8966200" cy="669925"/>
          </a:xfrm>
          <a:prstGeom prst="rect">
            <a:avLst/>
          </a:prstGeom>
        </p:spPr>
        <p:txBody>
          <a:bodyPr/>
          <a:lstStyle/>
          <a:p>
            <a:r>
              <a:rPr lang="en-US" sz="3600" b="1" dirty="0">
                <a:solidFill>
                  <a:schemeClr val="accent3"/>
                </a:solidFill>
              </a:rPr>
              <a:t>A Complete List Of Reports </a:t>
            </a:r>
          </a:p>
        </p:txBody>
      </p:sp>
      <p:pic>
        <p:nvPicPr>
          <p:cNvPr id="8" name="Picture Placeholder 5" descr="Key Process Analytics ©Open Text Corp.">
            <a:extLst>
              <a:ext uri="{FF2B5EF4-FFF2-40B4-BE49-F238E27FC236}">
                <a16:creationId xmlns:a16="http://schemas.microsoft.com/office/drawing/2014/main" id="{836E0BAD-3F3B-4E84-8DCD-9C1490CC3F4F}"/>
              </a:ext>
            </a:extLst>
          </p:cNvPr>
          <p:cNvPicPr>
            <a:picLocks noChangeAspect="1"/>
          </p:cNvPicPr>
          <p:nvPr/>
        </p:nvPicPr>
        <p:blipFill>
          <a:blip r:embed="rId2" cstate="email">
            <a:extLst>
              <a:ext uri="{28A0092B-C50C-407E-A947-70E740481C1C}">
                <a14:useLocalDpi xmlns:a14="http://schemas.microsoft.com/office/drawing/2010/main"/>
              </a:ext>
            </a:extLst>
          </a:blip>
          <a:srcRect l="2080" r="2080"/>
          <a:stretch>
            <a:fillRect/>
          </a:stretch>
        </p:blipFill>
        <p:spPr>
          <a:xfrm>
            <a:off x="519129" y="1682044"/>
            <a:ext cx="5887003" cy="4565028"/>
          </a:xfrm>
          <a:prstGeom prst="rect">
            <a:avLst/>
          </a:prstGeom>
          <a:solidFill>
            <a:schemeClr val="bg2"/>
          </a:solidFill>
          <a:ln>
            <a:solidFill>
              <a:schemeClr val="tx2"/>
            </a:solidFill>
          </a:ln>
        </p:spPr>
      </p:pic>
    </p:spTree>
    <p:extLst>
      <p:ext uri="{BB962C8B-B14F-4D97-AF65-F5344CB8AC3E}">
        <p14:creationId xmlns:p14="http://schemas.microsoft.com/office/powerpoint/2010/main" val="22227146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5E1496F-8A33-4515-8602-EE06ABC4CF14}"/>
              </a:ext>
            </a:extLst>
          </p:cNvPr>
          <p:cNvSpPr>
            <a:spLocks noGrp="1"/>
          </p:cNvSpPr>
          <p:nvPr>
            <p:ph type="body" sz="quarter" idx="12"/>
          </p:nvPr>
        </p:nvSpPr>
        <p:spPr>
          <a:prstGeom prst="rect">
            <a:avLst/>
          </a:prstGeom>
        </p:spPr>
        <p:txBody>
          <a:bodyPr>
            <a:normAutofit fontScale="92500" lnSpcReduction="10000"/>
          </a:bodyPr>
          <a:lstStyle/>
          <a:p>
            <a:r>
              <a:rPr lang="en-US" sz="3200" b="1" dirty="0">
                <a:solidFill>
                  <a:schemeClr val="accent3"/>
                </a:solidFill>
              </a:rPr>
              <a:t>Trend Analysis is Key for Continuous Process Optimization</a:t>
            </a:r>
          </a:p>
        </p:txBody>
      </p:sp>
      <p:pic>
        <p:nvPicPr>
          <p:cNvPr id="7" name="Picture 6" descr="showcase.eimdemo.com - Remote Desktop Connection">
            <a:extLst>
              <a:ext uri="{FF2B5EF4-FFF2-40B4-BE49-F238E27FC236}">
                <a16:creationId xmlns:a16="http://schemas.microsoft.com/office/drawing/2014/main" id="{EBD446E9-2355-4128-91C6-2D37E9E9F80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24430" y="2122241"/>
            <a:ext cx="7257984" cy="4082616"/>
          </a:xfrm>
          <a:prstGeom prst="rect">
            <a:avLst/>
          </a:prstGeom>
          <a:ln w="3175">
            <a:solidFill>
              <a:schemeClr val="tx2"/>
            </a:solidFill>
          </a:ln>
        </p:spPr>
      </p:pic>
    </p:spTree>
    <p:extLst>
      <p:ext uri="{BB962C8B-B14F-4D97-AF65-F5344CB8AC3E}">
        <p14:creationId xmlns:p14="http://schemas.microsoft.com/office/powerpoint/2010/main" val="301799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9EED1-3049-A7C2-D657-22999707B5B4}"/>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F8AC5728-44A0-E748-8492-2054126BEE61}"/>
              </a:ext>
            </a:extLst>
          </p:cNvPr>
          <p:cNvSpPr>
            <a:spLocks noGrp="1"/>
          </p:cNvSpPr>
          <p:nvPr>
            <p:ph type="body" sz="quarter" idx="12"/>
          </p:nvPr>
        </p:nvSpPr>
        <p:spPr>
          <a:prstGeom prst="rect">
            <a:avLst/>
          </a:prstGeom>
        </p:spPr>
        <p:txBody>
          <a:bodyPr>
            <a:normAutofit/>
          </a:bodyPr>
          <a:lstStyle/>
          <a:p>
            <a:r>
              <a:rPr lang="en-US" sz="3200" b="1" dirty="0">
                <a:solidFill>
                  <a:schemeClr val="accent3"/>
                </a:solidFill>
              </a:rPr>
              <a:t>Supplier Self-service:</a:t>
            </a:r>
            <a:br>
              <a:rPr lang="en-US" sz="3200" b="1" dirty="0">
                <a:solidFill>
                  <a:schemeClr val="accent3"/>
                </a:solidFill>
              </a:rPr>
            </a:br>
            <a:r>
              <a:rPr lang="en-US" sz="2000" b="1" dirty="0">
                <a:solidFill>
                  <a:schemeClr val="accent3"/>
                </a:solidFill>
              </a:rPr>
              <a:t>Keep Suppliers &amp; Internal Staff Informed</a:t>
            </a:r>
            <a:endParaRPr lang="en-US" sz="3200" b="1" dirty="0">
              <a:solidFill>
                <a:schemeClr val="accent3"/>
              </a:solidFill>
            </a:endParaRPr>
          </a:p>
        </p:txBody>
      </p:sp>
      <p:pic>
        <p:nvPicPr>
          <p:cNvPr id="2" name="Content Placeholder 6" descr="Screen Clipping">
            <a:extLst>
              <a:ext uri="{FF2B5EF4-FFF2-40B4-BE49-F238E27FC236}">
                <a16:creationId xmlns:a16="http://schemas.microsoft.com/office/drawing/2014/main" id="{264234EE-40FD-81A7-7556-50B31C60DA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17422" y="1659467"/>
            <a:ext cx="6137074" cy="4689651"/>
          </a:xfrm>
          <a:prstGeom prst="rect">
            <a:avLst/>
          </a:prstGeom>
          <a:ln w="3175">
            <a:solidFill>
              <a:schemeClr val="tx1"/>
            </a:solidFill>
          </a:ln>
        </p:spPr>
      </p:pic>
      <p:pic>
        <p:nvPicPr>
          <p:cNvPr id="3" name="Picture 2" descr="Screen Clipping">
            <a:extLst>
              <a:ext uri="{FF2B5EF4-FFF2-40B4-BE49-F238E27FC236}">
                <a16:creationId xmlns:a16="http://schemas.microsoft.com/office/drawing/2014/main" id="{5287E5A2-559D-6104-C079-00FB18EB18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17421" y="1659467"/>
            <a:ext cx="6141555" cy="4689651"/>
          </a:xfrm>
          <a:prstGeom prst="rect">
            <a:avLst/>
          </a:prstGeom>
          <a:ln w="3175">
            <a:solidFill>
              <a:schemeClr val="tx1"/>
            </a:solidFill>
          </a:ln>
        </p:spPr>
      </p:pic>
      <p:pic>
        <p:nvPicPr>
          <p:cNvPr id="4" name="Picture 3" descr="Screen Clipping">
            <a:extLst>
              <a:ext uri="{FF2B5EF4-FFF2-40B4-BE49-F238E27FC236}">
                <a16:creationId xmlns:a16="http://schemas.microsoft.com/office/drawing/2014/main" id="{D756E9E2-BFDB-9CF8-EDFC-2BBBCFEB7AF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17422" y="1659467"/>
            <a:ext cx="6151234" cy="4689651"/>
          </a:xfrm>
          <a:prstGeom prst="rect">
            <a:avLst/>
          </a:prstGeom>
          <a:ln w="3175">
            <a:solidFill>
              <a:schemeClr val="tx2"/>
            </a:solidFill>
          </a:ln>
        </p:spPr>
      </p:pic>
      <p:sp>
        <p:nvSpPr>
          <p:cNvPr id="6" name="TextBox 5">
            <a:extLst>
              <a:ext uri="{FF2B5EF4-FFF2-40B4-BE49-F238E27FC236}">
                <a16:creationId xmlns:a16="http://schemas.microsoft.com/office/drawing/2014/main" id="{9F37483A-CF4F-CF7F-F929-0D46B6095926}"/>
              </a:ext>
            </a:extLst>
          </p:cNvPr>
          <p:cNvSpPr txBox="1"/>
          <p:nvPr/>
        </p:nvSpPr>
        <p:spPr>
          <a:xfrm>
            <a:off x="6591981" y="3121178"/>
            <a:ext cx="2973005" cy="557639"/>
          </a:xfrm>
          <a:prstGeom prst="roundRect">
            <a:avLst/>
          </a:prstGeom>
          <a:solidFill>
            <a:schemeClr val="bg1"/>
          </a:solidFill>
          <a:ln w="19050">
            <a:solidFill>
              <a:schemeClr val="accent2"/>
            </a:solidFill>
          </a:ln>
          <a:effectLst/>
        </p:spPr>
        <p:txBody>
          <a:bodyPr wrap="square" rtlCol="0" anchor="ctr">
            <a:noAutofit/>
          </a:bodyPr>
          <a:lstStyle/>
          <a:p>
            <a:pPr algn="ctr">
              <a:spcBef>
                <a:spcPts val="600"/>
              </a:spcBef>
              <a:buClr>
                <a:srgbClr val="F0AB00"/>
              </a:buClr>
              <a:buSzPct val="80000"/>
            </a:pPr>
            <a:r>
              <a:rPr lang="en-US" sz="1300" kern="0">
                <a:ea typeface="Arial Unicode MS" pitchFamily="34" charset="-128"/>
                <a:cs typeface="Arial Unicode MS" pitchFamily="34" charset="-128"/>
              </a:rPr>
              <a:t>Simple and secure user experience</a:t>
            </a:r>
          </a:p>
        </p:txBody>
      </p:sp>
      <p:sp>
        <p:nvSpPr>
          <p:cNvPr id="8" name="TextBox 7">
            <a:extLst>
              <a:ext uri="{FF2B5EF4-FFF2-40B4-BE49-F238E27FC236}">
                <a16:creationId xmlns:a16="http://schemas.microsoft.com/office/drawing/2014/main" id="{62779AEE-E89B-5F82-C09C-B45B3BFA2EA8}"/>
              </a:ext>
            </a:extLst>
          </p:cNvPr>
          <p:cNvSpPr txBox="1"/>
          <p:nvPr/>
        </p:nvSpPr>
        <p:spPr>
          <a:xfrm>
            <a:off x="6591981" y="3857206"/>
            <a:ext cx="2973005" cy="555468"/>
          </a:xfrm>
          <a:prstGeom prst="roundRect">
            <a:avLst/>
          </a:prstGeom>
          <a:solidFill>
            <a:schemeClr val="bg1"/>
          </a:solidFill>
          <a:ln w="19050">
            <a:solidFill>
              <a:schemeClr val="accent2"/>
            </a:solidFill>
          </a:ln>
          <a:effectLst/>
        </p:spPr>
        <p:txBody>
          <a:bodyPr wrap="square" rtlCol="0" anchor="ctr">
            <a:noAutofit/>
          </a:bodyPr>
          <a:lstStyle/>
          <a:p>
            <a:pPr algn="ctr">
              <a:spcBef>
                <a:spcPts val="600"/>
              </a:spcBef>
              <a:buClr>
                <a:srgbClr val="F0AB00"/>
              </a:buClr>
              <a:buSzPct val="80000"/>
            </a:pPr>
            <a:r>
              <a:rPr lang="en-US" sz="1300" kern="0">
                <a:ea typeface="Arial Unicode MS" pitchFamily="34" charset="-128"/>
                <a:cs typeface="Arial Unicode MS" pitchFamily="34" charset="-128"/>
              </a:rPr>
              <a:t>Displays exactly what you intend to share</a:t>
            </a:r>
          </a:p>
        </p:txBody>
      </p:sp>
      <p:sp>
        <p:nvSpPr>
          <p:cNvPr id="9" name="TextBox 8">
            <a:extLst>
              <a:ext uri="{FF2B5EF4-FFF2-40B4-BE49-F238E27FC236}">
                <a16:creationId xmlns:a16="http://schemas.microsoft.com/office/drawing/2014/main" id="{1847A5FA-9877-C799-D255-8354583FFDB9}"/>
              </a:ext>
            </a:extLst>
          </p:cNvPr>
          <p:cNvSpPr txBox="1"/>
          <p:nvPr/>
        </p:nvSpPr>
        <p:spPr>
          <a:xfrm>
            <a:off x="6591981" y="4591061"/>
            <a:ext cx="2973005" cy="555468"/>
          </a:xfrm>
          <a:prstGeom prst="roundRect">
            <a:avLst/>
          </a:prstGeom>
          <a:solidFill>
            <a:schemeClr val="bg1"/>
          </a:solidFill>
          <a:ln w="19050">
            <a:solidFill>
              <a:schemeClr val="accent2"/>
            </a:solidFill>
          </a:ln>
          <a:effectLst/>
        </p:spPr>
        <p:txBody>
          <a:bodyPr wrap="square" rtlCol="0" anchor="ctr">
            <a:noAutofit/>
          </a:bodyPr>
          <a:lstStyle/>
          <a:p>
            <a:pPr algn="ctr">
              <a:spcBef>
                <a:spcPts val="600"/>
              </a:spcBef>
              <a:buClr>
                <a:srgbClr val="F0AB00"/>
              </a:buClr>
              <a:buSzPct val="80000"/>
            </a:pPr>
            <a:r>
              <a:rPr lang="en-US" sz="1300" kern="0">
                <a:ea typeface="Arial Unicode MS" pitchFamily="34" charset="-128"/>
                <a:cs typeface="Arial Unicode MS" pitchFamily="34" charset="-128"/>
              </a:rPr>
              <a:t>Eliminates calls and distractions</a:t>
            </a:r>
          </a:p>
        </p:txBody>
      </p:sp>
      <p:sp>
        <p:nvSpPr>
          <p:cNvPr id="10" name="TextBox 9">
            <a:extLst>
              <a:ext uri="{FF2B5EF4-FFF2-40B4-BE49-F238E27FC236}">
                <a16:creationId xmlns:a16="http://schemas.microsoft.com/office/drawing/2014/main" id="{0BF27649-B570-1B86-142C-DC0E8D22B7E7}"/>
              </a:ext>
            </a:extLst>
          </p:cNvPr>
          <p:cNvSpPr txBox="1"/>
          <p:nvPr/>
        </p:nvSpPr>
        <p:spPr>
          <a:xfrm>
            <a:off x="6591981" y="5324918"/>
            <a:ext cx="2973005" cy="555468"/>
          </a:xfrm>
          <a:prstGeom prst="roundRect">
            <a:avLst/>
          </a:prstGeom>
          <a:solidFill>
            <a:schemeClr val="bg1"/>
          </a:solidFill>
          <a:ln w="19050">
            <a:solidFill>
              <a:schemeClr val="accent2"/>
            </a:solidFill>
          </a:ln>
          <a:effectLst/>
        </p:spPr>
        <p:txBody>
          <a:bodyPr wrap="square" rtlCol="0" anchor="ctr">
            <a:noAutofit/>
          </a:bodyPr>
          <a:lstStyle/>
          <a:p>
            <a:pPr algn="ctr">
              <a:spcBef>
                <a:spcPts val="600"/>
              </a:spcBef>
              <a:buClr>
                <a:srgbClr val="F0AB00"/>
              </a:buClr>
              <a:buSzPct val="80000"/>
            </a:pPr>
            <a:r>
              <a:rPr lang="en-US" sz="1300" kern="0">
                <a:ea typeface="Arial Unicode MS" pitchFamily="34" charset="-128"/>
                <a:cs typeface="Arial Unicode MS" pitchFamily="34" charset="-128"/>
              </a:rPr>
              <a:t>Improves supplier relationship</a:t>
            </a:r>
          </a:p>
        </p:txBody>
      </p:sp>
    </p:spTree>
    <p:extLst>
      <p:ext uri="{BB962C8B-B14F-4D97-AF65-F5344CB8AC3E}">
        <p14:creationId xmlns:p14="http://schemas.microsoft.com/office/powerpoint/2010/main" val="3910751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579A65-85F5-C34C-A1DA-17F41BAC2A34}"/>
              </a:ext>
            </a:extLst>
          </p:cNvPr>
          <p:cNvSpPr>
            <a:spLocks noGrp="1"/>
          </p:cNvSpPr>
          <p:nvPr>
            <p:ph type="body" sz="quarter" idx="12"/>
          </p:nvPr>
        </p:nvSpPr>
        <p:spPr>
          <a:xfrm>
            <a:off x="514184" y="588432"/>
            <a:ext cx="5245544" cy="1240368"/>
          </a:xfrm>
        </p:spPr>
        <p:txBody>
          <a:bodyPr>
            <a:normAutofit/>
          </a:bodyPr>
          <a:lstStyle/>
          <a:p>
            <a:r>
              <a:rPr lang="en-US" dirty="0"/>
              <a:t>Aligned to SAP Source to Pay Roadmap</a:t>
            </a:r>
          </a:p>
        </p:txBody>
      </p:sp>
      <p:sp>
        <p:nvSpPr>
          <p:cNvPr id="12" name="Text Placeholder 1">
            <a:extLst>
              <a:ext uri="{FF2B5EF4-FFF2-40B4-BE49-F238E27FC236}">
                <a16:creationId xmlns:a16="http://schemas.microsoft.com/office/drawing/2014/main" id="{0DBCA237-B6A4-4E3B-8868-193472ED0705}"/>
              </a:ext>
            </a:extLst>
          </p:cNvPr>
          <p:cNvSpPr>
            <a:spLocks noGrp="1"/>
          </p:cNvSpPr>
          <p:nvPr>
            <p:ph type="body" sz="quarter" idx="11"/>
          </p:nvPr>
        </p:nvSpPr>
        <p:spPr>
          <a:xfrm>
            <a:off x="600193" y="2365256"/>
            <a:ext cx="5245544" cy="3213910"/>
          </a:xfrm>
        </p:spPr>
        <p:txBody>
          <a:bodyPr>
            <a:noAutofit/>
          </a:bodyPr>
          <a:lstStyle/>
          <a:p>
            <a:pPr marL="0" indent="0">
              <a:lnSpc>
                <a:spcPct val="120000"/>
              </a:lnSpc>
              <a:buNone/>
            </a:pPr>
            <a:r>
              <a:rPr lang="en-US" sz="1800" dirty="0"/>
              <a:t>Leverage The Supplier Network To Achieve Higher Margins</a:t>
            </a:r>
          </a:p>
        </p:txBody>
      </p:sp>
      <p:pic>
        <p:nvPicPr>
          <p:cNvPr id="19" name="Online Image Placeholder 18" descr="Car trail lights on a Highway">
            <a:extLst>
              <a:ext uri="{FF2B5EF4-FFF2-40B4-BE49-F238E27FC236}">
                <a16:creationId xmlns:a16="http://schemas.microsoft.com/office/drawing/2014/main" id="{9444C586-4853-4081-B6BE-6A04F6C15974}"/>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21858208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4 Digital Core Grey Box"/>
          <p:cNvSpPr/>
          <p:nvPr/>
        </p:nvSpPr>
        <p:spPr bwMode="gray">
          <a:xfrm>
            <a:off x="3134271" y="4432628"/>
            <a:ext cx="4673107" cy="2326565"/>
          </a:xfrm>
          <a:prstGeom prst="rect">
            <a:avLst/>
          </a:prstGeom>
          <a:noFill/>
          <a:ln w="19050" algn="ctr">
            <a:solidFill>
              <a:schemeClr val="accent2"/>
            </a:solidFill>
            <a:miter lim="800000"/>
            <a:headEnd/>
            <a:tailEnd/>
          </a:ln>
        </p:spPr>
        <p:txBody>
          <a:bodyPr lIns="89956" tIns="71964" rIns="89956" bIns="71964" rtlCol="0" anchor="b"/>
          <a:lstStyle/>
          <a:p>
            <a:pPr algn="ctr" defTabSz="913943" fontAlgn="base">
              <a:spcBef>
                <a:spcPct val="50000"/>
              </a:spcBef>
              <a:spcAft>
                <a:spcPct val="0"/>
              </a:spcAft>
              <a:buClr>
                <a:srgbClr val="F0AB00"/>
              </a:buClr>
              <a:buSzPct val="80000"/>
              <a:defRPr/>
            </a:pPr>
            <a:r>
              <a:rPr lang="en-US" sz="1600" b="1" kern="0">
                <a:solidFill>
                  <a:srgbClr val="008FD3"/>
                </a:solidFill>
                <a:latin typeface="Helvetica" pitchFamily="2" charset="0"/>
                <a:ea typeface="Arial Unicode MS" pitchFamily="34" charset="-128"/>
                <a:cs typeface="Arial Unicode MS" pitchFamily="34" charset="-128"/>
              </a:rPr>
              <a:t>SAP S/4HANA</a:t>
            </a:r>
          </a:p>
        </p:txBody>
      </p:sp>
      <p:sp>
        <p:nvSpPr>
          <p:cNvPr id="61" name="TextBox 60"/>
          <p:cNvSpPr txBox="1"/>
          <p:nvPr/>
        </p:nvSpPr>
        <p:spPr>
          <a:xfrm>
            <a:off x="7869595" y="4382278"/>
            <a:ext cx="1215076" cy="215444"/>
          </a:xfrm>
          <a:prstGeom prst="rect">
            <a:avLst/>
          </a:prstGeom>
          <a:noFill/>
        </p:spPr>
        <p:txBody>
          <a:bodyPr wrap="none" lIns="0" tIns="0" rIns="0" bIns="0" rtlCol="0">
            <a:spAutoFit/>
          </a:bodyPr>
          <a:lstStyle/>
          <a:p>
            <a:pPr fontAlgn="base">
              <a:spcBef>
                <a:spcPts val="563"/>
              </a:spcBef>
              <a:spcAft>
                <a:spcPct val="0"/>
              </a:spcAft>
              <a:buClr>
                <a:srgbClr val="F0AB00"/>
              </a:buClr>
              <a:buSzPct val="80000"/>
              <a:defRPr/>
            </a:pPr>
            <a:r>
              <a:rPr lang="en-US" sz="1400" b="1" kern="0">
                <a:solidFill>
                  <a:srgbClr val="000000"/>
                </a:solidFill>
                <a:latin typeface="Helvetica" pitchFamily="2" charset="0"/>
                <a:ea typeface="Arial Unicode MS" pitchFamily="34" charset="-128"/>
                <a:cs typeface="Arial Unicode MS" pitchFamily="34" charset="-128"/>
              </a:rPr>
              <a:t>Ariba Network</a:t>
            </a:r>
          </a:p>
        </p:txBody>
      </p:sp>
      <p:sp>
        <p:nvSpPr>
          <p:cNvPr id="72" name="TextBox 71"/>
          <p:cNvSpPr txBox="1"/>
          <p:nvPr/>
        </p:nvSpPr>
        <p:spPr>
          <a:xfrm>
            <a:off x="4083717" y="2103198"/>
            <a:ext cx="1433654" cy="430775"/>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defRPr/>
            </a:pPr>
            <a:r>
              <a:rPr lang="en-US" sz="1400" kern="0">
                <a:solidFill>
                  <a:srgbClr val="000000"/>
                </a:solidFill>
                <a:latin typeface="Helvetica" pitchFamily="2" charset="0"/>
                <a:ea typeface="Arial Unicode MS" pitchFamily="34" charset="-128"/>
                <a:cs typeface="Arial Unicode MS" pitchFamily="34" charset="-128"/>
              </a:rPr>
              <a:t>SAP Ariba</a:t>
            </a:r>
            <a:br>
              <a:rPr lang="en-US" sz="1400" kern="0">
                <a:solidFill>
                  <a:srgbClr val="000000"/>
                </a:solidFill>
                <a:latin typeface="Helvetica" pitchFamily="2" charset="0"/>
                <a:ea typeface="Arial Unicode MS" pitchFamily="34" charset="-128"/>
                <a:cs typeface="Arial Unicode MS" pitchFamily="34" charset="-128"/>
              </a:rPr>
            </a:br>
            <a:r>
              <a:rPr lang="en-US" sz="1400" kern="0">
                <a:solidFill>
                  <a:srgbClr val="000000"/>
                </a:solidFill>
                <a:latin typeface="Helvetica" pitchFamily="2" charset="0"/>
                <a:ea typeface="Arial Unicode MS" pitchFamily="34" charset="-128"/>
                <a:cs typeface="Arial Unicode MS" pitchFamily="34" charset="-128"/>
              </a:rPr>
              <a:t>Guided Buying</a:t>
            </a:r>
          </a:p>
        </p:txBody>
      </p:sp>
      <p:sp>
        <p:nvSpPr>
          <p:cNvPr id="74" name="TextBox 73"/>
          <p:cNvSpPr txBox="1"/>
          <p:nvPr/>
        </p:nvSpPr>
        <p:spPr>
          <a:xfrm>
            <a:off x="8694589" y="2750227"/>
            <a:ext cx="1917021" cy="215388"/>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defRPr/>
            </a:pPr>
            <a:r>
              <a:rPr lang="en-US" sz="1400" kern="0">
                <a:solidFill>
                  <a:srgbClr val="000000"/>
                </a:solidFill>
                <a:latin typeface="Helvetica" pitchFamily="2" charset="0"/>
                <a:ea typeface="Arial Unicode MS" pitchFamily="34" charset="-128"/>
                <a:cs typeface="Arial Unicode MS" pitchFamily="34" charset="-128"/>
              </a:rPr>
              <a:t>SAP Ariba Spot Buy</a:t>
            </a:r>
          </a:p>
        </p:txBody>
      </p:sp>
      <p:pic>
        <p:nvPicPr>
          <p:cNvPr id="77" name="Picture 7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14638" y="3498716"/>
            <a:ext cx="951356" cy="951356"/>
          </a:xfrm>
          <a:prstGeom prst="rect">
            <a:avLst/>
          </a:prstGeom>
        </p:spPr>
      </p:pic>
      <p:sp>
        <p:nvSpPr>
          <p:cNvPr id="82" name="TextBox 81"/>
          <p:cNvSpPr txBox="1"/>
          <p:nvPr/>
        </p:nvSpPr>
        <p:spPr>
          <a:xfrm>
            <a:off x="3487170" y="4626422"/>
            <a:ext cx="1319272" cy="553998"/>
          </a:xfrm>
          <a:prstGeom prst="rect">
            <a:avLst/>
          </a:prstGeom>
          <a:noFill/>
        </p:spPr>
        <p:txBody>
          <a:bodyPr wrap="none" lIns="0" tIns="0" rIns="0" bIns="0" rtlCol="0" anchor="b">
            <a:spAutoFit/>
          </a:bodyPr>
          <a:lstStyle/>
          <a:p>
            <a:pPr algn="r" fontAlgn="base">
              <a:spcBef>
                <a:spcPct val="50000"/>
              </a:spcBef>
              <a:spcAft>
                <a:spcPct val="0"/>
              </a:spcAft>
              <a:buClr>
                <a:srgbClr val="F0AB00"/>
              </a:buClr>
              <a:buSzPct val="80000"/>
              <a:defRPr/>
            </a:pPr>
            <a:r>
              <a:rPr lang="en-US" sz="1200" kern="0">
                <a:solidFill>
                  <a:srgbClr val="000000"/>
                </a:solidFill>
                <a:latin typeface="Helvetica" pitchFamily="2" charset="0"/>
                <a:ea typeface="Arial Unicode MS" pitchFamily="34" charset="-128"/>
                <a:cs typeface="Arial Unicode MS" pitchFamily="34" charset="-128"/>
              </a:rPr>
              <a:t>SAP Master Data </a:t>
            </a:r>
            <a:br>
              <a:rPr lang="en-US" sz="1200" kern="0">
                <a:solidFill>
                  <a:srgbClr val="000000"/>
                </a:solidFill>
                <a:latin typeface="Helvetica" pitchFamily="2" charset="0"/>
                <a:ea typeface="Arial Unicode MS" pitchFamily="34" charset="-128"/>
                <a:cs typeface="Arial Unicode MS" pitchFamily="34" charset="-128"/>
              </a:rPr>
            </a:br>
            <a:r>
              <a:rPr lang="en-US" sz="1200" kern="0">
                <a:solidFill>
                  <a:srgbClr val="000000"/>
                </a:solidFill>
                <a:latin typeface="Helvetica" pitchFamily="2" charset="0"/>
                <a:ea typeface="Arial Unicode MS" pitchFamily="34" charset="-128"/>
                <a:cs typeface="Arial Unicode MS" pitchFamily="34" charset="-128"/>
              </a:rPr>
              <a:t>Governance for </a:t>
            </a:r>
            <a:br>
              <a:rPr lang="en-US" sz="1200" kern="0">
                <a:solidFill>
                  <a:srgbClr val="000000"/>
                </a:solidFill>
                <a:latin typeface="Helvetica" pitchFamily="2" charset="0"/>
                <a:ea typeface="Arial Unicode MS" pitchFamily="34" charset="-128"/>
                <a:cs typeface="Arial Unicode MS" pitchFamily="34" charset="-128"/>
              </a:rPr>
            </a:br>
            <a:r>
              <a:rPr lang="en-US" sz="1200" kern="0">
                <a:solidFill>
                  <a:srgbClr val="000000"/>
                </a:solidFill>
                <a:latin typeface="Helvetica" pitchFamily="2" charset="0"/>
                <a:ea typeface="Arial Unicode MS" pitchFamily="34" charset="-128"/>
                <a:cs typeface="Arial Unicode MS" pitchFamily="34" charset="-128"/>
              </a:rPr>
              <a:t>Suppliers (optional)</a:t>
            </a:r>
          </a:p>
        </p:txBody>
      </p:sp>
      <p:sp>
        <p:nvSpPr>
          <p:cNvPr id="3" name="Text Placeholder 2">
            <a:extLst>
              <a:ext uri="{FF2B5EF4-FFF2-40B4-BE49-F238E27FC236}">
                <a16:creationId xmlns:a16="http://schemas.microsoft.com/office/drawing/2014/main" id="{A5915068-E012-7BC4-B548-09AC9CB6BCD7}"/>
              </a:ext>
            </a:extLst>
          </p:cNvPr>
          <p:cNvSpPr>
            <a:spLocks noGrp="1"/>
          </p:cNvSpPr>
          <p:nvPr>
            <p:ph type="body" sz="quarter" idx="12"/>
          </p:nvPr>
        </p:nvSpPr>
        <p:spPr/>
        <p:txBody>
          <a:bodyPr/>
          <a:lstStyle/>
          <a:p>
            <a:r>
              <a:rPr lang="en-US" sz="2800" dirty="0"/>
              <a:t>S/4 HANA Procurement – Reference Architecture</a:t>
            </a:r>
          </a:p>
        </p:txBody>
      </p:sp>
      <p:cxnSp>
        <p:nvCxnSpPr>
          <p:cNvPr id="11" name="Straight Arrow Connector 10"/>
          <p:cNvCxnSpPr>
            <a:cxnSpLocks/>
          </p:cNvCxnSpPr>
          <p:nvPr/>
        </p:nvCxnSpPr>
        <p:spPr>
          <a:xfrm flipV="1">
            <a:off x="5757015" y="3974394"/>
            <a:ext cx="2157622" cy="4193"/>
          </a:xfrm>
          <a:prstGeom prst="straightConnector1">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Connector: Elbow 31"/>
          <p:cNvCxnSpPr/>
          <p:nvPr/>
        </p:nvCxnSpPr>
        <p:spPr>
          <a:xfrm>
            <a:off x="2681352" y="2572025"/>
            <a:ext cx="2563714" cy="1406562"/>
          </a:xfrm>
          <a:prstGeom prst="bentConnector3">
            <a:avLst>
              <a:gd name="adj1" fmla="val 50000"/>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2" name="TextBox 121"/>
          <p:cNvSpPr txBox="1"/>
          <p:nvPr/>
        </p:nvSpPr>
        <p:spPr>
          <a:xfrm>
            <a:off x="8660527" y="5198984"/>
            <a:ext cx="2389345" cy="53846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defRPr/>
            </a:pPr>
            <a:r>
              <a:rPr lang="en-US" sz="1400" kern="0">
                <a:solidFill>
                  <a:srgbClr val="000000"/>
                </a:solidFill>
                <a:latin typeface="Helvetica" pitchFamily="2" charset="0"/>
                <a:ea typeface="Arial Unicode MS" pitchFamily="34" charset="-128"/>
                <a:cs typeface="Arial Unicode MS" pitchFamily="34" charset="-128"/>
              </a:rPr>
              <a:t>Dynamic Discounting</a:t>
            </a:r>
          </a:p>
          <a:p>
            <a:pPr fontAlgn="base">
              <a:spcBef>
                <a:spcPct val="50000"/>
              </a:spcBef>
              <a:spcAft>
                <a:spcPct val="0"/>
              </a:spcAft>
              <a:buClr>
                <a:srgbClr val="F0AB00"/>
              </a:buClr>
              <a:buSzPct val="80000"/>
              <a:defRPr/>
            </a:pPr>
            <a:r>
              <a:rPr lang="en-US" sz="1400" kern="0">
                <a:solidFill>
                  <a:srgbClr val="000000"/>
                </a:solidFill>
                <a:latin typeface="Helvetica" pitchFamily="2" charset="0"/>
                <a:ea typeface="Arial Unicode MS" pitchFamily="34" charset="-128"/>
                <a:cs typeface="Arial Unicode MS" pitchFamily="34" charset="-128"/>
              </a:rPr>
              <a:t>Supply Chain Finance</a:t>
            </a:r>
          </a:p>
        </p:txBody>
      </p:sp>
      <p:sp>
        <p:nvSpPr>
          <p:cNvPr id="96" name="TextBox 95"/>
          <p:cNvSpPr txBox="1"/>
          <p:nvPr/>
        </p:nvSpPr>
        <p:spPr>
          <a:xfrm>
            <a:off x="5665287" y="3284939"/>
            <a:ext cx="1472838" cy="338466"/>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defRPr/>
            </a:pPr>
            <a:r>
              <a:rPr lang="en-US" sz="1100" kern="0">
                <a:solidFill>
                  <a:srgbClr val="000000"/>
                </a:solidFill>
                <a:latin typeface="Helvetica" pitchFamily="2" charset="0"/>
                <a:ea typeface="Arial Unicode MS" pitchFamily="34" charset="-128"/>
                <a:cs typeface="Arial Unicode MS" pitchFamily="34" charset="-128"/>
              </a:rPr>
              <a:t>SAP Cloud </a:t>
            </a:r>
            <a:br>
              <a:rPr lang="en-US" sz="1100" kern="0">
                <a:solidFill>
                  <a:srgbClr val="000000"/>
                </a:solidFill>
                <a:latin typeface="Helvetica" pitchFamily="2" charset="0"/>
                <a:ea typeface="Arial Unicode MS" pitchFamily="34" charset="-128"/>
                <a:cs typeface="Arial Unicode MS" pitchFamily="34" charset="-128"/>
              </a:rPr>
            </a:br>
            <a:r>
              <a:rPr lang="en-US" sz="1100" kern="0">
                <a:solidFill>
                  <a:srgbClr val="000000"/>
                </a:solidFill>
                <a:latin typeface="Helvetica" pitchFamily="2" charset="0"/>
                <a:ea typeface="Arial Unicode MS" pitchFamily="34" charset="-128"/>
                <a:cs typeface="Arial Unicode MS" pitchFamily="34" charset="-128"/>
              </a:rPr>
              <a:t>Integration Gateway</a:t>
            </a:r>
          </a:p>
        </p:txBody>
      </p:sp>
      <p:sp>
        <p:nvSpPr>
          <p:cNvPr id="129" name="TextBox 128"/>
          <p:cNvSpPr txBox="1"/>
          <p:nvPr/>
        </p:nvSpPr>
        <p:spPr>
          <a:xfrm>
            <a:off x="374579" y="2632504"/>
            <a:ext cx="1647840" cy="430775"/>
          </a:xfrm>
          <a:prstGeom prst="rect">
            <a:avLst/>
          </a:prstGeom>
          <a:noFill/>
        </p:spPr>
        <p:txBody>
          <a:bodyPr wrap="square" lIns="0" tIns="0" rIns="0" bIns="0" rtlCol="0">
            <a:spAutoFit/>
          </a:bodyPr>
          <a:lstStyle/>
          <a:p>
            <a:pPr algn="r" fontAlgn="base">
              <a:spcBef>
                <a:spcPts val="1200"/>
              </a:spcBef>
              <a:spcAft>
                <a:spcPct val="0"/>
              </a:spcAft>
              <a:buClr>
                <a:srgbClr val="F0AB00"/>
              </a:buClr>
              <a:buSzPct val="80000"/>
              <a:defRPr/>
            </a:pPr>
            <a:r>
              <a:rPr lang="en-US" sz="1400" kern="0">
                <a:solidFill>
                  <a:srgbClr val="000000"/>
                </a:solidFill>
                <a:latin typeface="Helvetica" pitchFamily="2" charset="0"/>
                <a:ea typeface="Arial Unicode MS" pitchFamily="34" charset="-128"/>
                <a:cs typeface="Arial Unicode MS" pitchFamily="34" charset="-128"/>
              </a:rPr>
              <a:t>SAP Ariba Contract Management</a:t>
            </a:r>
          </a:p>
        </p:txBody>
      </p:sp>
      <p:sp>
        <p:nvSpPr>
          <p:cNvPr id="130" name="TextBox 129"/>
          <p:cNvSpPr txBox="1"/>
          <p:nvPr/>
        </p:nvSpPr>
        <p:spPr>
          <a:xfrm>
            <a:off x="296180" y="3399531"/>
            <a:ext cx="1751595" cy="646163"/>
          </a:xfrm>
          <a:prstGeom prst="rect">
            <a:avLst/>
          </a:prstGeom>
          <a:noFill/>
        </p:spPr>
        <p:txBody>
          <a:bodyPr wrap="square" lIns="0" tIns="0" rIns="0" bIns="0" rtlCol="0">
            <a:spAutoFit/>
          </a:bodyPr>
          <a:lstStyle/>
          <a:p>
            <a:pPr algn="r" fontAlgn="base">
              <a:spcBef>
                <a:spcPts val="1200"/>
              </a:spcBef>
              <a:spcAft>
                <a:spcPct val="0"/>
              </a:spcAft>
              <a:buClr>
                <a:srgbClr val="F0AB00"/>
              </a:buClr>
              <a:buSzPct val="80000"/>
              <a:defRPr/>
            </a:pPr>
            <a:r>
              <a:rPr lang="en-US" sz="1400" kern="0">
                <a:solidFill>
                  <a:srgbClr val="000000"/>
                </a:solidFill>
                <a:latin typeface="Helvetica" pitchFamily="2" charset="0"/>
                <a:ea typeface="Arial Unicode MS" pitchFamily="34" charset="-128"/>
                <a:cs typeface="Arial Unicode MS" pitchFamily="34" charset="-128"/>
              </a:rPr>
              <a:t>SAP Ariba Supplier Lifecycle &amp; Performance</a:t>
            </a:r>
          </a:p>
        </p:txBody>
      </p:sp>
      <p:sp>
        <p:nvSpPr>
          <p:cNvPr id="132" name="Rectangle 131"/>
          <p:cNvSpPr/>
          <p:nvPr/>
        </p:nvSpPr>
        <p:spPr bwMode="gray">
          <a:xfrm>
            <a:off x="2028763" y="1924902"/>
            <a:ext cx="629690" cy="1295363"/>
          </a:xfrm>
          <a:prstGeom prst="rect">
            <a:avLst/>
          </a:prstGeom>
          <a:noFill/>
          <a:ln w="6350" algn="ctr">
            <a:noFill/>
            <a:miter lim="800000"/>
            <a:headEnd/>
            <a:tailEnd/>
          </a:ln>
        </p:spPr>
        <p:txBody>
          <a:bodyPr lIns="89956" tIns="71964" rIns="89956" bIns="71964" rtlCol="0" anchor="ctr"/>
          <a:lstStyle/>
          <a:p>
            <a:pPr algn="ctr" defTabSz="913943" fontAlgn="base">
              <a:spcBef>
                <a:spcPct val="50000"/>
              </a:spcBef>
              <a:spcAft>
                <a:spcPct val="0"/>
              </a:spcAft>
              <a:buClr>
                <a:srgbClr val="F0AB00"/>
              </a:buClr>
              <a:buSzPct val="80000"/>
              <a:defRPr/>
            </a:pPr>
            <a:endParaRPr lang="en-US" sz="1799" kern="0" err="1">
              <a:solidFill>
                <a:srgbClr val="000000"/>
              </a:solidFill>
              <a:latin typeface="Helvetica" pitchFamily="2" charset="0"/>
              <a:ea typeface="Arial Unicode MS" pitchFamily="34" charset="-128"/>
              <a:cs typeface="Arial Unicode MS" pitchFamily="34" charset="-128"/>
            </a:endParaRPr>
          </a:p>
        </p:txBody>
      </p:sp>
      <p:sp>
        <p:nvSpPr>
          <p:cNvPr id="133" name="Rectangle 132"/>
          <p:cNvSpPr/>
          <p:nvPr/>
        </p:nvSpPr>
        <p:spPr bwMode="gray">
          <a:xfrm>
            <a:off x="2028763" y="3388962"/>
            <a:ext cx="629690" cy="1259380"/>
          </a:xfrm>
          <a:prstGeom prst="rect">
            <a:avLst/>
          </a:prstGeom>
          <a:noFill/>
          <a:ln w="6350" algn="ctr">
            <a:noFill/>
            <a:miter lim="800000"/>
            <a:headEnd/>
            <a:tailEnd/>
          </a:ln>
        </p:spPr>
        <p:txBody>
          <a:bodyPr lIns="89956" tIns="71964" rIns="89956" bIns="71964" rtlCol="0" anchor="ctr"/>
          <a:lstStyle/>
          <a:p>
            <a:pPr algn="ctr" defTabSz="913943" fontAlgn="base">
              <a:spcBef>
                <a:spcPct val="50000"/>
              </a:spcBef>
              <a:spcAft>
                <a:spcPct val="0"/>
              </a:spcAft>
              <a:buClr>
                <a:srgbClr val="F0AB00"/>
              </a:buClr>
              <a:buSzPct val="80000"/>
              <a:defRPr/>
            </a:pPr>
            <a:endParaRPr lang="en-US" sz="1799" kern="0" err="1">
              <a:solidFill>
                <a:srgbClr val="000000"/>
              </a:solidFill>
              <a:latin typeface="Helvetica" pitchFamily="2" charset="0"/>
              <a:ea typeface="Arial Unicode MS" pitchFamily="34" charset="-128"/>
              <a:cs typeface="Arial Unicode MS" pitchFamily="34" charset="-128"/>
            </a:endParaRPr>
          </a:p>
        </p:txBody>
      </p:sp>
      <p:pic>
        <p:nvPicPr>
          <p:cNvPr id="136" name="Picture 13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191603" y="2132692"/>
            <a:ext cx="304016" cy="300873"/>
          </a:xfrm>
          <a:prstGeom prst="rect">
            <a:avLst/>
          </a:prstGeom>
        </p:spPr>
      </p:pic>
      <p:grpSp>
        <p:nvGrpSpPr>
          <p:cNvPr id="137" name="Group 136"/>
          <p:cNvGrpSpPr/>
          <p:nvPr/>
        </p:nvGrpSpPr>
        <p:grpSpPr>
          <a:xfrm>
            <a:off x="2127714" y="2631764"/>
            <a:ext cx="431788" cy="431788"/>
            <a:chOff x="2775883" y="2309608"/>
            <a:chExt cx="415926" cy="415926"/>
          </a:xfrm>
        </p:grpSpPr>
        <p:pic>
          <p:nvPicPr>
            <p:cNvPr id="138" name="Picture 13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75883" y="2309608"/>
              <a:ext cx="415926" cy="415926"/>
            </a:xfrm>
            <a:prstGeom prst="rect">
              <a:avLst/>
            </a:prstGeom>
          </p:spPr>
        </p:pic>
        <p:sp>
          <p:nvSpPr>
            <p:cNvPr id="139" name="TextBox 138"/>
            <p:cNvSpPr txBox="1"/>
            <p:nvPr/>
          </p:nvSpPr>
          <p:spPr>
            <a:xfrm>
              <a:off x="2942064" y="2376511"/>
              <a:ext cx="102612" cy="21544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defRPr/>
              </a:pPr>
              <a:r>
                <a:rPr lang="en-US" sz="1400" b="1" kern="0">
                  <a:solidFill>
                    <a:srgbClr val="FFFFFF"/>
                  </a:solidFill>
                  <a:latin typeface="Helvetica" pitchFamily="2" charset="0"/>
                  <a:ea typeface="Arial Unicode MS" pitchFamily="34" charset="-128"/>
                  <a:cs typeface="Arial Unicode MS" pitchFamily="34" charset="-128"/>
                </a:rPr>
                <a:t>§</a:t>
              </a:r>
            </a:p>
          </p:txBody>
        </p:sp>
      </p:grpSp>
      <p:pic>
        <p:nvPicPr>
          <p:cNvPr id="141" name="Picture 14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73036" y="1424931"/>
            <a:ext cx="682170" cy="682170"/>
          </a:xfrm>
          <a:prstGeom prst="rect">
            <a:avLst/>
          </a:prstGeom>
        </p:spPr>
      </p:pic>
      <p:pic>
        <p:nvPicPr>
          <p:cNvPr id="142" name="Picture 14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174422" y="2087194"/>
            <a:ext cx="431788" cy="431788"/>
          </a:xfrm>
          <a:prstGeom prst="rect">
            <a:avLst/>
          </a:prstGeom>
        </p:spPr>
      </p:pic>
      <p:pic>
        <p:nvPicPr>
          <p:cNvPr id="9" name="Picture 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084039" y="5168801"/>
            <a:ext cx="612554" cy="612554"/>
          </a:xfrm>
          <a:prstGeom prst="rect">
            <a:avLst/>
          </a:prstGeom>
        </p:spPr>
      </p:pic>
      <p:pic>
        <p:nvPicPr>
          <p:cNvPr id="16" name="Picture 1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836196" y="1424931"/>
            <a:ext cx="655337" cy="655337"/>
          </a:xfrm>
          <a:prstGeom prst="rect">
            <a:avLst/>
          </a:prstGeom>
        </p:spPr>
      </p:pic>
      <p:sp>
        <p:nvSpPr>
          <p:cNvPr id="83" name="Rectangle 82"/>
          <p:cNvSpPr/>
          <p:nvPr/>
        </p:nvSpPr>
        <p:spPr bwMode="gray">
          <a:xfrm>
            <a:off x="5895143" y="5984624"/>
            <a:ext cx="859252" cy="397485"/>
          </a:xfrm>
          <a:prstGeom prst="rect">
            <a:avLst/>
          </a:prstGeom>
          <a:noFill/>
          <a:ln w="6350" algn="ctr">
            <a:noFill/>
            <a:miter lim="800000"/>
            <a:headEnd/>
            <a:tailEnd/>
          </a:ln>
        </p:spPr>
        <p:txBody>
          <a:bodyPr lIns="89956" tIns="71964" rIns="89956" bIns="71964" rtlCol="0" anchor="ctr"/>
          <a:lstStyle/>
          <a:p>
            <a:pPr algn="ctr" defTabSz="913943" fontAlgn="base">
              <a:spcBef>
                <a:spcPct val="50000"/>
              </a:spcBef>
              <a:spcAft>
                <a:spcPct val="0"/>
              </a:spcAft>
              <a:buClr>
                <a:srgbClr val="F0AB00"/>
              </a:buClr>
              <a:buSzPct val="80000"/>
              <a:defRPr/>
            </a:pPr>
            <a:r>
              <a:rPr lang="en-US" sz="1100" b="1" kern="0">
                <a:solidFill>
                  <a:srgbClr val="000000"/>
                </a:solidFill>
                <a:latin typeface="Helvetica" pitchFamily="2" charset="0"/>
                <a:ea typeface="Arial Unicode MS" pitchFamily="34" charset="-128"/>
                <a:cs typeface="Arial Unicode MS" pitchFamily="34" charset="-128"/>
              </a:rPr>
              <a:t>SAP S/4HANA</a:t>
            </a:r>
          </a:p>
        </p:txBody>
      </p:sp>
      <p:pic>
        <p:nvPicPr>
          <p:cNvPr id="84" name="Picture 83"/>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152927" y="4537231"/>
            <a:ext cx="696230" cy="696230"/>
          </a:xfrm>
          <a:prstGeom prst="rect">
            <a:avLst/>
          </a:prstGeom>
        </p:spPr>
      </p:pic>
      <p:pic>
        <p:nvPicPr>
          <p:cNvPr id="85" name="Picture 84"/>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239594" y="5478241"/>
            <a:ext cx="518424" cy="518424"/>
          </a:xfrm>
          <a:prstGeom prst="rect">
            <a:avLst/>
          </a:prstGeom>
        </p:spPr>
      </p:pic>
      <p:pic>
        <p:nvPicPr>
          <p:cNvPr id="100" name="Picture 99"/>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371791" y="5478241"/>
            <a:ext cx="518424" cy="518424"/>
          </a:xfrm>
          <a:prstGeom prst="rect">
            <a:avLst/>
          </a:prstGeom>
        </p:spPr>
      </p:pic>
      <p:sp>
        <p:nvSpPr>
          <p:cNvPr id="117" name="Rectangle 116"/>
          <p:cNvSpPr/>
          <p:nvPr/>
        </p:nvSpPr>
        <p:spPr bwMode="gray">
          <a:xfrm>
            <a:off x="4154440" y="5984621"/>
            <a:ext cx="778893" cy="397486"/>
          </a:xfrm>
          <a:prstGeom prst="rect">
            <a:avLst/>
          </a:prstGeom>
          <a:noFill/>
          <a:ln w="6350" algn="ctr">
            <a:noFill/>
            <a:miter lim="800000"/>
            <a:headEnd/>
            <a:tailEnd/>
          </a:ln>
        </p:spPr>
        <p:txBody>
          <a:bodyPr lIns="89956" tIns="71964" rIns="89956" bIns="71964" rtlCol="0" anchor="ctr"/>
          <a:lstStyle/>
          <a:p>
            <a:pPr algn="ctr" defTabSz="913943" fontAlgn="base">
              <a:spcBef>
                <a:spcPct val="50000"/>
              </a:spcBef>
              <a:spcAft>
                <a:spcPct val="0"/>
              </a:spcAft>
              <a:buClr>
                <a:srgbClr val="F0AB00"/>
              </a:buClr>
              <a:buSzPct val="80000"/>
              <a:defRPr/>
            </a:pPr>
            <a:r>
              <a:rPr lang="en-US" sz="1100" b="1" kern="0">
                <a:solidFill>
                  <a:srgbClr val="000000"/>
                </a:solidFill>
                <a:latin typeface="Helvetica" pitchFamily="2" charset="0"/>
                <a:ea typeface="Arial Unicode MS" pitchFamily="34" charset="-128"/>
                <a:cs typeface="Arial Unicode MS" pitchFamily="34" charset="-128"/>
              </a:rPr>
              <a:t>SAP ERP</a:t>
            </a:r>
          </a:p>
        </p:txBody>
      </p:sp>
      <p:cxnSp>
        <p:nvCxnSpPr>
          <p:cNvPr id="118" name="Connector: Elbow 117"/>
          <p:cNvCxnSpPr>
            <a:stCxn id="84" idx="2"/>
            <a:endCxn id="125" idx="0"/>
          </p:cNvCxnSpPr>
          <p:nvPr/>
        </p:nvCxnSpPr>
        <p:spPr>
          <a:xfrm rot="16200000" flipH="1">
            <a:off x="5811043" y="4923460"/>
            <a:ext cx="245566" cy="865568"/>
          </a:xfrm>
          <a:prstGeom prst="bentConnector3">
            <a:avLst>
              <a:gd name="adj1" fmla="val 50000"/>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3" name="Connector: Elbow 122"/>
          <p:cNvCxnSpPr>
            <a:stCxn id="84" idx="2"/>
            <a:endCxn id="100" idx="0"/>
          </p:cNvCxnSpPr>
          <p:nvPr/>
        </p:nvCxnSpPr>
        <p:spPr>
          <a:xfrm rot="5400000">
            <a:off x="4943632" y="4920831"/>
            <a:ext cx="244779" cy="870040"/>
          </a:xfrm>
          <a:prstGeom prst="bentConnector3">
            <a:avLst>
              <a:gd name="adj1" fmla="val 50000"/>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a:stCxn id="84" idx="2"/>
            <a:endCxn id="85" idx="0"/>
          </p:cNvCxnSpPr>
          <p:nvPr/>
        </p:nvCxnSpPr>
        <p:spPr>
          <a:xfrm flipH="1">
            <a:off x="5498805" y="5233461"/>
            <a:ext cx="2236" cy="244779"/>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25" name="S4 on Right"/>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107398" y="5479028"/>
            <a:ext cx="518424" cy="518424"/>
          </a:xfrm>
          <a:prstGeom prst="rect">
            <a:avLst/>
          </a:prstGeom>
        </p:spPr>
      </p:pic>
      <p:sp>
        <p:nvSpPr>
          <p:cNvPr id="126" name="Rectangle 125"/>
          <p:cNvSpPr/>
          <p:nvPr/>
        </p:nvSpPr>
        <p:spPr bwMode="gray">
          <a:xfrm>
            <a:off x="5876734" y="4492811"/>
            <a:ext cx="1776812" cy="830781"/>
          </a:xfrm>
          <a:prstGeom prst="rect">
            <a:avLst/>
          </a:prstGeom>
          <a:noFill/>
        </p:spPr>
        <p:txBody>
          <a:bodyPr wrap="square" lIns="0" tIns="0" rIns="0" bIns="0" rtlCol="0" anchor="b">
            <a:spAutoFit/>
          </a:bodyPr>
          <a:lstStyle/>
          <a:p>
            <a:pPr fontAlgn="base">
              <a:spcBef>
                <a:spcPct val="50000"/>
              </a:spcBef>
              <a:spcAft>
                <a:spcPct val="0"/>
              </a:spcAft>
              <a:buClr>
                <a:srgbClr val="F0AB00"/>
              </a:buClr>
              <a:buSzPct val="80000"/>
              <a:defRPr/>
            </a:pPr>
            <a:r>
              <a:rPr lang="en-US" sz="1200" kern="0">
                <a:solidFill>
                  <a:srgbClr val="000000"/>
                </a:solidFill>
                <a:latin typeface="Helvetica" pitchFamily="2" charset="0"/>
                <a:ea typeface="Arial Unicode MS" pitchFamily="34" charset="-128"/>
                <a:cs typeface="Arial Unicode MS" pitchFamily="34" charset="-128"/>
              </a:rPr>
              <a:t>SAP S/4HANA </a:t>
            </a:r>
            <a:br>
              <a:rPr lang="en-US" sz="1200" kern="0">
                <a:solidFill>
                  <a:srgbClr val="000000"/>
                </a:solidFill>
                <a:latin typeface="Helvetica" pitchFamily="2" charset="0"/>
                <a:ea typeface="Arial Unicode MS" pitchFamily="34" charset="-128"/>
                <a:cs typeface="Arial Unicode MS" pitchFamily="34" charset="-128"/>
              </a:rPr>
            </a:br>
            <a:r>
              <a:rPr lang="en-US" sz="1200" kern="0">
                <a:solidFill>
                  <a:srgbClr val="000000"/>
                </a:solidFill>
                <a:latin typeface="Helvetica" pitchFamily="2" charset="0"/>
                <a:ea typeface="Arial Unicode MS" pitchFamily="34" charset="-128"/>
                <a:cs typeface="Arial Unicode MS" pitchFamily="34" charset="-128"/>
              </a:rPr>
              <a:t>Enterprise Management</a:t>
            </a:r>
          </a:p>
          <a:p>
            <a:pPr fontAlgn="base">
              <a:spcBef>
                <a:spcPct val="50000"/>
              </a:spcBef>
              <a:spcAft>
                <a:spcPct val="0"/>
              </a:spcAft>
              <a:buClr>
                <a:srgbClr val="F0AB00"/>
              </a:buClr>
              <a:buSzPct val="80000"/>
              <a:defRPr/>
            </a:pPr>
            <a:r>
              <a:rPr lang="en-US" sz="1200" kern="0">
                <a:solidFill>
                  <a:srgbClr val="000000"/>
                </a:solidFill>
                <a:latin typeface="Helvetica" pitchFamily="2" charset="0"/>
                <a:ea typeface="Arial Unicode MS" pitchFamily="34" charset="-128"/>
                <a:cs typeface="Arial Unicode MS" pitchFamily="34" charset="-128"/>
              </a:rPr>
              <a:t>SAP S/4HANA for</a:t>
            </a:r>
            <a:br>
              <a:rPr lang="en-US" sz="1200" kern="0">
                <a:solidFill>
                  <a:srgbClr val="000000"/>
                </a:solidFill>
                <a:latin typeface="Helvetica" pitchFamily="2" charset="0"/>
                <a:ea typeface="Arial Unicode MS" pitchFamily="34" charset="-128"/>
                <a:cs typeface="Arial Unicode MS" pitchFamily="34" charset="-128"/>
              </a:rPr>
            </a:br>
            <a:r>
              <a:rPr lang="en-US" sz="1200" kern="0">
                <a:solidFill>
                  <a:srgbClr val="000000"/>
                </a:solidFill>
                <a:latin typeface="Helvetica" pitchFamily="2" charset="0"/>
                <a:ea typeface="Arial Unicode MS" pitchFamily="34" charset="-128"/>
                <a:cs typeface="Arial Unicode MS" pitchFamily="34" charset="-128"/>
              </a:rPr>
              <a:t>extended procurement</a:t>
            </a:r>
          </a:p>
        </p:txBody>
      </p:sp>
      <p:pic>
        <p:nvPicPr>
          <p:cNvPr id="127" name="Picture 126"/>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245068" y="3722613"/>
            <a:ext cx="511948" cy="511948"/>
          </a:xfrm>
          <a:prstGeom prst="rect">
            <a:avLst/>
          </a:prstGeom>
        </p:spPr>
      </p:pic>
      <p:cxnSp>
        <p:nvCxnSpPr>
          <p:cNvPr id="128" name="Straight Arrow Connector 127"/>
          <p:cNvCxnSpPr>
            <a:cxnSpLocks/>
          </p:cNvCxnSpPr>
          <p:nvPr/>
        </p:nvCxnSpPr>
        <p:spPr>
          <a:xfrm>
            <a:off x="5499922" y="4186406"/>
            <a:ext cx="0" cy="215512"/>
          </a:xfrm>
          <a:prstGeom prst="straightConnector1">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52" name="Picture 151"/>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0783015" y="3028553"/>
            <a:ext cx="611699" cy="611699"/>
          </a:xfrm>
          <a:prstGeom prst="rect">
            <a:avLst/>
          </a:prstGeom>
        </p:spPr>
      </p:pic>
      <p:sp>
        <p:nvSpPr>
          <p:cNvPr id="154" name="TextBox 153"/>
          <p:cNvSpPr txBox="1"/>
          <p:nvPr/>
        </p:nvSpPr>
        <p:spPr>
          <a:xfrm>
            <a:off x="10124629" y="3640414"/>
            <a:ext cx="1928473" cy="215388"/>
          </a:xfrm>
          <a:prstGeom prst="rect">
            <a:avLst/>
          </a:prstGeom>
          <a:noFill/>
        </p:spPr>
        <p:txBody>
          <a:bodyPr wrap="square" lIns="0" tIns="0" rIns="0" bIns="0" rtlCol="0">
            <a:spAutoFit/>
          </a:bodyPr>
          <a:lstStyle/>
          <a:p>
            <a:pPr algn="ctr" defTabSz="913943" fontAlgn="base">
              <a:spcBef>
                <a:spcPts val="450"/>
              </a:spcBef>
              <a:spcAft>
                <a:spcPct val="0"/>
              </a:spcAft>
              <a:buClr>
                <a:srgbClr val="F0AB00"/>
              </a:buClr>
              <a:buSzPct val="80000"/>
              <a:defRPr/>
            </a:pPr>
            <a:r>
              <a:rPr lang="en-US" sz="1400" kern="0">
                <a:solidFill>
                  <a:srgbClr val="000000"/>
                </a:solidFill>
                <a:latin typeface="Helvetica" pitchFamily="2" charset="0"/>
                <a:ea typeface="Arial Unicode MS" pitchFamily="34" charset="-128"/>
                <a:cs typeface="Arial Unicode MS" pitchFamily="34" charset="-128"/>
              </a:rPr>
              <a:t>Trading Partners</a:t>
            </a:r>
          </a:p>
        </p:txBody>
      </p:sp>
      <p:pic>
        <p:nvPicPr>
          <p:cNvPr id="155" name="Picture 154"/>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4747313" y="4691955"/>
            <a:ext cx="527764" cy="527764"/>
          </a:xfrm>
          <a:prstGeom prst="rect">
            <a:avLst/>
          </a:prstGeom>
        </p:spPr>
      </p:pic>
      <p:sp>
        <p:nvSpPr>
          <p:cNvPr id="168" name="TextBox 167"/>
          <p:cNvSpPr txBox="1"/>
          <p:nvPr/>
        </p:nvSpPr>
        <p:spPr>
          <a:xfrm>
            <a:off x="10124629" y="4525677"/>
            <a:ext cx="1928473" cy="215388"/>
          </a:xfrm>
          <a:prstGeom prst="rect">
            <a:avLst/>
          </a:prstGeom>
          <a:noFill/>
        </p:spPr>
        <p:txBody>
          <a:bodyPr wrap="square" lIns="0" tIns="0" rIns="0" bIns="0" rtlCol="0">
            <a:spAutoFit/>
          </a:bodyPr>
          <a:lstStyle/>
          <a:p>
            <a:pPr algn="ctr" defTabSz="913943" fontAlgn="base">
              <a:spcBef>
                <a:spcPts val="450"/>
              </a:spcBef>
              <a:spcAft>
                <a:spcPct val="0"/>
              </a:spcAft>
              <a:buClr>
                <a:srgbClr val="F0AB00"/>
              </a:buClr>
              <a:buSzPct val="80000"/>
              <a:defRPr/>
            </a:pPr>
            <a:r>
              <a:rPr lang="en-US" sz="1400" kern="0">
                <a:solidFill>
                  <a:srgbClr val="000000"/>
                </a:solidFill>
                <a:latin typeface="Helvetica" pitchFamily="2" charset="0"/>
                <a:ea typeface="Arial Unicode MS" pitchFamily="34" charset="-128"/>
                <a:cs typeface="Arial Unicode MS" pitchFamily="34" charset="-128"/>
              </a:rPr>
              <a:t>Financial Institutions</a:t>
            </a:r>
          </a:p>
        </p:txBody>
      </p:sp>
      <p:pic>
        <p:nvPicPr>
          <p:cNvPr id="169" name="Picture 168"/>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0818999" y="3989375"/>
            <a:ext cx="539734" cy="539734"/>
          </a:xfrm>
          <a:prstGeom prst="rect">
            <a:avLst/>
          </a:prstGeom>
        </p:spPr>
      </p:pic>
      <p:pic>
        <p:nvPicPr>
          <p:cNvPr id="177" name="Picture 176"/>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2127714" y="4128648"/>
            <a:ext cx="431788" cy="431788"/>
          </a:xfrm>
          <a:prstGeom prst="rect">
            <a:avLst/>
          </a:prstGeom>
        </p:spPr>
      </p:pic>
      <p:pic>
        <p:nvPicPr>
          <p:cNvPr id="178" name="Picture 177"/>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2127714" y="3497806"/>
            <a:ext cx="431788" cy="431788"/>
          </a:xfrm>
          <a:prstGeom prst="rect">
            <a:avLst/>
          </a:prstGeom>
        </p:spPr>
      </p:pic>
      <p:cxnSp>
        <p:nvCxnSpPr>
          <p:cNvPr id="60" name="Straight Arrow Connector 59"/>
          <p:cNvCxnSpPr/>
          <p:nvPr/>
        </p:nvCxnSpPr>
        <p:spPr>
          <a:xfrm>
            <a:off x="2658454" y="3974396"/>
            <a:ext cx="2586613" cy="4192"/>
          </a:xfrm>
          <a:prstGeom prst="straightConnector1">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0" name="Rectangle 69"/>
          <p:cNvSpPr/>
          <p:nvPr/>
        </p:nvSpPr>
        <p:spPr bwMode="gray">
          <a:xfrm>
            <a:off x="8075471" y="1924902"/>
            <a:ext cx="629690" cy="1295363"/>
          </a:xfrm>
          <a:prstGeom prst="rect">
            <a:avLst/>
          </a:prstGeom>
          <a:noFill/>
          <a:ln w="6350" algn="ctr">
            <a:noFill/>
            <a:miter lim="800000"/>
            <a:headEnd/>
            <a:tailEnd/>
          </a:ln>
        </p:spPr>
        <p:txBody>
          <a:bodyPr lIns="89956" tIns="71964" rIns="89956" bIns="71964" rtlCol="0" anchor="ctr"/>
          <a:lstStyle/>
          <a:p>
            <a:pPr algn="ctr" defTabSz="913943" fontAlgn="base">
              <a:spcBef>
                <a:spcPct val="50000"/>
              </a:spcBef>
              <a:spcAft>
                <a:spcPct val="0"/>
              </a:spcAft>
              <a:buClr>
                <a:srgbClr val="F0AB00"/>
              </a:buClr>
              <a:buSzPct val="80000"/>
              <a:defRPr/>
            </a:pPr>
            <a:endParaRPr lang="en-US" sz="1799" kern="0" err="1">
              <a:solidFill>
                <a:srgbClr val="000000"/>
              </a:solidFill>
              <a:latin typeface="Helvetica" pitchFamily="2" charset="0"/>
              <a:ea typeface="Arial Unicode MS" pitchFamily="34" charset="-128"/>
              <a:cs typeface="Arial Unicode MS" pitchFamily="34" charset="-128"/>
            </a:endParaRPr>
          </a:p>
        </p:txBody>
      </p:sp>
      <p:pic>
        <p:nvPicPr>
          <p:cNvPr id="157" name="Picture 156"/>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8174422" y="2612163"/>
            <a:ext cx="431788" cy="513854"/>
          </a:xfrm>
          <a:prstGeom prst="rect">
            <a:avLst/>
          </a:prstGeom>
        </p:spPr>
      </p:pic>
      <p:sp>
        <p:nvSpPr>
          <p:cNvPr id="160" name="Rectangle 159"/>
          <p:cNvSpPr/>
          <p:nvPr/>
        </p:nvSpPr>
        <p:spPr bwMode="gray">
          <a:xfrm>
            <a:off x="8075471" y="4855114"/>
            <a:ext cx="629690" cy="1239931"/>
          </a:xfrm>
          <a:prstGeom prst="rect">
            <a:avLst/>
          </a:prstGeom>
          <a:noFill/>
          <a:ln w="6350" algn="ctr">
            <a:noFill/>
            <a:miter lim="800000"/>
            <a:headEnd/>
            <a:tailEnd/>
          </a:ln>
        </p:spPr>
        <p:txBody>
          <a:bodyPr lIns="89956" tIns="71964" rIns="89956" bIns="71964" rtlCol="0" anchor="ctr"/>
          <a:lstStyle/>
          <a:p>
            <a:pPr algn="ctr" defTabSz="913943" fontAlgn="base">
              <a:spcBef>
                <a:spcPct val="50000"/>
              </a:spcBef>
              <a:spcAft>
                <a:spcPct val="0"/>
              </a:spcAft>
              <a:buClr>
                <a:srgbClr val="F0AB00"/>
              </a:buClr>
              <a:buSzPct val="80000"/>
              <a:defRPr/>
            </a:pPr>
            <a:endParaRPr lang="en-US" sz="1799" kern="0" err="1">
              <a:solidFill>
                <a:srgbClr val="000000"/>
              </a:solidFill>
              <a:latin typeface="Helvetica" pitchFamily="2" charset="0"/>
              <a:ea typeface="Arial Unicode MS" pitchFamily="34" charset="-128"/>
              <a:cs typeface="Arial Unicode MS" pitchFamily="34" charset="-128"/>
            </a:endParaRPr>
          </a:p>
        </p:txBody>
      </p:sp>
      <p:cxnSp>
        <p:nvCxnSpPr>
          <p:cNvPr id="161" name="Straight Arrow Connector 160"/>
          <p:cNvCxnSpPr/>
          <p:nvPr/>
        </p:nvCxnSpPr>
        <p:spPr>
          <a:xfrm>
            <a:off x="8390316" y="3165267"/>
            <a:ext cx="0" cy="457081"/>
          </a:xfrm>
          <a:prstGeom prst="straightConnector1">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2" name="Straight Arrow Connector 161"/>
          <p:cNvCxnSpPr/>
          <p:nvPr/>
        </p:nvCxnSpPr>
        <p:spPr>
          <a:xfrm>
            <a:off x="8390316" y="4594367"/>
            <a:ext cx="0" cy="601947"/>
          </a:xfrm>
          <a:prstGeom prst="straightConnector1">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3" name="Straight Arrow Connector 162"/>
          <p:cNvCxnSpPr/>
          <p:nvPr/>
        </p:nvCxnSpPr>
        <p:spPr>
          <a:xfrm>
            <a:off x="8865994" y="3978587"/>
            <a:ext cx="1504508" cy="0"/>
          </a:xfrm>
          <a:prstGeom prst="straightConnector1">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5" name="Connector: Elbow 164"/>
          <p:cNvCxnSpPr>
            <a:stCxn id="72" idx="2"/>
            <a:endCxn id="127" idx="0"/>
          </p:cNvCxnSpPr>
          <p:nvPr/>
        </p:nvCxnSpPr>
        <p:spPr>
          <a:xfrm rot="16200000" flipH="1">
            <a:off x="4556473" y="2778044"/>
            <a:ext cx="1188640" cy="700498"/>
          </a:xfrm>
          <a:prstGeom prst="bentConnector3">
            <a:avLst>
              <a:gd name="adj1" fmla="val 50000"/>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6" name="Connector: Elbow 165"/>
          <p:cNvCxnSpPr>
            <a:stCxn id="64" idx="2"/>
            <a:endCxn id="127" idx="0"/>
          </p:cNvCxnSpPr>
          <p:nvPr/>
        </p:nvCxnSpPr>
        <p:spPr>
          <a:xfrm rot="5400000">
            <a:off x="5239038" y="2797784"/>
            <a:ext cx="1186833" cy="662824"/>
          </a:xfrm>
          <a:prstGeom prst="bentConnector3">
            <a:avLst>
              <a:gd name="adj1" fmla="val 50000"/>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67" name="Picture 166"/>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2432147" y="1868991"/>
            <a:ext cx="287858" cy="287858"/>
          </a:xfrm>
          <a:prstGeom prst="rect">
            <a:avLst/>
          </a:prstGeom>
        </p:spPr>
      </p:pic>
      <p:pic>
        <p:nvPicPr>
          <p:cNvPr id="170" name="Picture 169"/>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2432147" y="2484705"/>
            <a:ext cx="287858" cy="287858"/>
          </a:xfrm>
          <a:prstGeom prst="rect">
            <a:avLst/>
          </a:prstGeom>
        </p:spPr>
      </p:pic>
      <p:pic>
        <p:nvPicPr>
          <p:cNvPr id="171" name="Picture 170"/>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2432147" y="3984719"/>
            <a:ext cx="287858" cy="287858"/>
          </a:xfrm>
          <a:prstGeom prst="rect">
            <a:avLst/>
          </a:prstGeom>
        </p:spPr>
      </p:pic>
      <p:sp>
        <p:nvSpPr>
          <p:cNvPr id="64" name="TextBox 63"/>
          <p:cNvSpPr txBox="1"/>
          <p:nvPr/>
        </p:nvSpPr>
        <p:spPr>
          <a:xfrm>
            <a:off x="5447039" y="2104893"/>
            <a:ext cx="1433654" cy="430887"/>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defRPr/>
            </a:pPr>
            <a:r>
              <a:rPr lang="en-US" sz="1400" kern="0">
                <a:solidFill>
                  <a:srgbClr val="000000"/>
                </a:solidFill>
                <a:latin typeface="Helvetica" pitchFamily="2" charset="0"/>
                <a:ea typeface="Arial Unicode MS" pitchFamily="34" charset="-128"/>
                <a:cs typeface="Arial Unicode MS" pitchFamily="34" charset="-128"/>
              </a:rPr>
              <a:t>SAP Analytics Cloud</a:t>
            </a:r>
          </a:p>
        </p:txBody>
      </p:sp>
      <p:sp>
        <p:nvSpPr>
          <p:cNvPr id="62" name="Rectangle 61"/>
          <p:cNvSpPr/>
          <p:nvPr/>
        </p:nvSpPr>
        <p:spPr bwMode="gray">
          <a:xfrm>
            <a:off x="5103679" y="5984621"/>
            <a:ext cx="778893" cy="397486"/>
          </a:xfrm>
          <a:prstGeom prst="rect">
            <a:avLst/>
          </a:prstGeom>
          <a:noFill/>
          <a:ln w="6350" algn="ctr">
            <a:noFill/>
            <a:miter lim="800000"/>
            <a:headEnd/>
            <a:tailEnd/>
          </a:ln>
        </p:spPr>
        <p:txBody>
          <a:bodyPr lIns="89956" tIns="71964" rIns="89956" bIns="71964" rtlCol="0" anchor="ctr"/>
          <a:lstStyle/>
          <a:p>
            <a:pPr algn="ctr" defTabSz="913943" fontAlgn="base">
              <a:spcBef>
                <a:spcPct val="50000"/>
              </a:spcBef>
              <a:spcAft>
                <a:spcPct val="0"/>
              </a:spcAft>
              <a:buClr>
                <a:srgbClr val="F0AB00"/>
              </a:buClr>
              <a:buSzPct val="80000"/>
              <a:defRPr/>
            </a:pPr>
            <a:r>
              <a:rPr lang="en-US" sz="1100" b="1" kern="0">
                <a:solidFill>
                  <a:srgbClr val="000000"/>
                </a:solidFill>
                <a:latin typeface="Helvetica" pitchFamily="2" charset="0"/>
                <a:ea typeface="Arial Unicode MS" pitchFamily="34" charset="-128"/>
                <a:cs typeface="Arial Unicode MS" pitchFamily="34" charset="-128"/>
              </a:rPr>
              <a:t>SAP ERP</a:t>
            </a:r>
          </a:p>
        </p:txBody>
      </p:sp>
      <p:sp>
        <p:nvSpPr>
          <p:cNvPr id="65" name="TextBox 64"/>
          <p:cNvSpPr txBox="1"/>
          <p:nvPr/>
        </p:nvSpPr>
        <p:spPr>
          <a:xfrm>
            <a:off x="8694588" y="2155057"/>
            <a:ext cx="1917021" cy="215388"/>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defRPr/>
            </a:pPr>
            <a:r>
              <a:rPr lang="en-US" sz="1400" kern="0">
                <a:solidFill>
                  <a:srgbClr val="000000"/>
                </a:solidFill>
                <a:latin typeface="Helvetica" pitchFamily="2" charset="0"/>
                <a:ea typeface="Arial Unicode MS" pitchFamily="34" charset="-128"/>
                <a:cs typeface="Arial Unicode MS" pitchFamily="34" charset="-128"/>
              </a:rPr>
              <a:t>SAP Ariba Catalog</a:t>
            </a:r>
          </a:p>
        </p:txBody>
      </p:sp>
      <p:sp>
        <p:nvSpPr>
          <p:cNvPr id="67" name="TextBox 66"/>
          <p:cNvSpPr txBox="1"/>
          <p:nvPr/>
        </p:nvSpPr>
        <p:spPr>
          <a:xfrm>
            <a:off x="404531" y="2029039"/>
            <a:ext cx="1647840" cy="215388"/>
          </a:xfrm>
          <a:prstGeom prst="rect">
            <a:avLst/>
          </a:prstGeom>
          <a:noFill/>
        </p:spPr>
        <p:txBody>
          <a:bodyPr wrap="square" lIns="0" tIns="0" rIns="0" bIns="0" rtlCol="0">
            <a:spAutoFit/>
          </a:bodyPr>
          <a:lstStyle/>
          <a:p>
            <a:pPr algn="r" fontAlgn="base">
              <a:spcBef>
                <a:spcPts val="1200"/>
              </a:spcBef>
              <a:spcAft>
                <a:spcPct val="0"/>
              </a:spcAft>
              <a:buClr>
                <a:srgbClr val="F0AB00"/>
              </a:buClr>
              <a:buSzPct val="80000"/>
              <a:defRPr/>
            </a:pPr>
            <a:r>
              <a:rPr lang="en-US" sz="1400" kern="0">
                <a:solidFill>
                  <a:srgbClr val="000000"/>
                </a:solidFill>
                <a:latin typeface="Helvetica" pitchFamily="2" charset="0"/>
                <a:ea typeface="Arial Unicode MS" pitchFamily="34" charset="-128"/>
                <a:cs typeface="Arial Unicode MS" pitchFamily="34" charset="-128"/>
              </a:rPr>
              <a:t>SAP Ariba Sourcing</a:t>
            </a:r>
          </a:p>
        </p:txBody>
      </p:sp>
      <p:sp>
        <p:nvSpPr>
          <p:cNvPr id="69" name="TextBox 68"/>
          <p:cNvSpPr txBox="1"/>
          <p:nvPr/>
        </p:nvSpPr>
        <p:spPr>
          <a:xfrm>
            <a:off x="414662" y="4243752"/>
            <a:ext cx="1641117" cy="430775"/>
          </a:xfrm>
          <a:prstGeom prst="rect">
            <a:avLst/>
          </a:prstGeom>
          <a:noFill/>
        </p:spPr>
        <p:txBody>
          <a:bodyPr wrap="square" lIns="0" tIns="0" rIns="0" bIns="0" rtlCol="0">
            <a:spAutoFit/>
          </a:bodyPr>
          <a:lstStyle/>
          <a:p>
            <a:pPr algn="r" fontAlgn="base">
              <a:spcBef>
                <a:spcPts val="1200"/>
              </a:spcBef>
              <a:spcAft>
                <a:spcPct val="0"/>
              </a:spcAft>
              <a:buClr>
                <a:srgbClr val="F0AB00"/>
              </a:buClr>
              <a:buSzPct val="80000"/>
              <a:defRPr/>
            </a:pPr>
            <a:r>
              <a:rPr lang="en-US" sz="1400" kern="0">
                <a:solidFill>
                  <a:srgbClr val="000000"/>
                </a:solidFill>
                <a:latin typeface="Helvetica" pitchFamily="2" charset="0"/>
                <a:ea typeface="Arial Unicode MS" pitchFamily="34" charset="-128"/>
                <a:cs typeface="Arial Unicode MS" pitchFamily="34" charset="-128"/>
              </a:rPr>
              <a:t>SAP Ariba Supplier Risk Management</a:t>
            </a:r>
          </a:p>
        </p:txBody>
      </p:sp>
    </p:spTree>
    <p:extLst>
      <p:ext uri="{BB962C8B-B14F-4D97-AF65-F5344CB8AC3E}">
        <p14:creationId xmlns:p14="http://schemas.microsoft.com/office/powerpoint/2010/main" val="9879826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Rectangle 191"/>
          <p:cNvSpPr/>
          <p:nvPr/>
        </p:nvSpPr>
        <p:spPr>
          <a:xfrm>
            <a:off x="6547653" y="4694197"/>
            <a:ext cx="5071158" cy="129790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467" b="1">
                <a:solidFill>
                  <a:schemeClr val="tx1"/>
                </a:solidFill>
                <a:latin typeface="Helvetica" pitchFamily="2" charset="0"/>
              </a:rPr>
              <a:t>SAP Extended ECM / SAP Archiving and Document Access</a:t>
            </a:r>
          </a:p>
        </p:txBody>
      </p:sp>
      <p:sp>
        <p:nvSpPr>
          <p:cNvPr id="5" name="Text Placeholder 4">
            <a:extLst>
              <a:ext uri="{FF2B5EF4-FFF2-40B4-BE49-F238E27FC236}">
                <a16:creationId xmlns:a16="http://schemas.microsoft.com/office/drawing/2014/main" id="{5BF132FE-942F-D5F7-564A-6CA88AC78BD3}"/>
              </a:ext>
            </a:extLst>
          </p:cNvPr>
          <p:cNvSpPr>
            <a:spLocks noGrp="1"/>
          </p:cNvSpPr>
          <p:nvPr>
            <p:ph type="body" sz="quarter" idx="12"/>
          </p:nvPr>
        </p:nvSpPr>
        <p:spPr/>
        <p:txBody>
          <a:bodyPr>
            <a:normAutofit fontScale="92500" lnSpcReduction="20000"/>
          </a:bodyPr>
          <a:lstStyle/>
          <a:p>
            <a:r>
              <a:rPr lang="en-US" dirty="0"/>
              <a:t>Out-of-the-box Connection With Millions Of Suppliers</a:t>
            </a:r>
          </a:p>
        </p:txBody>
      </p:sp>
      <p:sp>
        <p:nvSpPr>
          <p:cNvPr id="187" name="Ellipse 47"/>
          <p:cNvSpPr>
            <a:spLocks noChangeArrowheads="1"/>
          </p:cNvSpPr>
          <p:nvPr/>
        </p:nvSpPr>
        <p:spPr bwMode="gray">
          <a:xfrm>
            <a:off x="2929078" y="3763113"/>
            <a:ext cx="558619" cy="292799"/>
          </a:xfrm>
          <a:prstGeom prst="ellipse">
            <a:avLst/>
          </a:prstGeom>
          <a:noFill/>
          <a:ln w="12700">
            <a:noFill/>
            <a:round/>
            <a:headEnd/>
            <a:tailEnd type="triangle" w="med" len="med"/>
          </a:ln>
        </p:spPr>
        <p:txBody>
          <a:bodyPr lIns="0" tIns="0" rIns="0" bIns="0" anchor="ctr"/>
          <a:lstStyle/>
          <a:p>
            <a:pPr algn="ctr"/>
            <a:endParaRPr lang="en-US" sz="1050">
              <a:latin typeface="Helvetica" pitchFamily="2" charset="0"/>
            </a:endParaRPr>
          </a:p>
        </p:txBody>
      </p:sp>
      <p:sp>
        <p:nvSpPr>
          <p:cNvPr id="3" name="Rectangle 2"/>
          <p:cNvSpPr/>
          <p:nvPr/>
        </p:nvSpPr>
        <p:spPr>
          <a:xfrm>
            <a:off x="6547654" y="2332007"/>
            <a:ext cx="5079284" cy="22697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de-DE" sz="1799" b="1">
                <a:solidFill>
                  <a:schemeClr val="tx1"/>
                </a:solidFill>
                <a:latin typeface="Helvetica" pitchFamily="2" charset="0"/>
              </a:rPr>
              <a:t>SAP Business Suite</a:t>
            </a:r>
          </a:p>
        </p:txBody>
      </p:sp>
      <p:sp>
        <p:nvSpPr>
          <p:cNvPr id="177" name="Rectangle 176"/>
          <p:cNvSpPr/>
          <p:nvPr/>
        </p:nvSpPr>
        <p:spPr>
          <a:xfrm>
            <a:off x="6547653" y="3029805"/>
            <a:ext cx="3741121" cy="158405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de-DE" sz="1100" b="1">
                <a:solidFill>
                  <a:schemeClr val="tx1"/>
                </a:solidFill>
                <a:latin typeface="Helvetica" pitchFamily="2" charset="0"/>
              </a:rPr>
              <a:t>Invoice Management</a:t>
            </a:r>
          </a:p>
        </p:txBody>
      </p:sp>
      <p:sp>
        <p:nvSpPr>
          <p:cNvPr id="128" name="Rectangle 127"/>
          <p:cNvSpPr/>
          <p:nvPr/>
        </p:nvSpPr>
        <p:spPr>
          <a:xfrm>
            <a:off x="10360369" y="3029805"/>
            <a:ext cx="1258441" cy="158405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de-DE" sz="1467">
                <a:solidFill>
                  <a:schemeClr val="tx1"/>
                </a:solidFill>
                <a:latin typeface="Helvetica" pitchFamily="2" charset="0"/>
              </a:rPr>
              <a:t>FI</a:t>
            </a:r>
          </a:p>
        </p:txBody>
      </p:sp>
      <p:sp>
        <p:nvSpPr>
          <p:cNvPr id="27" name="TextBox 26"/>
          <p:cNvSpPr txBox="1"/>
          <p:nvPr/>
        </p:nvSpPr>
        <p:spPr>
          <a:xfrm>
            <a:off x="503497" y="4463475"/>
            <a:ext cx="6125030" cy="1353864"/>
          </a:xfrm>
          <a:prstGeom prst="rect">
            <a:avLst/>
          </a:prstGeom>
          <a:noFill/>
        </p:spPr>
        <p:txBody>
          <a:bodyPr wrap="square" rtlCol="0">
            <a:spAutoFit/>
          </a:bodyPr>
          <a:lstStyle/>
          <a:p>
            <a:pPr marL="179910" lvl="1" indent="-179910" defTabSz="1088231">
              <a:spcBef>
                <a:spcPts val="600"/>
              </a:spcBef>
              <a:buClr>
                <a:schemeClr val="accent1"/>
              </a:buClr>
              <a:buFont typeface="Wingdings" pitchFamily="2" charset="2"/>
              <a:buChar char="§"/>
            </a:pPr>
            <a:r>
              <a:rPr lang="en-US" sz="1799" dirty="0">
                <a:latin typeface="Helvetica" pitchFamily="2" charset="0"/>
              </a:rPr>
              <a:t>Purchase order, invoice and content integration</a:t>
            </a:r>
          </a:p>
          <a:p>
            <a:pPr marL="179910" lvl="1" indent="-179910" defTabSz="1088231">
              <a:spcBef>
                <a:spcPts val="600"/>
              </a:spcBef>
              <a:buClr>
                <a:schemeClr val="accent1"/>
              </a:buClr>
              <a:buFont typeface="Wingdings" pitchFamily="2" charset="2"/>
              <a:buChar char="§"/>
            </a:pPr>
            <a:r>
              <a:rPr lang="en-US" sz="1799" dirty="0">
                <a:latin typeface="Helvetica" pitchFamily="2" charset="0"/>
              </a:rPr>
              <a:t>Improved supplier collaboration</a:t>
            </a:r>
          </a:p>
          <a:p>
            <a:pPr marL="179910" lvl="1" indent="-179910" defTabSz="1088231">
              <a:spcBef>
                <a:spcPts val="600"/>
              </a:spcBef>
              <a:buClr>
                <a:schemeClr val="accent1"/>
              </a:buClr>
              <a:buFont typeface="Wingdings" pitchFamily="2" charset="2"/>
              <a:buChar char="§"/>
            </a:pPr>
            <a:r>
              <a:rPr lang="en-US" sz="1799" dirty="0">
                <a:latin typeface="Helvetica" pitchFamily="2" charset="0"/>
              </a:rPr>
              <a:t>Enhanced exception processing and </a:t>
            </a:r>
            <a:br>
              <a:rPr lang="en-US" sz="1799" dirty="0">
                <a:latin typeface="Helvetica" pitchFamily="2" charset="0"/>
              </a:rPr>
            </a:br>
            <a:r>
              <a:rPr lang="en-US" sz="1799" dirty="0">
                <a:latin typeface="Helvetica" pitchFamily="2" charset="0"/>
              </a:rPr>
              <a:t>discount leverage</a:t>
            </a:r>
          </a:p>
        </p:txBody>
      </p:sp>
      <p:sp>
        <p:nvSpPr>
          <p:cNvPr id="4" name="TextBox 3"/>
          <p:cNvSpPr txBox="1"/>
          <p:nvPr/>
        </p:nvSpPr>
        <p:spPr>
          <a:xfrm>
            <a:off x="8511708" y="4930173"/>
            <a:ext cx="3075458" cy="584488"/>
          </a:xfrm>
          <a:prstGeom prst="rect">
            <a:avLst/>
          </a:prstGeom>
          <a:noFill/>
        </p:spPr>
        <p:txBody>
          <a:bodyPr wrap="square" rtlCol="0">
            <a:spAutoFit/>
          </a:bodyPr>
          <a:lstStyle/>
          <a:p>
            <a:r>
              <a:rPr lang="en-US" sz="1600">
                <a:latin typeface="Helvetica" pitchFamily="2" charset="0"/>
              </a:rPr>
              <a:t>Receive, manage and access</a:t>
            </a:r>
            <a:br>
              <a:rPr lang="en-US" sz="1600">
                <a:latin typeface="Helvetica" pitchFamily="2" charset="0"/>
              </a:rPr>
            </a:br>
            <a:r>
              <a:rPr lang="en-US" sz="1600">
                <a:latin typeface="Helvetica" pitchFamily="2" charset="0"/>
              </a:rPr>
              <a:t>content in the right context </a:t>
            </a:r>
          </a:p>
        </p:txBody>
      </p:sp>
      <p:pic>
        <p:nvPicPr>
          <p:cNvPr id="8" name="Picture 7">
            <a:extLst>
              <a:ext uri="{FF2B5EF4-FFF2-40B4-BE49-F238E27FC236}">
                <a16:creationId xmlns:a16="http://schemas.microsoft.com/office/drawing/2014/main" id="{8364261F-8272-3743-ADC5-3DE4FE071C2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71284" y="4758895"/>
            <a:ext cx="874667" cy="874667"/>
          </a:xfrm>
          <a:prstGeom prst="rect">
            <a:avLst/>
          </a:prstGeom>
        </p:spPr>
      </p:pic>
      <p:pic>
        <p:nvPicPr>
          <p:cNvPr id="10" name="Picture 9">
            <a:extLst>
              <a:ext uri="{FF2B5EF4-FFF2-40B4-BE49-F238E27FC236}">
                <a16:creationId xmlns:a16="http://schemas.microsoft.com/office/drawing/2014/main" id="{BF925F17-A31D-0742-A960-0AD6B9703E7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87770" y="2142852"/>
            <a:ext cx="802382" cy="802382"/>
          </a:xfrm>
          <a:prstGeom prst="rect">
            <a:avLst/>
          </a:prstGeom>
        </p:spPr>
      </p:pic>
      <p:pic>
        <p:nvPicPr>
          <p:cNvPr id="222" name="Picture 221">
            <a:extLst>
              <a:ext uri="{FF2B5EF4-FFF2-40B4-BE49-F238E27FC236}">
                <a16:creationId xmlns:a16="http://schemas.microsoft.com/office/drawing/2014/main" id="{01652ED6-FE93-DC4D-BCC5-62819D53795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07509" y="3079935"/>
            <a:ext cx="648930" cy="648930"/>
          </a:xfrm>
          <a:prstGeom prst="rect">
            <a:avLst/>
          </a:prstGeom>
        </p:spPr>
      </p:pic>
      <p:pic>
        <p:nvPicPr>
          <p:cNvPr id="223" name="Picture 222">
            <a:extLst>
              <a:ext uri="{FF2B5EF4-FFF2-40B4-BE49-F238E27FC236}">
                <a16:creationId xmlns:a16="http://schemas.microsoft.com/office/drawing/2014/main" id="{8E9D0825-9F2E-6143-BA9D-EDBE02CD516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42974" y="4783578"/>
            <a:ext cx="802382" cy="802382"/>
          </a:xfrm>
          <a:prstGeom prst="rect">
            <a:avLst/>
          </a:prstGeom>
        </p:spPr>
      </p:pic>
      <p:pic>
        <p:nvPicPr>
          <p:cNvPr id="12" name="Picture 11">
            <a:extLst>
              <a:ext uri="{FF2B5EF4-FFF2-40B4-BE49-F238E27FC236}">
                <a16:creationId xmlns:a16="http://schemas.microsoft.com/office/drawing/2014/main" id="{D238EBF7-0475-F048-8E7E-93611D9281A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337992" y="3062920"/>
            <a:ext cx="679696" cy="679696"/>
          </a:xfrm>
          <a:prstGeom prst="rect">
            <a:avLst/>
          </a:prstGeom>
        </p:spPr>
      </p:pic>
      <p:pic>
        <p:nvPicPr>
          <p:cNvPr id="14" name="Picture 13">
            <a:extLst>
              <a:ext uri="{FF2B5EF4-FFF2-40B4-BE49-F238E27FC236}">
                <a16:creationId xmlns:a16="http://schemas.microsoft.com/office/drawing/2014/main" id="{2B284A7A-8FE7-6241-BBAE-3A797BE2D0A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684455" y="3089036"/>
            <a:ext cx="674715" cy="674715"/>
          </a:xfrm>
          <a:prstGeom prst="rect">
            <a:avLst/>
          </a:prstGeom>
        </p:spPr>
      </p:pic>
      <p:pic>
        <p:nvPicPr>
          <p:cNvPr id="16" name="Picture 15">
            <a:extLst>
              <a:ext uri="{FF2B5EF4-FFF2-40B4-BE49-F238E27FC236}">
                <a16:creationId xmlns:a16="http://schemas.microsoft.com/office/drawing/2014/main" id="{15B53637-1D83-A449-9B64-CBF16A1193C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614147" y="3062680"/>
            <a:ext cx="695139" cy="695139"/>
          </a:xfrm>
          <a:prstGeom prst="rect">
            <a:avLst/>
          </a:prstGeom>
        </p:spPr>
      </p:pic>
      <p:pic>
        <p:nvPicPr>
          <p:cNvPr id="18" name="Picture 17">
            <a:extLst>
              <a:ext uri="{FF2B5EF4-FFF2-40B4-BE49-F238E27FC236}">
                <a16:creationId xmlns:a16="http://schemas.microsoft.com/office/drawing/2014/main" id="{FF05F425-D32F-714B-B47C-536484B276B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548882" y="3148959"/>
            <a:ext cx="556731" cy="556731"/>
          </a:xfrm>
          <a:prstGeom prst="rect">
            <a:avLst/>
          </a:prstGeom>
        </p:spPr>
      </p:pic>
      <p:pic>
        <p:nvPicPr>
          <p:cNvPr id="20" name="Picture 19">
            <a:extLst>
              <a:ext uri="{FF2B5EF4-FFF2-40B4-BE49-F238E27FC236}">
                <a16:creationId xmlns:a16="http://schemas.microsoft.com/office/drawing/2014/main" id="{102024C8-C864-E944-B9F5-A1D063447D9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628527" y="1935025"/>
            <a:ext cx="1173504" cy="1173504"/>
          </a:xfrm>
          <a:prstGeom prst="rect">
            <a:avLst/>
          </a:prstGeom>
        </p:spPr>
      </p:pic>
      <p:cxnSp>
        <p:nvCxnSpPr>
          <p:cNvPr id="22" name="Straight Arrow Connector 21">
            <a:extLst>
              <a:ext uri="{FF2B5EF4-FFF2-40B4-BE49-F238E27FC236}">
                <a16:creationId xmlns:a16="http://schemas.microsoft.com/office/drawing/2014/main" id="{58ED3EC7-B754-D140-B776-225CD55A2C4B}"/>
              </a:ext>
            </a:extLst>
          </p:cNvPr>
          <p:cNvCxnSpPr>
            <a:cxnSpLocks/>
          </p:cNvCxnSpPr>
          <p:nvPr/>
        </p:nvCxnSpPr>
        <p:spPr>
          <a:xfrm>
            <a:off x="3876141" y="3434980"/>
            <a:ext cx="2608794"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C01B3C01-4081-5B41-92C8-8D9F99C565DA}"/>
              </a:ext>
            </a:extLst>
          </p:cNvPr>
          <p:cNvSpPr/>
          <p:nvPr/>
        </p:nvSpPr>
        <p:spPr>
          <a:xfrm>
            <a:off x="4439064" y="2899122"/>
            <a:ext cx="1500732" cy="461537"/>
          </a:xfrm>
          <a:prstGeom prst="rect">
            <a:avLst/>
          </a:prstGeom>
          <a:noFill/>
        </p:spPr>
        <p:txBody>
          <a:bodyPr wrap="none">
            <a:spAutoFit/>
          </a:bodyPr>
          <a:lstStyle/>
          <a:p>
            <a:pPr algn="ctr"/>
            <a:r>
              <a:rPr lang="en-US" sz="2399" dirty="0">
                <a:latin typeface="Helvetica" pitchFamily="2" charset="0"/>
              </a:rPr>
              <a:t>&lt; cXML/&gt;</a:t>
            </a:r>
          </a:p>
        </p:txBody>
      </p:sp>
      <p:cxnSp>
        <p:nvCxnSpPr>
          <p:cNvPr id="26" name="Straight Arrow Connector 25">
            <a:extLst>
              <a:ext uri="{FF2B5EF4-FFF2-40B4-BE49-F238E27FC236}">
                <a16:creationId xmlns:a16="http://schemas.microsoft.com/office/drawing/2014/main" id="{C96F0B04-A2B3-DE4F-B6EF-590174C56C58}"/>
              </a:ext>
            </a:extLst>
          </p:cNvPr>
          <p:cNvCxnSpPr/>
          <p:nvPr/>
        </p:nvCxnSpPr>
        <p:spPr>
          <a:xfrm>
            <a:off x="6871284" y="4253979"/>
            <a:ext cx="3112239" cy="0"/>
          </a:xfrm>
          <a:prstGeom prst="straightConnector1">
            <a:avLst/>
          </a:prstGeom>
          <a:ln w="1905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24" name="Straight Arrow Connector 223">
            <a:extLst>
              <a:ext uri="{FF2B5EF4-FFF2-40B4-BE49-F238E27FC236}">
                <a16:creationId xmlns:a16="http://schemas.microsoft.com/office/drawing/2014/main" id="{452E9FF3-5F6B-D544-9159-4D7B862A0CCD}"/>
              </a:ext>
            </a:extLst>
          </p:cNvPr>
          <p:cNvCxnSpPr>
            <a:cxnSpLocks/>
          </p:cNvCxnSpPr>
          <p:nvPr/>
        </p:nvCxnSpPr>
        <p:spPr>
          <a:xfrm>
            <a:off x="10475982" y="4253979"/>
            <a:ext cx="1052652" cy="0"/>
          </a:xfrm>
          <a:prstGeom prst="straightConnector1">
            <a:avLst/>
          </a:prstGeom>
          <a:ln w="1905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9CAFA488-E2FB-9443-9CDF-38CA1354E015}"/>
              </a:ext>
            </a:extLst>
          </p:cNvPr>
          <p:cNvSpPr/>
          <p:nvPr/>
        </p:nvSpPr>
        <p:spPr>
          <a:xfrm>
            <a:off x="6842727" y="3774917"/>
            <a:ext cx="3286544" cy="502635"/>
          </a:xfrm>
          <a:prstGeom prst="rect">
            <a:avLst/>
          </a:prstGeom>
        </p:spPr>
        <p:txBody>
          <a:bodyPr wrap="square">
            <a:spAutoFit/>
          </a:bodyPr>
          <a:lstStyle/>
          <a:p>
            <a:pPr algn="ctr" defTabSz="1218552">
              <a:spcBef>
                <a:spcPct val="50000"/>
              </a:spcBef>
              <a:buClr>
                <a:srgbClr val="F0AB00"/>
              </a:buClr>
              <a:buSzPct val="80000"/>
            </a:pPr>
            <a:r>
              <a:rPr lang="en-US" sz="1467" kern="0">
                <a:latin typeface="Helvetica" pitchFamily="2" charset="0"/>
                <a:ea typeface="Arial Unicode MS" pitchFamily="34" charset="-128"/>
                <a:cs typeface="Arial Unicode MS" pitchFamily="34" charset="-128"/>
              </a:rPr>
              <a:t>Automated </a:t>
            </a:r>
            <a:r>
              <a:rPr lang="en-US" sz="1400" kern="0">
                <a:latin typeface="Helvetica" pitchFamily="2" charset="0"/>
                <a:ea typeface="Arial Unicode MS" pitchFamily="34" charset="-128"/>
                <a:cs typeface="Arial Unicode MS" pitchFamily="34" charset="-128"/>
              </a:rPr>
              <a:t>reconciliation</a:t>
            </a:r>
            <a:r>
              <a:rPr lang="en-US" sz="1467" kern="0">
                <a:latin typeface="Helvetica" pitchFamily="2" charset="0"/>
                <a:ea typeface="Arial Unicode MS" pitchFamily="34" charset="-128"/>
                <a:cs typeface="Arial Unicode MS" pitchFamily="34" charset="-128"/>
              </a:rPr>
              <a:t> and posting</a:t>
            </a:r>
            <a:br>
              <a:rPr lang="en-US" sz="1467" kern="0">
                <a:latin typeface="Helvetica" pitchFamily="2" charset="0"/>
                <a:ea typeface="Arial Unicode MS" pitchFamily="34" charset="-128"/>
                <a:cs typeface="Arial Unicode MS" pitchFamily="34" charset="-128"/>
              </a:rPr>
            </a:br>
            <a:r>
              <a:rPr lang="en-US" sz="1200" kern="0">
                <a:latin typeface="Helvetica" pitchFamily="2" charset="0"/>
                <a:ea typeface="Arial Unicode MS" pitchFamily="34" charset="-128"/>
                <a:cs typeface="Arial Unicode MS" pitchFamily="34" charset="-128"/>
              </a:rPr>
              <a:t>Role-based collaboration</a:t>
            </a:r>
          </a:p>
        </p:txBody>
      </p:sp>
      <p:sp>
        <p:nvSpPr>
          <p:cNvPr id="30" name="Rectangle 29">
            <a:extLst>
              <a:ext uri="{FF2B5EF4-FFF2-40B4-BE49-F238E27FC236}">
                <a16:creationId xmlns:a16="http://schemas.microsoft.com/office/drawing/2014/main" id="{E950040F-F065-2141-ABE4-A53011E970FC}"/>
              </a:ext>
            </a:extLst>
          </p:cNvPr>
          <p:cNvSpPr/>
          <p:nvPr/>
        </p:nvSpPr>
        <p:spPr>
          <a:xfrm>
            <a:off x="10767574" y="3805771"/>
            <a:ext cx="508474" cy="318100"/>
          </a:xfrm>
          <a:prstGeom prst="rect">
            <a:avLst/>
          </a:prstGeom>
        </p:spPr>
        <p:txBody>
          <a:bodyPr wrap="none">
            <a:spAutoFit/>
          </a:bodyPr>
          <a:lstStyle/>
          <a:p>
            <a:pPr algn="ctr" defTabSz="1218552">
              <a:spcBef>
                <a:spcPct val="50000"/>
              </a:spcBef>
              <a:buClr>
                <a:srgbClr val="F0AB00"/>
              </a:buClr>
              <a:buSzPct val="80000"/>
            </a:pPr>
            <a:r>
              <a:rPr lang="en-US" sz="1467" kern="0">
                <a:latin typeface="Helvetica" pitchFamily="2" charset="0"/>
                <a:ea typeface="Arial Unicode MS" pitchFamily="34" charset="-128"/>
                <a:cs typeface="Arial Unicode MS" pitchFamily="34" charset="-128"/>
              </a:rPr>
              <a:t>Pay</a:t>
            </a:r>
          </a:p>
        </p:txBody>
      </p:sp>
      <p:grpSp>
        <p:nvGrpSpPr>
          <p:cNvPr id="32" name="Group 31">
            <a:extLst>
              <a:ext uri="{FF2B5EF4-FFF2-40B4-BE49-F238E27FC236}">
                <a16:creationId xmlns:a16="http://schemas.microsoft.com/office/drawing/2014/main" id="{9EE62CAC-F19C-4143-A3C7-831A1CAC2438}"/>
              </a:ext>
            </a:extLst>
          </p:cNvPr>
          <p:cNvGrpSpPr/>
          <p:nvPr/>
        </p:nvGrpSpPr>
        <p:grpSpPr>
          <a:xfrm>
            <a:off x="733967" y="3126324"/>
            <a:ext cx="3025097" cy="579366"/>
            <a:chOff x="1362076" y="3394075"/>
            <a:chExt cx="2246312" cy="430213"/>
          </a:xfrm>
        </p:grpSpPr>
        <p:sp>
          <p:nvSpPr>
            <p:cNvPr id="33" name="Freeform 10">
              <a:extLst>
                <a:ext uri="{FF2B5EF4-FFF2-40B4-BE49-F238E27FC236}">
                  <a16:creationId xmlns:a16="http://schemas.microsoft.com/office/drawing/2014/main" id="{6B3EE49D-E4D2-B34E-A163-42F5E96C8D3F}"/>
                </a:ext>
              </a:extLst>
            </p:cNvPr>
            <p:cNvSpPr>
              <a:spLocks noEditPoints="1"/>
            </p:cNvSpPr>
            <p:nvPr/>
          </p:nvSpPr>
          <p:spPr bwMode="auto">
            <a:xfrm>
              <a:off x="1362076" y="3486150"/>
              <a:ext cx="1557338" cy="246063"/>
            </a:xfrm>
            <a:custGeom>
              <a:avLst/>
              <a:gdLst>
                <a:gd name="T0" fmla="*/ 77 w 3023"/>
                <a:gd name="T1" fmla="*/ 321 h 480"/>
                <a:gd name="T2" fmla="*/ 282 w 3023"/>
                <a:gd name="T3" fmla="*/ 347 h 480"/>
                <a:gd name="T4" fmla="*/ 20 w 3023"/>
                <a:gd name="T5" fmla="*/ 139 h 480"/>
                <a:gd name="T6" fmla="*/ 371 w 3023"/>
                <a:gd name="T7" fmla="*/ 95 h 480"/>
                <a:gd name="T8" fmla="*/ 186 w 3023"/>
                <a:gd name="T9" fmla="*/ 84 h 480"/>
                <a:gd name="T10" fmla="*/ 214 w 3023"/>
                <a:gd name="T11" fmla="*/ 197 h 480"/>
                <a:gd name="T12" fmla="*/ 197 w 3023"/>
                <a:gd name="T13" fmla="*/ 480 h 480"/>
                <a:gd name="T14" fmla="*/ 400 w 3023"/>
                <a:gd name="T15" fmla="*/ 472 h 480"/>
                <a:gd name="T16" fmla="*/ 661 w 3023"/>
                <a:gd name="T17" fmla="*/ 7 h 480"/>
                <a:gd name="T18" fmla="*/ 722 w 3023"/>
                <a:gd name="T19" fmla="*/ 472 h 480"/>
                <a:gd name="T20" fmla="*/ 530 w 3023"/>
                <a:gd name="T21" fmla="*/ 368 h 480"/>
                <a:gd name="T22" fmla="*/ 400 w 3023"/>
                <a:gd name="T23" fmla="*/ 472 h 480"/>
                <a:gd name="T24" fmla="*/ 663 w 3023"/>
                <a:gd name="T25" fmla="*/ 295 h 480"/>
                <a:gd name="T26" fmla="*/ 609 w 3023"/>
                <a:gd name="T27" fmla="*/ 137 h 480"/>
                <a:gd name="T28" fmla="*/ 876 w 3023"/>
                <a:gd name="T29" fmla="*/ 472 h 480"/>
                <a:gd name="T30" fmla="*/ 1044 w 3023"/>
                <a:gd name="T31" fmla="*/ 9 h 480"/>
                <a:gd name="T32" fmla="*/ 1043 w 3023"/>
                <a:gd name="T33" fmla="*/ 307 h 480"/>
                <a:gd name="T34" fmla="*/ 977 w 3023"/>
                <a:gd name="T35" fmla="*/ 472 h 480"/>
                <a:gd name="T36" fmla="*/ 977 w 3023"/>
                <a:gd name="T37" fmla="*/ 229 h 480"/>
                <a:gd name="T38" fmla="*/ 1133 w 3023"/>
                <a:gd name="T39" fmla="*/ 160 h 480"/>
                <a:gd name="T40" fmla="*/ 977 w 3023"/>
                <a:gd name="T41" fmla="*/ 92 h 480"/>
                <a:gd name="T42" fmla="*/ 1412 w 3023"/>
                <a:gd name="T43" fmla="*/ 472 h 480"/>
                <a:gd name="T44" fmla="*/ 1671 w 3023"/>
                <a:gd name="T45" fmla="*/ 7 h 480"/>
                <a:gd name="T46" fmla="*/ 1732 w 3023"/>
                <a:gd name="T47" fmla="*/ 472 h 480"/>
                <a:gd name="T48" fmla="*/ 1541 w 3023"/>
                <a:gd name="T49" fmla="*/ 375 h 480"/>
                <a:gd name="T50" fmla="*/ 1412 w 3023"/>
                <a:gd name="T51" fmla="*/ 472 h 480"/>
                <a:gd name="T52" fmla="*/ 1674 w 3023"/>
                <a:gd name="T53" fmla="*/ 297 h 480"/>
                <a:gd name="T54" fmla="*/ 1620 w 3023"/>
                <a:gd name="T55" fmla="*/ 143 h 480"/>
                <a:gd name="T56" fmla="*/ 1894 w 3023"/>
                <a:gd name="T57" fmla="*/ 472 h 480"/>
                <a:gd name="T58" fmla="*/ 1991 w 3023"/>
                <a:gd name="T59" fmla="*/ 143 h 480"/>
                <a:gd name="T60" fmla="*/ 1988 w 3023"/>
                <a:gd name="T61" fmla="*/ 201 h 480"/>
                <a:gd name="T62" fmla="*/ 2103 w 3023"/>
                <a:gd name="T63" fmla="*/ 123 h 480"/>
                <a:gd name="T64" fmla="*/ 2077 w 3023"/>
                <a:gd name="T65" fmla="*/ 217 h 480"/>
                <a:gd name="T66" fmla="*/ 1991 w 3023"/>
                <a:gd name="T67" fmla="*/ 472 h 480"/>
                <a:gd name="T68" fmla="*/ 2165 w 3023"/>
                <a:gd name="T69" fmla="*/ 85 h 480"/>
                <a:gd name="T70" fmla="*/ 2261 w 3023"/>
                <a:gd name="T71" fmla="*/ 7 h 480"/>
                <a:gd name="T72" fmla="*/ 2165 w 3023"/>
                <a:gd name="T73" fmla="*/ 85 h 480"/>
                <a:gd name="T74" fmla="*/ 2165 w 3023"/>
                <a:gd name="T75" fmla="*/ 143 h 480"/>
                <a:gd name="T76" fmla="*/ 2261 w 3023"/>
                <a:gd name="T77" fmla="*/ 472 h 480"/>
                <a:gd name="T78" fmla="*/ 2436 w 3023"/>
                <a:gd name="T79" fmla="*/ 431 h 480"/>
                <a:gd name="T80" fmla="*/ 2339 w 3023"/>
                <a:gd name="T81" fmla="*/ 472 h 480"/>
                <a:gd name="T82" fmla="*/ 2436 w 3023"/>
                <a:gd name="T83" fmla="*/ 7 h 480"/>
                <a:gd name="T84" fmla="*/ 2539 w 3023"/>
                <a:gd name="T85" fmla="*/ 132 h 480"/>
                <a:gd name="T86" fmla="*/ 2537 w 3023"/>
                <a:gd name="T87" fmla="*/ 476 h 480"/>
                <a:gd name="T88" fmla="*/ 2568 w 3023"/>
                <a:gd name="T89" fmla="*/ 305 h 480"/>
                <a:gd name="T90" fmla="*/ 2436 w 3023"/>
                <a:gd name="T91" fmla="*/ 247 h 480"/>
                <a:gd name="T92" fmla="*/ 2503 w 3023"/>
                <a:gd name="T93" fmla="*/ 400 h 480"/>
                <a:gd name="T94" fmla="*/ 2707 w 3023"/>
                <a:gd name="T95" fmla="*/ 386 h 480"/>
                <a:gd name="T96" fmla="*/ 2919 w 3023"/>
                <a:gd name="T97" fmla="*/ 247 h 480"/>
                <a:gd name="T98" fmla="*/ 2763 w 3023"/>
                <a:gd name="T99" fmla="*/ 248 h 480"/>
                <a:gd name="T100" fmla="*/ 2886 w 3023"/>
                <a:gd name="T101" fmla="*/ 132 h 480"/>
                <a:gd name="T102" fmla="*/ 3016 w 3023"/>
                <a:gd name="T103" fmla="*/ 390 h 480"/>
                <a:gd name="T104" fmla="*/ 2923 w 3023"/>
                <a:gd name="T105" fmla="*/ 472 h 480"/>
                <a:gd name="T106" fmla="*/ 2801 w 3023"/>
                <a:gd name="T107" fmla="*/ 476 h 480"/>
                <a:gd name="T108" fmla="*/ 2919 w 3023"/>
                <a:gd name="T109" fmla="*/ 371 h 480"/>
                <a:gd name="T110" fmla="*/ 2805 w 3023"/>
                <a:gd name="T111" fmla="*/ 368 h 480"/>
                <a:gd name="T112" fmla="*/ 2919 w 3023"/>
                <a:gd name="T113" fmla="*/ 371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23" h="480">
                  <a:moveTo>
                    <a:pt x="0" y="367"/>
                  </a:moveTo>
                  <a:cubicBezTo>
                    <a:pt x="77" y="321"/>
                    <a:pt x="77" y="321"/>
                    <a:pt x="77" y="321"/>
                  </a:cubicBezTo>
                  <a:cubicBezTo>
                    <a:pt x="103" y="372"/>
                    <a:pt x="149" y="400"/>
                    <a:pt x="202" y="400"/>
                  </a:cubicBezTo>
                  <a:cubicBezTo>
                    <a:pt x="249" y="400"/>
                    <a:pt x="282" y="382"/>
                    <a:pt x="282" y="347"/>
                  </a:cubicBezTo>
                  <a:cubicBezTo>
                    <a:pt x="282" y="312"/>
                    <a:pt x="249" y="297"/>
                    <a:pt x="189" y="280"/>
                  </a:cubicBezTo>
                  <a:cubicBezTo>
                    <a:pt x="106" y="257"/>
                    <a:pt x="20" y="235"/>
                    <a:pt x="20" y="139"/>
                  </a:cubicBezTo>
                  <a:cubicBezTo>
                    <a:pt x="20" y="52"/>
                    <a:pt x="88" y="0"/>
                    <a:pt x="187" y="0"/>
                  </a:cubicBezTo>
                  <a:cubicBezTo>
                    <a:pt x="282" y="0"/>
                    <a:pt x="338" y="46"/>
                    <a:pt x="371" y="95"/>
                  </a:cubicBezTo>
                  <a:cubicBezTo>
                    <a:pt x="300" y="149"/>
                    <a:pt x="300" y="149"/>
                    <a:pt x="300" y="149"/>
                  </a:cubicBezTo>
                  <a:cubicBezTo>
                    <a:pt x="276" y="110"/>
                    <a:pt x="231" y="84"/>
                    <a:pt x="186" y="84"/>
                  </a:cubicBezTo>
                  <a:cubicBezTo>
                    <a:pt x="143" y="84"/>
                    <a:pt x="119" y="102"/>
                    <a:pt x="119" y="130"/>
                  </a:cubicBezTo>
                  <a:cubicBezTo>
                    <a:pt x="119" y="167"/>
                    <a:pt x="154" y="180"/>
                    <a:pt x="214" y="197"/>
                  </a:cubicBezTo>
                  <a:cubicBezTo>
                    <a:pt x="296" y="219"/>
                    <a:pt x="382" y="244"/>
                    <a:pt x="382" y="340"/>
                  </a:cubicBezTo>
                  <a:cubicBezTo>
                    <a:pt x="382" y="414"/>
                    <a:pt x="326" y="480"/>
                    <a:pt x="197" y="480"/>
                  </a:cubicBezTo>
                  <a:cubicBezTo>
                    <a:pt x="97" y="480"/>
                    <a:pt x="34" y="433"/>
                    <a:pt x="0" y="367"/>
                  </a:cubicBezTo>
                  <a:close/>
                  <a:moveTo>
                    <a:pt x="400" y="472"/>
                  </a:moveTo>
                  <a:cubicBezTo>
                    <a:pt x="564" y="7"/>
                    <a:pt x="564" y="7"/>
                    <a:pt x="564" y="7"/>
                  </a:cubicBezTo>
                  <a:cubicBezTo>
                    <a:pt x="661" y="7"/>
                    <a:pt x="661" y="7"/>
                    <a:pt x="661" y="7"/>
                  </a:cubicBezTo>
                  <a:cubicBezTo>
                    <a:pt x="825" y="472"/>
                    <a:pt x="825" y="472"/>
                    <a:pt x="825" y="472"/>
                  </a:cubicBezTo>
                  <a:cubicBezTo>
                    <a:pt x="722" y="472"/>
                    <a:pt x="722" y="472"/>
                    <a:pt x="722" y="472"/>
                  </a:cubicBezTo>
                  <a:cubicBezTo>
                    <a:pt x="687" y="368"/>
                    <a:pt x="687" y="368"/>
                    <a:pt x="687" y="368"/>
                  </a:cubicBezTo>
                  <a:cubicBezTo>
                    <a:pt x="530" y="368"/>
                    <a:pt x="530" y="368"/>
                    <a:pt x="530" y="368"/>
                  </a:cubicBezTo>
                  <a:cubicBezTo>
                    <a:pt x="494" y="472"/>
                    <a:pt x="494" y="472"/>
                    <a:pt x="494" y="472"/>
                  </a:cubicBezTo>
                  <a:lnTo>
                    <a:pt x="400" y="472"/>
                  </a:lnTo>
                  <a:close/>
                  <a:moveTo>
                    <a:pt x="555" y="295"/>
                  </a:moveTo>
                  <a:cubicBezTo>
                    <a:pt x="663" y="295"/>
                    <a:pt x="663" y="295"/>
                    <a:pt x="663" y="295"/>
                  </a:cubicBezTo>
                  <a:cubicBezTo>
                    <a:pt x="610" y="137"/>
                    <a:pt x="610" y="137"/>
                    <a:pt x="610" y="137"/>
                  </a:cubicBezTo>
                  <a:cubicBezTo>
                    <a:pt x="609" y="137"/>
                    <a:pt x="609" y="137"/>
                    <a:pt x="609" y="137"/>
                  </a:cubicBezTo>
                  <a:lnTo>
                    <a:pt x="555" y="295"/>
                  </a:lnTo>
                  <a:close/>
                  <a:moveTo>
                    <a:pt x="876" y="472"/>
                  </a:moveTo>
                  <a:cubicBezTo>
                    <a:pt x="876" y="9"/>
                    <a:pt x="876" y="9"/>
                    <a:pt x="876" y="9"/>
                  </a:cubicBezTo>
                  <a:cubicBezTo>
                    <a:pt x="1044" y="9"/>
                    <a:pt x="1044" y="9"/>
                    <a:pt x="1044" y="9"/>
                  </a:cubicBezTo>
                  <a:cubicBezTo>
                    <a:pt x="1143" y="9"/>
                    <a:pt x="1233" y="35"/>
                    <a:pt x="1233" y="157"/>
                  </a:cubicBezTo>
                  <a:cubicBezTo>
                    <a:pt x="1233" y="282"/>
                    <a:pt x="1135" y="307"/>
                    <a:pt x="1043" y="307"/>
                  </a:cubicBezTo>
                  <a:cubicBezTo>
                    <a:pt x="977" y="307"/>
                    <a:pt x="977" y="307"/>
                    <a:pt x="977" y="307"/>
                  </a:cubicBezTo>
                  <a:cubicBezTo>
                    <a:pt x="977" y="472"/>
                    <a:pt x="977" y="472"/>
                    <a:pt x="977" y="472"/>
                  </a:cubicBezTo>
                  <a:lnTo>
                    <a:pt x="876" y="472"/>
                  </a:lnTo>
                  <a:close/>
                  <a:moveTo>
                    <a:pt x="977" y="229"/>
                  </a:moveTo>
                  <a:cubicBezTo>
                    <a:pt x="1046" y="229"/>
                    <a:pt x="1046" y="229"/>
                    <a:pt x="1046" y="229"/>
                  </a:cubicBezTo>
                  <a:cubicBezTo>
                    <a:pt x="1109" y="229"/>
                    <a:pt x="1133" y="204"/>
                    <a:pt x="1133" y="160"/>
                  </a:cubicBezTo>
                  <a:cubicBezTo>
                    <a:pt x="1133" y="117"/>
                    <a:pt x="1110" y="92"/>
                    <a:pt x="1046" y="92"/>
                  </a:cubicBezTo>
                  <a:cubicBezTo>
                    <a:pt x="977" y="92"/>
                    <a:pt x="977" y="92"/>
                    <a:pt x="977" y="92"/>
                  </a:cubicBezTo>
                  <a:lnTo>
                    <a:pt x="977" y="229"/>
                  </a:lnTo>
                  <a:close/>
                  <a:moveTo>
                    <a:pt x="1412" y="472"/>
                  </a:moveTo>
                  <a:cubicBezTo>
                    <a:pt x="1575" y="7"/>
                    <a:pt x="1575" y="7"/>
                    <a:pt x="1575" y="7"/>
                  </a:cubicBezTo>
                  <a:cubicBezTo>
                    <a:pt x="1671" y="7"/>
                    <a:pt x="1671" y="7"/>
                    <a:pt x="1671" y="7"/>
                  </a:cubicBezTo>
                  <a:cubicBezTo>
                    <a:pt x="1835" y="472"/>
                    <a:pt x="1835" y="472"/>
                    <a:pt x="1835" y="472"/>
                  </a:cubicBezTo>
                  <a:cubicBezTo>
                    <a:pt x="1732" y="472"/>
                    <a:pt x="1732" y="472"/>
                    <a:pt x="1732" y="472"/>
                  </a:cubicBezTo>
                  <a:cubicBezTo>
                    <a:pt x="1698" y="375"/>
                    <a:pt x="1698" y="375"/>
                    <a:pt x="1698" y="375"/>
                  </a:cubicBezTo>
                  <a:cubicBezTo>
                    <a:pt x="1541" y="375"/>
                    <a:pt x="1541" y="375"/>
                    <a:pt x="1541" y="375"/>
                  </a:cubicBezTo>
                  <a:cubicBezTo>
                    <a:pt x="1505" y="472"/>
                    <a:pt x="1505" y="472"/>
                    <a:pt x="1505" y="472"/>
                  </a:cubicBezTo>
                  <a:lnTo>
                    <a:pt x="1412" y="472"/>
                  </a:lnTo>
                  <a:close/>
                  <a:moveTo>
                    <a:pt x="1565" y="297"/>
                  </a:moveTo>
                  <a:cubicBezTo>
                    <a:pt x="1674" y="297"/>
                    <a:pt x="1674" y="297"/>
                    <a:pt x="1674" y="297"/>
                  </a:cubicBezTo>
                  <a:cubicBezTo>
                    <a:pt x="1621" y="143"/>
                    <a:pt x="1621" y="143"/>
                    <a:pt x="1621" y="143"/>
                  </a:cubicBezTo>
                  <a:cubicBezTo>
                    <a:pt x="1620" y="143"/>
                    <a:pt x="1620" y="143"/>
                    <a:pt x="1620" y="143"/>
                  </a:cubicBezTo>
                  <a:lnTo>
                    <a:pt x="1565" y="297"/>
                  </a:lnTo>
                  <a:close/>
                  <a:moveTo>
                    <a:pt x="1894" y="472"/>
                  </a:moveTo>
                  <a:cubicBezTo>
                    <a:pt x="1894" y="143"/>
                    <a:pt x="1894" y="143"/>
                    <a:pt x="1894" y="143"/>
                  </a:cubicBezTo>
                  <a:cubicBezTo>
                    <a:pt x="1991" y="143"/>
                    <a:pt x="1991" y="143"/>
                    <a:pt x="1991" y="143"/>
                  </a:cubicBezTo>
                  <a:cubicBezTo>
                    <a:pt x="1991" y="201"/>
                    <a:pt x="1991" y="201"/>
                    <a:pt x="1991" y="201"/>
                  </a:cubicBezTo>
                  <a:cubicBezTo>
                    <a:pt x="1988" y="201"/>
                    <a:pt x="1988" y="201"/>
                    <a:pt x="1988" y="201"/>
                  </a:cubicBezTo>
                  <a:cubicBezTo>
                    <a:pt x="2006" y="162"/>
                    <a:pt x="2037" y="123"/>
                    <a:pt x="2100" y="123"/>
                  </a:cubicBezTo>
                  <a:cubicBezTo>
                    <a:pt x="2103" y="123"/>
                    <a:pt x="2103" y="123"/>
                    <a:pt x="2103" y="123"/>
                  </a:cubicBezTo>
                  <a:cubicBezTo>
                    <a:pt x="2102" y="217"/>
                    <a:pt x="2102" y="217"/>
                    <a:pt x="2102" y="217"/>
                  </a:cubicBezTo>
                  <a:cubicBezTo>
                    <a:pt x="2098" y="216"/>
                    <a:pt x="2084" y="217"/>
                    <a:pt x="2077" y="217"/>
                  </a:cubicBezTo>
                  <a:cubicBezTo>
                    <a:pt x="2037" y="217"/>
                    <a:pt x="2010" y="240"/>
                    <a:pt x="1991" y="264"/>
                  </a:cubicBezTo>
                  <a:cubicBezTo>
                    <a:pt x="1991" y="472"/>
                    <a:pt x="1991" y="472"/>
                    <a:pt x="1991" y="472"/>
                  </a:cubicBezTo>
                  <a:lnTo>
                    <a:pt x="1894" y="472"/>
                  </a:lnTo>
                  <a:close/>
                  <a:moveTo>
                    <a:pt x="2165" y="85"/>
                  </a:moveTo>
                  <a:cubicBezTo>
                    <a:pt x="2165" y="7"/>
                    <a:pt x="2165" y="7"/>
                    <a:pt x="2165" y="7"/>
                  </a:cubicBezTo>
                  <a:cubicBezTo>
                    <a:pt x="2261" y="7"/>
                    <a:pt x="2261" y="7"/>
                    <a:pt x="2261" y="7"/>
                  </a:cubicBezTo>
                  <a:cubicBezTo>
                    <a:pt x="2261" y="85"/>
                    <a:pt x="2261" y="85"/>
                    <a:pt x="2261" y="85"/>
                  </a:cubicBezTo>
                  <a:lnTo>
                    <a:pt x="2165" y="85"/>
                  </a:lnTo>
                  <a:close/>
                  <a:moveTo>
                    <a:pt x="2165" y="472"/>
                  </a:moveTo>
                  <a:cubicBezTo>
                    <a:pt x="2165" y="143"/>
                    <a:pt x="2165" y="143"/>
                    <a:pt x="2165" y="143"/>
                  </a:cubicBezTo>
                  <a:cubicBezTo>
                    <a:pt x="2261" y="143"/>
                    <a:pt x="2261" y="143"/>
                    <a:pt x="2261" y="143"/>
                  </a:cubicBezTo>
                  <a:cubicBezTo>
                    <a:pt x="2261" y="472"/>
                    <a:pt x="2261" y="472"/>
                    <a:pt x="2261" y="472"/>
                  </a:cubicBezTo>
                  <a:lnTo>
                    <a:pt x="2165" y="472"/>
                  </a:lnTo>
                  <a:close/>
                  <a:moveTo>
                    <a:pt x="2436" y="431"/>
                  </a:moveTo>
                  <a:cubicBezTo>
                    <a:pt x="2436" y="472"/>
                    <a:pt x="2436" y="472"/>
                    <a:pt x="2436" y="472"/>
                  </a:cubicBezTo>
                  <a:cubicBezTo>
                    <a:pt x="2339" y="472"/>
                    <a:pt x="2339" y="472"/>
                    <a:pt x="2339" y="472"/>
                  </a:cubicBezTo>
                  <a:cubicBezTo>
                    <a:pt x="2339" y="7"/>
                    <a:pt x="2339" y="7"/>
                    <a:pt x="2339" y="7"/>
                  </a:cubicBezTo>
                  <a:cubicBezTo>
                    <a:pt x="2436" y="7"/>
                    <a:pt x="2436" y="7"/>
                    <a:pt x="2436" y="7"/>
                  </a:cubicBezTo>
                  <a:cubicBezTo>
                    <a:pt x="2436" y="190"/>
                    <a:pt x="2436" y="190"/>
                    <a:pt x="2436" y="190"/>
                  </a:cubicBezTo>
                  <a:cubicBezTo>
                    <a:pt x="2455" y="159"/>
                    <a:pt x="2490" y="132"/>
                    <a:pt x="2539" y="132"/>
                  </a:cubicBezTo>
                  <a:cubicBezTo>
                    <a:pt x="2614" y="132"/>
                    <a:pt x="2667" y="190"/>
                    <a:pt x="2667" y="304"/>
                  </a:cubicBezTo>
                  <a:cubicBezTo>
                    <a:pt x="2667" y="419"/>
                    <a:pt x="2613" y="476"/>
                    <a:pt x="2537" y="476"/>
                  </a:cubicBezTo>
                  <a:cubicBezTo>
                    <a:pt x="2493" y="476"/>
                    <a:pt x="2455" y="459"/>
                    <a:pt x="2436" y="431"/>
                  </a:cubicBezTo>
                  <a:close/>
                  <a:moveTo>
                    <a:pt x="2568" y="305"/>
                  </a:moveTo>
                  <a:cubicBezTo>
                    <a:pt x="2568" y="249"/>
                    <a:pt x="2547" y="214"/>
                    <a:pt x="2502" y="214"/>
                  </a:cubicBezTo>
                  <a:cubicBezTo>
                    <a:pt x="2477" y="214"/>
                    <a:pt x="2455" y="230"/>
                    <a:pt x="2436" y="247"/>
                  </a:cubicBezTo>
                  <a:cubicBezTo>
                    <a:pt x="2436" y="370"/>
                    <a:pt x="2436" y="370"/>
                    <a:pt x="2436" y="370"/>
                  </a:cubicBezTo>
                  <a:cubicBezTo>
                    <a:pt x="2455" y="390"/>
                    <a:pt x="2477" y="400"/>
                    <a:pt x="2503" y="400"/>
                  </a:cubicBezTo>
                  <a:cubicBezTo>
                    <a:pt x="2545" y="400"/>
                    <a:pt x="2568" y="365"/>
                    <a:pt x="2568" y="305"/>
                  </a:cubicBezTo>
                  <a:close/>
                  <a:moveTo>
                    <a:pt x="2707" y="386"/>
                  </a:moveTo>
                  <a:cubicBezTo>
                    <a:pt x="2707" y="309"/>
                    <a:pt x="2764" y="267"/>
                    <a:pt x="2919" y="255"/>
                  </a:cubicBezTo>
                  <a:cubicBezTo>
                    <a:pt x="2919" y="247"/>
                    <a:pt x="2919" y="247"/>
                    <a:pt x="2919" y="247"/>
                  </a:cubicBezTo>
                  <a:cubicBezTo>
                    <a:pt x="2919" y="223"/>
                    <a:pt x="2905" y="207"/>
                    <a:pt x="2872" y="207"/>
                  </a:cubicBezTo>
                  <a:cubicBezTo>
                    <a:pt x="2830" y="207"/>
                    <a:pt x="2793" y="224"/>
                    <a:pt x="2763" y="248"/>
                  </a:cubicBezTo>
                  <a:cubicBezTo>
                    <a:pt x="2720" y="191"/>
                    <a:pt x="2720" y="191"/>
                    <a:pt x="2720" y="191"/>
                  </a:cubicBezTo>
                  <a:cubicBezTo>
                    <a:pt x="2753" y="161"/>
                    <a:pt x="2804" y="132"/>
                    <a:pt x="2886" y="132"/>
                  </a:cubicBezTo>
                  <a:cubicBezTo>
                    <a:pt x="2977" y="132"/>
                    <a:pt x="3016" y="176"/>
                    <a:pt x="3016" y="262"/>
                  </a:cubicBezTo>
                  <a:cubicBezTo>
                    <a:pt x="3016" y="390"/>
                    <a:pt x="3016" y="390"/>
                    <a:pt x="3016" y="390"/>
                  </a:cubicBezTo>
                  <a:cubicBezTo>
                    <a:pt x="3016" y="429"/>
                    <a:pt x="3016" y="452"/>
                    <a:pt x="3023" y="472"/>
                  </a:cubicBezTo>
                  <a:cubicBezTo>
                    <a:pt x="2923" y="472"/>
                    <a:pt x="2923" y="472"/>
                    <a:pt x="2923" y="472"/>
                  </a:cubicBezTo>
                  <a:cubicBezTo>
                    <a:pt x="2919" y="452"/>
                    <a:pt x="2916" y="441"/>
                    <a:pt x="2916" y="422"/>
                  </a:cubicBezTo>
                  <a:cubicBezTo>
                    <a:pt x="2885" y="457"/>
                    <a:pt x="2850" y="476"/>
                    <a:pt x="2801" y="476"/>
                  </a:cubicBezTo>
                  <a:cubicBezTo>
                    <a:pt x="2749" y="476"/>
                    <a:pt x="2707" y="443"/>
                    <a:pt x="2707" y="386"/>
                  </a:cubicBezTo>
                  <a:close/>
                  <a:moveTo>
                    <a:pt x="2919" y="371"/>
                  </a:moveTo>
                  <a:cubicBezTo>
                    <a:pt x="2919" y="310"/>
                    <a:pt x="2919" y="310"/>
                    <a:pt x="2919" y="310"/>
                  </a:cubicBezTo>
                  <a:cubicBezTo>
                    <a:pt x="2842" y="318"/>
                    <a:pt x="2805" y="338"/>
                    <a:pt x="2805" y="368"/>
                  </a:cubicBezTo>
                  <a:cubicBezTo>
                    <a:pt x="2805" y="390"/>
                    <a:pt x="2820" y="400"/>
                    <a:pt x="2842" y="400"/>
                  </a:cubicBezTo>
                  <a:cubicBezTo>
                    <a:pt x="2877" y="400"/>
                    <a:pt x="2900" y="388"/>
                    <a:pt x="2919" y="371"/>
                  </a:cubicBezTo>
                  <a:close/>
                </a:path>
              </a:pathLst>
            </a:custGeom>
            <a:solidFill>
              <a:srgbClr val="007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5" tIns="45697" rIns="91395" bIns="45697" numCol="1" anchor="t" anchorCtr="0" compatLnSpc="1">
              <a:prstTxWarp prst="textNoShape">
                <a:avLst/>
              </a:prstTxWarp>
            </a:bodyPr>
            <a:lstStyle/>
            <a:p>
              <a:endParaRPr lang="en-US" sz="1799">
                <a:latin typeface="Helvetica" pitchFamily="2" charset="0"/>
              </a:endParaRPr>
            </a:p>
          </p:txBody>
        </p:sp>
        <p:sp>
          <p:nvSpPr>
            <p:cNvPr id="34" name="Freeform 11">
              <a:extLst>
                <a:ext uri="{FF2B5EF4-FFF2-40B4-BE49-F238E27FC236}">
                  <a16:creationId xmlns:a16="http://schemas.microsoft.com/office/drawing/2014/main" id="{96740976-D6F8-5C4D-8164-6EE73238910E}"/>
                </a:ext>
              </a:extLst>
            </p:cNvPr>
            <p:cNvSpPr>
              <a:spLocks noEditPoints="1"/>
            </p:cNvSpPr>
            <p:nvPr/>
          </p:nvSpPr>
          <p:spPr bwMode="auto">
            <a:xfrm>
              <a:off x="2967038" y="3394075"/>
              <a:ext cx="641350" cy="430213"/>
            </a:xfrm>
            <a:custGeom>
              <a:avLst/>
              <a:gdLst>
                <a:gd name="T0" fmla="*/ 1105 w 1244"/>
                <a:gd name="T1" fmla="*/ 809 h 834"/>
                <a:gd name="T2" fmla="*/ 667 w 1244"/>
                <a:gd name="T3" fmla="*/ 0 h 834"/>
                <a:gd name="T4" fmla="*/ 764 w 1244"/>
                <a:gd name="T5" fmla="*/ 0 h 834"/>
                <a:gd name="T6" fmla="*/ 807 w 1244"/>
                <a:gd name="T7" fmla="*/ 26 h 834"/>
                <a:gd name="T8" fmla="*/ 1244 w 1244"/>
                <a:gd name="T9" fmla="*/ 834 h 834"/>
                <a:gd name="T10" fmla="*/ 1147 w 1244"/>
                <a:gd name="T11" fmla="*/ 834 h 834"/>
                <a:gd name="T12" fmla="*/ 1105 w 1244"/>
                <a:gd name="T13" fmla="*/ 809 h 834"/>
                <a:gd name="T14" fmla="*/ 284 w 1244"/>
                <a:gd name="T15" fmla="*/ 834 h 834"/>
                <a:gd name="T16" fmla="*/ 381 w 1244"/>
                <a:gd name="T17" fmla="*/ 834 h 834"/>
                <a:gd name="T18" fmla="*/ 423 w 1244"/>
                <a:gd name="T19" fmla="*/ 809 h 834"/>
                <a:gd name="T20" fmla="*/ 543 w 1244"/>
                <a:gd name="T21" fmla="*/ 587 h 834"/>
                <a:gd name="T22" fmla="*/ 480 w 1244"/>
                <a:gd name="T23" fmla="*/ 471 h 834"/>
                <a:gd name="T24" fmla="*/ 284 w 1244"/>
                <a:gd name="T25" fmla="*/ 834 h 834"/>
                <a:gd name="T26" fmla="*/ 97 w 1244"/>
                <a:gd name="T27" fmla="*/ 834 h 834"/>
                <a:gd name="T28" fmla="*/ 140 w 1244"/>
                <a:gd name="T29" fmla="*/ 809 h 834"/>
                <a:gd name="T30" fmla="*/ 480 w 1244"/>
                <a:gd name="T31" fmla="*/ 180 h 834"/>
                <a:gd name="T32" fmla="*/ 821 w 1244"/>
                <a:gd name="T33" fmla="*/ 809 h 834"/>
                <a:gd name="T34" fmla="*/ 863 w 1244"/>
                <a:gd name="T35" fmla="*/ 834 h 834"/>
                <a:gd name="T36" fmla="*/ 961 w 1244"/>
                <a:gd name="T37" fmla="*/ 834 h 834"/>
                <a:gd name="T38" fmla="*/ 523 w 1244"/>
                <a:gd name="T39" fmla="*/ 26 h 834"/>
                <a:gd name="T40" fmla="*/ 480 w 1244"/>
                <a:gd name="T41" fmla="*/ 0 h 834"/>
                <a:gd name="T42" fmla="*/ 438 w 1244"/>
                <a:gd name="T43" fmla="*/ 26 h 834"/>
                <a:gd name="T44" fmla="*/ 0 w 1244"/>
                <a:gd name="T45" fmla="*/ 834 h 834"/>
                <a:gd name="T46" fmla="*/ 97 w 1244"/>
                <a:gd name="T47" fmla="*/ 834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44" h="834">
                  <a:moveTo>
                    <a:pt x="1105" y="809"/>
                  </a:moveTo>
                  <a:cubicBezTo>
                    <a:pt x="667" y="0"/>
                    <a:pt x="667" y="0"/>
                    <a:pt x="667" y="0"/>
                  </a:cubicBezTo>
                  <a:cubicBezTo>
                    <a:pt x="764" y="0"/>
                    <a:pt x="764" y="0"/>
                    <a:pt x="764" y="0"/>
                  </a:cubicBezTo>
                  <a:cubicBezTo>
                    <a:pt x="782" y="0"/>
                    <a:pt x="798" y="11"/>
                    <a:pt x="807" y="26"/>
                  </a:cubicBezTo>
                  <a:cubicBezTo>
                    <a:pt x="1244" y="834"/>
                    <a:pt x="1244" y="834"/>
                    <a:pt x="1244" y="834"/>
                  </a:cubicBezTo>
                  <a:cubicBezTo>
                    <a:pt x="1147" y="834"/>
                    <a:pt x="1147" y="834"/>
                    <a:pt x="1147" y="834"/>
                  </a:cubicBezTo>
                  <a:cubicBezTo>
                    <a:pt x="1129" y="834"/>
                    <a:pt x="1113" y="824"/>
                    <a:pt x="1105" y="809"/>
                  </a:cubicBezTo>
                  <a:close/>
                  <a:moveTo>
                    <a:pt x="284" y="834"/>
                  </a:moveTo>
                  <a:cubicBezTo>
                    <a:pt x="381" y="834"/>
                    <a:pt x="381" y="834"/>
                    <a:pt x="381" y="834"/>
                  </a:cubicBezTo>
                  <a:cubicBezTo>
                    <a:pt x="399" y="834"/>
                    <a:pt x="415" y="824"/>
                    <a:pt x="423" y="809"/>
                  </a:cubicBezTo>
                  <a:cubicBezTo>
                    <a:pt x="543" y="587"/>
                    <a:pt x="543" y="587"/>
                    <a:pt x="543" y="587"/>
                  </a:cubicBezTo>
                  <a:cubicBezTo>
                    <a:pt x="480" y="471"/>
                    <a:pt x="480" y="471"/>
                    <a:pt x="480" y="471"/>
                  </a:cubicBezTo>
                  <a:lnTo>
                    <a:pt x="284" y="834"/>
                  </a:lnTo>
                  <a:close/>
                  <a:moveTo>
                    <a:pt x="97" y="834"/>
                  </a:moveTo>
                  <a:cubicBezTo>
                    <a:pt x="116" y="834"/>
                    <a:pt x="132" y="824"/>
                    <a:pt x="140" y="809"/>
                  </a:cubicBezTo>
                  <a:cubicBezTo>
                    <a:pt x="480" y="180"/>
                    <a:pt x="480" y="180"/>
                    <a:pt x="480" y="180"/>
                  </a:cubicBezTo>
                  <a:cubicBezTo>
                    <a:pt x="821" y="809"/>
                    <a:pt x="821" y="809"/>
                    <a:pt x="821" y="809"/>
                  </a:cubicBezTo>
                  <a:cubicBezTo>
                    <a:pt x="829" y="824"/>
                    <a:pt x="845" y="834"/>
                    <a:pt x="863" y="834"/>
                  </a:cubicBezTo>
                  <a:cubicBezTo>
                    <a:pt x="961" y="834"/>
                    <a:pt x="961" y="834"/>
                    <a:pt x="961" y="834"/>
                  </a:cubicBezTo>
                  <a:cubicBezTo>
                    <a:pt x="523" y="26"/>
                    <a:pt x="523" y="26"/>
                    <a:pt x="523" y="26"/>
                  </a:cubicBezTo>
                  <a:cubicBezTo>
                    <a:pt x="515" y="11"/>
                    <a:pt x="499" y="0"/>
                    <a:pt x="480" y="0"/>
                  </a:cubicBezTo>
                  <a:cubicBezTo>
                    <a:pt x="462" y="0"/>
                    <a:pt x="446" y="11"/>
                    <a:pt x="438" y="26"/>
                  </a:cubicBezTo>
                  <a:cubicBezTo>
                    <a:pt x="0" y="834"/>
                    <a:pt x="0" y="834"/>
                    <a:pt x="0" y="834"/>
                  </a:cubicBezTo>
                  <a:lnTo>
                    <a:pt x="97" y="834"/>
                  </a:lnTo>
                  <a:close/>
                </a:path>
              </a:pathLst>
            </a:custGeom>
            <a:solidFill>
              <a:srgbClr val="F0A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5" tIns="45697" rIns="91395" bIns="45697" numCol="1" anchor="t" anchorCtr="0" compatLnSpc="1">
              <a:prstTxWarp prst="textNoShape">
                <a:avLst/>
              </a:prstTxWarp>
            </a:bodyPr>
            <a:lstStyle/>
            <a:p>
              <a:endParaRPr lang="en-US" sz="1799">
                <a:latin typeface="Helvetica" pitchFamily="2" charset="0"/>
              </a:endParaRPr>
            </a:p>
          </p:txBody>
        </p:sp>
      </p:grpSp>
    </p:spTree>
    <p:extLst>
      <p:ext uri="{BB962C8B-B14F-4D97-AF65-F5344CB8AC3E}">
        <p14:creationId xmlns:p14="http://schemas.microsoft.com/office/powerpoint/2010/main" val="40851585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Single Corner Rectangle 3">
            <a:extLst>
              <a:ext uri="{FF2B5EF4-FFF2-40B4-BE49-F238E27FC236}">
                <a16:creationId xmlns:a16="http://schemas.microsoft.com/office/drawing/2014/main" id="{F05C8B78-E255-1839-33D9-5BCED7433613}"/>
              </a:ext>
            </a:extLst>
          </p:cNvPr>
          <p:cNvSpPr/>
          <p:nvPr/>
        </p:nvSpPr>
        <p:spPr>
          <a:xfrm>
            <a:off x="5412308" y="3285687"/>
            <a:ext cx="6408269" cy="1159981"/>
          </a:xfrm>
          <a:prstGeom prst="round1Rect">
            <a:avLst/>
          </a:prstGeom>
          <a:solidFill>
            <a:srgbClr val="1C1D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 Single Corner Rectangle 4">
            <a:extLst>
              <a:ext uri="{FF2B5EF4-FFF2-40B4-BE49-F238E27FC236}">
                <a16:creationId xmlns:a16="http://schemas.microsoft.com/office/drawing/2014/main" id="{018CE4F3-4DF5-6C03-6260-C92FC2C43C66}"/>
              </a:ext>
            </a:extLst>
          </p:cNvPr>
          <p:cNvSpPr/>
          <p:nvPr/>
        </p:nvSpPr>
        <p:spPr>
          <a:xfrm>
            <a:off x="5412308" y="1400121"/>
            <a:ext cx="6408269" cy="1230979"/>
          </a:xfrm>
          <a:prstGeom prst="round1Rect">
            <a:avLst/>
          </a:prstGeom>
          <a:solidFill>
            <a:srgbClr val="1C1D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 Single Corner Rectangle 5">
            <a:extLst>
              <a:ext uri="{FF2B5EF4-FFF2-40B4-BE49-F238E27FC236}">
                <a16:creationId xmlns:a16="http://schemas.microsoft.com/office/drawing/2014/main" id="{C61D2CFE-A0B8-B795-6968-B3EA45BC9550}"/>
              </a:ext>
            </a:extLst>
          </p:cNvPr>
          <p:cNvSpPr/>
          <p:nvPr/>
        </p:nvSpPr>
        <p:spPr>
          <a:xfrm>
            <a:off x="5412308" y="5100255"/>
            <a:ext cx="6408269" cy="1159981"/>
          </a:xfrm>
          <a:prstGeom prst="round1Rect">
            <a:avLst/>
          </a:prstGeom>
          <a:solidFill>
            <a:srgbClr val="1C1D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8">
            <a:extLst>
              <a:ext uri="{FF2B5EF4-FFF2-40B4-BE49-F238E27FC236}">
                <a16:creationId xmlns:a16="http://schemas.microsoft.com/office/drawing/2014/main" id="{1F1F8CD4-EF4A-1CC1-058A-2CF1090C0DAA}"/>
              </a:ext>
            </a:extLst>
          </p:cNvPr>
          <p:cNvSpPr txBox="1"/>
          <p:nvPr/>
        </p:nvSpPr>
        <p:spPr>
          <a:xfrm>
            <a:off x="532263" y="591475"/>
            <a:ext cx="8070533" cy="461665"/>
          </a:xfrm>
          <a:prstGeom prst="rect">
            <a:avLst/>
          </a:prstGeom>
        </p:spPr>
        <p:txBody>
          <a:bodyPr wrap="square" lIns="0" tIns="0" rIns="0" bIns="0" rtlCol="0" anchor="t">
            <a:spAutoFit/>
          </a:bodyPr>
          <a:lstStyle/>
          <a:p>
            <a:pPr algn="ctr" defTabSz="609660">
              <a:lnSpc>
                <a:spcPts val="3630"/>
              </a:lnSpc>
            </a:pPr>
            <a:r>
              <a:rPr lang="en-US" sz="3200" b="1" dirty="0">
                <a:solidFill>
                  <a:srgbClr val="1C1D3B"/>
                </a:solidFill>
                <a:latin typeface="Helvetica" pitchFamily="2" charset="0"/>
              </a:rPr>
              <a:t>Why a Hybrid Solution for Procure to Pay </a:t>
            </a:r>
          </a:p>
        </p:txBody>
      </p:sp>
      <p:sp>
        <p:nvSpPr>
          <p:cNvPr id="13" name="TextBox 12">
            <a:extLst>
              <a:ext uri="{FF2B5EF4-FFF2-40B4-BE49-F238E27FC236}">
                <a16:creationId xmlns:a16="http://schemas.microsoft.com/office/drawing/2014/main" id="{B98DE152-E784-CF23-553A-EEC773592A6B}"/>
              </a:ext>
            </a:extLst>
          </p:cNvPr>
          <p:cNvSpPr txBox="1"/>
          <p:nvPr/>
        </p:nvSpPr>
        <p:spPr>
          <a:xfrm>
            <a:off x="5943285" y="1563926"/>
            <a:ext cx="5877293" cy="974369"/>
          </a:xfrm>
          <a:prstGeom prst="rect">
            <a:avLst/>
          </a:prstGeom>
          <a:noFill/>
        </p:spPr>
        <p:txBody>
          <a:bodyPr wrap="square" lIns="0" tIns="0" rIns="0" bIns="0" rtlCol="0">
            <a:spAutoFit/>
          </a:bodyPr>
          <a:lstStyle/>
          <a:p>
            <a:pPr marL="177760" lvl="2" indent="-177760" defTabSz="609660" fontAlgn="base">
              <a:spcBef>
                <a:spcPts val="400"/>
              </a:spcBef>
              <a:spcAft>
                <a:spcPct val="0"/>
              </a:spcAft>
              <a:buClr>
                <a:srgbClr val="0D4BD4"/>
              </a:buClr>
              <a:buSzPct val="100000"/>
              <a:buFont typeface="Wingdings" pitchFamily="2" charset="2"/>
              <a:buChar char="§"/>
            </a:pPr>
            <a:r>
              <a:rPr lang="en-US" sz="1333" dirty="0">
                <a:solidFill>
                  <a:schemeClr val="accent6"/>
                </a:solidFill>
                <a:latin typeface="Helvetica" pitchFamily="2" charset="0"/>
                <a:ea typeface="Open Sans" panose="020B0606030504020204" pitchFamily="34" charset="0"/>
                <a:cs typeface="Open Sans" panose="020B0606030504020204" pitchFamily="34" charset="0"/>
              </a:rPr>
              <a:t>Optimized collaboration with business partners</a:t>
            </a:r>
          </a:p>
          <a:p>
            <a:pPr marL="177760" lvl="2" indent="-177760" defTabSz="609660" fontAlgn="base">
              <a:spcBef>
                <a:spcPts val="400"/>
              </a:spcBef>
              <a:spcAft>
                <a:spcPct val="0"/>
              </a:spcAft>
              <a:buClr>
                <a:srgbClr val="0D4BD4"/>
              </a:buClr>
              <a:buSzPct val="100000"/>
              <a:buFont typeface="Wingdings" pitchFamily="2" charset="2"/>
              <a:buChar char="§"/>
            </a:pPr>
            <a:r>
              <a:rPr lang="en-US" sz="1333" dirty="0">
                <a:solidFill>
                  <a:schemeClr val="accent6"/>
                </a:solidFill>
                <a:latin typeface="Helvetica" pitchFamily="2" charset="0"/>
                <a:ea typeface="Open Sans" panose="020B0606030504020204" pitchFamily="34" charset="0"/>
                <a:cs typeface="Open Sans" panose="020B0606030504020204" pitchFamily="34" charset="0"/>
              </a:rPr>
              <a:t>Instant insight in one central procurement platform</a:t>
            </a:r>
          </a:p>
          <a:p>
            <a:pPr marL="177760" lvl="2" indent="-177760" defTabSz="609660" fontAlgn="base">
              <a:spcBef>
                <a:spcPts val="400"/>
              </a:spcBef>
              <a:spcAft>
                <a:spcPct val="0"/>
              </a:spcAft>
              <a:buClr>
                <a:srgbClr val="0D4BD4"/>
              </a:buClr>
              <a:buSzPct val="100000"/>
              <a:buFont typeface="Wingdings" pitchFamily="2" charset="2"/>
              <a:buChar char="§"/>
            </a:pPr>
            <a:r>
              <a:rPr lang="en-US" sz="1333" dirty="0">
                <a:solidFill>
                  <a:schemeClr val="accent6"/>
                </a:solidFill>
                <a:latin typeface="Helvetica" pitchFamily="2" charset="0"/>
                <a:ea typeface="Open Sans" panose="020B0606030504020204" pitchFamily="34" charset="0"/>
                <a:cs typeface="Open Sans" panose="020B0606030504020204" pitchFamily="34" charset="0"/>
              </a:rPr>
              <a:t>Intuitive user experience</a:t>
            </a:r>
          </a:p>
          <a:p>
            <a:pPr marL="177760" lvl="2" indent="-177760" defTabSz="609660" fontAlgn="base">
              <a:spcBef>
                <a:spcPts val="400"/>
              </a:spcBef>
              <a:spcAft>
                <a:spcPct val="0"/>
              </a:spcAft>
              <a:buClr>
                <a:srgbClr val="0D4BD4"/>
              </a:buClr>
              <a:buSzPct val="100000"/>
              <a:buFont typeface="Wingdings" pitchFamily="2" charset="2"/>
              <a:buChar char="§"/>
            </a:pPr>
            <a:r>
              <a:rPr lang="en-US" sz="1333" dirty="0">
                <a:solidFill>
                  <a:schemeClr val="accent6"/>
                </a:solidFill>
                <a:latin typeface="Helvetica" pitchFamily="2" charset="0"/>
                <a:ea typeface="Open Sans" panose="020B0606030504020204" pitchFamily="34" charset="0"/>
                <a:cs typeface="Open Sans" panose="020B0606030504020204" pitchFamily="34" charset="0"/>
              </a:rPr>
              <a:t>Real-time and on-the-fly analysis</a:t>
            </a:r>
          </a:p>
        </p:txBody>
      </p:sp>
      <p:sp>
        <p:nvSpPr>
          <p:cNvPr id="19" name="TextBox 18">
            <a:extLst>
              <a:ext uri="{FF2B5EF4-FFF2-40B4-BE49-F238E27FC236}">
                <a16:creationId xmlns:a16="http://schemas.microsoft.com/office/drawing/2014/main" id="{BFFBF9B2-57CB-6CF7-5724-C96124F5227C}"/>
              </a:ext>
            </a:extLst>
          </p:cNvPr>
          <p:cNvSpPr txBox="1"/>
          <p:nvPr/>
        </p:nvSpPr>
        <p:spPr>
          <a:xfrm>
            <a:off x="5943284" y="5332552"/>
            <a:ext cx="6091671" cy="717953"/>
          </a:xfrm>
          <a:prstGeom prst="rect">
            <a:avLst/>
          </a:prstGeom>
          <a:noFill/>
        </p:spPr>
        <p:txBody>
          <a:bodyPr wrap="square" lIns="0" tIns="0" rIns="0" bIns="0" rtlCol="0">
            <a:spAutoFit/>
          </a:bodyPr>
          <a:lstStyle/>
          <a:p>
            <a:pPr marL="177760" lvl="2" indent="-177760" defTabSz="609660" fontAlgn="base">
              <a:spcBef>
                <a:spcPts val="400"/>
              </a:spcBef>
              <a:spcAft>
                <a:spcPct val="0"/>
              </a:spcAft>
              <a:buClr>
                <a:srgbClr val="0D4BD4"/>
              </a:buClr>
              <a:buSzPct val="100000"/>
              <a:buFont typeface="Wingdings" pitchFamily="2" charset="2"/>
              <a:buChar char="§"/>
            </a:pPr>
            <a:r>
              <a:rPr lang="en-US" sz="1333" dirty="0">
                <a:solidFill>
                  <a:schemeClr val="accent6"/>
                </a:solidFill>
                <a:latin typeface="Helvetica" pitchFamily="2" charset="0"/>
                <a:ea typeface="Open Sans" panose="020B0606030504020204" pitchFamily="34" charset="0"/>
                <a:cs typeface="Open Sans" panose="020B0606030504020204" pitchFamily="34" charset="0"/>
              </a:rPr>
              <a:t>Fast pre-validation of invoices</a:t>
            </a:r>
          </a:p>
          <a:p>
            <a:pPr marL="177760" lvl="2" indent="-177760" defTabSz="609660" fontAlgn="base">
              <a:spcBef>
                <a:spcPts val="400"/>
              </a:spcBef>
              <a:spcAft>
                <a:spcPct val="0"/>
              </a:spcAft>
              <a:buClr>
                <a:srgbClr val="0D4BD4"/>
              </a:buClr>
              <a:buSzPct val="100000"/>
              <a:buFont typeface="Wingdings" pitchFamily="2" charset="2"/>
              <a:buChar char="§"/>
            </a:pPr>
            <a:r>
              <a:rPr lang="en-US" sz="1333" dirty="0">
                <a:solidFill>
                  <a:schemeClr val="accent6"/>
                </a:solidFill>
                <a:latin typeface="Helvetica" pitchFamily="2" charset="0"/>
                <a:ea typeface="Open Sans" panose="020B0606030504020204" pitchFamily="34" charset="0"/>
                <a:cs typeface="Open Sans" panose="020B0606030504020204" pitchFamily="34" charset="0"/>
              </a:rPr>
              <a:t>Reduced manual re-entry of documents minimizes errors</a:t>
            </a:r>
          </a:p>
          <a:p>
            <a:pPr marL="177760" lvl="2" indent="-177760" defTabSz="609660" fontAlgn="base">
              <a:spcBef>
                <a:spcPts val="400"/>
              </a:spcBef>
              <a:spcAft>
                <a:spcPct val="0"/>
              </a:spcAft>
              <a:buClr>
                <a:srgbClr val="0D4BD4"/>
              </a:buClr>
              <a:buSzPct val="100000"/>
              <a:buFont typeface="Wingdings" pitchFamily="2" charset="2"/>
              <a:buChar char="§"/>
            </a:pPr>
            <a:r>
              <a:rPr lang="en-US" sz="1333" dirty="0">
                <a:solidFill>
                  <a:schemeClr val="accent6"/>
                </a:solidFill>
                <a:latin typeface="Helvetica" pitchFamily="2" charset="0"/>
                <a:ea typeface="Open Sans" panose="020B0606030504020204" pitchFamily="34" charset="0"/>
                <a:cs typeface="Open Sans" panose="020B0606030504020204" pitchFamily="34" charset="0"/>
              </a:rPr>
              <a:t>Improved working capital management</a:t>
            </a:r>
          </a:p>
        </p:txBody>
      </p:sp>
      <p:sp>
        <p:nvSpPr>
          <p:cNvPr id="24" name="Text Placeholder 3">
            <a:extLst>
              <a:ext uri="{FF2B5EF4-FFF2-40B4-BE49-F238E27FC236}">
                <a16:creationId xmlns:a16="http://schemas.microsoft.com/office/drawing/2014/main" id="{A07A81A6-36A6-EB82-A70D-6B0EB7E446B7}"/>
              </a:ext>
            </a:extLst>
          </p:cNvPr>
          <p:cNvSpPr txBox="1">
            <a:spLocks/>
          </p:cNvSpPr>
          <p:nvPr/>
        </p:nvSpPr>
        <p:spPr>
          <a:xfrm>
            <a:off x="7594050" y="2572115"/>
            <a:ext cx="1555677" cy="665491"/>
          </a:xfrm>
          <a:prstGeom prst="rect">
            <a:avLst/>
          </a:prstGeom>
          <a:noFill/>
        </p:spPr>
        <p:txBody>
          <a:bodyPr lIns="182791" tIns="182791" rIns="182791" bIns="182791" anchor="ctr"/>
          <a:lstStyle>
            <a:lvl1pPr marL="0" indent="0" algn="l" defTabSz="1079418" rtl="0" eaLnBrk="1" latinLnBrk="0" hangingPunct="1">
              <a:spcBef>
                <a:spcPts val="1929"/>
              </a:spcBef>
              <a:buClr>
                <a:schemeClr val="accent1"/>
              </a:buClr>
              <a:buSzPct val="80000"/>
              <a:buFontTx/>
              <a:buNone/>
              <a:defRPr sz="2100" b="1" kern="1200">
                <a:solidFill>
                  <a:schemeClr val="tx1"/>
                </a:solidFill>
                <a:latin typeface="+mn-lt"/>
                <a:ea typeface="+mn-ea"/>
                <a:cs typeface="+mn-cs"/>
              </a:defRPr>
            </a:lvl1pPr>
            <a:lvl2pPr marL="0" indent="0" algn="l" defTabSz="1079418" rtl="0" eaLnBrk="1" latinLnBrk="0" hangingPunct="1">
              <a:spcBef>
                <a:spcPts val="714"/>
              </a:spcBef>
              <a:buClr>
                <a:schemeClr val="accent1"/>
              </a:buClr>
              <a:buSzPct val="80000"/>
              <a:buFont typeface="Wingdings" pitchFamily="2" charset="2"/>
              <a:buNone/>
              <a:defRPr sz="2100" kern="1200">
                <a:solidFill>
                  <a:schemeClr val="tx1"/>
                </a:solidFill>
                <a:latin typeface="+mn-lt"/>
                <a:ea typeface="+mn-ea"/>
                <a:cs typeface="+mn-cs"/>
              </a:defRPr>
            </a:lvl2pPr>
            <a:lvl3pPr marL="212477" indent="-212477" algn="l" defTabSz="1079418" rtl="0" eaLnBrk="1" latinLnBrk="0" hangingPunct="1">
              <a:spcBef>
                <a:spcPts val="476"/>
              </a:spcBef>
              <a:buClr>
                <a:schemeClr val="accent1"/>
              </a:buClr>
              <a:buSzPct val="100000"/>
              <a:buFont typeface="Wingdings" pitchFamily="2" charset="2"/>
              <a:buChar char=""/>
              <a:defRPr sz="1900" kern="1200">
                <a:solidFill>
                  <a:schemeClr val="tx1"/>
                </a:solidFill>
                <a:latin typeface="+mn-lt"/>
                <a:ea typeface="+mn-ea"/>
                <a:cs typeface="+mn-cs"/>
              </a:defRPr>
            </a:lvl3pPr>
            <a:lvl4pPr marL="424967" indent="-212477" algn="l" defTabSz="1079418" rtl="0" eaLnBrk="1" latinLnBrk="0" hangingPunct="1">
              <a:spcBef>
                <a:spcPts val="476"/>
              </a:spcBef>
              <a:buClr>
                <a:schemeClr val="accent2"/>
              </a:buClr>
              <a:buSzPct val="100000"/>
              <a:buFont typeface="Arial" pitchFamily="34" charset="0"/>
              <a:buChar char="–"/>
              <a:defRPr sz="1700" kern="1200">
                <a:solidFill>
                  <a:schemeClr val="tx1"/>
                </a:solidFill>
                <a:latin typeface="+mn-lt"/>
                <a:ea typeface="+mn-ea"/>
                <a:cs typeface="+mn-cs"/>
              </a:defRPr>
            </a:lvl4pPr>
            <a:lvl5pPr marL="639034" indent="-212477" algn="l" defTabSz="1079418" rtl="0" eaLnBrk="1" latinLnBrk="0" hangingPunct="1">
              <a:spcBef>
                <a:spcPts val="298"/>
              </a:spcBef>
              <a:buClr>
                <a:schemeClr val="accent2"/>
              </a:buClr>
              <a:buSzPct val="100000"/>
              <a:buFont typeface="Courier New" pitchFamily="49" charset="0"/>
              <a:buChar char="o"/>
              <a:defRPr sz="1700" kern="1200">
                <a:solidFill>
                  <a:schemeClr val="tx1"/>
                </a:solidFill>
                <a:latin typeface="+mn-lt"/>
                <a:ea typeface="+mn-ea"/>
                <a:cs typeface="+mn-cs"/>
              </a:defRPr>
            </a:lvl5pPr>
            <a:lvl6pPr marL="2968407" indent="-269857" algn="l" defTabSz="107941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08112" indent="-269857" algn="l" defTabSz="107941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47824" indent="-269857" algn="l" defTabSz="107941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587540" indent="-269857" algn="l" defTabSz="107941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lgn="ctr" defTabSz="719684">
              <a:spcBef>
                <a:spcPts val="0"/>
              </a:spcBef>
              <a:buClr>
                <a:srgbClr val="F0AB00"/>
              </a:buClr>
            </a:pPr>
            <a:r>
              <a:rPr lang="en-US" sz="7200" dirty="0">
                <a:solidFill>
                  <a:srgbClr val="1C1D3B"/>
                </a:solidFill>
                <a:latin typeface="Helvetica" pitchFamily="2" charset="0"/>
              </a:rPr>
              <a:t>+</a:t>
            </a:r>
            <a:endParaRPr lang="en-US" sz="6000" dirty="0">
              <a:solidFill>
                <a:srgbClr val="1C1D3B"/>
              </a:solidFill>
              <a:latin typeface="Helvetica" pitchFamily="2" charset="0"/>
            </a:endParaRPr>
          </a:p>
        </p:txBody>
      </p:sp>
      <p:sp>
        <p:nvSpPr>
          <p:cNvPr id="27" name="TextBox 26">
            <a:extLst>
              <a:ext uri="{FF2B5EF4-FFF2-40B4-BE49-F238E27FC236}">
                <a16:creationId xmlns:a16="http://schemas.microsoft.com/office/drawing/2014/main" id="{C9133696-DDE8-32AF-6E97-6925FAD98363}"/>
              </a:ext>
            </a:extLst>
          </p:cNvPr>
          <p:cNvSpPr txBox="1"/>
          <p:nvPr/>
        </p:nvSpPr>
        <p:spPr>
          <a:xfrm>
            <a:off x="5943284" y="3504070"/>
            <a:ext cx="6041707" cy="717953"/>
          </a:xfrm>
          <a:prstGeom prst="rect">
            <a:avLst/>
          </a:prstGeom>
          <a:noFill/>
        </p:spPr>
        <p:txBody>
          <a:bodyPr wrap="square" lIns="0" tIns="0" rIns="0" bIns="0" rtlCol="0">
            <a:spAutoFit/>
          </a:bodyPr>
          <a:lstStyle/>
          <a:p>
            <a:pPr marL="177760" lvl="2" indent="-177760" defTabSz="609660" fontAlgn="base">
              <a:spcBef>
                <a:spcPts val="400"/>
              </a:spcBef>
              <a:spcAft>
                <a:spcPct val="0"/>
              </a:spcAft>
              <a:buClr>
                <a:srgbClr val="0D4BD4"/>
              </a:buClr>
              <a:buSzPct val="100000"/>
              <a:buFont typeface="Wingdings" pitchFamily="2" charset="2"/>
              <a:buChar char="§"/>
            </a:pPr>
            <a:r>
              <a:rPr lang="en-US" sz="1333" dirty="0">
                <a:solidFill>
                  <a:schemeClr val="accent6"/>
                </a:solidFill>
                <a:latin typeface="Helvetica" pitchFamily="2" charset="0"/>
                <a:ea typeface="Open Sans" panose="020B0606030504020204" pitchFamily="34" charset="0"/>
                <a:cs typeface="Open Sans" panose="020B0606030504020204" pitchFamily="34" charset="0"/>
              </a:rPr>
              <a:t>Simplify routing of invoices and related documents</a:t>
            </a:r>
          </a:p>
          <a:p>
            <a:pPr marL="177760" lvl="2" indent="-177760" defTabSz="609660" fontAlgn="base">
              <a:spcBef>
                <a:spcPts val="400"/>
              </a:spcBef>
              <a:spcAft>
                <a:spcPct val="0"/>
              </a:spcAft>
              <a:buClr>
                <a:srgbClr val="0D4BD4"/>
              </a:buClr>
              <a:buSzPct val="100000"/>
              <a:buFont typeface="Wingdings" pitchFamily="2" charset="2"/>
              <a:buChar char="§"/>
            </a:pPr>
            <a:r>
              <a:rPr lang="en-US" sz="1333" dirty="0">
                <a:solidFill>
                  <a:schemeClr val="accent6"/>
                </a:solidFill>
                <a:latin typeface="Helvetica" pitchFamily="2" charset="0"/>
                <a:ea typeface="Open Sans" panose="020B0606030504020204" pitchFamily="34" charset="0"/>
                <a:cs typeface="Open Sans" panose="020B0606030504020204" pitchFamily="34" charset="0"/>
              </a:rPr>
              <a:t>Shorter invoice approval time due to real-time information</a:t>
            </a:r>
          </a:p>
          <a:p>
            <a:pPr marL="177760" lvl="2" indent="-177760" defTabSz="609660" fontAlgn="base">
              <a:spcBef>
                <a:spcPts val="400"/>
              </a:spcBef>
              <a:spcAft>
                <a:spcPct val="0"/>
              </a:spcAft>
              <a:buClr>
                <a:srgbClr val="0D4BD4"/>
              </a:buClr>
              <a:buSzPct val="100000"/>
              <a:buFont typeface="Wingdings" pitchFamily="2" charset="2"/>
              <a:buChar char="§"/>
            </a:pPr>
            <a:r>
              <a:rPr lang="en-US" sz="1333" dirty="0">
                <a:solidFill>
                  <a:schemeClr val="accent6"/>
                </a:solidFill>
                <a:latin typeface="Helvetica" pitchFamily="2" charset="0"/>
                <a:ea typeface="Open Sans" panose="020B0606030504020204" pitchFamily="34" charset="0"/>
                <a:cs typeface="Open Sans" panose="020B0606030504020204" pitchFamily="34" charset="0"/>
              </a:rPr>
              <a:t>Increased productivity and reduced manual processing costs</a:t>
            </a:r>
          </a:p>
        </p:txBody>
      </p:sp>
      <p:sp>
        <p:nvSpPr>
          <p:cNvPr id="30" name="Text Placeholder 3">
            <a:extLst>
              <a:ext uri="{FF2B5EF4-FFF2-40B4-BE49-F238E27FC236}">
                <a16:creationId xmlns:a16="http://schemas.microsoft.com/office/drawing/2014/main" id="{6DDA63DE-4B2F-D57A-0E6A-85C901823EE0}"/>
              </a:ext>
            </a:extLst>
          </p:cNvPr>
          <p:cNvSpPr txBox="1">
            <a:spLocks/>
          </p:cNvSpPr>
          <p:nvPr/>
        </p:nvSpPr>
        <p:spPr>
          <a:xfrm>
            <a:off x="7594050" y="4389079"/>
            <a:ext cx="1555677" cy="665491"/>
          </a:xfrm>
          <a:prstGeom prst="rect">
            <a:avLst/>
          </a:prstGeom>
          <a:noFill/>
        </p:spPr>
        <p:txBody>
          <a:bodyPr lIns="182791" tIns="182791" rIns="182791" bIns="182791" anchor="ctr"/>
          <a:lstStyle>
            <a:lvl1pPr marL="0" indent="0" algn="l" defTabSz="1079418" rtl="0" eaLnBrk="1" latinLnBrk="0" hangingPunct="1">
              <a:spcBef>
                <a:spcPts val="1929"/>
              </a:spcBef>
              <a:buClr>
                <a:schemeClr val="accent1"/>
              </a:buClr>
              <a:buSzPct val="80000"/>
              <a:buFontTx/>
              <a:buNone/>
              <a:defRPr sz="2100" b="1" kern="1200">
                <a:solidFill>
                  <a:schemeClr val="tx1"/>
                </a:solidFill>
                <a:latin typeface="+mn-lt"/>
                <a:ea typeface="+mn-ea"/>
                <a:cs typeface="+mn-cs"/>
              </a:defRPr>
            </a:lvl1pPr>
            <a:lvl2pPr marL="0" indent="0" algn="l" defTabSz="1079418" rtl="0" eaLnBrk="1" latinLnBrk="0" hangingPunct="1">
              <a:spcBef>
                <a:spcPts val="714"/>
              </a:spcBef>
              <a:buClr>
                <a:schemeClr val="accent1"/>
              </a:buClr>
              <a:buSzPct val="80000"/>
              <a:buFont typeface="Wingdings" pitchFamily="2" charset="2"/>
              <a:buNone/>
              <a:defRPr sz="2100" kern="1200">
                <a:solidFill>
                  <a:schemeClr val="tx1"/>
                </a:solidFill>
                <a:latin typeface="+mn-lt"/>
                <a:ea typeface="+mn-ea"/>
                <a:cs typeface="+mn-cs"/>
              </a:defRPr>
            </a:lvl2pPr>
            <a:lvl3pPr marL="212477" indent="-212477" algn="l" defTabSz="1079418" rtl="0" eaLnBrk="1" latinLnBrk="0" hangingPunct="1">
              <a:spcBef>
                <a:spcPts val="476"/>
              </a:spcBef>
              <a:buClr>
                <a:schemeClr val="accent1"/>
              </a:buClr>
              <a:buSzPct val="100000"/>
              <a:buFont typeface="Wingdings" pitchFamily="2" charset="2"/>
              <a:buChar char=""/>
              <a:defRPr sz="1900" kern="1200">
                <a:solidFill>
                  <a:schemeClr val="tx1"/>
                </a:solidFill>
                <a:latin typeface="+mn-lt"/>
                <a:ea typeface="+mn-ea"/>
                <a:cs typeface="+mn-cs"/>
              </a:defRPr>
            </a:lvl3pPr>
            <a:lvl4pPr marL="424967" indent="-212477" algn="l" defTabSz="1079418" rtl="0" eaLnBrk="1" latinLnBrk="0" hangingPunct="1">
              <a:spcBef>
                <a:spcPts val="476"/>
              </a:spcBef>
              <a:buClr>
                <a:schemeClr val="accent2"/>
              </a:buClr>
              <a:buSzPct val="100000"/>
              <a:buFont typeface="Arial" pitchFamily="34" charset="0"/>
              <a:buChar char="–"/>
              <a:defRPr sz="1700" kern="1200">
                <a:solidFill>
                  <a:schemeClr val="tx1"/>
                </a:solidFill>
                <a:latin typeface="+mn-lt"/>
                <a:ea typeface="+mn-ea"/>
                <a:cs typeface="+mn-cs"/>
              </a:defRPr>
            </a:lvl4pPr>
            <a:lvl5pPr marL="639034" indent="-212477" algn="l" defTabSz="1079418" rtl="0" eaLnBrk="1" latinLnBrk="0" hangingPunct="1">
              <a:spcBef>
                <a:spcPts val="298"/>
              </a:spcBef>
              <a:buClr>
                <a:schemeClr val="accent2"/>
              </a:buClr>
              <a:buSzPct val="100000"/>
              <a:buFont typeface="Courier New" pitchFamily="49" charset="0"/>
              <a:buChar char="o"/>
              <a:defRPr sz="1700" kern="1200">
                <a:solidFill>
                  <a:schemeClr val="tx1"/>
                </a:solidFill>
                <a:latin typeface="+mn-lt"/>
                <a:ea typeface="+mn-ea"/>
                <a:cs typeface="+mn-cs"/>
              </a:defRPr>
            </a:lvl5pPr>
            <a:lvl6pPr marL="2968407" indent="-269857" algn="l" defTabSz="107941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08112" indent="-269857" algn="l" defTabSz="107941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47824" indent="-269857" algn="l" defTabSz="107941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587540" indent="-269857" algn="l" defTabSz="107941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lgn="ctr" defTabSz="719684">
              <a:spcBef>
                <a:spcPts val="0"/>
              </a:spcBef>
              <a:buClr>
                <a:srgbClr val="F0AB00"/>
              </a:buClr>
            </a:pPr>
            <a:r>
              <a:rPr lang="en-US" sz="7200" dirty="0">
                <a:solidFill>
                  <a:srgbClr val="1C1D3B"/>
                </a:solidFill>
                <a:latin typeface="Helvetica" pitchFamily="2" charset="0"/>
              </a:rPr>
              <a:t>+</a:t>
            </a:r>
            <a:endParaRPr lang="en-US" sz="6000" dirty="0">
              <a:solidFill>
                <a:srgbClr val="1C1D3B"/>
              </a:solidFill>
              <a:latin typeface="Helvetica" pitchFamily="2" charset="0"/>
            </a:endParaRPr>
          </a:p>
        </p:txBody>
      </p:sp>
      <p:sp>
        <p:nvSpPr>
          <p:cNvPr id="32" name="Arrow: Right 27">
            <a:extLst>
              <a:ext uri="{FF2B5EF4-FFF2-40B4-BE49-F238E27FC236}">
                <a16:creationId xmlns:a16="http://schemas.microsoft.com/office/drawing/2014/main" id="{C17F437D-1177-37B6-4AFD-0AABE9AE4D37}"/>
              </a:ext>
            </a:extLst>
          </p:cNvPr>
          <p:cNvSpPr/>
          <p:nvPr/>
        </p:nvSpPr>
        <p:spPr bwMode="gray">
          <a:xfrm>
            <a:off x="3629451" y="3356915"/>
            <a:ext cx="2104181" cy="954949"/>
          </a:xfrm>
          <a:prstGeom prst="rightArrow">
            <a:avLst>
              <a:gd name="adj1" fmla="val 58147"/>
              <a:gd name="adj2" fmla="val 66294"/>
            </a:avLst>
          </a:prstGeom>
          <a:gradFill flip="none" rotWithShape="1">
            <a:gsLst>
              <a:gs pos="0">
                <a:srgbClr val="FCFEFE"/>
              </a:gs>
              <a:gs pos="100000">
                <a:srgbClr val="0D4BD4"/>
              </a:gs>
            </a:gsLst>
            <a:lin ang="0" scaled="1"/>
            <a:tileRect/>
          </a:gradFill>
          <a:ln w="25400" algn="ctr">
            <a:noFill/>
            <a:miter lim="800000"/>
            <a:headEnd/>
            <a:tailEnd/>
          </a:ln>
        </p:spPr>
        <p:txBody>
          <a:bodyPr lIns="89977" tIns="71981" rIns="89977" bIns="71981" rtlCol="0" anchor="ctr"/>
          <a:lstStyle/>
          <a:p>
            <a:pPr algn="ctr" defTabSz="914196" fontAlgn="base">
              <a:spcBef>
                <a:spcPct val="50000"/>
              </a:spcBef>
              <a:spcAft>
                <a:spcPct val="0"/>
              </a:spcAft>
              <a:buClr>
                <a:srgbClr val="F0AB00"/>
              </a:buClr>
              <a:buSzPct val="80000"/>
            </a:pPr>
            <a:endParaRPr lang="en-US" sz="1799" kern="0" dirty="0">
              <a:solidFill>
                <a:srgbClr val="1C1D3B"/>
              </a:solidFill>
              <a:latin typeface="Helvetica" pitchFamily="2" charset="0"/>
              <a:ea typeface="Open Sans" panose="020B0606030504020204" pitchFamily="34" charset="0"/>
              <a:cs typeface="Open Sans" panose="020B0606030504020204" pitchFamily="34" charset="0"/>
            </a:endParaRPr>
          </a:p>
        </p:txBody>
      </p:sp>
      <p:sp>
        <p:nvSpPr>
          <p:cNvPr id="9" name="Arrow: Right 27">
            <a:extLst>
              <a:ext uri="{FF2B5EF4-FFF2-40B4-BE49-F238E27FC236}">
                <a16:creationId xmlns:a16="http://schemas.microsoft.com/office/drawing/2014/main" id="{2A34B810-7B60-463A-B0B4-B137BCDCBA13}"/>
              </a:ext>
            </a:extLst>
          </p:cNvPr>
          <p:cNvSpPr/>
          <p:nvPr/>
        </p:nvSpPr>
        <p:spPr bwMode="gray">
          <a:xfrm>
            <a:off x="3629450" y="1487757"/>
            <a:ext cx="2104181" cy="954949"/>
          </a:xfrm>
          <a:prstGeom prst="rightArrow">
            <a:avLst>
              <a:gd name="adj1" fmla="val 58147"/>
              <a:gd name="adj2" fmla="val 66294"/>
            </a:avLst>
          </a:prstGeom>
          <a:gradFill flip="none" rotWithShape="1">
            <a:gsLst>
              <a:gs pos="0">
                <a:srgbClr val="FCFEFE"/>
              </a:gs>
              <a:gs pos="100000">
                <a:srgbClr val="0D4BD4"/>
              </a:gs>
            </a:gsLst>
            <a:lin ang="0" scaled="1"/>
            <a:tileRect/>
          </a:gradFill>
          <a:ln w="25400" algn="ctr">
            <a:noFill/>
            <a:miter lim="800000"/>
            <a:headEnd/>
            <a:tailEnd/>
          </a:ln>
        </p:spPr>
        <p:txBody>
          <a:bodyPr lIns="89977" tIns="71981" rIns="89977" bIns="71981" rtlCol="0" anchor="ctr"/>
          <a:lstStyle/>
          <a:p>
            <a:pPr algn="ctr" defTabSz="914196" fontAlgn="base">
              <a:spcBef>
                <a:spcPct val="50000"/>
              </a:spcBef>
              <a:spcAft>
                <a:spcPct val="0"/>
              </a:spcAft>
              <a:buClr>
                <a:srgbClr val="F0AB00"/>
              </a:buClr>
              <a:buSzPct val="80000"/>
            </a:pPr>
            <a:endParaRPr lang="en-US" sz="1799" kern="0" dirty="0">
              <a:solidFill>
                <a:srgbClr val="1C1D3B"/>
              </a:solidFill>
              <a:latin typeface="Helvetica" pitchFamily="2" charset="0"/>
              <a:ea typeface="Open Sans" panose="020B0606030504020204" pitchFamily="34" charset="0"/>
              <a:cs typeface="Open Sans" panose="020B0606030504020204" pitchFamily="34" charset="0"/>
            </a:endParaRPr>
          </a:p>
        </p:txBody>
      </p:sp>
      <p:sp>
        <p:nvSpPr>
          <p:cNvPr id="10" name="Arrow: Right 27">
            <a:extLst>
              <a:ext uri="{FF2B5EF4-FFF2-40B4-BE49-F238E27FC236}">
                <a16:creationId xmlns:a16="http://schemas.microsoft.com/office/drawing/2014/main" id="{25CCA0A5-F416-F1EF-40C7-064C330E9B12}"/>
              </a:ext>
            </a:extLst>
          </p:cNvPr>
          <p:cNvSpPr/>
          <p:nvPr/>
        </p:nvSpPr>
        <p:spPr bwMode="gray">
          <a:xfrm>
            <a:off x="3624725" y="5175304"/>
            <a:ext cx="2104181" cy="954949"/>
          </a:xfrm>
          <a:prstGeom prst="rightArrow">
            <a:avLst>
              <a:gd name="adj1" fmla="val 58147"/>
              <a:gd name="adj2" fmla="val 66294"/>
            </a:avLst>
          </a:prstGeom>
          <a:gradFill flip="none" rotWithShape="1">
            <a:gsLst>
              <a:gs pos="0">
                <a:srgbClr val="FCFEFE"/>
              </a:gs>
              <a:gs pos="100000">
                <a:srgbClr val="0D4BD4"/>
              </a:gs>
            </a:gsLst>
            <a:lin ang="0" scaled="1"/>
            <a:tileRect/>
          </a:gradFill>
          <a:ln w="25400" algn="ctr">
            <a:noFill/>
            <a:miter lim="800000"/>
            <a:headEnd/>
            <a:tailEnd/>
          </a:ln>
        </p:spPr>
        <p:txBody>
          <a:bodyPr lIns="89977" tIns="71981" rIns="89977" bIns="71981" rtlCol="0" anchor="ctr"/>
          <a:lstStyle/>
          <a:p>
            <a:pPr algn="ctr" defTabSz="914196" fontAlgn="base">
              <a:spcBef>
                <a:spcPct val="50000"/>
              </a:spcBef>
              <a:spcAft>
                <a:spcPct val="0"/>
              </a:spcAft>
              <a:buClr>
                <a:srgbClr val="F0AB00"/>
              </a:buClr>
              <a:buSzPct val="80000"/>
            </a:pPr>
            <a:endParaRPr lang="en-US" sz="1799" kern="0" dirty="0">
              <a:solidFill>
                <a:srgbClr val="1C1D3B"/>
              </a:solidFill>
              <a:latin typeface="Helvetica" pitchFamily="2" charset="0"/>
              <a:ea typeface="Open Sans" panose="020B0606030504020204" pitchFamily="34" charset="0"/>
              <a:cs typeface="Open Sans" panose="020B0606030504020204" pitchFamily="34" charset="0"/>
            </a:endParaRPr>
          </a:p>
        </p:txBody>
      </p:sp>
      <p:pic>
        <p:nvPicPr>
          <p:cNvPr id="12" name="Picture 11" descr="sap_s4_hana_grad_r_300.png">
            <a:extLst>
              <a:ext uri="{FF2B5EF4-FFF2-40B4-BE49-F238E27FC236}">
                <a16:creationId xmlns:a16="http://schemas.microsoft.com/office/drawing/2014/main" id="{CBD3A3B2-A77C-A2E7-7E51-FC22E26E687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2093" y="5332552"/>
            <a:ext cx="3269808" cy="597408"/>
          </a:xfrm>
          <a:prstGeom prst="rect">
            <a:avLst/>
          </a:prstGeom>
        </p:spPr>
      </p:pic>
      <p:sp>
        <p:nvSpPr>
          <p:cNvPr id="26" name="Text Placeholder 3">
            <a:extLst>
              <a:ext uri="{FF2B5EF4-FFF2-40B4-BE49-F238E27FC236}">
                <a16:creationId xmlns:a16="http://schemas.microsoft.com/office/drawing/2014/main" id="{58486683-4A51-8510-9E4F-4BB929A8E0B7}"/>
              </a:ext>
            </a:extLst>
          </p:cNvPr>
          <p:cNvSpPr txBox="1">
            <a:spLocks/>
          </p:cNvSpPr>
          <p:nvPr/>
        </p:nvSpPr>
        <p:spPr>
          <a:xfrm>
            <a:off x="260532" y="3638101"/>
            <a:ext cx="3659516" cy="766384"/>
          </a:xfrm>
          <a:prstGeom prst="rect">
            <a:avLst/>
          </a:prstGeom>
          <a:noFill/>
        </p:spPr>
        <p:txBody>
          <a:bodyPr lIns="182791" tIns="182791" rIns="182791" bIns="182791" anchor="ctr"/>
          <a:lstStyle>
            <a:lvl1pPr marL="0" indent="0" algn="l" defTabSz="1079418" rtl="0" eaLnBrk="1" latinLnBrk="0" hangingPunct="1">
              <a:spcBef>
                <a:spcPts val="1929"/>
              </a:spcBef>
              <a:buClr>
                <a:schemeClr val="accent1"/>
              </a:buClr>
              <a:buSzPct val="80000"/>
              <a:buFontTx/>
              <a:buNone/>
              <a:defRPr sz="2100" b="1" kern="1200">
                <a:solidFill>
                  <a:schemeClr val="tx1"/>
                </a:solidFill>
                <a:latin typeface="+mn-lt"/>
                <a:ea typeface="+mn-ea"/>
                <a:cs typeface="+mn-cs"/>
              </a:defRPr>
            </a:lvl1pPr>
            <a:lvl2pPr marL="0" indent="0" algn="l" defTabSz="1079418" rtl="0" eaLnBrk="1" latinLnBrk="0" hangingPunct="1">
              <a:spcBef>
                <a:spcPts val="714"/>
              </a:spcBef>
              <a:buClr>
                <a:schemeClr val="accent1"/>
              </a:buClr>
              <a:buSzPct val="80000"/>
              <a:buFont typeface="Wingdings" pitchFamily="2" charset="2"/>
              <a:buNone/>
              <a:defRPr sz="2100" kern="1200">
                <a:solidFill>
                  <a:schemeClr val="tx1"/>
                </a:solidFill>
                <a:latin typeface="+mn-lt"/>
                <a:ea typeface="+mn-ea"/>
                <a:cs typeface="+mn-cs"/>
              </a:defRPr>
            </a:lvl2pPr>
            <a:lvl3pPr marL="212477" indent="-212477" algn="l" defTabSz="1079418" rtl="0" eaLnBrk="1" latinLnBrk="0" hangingPunct="1">
              <a:spcBef>
                <a:spcPts val="476"/>
              </a:spcBef>
              <a:buClr>
                <a:schemeClr val="accent1"/>
              </a:buClr>
              <a:buSzPct val="100000"/>
              <a:buFont typeface="Wingdings" pitchFamily="2" charset="2"/>
              <a:buChar char=""/>
              <a:defRPr sz="1900" kern="1200">
                <a:solidFill>
                  <a:schemeClr val="tx1"/>
                </a:solidFill>
                <a:latin typeface="+mn-lt"/>
                <a:ea typeface="+mn-ea"/>
                <a:cs typeface="+mn-cs"/>
              </a:defRPr>
            </a:lvl3pPr>
            <a:lvl4pPr marL="424967" indent="-212477" algn="l" defTabSz="1079418" rtl="0" eaLnBrk="1" latinLnBrk="0" hangingPunct="1">
              <a:spcBef>
                <a:spcPts val="476"/>
              </a:spcBef>
              <a:buClr>
                <a:schemeClr val="accent2"/>
              </a:buClr>
              <a:buSzPct val="100000"/>
              <a:buFont typeface="Arial" pitchFamily="34" charset="0"/>
              <a:buChar char="–"/>
              <a:defRPr sz="1700" kern="1200">
                <a:solidFill>
                  <a:schemeClr val="tx1"/>
                </a:solidFill>
                <a:latin typeface="+mn-lt"/>
                <a:ea typeface="+mn-ea"/>
                <a:cs typeface="+mn-cs"/>
              </a:defRPr>
            </a:lvl4pPr>
            <a:lvl5pPr marL="639034" indent="-212477" algn="l" defTabSz="1079418" rtl="0" eaLnBrk="1" latinLnBrk="0" hangingPunct="1">
              <a:spcBef>
                <a:spcPts val="298"/>
              </a:spcBef>
              <a:buClr>
                <a:schemeClr val="accent2"/>
              </a:buClr>
              <a:buSzPct val="100000"/>
              <a:buFont typeface="Courier New" pitchFamily="49" charset="0"/>
              <a:buChar char="o"/>
              <a:defRPr sz="1700" kern="1200">
                <a:solidFill>
                  <a:schemeClr val="tx1"/>
                </a:solidFill>
                <a:latin typeface="+mn-lt"/>
                <a:ea typeface="+mn-ea"/>
                <a:cs typeface="+mn-cs"/>
              </a:defRPr>
            </a:lvl5pPr>
            <a:lvl6pPr marL="2968407" indent="-269857" algn="l" defTabSz="107941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08112" indent="-269857" algn="l" defTabSz="107941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47824" indent="-269857" algn="l" defTabSz="107941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587540" indent="-269857" algn="l" defTabSz="107941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lgn="ctr" defTabSz="719684">
              <a:spcBef>
                <a:spcPts val="0"/>
              </a:spcBef>
              <a:buClr>
                <a:srgbClr val="F0AB00"/>
              </a:buClr>
            </a:pPr>
            <a:r>
              <a:rPr lang="en-US" sz="1867" dirty="0">
                <a:solidFill>
                  <a:srgbClr val="1C1D3B"/>
                </a:solidFill>
                <a:latin typeface="Helvetica" pitchFamily="2" charset="0"/>
                <a:ea typeface="Open Sans" panose="020B0606030504020204" pitchFamily="34" charset="0"/>
                <a:cs typeface="Open Sans" panose="020B0606030504020204" pitchFamily="34" charset="0"/>
              </a:rPr>
              <a:t>SAP Invoice Management</a:t>
            </a:r>
          </a:p>
        </p:txBody>
      </p:sp>
      <p:sp>
        <p:nvSpPr>
          <p:cNvPr id="35" name="Freeform 10">
            <a:extLst>
              <a:ext uri="{FF2B5EF4-FFF2-40B4-BE49-F238E27FC236}">
                <a16:creationId xmlns:a16="http://schemas.microsoft.com/office/drawing/2014/main" id="{17C7F51A-566C-D661-AE0E-85CABEEE6946}"/>
              </a:ext>
            </a:extLst>
          </p:cNvPr>
          <p:cNvSpPr>
            <a:spLocks noEditPoints="1"/>
          </p:cNvSpPr>
          <p:nvPr/>
        </p:nvSpPr>
        <p:spPr bwMode="auto">
          <a:xfrm>
            <a:off x="682253" y="1800904"/>
            <a:ext cx="2201953" cy="347914"/>
          </a:xfrm>
          <a:custGeom>
            <a:avLst/>
            <a:gdLst>
              <a:gd name="T0" fmla="*/ 77 w 3023"/>
              <a:gd name="T1" fmla="*/ 321 h 480"/>
              <a:gd name="T2" fmla="*/ 282 w 3023"/>
              <a:gd name="T3" fmla="*/ 347 h 480"/>
              <a:gd name="T4" fmla="*/ 20 w 3023"/>
              <a:gd name="T5" fmla="*/ 139 h 480"/>
              <a:gd name="T6" fmla="*/ 371 w 3023"/>
              <a:gd name="T7" fmla="*/ 95 h 480"/>
              <a:gd name="T8" fmla="*/ 186 w 3023"/>
              <a:gd name="T9" fmla="*/ 84 h 480"/>
              <a:gd name="T10" fmla="*/ 214 w 3023"/>
              <a:gd name="T11" fmla="*/ 197 h 480"/>
              <a:gd name="T12" fmla="*/ 197 w 3023"/>
              <a:gd name="T13" fmla="*/ 480 h 480"/>
              <a:gd name="T14" fmla="*/ 400 w 3023"/>
              <a:gd name="T15" fmla="*/ 472 h 480"/>
              <a:gd name="T16" fmla="*/ 661 w 3023"/>
              <a:gd name="T17" fmla="*/ 7 h 480"/>
              <a:gd name="T18" fmla="*/ 722 w 3023"/>
              <a:gd name="T19" fmla="*/ 472 h 480"/>
              <a:gd name="T20" fmla="*/ 530 w 3023"/>
              <a:gd name="T21" fmla="*/ 368 h 480"/>
              <a:gd name="T22" fmla="*/ 400 w 3023"/>
              <a:gd name="T23" fmla="*/ 472 h 480"/>
              <a:gd name="T24" fmla="*/ 663 w 3023"/>
              <a:gd name="T25" fmla="*/ 295 h 480"/>
              <a:gd name="T26" fmla="*/ 609 w 3023"/>
              <a:gd name="T27" fmla="*/ 137 h 480"/>
              <a:gd name="T28" fmla="*/ 876 w 3023"/>
              <a:gd name="T29" fmla="*/ 472 h 480"/>
              <a:gd name="T30" fmla="*/ 1044 w 3023"/>
              <a:gd name="T31" fmla="*/ 9 h 480"/>
              <a:gd name="T32" fmla="*/ 1043 w 3023"/>
              <a:gd name="T33" fmla="*/ 307 h 480"/>
              <a:gd name="T34" fmla="*/ 977 w 3023"/>
              <a:gd name="T35" fmla="*/ 472 h 480"/>
              <a:gd name="T36" fmla="*/ 977 w 3023"/>
              <a:gd name="T37" fmla="*/ 229 h 480"/>
              <a:gd name="T38" fmla="*/ 1133 w 3023"/>
              <a:gd name="T39" fmla="*/ 160 h 480"/>
              <a:gd name="T40" fmla="*/ 977 w 3023"/>
              <a:gd name="T41" fmla="*/ 92 h 480"/>
              <a:gd name="T42" fmla="*/ 1412 w 3023"/>
              <a:gd name="T43" fmla="*/ 472 h 480"/>
              <a:gd name="T44" fmla="*/ 1671 w 3023"/>
              <a:gd name="T45" fmla="*/ 7 h 480"/>
              <a:gd name="T46" fmla="*/ 1732 w 3023"/>
              <a:gd name="T47" fmla="*/ 472 h 480"/>
              <a:gd name="T48" fmla="*/ 1541 w 3023"/>
              <a:gd name="T49" fmla="*/ 375 h 480"/>
              <a:gd name="T50" fmla="*/ 1412 w 3023"/>
              <a:gd name="T51" fmla="*/ 472 h 480"/>
              <a:gd name="T52" fmla="*/ 1674 w 3023"/>
              <a:gd name="T53" fmla="*/ 297 h 480"/>
              <a:gd name="T54" fmla="*/ 1620 w 3023"/>
              <a:gd name="T55" fmla="*/ 143 h 480"/>
              <a:gd name="T56" fmla="*/ 1894 w 3023"/>
              <a:gd name="T57" fmla="*/ 472 h 480"/>
              <a:gd name="T58" fmla="*/ 1991 w 3023"/>
              <a:gd name="T59" fmla="*/ 143 h 480"/>
              <a:gd name="T60" fmla="*/ 1988 w 3023"/>
              <a:gd name="T61" fmla="*/ 201 h 480"/>
              <a:gd name="T62" fmla="*/ 2103 w 3023"/>
              <a:gd name="T63" fmla="*/ 123 h 480"/>
              <a:gd name="T64" fmla="*/ 2077 w 3023"/>
              <a:gd name="T65" fmla="*/ 217 h 480"/>
              <a:gd name="T66" fmla="*/ 1991 w 3023"/>
              <a:gd name="T67" fmla="*/ 472 h 480"/>
              <a:gd name="T68" fmla="*/ 2165 w 3023"/>
              <a:gd name="T69" fmla="*/ 85 h 480"/>
              <a:gd name="T70" fmla="*/ 2261 w 3023"/>
              <a:gd name="T71" fmla="*/ 7 h 480"/>
              <a:gd name="T72" fmla="*/ 2165 w 3023"/>
              <a:gd name="T73" fmla="*/ 85 h 480"/>
              <a:gd name="T74" fmla="*/ 2165 w 3023"/>
              <a:gd name="T75" fmla="*/ 143 h 480"/>
              <a:gd name="T76" fmla="*/ 2261 w 3023"/>
              <a:gd name="T77" fmla="*/ 472 h 480"/>
              <a:gd name="T78" fmla="*/ 2436 w 3023"/>
              <a:gd name="T79" fmla="*/ 431 h 480"/>
              <a:gd name="T80" fmla="*/ 2339 w 3023"/>
              <a:gd name="T81" fmla="*/ 472 h 480"/>
              <a:gd name="T82" fmla="*/ 2436 w 3023"/>
              <a:gd name="T83" fmla="*/ 7 h 480"/>
              <a:gd name="T84" fmla="*/ 2539 w 3023"/>
              <a:gd name="T85" fmla="*/ 132 h 480"/>
              <a:gd name="T86" fmla="*/ 2537 w 3023"/>
              <a:gd name="T87" fmla="*/ 476 h 480"/>
              <a:gd name="T88" fmla="*/ 2568 w 3023"/>
              <a:gd name="T89" fmla="*/ 305 h 480"/>
              <a:gd name="T90" fmla="*/ 2436 w 3023"/>
              <a:gd name="T91" fmla="*/ 247 h 480"/>
              <a:gd name="T92" fmla="*/ 2503 w 3023"/>
              <a:gd name="T93" fmla="*/ 400 h 480"/>
              <a:gd name="T94" fmla="*/ 2707 w 3023"/>
              <a:gd name="T95" fmla="*/ 386 h 480"/>
              <a:gd name="T96" fmla="*/ 2919 w 3023"/>
              <a:gd name="T97" fmla="*/ 247 h 480"/>
              <a:gd name="T98" fmla="*/ 2763 w 3023"/>
              <a:gd name="T99" fmla="*/ 248 h 480"/>
              <a:gd name="T100" fmla="*/ 2886 w 3023"/>
              <a:gd name="T101" fmla="*/ 132 h 480"/>
              <a:gd name="T102" fmla="*/ 3016 w 3023"/>
              <a:gd name="T103" fmla="*/ 390 h 480"/>
              <a:gd name="T104" fmla="*/ 2923 w 3023"/>
              <a:gd name="T105" fmla="*/ 472 h 480"/>
              <a:gd name="T106" fmla="*/ 2801 w 3023"/>
              <a:gd name="T107" fmla="*/ 476 h 480"/>
              <a:gd name="T108" fmla="*/ 2919 w 3023"/>
              <a:gd name="T109" fmla="*/ 371 h 480"/>
              <a:gd name="T110" fmla="*/ 2805 w 3023"/>
              <a:gd name="T111" fmla="*/ 368 h 480"/>
              <a:gd name="T112" fmla="*/ 2919 w 3023"/>
              <a:gd name="T113" fmla="*/ 371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23" h="480">
                <a:moveTo>
                  <a:pt x="0" y="367"/>
                </a:moveTo>
                <a:cubicBezTo>
                  <a:pt x="77" y="321"/>
                  <a:pt x="77" y="321"/>
                  <a:pt x="77" y="321"/>
                </a:cubicBezTo>
                <a:cubicBezTo>
                  <a:pt x="103" y="372"/>
                  <a:pt x="149" y="400"/>
                  <a:pt x="202" y="400"/>
                </a:cubicBezTo>
                <a:cubicBezTo>
                  <a:pt x="249" y="400"/>
                  <a:pt x="282" y="382"/>
                  <a:pt x="282" y="347"/>
                </a:cubicBezTo>
                <a:cubicBezTo>
                  <a:pt x="282" y="312"/>
                  <a:pt x="249" y="297"/>
                  <a:pt x="189" y="280"/>
                </a:cubicBezTo>
                <a:cubicBezTo>
                  <a:pt x="106" y="257"/>
                  <a:pt x="20" y="235"/>
                  <a:pt x="20" y="139"/>
                </a:cubicBezTo>
                <a:cubicBezTo>
                  <a:pt x="20" y="52"/>
                  <a:pt x="88" y="0"/>
                  <a:pt x="187" y="0"/>
                </a:cubicBezTo>
                <a:cubicBezTo>
                  <a:pt x="282" y="0"/>
                  <a:pt x="338" y="46"/>
                  <a:pt x="371" y="95"/>
                </a:cubicBezTo>
                <a:cubicBezTo>
                  <a:pt x="300" y="149"/>
                  <a:pt x="300" y="149"/>
                  <a:pt x="300" y="149"/>
                </a:cubicBezTo>
                <a:cubicBezTo>
                  <a:pt x="276" y="110"/>
                  <a:pt x="231" y="84"/>
                  <a:pt x="186" y="84"/>
                </a:cubicBezTo>
                <a:cubicBezTo>
                  <a:pt x="143" y="84"/>
                  <a:pt x="119" y="102"/>
                  <a:pt x="119" y="130"/>
                </a:cubicBezTo>
                <a:cubicBezTo>
                  <a:pt x="119" y="167"/>
                  <a:pt x="154" y="180"/>
                  <a:pt x="214" y="197"/>
                </a:cubicBezTo>
                <a:cubicBezTo>
                  <a:pt x="296" y="219"/>
                  <a:pt x="382" y="244"/>
                  <a:pt x="382" y="340"/>
                </a:cubicBezTo>
                <a:cubicBezTo>
                  <a:pt x="382" y="414"/>
                  <a:pt x="326" y="480"/>
                  <a:pt x="197" y="480"/>
                </a:cubicBezTo>
                <a:cubicBezTo>
                  <a:pt x="97" y="480"/>
                  <a:pt x="34" y="433"/>
                  <a:pt x="0" y="367"/>
                </a:cubicBezTo>
                <a:close/>
                <a:moveTo>
                  <a:pt x="400" y="472"/>
                </a:moveTo>
                <a:cubicBezTo>
                  <a:pt x="564" y="7"/>
                  <a:pt x="564" y="7"/>
                  <a:pt x="564" y="7"/>
                </a:cubicBezTo>
                <a:cubicBezTo>
                  <a:pt x="661" y="7"/>
                  <a:pt x="661" y="7"/>
                  <a:pt x="661" y="7"/>
                </a:cubicBezTo>
                <a:cubicBezTo>
                  <a:pt x="825" y="472"/>
                  <a:pt x="825" y="472"/>
                  <a:pt x="825" y="472"/>
                </a:cubicBezTo>
                <a:cubicBezTo>
                  <a:pt x="722" y="472"/>
                  <a:pt x="722" y="472"/>
                  <a:pt x="722" y="472"/>
                </a:cubicBezTo>
                <a:cubicBezTo>
                  <a:pt x="687" y="368"/>
                  <a:pt x="687" y="368"/>
                  <a:pt x="687" y="368"/>
                </a:cubicBezTo>
                <a:cubicBezTo>
                  <a:pt x="530" y="368"/>
                  <a:pt x="530" y="368"/>
                  <a:pt x="530" y="368"/>
                </a:cubicBezTo>
                <a:cubicBezTo>
                  <a:pt x="494" y="472"/>
                  <a:pt x="494" y="472"/>
                  <a:pt x="494" y="472"/>
                </a:cubicBezTo>
                <a:lnTo>
                  <a:pt x="400" y="472"/>
                </a:lnTo>
                <a:close/>
                <a:moveTo>
                  <a:pt x="555" y="295"/>
                </a:moveTo>
                <a:cubicBezTo>
                  <a:pt x="663" y="295"/>
                  <a:pt x="663" y="295"/>
                  <a:pt x="663" y="295"/>
                </a:cubicBezTo>
                <a:cubicBezTo>
                  <a:pt x="610" y="137"/>
                  <a:pt x="610" y="137"/>
                  <a:pt x="610" y="137"/>
                </a:cubicBezTo>
                <a:cubicBezTo>
                  <a:pt x="609" y="137"/>
                  <a:pt x="609" y="137"/>
                  <a:pt x="609" y="137"/>
                </a:cubicBezTo>
                <a:lnTo>
                  <a:pt x="555" y="295"/>
                </a:lnTo>
                <a:close/>
                <a:moveTo>
                  <a:pt x="876" y="472"/>
                </a:moveTo>
                <a:cubicBezTo>
                  <a:pt x="876" y="9"/>
                  <a:pt x="876" y="9"/>
                  <a:pt x="876" y="9"/>
                </a:cubicBezTo>
                <a:cubicBezTo>
                  <a:pt x="1044" y="9"/>
                  <a:pt x="1044" y="9"/>
                  <a:pt x="1044" y="9"/>
                </a:cubicBezTo>
                <a:cubicBezTo>
                  <a:pt x="1143" y="9"/>
                  <a:pt x="1233" y="35"/>
                  <a:pt x="1233" y="157"/>
                </a:cubicBezTo>
                <a:cubicBezTo>
                  <a:pt x="1233" y="282"/>
                  <a:pt x="1135" y="307"/>
                  <a:pt x="1043" y="307"/>
                </a:cubicBezTo>
                <a:cubicBezTo>
                  <a:pt x="977" y="307"/>
                  <a:pt x="977" y="307"/>
                  <a:pt x="977" y="307"/>
                </a:cubicBezTo>
                <a:cubicBezTo>
                  <a:pt x="977" y="472"/>
                  <a:pt x="977" y="472"/>
                  <a:pt x="977" y="472"/>
                </a:cubicBezTo>
                <a:lnTo>
                  <a:pt x="876" y="472"/>
                </a:lnTo>
                <a:close/>
                <a:moveTo>
                  <a:pt x="977" y="229"/>
                </a:moveTo>
                <a:cubicBezTo>
                  <a:pt x="1046" y="229"/>
                  <a:pt x="1046" y="229"/>
                  <a:pt x="1046" y="229"/>
                </a:cubicBezTo>
                <a:cubicBezTo>
                  <a:pt x="1109" y="229"/>
                  <a:pt x="1133" y="204"/>
                  <a:pt x="1133" y="160"/>
                </a:cubicBezTo>
                <a:cubicBezTo>
                  <a:pt x="1133" y="117"/>
                  <a:pt x="1110" y="92"/>
                  <a:pt x="1046" y="92"/>
                </a:cubicBezTo>
                <a:cubicBezTo>
                  <a:pt x="977" y="92"/>
                  <a:pt x="977" y="92"/>
                  <a:pt x="977" y="92"/>
                </a:cubicBezTo>
                <a:lnTo>
                  <a:pt x="977" y="229"/>
                </a:lnTo>
                <a:close/>
                <a:moveTo>
                  <a:pt x="1412" y="472"/>
                </a:moveTo>
                <a:cubicBezTo>
                  <a:pt x="1575" y="7"/>
                  <a:pt x="1575" y="7"/>
                  <a:pt x="1575" y="7"/>
                </a:cubicBezTo>
                <a:cubicBezTo>
                  <a:pt x="1671" y="7"/>
                  <a:pt x="1671" y="7"/>
                  <a:pt x="1671" y="7"/>
                </a:cubicBezTo>
                <a:cubicBezTo>
                  <a:pt x="1835" y="472"/>
                  <a:pt x="1835" y="472"/>
                  <a:pt x="1835" y="472"/>
                </a:cubicBezTo>
                <a:cubicBezTo>
                  <a:pt x="1732" y="472"/>
                  <a:pt x="1732" y="472"/>
                  <a:pt x="1732" y="472"/>
                </a:cubicBezTo>
                <a:cubicBezTo>
                  <a:pt x="1698" y="375"/>
                  <a:pt x="1698" y="375"/>
                  <a:pt x="1698" y="375"/>
                </a:cubicBezTo>
                <a:cubicBezTo>
                  <a:pt x="1541" y="375"/>
                  <a:pt x="1541" y="375"/>
                  <a:pt x="1541" y="375"/>
                </a:cubicBezTo>
                <a:cubicBezTo>
                  <a:pt x="1505" y="472"/>
                  <a:pt x="1505" y="472"/>
                  <a:pt x="1505" y="472"/>
                </a:cubicBezTo>
                <a:lnTo>
                  <a:pt x="1412" y="472"/>
                </a:lnTo>
                <a:close/>
                <a:moveTo>
                  <a:pt x="1565" y="297"/>
                </a:moveTo>
                <a:cubicBezTo>
                  <a:pt x="1674" y="297"/>
                  <a:pt x="1674" y="297"/>
                  <a:pt x="1674" y="297"/>
                </a:cubicBezTo>
                <a:cubicBezTo>
                  <a:pt x="1621" y="143"/>
                  <a:pt x="1621" y="143"/>
                  <a:pt x="1621" y="143"/>
                </a:cubicBezTo>
                <a:cubicBezTo>
                  <a:pt x="1620" y="143"/>
                  <a:pt x="1620" y="143"/>
                  <a:pt x="1620" y="143"/>
                </a:cubicBezTo>
                <a:lnTo>
                  <a:pt x="1565" y="297"/>
                </a:lnTo>
                <a:close/>
                <a:moveTo>
                  <a:pt x="1894" y="472"/>
                </a:moveTo>
                <a:cubicBezTo>
                  <a:pt x="1894" y="143"/>
                  <a:pt x="1894" y="143"/>
                  <a:pt x="1894" y="143"/>
                </a:cubicBezTo>
                <a:cubicBezTo>
                  <a:pt x="1991" y="143"/>
                  <a:pt x="1991" y="143"/>
                  <a:pt x="1991" y="143"/>
                </a:cubicBezTo>
                <a:cubicBezTo>
                  <a:pt x="1991" y="201"/>
                  <a:pt x="1991" y="201"/>
                  <a:pt x="1991" y="201"/>
                </a:cubicBezTo>
                <a:cubicBezTo>
                  <a:pt x="1988" y="201"/>
                  <a:pt x="1988" y="201"/>
                  <a:pt x="1988" y="201"/>
                </a:cubicBezTo>
                <a:cubicBezTo>
                  <a:pt x="2006" y="162"/>
                  <a:pt x="2037" y="123"/>
                  <a:pt x="2100" y="123"/>
                </a:cubicBezTo>
                <a:cubicBezTo>
                  <a:pt x="2103" y="123"/>
                  <a:pt x="2103" y="123"/>
                  <a:pt x="2103" y="123"/>
                </a:cubicBezTo>
                <a:cubicBezTo>
                  <a:pt x="2102" y="217"/>
                  <a:pt x="2102" y="217"/>
                  <a:pt x="2102" y="217"/>
                </a:cubicBezTo>
                <a:cubicBezTo>
                  <a:pt x="2098" y="216"/>
                  <a:pt x="2084" y="217"/>
                  <a:pt x="2077" y="217"/>
                </a:cubicBezTo>
                <a:cubicBezTo>
                  <a:pt x="2037" y="217"/>
                  <a:pt x="2010" y="240"/>
                  <a:pt x="1991" y="264"/>
                </a:cubicBezTo>
                <a:cubicBezTo>
                  <a:pt x="1991" y="472"/>
                  <a:pt x="1991" y="472"/>
                  <a:pt x="1991" y="472"/>
                </a:cubicBezTo>
                <a:lnTo>
                  <a:pt x="1894" y="472"/>
                </a:lnTo>
                <a:close/>
                <a:moveTo>
                  <a:pt x="2165" y="85"/>
                </a:moveTo>
                <a:cubicBezTo>
                  <a:pt x="2165" y="7"/>
                  <a:pt x="2165" y="7"/>
                  <a:pt x="2165" y="7"/>
                </a:cubicBezTo>
                <a:cubicBezTo>
                  <a:pt x="2261" y="7"/>
                  <a:pt x="2261" y="7"/>
                  <a:pt x="2261" y="7"/>
                </a:cubicBezTo>
                <a:cubicBezTo>
                  <a:pt x="2261" y="85"/>
                  <a:pt x="2261" y="85"/>
                  <a:pt x="2261" y="85"/>
                </a:cubicBezTo>
                <a:lnTo>
                  <a:pt x="2165" y="85"/>
                </a:lnTo>
                <a:close/>
                <a:moveTo>
                  <a:pt x="2165" y="472"/>
                </a:moveTo>
                <a:cubicBezTo>
                  <a:pt x="2165" y="143"/>
                  <a:pt x="2165" y="143"/>
                  <a:pt x="2165" y="143"/>
                </a:cubicBezTo>
                <a:cubicBezTo>
                  <a:pt x="2261" y="143"/>
                  <a:pt x="2261" y="143"/>
                  <a:pt x="2261" y="143"/>
                </a:cubicBezTo>
                <a:cubicBezTo>
                  <a:pt x="2261" y="472"/>
                  <a:pt x="2261" y="472"/>
                  <a:pt x="2261" y="472"/>
                </a:cubicBezTo>
                <a:lnTo>
                  <a:pt x="2165" y="472"/>
                </a:lnTo>
                <a:close/>
                <a:moveTo>
                  <a:pt x="2436" y="431"/>
                </a:moveTo>
                <a:cubicBezTo>
                  <a:pt x="2436" y="472"/>
                  <a:pt x="2436" y="472"/>
                  <a:pt x="2436" y="472"/>
                </a:cubicBezTo>
                <a:cubicBezTo>
                  <a:pt x="2339" y="472"/>
                  <a:pt x="2339" y="472"/>
                  <a:pt x="2339" y="472"/>
                </a:cubicBezTo>
                <a:cubicBezTo>
                  <a:pt x="2339" y="7"/>
                  <a:pt x="2339" y="7"/>
                  <a:pt x="2339" y="7"/>
                </a:cubicBezTo>
                <a:cubicBezTo>
                  <a:pt x="2436" y="7"/>
                  <a:pt x="2436" y="7"/>
                  <a:pt x="2436" y="7"/>
                </a:cubicBezTo>
                <a:cubicBezTo>
                  <a:pt x="2436" y="190"/>
                  <a:pt x="2436" y="190"/>
                  <a:pt x="2436" y="190"/>
                </a:cubicBezTo>
                <a:cubicBezTo>
                  <a:pt x="2455" y="159"/>
                  <a:pt x="2490" y="132"/>
                  <a:pt x="2539" y="132"/>
                </a:cubicBezTo>
                <a:cubicBezTo>
                  <a:pt x="2614" y="132"/>
                  <a:pt x="2667" y="190"/>
                  <a:pt x="2667" y="304"/>
                </a:cubicBezTo>
                <a:cubicBezTo>
                  <a:pt x="2667" y="419"/>
                  <a:pt x="2613" y="476"/>
                  <a:pt x="2537" y="476"/>
                </a:cubicBezTo>
                <a:cubicBezTo>
                  <a:pt x="2493" y="476"/>
                  <a:pt x="2455" y="459"/>
                  <a:pt x="2436" y="431"/>
                </a:cubicBezTo>
                <a:close/>
                <a:moveTo>
                  <a:pt x="2568" y="305"/>
                </a:moveTo>
                <a:cubicBezTo>
                  <a:pt x="2568" y="249"/>
                  <a:pt x="2547" y="214"/>
                  <a:pt x="2502" y="214"/>
                </a:cubicBezTo>
                <a:cubicBezTo>
                  <a:pt x="2477" y="214"/>
                  <a:pt x="2455" y="230"/>
                  <a:pt x="2436" y="247"/>
                </a:cubicBezTo>
                <a:cubicBezTo>
                  <a:pt x="2436" y="370"/>
                  <a:pt x="2436" y="370"/>
                  <a:pt x="2436" y="370"/>
                </a:cubicBezTo>
                <a:cubicBezTo>
                  <a:pt x="2455" y="390"/>
                  <a:pt x="2477" y="400"/>
                  <a:pt x="2503" y="400"/>
                </a:cubicBezTo>
                <a:cubicBezTo>
                  <a:pt x="2545" y="400"/>
                  <a:pt x="2568" y="365"/>
                  <a:pt x="2568" y="305"/>
                </a:cubicBezTo>
                <a:close/>
                <a:moveTo>
                  <a:pt x="2707" y="386"/>
                </a:moveTo>
                <a:cubicBezTo>
                  <a:pt x="2707" y="309"/>
                  <a:pt x="2764" y="267"/>
                  <a:pt x="2919" y="255"/>
                </a:cubicBezTo>
                <a:cubicBezTo>
                  <a:pt x="2919" y="247"/>
                  <a:pt x="2919" y="247"/>
                  <a:pt x="2919" y="247"/>
                </a:cubicBezTo>
                <a:cubicBezTo>
                  <a:pt x="2919" y="223"/>
                  <a:pt x="2905" y="207"/>
                  <a:pt x="2872" y="207"/>
                </a:cubicBezTo>
                <a:cubicBezTo>
                  <a:pt x="2830" y="207"/>
                  <a:pt x="2793" y="224"/>
                  <a:pt x="2763" y="248"/>
                </a:cubicBezTo>
                <a:cubicBezTo>
                  <a:pt x="2720" y="191"/>
                  <a:pt x="2720" y="191"/>
                  <a:pt x="2720" y="191"/>
                </a:cubicBezTo>
                <a:cubicBezTo>
                  <a:pt x="2753" y="161"/>
                  <a:pt x="2804" y="132"/>
                  <a:pt x="2886" y="132"/>
                </a:cubicBezTo>
                <a:cubicBezTo>
                  <a:pt x="2977" y="132"/>
                  <a:pt x="3016" y="176"/>
                  <a:pt x="3016" y="262"/>
                </a:cubicBezTo>
                <a:cubicBezTo>
                  <a:pt x="3016" y="390"/>
                  <a:pt x="3016" y="390"/>
                  <a:pt x="3016" y="390"/>
                </a:cubicBezTo>
                <a:cubicBezTo>
                  <a:pt x="3016" y="429"/>
                  <a:pt x="3016" y="452"/>
                  <a:pt x="3023" y="472"/>
                </a:cubicBezTo>
                <a:cubicBezTo>
                  <a:pt x="2923" y="472"/>
                  <a:pt x="2923" y="472"/>
                  <a:pt x="2923" y="472"/>
                </a:cubicBezTo>
                <a:cubicBezTo>
                  <a:pt x="2919" y="452"/>
                  <a:pt x="2916" y="441"/>
                  <a:pt x="2916" y="422"/>
                </a:cubicBezTo>
                <a:cubicBezTo>
                  <a:pt x="2885" y="457"/>
                  <a:pt x="2850" y="476"/>
                  <a:pt x="2801" y="476"/>
                </a:cubicBezTo>
                <a:cubicBezTo>
                  <a:pt x="2749" y="476"/>
                  <a:pt x="2707" y="443"/>
                  <a:pt x="2707" y="386"/>
                </a:cubicBezTo>
                <a:close/>
                <a:moveTo>
                  <a:pt x="2919" y="371"/>
                </a:moveTo>
                <a:cubicBezTo>
                  <a:pt x="2919" y="310"/>
                  <a:pt x="2919" y="310"/>
                  <a:pt x="2919" y="310"/>
                </a:cubicBezTo>
                <a:cubicBezTo>
                  <a:pt x="2842" y="318"/>
                  <a:pt x="2805" y="338"/>
                  <a:pt x="2805" y="368"/>
                </a:cubicBezTo>
                <a:cubicBezTo>
                  <a:pt x="2805" y="390"/>
                  <a:pt x="2820" y="400"/>
                  <a:pt x="2842" y="400"/>
                </a:cubicBezTo>
                <a:cubicBezTo>
                  <a:pt x="2877" y="400"/>
                  <a:pt x="2900" y="388"/>
                  <a:pt x="2919" y="371"/>
                </a:cubicBezTo>
                <a:close/>
              </a:path>
            </a:pathLst>
          </a:custGeom>
          <a:solidFill>
            <a:srgbClr val="007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5" tIns="45697" rIns="91395" bIns="45697" numCol="1" anchor="t" anchorCtr="0" compatLnSpc="1">
            <a:prstTxWarp prst="textNoShape">
              <a:avLst/>
            </a:prstTxWarp>
          </a:bodyPr>
          <a:lstStyle/>
          <a:p>
            <a:pPr defTabSz="609660"/>
            <a:endParaRPr lang="en-US" sz="1799" dirty="0">
              <a:solidFill>
                <a:srgbClr val="1C1D3B"/>
              </a:solidFill>
              <a:latin typeface="Helvetica" pitchFamily="2" charset="0"/>
            </a:endParaRPr>
          </a:p>
        </p:txBody>
      </p:sp>
      <p:sp>
        <p:nvSpPr>
          <p:cNvPr id="36" name="Freeform 11">
            <a:extLst>
              <a:ext uri="{FF2B5EF4-FFF2-40B4-BE49-F238E27FC236}">
                <a16:creationId xmlns:a16="http://schemas.microsoft.com/office/drawing/2014/main" id="{6C8CFE93-FEE9-8E63-023F-C967C1A3692A}"/>
              </a:ext>
            </a:extLst>
          </p:cNvPr>
          <p:cNvSpPr>
            <a:spLocks noEditPoints="1"/>
          </p:cNvSpPr>
          <p:nvPr/>
        </p:nvSpPr>
        <p:spPr bwMode="auto">
          <a:xfrm>
            <a:off x="2951543" y="1670717"/>
            <a:ext cx="906818" cy="608288"/>
          </a:xfrm>
          <a:custGeom>
            <a:avLst/>
            <a:gdLst>
              <a:gd name="T0" fmla="*/ 1105 w 1244"/>
              <a:gd name="T1" fmla="*/ 809 h 834"/>
              <a:gd name="T2" fmla="*/ 667 w 1244"/>
              <a:gd name="T3" fmla="*/ 0 h 834"/>
              <a:gd name="T4" fmla="*/ 764 w 1244"/>
              <a:gd name="T5" fmla="*/ 0 h 834"/>
              <a:gd name="T6" fmla="*/ 807 w 1244"/>
              <a:gd name="T7" fmla="*/ 26 h 834"/>
              <a:gd name="T8" fmla="*/ 1244 w 1244"/>
              <a:gd name="T9" fmla="*/ 834 h 834"/>
              <a:gd name="T10" fmla="*/ 1147 w 1244"/>
              <a:gd name="T11" fmla="*/ 834 h 834"/>
              <a:gd name="T12" fmla="*/ 1105 w 1244"/>
              <a:gd name="T13" fmla="*/ 809 h 834"/>
              <a:gd name="T14" fmla="*/ 284 w 1244"/>
              <a:gd name="T15" fmla="*/ 834 h 834"/>
              <a:gd name="T16" fmla="*/ 381 w 1244"/>
              <a:gd name="T17" fmla="*/ 834 h 834"/>
              <a:gd name="T18" fmla="*/ 423 w 1244"/>
              <a:gd name="T19" fmla="*/ 809 h 834"/>
              <a:gd name="T20" fmla="*/ 543 w 1244"/>
              <a:gd name="T21" fmla="*/ 587 h 834"/>
              <a:gd name="T22" fmla="*/ 480 w 1244"/>
              <a:gd name="T23" fmla="*/ 471 h 834"/>
              <a:gd name="T24" fmla="*/ 284 w 1244"/>
              <a:gd name="T25" fmla="*/ 834 h 834"/>
              <a:gd name="T26" fmla="*/ 97 w 1244"/>
              <a:gd name="T27" fmla="*/ 834 h 834"/>
              <a:gd name="T28" fmla="*/ 140 w 1244"/>
              <a:gd name="T29" fmla="*/ 809 h 834"/>
              <a:gd name="T30" fmla="*/ 480 w 1244"/>
              <a:gd name="T31" fmla="*/ 180 h 834"/>
              <a:gd name="T32" fmla="*/ 821 w 1244"/>
              <a:gd name="T33" fmla="*/ 809 h 834"/>
              <a:gd name="T34" fmla="*/ 863 w 1244"/>
              <a:gd name="T35" fmla="*/ 834 h 834"/>
              <a:gd name="T36" fmla="*/ 961 w 1244"/>
              <a:gd name="T37" fmla="*/ 834 h 834"/>
              <a:gd name="T38" fmla="*/ 523 w 1244"/>
              <a:gd name="T39" fmla="*/ 26 h 834"/>
              <a:gd name="T40" fmla="*/ 480 w 1244"/>
              <a:gd name="T41" fmla="*/ 0 h 834"/>
              <a:gd name="T42" fmla="*/ 438 w 1244"/>
              <a:gd name="T43" fmla="*/ 26 h 834"/>
              <a:gd name="T44" fmla="*/ 0 w 1244"/>
              <a:gd name="T45" fmla="*/ 834 h 834"/>
              <a:gd name="T46" fmla="*/ 97 w 1244"/>
              <a:gd name="T47" fmla="*/ 834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44" h="834">
                <a:moveTo>
                  <a:pt x="1105" y="809"/>
                </a:moveTo>
                <a:cubicBezTo>
                  <a:pt x="667" y="0"/>
                  <a:pt x="667" y="0"/>
                  <a:pt x="667" y="0"/>
                </a:cubicBezTo>
                <a:cubicBezTo>
                  <a:pt x="764" y="0"/>
                  <a:pt x="764" y="0"/>
                  <a:pt x="764" y="0"/>
                </a:cubicBezTo>
                <a:cubicBezTo>
                  <a:pt x="782" y="0"/>
                  <a:pt x="798" y="11"/>
                  <a:pt x="807" y="26"/>
                </a:cubicBezTo>
                <a:cubicBezTo>
                  <a:pt x="1244" y="834"/>
                  <a:pt x="1244" y="834"/>
                  <a:pt x="1244" y="834"/>
                </a:cubicBezTo>
                <a:cubicBezTo>
                  <a:pt x="1147" y="834"/>
                  <a:pt x="1147" y="834"/>
                  <a:pt x="1147" y="834"/>
                </a:cubicBezTo>
                <a:cubicBezTo>
                  <a:pt x="1129" y="834"/>
                  <a:pt x="1113" y="824"/>
                  <a:pt x="1105" y="809"/>
                </a:cubicBezTo>
                <a:close/>
                <a:moveTo>
                  <a:pt x="284" y="834"/>
                </a:moveTo>
                <a:cubicBezTo>
                  <a:pt x="381" y="834"/>
                  <a:pt x="381" y="834"/>
                  <a:pt x="381" y="834"/>
                </a:cubicBezTo>
                <a:cubicBezTo>
                  <a:pt x="399" y="834"/>
                  <a:pt x="415" y="824"/>
                  <a:pt x="423" y="809"/>
                </a:cubicBezTo>
                <a:cubicBezTo>
                  <a:pt x="543" y="587"/>
                  <a:pt x="543" y="587"/>
                  <a:pt x="543" y="587"/>
                </a:cubicBezTo>
                <a:cubicBezTo>
                  <a:pt x="480" y="471"/>
                  <a:pt x="480" y="471"/>
                  <a:pt x="480" y="471"/>
                </a:cubicBezTo>
                <a:lnTo>
                  <a:pt x="284" y="834"/>
                </a:lnTo>
                <a:close/>
                <a:moveTo>
                  <a:pt x="97" y="834"/>
                </a:moveTo>
                <a:cubicBezTo>
                  <a:pt x="116" y="834"/>
                  <a:pt x="132" y="824"/>
                  <a:pt x="140" y="809"/>
                </a:cubicBezTo>
                <a:cubicBezTo>
                  <a:pt x="480" y="180"/>
                  <a:pt x="480" y="180"/>
                  <a:pt x="480" y="180"/>
                </a:cubicBezTo>
                <a:cubicBezTo>
                  <a:pt x="821" y="809"/>
                  <a:pt x="821" y="809"/>
                  <a:pt x="821" y="809"/>
                </a:cubicBezTo>
                <a:cubicBezTo>
                  <a:pt x="829" y="824"/>
                  <a:pt x="845" y="834"/>
                  <a:pt x="863" y="834"/>
                </a:cubicBezTo>
                <a:cubicBezTo>
                  <a:pt x="961" y="834"/>
                  <a:pt x="961" y="834"/>
                  <a:pt x="961" y="834"/>
                </a:cubicBezTo>
                <a:cubicBezTo>
                  <a:pt x="523" y="26"/>
                  <a:pt x="523" y="26"/>
                  <a:pt x="523" y="26"/>
                </a:cubicBezTo>
                <a:cubicBezTo>
                  <a:pt x="515" y="11"/>
                  <a:pt x="499" y="0"/>
                  <a:pt x="480" y="0"/>
                </a:cubicBezTo>
                <a:cubicBezTo>
                  <a:pt x="462" y="0"/>
                  <a:pt x="446" y="11"/>
                  <a:pt x="438" y="26"/>
                </a:cubicBezTo>
                <a:cubicBezTo>
                  <a:pt x="0" y="834"/>
                  <a:pt x="0" y="834"/>
                  <a:pt x="0" y="834"/>
                </a:cubicBezTo>
                <a:lnTo>
                  <a:pt x="97" y="834"/>
                </a:lnTo>
                <a:close/>
              </a:path>
            </a:pathLst>
          </a:custGeom>
          <a:solidFill>
            <a:srgbClr val="F0A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5" tIns="45697" rIns="91395" bIns="45697" numCol="1" anchor="t" anchorCtr="0" compatLnSpc="1">
            <a:prstTxWarp prst="textNoShape">
              <a:avLst/>
            </a:prstTxWarp>
          </a:bodyPr>
          <a:lstStyle/>
          <a:p>
            <a:pPr defTabSz="609660"/>
            <a:endParaRPr lang="en-US" sz="1799" dirty="0">
              <a:solidFill>
                <a:srgbClr val="1C1D3B"/>
              </a:solidFill>
              <a:latin typeface="Helvetica" pitchFamily="2" charset="0"/>
            </a:endParaRPr>
          </a:p>
        </p:txBody>
      </p:sp>
      <p:pic>
        <p:nvPicPr>
          <p:cNvPr id="13314" name="Picture 2">
            <a:extLst>
              <a:ext uri="{FF2B5EF4-FFF2-40B4-BE49-F238E27FC236}">
                <a16:creationId xmlns:a16="http://schemas.microsoft.com/office/drawing/2014/main" id="{31AE2130-D945-8979-5B56-0DFF634EC7B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01128" y="3419926"/>
            <a:ext cx="2431816" cy="461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33453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4CB81-A128-2527-9609-8ACEE1315904}"/>
            </a:ext>
          </a:extLst>
        </p:cNvPr>
        <p:cNvGrpSpPr/>
        <p:nvPr/>
      </p:nvGrpSpPr>
      <p:grpSpPr>
        <a:xfrm>
          <a:off x="0" y="0"/>
          <a:ext cx="0" cy="0"/>
          <a:chOff x="0" y="0"/>
          <a:chExt cx="0" cy="0"/>
        </a:xfrm>
      </p:grpSpPr>
      <p:sp>
        <p:nvSpPr>
          <p:cNvPr id="21" name="Round Single Corner Rectangle 20">
            <a:extLst>
              <a:ext uri="{FF2B5EF4-FFF2-40B4-BE49-F238E27FC236}">
                <a16:creationId xmlns:a16="http://schemas.microsoft.com/office/drawing/2014/main" id="{7F3543B0-1ACF-300E-92FE-F519A2A96080}"/>
              </a:ext>
            </a:extLst>
          </p:cNvPr>
          <p:cNvSpPr/>
          <p:nvPr/>
        </p:nvSpPr>
        <p:spPr>
          <a:xfrm>
            <a:off x="6859664" y="1759232"/>
            <a:ext cx="4821234" cy="4632008"/>
          </a:xfrm>
          <a:prstGeom prst="round1Rect">
            <a:avLst>
              <a:gd name="adj" fmla="val 9547"/>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9E7830F2-4502-6834-532E-DD216934C088}"/>
              </a:ext>
            </a:extLst>
          </p:cNvPr>
          <p:cNvSpPr>
            <a:spLocks noGrp="1"/>
          </p:cNvSpPr>
          <p:nvPr>
            <p:ph type="body" sz="quarter" idx="11"/>
          </p:nvPr>
        </p:nvSpPr>
        <p:spPr>
          <a:xfrm>
            <a:off x="889612" y="1648089"/>
            <a:ext cx="5498992" cy="4632008"/>
          </a:xfrm>
        </p:spPr>
        <p:txBody>
          <a:bodyPr>
            <a:normAutofit fontScale="85000" lnSpcReduction="20000"/>
          </a:bodyPr>
          <a:lstStyle/>
          <a:p>
            <a:pPr>
              <a:lnSpc>
                <a:spcPct val="100000"/>
              </a:lnSpc>
            </a:pPr>
            <a:r>
              <a:rPr lang="en-US" b="1" dirty="0">
                <a:latin typeface="Helvetica" pitchFamily="2" charset="0"/>
              </a:rPr>
              <a:t>200+ VIM Implementations</a:t>
            </a:r>
          </a:p>
          <a:p>
            <a:pPr>
              <a:lnSpc>
                <a:spcPct val="100000"/>
              </a:lnSpc>
            </a:pPr>
            <a:r>
              <a:rPr lang="en-US" b="1" dirty="0">
                <a:latin typeface="Helvetica" pitchFamily="2" charset="0"/>
              </a:rPr>
              <a:t>Specialized and global talent pool</a:t>
            </a:r>
          </a:p>
          <a:p>
            <a:pPr>
              <a:lnSpc>
                <a:spcPct val="100000"/>
              </a:lnSpc>
            </a:pPr>
            <a:r>
              <a:rPr lang="en-US" b="1" dirty="0">
                <a:latin typeface="Helvetica" pitchFamily="2" charset="0"/>
              </a:rPr>
              <a:t>Sales Capabilities – Dedicated Sales, Inside Sales, Sales Consultants</a:t>
            </a:r>
          </a:p>
          <a:p>
            <a:pPr lvl="1" indent="-236220">
              <a:lnSpc>
                <a:spcPct val="100000"/>
              </a:lnSpc>
            </a:pPr>
            <a:r>
              <a:rPr lang="en-US" sz="1400" dirty="0">
                <a:latin typeface="Helvetica" pitchFamily="2" charset="0"/>
              </a:rPr>
              <a:t>Demand Generation</a:t>
            </a:r>
            <a:endParaRPr lang="en-US" sz="1400" dirty="0">
              <a:latin typeface="Helvetica" pitchFamily="2" charset="0"/>
              <a:ea typeface="Open Sans"/>
            </a:endParaRPr>
          </a:p>
          <a:p>
            <a:pPr lvl="1" indent="-236220">
              <a:lnSpc>
                <a:spcPct val="100000"/>
              </a:lnSpc>
            </a:pPr>
            <a:r>
              <a:rPr lang="en-US" sz="1400" dirty="0">
                <a:latin typeface="Helvetica" pitchFamily="2" charset="0"/>
              </a:rPr>
              <a:t>Value Positioning and Road Mapping</a:t>
            </a:r>
            <a:endParaRPr lang="en-US" sz="1400" dirty="0">
              <a:latin typeface="Helvetica" pitchFamily="2" charset="0"/>
              <a:ea typeface="Open Sans"/>
            </a:endParaRPr>
          </a:p>
          <a:p>
            <a:pPr lvl="1" indent="-236220">
              <a:lnSpc>
                <a:spcPct val="100000"/>
              </a:lnSpc>
            </a:pPr>
            <a:r>
              <a:rPr lang="en-US" sz="1400" dirty="0">
                <a:latin typeface="Helvetica" pitchFamily="2" charset="0"/>
              </a:rPr>
              <a:t>Solution Demonstrations</a:t>
            </a:r>
            <a:endParaRPr lang="en-US" sz="1400" dirty="0">
              <a:latin typeface="Helvetica" pitchFamily="2" charset="0"/>
              <a:ea typeface="Open Sans"/>
            </a:endParaRPr>
          </a:p>
          <a:p>
            <a:pPr lvl="1" indent="-236220">
              <a:lnSpc>
                <a:spcPct val="100000"/>
              </a:lnSpc>
            </a:pPr>
            <a:r>
              <a:rPr lang="en-US" sz="1400" dirty="0">
                <a:latin typeface="Helvetica" pitchFamily="2" charset="0"/>
              </a:rPr>
              <a:t>POCs &amp; RFPs</a:t>
            </a:r>
            <a:endParaRPr lang="en-US" sz="1400" dirty="0">
              <a:latin typeface="Helvetica" pitchFamily="2" charset="0"/>
              <a:ea typeface="Open Sans"/>
            </a:endParaRPr>
          </a:p>
          <a:p>
            <a:pPr lvl="1" indent="-236220">
              <a:lnSpc>
                <a:spcPct val="100000"/>
              </a:lnSpc>
            </a:pPr>
            <a:r>
              <a:rPr lang="en-US" sz="1400" dirty="0">
                <a:latin typeface="Helvetica" pitchFamily="2" charset="0"/>
              </a:rPr>
              <a:t>Upsell and Cross Sell</a:t>
            </a:r>
            <a:endParaRPr lang="en-US" sz="1400" dirty="0">
              <a:latin typeface="Helvetica" pitchFamily="2" charset="0"/>
              <a:ea typeface="Open Sans"/>
            </a:endParaRPr>
          </a:p>
          <a:p>
            <a:pPr>
              <a:lnSpc>
                <a:spcPct val="100000"/>
              </a:lnSpc>
            </a:pPr>
            <a:r>
              <a:rPr lang="en-US" b="1" dirty="0">
                <a:latin typeface="Helvetica" pitchFamily="2" charset="0"/>
              </a:rPr>
              <a:t>Sales Influence and Customer References</a:t>
            </a:r>
          </a:p>
          <a:p>
            <a:pPr lvl="1" indent="-236220">
              <a:lnSpc>
                <a:spcPct val="100000"/>
              </a:lnSpc>
            </a:pPr>
            <a:r>
              <a:rPr lang="en-US" sz="1400" dirty="0">
                <a:latin typeface="Helvetica" pitchFamily="2" charset="0"/>
              </a:rPr>
              <a:t>Published Case Studies </a:t>
            </a:r>
            <a:endParaRPr lang="en-US" sz="1400" dirty="0">
              <a:latin typeface="Helvetica" pitchFamily="2" charset="0"/>
              <a:ea typeface="Open Sans"/>
            </a:endParaRPr>
          </a:p>
          <a:p>
            <a:pPr lvl="1" indent="-236220">
              <a:lnSpc>
                <a:spcPct val="100000"/>
              </a:lnSpc>
            </a:pPr>
            <a:r>
              <a:rPr lang="en-US" sz="1400" dirty="0">
                <a:latin typeface="Helvetica" pitchFamily="2" charset="0"/>
                <a:cs typeface="Segoe UI"/>
              </a:rPr>
              <a:t>Roundtables – SAPPHIRE, SAP Insider, webinars</a:t>
            </a:r>
          </a:p>
          <a:p>
            <a:pPr>
              <a:lnSpc>
                <a:spcPct val="100000"/>
              </a:lnSpc>
            </a:pPr>
            <a:r>
              <a:rPr lang="en-US" b="1" dirty="0">
                <a:latin typeface="Helvetica" pitchFamily="2" charset="0"/>
                <a:ea typeface="Open Sans"/>
                <a:cs typeface="Open Sans"/>
              </a:rPr>
              <a:t>Recent sales activity with ISBN </a:t>
            </a:r>
            <a:endParaRPr lang="en-US" dirty="0">
              <a:latin typeface="Helvetica" pitchFamily="2" charset="0"/>
              <a:ea typeface="Open Sans"/>
              <a:cs typeface="Open Sans"/>
            </a:endParaRPr>
          </a:p>
          <a:p>
            <a:pPr lvl="1" indent="-236220">
              <a:lnSpc>
                <a:spcPct val="100000"/>
              </a:lnSpc>
            </a:pPr>
            <a:r>
              <a:rPr lang="en-US" sz="1400" dirty="0">
                <a:latin typeface="Helvetica" pitchFamily="2" charset="0"/>
                <a:ea typeface="Open Sans"/>
                <a:cs typeface="Open Sans"/>
              </a:rPr>
              <a:t>Huntsman (500K)</a:t>
            </a:r>
          </a:p>
          <a:p>
            <a:pPr lvl="1" indent="-236220">
              <a:lnSpc>
                <a:spcPct val="100000"/>
              </a:lnSpc>
            </a:pPr>
            <a:r>
              <a:rPr lang="en-US" sz="1400" dirty="0" err="1">
                <a:latin typeface="Helvetica" pitchFamily="2" charset="0"/>
                <a:ea typeface="Open Sans"/>
                <a:cs typeface="Open Sans"/>
              </a:rPr>
              <a:t>Viatras</a:t>
            </a:r>
            <a:r>
              <a:rPr lang="en-US" sz="1400" dirty="0">
                <a:latin typeface="Helvetica" pitchFamily="2" charset="0"/>
                <a:ea typeface="Open Sans"/>
                <a:cs typeface="Open Sans"/>
              </a:rPr>
              <a:t> (Ariba, VIM, Payment Hub)</a:t>
            </a:r>
            <a:endParaRPr lang="en-US" dirty="0">
              <a:latin typeface="Helvetica" pitchFamily="2" charset="0"/>
            </a:endParaRPr>
          </a:p>
          <a:p>
            <a:pPr>
              <a:lnSpc>
                <a:spcPct val="100000"/>
              </a:lnSpc>
            </a:pPr>
            <a:endParaRPr lang="en-US" sz="1400" dirty="0"/>
          </a:p>
        </p:txBody>
      </p:sp>
      <p:sp>
        <p:nvSpPr>
          <p:cNvPr id="5" name="Text Placeholder 4">
            <a:extLst>
              <a:ext uri="{FF2B5EF4-FFF2-40B4-BE49-F238E27FC236}">
                <a16:creationId xmlns:a16="http://schemas.microsoft.com/office/drawing/2014/main" id="{185667C9-0E80-62C2-D151-BF5A44B0C2F6}"/>
              </a:ext>
            </a:extLst>
          </p:cNvPr>
          <p:cNvSpPr>
            <a:spLocks noGrp="1"/>
          </p:cNvSpPr>
          <p:nvPr>
            <p:ph type="body" sz="quarter" idx="12"/>
          </p:nvPr>
        </p:nvSpPr>
        <p:spPr/>
        <p:txBody>
          <a:bodyPr/>
          <a:lstStyle/>
          <a:p>
            <a:r>
              <a:rPr lang="en-US" sz="3200" b="0" dirty="0"/>
              <a:t>Overview: </a:t>
            </a:r>
            <a:r>
              <a:rPr lang="en-US" sz="3200" dirty="0"/>
              <a:t>Partner Capability and Success</a:t>
            </a:r>
          </a:p>
        </p:txBody>
      </p:sp>
      <p:pic>
        <p:nvPicPr>
          <p:cNvPr id="6" name="Picture 5" descr="sap_s4_hana_grad_r_300.png">
            <a:extLst>
              <a:ext uri="{FF2B5EF4-FFF2-40B4-BE49-F238E27FC236}">
                <a16:creationId xmlns:a16="http://schemas.microsoft.com/office/drawing/2014/main" id="{3C5F4E00-AAEE-179C-6B7D-B950029E807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35378" y="5290015"/>
            <a:ext cx="3269808" cy="597408"/>
          </a:xfrm>
          <a:prstGeom prst="rect">
            <a:avLst/>
          </a:prstGeom>
        </p:spPr>
      </p:pic>
      <p:grpSp>
        <p:nvGrpSpPr>
          <p:cNvPr id="13" name="Group 12">
            <a:extLst>
              <a:ext uri="{FF2B5EF4-FFF2-40B4-BE49-F238E27FC236}">
                <a16:creationId xmlns:a16="http://schemas.microsoft.com/office/drawing/2014/main" id="{D94532B8-5460-01A1-ACC5-B05ABFDAAC4A}"/>
              </a:ext>
            </a:extLst>
          </p:cNvPr>
          <p:cNvGrpSpPr/>
          <p:nvPr/>
        </p:nvGrpSpPr>
        <p:grpSpPr>
          <a:xfrm>
            <a:off x="7682228" y="2118400"/>
            <a:ext cx="3176108" cy="608288"/>
            <a:chOff x="7506134" y="1819249"/>
            <a:chExt cx="3176108" cy="608288"/>
          </a:xfrm>
        </p:grpSpPr>
        <p:sp>
          <p:nvSpPr>
            <p:cNvPr id="9" name="Freeform 10">
              <a:extLst>
                <a:ext uri="{FF2B5EF4-FFF2-40B4-BE49-F238E27FC236}">
                  <a16:creationId xmlns:a16="http://schemas.microsoft.com/office/drawing/2014/main" id="{9C420F28-532A-A198-B716-2E3F0CFCB7F3}"/>
                </a:ext>
              </a:extLst>
            </p:cNvPr>
            <p:cNvSpPr>
              <a:spLocks noEditPoints="1"/>
            </p:cNvSpPr>
            <p:nvPr/>
          </p:nvSpPr>
          <p:spPr bwMode="auto">
            <a:xfrm>
              <a:off x="7506134" y="1949436"/>
              <a:ext cx="2201953" cy="347914"/>
            </a:xfrm>
            <a:custGeom>
              <a:avLst/>
              <a:gdLst>
                <a:gd name="T0" fmla="*/ 77 w 3023"/>
                <a:gd name="T1" fmla="*/ 321 h 480"/>
                <a:gd name="T2" fmla="*/ 282 w 3023"/>
                <a:gd name="T3" fmla="*/ 347 h 480"/>
                <a:gd name="T4" fmla="*/ 20 w 3023"/>
                <a:gd name="T5" fmla="*/ 139 h 480"/>
                <a:gd name="T6" fmla="*/ 371 w 3023"/>
                <a:gd name="T7" fmla="*/ 95 h 480"/>
                <a:gd name="T8" fmla="*/ 186 w 3023"/>
                <a:gd name="T9" fmla="*/ 84 h 480"/>
                <a:gd name="T10" fmla="*/ 214 w 3023"/>
                <a:gd name="T11" fmla="*/ 197 h 480"/>
                <a:gd name="T12" fmla="*/ 197 w 3023"/>
                <a:gd name="T13" fmla="*/ 480 h 480"/>
                <a:gd name="T14" fmla="*/ 400 w 3023"/>
                <a:gd name="T15" fmla="*/ 472 h 480"/>
                <a:gd name="T16" fmla="*/ 661 w 3023"/>
                <a:gd name="T17" fmla="*/ 7 h 480"/>
                <a:gd name="T18" fmla="*/ 722 w 3023"/>
                <a:gd name="T19" fmla="*/ 472 h 480"/>
                <a:gd name="T20" fmla="*/ 530 w 3023"/>
                <a:gd name="T21" fmla="*/ 368 h 480"/>
                <a:gd name="T22" fmla="*/ 400 w 3023"/>
                <a:gd name="T23" fmla="*/ 472 h 480"/>
                <a:gd name="T24" fmla="*/ 663 w 3023"/>
                <a:gd name="T25" fmla="*/ 295 h 480"/>
                <a:gd name="T26" fmla="*/ 609 w 3023"/>
                <a:gd name="T27" fmla="*/ 137 h 480"/>
                <a:gd name="T28" fmla="*/ 876 w 3023"/>
                <a:gd name="T29" fmla="*/ 472 h 480"/>
                <a:gd name="T30" fmla="*/ 1044 w 3023"/>
                <a:gd name="T31" fmla="*/ 9 h 480"/>
                <a:gd name="T32" fmla="*/ 1043 w 3023"/>
                <a:gd name="T33" fmla="*/ 307 h 480"/>
                <a:gd name="T34" fmla="*/ 977 w 3023"/>
                <a:gd name="T35" fmla="*/ 472 h 480"/>
                <a:gd name="T36" fmla="*/ 977 w 3023"/>
                <a:gd name="T37" fmla="*/ 229 h 480"/>
                <a:gd name="T38" fmla="*/ 1133 w 3023"/>
                <a:gd name="T39" fmla="*/ 160 h 480"/>
                <a:gd name="T40" fmla="*/ 977 w 3023"/>
                <a:gd name="T41" fmla="*/ 92 h 480"/>
                <a:gd name="T42" fmla="*/ 1412 w 3023"/>
                <a:gd name="T43" fmla="*/ 472 h 480"/>
                <a:gd name="T44" fmla="*/ 1671 w 3023"/>
                <a:gd name="T45" fmla="*/ 7 h 480"/>
                <a:gd name="T46" fmla="*/ 1732 w 3023"/>
                <a:gd name="T47" fmla="*/ 472 h 480"/>
                <a:gd name="T48" fmla="*/ 1541 w 3023"/>
                <a:gd name="T49" fmla="*/ 375 h 480"/>
                <a:gd name="T50" fmla="*/ 1412 w 3023"/>
                <a:gd name="T51" fmla="*/ 472 h 480"/>
                <a:gd name="T52" fmla="*/ 1674 w 3023"/>
                <a:gd name="T53" fmla="*/ 297 h 480"/>
                <a:gd name="T54" fmla="*/ 1620 w 3023"/>
                <a:gd name="T55" fmla="*/ 143 h 480"/>
                <a:gd name="T56" fmla="*/ 1894 w 3023"/>
                <a:gd name="T57" fmla="*/ 472 h 480"/>
                <a:gd name="T58" fmla="*/ 1991 w 3023"/>
                <a:gd name="T59" fmla="*/ 143 h 480"/>
                <a:gd name="T60" fmla="*/ 1988 w 3023"/>
                <a:gd name="T61" fmla="*/ 201 h 480"/>
                <a:gd name="T62" fmla="*/ 2103 w 3023"/>
                <a:gd name="T63" fmla="*/ 123 h 480"/>
                <a:gd name="T64" fmla="*/ 2077 w 3023"/>
                <a:gd name="T65" fmla="*/ 217 h 480"/>
                <a:gd name="T66" fmla="*/ 1991 w 3023"/>
                <a:gd name="T67" fmla="*/ 472 h 480"/>
                <a:gd name="T68" fmla="*/ 2165 w 3023"/>
                <a:gd name="T69" fmla="*/ 85 h 480"/>
                <a:gd name="T70" fmla="*/ 2261 w 3023"/>
                <a:gd name="T71" fmla="*/ 7 h 480"/>
                <a:gd name="T72" fmla="*/ 2165 w 3023"/>
                <a:gd name="T73" fmla="*/ 85 h 480"/>
                <a:gd name="T74" fmla="*/ 2165 w 3023"/>
                <a:gd name="T75" fmla="*/ 143 h 480"/>
                <a:gd name="T76" fmla="*/ 2261 w 3023"/>
                <a:gd name="T77" fmla="*/ 472 h 480"/>
                <a:gd name="T78" fmla="*/ 2436 w 3023"/>
                <a:gd name="T79" fmla="*/ 431 h 480"/>
                <a:gd name="T80" fmla="*/ 2339 w 3023"/>
                <a:gd name="T81" fmla="*/ 472 h 480"/>
                <a:gd name="T82" fmla="*/ 2436 w 3023"/>
                <a:gd name="T83" fmla="*/ 7 h 480"/>
                <a:gd name="T84" fmla="*/ 2539 w 3023"/>
                <a:gd name="T85" fmla="*/ 132 h 480"/>
                <a:gd name="T86" fmla="*/ 2537 w 3023"/>
                <a:gd name="T87" fmla="*/ 476 h 480"/>
                <a:gd name="T88" fmla="*/ 2568 w 3023"/>
                <a:gd name="T89" fmla="*/ 305 h 480"/>
                <a:gd name="T90" fmla="*/ 2436 w 3023"/>
                <a:gd name="T91" fmla="*/ 247 h 480"/>
                <a:gd name="T92" fmla="*/ 2503 w 3023"/>
                <a:gd name="T93" fmla="*/ 400 h 480"/>
                <a:gd name="T94" fmla="*/ 2707 w 3023"/>
                <a:gd name="T95" fmla="*/ 386 h 480"/>
                <a:gd name="T96" fmla="*/ 2919 w 3023"/>
                <a:gd name="T97" fmla="*/ 247 h 480"/>
                <a:gd name="T98" fmla="*/ 2763 w 3023"/>
                <a:gd name="T99" fmla="*/ 248 h 480"/>
                <a:gd name="T100" fmla="*/ 2886 w 3023"/>
                <a:gd name="T101" fmla="*/ 132 h 480"/>
                <a:gd name="T102" fmla="*/ 3016 w 3023"/>
                <a:gd name="T103" fmla="*/ 390 h 480"/>
                <a:gd name="T104" fmla="*/ 2923 w 3023"/>
                <a:gd name="T105" fmla="*/ 472 h 480"/>
                <a:gd name="T106" fmla="*/ 2801 w 3023"/>
                <a:gd name="T107" fmla="*/ 476 h 480"/>
                <a:gd name="T108" fmla="*/ 2919 w 3023"/>
                <a:gd name="T109" fmla="*/ 371 h 480"/>
                <a:gd name="T110" fmla="*/ 2805 w 3023"/>
                <a:gd name="T111" fmla="*/ 368 h 480"/>
                <a:gd name="T112" fmla="*/ 2919 w 3023"/>
                <a:gd name="T113" fmla="*/ 371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23" h="480">
                  <a:moveTo>
                    <a:pt x="0" y="367"/>
                  </a:moveTo>
                  <a:cubicBezTo>
                    <a:pt x="77" y="321"/>
                    <a:pt x="77" y="321"/>
                    <a:pt x="77" y="321"/>
                  </a:cubicBezTo>
                  <a:cubicBezTo>
                    <a:pt x="103" y="372"/>
                    <a:pt x="149" y="400"/>
                    <a:pt x="202" y="400"/>
                  </a:cubicBezTo>
                  <a:cubicBezTo>
                    <a:pt x="249" y="400"/>
                    <a:pt x="282" y="382"/>
                    <a:pt x="282" y="347"/>
                  </a:cubicBezTo>
                  <a:cubicBezTo>
                    <a:pt x="282" y="312"/>
                    <a:pt x="249" y="297"/>
                    <a:pt x="189" y="280"/>
                  </a:cubicBezTo>
                  <a:cubicBezTo>
                    <a:pt x="106" y="257"/>
                    <a:pt x="20" y="235"/>
                    <a:pt x="20" y="139"/>
                  </a:cubicBezTo>
                  <a:cubicBezTo>
                    <a:pt x="20" y="52"/>
                    <a:pt x="88" y="0"/>
                    <a:pt x="187" y="0"/>
                  </a:cubicBezTo>
                  <a:cubicBezTo>
                    <a:pt x="282" y="0"/>
                    <a:pt x="338" y="46"/>
                    <a:pt x="371" y="95"/>
                  </a:cubicBezTo>
                  <a:cubicBezTo>
                    <a:pt x="300" y="149"/>
                    <a:pt x="300" y="149"/>
                    <a:pt x="300" y="149"/>
                  </a:cubicBezTo>
                  <a:cubicBezTo>
                    <a:pt x="276" y="110"/>
                    <a:pt x="231" y="84"/>
                    <a:pt x="186" y="84"/>
                  </a:cubicBezTo>
                  <a:cubicBezTo>
                    <a:pt x="143" y="84"/>
                    <a:pt x="119" y="102"/>
                    <a:pt x="119" y="130"/>
                  </a:cubicBezTo>
                  <a:cubicBezTo>
                    <a:pt x="119" y="167"/>
                    <a:pt x="154" y="180"/>
                    <a:pt x="214" y="197"/>
                  </a:cubicBezTo>
                  <a:cubicBezTo>
                    <a:pt x="296" y="219"/>
                    <a:pt x="382" y="244"/>
                    <a:pt x="382" y="340"/>
                  </a:cubicBezTo>
                  <a:cubicBezTo>
                    <a:pt x="382" y="414"/>
                    <a:pt x="326" y="480"/>
                    <a:pt x="197" y="480"/>
                  </a:cubicBezTo>
                  <a:cubicBezTo>
                    <a:pt x="97" y="480"/>
                    <a:pt x="34" y="433"/>
                    <a:pt x="0" y="367"/>
                  </a:cubicBezTo>
                  <a:close/>
                  <a:moveTo>
                    <a:pt x="400" y="472"/>
                  </a:moveTo>
                  <a:cubicBezTo>
                    <a:pt x="564" y="7"/>
                    <a:pt x="564" y="7"/>
                    <a:pt x="564" y="7"/>
                  </a:cubicBezTo>
                  <a:cubicBezTo>
                    <a:pt x="661" y="7"/>
                    <a:pt x="661" y="7"/>
                    <a:pt x="661" y="7"/>
                  </a:cubicBezTo>
                  <a:cubicBezTo>
                    <a:pt x="825" y="472"/>
                    <a:pt x="825" y="472"/>
                    <a:pt x="825" y="472"/>
                  </a:cubicBezTo>
                  <a:cubicBezTo>
                    <a:pt x="722" y="472"/>
                    <a:pt x="722" y="472"/>
                    <a:pt x="722" y="472"/>
                  </a:cubicBezTo>
                  <a:cubicBezTo>
                    <a:pt x="687" y="368"/>
                    <a:pt x="687" y="368"/>
                    <a:pt x="687" y="368"/>
                  </a:cubicBezTo>
                  <a:cubicBezTo>
                    <a:pt x="530" y="368"/>
                    <a:pt x="530" y="368"/>
                    <a:pt x="530" y="368"/>
                  </a:cubicBezTo>
                  <a:cubicBezTo>
                    <a:pt x="494" y="472"/>
                    <a:pt x="494" y="472"/>
                    <a:pt x="494" y="472"/>
                  </a:cubicBezTo>
                  <a:lnTo>
                    <a:pt x="400" y="472"/>
                  </a:lnTo>
                  <a:close/>
                  <a:moveTo>
                    <a:pt x="555" y="295"/>
                  </a:moveTo>
                  <a:cubicBezTo>
                    <a:pt x="663" y="295"/>
                    <a:pt x="663" y="295"/>
                    <a:pt x="663" y="295"/>
                  </a:cubicBezTo>
                  <a:cubicBezTo>
                    <a:pt x="610" y="137"/>
                    <a:pt x="610" y="137"/>
                    <a:pt x="610" y="137"/>
                  </a:cubicBezTo>
                  <a:cubicBezTo>
                    <a:pt x="609" y="137"/>
                    <a:pt x="609" y="137"/>
                    <a:pt x="609" y="137"/>
                  </a:cubicBezTo>
                  <a:lnTo>
                    <a:pt x="555" y="295"/>
                  </a:lnTo>
                  <a:close/>
                  <a:moveTo>
                    <a:pt x="876" y="472"/>
                  </a:moveTo>
                  <a:cubicBezTo>
                    <a:pt x="876" y="9"/>
                    <a:pt x="876" y="9"/>
                    <a:pt x="876" y="9"/>
                  </a:cubicBezTo>
                  <a:cubicBezTo>
                    <a:pt x="1044" y="9"/>
                    <a:pt x="1044" y="9"/>
                    <a:pt x="1044" y="9"/>
                  </a:cubicBezTo>
                  <a:cubicBezTo>
                    <a:pt x="1143" y="9"/>
                    <a:pt x="1233" y="35"/>
                    <a:pt x="1233" y="157"/>
                  </a:cubicBezTo>
                  <a:cubicBezTo>
                    <a:pt x="1233" y="282"/>
                    <a:pt x="1135" y="307"/>
                    <a:pt x="1043" y="307"/>
                  </a:cubicBezTo>
                  <a:cubicBezTo>
                    <a:pt x="977" y="307"/>
                    <a:pt x="977" y="307"/>
                    <a:pt x="977" y="307"/>
                  </a:cubicBezTo>
                  <a:cubicBezTo>
                    <a:pt x="977" y="472"/>
                    <a:pt x="977" y="472"/>
                    <a:pt x="977" y="472"/>
                  </a:cubicBezTo>
                  <a:lnTo>
                    <a:pt x="876" y="472"/>
                  </a:lnTo>
                  <a:close/>
                  <a:moveTo>
                    <a:pt x="977" y="229"/>
                  </a:moveTo>
                  <a:cubicBezTo>
                    <a:pt x="1046" y="229"/>
                    <a:pt x="1046" y="229"/>
                    <a:pt x="1046" y="229"/>
                  </a:cubicBezTo>
                  <a:cubicBezTo>
                    <a:pt x="1109" y="229"/>
                    <a:pt x="1133" y="204"/>
                    <a:pt x="1133" y="160"/>
                  </a:cubicBezTo>
                  <a:cubicBezTo>
                    <a:pt x="1133" y="117"/>
                    <a:pt x="1110" y="92"/>
                    <a:pt x="1046" y="92"/>
                  </a:cubicBezTo>
                  <a:cubicBezTo>
                    <a:pt x="977" y="92"/>
                    <a:pt x="977" y="92"/>
                    <a:pt x="977" y="92"/>
                  </a:cubicBezTo>
                  <a:lnTo>
                    <a:pt x="977" y="229"/>
                  </a:lnTo>
                  <a:close/>
                  <a:moveTo>
                    <a:pt x="1412" y="472"/>
                  </a:moveTo>
                  <a:cubicBezTo>
                    <a:pt x="1575" y="7"/>
                    <a:pt x="1575" y="7"/>
                    <a:pt x="1575" y="7"/>
                  </a:cubicBezTo>
                  <a:cubicBezTo>
                    <a:pt x="1671" y="7"/>
                    <a:pt x="1671" y="7"/>
                    <a:pt x="1671" y="7"/>
                  </a:cubicBezTo>
                  <a:cubicBezTo>
                    <a:pt x="1835" y="472"/>
                    <a:pt x="1835" y="472"/>
                    <a:pt x="1835" y="472"/>
                  </a:cubicBezTo>
                  <a:cubicBezTo>
                    <a:pt x="1732" y="472"/>
                    <a:pt x="1732" y="472"/>
                    <a:pt x="1732" y="472"/>
                  </a:cubicBezTo>
                  <a:cubicBezTo>
                    <a:pt x="1698" y="375"/>
                    <a:pt x="1698" y="375"/>
                    <a:pt x="1698" y="375"/>
                  </a:cubicBezTo>
                  <a:cubicBezTo>
                    <a:pt x="1541" y="375"/>
                    <a:pt x="1541" y="375"/>
                    <a:pt x="1541" y="375"/>
                  </a:cubicBezTo>
                  <a:cubicBezTo>
                    <a:pt x="1505" y="472"/>
                    <a:pt x="1505" y="472"/>
                    <a:pt x="1505" y="472"/>
                  </a:cubicBezTo>
                  <a:lnTo>
                    <a:pt x="1412" y="472"/>
                  </a:lnTo>
                  <a:close/>
                  <a:moveTo>
                    <a:pt x="1565" y="297"/>
                  </a:moveTo>
                  <a:cubicBezTo>
                    <a:pt x="1674" y="297"/>
                    <a:pt x="1674" y="297"/>
                    <a:pt x="1674" y="297"/>
                  </a:cubicBezTo>
                  <a:cubicBezTo>
                    <a:pt x="1621" y="143"/>
                    <a:pt x="1621" y="143"/>
                    <a:pt x="1621" y="143"/>
                  </a:cubicBezTo>
                  <a:cubicBezTo>
                    <a:pt x="1620" y="143"/>
                    <a:pt x="1620" y="143"/>
                    <a:pt x="1620" y="143"/>
                  </a:cubicBezTo>
                  <a:lnTo>
                    <a:pt x="1565" y="297"/>
                  </a:lnTo>
                  <a:close/>
                  <a:moveTo>
                    <a:pt x="1894" y="472"/>
                  </a:moveTo>
                  <a:cubicBezTo>
                    <a:pt x="1894" y="143"/>
                    <a:pt x="1894" y="143"/>
                    <a:pt x="1894" y="143"/>
                  </a:cubicBezTo>
                  <a:cubicBezTo>
                    <a:pt x="1991" y="143"/>
                    <a:pt x="1991" y="143"/>
                    <a:pt x="1991" y="143"/>
                  </a:cubicBezTo>
                  <a:cubicBezTo>
                    <a:pt x="1991" y="201"/>
                    <a:pt x="1991" y="201"/>
                    <a:pt x="1991" y="201"/>
                  </a:cubicBezTo>
                  <a:cubicBezTo>
                    <a:pt x="1988" y="201"/>
                    <a:pt x="1988" y="201"/>
                    <a:pt x="1988" y="201"/>
                  </a:cubicBezTo>
                  <a:cubicBezTo>
                    <a:pt x="2006" y="162"/>
                    <a:pt x="2037" y="123"/>
                    <a:pt x="2100" y="123"/>
                  </a:cubicBezTo>
                  <a:cubicBezTo>
                    <a:pt x="2103" y="123"/>
                    <a:pt x="2103" y="123"/>
                    <a:pt x="2103" y="123"/>
                  </a:cubicBezTo>
                  <a:cubicBezTo>
                    <a:pt x="2102" y="217"/>
                    <a:pt x="2102" y="217"/>
                    <a:pt x="2102" y="217"/>
                  </a:cubicBezTo>
                  <a:cubicBezTo>
                    <a:pt x="2098" y="216"/>
                    <a:pt x="2084" y="217"/>
                    <a:pt x="2077" y="217"/>
                  </a:cubicBezTo>
                  <a:cubicBezTo>
                    <a:pt x="2037" y="217"/>
                    <a:pt x="2010" y="240"/>
                    <a:pt x="1991" y="264"/>
                  </a:cubicBezTo>
                  <a:cubicBezTo>
                    <a:pt x="1991" y="472"/>
                    <a:pt x="1991" y="472"/>
                    <a:pt x="1991" y="472"/>
                  </a:cubicBezTo>
                  <a:lnTo>
                    <a:pt x="1894" y="472"/>
                  </a:lnTo>
                  <a:close/>
                  <a:moveTo>
                    <a:pt x="2165" y="85"/>
                  </a:moveTo>
                  <a:cubicBezTo>
                    <a:pt x="2165" y="7"/>
                    <a:pt x="2165" y="7"/>
                    <a:pt x="2165" y="7"/>
                  </a:cubicBezTo>
                  <a:cubicBezTo>
                    <a:pt x="2261" y="7"/>
                    <a:pt x="2261" y="7"/>
                    <a:pt x="2261" y="7"/>
                  </a:cubicBezTo>
                  <a:cubicBezTo>
                    <a:pt x="2261" y="85"/>
                    <a:pt x="2261" y="85"/>
                    <a:pt x="2261" y="85"/>
                  </a:cubicBezTo>
                  <a:lnTo>
                    <a:pt x="2165" y="85"/>
                  </a:lnTo>
                  <a:close/>
                  <a:moveTo>
                    <a:pt x="2165" y="472"/>
                  </a:moveTo>
                  <a:cubicBezTo>
                    <a:pt x="2165" y="143"/>
                    <a:pt x="2165" y="143"/>
                    <a:pt x="2165" y="143"/>
                  </a:cubicBezTo>
                  <a:cubicBezTo>
                    <a:pt x="2261" y="143"/>
                    <a:pt x="2261" y="143"/>
                    <a:pt x="2261" y="143"/>
                  </a:cubicBezTo>
                  <a:cubicBezTo>
                    <a:pt x="2261" y="472"/>
                    <a:pt x="2261" y="472"/>
                    <a:pt x="2261" y="472"/>
                  </a:cubicBezTo>
                  <a:lnTo>
                    <a:pt x="2165" y="472"/>
                  </a:lnTo>
                  <a:close/>
                  <a:moveTo>
                    <a:pt x="2436" y="431"/>
                  </a:moveTo>
                  <a:cubicBezTo>
                    <a:pt x="2436" y="472"/>
                    <a:pt x="2436" y="472"/>
                    <a:pt x="2436" y="472"/>
                  </a:cubicBezTo>
                  <a:cubicBezTo>
                    <a:pt x="2339" y="472"/>
                    <a:pt x="2339" y="472"/>
                    <a:pt x="2339" y="472"/>
                  </a:cubicBezTo>
                  <a:cubicBezTo>
                    <a:pt x="2339" y="7"/>
                    <a:pt x="2339" y="7"/>
                    <a:pt x="2339" y="7"/>
                  </a:cubicBezTo>
                  <a:cubicBezTo>
                    <a:pt x="2436" y="7"/>
                    <a:pt x="2436" y="7"/>
                    <a:pt x="2436" y="7"/>
                  </a:cubicBezTo>
                  <a:cubicBezTo>
                    <a:pt x="2436" y="190"/>
                    <a:pt x="2436" y="190"/>
                    <a:pt x="2436" y="190"/>
                  </a:cubicBezTo>
                  <a:cubicBezTo>
                    <a:pt x="2455" y="159"/>
                    <a:pt x="2490" y="132"/>
                    <a:pt x="2539" y="132"/>
                  </a:cubicBezTo>
                  <a:cubicBezTo>
                    <a:pt x="2614" y="132"/>
                    <a:pt x="2667" y="190"/>
                    <a:pt x="2667" y="304"/>
                  </a:cubicBezTo>
                  <a:cubicBezTo>
                    <a:pt x="2667" y="419"/>
                    <a:pt x="2613" y="476"/>
                    <a:pt x="2537" y="476"/>
                  </a:cubicBezTo>
                  <a:cubicBezTo>
                    <a:pt x="2493" y="476"/>
                    <a:pt x="2455" y="459"/>
                    <a:pt x="2436" y="431"/>
                  </a:cubicBezTo>
                  <a:close/>
                  <a:moveTo>
                    <a:pt x="2568" y="305"/>
                  </a:moveTo>
                  <a:cubicBezTo>
                    <a:pt x="2568" y="249"/>
                    <a:pt x="2547" y="214"/>
                    <a:pt x="2502" y="214"/>
                  </a:cubicBezTo>
                  <a:cubicBezTo>
                    <a:pt x="2477" y="214"/>
                    <a:pt x="2455" y="230"/>
                    <a:pt x="2436" y="247"/>
                  </a:cubicBezTo>
                  <a:cubicBezTo>
                    <a:pt x="2436" y="370"/>
                    <a:pt x="2436" y="370"/>
                    <a:pt x="2436" y="370"/>
                  </a:cubicBezTo>
                  <a:cubicBezTo>
                    <a:pt x="2455" y="390"/>
                    <a:pt x="2477" y="400"/>
                    <a:pt x="2503" y="400"/>
                  </a:cubicBezTo>
                  <a:cubicBezTo>
                    <a:pt x="2545" y="400"/>
                    <a:pt x="2568" y="365"/>
                    <a:pt x="2568" y="305"/>
                  </a:cubicBezTo>
                  <a:close/>
                  <a:moveTo>
                    <a:pt x="2707" y="386"/>
                  </a:moveTo>
                  <a:cubicBezTo>
                    <a:pt x="2707" y="309"/>
                    <a:pt x="2764" y="267"/>
                    <a:pt x="2919" y="255"/>
                  </a:cubicBezTo>
                  <a:cubicBezTo>
                    <a:pt x="2919" y="247"/>
                    <a:pt x="2919" y="247"/>
                    <a:pt x="2919" y="247"/>
                  </a:cubicBezTo>
                  <a:cubicBezTo>
                    <a:pt x="2919" y="223"/>
                    <a:pt x="2905" y="207"/>
                    <a:pt x="2872" y="207"/>
                  </a:cubicBezTo>
                  <a:cubicBezTo>
                    <a:pt x="2830" y="207"/>
                    <a:pt x="2793" y="224"/>
                    <a:pt x="2763" y="248"/>
                  </a:cubicBezTo>
                  <a:cubicBezTo>
                    <a:pt x="2720" y="191"/>
                    <a:pt x="2720" y="191"/>
                    <a:pt x="2720" y="191"/>
                  </a:cubicBezTo>
                  <a:cubicBezTo>
                    <a:pt x="2753" y="161"/>
                    <a:pt x="2804" y="132"/>
                    <a:pt x="2886" y="132"/>
                  </a:cubicBezTo>
                  <a:cubicBezTo>
                    <a:pt x="2977" y="132"/>
                    <a:pt x="3016" y="176"/>
                    <a:pt x="3016" y="262"/>
                  </a:cubicBezTo>
                  <a:cubicBezTo>
                    <a:pt x="3016" y="390"/>
                    <a:pt x="3016" y="390"/>
                    <a:pt x="3016" y="390"/>
                  </a:cubicBezTo>
                  <a:cubicBezTo>
                    <a:pt x="3016" y="429"/>
                    <a:pt x="3016" y="452"/>
                    <a:pt x="3023" y="472"/>
                  </a:cubicBezTo>
                  <a:cubicBezTo>
                    <a:pt x="2923" y="472"/>
                    <a:pt x="2923" y="472"/>
                    <a:pt x="2923" y="472"/>
                  </a:cubicBezTo>
                  <a:cubicBezTo>
                    <a:pt x="2919" y="452"/>
                    <a:pt x="2916" y="441"/>
                    <a:pt x="2916" y="422"/>
                  </a:cubicBezTo>
                  <a:cubicBezTo>
                    <a:pt x="2885" y="457"/>
                    <a:pt x="2850" y="476"/>
                    <a:pt x="2801" y="476"/>
                  </a:cubicBezTo>
                  <a:cubicBezTo>
                    <a:pt x="2749" y="476"/>
                    <a:pt x="2707" y="443"/>
                    <a:pt x="2707" y="386"/>
                  </a:cubicBezTo>
                  <a:close/>
                  <a:moveTo>
                    <a:pt x="2919" y="371"/>
                  </a:moveTo>
                  <a:cubicBezTo>
                    <a:pt x="2919" y="310"/>
                    <a:pt x="2919" y="310"/>
                    <a:pt x="2919" y="310"/>
                  </a:cubicBezTo>
                  <a:cubicBezTo>
                    <a:pt x="2842" y="318"/>
                    <a:pt x="2805" y="338"/>
                    <a:pt x="2805" y="368"/>
                  </a:cubicBezTo>
                  <a:cubicBezTo>
                    <a:pt x="2805" y="390"/>
                    <a:pt x="2820" y="400"/>
                    <a:pt x="2842" y="400"/>
                  </a:cubicBezTo>
                  <a:cubicBezTo>
                    <a:pt x="2877" y="400"/>
                    <a:pt x="2900" y="388"/>
                    <a:pt x="2919" y="371"/>
                  </a:cubicBezTo>
                  <a:close/>
                </a:path>
              </a:pathLst>
            </a:custGeom>
            <a:solidFill>
              <a:srgbClr val="007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5" tIns="45697" rIns="91395" bIns="45697" numCol="1" anchor="t" anchorCtr="0" compatLnSpc="1">
              <a:prstTxWarp prst="textNoShape">
                <a:avLst/>
              </a:prstTxWarp>
            </a:bodyPr>
            <a:lstStyle/>
            <a:p>
              <a:pPr defTabSz="609660"/>
              <a:endParaRPr lang="en-US" sz="1799" dirty="0">
                <a:solidFill>
                  <a:srgbClr val="1C1D3B"/>
                </a:solidFill>
                <a:latin typeface="Helvetica" pitchFamily="2" charset="0"/>
              </a:endParaRPr>
            </a:p>
          </p:txBody>
        </p:sp>
        <p:sp>
          <p:nvSpPr>
            <p:cNvPr id="11" name="Freeform 11">
              <a:extLst>
                <a:ext uri="{FF2B5EF4-FFF2-40B4-BE49-F238E27FC236}">
                  <a16:creationId xmlns:a16="http://schemas.microsoft.com/office/drawing/2014/main" id="{F713D9D4-6CDC-1B37-6D5B-E40DB431598D}"/>
                </a:ext>
              </a:extLst>
            </p:cNvPr>
            <p:cNvSpPr>
              <a:spLocks noEditPoints="1"/>
            </p:cNvSpPr>
            <p:nvPr/>
          </p:nvSpPr>
          <p:spPr bwMode="auto">
            <a:xfrm>
              <a:off x="9775424" y="1819249"/>
              <a:ext cx="906818" cy="608288"/>
            </a:xfrm>
            <a:custGeom>
              <a:avLst/>
              <a:gdLst>
                <a:gd name="T0" fmla="*/ 1105 w 1244"/>
                <a:gd name="T1" fmla="*/ 809 h 834"/>
                <a:gd name="T2" fmla="*/ 667 w 1244"/>
                <a:gd name="T3" fmla="*/ 0 h 834"/>
                <a:gd name="T4" fmla="*/ 764 w 1244"/>
                <a:gd name="T5" fmla="*/ 0 h 834"/>
                <a:gd name="T6" fmla="*/ 807 w 1244"/>
                <a:gd name="T7" fmla="*/ 26 h 834"/>
                <a:gd name="T8" fmla="*/ 1244 w 1244"/>
                <a:gd name="T9" fmla="*/ 834 h 834"/>
                <a:gd name="T10" fmla="*/ 1147 w 1244"/>
                <a:gd name="T11" fmla="*/ 834 h 834"/>
                <a:gd name="T12" fmla="*/ 1105 w 1244"/>
                <a:gd name="T13" fmla="*/ 809 h 834"/>
                <a:gd name="T14" fmla="*/ 284 w 1244"/>
                <a:gd name="T15" fmla="*/ 834 h 834"/>
                <a:gd name="T16" fmla="*/ 381 w 1244"/>
                <a:gd name="T17" fmla="*/ 834 h 834"/>
                <a:gd name="T18" fmla="*/ 423 w 1244"/>
                <a:gd name="T19" fmla="*/ 809 h 834"/>
                <a:gd name="T20" fmla="*/ 543 w 1244"/>
                <a:gd name="T21" fmla="*/ 587 h 834"/>
                <a:gd name="T22" fmla="*/ 480 w 1244"/>
                <a:gd name="T23" fmla="*/ 471 h 834"/>
                <a:gd name="T24" fmla="*/ 284 w 1244"/>
                <a:gd name="T25" fmla="*/ 834 h 834"/>
                <a:gd name="T26" fmla="*/ 97 w 1244"/>
                <a:gd name="T27" fmla="*/ 834 h 834"/>
                <a:gd name="T28" fmla="*/ 140 w 1244"/>
                <a:gd name="T29" fmla="*/ 809 h 834"/>
                <a:gd name="T30" fmla="*/ 480 w 1244"/>
                <a:gd name="T31" fmla="*/ 180 h 834"/>
                <a:gd name="T32" fmla="*/ 821 w 1244"/>
                <a:gd name="T33" fmla="*/ 809 h 834"/>
                <a:gd name="T34" fmla="*/ 863 w 1244"/>
                <a:gd name="T35" fmla="*/ 834 h 834"/>
                <a:gd name="T36" fmla="*/ 961 w 1244"/>
                <a:gd name="T37" fmla="*/ 834 h 834"/>
                <a:gd name="T38" fmla="*/ 523 w 1244"/>
                <a:gd name="T39" fmla="*/ 26 h 834"/>
                <a:gd name="T40" fmla="*/ 480 w 1244"/>
                <a:gd name="T41" fmla="*/ 0 h 834"/>
                <a:gd name="T42" fmla="*/ 438 w 1244"/>
                <a:gd name="T43" fmla="*/ 26 h 834"/>
                <a:gd name="T44" fmla="*/ 0 w 1244"/>
                <a:gd name="T45" fmla="*/ 834 h 834"/>
                <a:gd name="T46" fmla="*/ 97 w 1244"/>
                <a:gd name="T47" fmla="*/ 834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44" h="834">
                  <a:moveTo>
                    <a:pt x="1105" y="809"/>
                  </a:moveTo>
                  <a:cubicBezTo>
                    <a:pt x="667" y="0"/>
                    <a:pt x="667" y="0"/>
                    <a:pt x="667" y="0"/>
                  </a:cubicBezTo>
                  <a:cubicBezTo>
                    <a:pt x="764" y="0"/>
                    <a:pt x="764" y="0"/>
                    <a:pt x="764" y="0"/>
                  </a:cubicBezTo>
                  <a:cubicBezTo>
                    <a:pt x="782" y="0"/>
                    <a:pt x="798" y="11"/>
                    <a:pt x="807" y="26"/>
                  </a:cubicBezTo>
                  <a:cubicBezTo>
                    <a:pt x="1244" y="834"/>
                    <a:pt x="1244" y="834"/>
                    <a:pt x="1244" y="834"/>
                  </a:cubicBezTo>
                  <a:cubicBezTo>
                    <a:pt x="1147" y="834"/>
                    <a:pt x="1147" y="834"/>
                    <a:pt x="1147" y="834"/>
                  </a:cubicBezTo>
                  <a:cubicBezTo>
                    <a:pt x="1129" y="834"/>
                    <a:pt x="1113" y="824"/>
                    <a:pt x="1105" y="809"/>
                  </a:cubicBezTo>
                  <a:close/>
                  <a:moveTo>
                    <a:pt x="284" y="834"/>
                  </a:moveTo>
                  <a:cubicBezTo>
                    <a:pt x="381" y="834"/>
                    <a:pt x="381" y="834"/>
                    <a:pt x="381" y="834"/>
                  </a:cubicBezTo>
                  <a:cubicBezTo>
                    <a:pt x="399" y="834"/>
                    <a:pt x="415" y="824"/>
                    <a:pt x="423" y="809"/>
                  </a:cubicBezTo>
                  <a:cubicBezTo>
                    <a:pt x="543" y="587"/>
                    <a:pt x="543" y="587"/>
                    <a:pt x="543" y="587"/>
                  </a:cubicBezTo>
                  <a:cubicBezTo>
                    <a:pt x="480" y="471"/>
                    <a:pt x="480" y="471"/>
                    <a:pt x="480" y="471"/>
                  </a:cubicBezTo>
                  <a:lnTo>
                    <a:pt x="284" y="834"/>
                  </a:lnTo>
                  <a:close/>
                  <a:moveTo>
                    <a:pt x="97" y="834"/>
                  </a:moveTo>
                  <a:cubicBezTo>
                    <a:pt x="116" y="834"/>
                    <a:pt x="132" y="824"/>
                    <a:pt x="140" y="809"/>
                  </a:cubicBezTo>
                  <a:cubicBezTo>
                    <a:pt x="480" y="180"/>
                    <a:pt x="480" y="180"/>
                    <a:pt x="480" y="180"/>
                  </a:cubicBezTo>
                  <a:cubicBezTo>
                    <a:pt x="821" y="809"/>
                    <a:pt x="821" y="809"/>
                    <a:pt x="821" y="809"/>
                  </a:cubicBezTo>
                  <a:cubicBezTo>
                    <a:pt x="829" y="824"/>
                    <a:pt x="845" y="834"/>
                    <a:pt x="863" y="834"/>
                  </a:cubicBezTo>
                  <a:cubicBezTo>
                    <a:pt x="961" y="834"/>
                    <a:pt x="961" y="834"/>
                    <a:pt x="961" y="834"/>
                  </a:cubicBezTo>
                  <a:cubicBezTo>
                    <a:pt x="523" y="26"/>
                    <a:pt x="523" y="26"/>
                    <a:pt x="523" y="26"/>
                  </a:cubicBezTo>
                  <a:cubicBezTo>
                    <a:pt x="515" y="11"/>
                    <a:pt x="499" y="0"/>
                    <a:pt x="480" y="0"/>
                  </a:cubicBezTo>
                  <a:cubicBezTo>
                    <a:pt x="462" y="0"/>
                    <a:pt x="446" y="11"/>
                    <a:pt x="438" y="26"/>
                  </a:cubicBezTo>
                  <a:cubicBezTo>
                    <a:pt x="0" y="834"/>
                    <a:pt x="0" y="834"/>
                    <a:pt x="0" y="834"/>
                  </a:cubicBezTo>
                  <a:lnTo>
                    <a:pt x="97" y="834"/>
                  </a:lnTo>
                  <a:close/>
                </a:path>
              </a:pathLst>
            </a:custGeom>
            <a:solidFill>
              <a:srgbClr val="F0A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5" tIns="45697" rIns="91395" bIns="45697" numCol="1" anchor="t" anchorCtr="0" compatLnSpc="1">
              <a:prstTxWarp prst="textNoShape">
                <a:avLst/>
              </a:prstTxWarp>
            </a:bodyPr>
            <a:lstStyle/>
            <a:p>
              <a:pPr defTabSz="609660"/>
              <a:endParaRPr lang="en-US" sz="1799" dirty="0">
                <a:solidFill>
                  <a:srgbClr val="1C1D3B"/>
                </a:solidFill>
                <a:latin typeface="Helvetica" pitchFamily="2" charset="0"/>
              </a:endParaRPr>
            </a:p>
          </p:txBody>
        </p:sp>
      </p:grpSp>
      <p:grpSp>
        <p:nvGrpSpPr>
          <p:cNvPr id="17" name="Group 16">
            <a:extLst>
              <a:ext uri="{FF2B5EF4-FFF2-40B4-BE49-F238E27FC236}">
                <a16:creationId xmlns:a16="http://schemas.microsoft.com/office/drawing/2014/main" id="{7A7F523E-2EE9-B32D-8A29-E18855BD97D2}"/>
              </a:ext>
            </a:extLst>
          </p:cNvPr>
          <p:cNvGrpSpPr/>
          <p:nvPr/>
        </p:nvGrpSpPr>
        <p:grpSpPr>
          <a:xfrm>
            <a:off x="7440524" y="3656683"/>
            <a:ext cx="3659516" cy="868209"/>
            <a:chOff x="7106266" y="3568458"/>
            <a:chExt cx="3659516" cy="868209"/>
          </a:xfrm>
        </p:grpSpPr>
        <p:sp>
          <p:nvSpPr>
            <p:cNvPr id="7" name="Text Placeholder 3">
              <a:extLst>
                <a:ext uri="{FF2B5EF4-FFF2-40B4-BE49-F238E27FC236}">
                  <a16:creationId xmlns:a16="http://schemas.microsoft.com/office/drawing/2014/main" id="{8D1B3EE1-B453-5F2D-33A4-88962DDDE82A}"/>
                </a:ext>
              </a:extLst>
            </p:cNvPr>
            <p:cNvSpPr txBox="1">
              <a:spLocks/>
            </p:cNvSpPr>
            <p:nvPr/>
          </p:nvSpPr>
          <p:spPr>
            <a:xfrm>
              <a:off x="7106266" y="3975002"/>
              <a:ext cx="3659516" cy="461665"/>
            </a:xfrm>
            <a:prstGeom prst="rect">
              <a:avLst/>
            </a:prstGeom>
            <a:noFill/>
          </p:spPr>
          <p:txBody>
            <a:bodyPr lIns="182791" tIns="182791" rIns="182791" bIns="182791" anchor="ctr"/>
            <a:lstStyle>
              <a:lvl1pPr marL="0" indent="0" algn="l" defTabSz="1079418" rtl="0" eaLnBrk="1" latinLnBrk="0" hangingPunct="1">
                <a:spcBef>
                  <a:spcPts val="1929"/>
                </a:spcBef>
                <a:buClr>
                  <a:schemeClr val="accent1"/>
                </a:buClr>
                <a:buSzPct val="80000"/>
                <a:buFontTx/>
                <a:buNone/>
                <a:defRPr sz="2100" b="1" kern="1200">
                  <a:solidFill>
                    <a:schemeClr val="tx1"/>
                  </a:solidFill>
                  <a:latin typeface="+mn-lt"/>
                  <a:ea typeface="+mn-ea"/>
                  <a:cs typeface="+mn-cs"/>
                </a:defRPr>
              </a:lvl1pPr>
              <a:lvl2pPr marL="0" indent="0" algn="l" defTabSz="1079418" rtl="0" eaLnBrk="1" latinLnBrk="0" hangingPunct="1">
                <a:spcBef>
                  <a:spcPts val="714"/>
                </a:spcBef>
                <a:buClr>
                  <a:schemeClr val="accent1"/>
                </a:buClr>
                <a:buSzPct val="80000"/>
                <a:buFont typeface="Wingdings" pitchFamily="2" charset="2"/>
                <a:buNone/>
                <a:defRPr sz="2100" kern="1200">
                  <a:solidFill>
                    <a:schemeClr val="tx1"/>
                  </a:solidFill>
                  <a:latin typeface="+mn-lt"/>
                  <a:ea typeface="+mn-ea"/>
                  <a:cs typeface="+mn-cs"/>
                </a:defRPr>
              </a:lvl2pPr>
              <a:lvl3pPr marL="212477" indent="-212477" algn="l" defTabSz="1079418" rtl="0" eaLnBrk="1" latinLnBrk="0" hangingPunct="1">
                <a:spcBef>
                  <a:spcPts val="476"/>
                </a:spcBef>
                <a:buClr>
                  <a:schemeClr val="accent1"/>
                </a:buClr>
                <a:buSzPct val="100000"/>
                <a:buFont typeface="Wingdings" pitchFamily="2" charset="2"/>
                <a:buChar char=""/>
                <a:defRPr sz="1900" kern="1200">
                  <a:solidFill>
                    <a:schemeClr val="tx1"/>
                  </a:solidFill>
                  <a:latin typeface="+mn-lt"/>
                  <a:ea typeface="+mn-ea"/>
                  <a:cs typeface="+mn-cs"/>
                </a:defRPr>
              </a:lvl3pPr>
              <a:lvl4pPr marL="424967" indent="-212477" algn="l" defTabSz="1079418" rtl="0" eaLnBrk="1" latinLnBrk="0" hangingPunct="1">
                <a:spcBef>
                  <a:spcPts val="476"/>
                </a:spcBef>
                <a:buClr>
                  <a:schemeClr val="accent2"/>
                </a:buClr>
                <a:buSzPct val="100000"/>
                <a:buFont typeface="Arial" pitchFamily="34" charset="0"/>
                <a:buChar char="–"/>
                <a:defRPr sz="1700" kern="1200">
                  <a:solidFill>
                    <a:schemeClr val="tx1"/>
                  </a:solidFill>
                  <a:latin typeface="+mn-lt"/>
                  <a:ea typeface="+mn-ea"/>
                  <a:cs typeface="+mn-cs"/>
                </a:defRPr>
              </a:lvl4pPr>
              <a:lvl5pPr marL="639034" indent="-212477" algn="l" defTabSz="1079418" rtl="0" eaLnBrk="1" latinLnBrk="0" hangingPunct="1">
                <a:spcBef>
                  <a:spcPts val="298"/>
                </a:spcBef>
                <a:buClr>
                  <a:schemeClr val="accent2"/>
                </a:buClr>
                <a:buSzPct val="100000"/>
                <a:buFont typeface="Courier New" pitchFamily="49" charset="0"/>
                <a:buChar char="o"/>
                <a:defRPr sz="1700" kern="1200">
                  <a:solidFill>
                    <a:schemeClr val="tx1"/>
                  </a:solidFill>
                  <a:latin typeface="+mn-lt"/>
                  <a:ea typeface="+mn-ea"/>
                  <a:cs typeface="+mn-cs"/>
                </a:defRPr>
              </a:lvl5pPr>
              <a:lvl6pPr marL="2968407" indent="-269857" algn="l" defTabSz="107941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08112" indent="-269857" algn="l" defTabSz="107941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47824" indent="-269857" algn="l" defTabSz="107941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587540" indent="-269857" algn="l" defTabSz="107941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lgn="ctr" defTabSz="719684">
                <a:spcBef>
                  <a:spcPts val="0"/>
                </a:spcBef>
                <a:buClr>
                  <a:srgbClr val="F0AB00"/>
                </a:buClr>
              </a:pPr>
              <a:r>
                <a:rPr lang="en-US" sz="1867" dirty="0">
                  <a:solidFill>
                    <a:schemeClr val="accent5"/>
                  </a:solidFill>
                  <a:latin typeface="Helvetica" pitchFamily="2" charset="0"/>
                  <a:ea typeface="Open Sans" panose="020B0606030504020204" pitchFamily="34" charset="0"/>
                  <a:cs typeface="Open Sans" panose="020B0606030504020204" pitchFamily="34" charset="0"/>
                </a:rPr>
                <a:t>SAP Invoice Management</a:t>
              </a:r>
            </a:p>
          </p:txBody>
        </p:sp>
        <p:pic>
          <p:nvPicPr>
            <p:cNvPr id="12" name="Picture 2">
              <a:extLst>
                <a:ext uri="{FF2B5EF4-FFF2-40B4-BE49-F238E27FC236}">
                  <a16:creationId xmlns:a16="http://schemas.microsoft.com/office/drawing/2014/main" id="{54782CE9-F78B-D7C8-5007-EEBE8AE0417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25009" y="3568458"/>
              <a:ext cx="2431816" cy="461665"/>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Text Placeholder 3">
            <a:extLst>
              <a:ext uri="{FF2B5EF4-FFF2-40B4-BE49-F238E27FC236}">
                <a16:creationId xmlns:a16="http://schemas.microsoft.com/office/drawing/2014/main" id="{C6AA6EFC-44C2-71E8-A565-F60A309FD0BB}"/>
              </a:ext>
            </a:extLst>
          </p:cNvPr>
          <p:cNvSpPr txBox="1">
            <a:spLocks/>
          </p:cNvSpPr>
          <p:nvPr/>
        </p:nvSpPr>
        <p:spPr>
          <a:xfrm>
            <a:off x="8492443" y="2754150"/>
            <a:ext cx="1555677" cy="665491"/>
          </a:xfrm>
          <a:prstGeom prst="rect">
            <a:avLst/>
          </a:prstGeom>
          <a:noFill/>
        </p:spPr>
        <p:txBody>
          <a:bodyPr lIns="182791" tIns="182791" rIns="182791" bIns="182791" anchor="ctr"/>
          <a:lstStyle>
            <a:lvl1pPr marL="0" indent="0" algn="l" defTabSz="1079418" rtl="0" eaLnBrk="1" latinLnBrk="0" hangingPunct="1">
              <a:spcBef>
                <a:spcPts val="1929"/>
              </a:spcBef>
              <a:buClr>
                <a:schemeClr val="accent1"/>
              </a:buClr>
              <a:buSzPct val="80000"/>
              <a:buFontTx/>
              <a:buNone/>
              <a:defRPr sz="2100" b="1" kern="1200">
                <a:solidFill>
                  <a:schemeClr val="tx1"/>
                </a:solidFill>
                <a:latin typeface="+mn-lt"/>
                <a:ea typeface="+mn-ea"/>
                <a:cs typeface="+mn-cs"/>
              </a:defRPr>
            </a:lvl1pPr>
            <a:lvl2pPr marL="0" indent="0" algn="l" defTabSz="1079418" rtl="0" eaLnBrk="1" latinLnBrk="0" hangingPunct="1">
              <a:spcBef>
                <a:spcPts val="714"/>
              </a:spcBef>
              <a:buClr>
                <a:schemeClr val="accent1"/>
              </a:buClr>
              <a:buSzPct val="80000"/>
              <a:buFont typeface="Wingdings" pitchFamily="2" charset="2"/>
              <a:buNone/>
              <a:defRPr sz="2100" kern="1200">
                <a:solidFill>
                  <a:schemeClr val="tx1"/>
                </a:solidFill>
                <a:latin typeface="+mn-lt"/>
                <a:ea typeface="+mn-ea"/>
                <a:cs typeface="+mn-cs"/>
              </a:defRPr>
            </a:lvl2pPr>
            <a:lvl3pPr marL="212477" indent="-212477" algn="l" defTabSz="1079418" rtl="0" eaLnBrk="1" latinLnBrk="0" hangingPunct="1">
              <a:spcBef>
                <a:spcPts val="476"/>
              </a:spcBef>
              <a:buClr>
                <a:schemeClr val="accent1"/>
              </a:buClr>
              <a:buSzPct val="100000"/>
              <a:buFont typeface="Wingdings" pitchFamily="2" charset="2"/>
              <a:buChar char=""/>
              <a:defRPr sz="1900" kern="1200">
                <a:solidFill>
                  <a:schemeClr val="tx1"/>
                </a:solidFill>
                <a:latin typeface="+mn-lt"/>
                <a:ea typeface="+mn-ea"/>
                <a:cs typeface="+mn-cs"/>
              </a:defRPr>
            </a:lvl3pPr>
            <a:lvl4pPr marL="424967" indent="-212477" algn="l" defTabSz="1079418" rtl="0" eaLnBrk="1" latinLnBrk="0" hangingPunct="1">
              <a:spcBef>
                <a:spcPts val="476"/>
              </a:spcBef>
              <a:buClr>
                <a:schemeClr val="accent2"/>
              </a:buClr>
              <a:buSzPct val="100000"/>
              <a:buFont typeface="Arial" pitchFamily="34" charset="0"/>
              <a:buChar char="–"/>
              <a:defRPr sz="1700" kern="1200">
                <a:solidFill>
                  <a:schemeClr val="tx1"/>
                </a:solidFill>
                <a:latin typeface="+mn-lt"/>
                <a:ea typeface="+mn-ea"/>
                <a:cs typeface="+mn-cs"/>
              </a:defRPr>
            </a:lvl4pPr>
            <a:lvl5pPr marL="639034" indent="-212477" algn="l" defTabSz="1079418" rtl="0" eaLnBrk="1" latinLnBrk="0" hangingPunct="1">
              <a:spcBef>
                <a:spcPts val="298"/>
              </a:spcBef>
              <a:buClr>
                <a:schemeClr val="accent2"/>
              </a:buClr>
              <a:buSzPct val="100000"/>
              <a:buFont typeface="Courier New" pitchFamily="49" charset="0"/>
              <a:buChar char="o"/>
              <a:defRPr sz="1700" kern="1200">
                <a:solidFill>
                  <a:schemeClr val="tx1"/>
                </a:solidFill>
                <a:latin typeface="+mn-lt"/>
                <a:ea typeface="+mn-ea"/>
                <a:cs typeface="+mn-cs"/>
              </a:defRPr>
            </a:lvl5pPr>
            <a:lvl6pPr marL="2968407" indent="-269857" algn="l" defTabSz="107941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08112" indent="-269857" algn="l" defTabSz="107941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47824" indent="-269857" algn="l" defTabSz="107941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587540" indent="-269857" algn="l" defTabSz="107941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lgn="ctr" defTabSz="719684">
              <a:spcBef>
                <a:spcPts val="0"/>
              </a:spcBef>
              <a:buClr>
                <a:srgbClr val="F0AB00"/>
              </a:buClr>
            </a:pPr>
            <a:r>
              <a:rPr lang="en-US" sz="7200" dirty="0">
                <a:solidFill>
                  <a:schemeClr val="bg1">
                    <a:lumMod val="65000"/>
                  </a:schemeClr>
                </a:solidFill>
                <a:latin typeface="Helvetica" pitchFamily="2" charset="0"/>
              </a:rPr>
              <a:t>+</a:t>
            </a:r>
            <a:endParaRPr lang="en-US" sz="6000" dirty="0">
              <a:solidFill>
                <a:schemeClr val="bg1">
                  <a:lumMod val="65000"/>
                </a:schemeClr>
              </a:solidFill>
              <a:latin typeface="Helvetica" pitchFamily="2" charset="0"/>
            </a:endParaRPr>
          </a:p>
        </p:txBody>
      </p:sp>
      <p:sp>
        <p:nvSpPr>
          <p:cNvPr id="20" name="Text Placeholder 3">
            <a:extLst>
              <a:ext uri="{FF2B5EF4-FFF2-40B4-BE49-F238E27FC236}">
                <a16:creationId xmlns:a16="http://schemas.microsoft.com/office/drawing/2014/main" id="{DBA7F693-8A4B-35D0-E1F6-C5A0041B7A0C}"/>
              </a:ext>
            </a:extLst>
          </p:cNvPr>
          <p:cNvSpPr txBox="1">
            <a:spLocks/>
          </p:cNvSpPr>
          <p:nvPr/>
        </p:nvSpPr>
        <p:spPr>
          <a:xfrm>
            <a:off x="8492443" y="4470450"/>
            <a:ext cx="1555677" cy="665491"/>
          </a:xfrm>
          <a:prstGeom prst="rect">
            <a:avLst/>
          </a:prstGeom>
          <a:noFill/>
        </p:spPr>
        <p:txBody>
          <a:bodyPr lIns="182791" tIns="182791" rIns="182791" bIns="182791" anchor="ctr"/>
          <a:lstStyle>
            <a:lvl1pPr marL="0" indent="0" algn="l" defTabSz="1079418" rtl="0" eaLnBrk="1" latinLnBrk="0" hangingPunct="1">
              <a:spcBef>
                <a:spcPts val="1929"/>
              </a:spcBef>
              <a:buClr>
                <a:schemeClr val="accent1"/>
              </a:buClr>
              <a:buSzPct val="80000"/>
              <a:buFontTx/>
              <a:buNone/>
              <a:defRPr sz="2100" b="1" kern="1200">
                <a:solidFill>
                  <a:schemeClr val="tx1"/>
                </a:solidFill>
                <a:latin typeface="+mn-lt"/>
                <a:ea typeface="+mn-ea"/>
                <a:cs typeface="+mn-cs"/>
              </a:defRPr>
            </a:lvl1pPr>
            <a:lvl2pPr marL="0" indent="0" algn="l" defTabSz="1079418" rtl="0" eaLnBrk="1" latinLnBrk="0" hangingPunct="1">
              <a:spcBef>
                <a:spcPts val="714"/>
              </a:spcBef>
              <a:buClr>
                <a:schemeClr val="accent1"/>
              </a:buClr>
              <a:buSzPct val="80000"/>
              <a:buFont typeface="Wingdings" pitchFamily="2" charset="2"/>
              <a:buNone/>
              <a:defRPr sz="2100" kern="1200">
                <a:solidFill>
                  <a:schemeClr val="tx1"/>
                </a:solidFill>
                <a:latin typeface="+mn-lt"/>
                <a:ea typeface="+mn-ea"/>
                <a:cs typeface="+mn-cs"/>
              </a:defRPr>
            </a:lvl2pPr>
            <a:lvl3pPr marL="212477" indent="-212477" algn="l" defTabSz="1079418" rtl="0" eaLnBrk="1" latinLnBrk="0" hangingPunct="1">
              <a:spcBef>
                <a:spcPts val="476"/>
              </a:spcBef>
              <a:buClr>
                <a:schemeClr val="accent1"/>
              </a:buClr>
              <a:buSzPct val="100000"/>
              <a:buFont typeface="Wingdings" pitchFamily="2" charset="2"/>
              <a:buChar char=""/>
              <a:defRPr sz="1900" kern="1200">
                <a:solidFill>
                  <a:schemeClr val="tx1"/>
                </a:solidFill>
                <a:latin typeface="+mn-lt"/>
                <a:ea typeface="+mn-ea"/>
                <a:cs typeface="+mn-cs"/>
              </a:defRPr>
            </a:lvl3pPr>
            <a:lvl4pPr marL="424967" indent="-212477" algn="l" defTabSz="1079418" rtl="0" eaLnBrk="1" latinLnBrk="0" hangingPunct="1">
              <a:spcBef>
                <a:spcPts val="476"/>
              </a:spcBef>
              <a:buClr>
                <a:schemeClr val="accent2"/>
              </a:buClr>
              <a:buSzPct val="100000"/>
              <a:buFont typeface="Arial" pitchFamily="34" charset="0"/>
              <a:buChar char="–"/>
              <a:defRPr sz="1700" kern="1200">
                <a:solidFill>
                  <a:schemeClr val="tx1"/>
                </a:solidFill>
                <a:latin typeface="+mn-lt"/>
                <a:ea typeface="+mn-ea"/>
                <a:cs typeface="+mn-cs"/>
              </a:defRPr>
            </a:lvl4pPr>
            <a:lvl5pPr marL="639034" indent="-212477" algn="l" defTabSz="1079418" rtl="0" eaLnBrk="1" latinLnBrk="0" hangingPunct="1">
              <a:spcBef>
                <a:spcPts val="298"/>
              </a:spcBef>
              <a:buClr>
                <a:schemeClr val="accent2"/>
              </a:buClr>
              <a:buSzPct val="100000"/>
              <a:buFont typeface="Courier New" pitchFamily="49" charset="0"/>
              <a:buChar char="o"/>
              <a:defRPr sz="1700" kern="1200">
                <a:solidFill>
                  <a:schemeClr val="tx1"/>
                </a:solidFill>
                <a:latin typeface="+mn-lt"/>
                <a:ea typeface="+mn-ea"/>
                <a:cs typeface="+mn-cs"/>
              </a:defRPr>
            </a:lvl5pPr>
            <a:lvl6pPr marL="2968407" indent="-269857" algn="l" defTabSz="107941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08112" indent="-269857" algn="l" defTabSz="107941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47824" indent="-269857" algn="l" defTabSz="107941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587540" indent="-269857" algn="l" defTabSz="107941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lgn="ctr" defTabSz="719684">
              <a:spcBef>
                <a:spcPts val="0"/>
              </a:spcBef>
              <a:buClr>
                <a:srgbClr val="F0AB00"/>
              </a:buClr>
            </a:pPr>
            <a:r>
              <a:rPr lang="en-US" sz="7200" dirty="0">
                <a:solidFill>
                  <a:schemeClr val="bg1">
                    <a:lumMod val="65000"/>
                  </a:schemeClr>
                </a:solidFill>
                <a:latin typeface="Helvetica" pitchFamily="2" charset="0"/>
              </a:rPr>
              <a:t>+</a:t>
            </a:r>
            <a:endParaRPr lang="en-US" sz="6000" dirty="0">
              <a:solidFill>
                <a:schemeClr val="bg1">
                  <a:lumMod val="65000"/>
                </a:schemeClr>
              </a:solidFill>
              <a:latin typeface="Helvetica" pitchFamily="2" charset="0"/>
            </a:endParaRPr>
          </a:p>
        </p:txBody>
      </p:sp>
    </p:spTree>
    <p:extLst>
      <p:ext uri="{BB962C8B-B14F-4D97-AF65-F5344CB8AC3E}">
        <p14:creationId xmlns:p14="http://schemas.microsoft.com/office/powerpoint/2010/main" val="26753048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17B66A-9256-2889-9A84-84184B78AB75}"/>
              </a:ext>
            </a:extLst>
          </p:cNvPr>
          <p:cNvSpPr/>
          <p:nvPr/>
        </p:nvSpPr>
        <p:spPr>
          <a:xfrm>
            <a:off x="3142994" y="967223"/>
            <a:ext cx="5906012" cy="2417452"/>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cxnSp>
        <p:nvCxnSpPr>
          <p:cNvPr id="7" name="Straight Arrow Connector 6">
            <a:extLst>
              <a:ext uri="{FF2B5EF4-FFF2-40B4-BE49-F238E27FC236}">
                <a16:creationId xmlns:a16="http://schemas.microsoft.com/office/drawing/2014/main" id="{F0A978E2-3C7C-6EA0-0030-A68F1CB55DAF}"/>
              </a:ext>
            </a:extLst>
          </p:cNvPr>
          <p:cNvCxnSpPr>
            <a:cxnSpLocks/>
          </p:cNvCxnSpPr>
          <p:nvPr/>
        </p:nvCxnSpPr>
        <p:spPr>
          <a:xfrm>
            <a:off x="3677055" y="3268663"/>
            <a:ext cx="0" cy="480371"/>
          </a:xfrm>
          <a:prstGeom prst="straightConnector1">
            <a:avLst/>
          </a:prstGeom>
          <a:ln>
            <a:solidFill>
              <a:srgbClr val="0D4BD4"/>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57249D08-6805-8096-921E-85DDBB4E4ACF}"/>
              </a:ext>
            </a:extLst>
          </p:cNvPr>
          <p:cNvCxnSpPr>
            <a:cxnSpLocks/>
          </p:cNvCxnSpPr>
          <p:nvPr/>
        </p:nvCxnSpPr>
        <p:spPr>
          <a:xfrm>
            <a:off x="4727130" y="2305243"/>
            <a:ext cx="0" cy="1443790"/>
          </a:xfrm>
          <a:prstGeom prst="straightConnector1">
            <a:avLst/>
          </a:prstGeom>
          <a:ln>
            <a:solidFill>
              <a:srgbClr val="0D4BD4"/>
            </a:solidFill>
            <a:tailEnd type="triangle"/>
          </a:ln>
        </p:spPr>
        <p:style>
          <a:lnRef idx="2">
            <a:schemeClr val="accent1"/>
          </a:lnRef>
          <a:fillRef idx="0">
            <a:schemeClr val="accent1"/>
          </a:fillRef>
          <a:effectRef idx="1">
            <a:schemeClr val="accent1"/>
          </a:effectRef>
          <a:fontRef idx="minor">
            <a:schemeClr val="tx1"/>
          </a:fontRef>
        </p:style>
      </p:cxnSp>
      <p:cxnSp>
        <p:nvCxnSpPr>
          <p:cNvPr id="11" name="Connector: Elbow 10">
            <a:extLst>
              <a:ext uri="{FF2B5EF4-FFF2-40B4-BE49-F238E27FC236}">
                <a16:creationId xmlns:a16="http://schemas.microsoft.com/office/drawing/2014/main" id="{B52E4A3D-88A2-E6C2-5CA3-14EC3EB1A4E5}"/>
              </a:ext>
            </a:extLst>
          </p:cNvPr>
          <p:cNvCxnSpPr>
            <a:cxnSpLocks/>
          </p:cNvCxnSpPr>
          <p:nvPr/>
        </p:nvCxnSpPr>
        <p:spPr>
          <a:xfrm rot="16200000" flipH="1">
            <a:off x="8295688" y="2673551"/>
            <a:ext cx="1752603" cy="245964"/>
          </a:xfrm>
          <a:prstGeom prst="bentConnector3">
            <a:avLst>
              <a:gd name="adj1" fmla="val -343"/>
            </a:avLst>
          </a:prstGeom>
          <a:ln>
            <a:solidFill>
              <a:srgbClr val="0D4BD4"/>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A2508132-77B3-7547-16C5-033E45E3ED60}"/>
              </a:ext>
            </a:extLst>
          </p:cNvPr>
          <p:cNvSpPr txBox="1"/>
          <p:nvPr/>
        </p:nvSpPr>
        <p:spPr>
          <a:xfrm>
            <a:off x="2341354" y="4027151"/>
            <a:ext cx="1937240" cy="276999"/>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Helvetica" pitchFamily="2" charset="0"/>
                <a:ea typeface="Open Sans" panose="020B0606030504020204" pitchFamily="34" charset="0"/>
                <a:cs typeface="Open Sans" panose="020B0606030504020204" pitchFamily="34" charset="0"/>
              </a:rPr>
              <a:t>Invoice Management</a:t>
            </a:r>
          </a:p>
        </p:txBody>
      </p:sp>
      <p:sp>
        <p:nvSpPr>
          <p:cNvPr id="20" name="TextBox 19">
            <a:extLst>
              <a:ext uri="{FF2B5EF4-FFF2-40B4-BE49-F238E27FC236}">
                <a16:creationId xmlns:a16="http://schemas.microsoft.com/office/drawing/2014/main" id="{6176D607-93DC-2DE1-FB34-589CD6F03049}"/>
              </a:ext>
            </a:extLst>
          </p:cNvPr>
          <p:cNvSpPr txBox="1"/>
          <p:nvPr/>
        </p:nvSpPr>
        <p:spPr>
          <a:xfrm>
            <a:off x="4668989" y="4485157"/>
            <a:ext cx="3007894" cy="235898"/>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a:ln>
                  <a:noFill/>
                </a:ln>
                <a:solidFill>
                  <a:srgbClr val="231F20"/>
                </a:solidFill>
                <a:effectLst/>
                <a:uLnTx/>
                <a:uFillTx/>
                <a:latin typeface="Helvetica" pitchFamily="2" charset="0"/>
                <a:ea typeface="Open Sans" panose="020B0606030504020204" pitchFamily="34" charset="0"/>
                <a:cs typeface="Open Sans" panose="020B0606030504020204" pitchFamily="34" charset="0"/>
              </a:rPr>
              <a:t>Automate your Financial Close Process</a:t>
            </a:r>
            <a:endParaRPr kumimoji="0" lang="en-US" sz="933" b="1" i="0" u="none" strike="noStrike" kern="1200" cap="none" spc="0" normalizeH="0" baseline="0" noProof="0">
              <a:ln>
                <a:noFill/>
              </a:ln>
              <a:solidFill>
                <a:prstClr val="black"/>
              </a:solidFill>
              <a:effectLst/>
              <a:uLnTx/>
              <a:uFillTx/>
              <a:latin typeface="Helvetica" pitchFamily="2" charset="0"/>
              <a:ea typeface="Open Sans" panose="020B0606030504020204" pitchFamily="34" charset="0"/>
              <a:cs typeface="Open Sans" panose="020B0606030504020204" pitchFamily="34" charset="0"/>
            </a:endParaRPr>
          </a:p>
        </p:txBody>
      </p:sp>
      <p:sp>
        <p:nvSpPr>
          <p:cNvPr id="21" name="TextBox 20">
            <a:extLst>
              <a:ext uri="{FF2B5EF4-FFF2-40B4-BE49-F238E27FC236}">
                <a16:creationId xmlns:a16="http://schemas.microsoft.com/office/drawing/2014/main" id="{2E67EB95-0621-BA80-C3A7-1F65B59E1C0C}"/>
              </a:ext>
            </a:extLst>
          </p:cNvPr>
          <p:cNvSpPr txBox="1"/>
          <p:nvPr/>
        </p:nvSpPr>
        <p:spPr>
          <a:xfrm>
            <a:off x="1085761" y="4441958"/>
            <a:ext cx="3007894" cy="235898"/>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noFill/>
                </a:ln>
                <a:solidFill>
                  <a:srgbClr val="231F20"/>
                </a:solidFill>
                <a:effectLst/>
                <a:uLnTx/>
                <a:uFillTx/>
                <a:latin typeface="Helvetica" pitchFamily="2" charset="0"/>
                <a:ea typeface="Open Sans" panose="020B0606030504020204" pitchFamily="34" charset="0"/>
                <a:cs typeface="Open Sans" panose="020B0606030504020204" pitchFamily="34" charset="0"/>
              </a:rPr>
              <a:t>Achieve</a:t>
            </a:r>
            <a:r>
              <a:rPr kumimoji="0" lang="en-US" sz="933" b="1" i="0" u="none" strike="noStrike" kern="1200" cap="none" spc="-47" normalizeH="0" baseline="0" noProof="0" dirty="0">
                <a:ln>
                  <a:noFill/>
                </a:ln>
                <a:solidFill>
                  <a:srgbClr val="231F20"/>
                </a:solidFill>
                <a:effectLst/>
                <a:uLnTx/>
                <a:uFillTx/>
                <a:latin typeface="Helvetica" pitchFamily="2" charset="0"/>
                <a:ea typeface="Open Sans" panose="020B0606030504020204" pitchFamily="34" charset="0"/>
                <a:cs typeface="Open Sans" panose="020B0606030504020204" pitchFamily="34" charset="0"/>
              </a:rPr>
              <a:t> </a:t>
            </a:r>
            <a:r>
              <a:rPr kumimoji="0" lang="en-US" sz="933" b="1" i="0" u="none" strike="noStrike" kern="1200" cap="none" spc="0" normalizeH="0" baseline="0" noProof="0" dirty="0">
                <a:ln>
                  <a:noFill/>
                </a:ln>
                <a:solidFill>
                  <a:srgbClr val="231F20"/>
                </a:solidFill>
                <a:effectLst/>
                <a:uLnTx/>
                <a:uFillTx/>
                <a:latin typeface="Helvetica" pitchFamily="2" charset="0"/>
                <a:ea typeface="Open Sans" panose="020B0606030504020204" pitchFamily="34" charset="0"/>
                <a:cs typeface="Open Sans" panose="020B0606030504020204" pitchFamily="34" charset="0"/>
              </a:rPr>
              <a:t>SAP</a:t>
            </a:r>
            <a:r>
              <a:rPr kumimoji="0" lang="en-US" sz="933" b="1" i="0" u="none" strike="noStrike" kern="1200" cap="none" spc="-47" normalizeH="0" baseline="0" noProof="0" dirty="0">
                <a:ln>
                  <a:noFill/>
                </a:ln>
                <a:solidFill>
                  <a:srgbClr val="231F20"/>
                </a:solidFill>
                <a:effectLst/>
                <a:uLnTx/>
                <a:uFillTx/>
                <a:latin typeface="Helvetica" pitchFamily="2" charset="0"/>
                <a:ea typeface="Open Sans" panose="020B0606030504020204" pitchFamily="34" charset="0"/>
                <a:cs typeface="Open Sans" panose="020B0606030504020204" pitchFamily="34" charset="0"/>
              </a:rPr>
              <a:t> </a:t>
            </a:r>
            <a:r>
              <a:rPr kumimoji="0" lang="en-US" sz="933" b="1" i="0" u="none" strike="noStrike" kern="1200" cap="none" spc="0" normalizeH="0" baseline="0" noProof="0" dirty="0">
                <a:ln>
                  <a:noFill/>
                </a:ln>
                <a:solidFill>
                  <a:srgbClr val="231F20"/>
                </a:solidFill>
                <a:effectLst/>
                <a:uLnTx/>
                <a:uFillTx/>
                <a:latin typeface="Helvetica" pitchFamily="2" charset="0"/>
                <a:ea typeface="Open Sans" panose="020B0606030504020204" pitchFamily="34" charset="0"/>
                <a:cs typeface="Open Sans" panose="020B0606030504020204" pitchFamily="34" charset="0"/>
              </a:rPr>
              <a:t>finance</a:t>
            </a:r>
            <a:r>
              <a:rPr kumimoji="0" lang="en-US" sz="933" b="1" i="0" u="none" strike="noStrike" kern="1200" cap="none" spc="-43" normalizeH="0" baseline="0" noProof="0" dirty="0">
                <a:ln>
                  <a:noFill/>
                </a:ln>
                <a:solidFill>
                  <a:srgbClr val="231F20"/>
                </a:solidFill>
                <a:effectLst/>
                <a:uLnTx/>
                <a:uFillTx/>
                <a:latin typeface="Helvetica" pitchFamily="2" charset="0"/>
                <a:ea typeface="Open Sans" panose="020B0606030504020204" pitchFamily="34" charset="0"/>
                <a:cs typeface="Open Sans" panose="020B0606030504020204" pitchFamily="34" charset="0"/>
              </a:rPr>
              <a:t> </a:t>
            </a:r>
            <a:r>
              <a:rPr kumimoji="0" lang="en-US" sz="933" b="1" i="0" u="none" strike="noStrike" kern="1200" cap="none" spc="0" normalizeH="0" baseline="0" noProof="0" dirty="0">
                <a:ln>
                  <a:noFill/>
                </a:ln>
                <a:solidFill>
                  <a:srgbClr val="231F20"/>
                </a:solidFill>
                <a:effectLst/>
                <a:uLnTx/>
                <a:uFillTx/>
                <a:latin typeface="Helvetica" pitchFamily="2" charset="0"/>
                <a:ea typeface="Open Sans" panose="020B0606030504020204" pitchFamily="34" charset="0"/>
                <a:cs typeface="Open Sans" panose="020B0606030504020204" pitchFamily="34" charset="0"/>
              </a:rPr>
              <a:t>excellence</a:t>
            </a:r>
            <a:r>
              <a:rPr kumimoji="0" lang="en-US" sz="933" b="1" i="0" u="none" strike="noStrike" kern="1200" cap="none" spc="-203" normalizeH="0" baseline="0" noProof="0" dirty="0">
                <a:ln>
                  <a:noFill/>
                </a:ln>
                <a:solidFill>
                  <a:srgbClr val="231F20"/>
                </a:solidFill>
                <a:effectLst/>
                <a:uLnTx/>
                <a:uFillTx/>
                <a:latin typeface="Helvetica" pitchFamily="2" charset="0"/>
                <a:ea typeface="Open Sans" panose="020B0606030504020204" pitchFamily="34" charset="0"/>
                <a:cs typeface="Open Sans" panose="020B0606030504020204" pitchFamily="34" charset="0"/>
              </a:rPr>
              <a:t> </a:t>
            </a:r>
            <a:r>
              <a:rPr kumimoji="0" lang="en-US" sz="933" b="1" i="0" u="none" strike="noStrike" kern="1200" cap="none" spc="0" normalizeH="0" baseline="0" noProof="0" dirty="0">
                <a:ln>
                  <a:noFill/>
                </a:ln>
                <a:solidFill>
                  <a:srgbClr val="231F20"/>
                </a:solidFill>
                <a:effectLst/>
                <a:uLnTx/>
                <a:uFillTx/>
                <a:latin typeface="Helvetica" pitchFamily="2" charset="0"/>
                <a:ea typeface="Open Sans" panose="020B0606030504020204" pitchFamily="34" charset="0"/>
                <a:cs typeface="Open Sans" panose="020B0606030504020204" pitchFamily="34" charset="0"/>
              </a:rPr>
              <a:t>like</a:t>
            </a:r>
            <a:r>
              <a:rPr kumimoji="0" lang="en-US" sz="933" b="1" i="0" u="none" strike="noStrike" kern="1200" cap="none" spc="-17" normalizeH="0" baseline="0" noProof="0" dirty="0">
                <a:ln>
                  <a:noFill/>
                </a:ln>
                <a:solidFill>
                  <a:srgbClr val="231F20"/>
                </a:solidFill>
                <a:effectLst/>
                <a:uLnTx/>
                <a:uFillTx/>
                <a:latin typeface="Helvetica" pitchFamily="2" charset="0"/>
                <a:ea typeface="Open Sans" panose="020B0606030504020204" pitchFamily="34" charset="0"/>
                <a:cs typeface="Open Sans" panose="020B0606030504020204" pitchFamily="34" charset="0"/>
              </a:rPr>
              <a:t> </a:t>
            </a:r>
            <a:r>
              <a:rPr kumimoji="0" lang="en-US" sz="933" b="1" i="0" u="none" strike="noStrike" kern="1200" cap="none" spc="0" normalizeH="0" baseline="0" noProof="0" dirty="0">
                <a:ln>
                  <a:noFill/>
                </a:ln>
                <a:solidFill>
                  <a:srgbClr val="231F20"/>
                </a:solidFill>
                <a:effectLst/>
                <a:uLnTx/>
                <a:uFillTx/>
                <a:latin typeface="Helvetica" pitchFamily="2" charset="0"/>
                <a:ea typeface="Open Sans" panose="020B0606030504020204" pitchFamily="34" charset="0"/>
                <a:cs typeface="Open Sans" panose="020B0606030504020204" pitchFamily="34" charset="0"/>
              </a:rPr>
              <a:t>never</a:t>
            </a:r>
            <a:r>
              <a:rPr kumimoji="0" lang="en-US" sz="933" b="1" i="0" u="none" strike="noStrike" kern="1200" cap="none" spc="-13" normalizeH="0" baseline="0" noProof="0" dirty="0">
                <a:ln>
                  <a:noFill/>
                </a:ln>
                <a:solidFill>
                  <a:srgbClr val="231F20"/>
                </a:solidFill>
                <a:effectLst/>
                <a:uLnTx/>
                <a:uFillTx/>
                <a:latin typeface="Helvetica" pitchFamily="2" charset="0"/>
                <a:ea typeface="Open Sans" panose="020B0606030504020204" pitchFamily="34" charset="0"/>
                <a:cs typeface="Open Sans" panose="020B0606030504020204" pitchFamily="34" charset="0"/>
              </a:rPr>
              <a:t> </a:t>
            </a:r>
            <a:r>
              <a:rPr kumimoji="0" lang="en-US" sz="933" b="1" i="0" u="none" strike="noStrike" kern="1200" cap="none" spc="0" normalizeH="0" baseline="0" noProof="0" dirty="0">
                <a:ln>
                  <a:noFill/>
                </a:ln>
                <a:solidFill>
                  <a:srgbClr val="231F20"/>
                </a:solidFill>
                <a:effectLst/>
                <a:uLnTx/>
                <a:uFillTx/>
                <a:latin typeface="Helvetica" pitchFamily="2" charset="0"/>
                <a:ea typeface="Open Sans" panose="020B0606030504020204" pitchFamily="34" charset="0"/>
                <a:cs typeface="Open Sans" panose="020B0606030504020204" pitchFamily="34" charset="0"/>
              </a:rPr>
              <a:t>before</a:t>
            </a:r>
            <a:endParaRPr kumimoji="0" lang="en-US" sz="933" b="1" i="0" u="none" strike="noStrike" kern="1200" cap="none" spc="0" normalizeH="0" baseline="0" noProof="0" dirty="0">
              <a:ln>
                <a:noFill/>
              </a:ln>
              <a:solidFill>
                <a:prstClr val="black"/>
              </a:solidFill>
              <a:effectLst/>
              <a:uLnTx/>
              <a:uFillTx/>
              <a:latin typeface="Helvetica" pitchFamily="2" charset="0"/>
              <a:ea typeface="Open Sans" panose="020B0606030504020204" pitchFamily="34" charset="0"/>
              <a:cs typeface="Open Sans" panose="020B0606030504020204" pitchFamily="34" charset="0"/>
            </a:endParaRPr>
          </a:p>
        </p:txBody>
      </p:sp>
      <p:cxnSp>
        <p:nvCxnSpPr>
          <p:cNvPr id="25" name="Straight Arrow Connector 24">
            <a:extLst>
              <a:ext uri="{FF2B5EF4-FFF2-40B4-BE49-F238E27FC236}">
                <a16:creationId xmlns:a16="http://schemas.microsoft.com/office/drawing/2014/main" id="{1C34C92C-958D-1520-5222-925BEE7C9D9C}"/>
              </a:ext>
            </a:extLst>
          </p:cNvPr>
          <p:cNvCxnSpPr/>
          <p:nvPr/>
        </p:nvCxnSpPr>
        <p:spPr>
          <a:xfrm>
            <a:off x="4252082" y="4586193"/>
            <a:ext cx="258480" cy="0"/>
          </a:xfrm>
          <a:prstGeom prst="straightConnector1">
            <a:avLst/>
          </a:prstGeom>
          <a:ln w="28575">
            <a:solidFill>
              <a:srgbClr val="0D4BD4"/>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D2EAC862-C4A6-DB14-D454-09A55C4062E3}"/>
              </a:ext>
            </a:extLst>
          </p:cNvPr>
          <p:cNvSpPr txBox="1"/>
          <p:nvPr/>
        </p:nvSpPr>
        <p:spPr>
          <a:xfrm>
            <a:off x="8482984" y="4442300"/>
            <a:ext cx="2504121" cy="235898"/>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defTabSz="914446"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noFill/>
                </a:ln>
                <a:solidFill>
                  <a:srgbClr val="231F20"/>
                </a:solidFill>
                <a:effectLst/>
                <a:uLnTx/>
                <a:uFillTx/>
                <a:latin typeface="Helvetica" pitchFamily="2" charset="0"/>
                <a:ea typeface="Open Sans" panose="020B0606030504020204" pitchFamily="34" charset="0"/>
                <a:cs typeface="Open Sans" panose="020B0606030504020204" pitchFamily="34" charset="0"/>
              </a:rPr>
              <a:t>Vertex Enabled Commerce</a:t>
            </a:r>
            <a:endParaRPr kumimoji="0" lang="en-US" sz="933" b="1" i="0" u="none" strike="noStrike" kern="1200" cap="none" spc="0" normalizeH="0" baseline="0" noProof="0" dirty="0">
              <a:ln>
                <a:noFill/>
              </a:ln>
              <a:solidFill>
                <a:prstClr val="black"/>
              </a:solidFill>
              <a:effectLst/>
              <a:uLnTx/>
              <a:uFillTx/>
              <a:latin typeface="Helvetica" pitchFamily="2" charset="0"/>
              <a:ea typeface="Open Sans" panose="020B0606030504020204" pitchFamily="34" charset="0"/>
              <a:cs typeface="Open Sans" panose="020B0606030504020204" pitchFamily="34" charset="0"/>
            </a:endParaRPr>
          </a:p>
        </p:txBody>
      </p:sp>
      <p:sp>
        <p:nvSpPr>
          <p:cNvPr id="33" name="Plus Sign 32">
            <a:extLst>
              <a:ext uri="{FF2B5EF4-FFF2-40B4-BE49-F238E27FC236}">
                <a16:creationId xmlns:a16="http://schemas.microsoft.com/office/drawing/2014/main" id="{5102B7A6-BDF6-B422-2425-A06A38CB32ED}"/>
              </a:ext>
            </a:extLst>
          </p:cNvPr>
          <p:cNvSpPr/>
          <p:nvPr/>
        </p:nvSpPr>
        <p:spPr>
          <a:xfrm>
            <a:off x="7710822" y="4475096"/>
            <a:ext cx="222633" cy="228569"/>
          </a:xfrm>
          <a:prstGeom prst="mathPlus">
            <a:avLst>
              <a:gd name="adj1" fmla="val 8458"/>
            </a:avLst>
          </a:prstGeom>
          <a:solidFill>
            <a:srgbClr val="0D4BD4"/>
          </a:solidFill>
          <a:ln>
            <a:solidFill>
              <a:srgbClr val="0D4B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pitchFamily="2" charset="0"/>
              <a:ea typeface="Open Sans" panose="020B0606030504020204" pitchFamily="34" charset="0"/>
              <a:cs typeface="Open Sans" panose="020B0606030504020204" pitchFamily="34" charset="0"/>
            </a:endParaRPr>
          </a:p>
        </p:txBody>
      </p:sp>
      <p:cxnSp>
        <p:nvCxnSpPr>
          <p:cNvPr id="35" name="Straight Connector 34">
            <a:extLst>
              <a:ext uri="{FF2B5EF4-FFF2-40B4-BE49-F238E27FC236}">
                <a16:creationId xmlns:a16="http://schemas.microsoft.com/office/drawing/2014/main" id="{AE3EADBC-2283-8A01-DEEB-B644B52DA2CA}"/>
              </a:ext>
            </a:extLst>
          </p:cNvPr>
          <p:cNvCxnSpPr/>
          <p:nvPr/>
        </p:nvCxnSpPr>
        <p:spPr>
          <a:xfrm>
            <a:off x="707443" y="4805105"/>
            <a:ext cx="10579769" cy="0"/>
          </a:xfrm>
          <a:prstGeom prst="line">
            <a:avLst/>
          </a:prstGeom>
          <a:ln>
            <a:solidFill>
              <a:srgbClr val="1C1D3B"/>
            </a:solidFill>
          </a:ln>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3EA7F936-5E51-23FC-E034-98CDCF19C3B2}"/>
              </a:ext>
            </a:extLst>
          </p:cNvPr>
          <p:cNvSpPr txBox="1"/>
          <p:nvPr/>
        </p:nvSpPr>
        <p:spPr>
          <a:xfrm>
            <a:off x="307164" y="5357878"/>
            <a:ext cx="940823" cy="369332"/>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Helvetica" pitchFamily="2" charset="0"/>
                <a:ea typeface="Open Sans" panose="020B0606030504020204" pitchFamily="34" charset="0"/>
                <a:cs typeface="Open Sans" panose="020B0606030504020204" pitchFamily="34" charset="0"/>
              </a:rPr>
              <a:t>Value</a:t>
            </a:r>
          </a:p>
        </p:txBody>
      </p:sp>
      <p:sp>
        <p:nvSpPr>
          <p:cNvPr id="41" name="TextBox 40">
            <a:extLst>
              <a:ext uri="{FF2B5EF4-FFF2-40B4-BE49-F238E27FC236}">
                <a16:creationId xmlns:a16="http://schemas.microsoft.com/office/drawing/2014/main" id="{C5C0FE55-E853-8E1C-FDCD-20337107FD19}"/>
              </a:ext>
            </a:extLst>
          </p:cNvPr>
          <p:cNvSpPr txBox="1"/>
          <p:nvPr/>
        </p:nvSpPr>
        <p:spPr>
          <a:xfrm>
            <a:off x="1331956" y="4874668"/>
            <a:ext cx="2270206" cy="1398075"/>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228611" marR="171882" lvl="0" indent="-228611" algn="l" defTabSz="609630" rtl="0" eaLnBrk="1" fontAlgn="auto" latinLnBrk="0" hangingPunct="1">
              <a:lnSpc>
                <a:spcPct val="96000"/>
              </a:lnSpc>
              <a:spcBef>
                <a:spcPts val="0"/>
              </a:spcBef>
              <a:spcAft>
                <a:spcPts val="0"/>
              </a:spcAft>
              <a:buClr>
                <a:srgbClr val="231F20"/>
              </a:buClr>
              <a:buSzPts val="900"/>
              <a:buFont typeface="Arial" panose="020B0604020202020204" pitchFamily="34" charset="0"/>
              <a:buChar char="•"/>
              <a:tabLst>
                <a:tab pos="196436" algn="l"/>
              </a:tabLst>
              <a:defRPr/>
            </a:pPr>
            <a:r>
              <a:rPr kumimoji="0" lang="en-US" sz="900" b="0" i="0" u="none" strike="noStrike" kern="1200" cap="none" spc="0" normalizeH="0" baseline="0" noProof="0" dirty="0">
                <a:ln>
                  <a:noFill/>
                </a:ln>
                <a:solidFill>
                  <a:srgbClr val="231F20"/>
                </a:solidFill>
                <a:effectLst/>
                <a:uLnTx/>
                <a:uFillTx/>
                <a:latin typeface="Helvetica" pitchFamily="2" charset="0"/>
                <a:ea typeface="Open Sans" panose="020B0606030504020204" pitchFamily="34" charset="0"/>
                <a:cs typeface="Open Sans" panose="020B0606030504020204" pitchFamily="34" charset="0"/>
              </a:rPr>
              <a:t>Modernize</a:t>
            </a:r>
            <a:r>
              <a:rPr kumimoji="0" lang="en-US" sz="900" b="0" i="0" u="none" strike="noStrike" kern="1200" cap="none" spc="3" normalizeH="0" baseline="0" noProof="0" dirty="0">
                <a:ln>
                  <a:noFill/>
                </a:ln>
                <a:solidFill>
                  <a:srgbClr val="231F20"/>
                </a:solidFill>
                <a:effectLst/>
                <a:uLnTx/>
                <a:uFillTx/>
                <a:latin typeface="Helvetica" pitchFamily="2" charset="0"/>
                <a:ea typeface="Open Sans" panose="020B0606030504020204" pitchFamily="34" charset="0"/>
                <a:cs typeface="Open Sans" panose="020B0606030504020204" pitchFamily="34" charset="0"/>
              </a:rPr>
              <a:t> </a:t>
            </a:r>
            <a:r>
              <a:rPr kumimoji="0" lang="en-US" sz="900" b="0" i="0" u="none" strike="noStrike" kern="1200" cap="none" spc="0" normalizeH="0" baseline="0" noProof="0" dirty="0">
                <a:ln>
                  <a:noFill/>
                </a:ln>
                <a:solidFill>
                  <a:srgbClr val="231F20"/>
                </a:solidFill>
                <a:effectLst/>
                <a:uLnTx/>
                <a:uFillTx/>
                <a:latin typeface="Helvetica" pitchFamily="2" charset="0"/>
                <a:ea typeface="Open Sans" panose="020B0606030504020204" pitchFamily="34" charset="0"/>
                <a:cs typeface="Open Sans" panose="020B0606030504020204" pitchFamily="34" charset="0"/>
              </a:rPr>
              <a:t>payables</a:t>
            </a:r>
            <a:r>
              <a:rPr kumimoji="0" lang="en-US" sz="900" b="0" i="0" u="none" strike="noStrike" kern="1200" cap="none" spc="3" normalizeH="0" baseline="0" noProof="0" dirty="0">
                <a:ln>
                  <a:noFill/>
                </a:ln>
                <a:solidFill>
                  <a:srgbClr val="231F20"/>
                </a:solidFill>
                <a:effectLst/>
                <a:uLnTx/>
                <a:uFillTx/>
                <a:latin typeface="Helvetica" pitchFamily="2" charset="0"/>
                <a:ea typeface="Open Sans" panose="020B0606030504020204" pitchFamily="34" charset="0"/>
                <a:cs typeface="Open Sans" panose="020B0606030504020204" pitchFamily="34" charset="0"/>
              </a:rPr>
              <a:t> </a:t>
            </a:r>
            <a:r>
              <a:rPr kumimoji="0" lang="en-US" sz="900" b="0" i="0" u="none" strike="noStrike" kern="1200" cap="none" spc="0" normalizeH="0" baseline="0" noProof="0" dirty="0">
                <a:ln>
                  <a:noFill/>
                </a:ln>
                <a:solidFill>
                  <a:srgbClr val="231F20"/>
                </a:solidFill>
                <a:effectLst/>
                <a:uLnTx/>
                <a:uFillTx/>
                <a:latin typeface="Helvetica" pitchFamily="2" charset="0"/>
                <a:ea typeface="Open Sans" panose="020B0606030504020204" pitchFamily="34" charset="0"/>
                <a:cs typeface="Open Sans" panose="020B0606030504020204" pitchFamily="34" charset="0"/>
              </a:rPr>
              <a:t>operations</a:t>
            </a:r>
            <a:r>
              <a:rPr kumimoji="0" lang="en-US" sz="900" b="0" i="0" u="none" strike="noStrike" kern="1200" cap="none" spc="-183" normalizeH="0" baseline="0" noProof="0" dirty="0">
                <a:ln>
                  <a:noFill/>
                </a:ln>
                <a:solidFill>
                  <a:srgbClr val="231F20"/>
                </a:solidFill>
                <a:effectLst/>
                <a:uLnTx/>
                <a:uFillTx/>
                <a:latin typeface="Helvetica" pitchFamily="2" charset="0"/>
                <a:ea typeface="Open Sans" panose="020B0606030504020204" pitchFamily="34" charset="0"/>
                <a:cs typeface="Open Sans" panose="020B0606030504020204" pitchFamily="34" charset="0"/>
              </a:rPr>
              <a:t> </a:t>
            </a:r>
            <a:r>
              <a:rPr kumimoji="0" lang="en-US" sz="900" b="0" i="0" u="none" strike="noStrike" kern="1200" cap="none" spc="0" normalizeH="0" baseline="0" noProof="0" dirty="0">
                <a:ln>
                  <a:noFill/>
                </a:ln>
                <a:solidFill>
                  <a:srgbClr val="231F20"/>
                </a:solidFill>
                <a:effectLst/>
                <a:uLnTx/>
                <a:uFillTx/>
                <a:latin typeface="Helvetica" pitchFamily="2" charset="0"/>
                <a:ea typeface="Open Sans" panose="020B0606030504020204" pitchFamily="34" charset="0"/>
                <a:cs typeface="Open Sans" panose="020B0606030504020204" pitchFamily="34" charset="0"/>
              </a:rPr>
              <a:t>and</a:t>
            </a:r>
            <a:r>
              <a:rPr kumimoji="0" lang="en-US" sz="900" b="0" i="0" u="none" strike="noStrike" kern="1200" cap="none" spc="20" normalizeH="0" baseline="0" noProof="0" dirty="0">
                <a:ln>
                  <a:noFill/>
                </a:ln>
                <a:solidFill>
                  <a:srgbClr val="231F20"/>
                </a:solidFill>
                <a:effectLst/>
                <a:uLnTx/>
                <a:uFillTx/>
                <a:latin typeface="Helvetica" pitchFamily="2" charset="0"/>
                <a:ea typeface="Open Sans" panose="020B0606030504020204" pitchFamily="34" charset="0"/>
                <a:cs typeface="Open Sans" panose="020B0606030504020204" pitchFamily="34" charset="0"/>
              </a:rPr>
              <a:t> </a:t>
            </a:r>
            <a:r>
              <a:rPr kumimoji="0" lang="en-US" sz="900" b="0" i="0" u="none" strike="noStrike" kern="1200" cap="none" spc="0" normalizeH="0" baseline="0" noProof="0" dirty="0">
                <a:ln>
                  <a:noFill/>
                </a:ln>
                <a:solidFill>
                  <a:srgbClr val="231F20"/>
                </a:solidFill>
                <a:effectLst/>
                <a:uLnTx/>
                <a:uFillTx/>
                <a:latin typeface="Helvetica" pitchFamily="2" charset="0"/>
                <a:ea typeface="Open Sans" panose="020B0606030504020204" pitchFamily="34" charset="0"/>
                <a:cs typeface="Open Sans" panose="020B0606030504020204" pitchFamily="34" charset="0"/>
              </a:rPr>
              <a:t>drive</a:t>
            </a:r>
            <a:r>
              <a:rPr kumimoji="0" lang="en-US" sz="900" b="0" i="0" u="none" strike="noStrike" kern="1200" cap="none" spc="20" normalizeH="0" baseline="0" noProof="0" dirty="0">
                <a:ln>
                  <a:noFill/>
                </a:ln>
                <a:solidFill>
                  <a:srgbClr val="231F20"/>
                </a:solidFill>
                <a:effectLst/>
                <a:uLnTx/>
                <a:uFillTx/>
                <a:latin typeface="Helvetica" pitchFamily="2" charset="0"/>
                <a:ea typeface="Open Sans" panose="020B0606030504020204" pitchFamily="34" charset="0"/>
                <a:cs typeface="Open Sans" panose="020B0606030504020204" pitchFamily="34" charset="0"/>
              </a:rPr>
              <a:t> </a:t>
            </a:r>
            <a:r>
              <a:rPr kumimoji="0" lang="en-US" sz="900" b="0" i="0" u="none" strike="noStrike" kern="1200" cap="none" spc="0" normalizeH="0" baseline="0" noProof="0" dirty="0">
                <a:ln>
                  <a:noFill/>
                </a:ln>
                <a:solidFill>
                  <a:srgbClr val="231F20"/>
                </a:solidFill>
                <a:effectLst/>
                <a:uLnTx/>
                <a:uFillTx/>
                <a:latin typeface="Helvetica" pitchFamily="2" charset="0"/>
                <a:ea typeface="Open Sans" panose="020B0606030504020204" pitchFamily="34" charset="0"/>
                <a:cs typeface="Open Sans" panose="020B0606030504020204" pitchFamily="34" charset="0"/>
              </a:rPr>
              <a:t>down</a:t>
            </a:r>
            <a:r>
              <a:rPr kumimoji="0" lang="en-US" sz="900" b="0" i="0" u="none" strike="noStrike" kern="1200" cap="none" spc="20" normalizeH="0" baseline="0" noProof="0" dirty="0">
                <a:ln>
                  <a:noFill/>
                </a:ln>
                <a:solidFill>
                  <a:srgbClr val="231F20"/>
                </a:solidFill>
                <a:effectLst/>
                <a:uLnTx/>
                <a:uFillTx/>
                <a:latin typeface="Helvetica" pitchFamily="2" charset="0"/>
                <a:ea typeface="Open Sans" panose="020B0606030504020204" pitchFamily="34" charset="0"/>
                <a:cs typeface="Open Sans" panose="020B0606030504020204" pitchFamily="34" charset="0"/>
              </a:rPr>
              <a:t> </a:t>
            </a:r>
            <a:r>
              <a:rPr kumimoji="0" lang="en-US" sz="900" b="0" i="0" u="none" strike="noStrike" kern="1200" cap="none" spc="0" normalizeH="0" baseline="0" noProof="0" dirty="0">
                <a:ln>
                  <a:noFill/>
                </a:ln>
                <a:solidFill>
                  <a:srgbClr val="231F20"/>
                </a:solidFill>
                <a:effectLst/>
                <a:uLnTx/>
                <a:uFillTx/>
                <a:latin typeface="Helvetica" pitchFamily="2" charset="0"/>
                <a:ea typeface="Open Sans" panose="020B0606030504020204" pitchFamily="34" charset="0"/>
                <a:cs typeface="Open Sans" panose="020B0606030504020204" pitchFamily="34" charset="0"/>
              </a:rPr>
              <a:t>costs</a:t>
            </a:r>
            <a:endParaRPr kumimoji="0" lang="en-US" sz="900" b="0" i="0" u="none" strike="noStrike" kern="1200" cap="none" spc="0" normalizeH="0" baseline="0" noProof="0" dirty="0">
              <a:ln>
                <a:noFill/>
              </a:ln>
              <a:solidFill>
                <a:prstClr val="black"/>
              </a:solidFill>
              <a:effectLst/>
              <a:uLnTx/>
              <a:uFillTx/>
              <a:latin typeface="Helvetica" pitchFamily="2" charset="0"/>
              <a:ea typeface="Open Sans" panose="020B0606030504020204" pitchFamily="34" charset="0"/>
              <a:cs typeface="Open Sans" panose="020B0606030504020204" pitchFamily="34" charset="0"/>
            </a:endParaRPr>
          </a:p>
          <a:p>
            <a:pPr marL="228611" marR="512259" lvl="0" indent="-228611" algn="l" defTabSz="609630" rtl="0" eaLnBrk="1" fontAlgn="auto" latinLnBrk="0" hangingPunct="1">
              <a:lnSpc>
                <a:spcPct val="96000"/>
              </a:lnSpc>
              <a:spcBef>
                <a:spcPts val="353"/>
              </a:spcBef>
              <a:spcAft>
                <a:spcPts val="0"/>
              </a:spcAft>
              <a:buClr>
                <a:srgbClr val="231F20"/>
              </a:buClr>
              <a:buSzPts val="900"/>
              <a:buFont typeface="Arial" panose="020B0604020202020204" pitchFamily="34" charset="0"/>
              <a:buChar char="•"/>
              <a:tabLst>
                <a:tab pos="196436" algn="l"/>
              </a:tabLst>
              <a:defRPr/>
            </a:pPr>
            <a:r>
              <a:rPr kumimoji="0" lang="en-US" sz="900" b="0" i="0" u="none" strike="noStrike" kern="1200" cap="none" spc="0" normalizeH="0" baseline="0" noProof="0" dirty="0">
                <a:ln>
                  <a:noFill/>
                </a:ln>
                <a:solidFill>
                  <a:srgbClr val="231F20"/>
                </a:solidFill>
                <a:effectLst/>
                <a:uLnTx/>
                <a:uFillTx/>
                <a:latin typeface="Helvetica" pitchFamily="2" charset="0"/>
                <a:ea typeface="Open Sans" panose="020B0606030504020204" pitchFamily="34" charset="0"/>
                <a:cs typeface="Open Sans" panose="020B0606030504020204" pitchFamily="34" charset="0"/>
              </a:rPr>
              <a:t>Clean GR-IR</a:t>
            </a:r>
            <a:endParaRPr kumimoji="0" lang="en-US" sz="900" b="0" i="0" u="none" strike="noStrike" kern="1200" cap="none" spc="0" normalizeH="0" baseline="0" noProof="0" dirty="0">
              <a:ln>
                <a:noFill/>
              </a:ln>
              <a:solidFill>
                <a:prstClr val="black"/>
              </a:solidFill>
              <a:effectLst/>
              <a:uLnTx/>
              <a:uFillTx/>
              <a:latin typeface="Helvetica" pitchFamily="2" charset="0"/>
              <a:ea typeface="Open Sans" panose="020B0606030504020204" pitchFamily="34" charset="0"/>
              <a:cs typeface="Open Sans" panose="020B0606030504020204" pitchFamily="34" charset="0"/>
            </a:endParaRPr>
          </a:p>
          <a:p>
            <a:pPr marL="228611" marR="0" lvl="0" indent="-228611" algn="l" defTabSz="609630" rtl="0" eaLnBrk="1" fontAlgn="auto" latinLnBrk="0" hangingPunct="1">
              <a:lnSpc>
                <a:spcPct val="100000"/>
              </a:lnSpc>
              <a:spcBef>
                <a:spcPts val="340"/>
              </a:spcBef>
              <a:spcAft>
                <a:spcPts val="0"/>
              </a:spcAft>
              <a:buClr>
                <a:srgbClr val="231F20"/>
              </a:buClr>
              <a:buSzPts val="900"/>
              <a:buFont typeface="Arial" panose="020B0604020202020204" pitchFamily="34" charset="0"/>
              <a:buChar char="•"/>
              <a:tabLst>
                <a:tab pos="196436" algn="l"/>
              </a:tabLst>
              <a:defRPr/>
            </a:pPr>
            <a:r>
              <a:rPr kumimoji="0" lang="en-US" sz="900" b="0" i="0" u="none" strike="noStrike" kern="1200" cap="none" spc="0" normalizeH="0" baseline="0" noProof="0" dirty="0">
                <a:ln>
                  <a:noFill/>
                </a:ln>
                <a:solidFill>
                  <a:srgbClr val="231F20"/>
                </a:solidFill>
                <a:effectLst/>
                <a:uLnTx/>
                <a:uFillTx/>
                <a:latin typeface="Helvetica" pitchFamily="2" charset="0"/>
                <a:ea typeface="Open Sans" panose="020B0606030504020204" pitchFamily="34" charset="0"/>
                <a:cs typeface="Open Sans" panose="020B0606030504020204" pitchFamily="34" charset="0"/>
              </a:rPr>
              <a:t>AI</a:t>
            </a:r>
            <a:r>
              <a:rPr kumimoji="0" lang="en-US" sz="900" b="0" i="0" u="none" strike="noStrike" kern="1200" cap="none" spc="140" normalizeH="0" baseline="0" noProof="0" dirty="0">
                <a:ln>
                  <a:noFill/>
                </a:ln>
                <a:solidFill>
                  <a:srgbClr val="231F20"/>
                </a:solidFill>
                <a:effectLst/>
                <a:uLnTx/>
                <a:uFillTx/>
                <a:latin typeface="Helvetica" pitchFamily="2" charset="0"/>
                <a:ea typeface="Open Sans" panose="020B0606030504020204" pitchFamily="34" charset="0"/>
                <a:cs typeface="Open Sans" panose="020B0606030504020204" pitchFamily="34" charset="0"/>
              </a:rPr>
              <a:t> </a:t>
            </a:r>
            <a:r>
              <a:rPr kumimoji="0" lang="en-US" sz="900" b="0" i="0" u="none" strike="noStrike" kern="1200" cap="none" spc="0" normalizeH="0" baseline="0" noProof="0" dirty="0">
                <a:ln>
                  <a:noFill/>
                </a:ln>
                <a:solidFill>
                  <a:srgbClr val="231F20"/>
                </a:solidFill>
                <a:effectLst/>
                <a:uLnTx/>
                <a:uFillTx/>
                <a:latin typeface="Helvetica" pitchFamily="2" charset="0"/>
                <a:ea typeface="Open Sans" panose="020B0606030504020204" pitchFamily="34" charset="0"/>
                <a:cs typeface="Open Sans" panose="020B0606030504020204" pitchFamily="34" charset="0"/>
              </a:rPr>
              <a:t>Powered </a:t>
            </a:r>
            <a:endParaRPr kumimoji="0" lang="en-US" sz="900" b="0" i="0" u="none" strike="noStrike" kern="1200" cap="none" spc="0" normalizeH="0" baseline="0" noProof="0" dirty="0">
              <a:ln>
                <a:noFill/>
              </a:ln>
              <a:solidFill>
                <a:prstClr val="black"/>
              </a:solidFill>
              <a:effectLst/>
              <a:uLnTx/>
              <a:uFillTx/>
              <a:latin typeface="Helvetica" pitchFamily="2" charset="0"/>
              <a:ea typeface="Open Sans" panose="020B0606030504020204" pitchFamily="34" charset="0"/>
              <a:cs typeface="Open Sans" panose="020B0606030504020204" pitchFamily="34" charset="0"/>
            </a:endParaRPr>
          </a:p>
          <a:p>
            <a:pPr marL="228611" marR="0" lvl="0" indent="-228611" algn="l" defTabSz="609630" rtl="0" eaLnBrk="1" fontAlgn="auto" latinLnBrk="0" hangingPunct="1">
              <a:lnSpc>
                <a:spcPct val="100000"/>
              </a:lnSpc>
              <a:spcBef>
                <a:spcPts val="340"/>
              </a:spcBef>
              <a:spcAft>
                <a:spcPts val="0"/>
              </a:spcAft>
              <a:buClr>
                <a:srgbClr val="231F20"/>
              </a:buClr>
              <a:buSzPts val="900"/>
              <a:buFont typeface="Arial" panose="020B0604020202020204" pitchFamily="34" charset="0"/>
              <a:buChar char="•"/>
              <a:tabLst>
                <a:tab pos="196436" algn="l"/>
              </a:tabLst>
              <a:defRPr/>
            </a:pPr>
            <a:r>
              <a:rPr kumimoji="0" lang="en-US" sz="900" b="0" i="0" u="none" strike="noStrike" kern="1200" cap="none" spc="0" normalizeH="0" baseline="0" noProof="0" dirty="0">
                <a:ln>
                  <a:noFill/>
                </a:ln>
                <a:solidFill>
                  <a:srgbClr val="231F20"/>
                </a:solidFill>
                <a:effectLst/>
                <a:uLnTx/>
                <a:uFillTx/>
                <a:latin typeface="Helvetica" pitchFamily="2" charset="0"/>
                <a:ea typeface="Open Sans" panose="020B0606030504020204" pitchFamily="34" charset="0"/>
                <a:cs typeface="Open Sans" panose="020B0606030504020204" pitchFamily="34" charset="0"/>
              </a:rPr>
              <a:t>Best Automation Outcomes</a:t>
            </a:r>
            <a:endParaRPr kumimoji="0" lang="en-US" sz="900" b="0" i="0" u="none" strike="noStrike" kern="1200" cap="none" spc="0" normalizeH="0" baseline="0" noProof="0" dirty="0">
              <a:ln>
                <a:noFill/>
              </a:ln>
              <a:solidFill>
                <a:prstClr val="black"/>
              </a:solidFill>
              <a:effectLst/>
              <a:uLnTx/>
              <a:uFillTx/>
              <a:latin typeface="Helvetica" pitchFamily="2" charset="0"/>
              <a:ea typeface="Open Sans" panose="020B0606030504020204" pitchFamily="34" charset="0"/>
              <a:cs typeface="Open Sans" panose="020B0606030504020204" pitchFamily="34" charset="0"/>
            </a:endParaRPr>
          </a:p>
          <a:p>
            <a:pPr marL="228611" marR="123196" lvl="0" indent="-228611" algn="l" defTabSz="609630" rtl="0" eaLnBrk="1" fontAlgn="auto" latinLnBrk="0" hangingPunct="1">
              <a:lnSpc>
                <a:spcPct val="96000"/>
              </a:lnSpc>
              <a:spcBef>
                <a:spcPts val="353"/>
              </a:spcBef>
              <a:spcAft>
                <a:spcPts val="0"/>
              </a:spcAft>
              <a:buClr>
                <a:srgbClr val="231F20"/>
              </a:buClr>
              <a:buSzPts val="900"/>
              <a:buFont typeface="Arial" panose="020B0604020202020204" pitchFamily="34" charset="0"/>
              <a:buChar char="•"/>
              <a:tabLst>
                <a:tab pos="196436" algn="l"/>
              </a:tabLst>
              <a:defRPr/>
            </a:pPr>
            <a:r>
              <a:rPr kumimoji="0" lang="en-US" sz="900" b="0" i="0" u="none" strike="noStrike" kern="1200" cap="none" spc="0" normalizeH="0" baseline="0" noProof="0" dirty="0">
                <a:ln>
                  <a:noFill/>
                </a:ln>
                <a:solidFill>
                  <a:srgbClr val="231F20"/>
                </a:solidFill>
                <a:effectLst/>
                <a:uLnTx/>
                <a:uFillTx/>
                <a:latin typeface="Helvetica" pitchFamily="2" charset="0"/>
                <a:ea typeface="Open Sans" panose="020B0606030504020204" pitchFamily="34" charset="0"/>
                <a:cs typeface="Open Sans" panose="020B0606030504020204" pitchFamily="34" charset="0"/>
              </a:rPr>
              <a:t>Gain</a:t>
            </a:r>
            <a:r>
              <a:rPr kumimoji="0" lang="en-US" sz="900" b="0" i="0" u="none" strike="noStrike" kern="1200" cap="none" spc="137" normalizeH="0" baseline="0" noProof="0" dirty="0">
                <a:ln>
                  <a:noFill/>
                </a:ln>
                <a:solidFill>
                  <a:srgbClr val="231F20"/>
                </a:solidFill>
                <a:effectLst/>
                <a:uLnTx/>
                <a:uFillTx/>
                <a:latin typeface="Helvetica" pitchFamily="2" charset="0"/>
                <a:ea typeface="Open Sans" panose="020B0606030504020204" pitchFamily="34" charset="0"/>
                <a:cs typeface="Open Sans" panose="020B0606030504020204" pitchFamily="34" charset="0"/>
              </a:rPr>
              <a:t> </a:t>
            </a:r>
            <a:r>
              <a:rPr kumimoji="0" lang="en-US" sz="900" b="0" i="0" u="none" strike="noStrike" kern="1200" cap="none" spc="0" normalizeH="0" baseline="0" noProof="0" dirty="0">
                <a:ln>
                  <a:noFill/>
                </a:ln>
                <a:solidFill>
                  <a:srgbClr val="231F20"/>
                </a:solidFill>
                <a:effectLst/>
                <a:uLnTx/>
                <a:uFillTx/>
                <a:latin typeface="Helvetica" pitchFamily="2" charset="0"/>
                <a:ea typeface="Open Sans" panose="020B0606030504020204" pitchFamily="34" charset="0"/>
                <a:cs typeface="Open Sans" panose="020B0606030504020204" pitchFamily="34" charset="0"/>
              </a:rPr>
              <a:t>operational</a:t>
            </a:r>
            <a:r>
              <a:rPr kumimoji="0" lang="en-US" sz="900" b="0" i="0" u="none" strike="noStrike" kern="1200" cap="none" spc="137" normalizeH="0" baseline="0" noProof="0" dirty="0">
                <a:ln>
                  <a:noFill/>
                </a:ln>
                <a:solidFill>
                  <a:srgbClr val="231F20"/>
                </a:solidFill>
                <a:effectLst/>
                <a:uLnTx/>
                <a:uFillTx/>
                <a:latin typeface="Helvetica" pitchFamily="2" charset="0"/>
                <a:ea typeface="Open Sans" panose="020B0606030504020204" pitchFamily="34" charset="0"/>
                <a:cs typeface="Open Sans" panose="020B0606030504020204" pitchFamily="34" charset="0"/>
              </a:rPr>
              <a:t> </a:t>
            </a:r>
            <a:r>
              <a:rPr kumimoji="0" lang="en-US" sz="900" b="0" i="0" u="none" strike="noStrike" kern="1200" cap="none" spc="0" normalizeH="0" baseline="0" noProof="0" dirty="0">
                <a:ln>
                  <a:noFill/>
                </a:ln>
                <a:solidFill>
                  <a:srgbClr val="231F20"/>
                </a:solidFill>
                <a:effectLst/>
                <a:uLnTx/>
                <a:uFillTx/>
                <a:latin typeface="Helvetica" pitchFamily="2" charset="0"/>
                <a:ea typeface="Open Sans" panose="020B0606030504020204" pitchFamily="34" charset="0"/>
                <a:cs typeface="Open Sans" panose="020B0606030504020204" pitchFamily="34" charset="0"/>
              </a:rPr>
              <a:t>insight</a:t>
            </a:r>
            <a:r>
              <a:rPr kumimoji="0" lang="en-US" sz="900" b="0" i="0" u="none" strike="noStrike" kern="1200" cap="none" spc="137" normalizeH="0" baseline="0" noProof="0" dirty="0">
                <a:ln>
                  <a:noFill/>
                </a:ln>
                <a:solidFill>
                  <a:srgbClr val="231F20"/>
                </a:solidFill>
                <a:effectLst/>
                <a:uLnTx/>
                <a:uFillTx/>
                <a:latin typeface="Helvetica" pitchFamily="2" charset="0"/>
                <a:ea typeface="Open Sans" panose="020B0606030504020204" pitchFamily="34" charset="0"/>
                <a:cs typeface="Open Sans" panose="020B0606030504020204" pitchFamily="34" charset="0"/>
              </a:rPr>
              <a:t> </a:t>
            </a:r>
            <a:r>
              <a:rPr kumimoji="0" lang="en-US" sz="900" b="0" i="0" u="none" strike="noStrike" kern="1200" cap="none" spc="0" normalizeH="0" baseline="0" noProof="0" dirty="0">
                <a:ln>
                  <a:noFill/>
                </a:ln>
                <a:solidFill>
                  <a:srgbClr val="231F20"/>
                </a:solidFill>
                <a:effectLst/>
                <a:uLnTx/>
                <a:uFillTx/>
                <a:latin typeface="Helvetica" pitchFamily="2" charset="0"/>
                <a:ea typeface="Open Sans" panose="020B0606030504020204" pitchFamily="34" charset="0"/>
                <a:cs typeface="Open Sans" panose="020B0606030504020204" pitchFamily="34" charset="0"/>
              </a:rPr>
              <a:t>&amp;</a:t>
            </a:r>
            <a:r>
              <a:rPr kumimoji="0" lang="en-US" sz="900" b="0" i="0" u="none" strike="noStrike" kern="1200" cap="none" spc="137" normalizeH="0" baseline="0" noProof="0" dirty="0">
                <a:ln>
                  <a:noFill/>
                </a:ln>
                <a:solidFill>
                  <a:srgbClr val="231F20"/>
                </a:solidFill>
                <a:effectLst/>
                <a:uLnTx/>
                <a:uFillTx/>
                <a:latin typeface="Helvetica" pitchFamily="2" charset="0"/>
                <a:ea typeface="Open Sans" panose="020B0606030504020204" pitchFamily="34" charset="0"/>
                <a:cs typeface="Open Sans" panose="020B0606030504020204" pitchFamily="34" charset="0"/>
              </a:rPr>
              <a:t> </a:t>
            </a:r>
            <a:r>
              <a:rPr kumimoji="0" lang="en-US" sz="900" b="0" i="0" u="none" strike="noStrike" kern="1200" cap="none" spc="0" normalizeH="0" baseline="0" noProof="0" dirty="0">
                <a:ln>
                  <a:noFill/>
                </a:ln>
                <a:solidFill>
                  <a:srgbClr val="231F20"/>
                </a:solidFill>
                <a:effectLst/>
                <a:uLnTx/>
                <a:uFillTx/>
                <a:latin typeface="Helvetica" pitchFamily="2" charset="0"/>
                <a:ea typeface="Open Sans" panose="020B0606030504020204" pitchFamily="34" charset="0"/>
                <a:cs typeface="Open Sans" panose="020B0606030504020204" pitchFamily="34" charset="0"/>
              </a:rPr>
              <a:t>guide</a:t>
            </a:r>
            <a:r>
              <a:rPr kumimoji="0" lang="en-US" sz="900" b="0" i="0" u="none" strike="noStrike" kern="1200" cap="none" spc="-180" normalizeH="0" baseline="0" noProof="0" dirty="0">
                <a:ln>
                  <a:noFill/>
                </a:ln>
                <a:solidFill>
                  <a:srgbClr val="231F20"/>
                </a:solidFill>
                <a:effectLst/>
                <a:uLnTx/>
                <a:uFillTx/>
                <a:latin typeface="Helvetica" pitchFamily="2" charset="0"/>
                <a:ea typeface="Open Sans" panose="020B0606030504020204" pitchFamily="34" charset="0"/>
                <a:cs typeface="Open Sans" panose="020B0606030504020204" pitchFamily="34" charset="0"/>
              </a:rPr>
              <a:t> </a:t>
            </a:r>
            <a:r>
              <a:rPr kumimoji="0" lang="en-US" sz="900" b="0" i="0" u="none" strike="noStrike" kern="1200" cap="none" spc="0" normalizeH="0" baseline="0" noProof="0" dirty="0">
                <a:ln>
                  <a:noFill/>
                </a:ln>
                <a:solidFill>
                  <a:srgbClr val="231F20"/>
                </a:solidFill>
                <a:effectLst/>
                <a:uLnTx/>
                <a:uFillTx/>
                <a:latin typeface="Helvetica" pitchFamily="2" charset="0"/>
                <a:ea typeface="Open Sans" panose="020B0606030504020204" pitchFamily="34" charset="0"/>
                <a:cs typeface="Open Sans" panose="020B0606030504020204" pitchFamily="34" charset="0"/>
              </a:rPr>
              <a:t>performance</a:t>
            </a:r>
            <a:r>
              <a:rPr kumimoji="0" lang="en-US" sz="900" b="0" i="0" u="none" strike="noStrike" kern="1200" cap="none" spc="93" normalizeH="0" baseline="0" noProof="0" dirty="0">
                <a:ln>
                  <a:noFill/>
                </a:ln>
                <a:solidFill>
                  <a:srgbClr val="231F20"/>
                </a:solidFill>
                <a:effectLst/>
                <a:uLnTx/>
                <a:uFillTx/>
                <a:latin typeface="Helvetica" pitchFamily="2" charset="0"/>
                <a:ea typeface="Open Sans" panose="020B0606030504020204" pitchFamily="34" charset="0"/>
                <a:cs typeface="Open Sans" panose="020B0606030504020204" pitchFamily="34" charset="0"/>
              </a:rPr>
              <a:t> </a:t>
            </a:r>
            <a:r>
              <a:rPr kumimoji="0" lang="en-US" sz="900" b="0" i="0" u="none" strike="noStrike" kern="1200" cap="none" spc="0" normalizeH="0" baseline="0" noProof="0" dirty="0">
                <a:ln>
                  <a:noFill/>
                </a:ln>
                <a:solidFill>
                  <a:srgbClr val="231F20"/>
                </a:solidFill>
                <a:effectLst/>
                <a:uLnTx/>
                <a:uFillTx/>
                <a:latin typeface="Helvetica" pitchFamily="2" charset="0"/>
                <a:ea typeface="Open Sans" panose="020B0606030504020204" pitchFamily="34" charset="0"/>
                <a:cs typeface="Open Sans" panose="020B0606030504020204" pitchFamily="34" charset="0"/>
              </a:rPr>
              <a:t>of</a:t>
            </a:r>
            <a:r>
              <a:rPr kumimoji="0" lang="en-US" sz="900" b="0" i="0" u="none" strike="noStrike" kern="1200" cap="none" spc="97" normalizeH="0" baseline="0" noProof="0" dirty="0">
                <a:ln>
                  <a:noFill/>
                </a:ln>
                <a:solidFill>
                  <a:srgbClr val="231F20"/>
                </a:solidFill>
                <a:effectLst/>
                <a:uLnTx/>
                <a:uFillTx/>
                <a:latin typeface="Helvetica" pitchFamily="2" charset="0"/>
                <a:ea typeface="Open Sans" panose="020B0606030504020204" pitchFamily="34" charset="0"/>
                <a:cs typeface="Open Sans" panose="020B0606030504020204" pitchFamily="34" charset="0"/>
              </a:rPr>
              <a:t> </a:t>
            </a:r>
            <a:r>
              <a:rPr kumimoji="0" lang="en-US" sz="900" b="0" i="0" u="none" strike="noStrike" kern="1200" cap="none" spc="0" normalizeH="0" baseline="0" noProof="0" dirty="0">
                <a:ln>
                  <a:noFill/>
                </a:ln>
                <a:solidFill>
                  <a:srgbClr val="231F20"/>
                </a:solidFill>
                <a:effectLst/>
                <a:uLnTx/>
                <a:uFillTx/>
                <a:latin typeface="Helvetica" pitchFamily="2" charset="0"/>
                <a:ea typeface="Open Sans" panose="020B0606030504020204" pitchFamily="34" charset="0"/>
                <a:cs typeface="Open Sans" panose="020B0606030504020204" pitchFamily="34" charset="0"/>
              </a:rPr>
              <a:t>business</a:t>
            </a:r>
            <a:r>
              <a:rPr kumimoji="0" lang="en-US" sz="900" b="0" i="0" u="none" strike="noStrike" kern="1200" cap="none" spc="97" normalizeH="0" baseline="0" noProof="0" dirty="0">
                <a:ln>
                  <a:noFill/>
                </a:ln>
                <a:solidFill>
                  <a:srgbClr val="231F20"/>
                </a:solidFill>
                <a:effectLst/>
                <a:uLnTx/>
                <a:uFillTx/>
                <a:latin typeface="Helvetica" pitchFamily="2" charset="0"/>
                <a:ea typeface="Open Sans" panose="020B0606030504020204" pitchFamily="34" charset="0"/>
                <a:cs typeface="Open Sans" panose="020B0606030504020204" pitchFamily="34" charset="0"/>
              </a:rPr>
              <a:t> </a:t>
            </a:r>
            <a:r>
              <a:rPr kumimoji="0" lang="en-US" sz="900" b="0" i="0" u="none" strike="noStrike" kern="1200" cap="none" spc="0" normalizeH="0" baseline="0" noProof="0" dirty="0">
                <a:ln>
                  <a:noFill/>
                </a:ln>
                <a:solidFill>
                  <a:srgbClr val="231F20"/>
                </a:solidFill>
                <a:effectLst/>
                <a:uLnTx/>
                <a:uFillTx/>
                <a:latin typeface="Helvetica" pitchFamily="2" charset="0"/>
                <a:ea typeface="Open Sans" panose="020B0606030504020204" pitchFamily="34" charset="0"/>
                <a:cs typeface="Open Sans" panose="020B0606030504020204" pitchFamily="34" charset="0"/>
              </a:rPr>
              <a:t>teams</a:t>
            </a:r>
          </a:p>
          <a:p>
            <a:pPr marL="228611" marR="123196" lvl="0" indent="-228611" algn="l" defTabSz="609630" rtl="0" eaLnBrk="1" fontAlgn="auto" latinLnBrk="0" hangingPunct="1">
              <a:lnSpc>
                <a:spcPct val="96000"/>
              </a:lnSpc>
              <a:spcBef>
                <a:spcPts val="353"/>
              </a:spcBef>
              <a:spcAft>
                <a:spcPts val="0"/>
              </a:spcAft>
              <a:buClr>
                <a:srgbClr val="231F20"/>
              </a:buClr>
              <a:buSzPts val="900"/>
              <a:buFont typeface="Arial" panose="020B0604020202020204" pitchFamily="34" charset="0"/>
              <a:buChar char="•"/>
              <a:tabLst>
                <a:tab pos="196436" algn="l"/>
              </a:tabLst>
              <a:defRPr/>
            </a:pPr>
            <a:r>
              <a:rPr kumimoji="0" lang="en-US" sz="900" b="0" i="0" u="none" strike="noStrike" kern="1200" cap="none" spc="0" normalizeH="0" baseline="0" noProof="0" dirty="0">
                <a:ln>
                  <a:noFill/>
                </a:ln>
                <a:solidFill>
                  <a:srgbClr val="231F20"/>
                </a:solidFill>
                <a:effectLst/>
                <a:uLnTx/>
                <a:uFillTx/>
                <a:latin typeface="Helvetica" pitchFamily="2" charset="0"/>
                <a:ea typeface="Open Sans" panose="020B0606030504020204" pitchFamily="34" charset="0"/>
                <a:cs typeface="Open Sans" panose="020B0606030504020204" pitchFamily="34" charset="0"/>
              </a:rPr>
              <a:t>Unlock Supply Chain Finance</a:t>
            </a:r>
            <a:endParaRPr kumimoji="0" lang="en-US" sz="900" b="0" i="0" u="none" strike="noStrike" kern="1200" cap="none" spc="0" normalizeH="0" baseline="0" noProof="0" dirty="0">
              <a:ln>
                <a:noFill/>
              </a:ln>
              <a:solidFill>
                <a:prstClr val="black"/>
              </a:solidFill>
              <a:effectLst/>
              <a:uLnTx/>
              <a:uFillTx/>
              <a:latin typeface="Helvetica" pitchFamily="2"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4FD3AF17-3E94-6415-923D-3C84DC024FC0}"/>
              </a:ext>
            </a:extLst>
          </p:cNvPr>
          <p:cNvSpPr txBox="1"/>
          <p:nvPr/>
        </p:nvSpPr>
        <p:spPr>
          <a:xfrm>
            <a:off x="4746075" y="4979643"/>
            <a:ext cx="2389330" cy="1095428"/>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228611" marR="428011" lvl="0" indent="-228611" algn="l" defTabSz="609630" rtl="0" eaLnBrk="1" fontAlgn="auto" latinLnBrk="0" hangingPunct="1">
              <a:lnSpc>
                <a:spcPct val="96000"/>
              </a:lnSpc>
              <a:spcBef>
                <a:spcPts val="0"/>
              </a:spcBef>
              <a:spcAft>
                <a:spcPts val="0"/>
              </a:spcAft>
              <a:buClr>
                <a:srgbClr val="231F20"/>
              </a:buClr>
              <a:buSzPts val="900"/>
              <a:buFont typeface="Arial" panose="020B0604020202020204" pitchFamily="34" charset="0"/>
              <a:buChar char="•"/>
              <a:tabLst>
                <a:tab pos="188393" algn="l"/>
              </a:tabLst>
              <a:defRPr/>
            </a:pPr>
            <a:r>
              <a:rPr kumimoji="0" lang="en-US" sz="900" b="0" i="0" u="none" strike="noStrike" kern="1200" cap="none" spc="0" normalizeH="0" baseline="0" noProof="0" dirty="0">
                <a:ln>
                  <a:noFill/>
                </a:ln>
                <a:solidFill>
                  <a:srgbClr val="231F20"/>
                </a:solidFill>
                <a:effectLst/>
                <a:uLnTx/>
                <a:uFillTx/>
                <a:latin typeface="Helvetica" pitchFamily="2" charset="0"/>
                <a:ea typeface="Open Sans" panose="020B0606030504020204" pitchFamily="34" charset="0"/>
                <a:cs typeface="Open Sans" panose="020B0606030504020204" pitchFamily="34" charset="0"/>
              </a:rPr>
              <a:t>Reduce manual accrual effort by 80% or more</a:t>
            </a:r>
            <a:endParaRPr kumimoji="0" lang="en-US" sz="900" b="0" i="0" u="none" strike="noStrike" kern="1200" cap="none" spc="0" normalizeH="0" baseline="0" noProof="0" dirty="0">
              <a:ln>
                <a:noFill/>
              </a:ln>
              <a:solidFill>
                <a:prstClr val="black"/>
              </a:solidFill>
              <a:effectLst/>
              <a:uLnTx/>
              <a:uFillTx/>
              <a:latin typeface="Helvetica" pitchFamily="2" charset="0"/>
              <a:ea typeface="Open Sans" panose="020B0606030504020204" pitchFamily="34" charset="0"/>
              <a:cs typeface="Open Sans" panose="020B0606030504020204" pitchFamily="34" charset="0"/>
            </a:endParaRPr>
          </a:p>
          <a:p>
            <a:pPr marL="228611" marR="86364" lvl="0" indent="-228611" algn="l" defTabSz="609630" rtl="0" eaLnBrk="1" fontAlgn="auto" latinLnBrk="0" hangingPunct="1">
              <a:lnSpc>
                <a:spcPct val="96000"/>
              </a:lnSpc>
              <a:spcBef>
                <a:spcPts val="353"/>
              </a:spcBef>
              <a:spcAft>
                <a:spcPts val="0"/>
              </a:spcAft>
              <a:buClr>
                <a:srgbClr val="231F20"/>
              </a:buClr>
              <a:buSzPts val="900"/>
              <a:buFont typeface="Arial" panose="020B0604020202020204" pitchFamily="34" charset="0"/>
              <a:buChar char="•"/>
              <a:tabLst>
                <a:tab pos="188393" algn="l"/>
              </a:tabLst>
              <a:defRPr/>
            </a:pPr>
            <a:r>
              <a:rPr kumimoji="0" lang="en-US" sz="900" b="0" i="0" u="none" strike="noStrike" kern="1200" cap="none" spc="0" normalizeH="0" baseline="0" noProof="0" dirty="0">
                <a:ln>
                  <a:noFill/>
                </a:ln>
                <a:solidFill>
                  <a:srgbClr val="231F20"/>
                </a:solidFill>
                <a:effectLst/>
                <a:uLnTx/>
                <a:uFillTx/>
                <a:latin typeface="Helvetica" pitchFamily="2" charset="0"/>
                <a:ea typeface="Open Sans" panose="020B0606030504020204" pitchFamily="34" charset="0"/>
                <a:cs typeface="Open Sans" panose="020B0606030504020204" pitchFamily="34" charset="0"/>
              </a:rPr>
              <a:t>Streamline month end closing</a:t>
            </a:r>
            <a:endParaRPr kumimoji="0" lang="en-US" sz="900" b="0" i="0" u="none" strike="noStrike" kern="1200" cap="none" spc="0" normalizeH="0" baseline="0" noProof="0" dirty="0">
              <a:ln>
                <a:noFill/>
              </a:ln>
              <a:solidFill>
                <a:prstClr val="black"/>
              </a:solidFill>
              <a:effectLst/>
              <a:uLnTx/>
              <a:uFillTx/>
              <a:latin typeface="Helvetica" pitchFamily="2" charset="0"/>
              <a:ea typeface="Open Sans" panose="020B0606030504020204" pitchFamily="34" charset="0"/>
              <a:cs typeface="Open Sans" panose="020B0606030504020204" pitchFamily="34" charset="0"/>
            </a:endParaRPr>
          </a:p>
          <a:p>
            <a:pPr marL="228611" marR="491091" lvl="0" indent="-228611" algn="l" defTabSz="609630" rtl="0" eaLnBrk="1" fontAlgn="auto" latinLnBrk="0" hangingPunct="1">
              <a:lnSpc>
                <a:spcPct val="96000"/>
              </a:lnSpc>
              <a:spcBef>
                <a:spcPts val="357"/>
              </a:spcBef>
              <a:spcAft>
                <a:spcPts val="0"/>
              </a:spcAft>
              <a:buClr>
                <a:srgbClr val="231F20"/>
              </a:buClr>
              <a:buSzPts val="900"/>
              <a:buFont typeface="Arial" panose="020B0604020202020204" pitchFamily="34" charset="0"/>
              <a:buChar char="•"/>
              <a:tabLst>
                <a:tab pos="188393" algn="l"/>
              </a:tabLst>
              <a:defRPr/>
            </a:pPr>
            <a:r>
              <a:rPr kumimoji="0" lang="en-US" sz="900" b="0" i="0" u="none" strike="noStrike" kern="1200" cap="none" spc="0" normalizeH="0" baseline="0" noProof="0" dirty="0">
                <a:ln>
                  <a:noFill/>
                </a:ln>
                <a:solidFill>
                  <a:srgbClr val="231F20"/>
                </a:solidFill>
                <a:effectLst/>
                <a:uLnTx/>
                <a:uFillTx/>
                <a:latin typeface="Helvetica" pitchFamily="2" charset="0"/>
                <a:ea typeface="Open Sans" panose="020B0606030504020204" pitchFamily="34" charset="0"/>
                <a:cs typeface="Open Sans" panose="020B0606030504020204" pitchFamily="34" charset="0"/>
              </a:rPr>
              <a:t>Flexible Criteria &amp; rule based </a:t>
            </a:r>
            <a:endParaRPr kumimoji="0" lang="en-US" sz="900" b="0" i="0" u="none" strike="noStrike" kern="1200" cap="none" spc="0" normalizeH="0" baseline="0" noProof="0" dirty="0">
              <a:ln>
                <a:noFill/>
              </a:ln>
              <a:solidFill>
                <a:prstClr val="black"/>
              </a:solidFill>
              <a:effectLst/>
              <a:uLnTx/>
              <a:uFillTx/>
              <a:latin typeface="Helvetica" pitchFamily="2" charset="0"/>
              <a:ea typeface="Open Sans" panose="020B0606030504020204" pitchFamily="34" charset="0"/>
              <a:cs typeface="Open Sans" panose="020B0606030504020204" pitchFamily="34" charset="0"/>
            </a:endParaRPr>
          </a:p>
          <a:p>
            <a:pPr marL="228611" marR="232422" lvl="0" indent="-228611" algn="l" defTabSz="609630" rtl="0" eaLnBrk="1" fontAlgn="auto" latinLnBrk="0" hangingPunct="1">
              <a:lnSpc>
                <a:spcPct val="96000"/>
              </a:lnSpc>
              <a:spcBef>
                <a:spcPts val="353"/>
              </a:spcBef>
              <a:spcAft>
                <a:spcPts val="0"/>
              </a:spcAft>
              <a:buClr>
                <a:srgbClr val="231F20"/>
              </a:buClr>
              <a:buSzPts val="900"/>
              <a:buFont typeface="Arial" panose="020B0604020202020204" pitchFamily="34" charset="0"/>
              <a:buChar char="•"/>
              <a:tabLst>
                <a:tab pos="188393" algn="l"/>
              </a:tabLst>
              <a:defRPr/>
            </a:pPr>
            <a:r>
              <a:rPr kumimoji="0" lang="en-US" sz="900" b="0" i="0" u="none" strike="noStrike" kern="1200" cap="none" spc="0" normalizeH="0" baseline="0" noProof="0" dirty="0">
                <a:ln>
                  <a:noFill/>
                </a:ln>
                <a:solidFill>
                  <a:srgbClr val="231F20"/>
                </a:solidFill>
                <a:effectLst/>
                <a:uLnTx/>
                <a:uFillTx/>
                <a:latin typeface="Helvetica" pitchFamily="2" charset="0"/>
                <a:ea typeface="Open Sans" panose="020B0606030504020204" pitchFamily="34" charset="0"/>
                <a:cs typeface="Open Sans" panose="020B0606030504020204" pitchFamily="34" charset="0"/>
              </a:rPr>
              <a:t>Accurate &amp; ready reporting</a:t>
            </a:r>
          </a:p>
          <a:p>
            <a:pPr marL="228611" marR="232422" lvl="0" indent="-228611" algn="l" defTabSz="609630" rtl="0" eaLnBrk="1" fontAlgn="auto" latinLnBrk="0" hangingPunct="1">
              <a:lnSpc>
                <a:spcPct val="96000"/>
              </a:lnSpc>
              <a:spcBef>
                <a:spcPts val="353"/>
              </a:spcBef>
              <a:spcAft>
                <a:spcPts val="0"/>
              </a:spcAft>
              <a:buClr>
                <a:srgbClr val="231F20"/>
              </a:buClr>
              <a:buSzPts val="900"/>
              <a:buFont typeface="Arial" panose="020B0604020202020204" pitchFamily="34" charset="0"/>
              <a:buChar char="•"/>
              <a:tabLst>
                <a:tab pos="188393" algn="l"/>
              </a:tabLst>
              <a:defRPr/>
            </a:pPr>
            <a:r>
              <a:rPr kumimoji="0" lang="en-US" sz="900" b="0" i="0" u="none" strike="noStrike" kern="1200" cap="none" spc="0" normalizeH="0" baseline="0" noProof="0" dirty="0">
                <a:ln>
                  <a:noFill/>
                </a:ln>
                <a:solidFill>
                  <a:srgbClr val="231F20"/>
                </a:solidFill>
                <a:effectLst/>
                <a:uLnTx/>
                <a:uFillTx/>
                <a:latin typeface="Helvetica" pitchFamily="2" charset="0"/>
                <a:ea typeface="Open Sans" panose="020B0606030504020204" pitchFamily="34" charset="0"/>
                <a:cs typeface="Open Sans" panose="020B0606030504020204" pitchFamily="34" charset="0"/>
              </a:rPr>
              <a:t>Compliance Driven </a:t>
            </a:r>
            <a:endParaRPr kumimoji="0" lang="en-US" sz="900" b="0" i="0" u="none" strike="noStrike" kern="1200" cap="none" spc="0" normalizeH="0" baseline="0" noProof="0" dirty="0">
              <a:ln>
                <a:noFill/>
              </a:ln>
              <a:solidFill>
                <a:prstClr val="black"/>
              </a:solidFill>
              <a:effectLst/>
              <a:uLnTx/>
              <a:uFillTx/>
              <a:latin typeface="Helvetica" pitchFamily="2" charset="0"/>
              <a:ea typeface="Open Sans" panose="020B0606030504020204" pitchFamily="34" charset="0"/>
              <a:cs typeface="Open Sans" panose="020B0606030504020204" pitchFamily="34" charset="0"/>
            </a:endParaRPr>
          </a:p>
        </p:txBody>
      </p:sp>
      <p:sp>
        <p:nvSpPr>
          <p:cNvPr id="43" name="TextBox 42">
            <a:extLst>
              <a:ext uri="{FF2B5EF4-FFF2-40B4-BE49-F238E27FC236}">
                <a16:creationId xmlns:a16="http://schemas.microsoft.com/office/drawing/2014/main" id="{BF7A1D5C-8437-2498-6F6E-45A70615F88C}"/>
              </a:ext>
            </a:extLst>
          </p:cNvPr>
          <p:cNvSpPr txBox="1"/>
          <p:nvPr/>
        </p:nvSpPr>
        <p:spPr>
          <a:xfrm>
            <a:off x="8279319" y="4897215"/>
            <a:ext cx="2389329" cy="1435521"/>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228611" marR="410231" lvl="0" indent="-228611" algn="l" defTabSz="609630" rtl="0" eaLnBrk="1" fontAlgn="auto" latinLnBrk="0" hangingPunct="1">
              <a:lnSpc>
                <a:spcPct val="96000"/>
              </a:lnSpc>
              <a:spcBef>
                <a:spcPts val="700"/>
              </a:spcBef>
              <a:spcAft>
                <a:spcPts val="0"/>
              </a:spcAft>
              <a:buClr>
                <a:srgbClr val="231F20"/>
              </a:buClr>
              <a:buSzPts val="900"/>
              <a:buFont typeface="Arial" panose="020B0604020202020204" pitchFamily="34" charset="0"/>
              <a:buChar char="•"/>
              <a:tabLst>
                <a:tab pos="206597" algn="l"/>
              </a:tabLst>
              <a:defRPr/>
            </a:pPr>
            <a:r>
              <a:rPr kumimoji="0" lang="en-US" sz="900" b="0" i="0" u="none" strike="noStrike" kern="1200" cap="none" spc="0" normalizeH="0" baseline="0" noProof="0">
                <a:ln>
                  <a:noFill/>
                </a:ln>
                <a:solidFill>
                  <a:srgbClr val="231F20"/>
                </a:solidFill>
                <a:effectLst/>
                <a:uLnTx/>
                <a:uFillTx/>
                <a:latin typeface="Helvetica" pitchFamily="2" charset="0"/>
                <a:ea typeface="Open Sans" panose="020B0606030504020204" pitchFamily="34" charset="0"/>
                <a:cs typeface="Open Sans" panose="020B0606030504020204" pitchFamily="34" charset="0"/>
              </a:rPr>
              <a:t>Automated, real time tax calculation</a:t>
            </a:r>
            <a:endParaRPr kumimoji="0" lang="en-US" sz="900" b="0" i="0" u="none" strike="noStrike" kern="1200" cap="none" spc="0" normalizeH="0" baseline="0" noProof="0">
              <a:ln>
                <a:noFill/>
              </a:ln>
              <a:solidFill>
                <a:prstClr val="black"/>
              </a:solidFill>
              <a:effectLst/>
              <a:uLnTx/>
              <a:uFillTx/>
              <a:latin typeface="Helvetica" pitchFamily="2" charset="0"/>
              <a:ea typeface="Open Sans" panose="020B0606030504020204" pitchFamily="34" charset="0"/>
              <a:cs typeface="Open Sans" panose="020B0606030504020204" pitchFamily="34" charset="0"/>
            </a:endParaRPr>
          </a:p>
          <a:p>
            <a:pPr marL="228611" marR="0" lvl="0" indent="-228611" algn="l" defTabSz="609630" rtl="0" eaLnBrk="1" fontAlgn="auto" latinLnBrk="0" hangingPunct="1">
              <a:lnSpc>
                <a:spcPct val="100000"/>
              </a:lnSpc>
              <a:spcBef>
                <a:spcPts val="557"/>
              </a:spcBef>
              <a:spcAft>
                <a:spcPts val="0"/>
              </a:spcAft>
              <a:buClr>
                <a:srgbClr val="231F20"/>
              </a:buClr>
              <a:buSzPts val="900"/>
              <a:buFont typeface="Arial" panose="020B0604020202020204" pitchFamily="34" charset="0"/>
              <a:buChar char="•"/>
              <a:tabLst>
                <a:tab pos="206597" algn="l"/>
              </a:tabLst>
              <a:defRPr/>
            </a:pPr>
            <a:r>
              <a:rPr kumimoji="0" lang="en-US" sz="900" b="0" i="0" u="none" strike="noStrike" kern="1200" cap="none" spc="0" normalizeH="0" baseline="0" noProof="0">
                <a:ln>
                  <a:noFill/>
                </a:ln>
                <a:solidFill>
                  <a:srgbClr val="231F20"/>
                </a:solidFill>
                <a:effectLst/>
                <a:uLnTx/>
                <a:uFillTx/>
                <a:latin typeface="Helvetica" pitchFamily="2" charset="0"/>
                <a:ea typeface="Open Sans" panose="020B0606030504020204" pitchFamily="34" charset="0"/>
                <a:cs typeface="Open Sans" panose="020B0606030504020204" pitchFamily="34" charset="0"/>
              </a:rPr>
              <a:t>Global Tax Compliance</a:t>
            </a:r>
            <a:endParaRPr kumimoji="0" lang="en-US" sz="900" b="0" i="0" u="none" strike="noStrike" kern="1200" cap="none" spc="0" normalizeH="0" baseline="0" noProof="0">
              <a:ln>
                <a:noFill/>
              </a:ln>
              <a:solidFill>
                <a:prstClr val="black"/>
              </a:solidFill>
              <a:effectLst/>
              <a:uLnTx/>
              <a:uFillTx/>
              <a:latin typeface="Helvetica" pitchFamily="2" charset="0"/>
              <a:ea typeface="Open Sans" panose="020B0606030504020204" pitchFamily="34" charset="0"/>
              <a:cs typeface="Open Sans" panose="020B0606030504020204" pitchFamily="34" charset="0"/>
            </a:endParaRPr>
          </a:p>
          <a:p>
            <a:pPr marL="228611" marR="0" lvl="0" indent="-228611" algn="l" defTabSz="609630" rtl="0" eaLnBrk="1" fontAlgn="auto" latinLnBrk="0" hangingPunct="1">
              <a:lnSpc>
                <a:spcPct val="100000"/>
              </a:lnSpc>
              <a:spcBef>
                <a:spcPts val="550"/>
              </a:spcBef>
              <a:spcAft>
                <a:spcPts val="0"/>
              </a:spcAft>
              <a:buClr>
                <a:srgbClr val="231F20"/>
              </a:buClr>
              <a:buSzPts val="900"/>
              <a:buFont typeface="Arial" panose="020B0604020202020204" pitchFamily="34" charset="0"/>
              <a:buChar char="•"/>
              <a:tabLst>
                <a:tab pos="206597" algn="l"/>
              </a:tabLst>
              <a:defRPr/>
            </a:pPr>
            <a:r>
              <a:rPr kumimoji="0" lang="en-US" sz="900" b="0" i="0" u="none" strike="noStrike" kern="1200" cap="none" spc="0" normalizeH="0" baseline="0" noProof="0">
                <a:ln>
                  <a:noFill/>
                </a:ln>
                <a:solidFill>
                  <a:srgbClr val="231F20"/>
                </a:solidFill>
                <a:effectLst/>
                <a:uLnTx/>
                <a:uFillTx/>
                <a:latin typeface="Helvetica" pitchFamily="2" charset="0"/>
                <a:ea typeface="Open Sans" panose="020B0606030504020204" pitchFamily="34" charset="0"/>
                <a:cs typeface="Open Sans" panose="020B0606030504020204" pitchFamily="34" charset="0"/>
              </a:rPr>
              <a:t>Simplified returns filing</a:t>
            </a:r>
            <a:endParaRPr kumimoji="0" lang="en-US" sz="900" b="0" i="0" u="none" strike="noStrike" kern="1200" cap="none" spc="0" normalizeH="0" baseline="0" noProof="0">
              <a:ln>
                <a:noFill/>
              </a:ln>
              <a:solidFill>
                <a:prstClr val="black"/>
              </a:solidFill>
              <a:effectLst/>
              <a:uLnTx/>
              <a:uFillTx/>
              <a:latin typeface="Helvetica" pitchFamily="2" charset="0"/>
              <a:ea typeface="Open Sans" panose="020B0606030504020204" pitchFamily="34" charset="0"/>
              <a:cs typeface="Open Sans" panose="020B0606030504020204" pitchFamily="34" charset="0"/>
            </a:endParaRPr>
          </a:p>
          <a:p>
            <a:pPr marL="228611" marR="0" lvl="0" indent="-228611" algn="l" defTabSz="609630" rtl="0" eaLnBrk="1" fontAlgn="auto" latinLnBrk="0" hangingPunct="1">
              <a:lnSpc>
                <a:spcPct val="100000"/>
              </a:lnSpc>
              <a:spcBef>
                <a:spcPts val="553"/>
              </a:spcBef>
              <a:spcAft>
                <a:spcPts val="0"/>
              </a:spcAft>
              <a:buClr>
                <a:srgbClr val="231F20"/>
              </a:buClr>
              <a:buSzPts val="900"/>
              <a:buFont typeface="Arial" panose="020B0604020202020204" pitchFamily="34" charset="0"/>
              <a:buChar char="•"/>
              <a:tabLst>
                <a:tab pos="206597" algn="l"/>
              </a:tabLst>
              <a:defRPr/>
            </a:pPr>
            <a:r>
              <a:rPr kumimoji="0" lang="en-US" sz="900" b="0" i="0" u="none" strike="noStrike" kern="1200" cap="none" spc="0" normalizeH="0" baseline="0" noProof="0">
                <a:ln>
                  <a:noFill/>
                </a:ln>
                <a:solidFill>
                  <a:srgbClr val="231F20"/>
                </a:solidFill>
                <a:effectLst/>
                <a:uLnTx/>
                <a:uFillTx/>
                <a:latin typeface="Helvetica" pitchFamily="2" charset="0"/>
                <a:ea typeface="Open Sans" panose="020B0606030504020204" pitchFamily="34" charset="0"/>
                <a:cs typeface="Open Sans" panose="020B0606030504020204" pitchFamily="34" charset="0"/>
              </a:rPr>
              <a:t>Master Data Monitoring</a:t>
            </a:r>
            <a:endParaRPr kumimoji="0" lang="en-US" sz="900" b="0" i="0" u="none" strike="noStrike" kern="1200" cap="none" spc="0" normalizeH="0" baseline="0" noProof="0">
              <a:ln>
                <a:noFill/>
              </a:ln>
              <a:solidFill>
                <a:prstClr val="black"/>
              </a:solidFill>
              <a:effectLst/>
              <a:uLnTx/>
              <a:uFillTx/>
              <a:latin typeface="Helvetica" pitchFamily="2" charset="0"/>
              <a:ea typeface="Open Sans" panose="020B0606030504020204" pitchFamily="34" charset="0"/>
              <a:cs typeface="Open Sans" panose="020B0606030504020204" pitchFamily="34" charset="0"/>
            </a:endParaRPr>
          </a:p>
          <a:p>
            <a:pPr marL="228611" marR="0" lvl="0" indent="-228611" algn="l" defTabSz="609630" rtl="0" eaLnBrk="1" fontAlgn="auto" latinLnBrk="0" hangingPunct="1">
              <a:lnSpc>
                <a:spcPct val="100000"/>
              </a:lnSpc>
              <a:spcBef>
                <a:spcPts val="553"/>
              </a:spcBef>
              <a:spcAft>
                <a:spcPts val="0"/>
              </a:spcAft>
              <a:buClr>
                <a:srgbClr val="231F20"/>
              </a:buClr>
              <a:buSzPts val="900"/>
              <a:buFont typeface="Arial" panose="020B0604020202020204" pitchFamily="34" charset="0"/>
              <a:buChar char="•"/>
              <a:tabLst>
                <a:tab pos="206597" algn="l"/>
              </a:tabLst>
              <a:defRPr/>
            </a:pPr>
            <a:r>
              <a:rPr kumimoji="0" lang="en-US" sz="900" b="0" i="0" u="none" strike="noStrike" kern="1200" cap="none" spc="0" normalizeH="0" baseline="0" noProof="0">
                <a:ln>
                  <a:noFill/>
                </a:ln>
                <a:solidFill>
                  <a:srgbClr val="231F20"/>
                </a:solidFill>
                <a:effectLst/>
                <a:uLnTx/>
                <a:uFillTx/>
                <a:latin typeface="Helvetica" pitchFamily="2" charset="0"/>
                <a:ea typeface="Open Sans" panose="020B0606030504020204" pitchFamily="34" charset="0"/>
                <a:cs typeface="Open Sans" panose="020B0606030504020204" pitchFamily="34" charset="0"/>
              </a:rPr>
              <a:t>Easy maintenance &amp; scale</a:t>
            </a:r>
          </a:p>
          <a:p>
            <a:pPr marL="228611" marR="0" lvl="0" indent="-228611" algn="l" defTabSz="609630" rtl="0" eaLnBrk="1" fontAlgn="auto" latinLnBrk="0" hangingPunct="1">
              <a:lnSpc>
                <a:spcPct val="100000"/>
              </a:lnSpc>
              <a:spcBef>
                <a:spcPts val="553"/>
              </a:spcBef>
              <a:spcAft>
                <a:spcPts val="0"/>
              </a:spcAft>
              <a:buClr>
                <a:srgbClr val="231F20"/>
              </a:buClr>
              <a:buSzPts val="900"/>
              <a:buFont typeface="Arial" panose="020B0604020202020204" pitchFamily="34" charset="0"/>
              <a:buChar char="•"/>
              <a:tabLst>
                <a:tab pos="206597" algn="l"/>
              </a:tabLst>
              <a:defRPr/>
            </a:pPr>
            <a:r>
              <a:rPr kumimoji="0" lang="en-US" sz="900" b="0" i="0" u="none" strike="noStrike" kern="1200" cap="none" spc="0" normalizeH="0" baseline="0" noProof="0">
                <a:ln>
                  <a:noFill/>
                </a:ln>
                <a:solidFill>
                  <a:srgbClr val="231F20"/>
                </a:solidFill>
                <a:effectLst/>
                <a:uLnTx/>
                <a:uFillTx/>
                <a:latin typeface="Helvetica" pitchFamily="2" charset="0"/>
                <a:ea typeface="Open Sans" panose="020B0606030504020204" pitchFamily="34" charset="0"/>
                <a:cs typeface="Open Sans" panose="020B0606030504020204" pitchFamily="34" charset="0"/>
              </a:rPr>
              <a:t>Cost</a:t>
            </a:r>
            <a:r>
              <a:rPr kumimoji="0" lang="en-US" sz="900" b="0" i="0" u="none" strike="noStrike" kern="1200" cap="none" spc="67" normalizeH="0" baseline="0" noProof="0">
                <a:ln>
                  <a:noFill/>
                </a:ln>
                <a:solidFill>
                  <a:srgbClr val="231F20"/>
                </a:solidFill>
                <a:effectLst/>
                <a:uLnTx/>
                <a:uFillTx/>
                <a:latin typeface="Helvetica" pitchFamily="2" charset="0"/>
                <a:ea typeface="Open Sans" panose="020B0606030504020204" pitchFamily="34" charset="0"/>
                <a:cs typeface="Open Sans" panose="020B0606030504020204" pitchFamily="34" charset="0"/>
              </a:rPr>
              <a:t> </a:t>
            </a:r>
            <a:r>
              <a:rPr kumimoji="0" lang="en-US" sz="900" b="0" i="0" u="none" strike="noStrike" kern="1200" cap="none" spc="0" normalizeH="0" baseline="0" noProof="0">
                <a:ln>
                  <a:noFill/>
                </a:ln>
                <a:solidFill>
                  <a:srgbClr val="231F20"/>
                </a:solidFill>
                <a:effectLst/>
                <a:uLnTx/>
                <a:uFillTx/>
                <a:latin typeface="Helvetica" pitchFamily="2" charset="0"/>
                <a:ea typeface="Open Sans" panose="020B0606030504020204" pitchFamily="34" charset="0"/>
                <a:cs typeface="Open Sans" panose="020B0606030504020204" pitchFamily="34" charset="0"/>
              </a:rPr>
              <a:t>and</a:t>
            </a:r>
            <a:r>
              <a:rPr kumimoji="0" lang="en-US" sz="900" b="0" i="0" u="none" strike="noStrike" kern="1200" cap="none" spc="63" normalizeH="0" baseline="0" noProof="0">
                <a:ln>
                  <a:noFill/>
                </a:ln>
                <a:solidFill>
                  <a:srgbClr val="231F20"/>
                </a:solidFill>
                <a:effectLst/>
                <a:uLnTx/>
                <a:uFillTx/>
                <a:latin typeface="Helvetica" pitchFamily="2" charset="0"/>
                <a:ea typeface="Open Sans" panose="020B0606030504020204" pitchFamily="34" charset="0"/>
                <a:cs typeface="Open Sans" panose="020B0606030504020204" pitchFamily="34" charset="0"/>
              </a:rPr>
              <a:t> </a:t>
            </a:r>
            <a:r>
              <a:rPr kumimoji="0" lang="en-US" sz="900" b="0" i="0" u="none" strike="noStrike" kern="1200" cap="none" spc="0" normalizeH="0" baseline="0" noProof="0">
                <a:ln>
                  <a:noFill/>
                </a:ln>
                <a:solidFill>
                  <a:srgbClr val="231F20"/>
                </a:solidFill>
                <a:effectLst/>
                <a:uLnTx/>
                <a:uFillTx/>
                <a:latin typeface="Helvetica" pitchFamily="2" charset="0"/>
                <a:ea typeface="Open Sans" panose="020B0606030504020204" pitchFamily="34" charset="0"/>
                <a:cs typeface="Open Sans" panose="020B0606030504020204" pitchFamily="34" charset="0"/>
              </a:rPr>
              <a:t>Process</a:t>
            </a:r>
            <a:r>
              <a:rPr kumimoji="0" lang="en-US" sz="900" b="0" i="0" u="none" strike="noStrike" kern="1200" cap="none" spc="67" normalizeH="0" baseline="0" noProof="0">
                <a:ln>
                  <a:noFill/>
                </a:ln>
                <a:solidFill>
                  <a:srgbClr val="231F20"/>
                </a:solidFill>
                <a:effectLst/>
                <a:uLnTx/>
                <a:uFillTx/>
                <a:latin typeface="Helvetica" pitchFamily="2" charset="0"/>
                <a:ea typeface="Open Sans" panose="020B0606030504020204" pitchFamily="34" charset="0"/>
                <a:cs typeface="Open Sans" panose="020B0606030504020204" pitchFamily="34" charset="0"/>
              </a:rPr>
              <a:t> </a:t>
            </a:r>
            <a:r>
              <a:rPr kumimoji="0" lang="en-US" sz="900" b="0" i="0" u="none" strike="noStrike" kern="1200" cap="none" spc="0" normalizeH="0" baseline="0" noProof="0">
                <a:ln>
                  <a:noFill/>
                </a:ln>
                <a:solidFill>
                  <a:srgbClr val="231F20"/>
                </a:solidFill>
                <a:effectLst/>
                <a:uLnTx/>
                <a:uFillTx/>
                <a:latin typeface="Helvetica" pitchFamily="2" charset="0"/>
                <a:ea typeface="Open Sans" panose="020B0606030504020204" pitchFamily="34" charset="0"/>
                <a:cs typeface="Open Sans" panose="020B0606030504020204" pitchFamily="34" charset="0"/>
              </a:rPr>
              <a:t>efficiencies</a:t>
            </a:r>
            <a:endParaRPr kumimoji="0" lang="en-US" sz="900" b="0" i="0" u="none" strike="noStrike" kern="1200" cap="none" spc="0" normalizeH="0" baseline="0" noProof="0">
              <a:ln>
                <a:noFill/>
              </a:ln>
              <a:solidFill>
                <a:prstClr val="black"/>
              </a:solidFill>
              <a:effectLst/>
              <a:uLnTx/>
              <a:uFillTx/>
              <a:latin typeface="Helvetica" pitchFamily="2" charset="0"/>
              <a:ea typeface="Open Sans" panose="020B0606030504020204" pitchFamily="34" charset="0"/>
              <a:cs typeface="Open Sans" panose="020B0606030504020204" pitchFamily="34" charset="0"/>
            </a:endParaRPr>
          </a:p>
        </p:txBody>
      </p:sp>
      <p:pic>
        <p:nvPicPr>
          <p:cNvPr id="1034" name="Picture 10" descr="The Toro Company - Wikipedia">
            <a:extLst>
              <a:ext uri="{FF2B5EF4-FFF2-40B4-BE49-F238E27FC236}">
                <a16:creationId xmlns:a16="http://schemas.microsoft.com/office/drawing/2014/main" id="{44312A70-88D0-1803-65BB-23D3AA17397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50164" y="5374936"/>
            <a:ext cx="510176" cy="33558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62">
            <a:extLst>
              <a:ext uri="{FF2B5EF4-FFF2-40B4-BE49-F238E27FC236}">
                <a16:creationId xmlns:a16="http://schemas.microsoft.com/office/drawing/2014/main" id="{76C63304-A8D7-2CF9-F248-DA46BA8C523B}"/>
              </a:ext>
            </a:extLst>
          </p:cNvPr>
          <p:cNvSpPr txBox="1">
            <a:spLocks noChangeArrowheads="1"/>
          </p:cNvSpPr>
          <p:nvPr/>
        </p:nvSpPr>
        <p:spPr>
          <a:xfrm>
            <a:off x="3981662" y="355520"/>
            <a:ext cx="4031329" cy="47548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chemeClr val="tx1"/>
                </a:solidFill>
                <a:latin typeface="Montserrat" panose="02000505000000020004" pitchFamily="2" charset="0"/>
                <a:ea typeface="+mj-ea"/>
                <a:cs typeface="Segoe UI" panose="020B0502040204020203" pitchFamily="34" charset="0"/>
              </a:defRPr>
            </a:lvl1pPr>
          </a:lstStyle>
          <a:p>
            <a:r>
              <a:rPr lang="en-US" sz="3200" dirty="0">
                <a:latin typeface="Helvetica" pitchFamily="2" charset="0"/>
                <a:ea typeface="Verdana" panose="020B0604030504040204" pitchFamily="34" charset="0"/>
                <a:cs typeface="Verdana" panose="020B0604030504040204" pitchFamily="34" charset="0"/>
              </a:rPr>
              <a:t>Finance Alignment</a:t>
            </a:r>
          </a:p>
        </p:txBody>
      </p:sp>
      <p:sp>
        <p:nvSpPr>
          <p:cNvPr id="4" name="Rectangle 3">
            <a:extLst>
              <a:ext uri="{FF2B5EF4-FFF2-40B4-BE49-F238E27FC236}">
                <a16:creationId xmlns:a16="http://schemas.microsoft.com/office/drawing/2014/main" id="{C6923BA8-46D4-5A0F-134F-21521D08DBB4}"/>
              </a:ext>
            </a:extLst>
          </p:cNvPr>
          <p:cNvSpPr/>
          <p:nvPr/>
        </p:nvSpPr>
        <p:spPr>
          <a:xfrm>
            <a:off x="3142993" y="962906"/>
            <a:ext cx="5906013" cy="423681"/>
          </a:xfrm>
          <a:prstGeom prst="rect">
            <a:avLst/>
          </a:prstGeom>
          <a:solidFill>
            <a:srgbClr val="1C1D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Helvetica" pitchFamily="2" charset="0"/>
              </a:rPr>
              <a:t>SAP S/4HANA RISE</a:t>
            </a:r>
          </a:p>
        </p:txBody>
      </p:sp>
      <p:sp>
        <p:nvSpPr>
          <p:cNvPr id="8" name="Rectangle 7">
            <a:extLst>
              <a:ext uri="{FF2B5EF4-FFF2-40B4-BE49-F238E27FC236}">
                <a16:creationId xmlns:a16="http://schemas.microsoft.com/office/drawing/2014/main" id="{1E470A93-F7C3-CD2A-8C5F-96441ACC7327}"/>
              </a:ext>
            </a:extLst>
          </p:cNvPr>
          <p:cNvSpPr/>
          <p:nvPr/>
        </p:nvSpPr>
        <p:spPr>
          <a:xfrm>
            <a:off x="4902774" y="1472054"/>
            <a:ext cx="2488978" cy="239272"/>
          </a:xfrm>
          <a:prstGeom prst="rect">
            <a:avLst/>
          </a:prstGeom>
          <a:solidFill>
            <a:srgbClr val="0D4B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1"/>
                </a:solidFill>
                <a:latin typeface="Helvetica" pitchFamily="2" charset="0"/>
              </a:rPr>
              <a:t>Group Close</a:t>
            </a:r>
          </a:p>
        </p:txBody>
      </p:sp>
      <p:sp>
        <p:nvSpPr>
          <p:cNvPr id="10" name="Rectangle 9">
            <a:extLst>
              <a:ext uri="{FF2B5EF4-FFF2-40B4-BE49-F238E27FC236}">
                <a16:creationId xmlns:a16="http://schemas.microsoft.com/office/drawing/2014/main" id="{4BF395EC-62B8-147D-951E-7FF62542914F}"/>
              </a:ext>
            </a:extLst>
          </p:cNvPr>
          <p:cNvSpPr/>
          <p:nvPr/>
        </p:nvSpPr>
        <p:spPr>
          <a:xfrm>
            <a:off x="4902774" y="2407248"/>
            <a:ext cx="2488978" cy="239272"/>
          </a:xfrm>
          <a:prstGeom prst="rect">
            <a:avLst/>
          </a:prstGeom>
          <a:solidFill>
            <a:srgbClr val="0D4B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1"/>
                </a:solidFill>
                <a:latin typeface="Helvetica" pitchFamily="2" charset="0"/>
              </a:rPr>
              <a:t>Local Close</a:t>
            </a:r>
          </a:p>
        </p:txBody>
      </p:sp>
      <p:sp>
        <p:nvSpPr>
          <p:cNvPr id="12" name="Rectangle 11">
            <a:extLst>
              <a:ext uri="{FF2B5EF4-FFF2-40B4-BE49-F238E27FC236}">
                <a16:creationId xmlns:a16="http://schemas.microsoft.com/office/drawing/2014/main" id="{83C19A6C-38B2-9030-FC2E-63B27FE9C600}"/>
              </a:ext>
            </a:extLst>
          </p:cNvPr>
          <p:cNvSpPr/>
          <p:nvPr/>
        </p:nvSpPr>
        <p:spPr>
          <a:xfrm>
            <a:off x="4696251" y="1845921"/>
            <a:ext cx="1133384" cy="417196"/>
          </a:xfrm>
          <a:prstGeom prst="rect">
            <a:avLst/>
          </a:prstGeom>
          <a:solidFill>
            <a:srgbClr val="0D4B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1"/>
                </a:solidFill>
                <a:latin typeface="Helvetica" pitchFamily="2" charset="0"/>
              </a:rPr>
              <a:t>Final Close Management</a:t>
            </a:r>
          </a:p>
        </p:txBody>
      </p:sp>
      <p:sp>
        <p:nvSpPr>
          <p:cNvPr id="13" name="Rectangle 12">
            <a:extLst>
              <a:ext uri="{FF2B5EF4-FFF2-40B4-BE49-F238E27FC236}">
                <a16:creationId xmlns:a16="http://schemas.microsoft.com/office/drawing/2014/main" id="{3A13670C-5E86-723A-5977-EDD8186712DD}"/>
              </a:ext>
            </a:extLst>
          </p:cNvPr>
          <p:cNvSpPr/>
          <p:nvPr/>
        </p:nvSpPr>
        <p:spPr>
          <a:xfrm>
            <a:off x="6439120" y="1845921"/>
            <a:ext cx="1133384" cy="417196"/>
          </a:xfrm>
          <a:prstGeom prst="rect">
            <a:avLst/>
          </a:prstGeom>
          <a:solidFill>
            <a:srgbClr val="0D4B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1"/>
                </a:solidFill>
                <a:latin typeface="Helvetica" pitchFamily="2" charset="0"/>
              </a:rPr>
              <a:t>Balance Sheet Substantiation</a:t>
            </a:r>
          </a:p>
        </p:txBody>
      </p:sp>
      <p:cxnSp>
        <p:nvCxnSpPr>
          <p:cNvPr id="16" name="Straight Arrow Connector 15">
            <a:extLst>
              <a:ext uri="{FF2B5EF4-FFF2-40B4-BE49-F238E27FC236}">
                <a16:creationId xmlns:a16="http://schemas.microsoft.com/office/drawing/2014/main" id="{8752898C-3F23-52C0-CF01-93686100C269}"/>
              </a:ext>
            </a:extLst>
          </p:cNvPr>
          <p:cNvCxnSpPr>
            <a:cxnSpLocks/>
          </p:cNvCxnSpPr>
          <p:nvPr/>
        </p:nvCxnSpPr>
        <p:spPr>
          <a:xfrm>
            <a:off x="6128213" y="1757364"/>
            <a:ext cx="0" cy="602259"/>
          </a:xfrm>
          <a:prstGeom prst="straightConnector1">
            <a:avLst/>
          </a:prstGeom>
          <a:ln>
            <a:solidFill>
              <a:srgbClr val="0D4BD4"/>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16502465-21D1-DC29-F8AE-B74B2863D73D}"/>
              </a:ext>
            </a:extLst>
          </p:cNvPr>
          <p:cNvSpPr txBox="1"/>
          <p:nvPr/>
        </p:nvSpPr>
        <p:spPr>
          <a:xfrm>
            <a:off x="3048444" y="1675590"/>
            <a:ext cx="1558233" cy="400110"/>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accent5">
                    <a:lumMod val="50000"/>
                  </a:schemeClr>
                </a:solidFill>
                <a:effectLst/>
                <a:uLnTx/>
                <a:uFillTx/>
                <a:latin typeface="Helvetica" pitchFamily="2" charset="0"/>
                <a:ea typeface="Open Sans" panose="020B0606030504020204" pitchFamily="34" charset="0"/>
                <a:cs typeface="Open Sans" panose="020B0606030504020204" pitchFamily="34" charset="0"/>
              </a:rPr>
              <a:t>Recurring Revenue</a:t>
            </a:r>
          </a:p>
          <a:p>
            <a:pPr marL="0" marR="0" lvl="0" indent="0" algn="ctr" defTabSz="914446" rtl="0" eaLnBrk="1" fontAlgn="auto" latinLnBrk="0" hangingPunct="1">
              <a:lnSpc>
                <a:spcPct val="100000"/>
              </a:lnSpc>
              <a:spcBef>
                <a:spcPts val="0"/>
              </a:spcBef>
              <a:spcAft>
                <a:spcPts val="0"/>
              </a:spcAft>
              <a:buClrTx/>
              <a:buSzTx/>
              <a:buFontTx/>
              <a:buNone/>
              <a:tabLst/>
              <a:defRPr/>
            </a:pPr>
            <a:r>
              <a:rPr lang="en-US" sz="1000" dirty="0">
                <a:solidFill>
                  <a:schemeClr val="accent5">
                    <a:lumMod val="50000"/>
                  </a:schemeClr>
                </a:solidFill>
                <a:latin typeface="Helvetica" pitchFamily="2" charset="0"/>
                <a:ea typeface="Open Sans" panose="020B0606030504020204" pitchFamily="34" charset="0"/>
                <a:cs typeface="Open Sans" panose="020B0606030504020204" pitchFamily="34" charset="0"/>
              </a:rPr>
              <a:t>&amp; Royalties</a:t>
            </a:r>
            <a:endParaRPr kumimoji="0" lang="en-US" sz="1000" b="0" i="0" u="none" strike="noStrike" kern="1200" cap="none" spc="0" normalizeH="0" baseline="0" noProof="0" dirty="0">
              <a:ln>
                <a:noFill/>
              </a:ln>
              <a:solidFill>
                <a:schemeClr val="accent5">
                  <a:lumMod val="50000"/>
                </a:schemeClr>
              </a:solidFill>
              <a:effectLst/>
              <a:uLnTx/>
              <a:uFillTx/>
              <a:latin typeface="Helvetica" pitchFamily="2"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14188A7-4249-0888-D51F-1DF8A9162234}"/>
              </a:ext>
            </a:extLst>
          </p:cNvPr>
          <p:cNvSpPr txBox="1"/>
          <p:nvPr/>
        </p:nvSpPr>
        <p:spPr>
          <a:xfrm>
            <a:off x="3030096" y="2234199"/>
            <a:ext cx="1558233" cy="415498"/>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accent5">
                    <a:lumMod val="50000"/>
                  </a:schemeClr>
                </a:solidFill>
                <a:effectLst/>
                <a:uLnTx/>
                <a:uFillTx/>
                <a:latin typeface="Helvetica" pitchFamily="2" charset="0"/>
                <a:ea typeface="Open Sans" panose="020B0606030504020204" pitchFamily="34" charset="0"/>
                <a:cs typeface="Open Sans" panose="020B0606030504020204" pitchFamily="34" charset="0"/>
              </a:rPr>
              <a:t>Receivables, Credit</a:t>
            </a:r>
          </a:p>
          <a:p>
            <a:pPr marL="0" marR="0" lvl="0" indent="0" algn="ctr" defTabSz="914446" rtl="0" eaLnBrk="1" fontAlgn="auto" latinLnBrk="0" hangingPunct="1">
              <a:lnSpc>
                <a:spcPct val="100000"/>
              </a:lnSpc>
              <a:spcBef>
                <a:spcPts val="0"/>
              </a:spcBef>
              <a:spcAft>
                <a:spcPts val="0"/>
              </a:spcAft>
              <a:buClrTx/>
              <a:buSzTx/>
              <a:buFontTx/>
              <a:buNone/>
              <a:tabLst/>
              <a:defRPr/>
            </a:pPr>
            <a:r>
              <a:rPr lang="en-US" sz="1000" dirty="0">
                <a:solidFill>
                  <a:schemeClr val="accent5">
                    <a:lumMod val="50000"/>
                  </a:schemeClr>
                </a:solidFill>
                <a:latin typeface="Helvetica" pitchFamily="2" charset="0"/>
                <a:ea typeface="Open Sans" panose="020B0606030504020204" pitchFamily="34" charset="0"/>
                <a:cs typeface="Open Sans" panose="020B0606030504020204" pitchFamily="34" charset="0"/>
              </a:rPr>
              <a:t>&amp; Collections</a:t>
            </a:r>
            <a:endParaRPr kumimoji="0" lang="en-US" sz="1000" b="0" i="0" u="none" strike="noStrike" kern="1200" cap="none" spc="0" normalizeH="0" baseline="0" noProof="0" dirty="0">
              <a:ln>
                <a:noFill/>
              </a:ln>
              <a:solidFill>
                <a:schemeClr val="accent5">
                  <a:lumMod val="50000"/>
                </a:schemeClr>
              </a:solidFill>
              <a:effectLst/>
              <a:uLnTx/>
              <a:uFillTx/>
              <a:latin typeface="Helvetica" pitchFamily="2"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059A1C81-4897-2D96-E1B3-D92109CD220E}"/>
              </a:ext>
            </a:extLst>
          </p:cNvPr>
          <p:cNvSpPr txBox="1"/>
          <p:nvPr/>
        </p:nvSpPr>
        <p:spPr>
          <a:xfrm>
            <a:off x="3048443" y="2766149"/>
            <a:ext cx="1558233" cy="415498"/>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accent5">
                    <a:lumMod val="50000"/>
                  </a:schemeClr>
                </a:solidFill>
                <a:effectLst/>
                <a:uLnTx/>
                <a:uFillTx/>
                <a:latin typeface="Helvetica" pitchFamily="2" charset="0"/>
                <a:ea typeface="Open Sans" panose="020B0606030504020204" pitchFamily="34" charset="0"/>
                <a:cs typeface="Open Sans" panose="020B0606030504020204" pitchFamily="34" charset="0"/>
              </a:rPr>
              <a:t>Payables &amp; Invoice</a:t>
            </a:r>
          </a:p>
          <a:p>
            <a:pPr marL="0" marR="0" lvl="0" indent="0" algn="ctr" defTabSz="914446" rtl="0" eaLnBrk="1" fontAlgn="auto" latinLnBrk="0" hangingPunct="1">
              <a:lnSpc>
                <a:spcPct val="100000"/>
              </a:lnSpc>
              <a:spcBef>
                <a:spcPts val="0"/>
              </a:spcBef>
              <a:spcAft>
                <a:spcPts val="0"/>
              </a:spcAft>
              <a:buClrTx/>
              <a:buSzTx/>
              <a:buFontTx/>
              <a:buNone/>
              <a:tabLst/>
              <a:defRPr/>
            </a:pPr>
            <a:r>
              <a:rPr lang="en-US" sz="1000" dirty="0">
                <a:solidFill>
                  <a:schemeClr val="accent5">
                    <a:lumMod val="50000"/>
                  </a:schemeClr>
                </a:solidFill>
                <a:latin typeface="Helvetica" pitchFamily="2" charset="0"/>
                <a:ea typeface="Open Sans" panose="020B0606030504020204" pitchFamily="34" charset="0"/>
                <a:cs typeface="Open Sans" panose="020B0606030504020204" pitchFamily="34" charset="0"/>
              </a:rPr>
              <a:t>Management</a:t>
            </a:r>
            <a:endParaRPr kumimoji="0" lang="en-US" sz="1000" b="0" i="0" u="none" strike="noStrike" kern="1200" cap="none" spc="0" normalizeH="0" baseline="0" noProof="0" dirty="0">
              <a:ln>
                <a:noFill/>
              </a:ln>
              <a:solidFill>
                <a:schemeClr val="accent5">
                  <a:lumMod val="50000"/>
                </a:schemeClr>
              </a:solidFill>
              <a:effectLst/>
              <a:uLnTx/>
              <a:uFillTx/>
              <a:latin typeface="Helvetica" pitchFamily="2" charset="0"/>
              <a:ea typeface="Open Sans" panose="020B0606030504020204" pitchFamily="34" charset="0"/>
              <a:cs typeface="Open Sans" panose="020B0606030504020204" pitchFamily="34" charset="0"/>
            </a:endParaRPr>
          </a:p>
        </p:txBody>
      </p:sp>
      <p:sp>
        <p:nvSpPr>
          <p:cNvPr id="26" name="TextBox 25">
            <a:extLst>
              <a:ext uri="{FF2B5EF4-FFF2-40B4-BE49-F238E27FC236}">
                <a16:creationId xmlns:a16="http://schemas.microsoft.com/office/drawing/2014/main" id="{D7270DF1-DD7D-BF0A-75DC-1FEDA2CC1D4D}"/>
              </a:ext>
            </a:extLst>
          </p:cNvPr>
          <p:cNvSpPr txBox="1"/>
          <p:nvPr/>
        </p:nvSpPr>
        <p:spPr>
          <a:xfrm>
            <a:off x="7603671" y="1688482"/>
            <a:ext cx="1558233" cy="415498"/>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accent5">
                    <a:lumMod val="50000"/>
                  </a:schemeClr>
                </a:solidFill>
                <a:effectLst/>
                <a:uLnTx/>
                <a:uFillTx/>
                <a:latin typeface="Helvetica" pitchFamily="2" charset="0"/>
                <a:ea typeface="Open Sans" panose="020B0606030504020204" pitchFamily="34" charset="0"/>
                <a:cs typeface="Open Sans" panose="020B0606030504020204" pitchFamily="34" charset="0"/>
              </a:rPr>
              <a:t>Tax &amp; Regulatory</a:t>
            </a:r>
          </a:p>
          <a:p>
            <a:pPr marL="0" marR="0" lvl="0" indent="0" algn="ctr" defTabSz="914446" rtl="0" eaLnBrk="1" fontAlgn="auto" latinLnBrk="0" hangingPunct="1">
              <a:lnSpc>
                <a:spcPct val="100000"/>
              </a:lnSpc>
              <a:spcBef>
                <a:spcPts val="0"/>
              </a:spcBef>
              <a:spcAft>
                <a:spcPts val="0"/>
              </a:spcAft>
              <a:buClrTx/>
              <a:buSzTx/>
              <a:buFontTx/>
              <a:buNone/>
              <a:tabLst/>
              <a:defRPr/>
            </a:pPr>
            <a:r>
              <a:rPr lang="en-US" sz="1000" dirty="0">
                <a:solidFill>
                  <a:schemeClr val="accent5">
                    <a:lumMod val="50000"/>
                  </a:schemeClr>
                </a:solidFill>
                <a:latin typeface="Helvetica" pitchFamily="2" charset="0"/>
                <a:ea typeface="Open Sans" panose="020B0606030504020204" pitchFamily="34" charset="0"/>
                <a:cs typeface="Open Sans" panose="020B0606030504020204" pitchFamily="34" charset="0"/>
              </a:rPr>
              <a:t>Compliance</a:t>
            </a:r>
            <a:endParaRPr kumimoji="0" lang="en-US" sz="1000" b="0" i="0" u="none" strike="noStrike" kern="1200" cap="none" spc="0" normalizeH="0" baseline="0" noProof="0" dirty="0">
              <a:ln>
                <a:noFill/>
              </a:ln>
              <a:solidFill>
                <a:schemeClr val="accent5">
                  <a:lumMod val="50000"/>
                </a:schemeClr>
              </a:solidFill>
              <a:effectLst/>
              <a:uLnTx/>
              <a:uFillTx/>
              <a:latin typeface="Helvetica" pitchFamily="2"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9CBC6C36-FD85-DE8C-32CC-B628CFEB6B02}"/>
              </a:ext>
            </a:extLst>
          </p:cNvPr>
          <p:cNvSpPr txBox="1"/>
          <p:nvPr/>
        </p:nvSpPr>
        <p:spPr>
          <a:xfrm>
            <a:off x="7603671" y="2195008"/>
            <a:ext cx="1558233" cy="553998"/>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accent5">
                    <a:lumMod val="50000"/>
                  </a:schemeClr>
                </a:solidFill>
                <a:effectLst/>
                <a:uLnTx/>
                <a:uFillTx/>
                <a:latin typeface="Helvetica" pitchFamily="2" charset="0"/>
                <a:ea typeface="Open Sans" panose="020B0606030504020204" pitchFamily="34" charset="0"/>
                <a:cs typeface="Open Sans" panose="020B0606030504020204" pitchFamily="34" charset="0"/>
              </a:rPr>
              <a:t>Treasury &amp; Risk Management </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accent5">
                    <a:lumMod val="50000"/>
                  </a:schemeClr>
                </a:solidFill>
                <a:effectLst/>
                <a:uLnTx/>
                <a:uFillTx/>
                <a:latin typeface="Helvetica" pitchFamily="2" charset="0"/>
                <a:ea typeface="Open Sans" panose="020B0606030504020204" pitchFamily="34" charset="0"/>
                <a:cs typeface="Open Sans" panose="020B0606030504020204" pitchFamily="34" charset="0"/>
              </a:rPr>
              <a:t>Working Capital</a:t>
            </a:r>
          </a:p>
        </p:txBody>
      </p:sp>
      <p:sp>
        <p:nvSpPr>
          <p:cNvPr id="29" name="TextBox 28">
            <a:extLst>
              <a:ext uri="{FF2B5EF4-FFF2-40B4-BE49-F238E27FC236}">
                <a16:creationId xmlns:a16="http://schemas.microsoft.com/office/drawing/2014/main" id="{ABF2FC7C-55B7-3AD6-2C93-573BFF5BD1E2}"/>
              </a:ext>
            </a:extLst>
          </p:cNvPr>
          <p:cNvSpPr txBox="1"/>
          <p:nvPr/>
        </p:nvSpPr>
        <p:spPr>
          <a:xfrm>
            <a:off x="7629574" y="2791397"/>
            <a:ext cx="1558233" cy="415498"/>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accent5">
                    <a:lumMod val="50000"/>
                  </a:schemeClr>
                </a:solidFill>
                <a:effectLst/>
                <a:uLnTx/>
                <a:uFillTx/>
                <a:latin typeface="Helvetica" pitchFamily="2" charset="0"/>
                <a:ea typeface="Open Sans" panose="020B0606030504020204" pitchFamily="34" charset="0"/>
                <a:cs typeface="Open Sans" panose="020B0606030504020204" pitchFamily="34" charset="0"/>
              </a:rPr>
              <a:t>Risk, Compliance </a:t>
            </a:r>
          </a:p>
          <a:p>
            <a:pPr marL="0" marR="0" lvl="0" indent="0" algn="ctr" defTabSz="914446" rtl="0" eaLnBrk="1" fontAlgn="auto" latinLnBrk="0" hangingPunct="1">
              <a:lnSpc>
                <a:spcPct val="100000"/>
              </a:lnSpc>
              <a:spcBef>
                <a:spcPts val="0"/>
              </a:spcBef>
              <a:spcAft>
                <a:spcPts val="0"/>
              </a:spcAft>
              <a:buClrTx/>
              <a:buSzTx/>
              <a:buFontTx/>
              <a:buNone/>
              <a:tabLst/>
              <a:defRPr/>
            </a:pPr>
            <a:r>
              <a:rPr lang="en-US" sz="1000" dirty="0">
                <a:solidFill>
                  <a:schemeClr val="accent5">
                    <a:lumMod val="50000"/>
                  </a:schemeClr>
                </a:solidFill>
                <a:latin typeface="Helvetica" pitchFamily="2" charset="0"/>
                <a:ea typeface="Open Sans" panose="020B0606030504020204" pitchFamily="34" charset="0"/>
                <a:cs typeface="Open Sans" panose="020B0606030504020204" pitchFamily="34" charset="0"/>
              </a:rPr>
              <a:t>&amp; Cybersecurity</a:t>
            </a:r>
            <a:endParaRPr kumimoji="0" lang="en-US" sz="1000" b="0" i="0" u="none" strike="noStrike" kern="1200" cap="none" spc="0" normalizeH="0" baseline="0" noProof="0" dirty="0">
              <a:ln>
                <a:noFill/>
              </a:ln>
              <a:solidFill>
                <a:schemeClr val="accent5">
                  <a:lumMod val="50000"/>
                </a:schemeClr>
              </a:solidFill>
              <a:effectLst/>
              <a:uLnTx/>
              <a:uFillTx/>
              <a:latin typeface="Helvetica" pitchFamily="2" charset="0"/>
              <a:ea typeface="Open Sans" panose="020B0606030504020204" pitchFamily="34" charset="0"/>
              <a:cs typeface="Open Sans" panose="020B0606030504020204" pitchFamily="34" charset="0"/>
            </a:endParaRPr>
          </a:p>
        </p:txBody>
      </p:sp>
      <p:cxnSp>
        <p:nvCxnSpPr>
          <p:cNvPr id="30" name="Straight Connector 29">
            <a:extLst>
              <a:ext uri="{FF2B5EF4-FFF2-40B4-BE49-F238E27FC236}">
                <a16:creationId xmlns:a16="http://schemas.microsoft.com/office/drawing/2014/main" id="{9C4F86E5-FEE9-7F46-26C2-231ECDA965C2}"/>
              </a:ext>
            </a:extLst>
          </p:cNvPr>
          <p:cNvCxnSpPr>
            <a:cxnSpLocks/>
          </p:cNvCxnSpPr>
          <p:nvPr/>
        </p:nvCxnSpPr>
        <p:spPr>
          <a:xfrm>
            <a:off x="7818064" y="2159148"/>
            <a:ext cx="1178427" cy="0"/>
          </a:xfrm>
          <a:prstGeom prst="line">
            <a:avLst/>
          </a:prstGeom>
          <a:ln w="6350">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D5F18A85-E6AC-B953-7FCD-41B0CFF7861E}"/>
              </a:ext>
            </a:extLst>
          </p:cNvPr>
          <p:cNvCxnSpPr>
            <a:cxnSpLocks/>
          </p:cNvCxnSpPr>
          <p:nvPr/>
        </p:nvCxnSpPr>
        <p:spPr>
          <a:xfrm>
            <a:off x="7825754" y="2760293"/>
            <a:ext cx="1178427" cy="0"/>
          </a:xfrm>
          <a:prstGeom prst="line">
            <a:avLst/>
          </a:prstGeom>
          <a:ln w="6350">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1BCDD75B-1710-55AB-82E1-5DF1DA6A784C}"/>
              </a:ext>
            </a:extLst>
          </p:cNvPr>
          <p:cNvCxnSpPr>
            <a:cxnSpLocks/>
          </p:cNvCxnSpPr>
          <p:nvPr/>
        </p:nvCxnSpPr>
        <p:spPr>
          <a:xfrm>
            <a:off x="3169889" y="2719615"/>
            <a:ext cx="1178427" cy="0"/>
          </a:xfrm>
          <a:prstGeom prst="line">
            <a:avLst/>
          </a:prstGeom>
          <a:ln w="6350">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A2E4B94E-5B0D-6EC9-4711-C1A5626C65BF}"/>
              </a:ext>
            </a:extLst>
          </p:cNvPr>
          <p:cNvCxnSpPr>
            <a:cxnSpLocks/>
          </p:cNvCxnSpPr>
          <p:nvPr/>
        </p:nvCxnSpPr>
        <p:spPr>
          <a:xfrm>
            <a:off x="3169889" y="2157487"/>
            <a:ext cx="1178427" cy="0"/>
          </a:xfrm>
          <a:prstGeom prst="line">
            <a:avLst/>
          </a:prstGeom>
          <a:ln w="6350">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a16="http://schemas.microsoft.com/office/drawing/2014/main" id="{DECB06E8-8CB5-AAD1-0C17-F0143222A914}"/>
              </a:ext>
            </a:extLst>
          </p:cNvPr>
          <p:cNvSpPr txBox="1"/>
          <p:nvPr/>
        </p:nvSpPr>
        <p:spPr>
          <a:xfrm>
            <a:off x="5316883" y="2745986"/>
            <a:ext cx="1558233" cy="253916"/>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chemeClr val="accent5">
                    <a:lumMod val="50000"/>
                  </a:schemeClr>
                </a:solidFill>
                <a:effectLst/>
                <a:uLnTx/>
                <a:uFillTx/>
                <a:latin typeface="Helvetica" pitchFamily="2" charset="0"/>
                <a:ea typeface="Open Sans" panose="020B0606030504020204" pitchFamily="34" charset="0"/>
                <a:cs typeface="Open Sans" panose="020B0606030504020204" pitchFamily="34" charset="0"/>
              </a:rPr>
              <a:t>Universal Journal</a:t>
            </a:r>
          </a:p>
        </p:txBody>
      </p:sp>
      <p:sp>
        <p:nvSpPr>
          <p:cNvPr id="45" name="TextBox 44">
            <a:extLst>
              <a:ext uri="{FF2B5EF4-FFF2-40B4-BE49-F238E27FC236}">
                <a16:creationId xmlns:a16="http://schemas.microsoft.com/office/drawing/2014/main" id="{EFE2424F-DFF0-EDC4-893D-63AF3DC4C1EB}"/>
              </a:ext>
            </a:extLst>
          </p:cNvPr>
          <p:cNvSpPr txBox="1"/>
          <p:nvPr/>
        </p:nvSpPr>
        <p:spPr>
          <a:xfrm>
            <a:off x="4757001" y="2940925"/>
            <a:ext cx="2842703" cy="338554"/>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defTabSz="914446">
              <a:defRPr/>
            </a:pPr>
            <a:r>
              <a:rPr kumimoji="0" lang="en-US" sz="800" i="0" u="none" strike="noStrike" kern="1200" cap="none" spc="0" normalizeH="0" baseline="0" noProof="0" dirty="0">
                <a:ln>
                  <a:noFill/>
                </a:ln>
                <a:solidFill>
                  <a:schemeClr val="accent5">
                    <a:lumMod val="50000"/>
                  </a:schemeClr>
                </a:solidFill>
                <a:effectLst/>
                <a:uLnTx/>
                <a:uFillTx/>
                <a:latin typeface="Helvetica" pitchFamily="2" charset="0"/>
                <a:ea typeface="Open Sans" panose="020B0606030504020204" pitchFamily="34" charset="0"/>
                <a:cs typeface="Open Sans" panose="020B0606030504020204" pitchFamily="34" charset="0"/>
              </a:rPr>
              <a:t>Fixed Assets </a:t>
            </a:r>
            <a:r>
              <a:rPr lang="en-US" sz="800" i="0" u="none" strike="noStrike" dirty="0">
                <a:solidFill>
                  <a:schemeClr val="accent5">
                    <a:lumMod val="50000"/>
                  </a:schemeClr>
                </a:solidFill>
                <a:effectLst/>
                <a:latin typeface="Helvetica" pitchFamily="2" charset="0"/>
                <a:ea typeface="Open Sans" panose="020B0606030504020204" pitchFamily="34" charset="0"/>
                <a:cs typeface="Open Sans" panose="020B0606030504020204" pitchFamily="34" charset="0"/>
              </a:rPr>
              <a:t>• General Ledger • Material Ledger </a:t>
            </a:r>
          </a:p>
          <a:p>
            <a:pPr algn="ctr" defTabSz="914446">
              <a:defRPr/>
            </a:pPr>
            <a:r>
              <a:rPr lang="en-US" sz="800" dirty="0">
                <a:solidFill>
                  <a:schemeClr val="accent5">
                    <a:lumMod val="50000"/>
                  </a:schemeClr>
                </a:solidFill>
                <a:latin typeface="Helvetica" pitchFamily="2" charset="0"/>
                <a:ea typeface="Open Sans" panose="020B0606030504020204" pitchFamily="34" charset="0"/>
                <a:cs typeface="Open Sans" panose="020B0606030504020204" pitchFamily="34" charset="0"/>
              </a:rPr>
              <a:t>Controlling</a:t>
            </a:r>
            <a:r>
              <a:rPr lang="en-US" sz="800" i="0" u="none" strike="noStrike" dirty="0">
                <a:solidFill>
                  <a:schemeClr val="accent5">
                    <a:lumMod val="50000"/>
                  </a:schemeClr>
                </a:solidFill>
                <a:effectLst/>
                <a:latin typeface="Helvetica" pitchFamily="2" charset="0"/>
                <a:ea typeface="Open Sans" panose="020B0606030504020204" pitchFamily="34" charset="0"/>
                <a:cs typeface="Open Sans" panose="020B0606030504020204" pitchFamily="34" charset="0"/>
              </a:rPr>
              <a:t>• Profitability Analysis </a:t>
            </a:r>
          </a:p>
        </p:txBody>
      </p:sp>
      <p:pic>
        <p:nvPicPr>
          <p:cNvPr id="15362" name="Picture 2" descr="Bourns Inc. Potentiometers">
            <a:extLst>
              <a:ext uri="{FF2B5EF4-FFF2-40B4-BE49-F238E27FC236}">
                <a16:creationId xmlns:a16="http://schemas.microsoft.com/office/drawing/2014/main" id="{4AEB1D4E-8CF8-AF5C-CB6F-1994E7097E8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265393" y="4893094"/>
            <a:ext cx="1379649" cy="137964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green and black logo&#10;&#10;AI-generated content may be incorrect.">
            <a:extLst>
              <a:ext uri="{FF2B5EF4-FFF2-40B4-BE49-F238E27FC236}">
                <a16:creationId xmlns:a16="http://schemas.microsoft.com/office/drawing/2014/main" id="{3A5A7202-4B32-5181-BC35-8D8EC0CC8B9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75116" y="5358494"/>
            <a:ext cx="583623" cy="430422"/>
          </a:xfrm>
          <a:prstGeom prst="rect">
            <a:avLst/>
          </a:prstGeom>
        </p:spPr>
      </p:pic>
      <p:pic>
        <p:nvPicPr>
          <p:cNvPr id="31" name="Picture 2">
            <a:extLst>
              <a:ext uri="{FF2B5EF4-FFF2-40B4-BE49-F238E27FC236}">
                <a16:creationId xmlns:a16="http://schemas.microsoft.com/office/drawing/2014/main" id="{C18797A2-4B09-9B43-9600-8D3D886CD2B9}"/>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436788" y="3819619"/>
            <a:ext cx="1519181" cy="28840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A black background with a black square&#10;&#10;AI-generated content may be incorrect.">
            <a:extLst>
              <a:ext uri="{FF2B5EF4-FFF2-40B4-BE49-F238E27FC236}">
                <a16:creationId xmlns:a16="http://schemas.microsoft.com/office/drawing/2014/main" id="{D2CE198F-6AC1-DE01-D60F-A79E8643D5F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414531" y="3806569"/>
            <a:ext cx="1720874" cy="523744"/>
          </a:xfrm>
          <a:prstGeom prst="rect">
            <a:avLst/>
          </a:prstGeom>
        </p:spPr>
      </p:pic>
      <p:pic>
        <p:nvPicPr>
          <p:cNvPr id="46" name="Picture 45" descr="A blue text on a black background&#10;&#10;AI-generated content may be incorrect.">
            <a:extLst>
              <a:ext uri="{FF2B5EF4-FFF2-40B4-BE49-F238E27FC236}">
                <a16:creationId xmlns:a16="http://schemas.microsoft.com/office/drawing/2014/main" id="{2C704F1E-7F88-4C4D-971D-752E6E7CA47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272744" y="3754474"/>
            <a:ext cx="1778320" cy="596455"/>
          </a:xfrm>
          <a:prstGeom prst="rect">
            <a:avLst/>
          </a:prstGeom>
        </p:spPr>
      </p:pic>
    </p:spTree>
    <p:extLst>
      <p:ext uri="{BB962C8B-B14F-4D97-AF65-F5344CB8AC3E}">
        <p14:creationId xmlns:p14="http://schemas.microsoft.com/office/powerpoint/2010/main" val="25948880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96925" y="469900"/>
            <a:ext cx="11395075" cy="850900"/>
          </a:xfrm>
          <a:prstGeom prst="rect">
            <a:avLst/>
          </a:prstGeom>
        </p:spPr>
        <p:txBody>
          <a:bodyPr>
            <a:normAutofit fontScale="90000"/>
          </a:bodyPr>
          <a:lstStyle/>
          <a:p>
            <a:r>
              <a:rPr lang="en-US" sz="3200" b="1" dirty="0">
                <a:solidFill>
                  <a:schemeClr val="accent3"/>
                </a:solidFill>
                <a:latin typeface="Helvetica" pitchFamily="2" charset="0"/>
              </a:rPr>
              <a:t>SAP Invoice Management By OpenText</a:t>
            </a:r>
            <a:br>
              <a:rPr lang="en-US" sz="3200" b="1" dirty="0">
                <a:solidFill>
                  <a:schemeClr val="accent3"/>
                </a:solidFill>
                <a:latin typeface="Helvetica" pitchFamily="2" charset="0"/>
              </a:rPr>
            </a:br>
            <a:r>
              <a:rPr lang="en-US" sz="2400" b="1" dirty="0">
                <a:solidFill>
                  <a:schemeClr val="accent3"/>
                </a:solidFill>
                <a:latin typeface="Helvetica" pitchFamily="2" charset="0"/>
              </a:rPr>
              <a:t>One Foundation for Multiple Invoicing Channels &amp; Document Types</a:t>
            </a:r>
            <a:endParaRPr lang="en-US" sz="3200" b="1" dirty="0">
              <a:solidFill>
                <a:schemeClr val="accent3"/>
              </a:solidFill>
              <a:latin typeface="Helvetica" pitchFamily="2" charset="0"/>
            </a:endParaRPr>
          </a:p>
        </p:txBody>
      </p:sp>
      <p:sp>
        <p:nvSpPr>
          <p:cNvPr id="61" name="Freeform 14">
            <a:extLst>
              <a:ext uri="{FF2B5EF4-FFF2-40B4-BE49-F238E27FC236}">
                <a16:creationId xmlns:a16="http://schemas.microsoft.com/office/drawing/2014/main" id="{0510CC5D-D229-4990-8AE1-7DA94029FD2B}"/>
              </a:ext>
            </a:extLst>
          </p:cNvPr>
          <p:cNvSpPr/>
          <p:nvPr/>
        </p:nvSpPr>
        <p:spPr>
          <a:xfrm>
            <a:off x="5191409" y="1840844"/>
            <a:ext cx="1032827" cy="4547669"/>
          </a:xfrm>
          <a:custGeom>
            <a:avLst/>
            <a:gdLst>
              <a:gd name="connsiteX0" fmla="*/ 2354932 w 2608150"/>
              <a:gd name="connsiteY0" fmla="*/ 531759 h 4766134"/>
              <a:gd name="connsiteX1" fmla="*/ 2354932 w 2608150"/>
              <a:gd name="connsiteY1" fmla="*/ 531759 h 4766134"/>
              <a:gd name="connsiteX2" fmla="*/ 2160798 w 2608150"/>
              <a:gd name="connsiteY2" fmla="*/ 509250 h 4766134"/>
              <a:gd name="connsiteX3" fmla="*/ 0 w 2608150"/>
              <a:gd name="connsiteY3" fmla="*/ 0 h 4766134"/>
              <a:gd name="connsiteX4" fmla="*/ 0 w 2608150"/>
              <a:gd name="connsiteY4" fmla="*/ 4766134 h 4766134"/>
              <a:gd name="connsiteX5" fmla="*/ 2360559 w 2608150"/>
              <a:gd name="connsiteY5" fmla="*/ 4048682 h 4766134"/>
              <a:gd name="connsiteX6" fmla="*/ 2608150 w 2608150"/>
              <a:gd name="connsiteY6" fmla="*/ 3657600 h 4766134"/>
              <a:gd name="connsiteX7" fmla="*/ 2577202 w 2608150"/>
              <a:gd name="connsiteY7" fmla="*/ 545826 h 4766134"/>
              <a:gd name="connsiteX8" fmla="*/ 2354932 w 2608150"/>
              <a:gd name="connsiteY8" fmla="*/ 531759 h 4766134"/>
              <a:gd name="connsiteX0" fmla="*/ 2354932 w 2608150"/>
              <a:gd name="connsiteY0" fmla="*/ 531759 h 4211587"/>
              <a:gd name="connsiteX1" fmla="*/ 2354932 w 2608150"/>
              <a:gd name="connsiteY1" fmla="*/ 531759 h 4211587"/>
              <a:gd name="connsiteX2" fmla="*/ 2160798 w 2608150"/>
              <a:gd name="connsiteY2" fmla="*/ 509250 h 4211587"/>
              <a:gd name="connsiteX3" fmla="*/ 0 w 2608150"/>
              <a:gd name="connsiteY3" fmla="*/ 0 h 4211587"/>
              <a:gd name="connsiteX4" fmla="*/ 75044 w 2608150"/>
              <a:gd name="connsiteY4" fmla="*/ 4211587 h 4211587"/>
              <a:gd name="connsiteX5" fmla="*/ 2360559 w 2608150"/>
              <a:gd name="connsiteY5" fmla="*/ 4048682 h 4211587"/>
              <a:gd name="connsiteX6" fmla="*/ 2608150 w 2608150"/>
              <a:gd name="connsiteY6" fmla="*/ 3657600 h 4211587"/>
              <a:gd name="connsiteX7" fmla="*/ 2577202 w 2608150"/>
              <a:gd name="connsiteY7" fmla="*/ 545826 h 4211587"/>
              <a:gd name="connsiteX8" fmla="*/ 2354932 w 2608150"/>
              <a:gd name="connsiteY8" fmla="*/ 531759 h 4211587"/>
              <a:gd name="connsiteX0" fmla="*/ 2279888 w 2533106"/>
              <a:gd name="connsiteY0" fmla="*/ 513119 h 4192947"/>
              <a:gd name="connsiteX1" fmla="*/ 2279888 w 2533106"/>
              <a:gd name="connsiteY1" fmla="*/ 513119 h 4192947"/>
              <a:gd name="connsiteX2" fmla="*/ 2085754 w 2533106"/>
              <a:gd name="connsiteY2" fmla="*/ 490610 h 4192947"/>
              <a:gd name="connsiteX3" fmla="*/ 1 w 2533106"/>
              <a:gd name="connsiteY3" fmla="*/ 0 h 4192947"/>
              <a:gd name="connsiteX4" fmla="*/ 0 w 2533106"/>
              <a:gd name="connsiteY4" fmla="*/ 4192947 h 4192947"/>
              <a:gd name="connsiteX5" fmla="*/ 2285515 w 2533106"/>
              <a:gd name="connsiteY5" fmla="*/ 4030042 h 4192947"/>
              <a:gd name="connsiteX6" fmla="*/ 2533106 w 2533106"/>
              <a:gd name="connsiteY6" fmla="*/ 3638960 h 4192947"/>
              <a:gd name="connsiteX7" fmla="*/ 2502158 w 2533106"/>
              <a:gd name="connsiteY7" fmla="*/ 527186 h 4192947"/>
              <a:gd name="connsiteX8" fmla="*/ 2279888 w 2533106"/>
              <a:gd name="connsiteY8" fmla="*/ 513119 h 4192947"/>
              <a:gd name="connsiteX0" fmla="*/ 2279888 w 2533106"/>
              <a:gd name="connsiteY0" fmla="*/ 513119 h 4192947"/>
              <a:gd name="connsiteX1" fmla="*/ 2279888 w 2533106"/>
              <a:gd name="connsiteY1" fmla="*/ 513119 h 4192947"/>
              <a:gd name="connsiteX2" fmla="*/ 1 w 2533106"/>
              <a:gd name="connsiteY2" fmla="*/ 0 h 4192947"/>
              <a:gd name="connsiteX3" fmla="*/ 0 w 2533106"/>
              <a:gd name="connsiteY3" fmla="*/ 4192947 h 4192947"/>
              <a:gd name="connsiteX4" fmla="*/ 2285515 w 2533106"/>
              <a:gd name="connsiteY4" fmla="*/ 4030042 h 4192947"/>
              <a:gd name="connsiteX5" fmla="*/ 2533106 w 2533106"/>
              <a:gd name="connsiteY5" fmla="*/ 3638960 h 4192947"/>
              <a:gd name="connsiteX6" fmla="*/ 2502158 w 2533106"/>
              <a:gd name="connsiteY6" fmla="*/ 527186 h 4192947"/>
              <a:gd name="connsiteX7" fmla="*/ 2279888 w 2533106"/>
              <a:gd name="connsiteY7" fmla="*/ 513119 h 4192947"/>
              <a:gd name="connsiteX0" fmla="*/ 2502158 w 2533106"/>
              <a:gd name="connsiteY0" fmla="*/ 527186 h 4192947"/>
              <a:gd name="connsiteX1" fmla="*/ 2279888 w 2533106"/>
              <a:gd name="connsiteY1" fmla="*/ 513119 h 4192947"/>
              <a:gd name="connsiteX2" fmla="*/ 1 w 2533106"/>
              <a:gd name="connsiteY2" fmla="*/ 0 h 4192947"/>
              <a:gd name="connsiteX3" fmla="*/ 0 w 2533106"/>
              <a:gd name="connsiteY3" fmla="*/ 4192947 h 4192947"/>
              <a:gd name="connsiteX4" fmla="*/ 2285515 w 2533106"/>
              <a:gd name="connsiteY4" fmla="*/ 4030042 h 4192947"/>
              <a:gd name="connsiteX5" fmla="*/ 2533106 w 2533106"/>
              <a:gd name="connsiteY5" fmla="*/ 3638960 h 4192947"/>
              <a:gd name="connsiteX6" fmla="*/ 2502158 w 2533106"/>
              <a:gd name="connsiteY6" fmla="*/ 527186 h 4192947"/>
              <a:gd name="connsiteX0" fmla="*/ 2502158 w 2533106"/>
              <a:gd name="connsiteY0" fmla="*/ 527186 h 4192947"/>
              <a:gd name="connsiteX1" fmla="*/ 1 w 2533106"/>
              <a:gd name="connsiteY1" fmla="*/ 0 h 4192947"/>
              <a:gd name="connsiteX2" fmla="*/ 0 w 2533106"/>
              <a:gd name="connsiteY2" fmla="*/ 4192947 h 4192947"/>
              <a:gd name="connsiteX3" fmla="*/ 2285515 w 2533106"/>
              <a:gd name="connsiteY3" fmla="*/ 4030042 h 4192947"/>
              <a:gd name="connsiteX4" fmla="*/ 2533106 w 2533106"/>
              <a:gd name="connsiteY4" fmla="*/ 3638960 h 4192947"/>
              <a:gd name="connsiteX5" fmla="*/ 2502158 w 2533106"/>
              <a:gd name="connsiteY5" fmla="*/ 527186 h 4192947"/>
              <a:gd name="connsiteX0" fmla="*/ 560367 w 2533106"/>
              <a:gd name="connsiteY0" fmla="*/ 0 h 4364770"/>
              <a:gd name="connsiteX1" fmla="*/ 1 w 2533106"/>
              <a:gd name="connsiteY1" fmla="*/ 171823 h 4364770"/>
              <a:gd name="connsiteX2" fmla="*/ 0 w 2533106"/>
              <a:gd name="connsiteY2" fmla="*/ 4364770 h 4364770"/>
              <a:gd name="connsiteX3" fmla="*/ 2285515 w 2533106"/>
              <a:gd name="connsiteY3" fmla="*/ 4201865 h 4364770"/>
              <a:gd name="connsiteX4" fmla="*/ 2533106 w 2533106"/>
              <a:gd name="connsiteY4" fmla="*/ 3810783 h 4364770"/>
              <a:gd name="connsiteX5" fmla="*/ 560367 w 2533106"/>
              <a:gd name="connsiteY5" fmla="*/ 0 h 4364770"/>
              <a:gd name="connsiteX0" fmla="*/ 560367 w 2285515"/>
              <a:gd name="connsiteY0" fmla="*/ 0 h 4364770"/>
              <a:gd name="connsiteX1" fmla="*/ 1 w 2285515"/>
              <a:gd name="connsiteY1" fmla="*/ 171823 h 4364770"/>
              <a:gd name="connsiteX2" fmla="*/ 0 w 2285515"/>
              <a:gd name="connsiteY2" fmla="*/ 4364770 h 4364770"/>
              <a:gd name="connsiteX3" fmla="*/ 2285515 w 2285515"/>
              <a:gd name="connsiteY3" fmla="*/ 4201865 h 4364770"/>
              <a:gd name="connsiteX4" fmla="*/ 560367 w 2285515"/>
              <a:gd name="connsiteY4" fmla="*/ 0 h 4364770"/>
              <a:gd name="connsiteX0" fmla="*/ 560367 w 962845"/>
              <a:gd name="connsiteY0" fmla="*/ 0 h 4486128"/>
              <a:gd name="connsiteX1" fmla="*/ 1 w 962845"/>
              <a:gd name="connsiteY1" fmla="*/ 171823 h 4486128"/>
              <a:gd name="connsiteX2" fmla="*/ 0 w 962845"/>
              <a:gd name="connsiteY2" fmla="*/ 4364770 h 4486128"/>
              <a:gd name="connsiteX3" fmla="*/ 962845 w 962845"/>
              <a:gd name="connsiteY3" fmla="*/ 4486128 h 4486128"/>
              <a:gd name="connsiteX4" fmla="*/ 560367 w 962845"/>
              <a:gd name="connsiteY4" fmla="*/ 0 h 4486128"/>
              <a:gd name="connsiteX0" fmla="*/ 912141 w 962845"/>
              <a:gd name="connsiteY0" fmla="*/ 0 h 4504768"/>
              <a:gd name="connsiteX1" fmla="*/ 1 w 962845"/>
              <a:gd name="connsiteY1" fmla="*/ 190463 h 4504768"/>
              <a:gd name="connsiteX2" fmla="*/ 0 w 962845"/>
              <a:gd name="connsiteY2" fmla="*/ 4383410 h 4504768"/>
              <a:gd name="connsiteX3" fmla="*/ 962845 w 962845"/>
              <a:gd name="connsiteY3" fmla="*/ 4504768 h 4504768"/>
              <a:gd name="connsiteX4" fmla="*/ 912141 w 962845"/>
              <a:gd name="connsiteY4" fmla="*/ 0 h 4504768"/>
              <a:gd name="connsiteX0" fmla="*/ 574438 w 962845"/>
              <a:gd name="connsiteY0" fmla="*/ 0 h 4500108"/>
              <a:gd name="connsiteX1" fmla="*/ 1 w 962845"/>
              <a:gd name="connsiteY1" fmla="*/ 185803 h 4500108"/>
              <a:gd name="connsiteX2" fmla="*/ 0 w 962845"/>
              <a:gd name="connsiteY2" fmla="*/ 4378750 h 4500108"/>
              <a:gd name="connsiteX3" fmla="*/ 962845 w 962845"/>
              <a:gd name="connsiteY3" fmla="*/ 4500108 h 4500108"/>
              <a:gd name="connsiteX4" fmla="*/ 574438 w 962845"/>
              <a:gd name="connsiteY4" fmla="*/ 0 h 4500108"/>
              <a:gd name="connsiteX0" fmla="*/ 574438 w 574438"/>
              <a:gd name="connsiteY0" fmla="*/ 0 h 4504769"/>
              <a:gd name="connsiteX1" fmla="*/ 1 w 574438"/>
              <a:gd name="connsiteY1" fmla="*/ 185803 h 4504769"/>
              <a:gd name="connsiteX2" fmla="*/ 0 w 574438"/>
              <a:gd name="connsiteY2" fmla="*/ 4378750 h 4504769"/>
              <a:gd name="connsiteX3" fmla="*/ 536026 w 574438"/>
              <a:gd name="connsiteY3" fmla="*/ 4504769 h 4504769"/>
              <a:gd name="connsiteX4" fmla="*/ 574438 w 574438"/>
              <a:gd name="connsiteY4" fmla="*/ 0 h 4504769"/>
              <a:gd name="connsiteX0" fmla="*/ 574438 w 574438"/>
              <a:gd name="connsiteY0" fmla="*/ 2701 h 4507470"/>
              <a:gd name="connsiteX1" fmla="*/ 306680 w 574438"/>
              <a:gd name="connsiteY1" fmla="*/ 9617 h 4507470"/>
              <a:gd name="connsiteX2" fmla="*/ 1 w 574438"/>
              <a:gd name="connsiteY2" fmla="*/ 188504 h 4507470"/>
              <a:gd name="connsiteX3" fmla="*/ 0 w 574438"/>
              <a:gd name="connsiteY3" fmla="*/ 4381451 h 4507470"/>
              <a:gd name="connsiteX4" fmla="*/ 536026 w 574438"/>
              <a:gd name="connsiteY4" fmla="*/ 4507470 h 4507470"/>
              <a:gd name="connsiteX5" fmla="*/ 574438 w 574438"/>
              <a:gd name="connsiteY5" fmla="*/ 2701 h 4507470"/>
              <a:gd name="connsiteX0" fmla="*/ 574438 w 574438"/>
              <a:gd name="connsiteY0" fmla="*/ 2701 h 4520551"/>
              <a:gd name="connsiteX1" fmla="*/ 306680 w 574438"/>
              <a:gd name="connsiteY1" fmla="*/ 9617 h 4520551"/>
              <a:gd name="connsiteX2" fmla="*/ 1 w 574438"/>
              <a:gd name="connsiteY2" fmla="*/ 188504 h 4520551"/>
              <a:gd name="connsiteX3" fmla="*/ 0 w 574438"/>
              <a:gd name="connsiteY3" fmla="*/ 4381451 h 4520551"/>
              <a:gd name="connsiteX4" fmla="*/ 309287 w 574438"/>
              <a:gd name="connsiteY4" fmla="*/ 4520551 h 4520551"/>
              <a:gd name="connsiteX5" fmla="*/ 536026 w 574438"/>
              <a:gd name="connsiteY5" fmla="*/ 4507470 h 4520551"/>
              <a:gd name="connsiteX6" fmla="*/ 574438 w 574438"/>
              <a:gd name="connsiteY6" fmla="*/ 2701 h 4520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4438" h="4520551">
                <a:moveTo>
                  <a:pt x="574438" y="2701"/>
                </a:moveTo>
                <a:cubicBezTo>
                  <a:pt x="489531" y="32967"/>
                  <a:pt x="391587" y="-20649"/>
                  <a:pt x="306680" y="9617"/>
                </a:cubicBezTo>
                <a:lnTo>
                  <a:pt x="1" y="188504"/>
                </a:lnTo>
                <a:cubicBezTo>
                  <a:pt x="1" y="1586153"/>
                  <a:pt x="0" y="2983802"/>
                  <a:pt x="0" y="4381451"/>
                </a:cubicBezTo>
                <a:cubicBezTo>
                  <a:pt x="103096" y="4404517"/>
                  <a:pt x="206191" y="4497485"/>
                  <a:pt x="309287" y="4520551"/>
                </a:cubicBezTo>
                <a:lnTo>
                  <a:pt x="536026" y="4507470"/>
                </a:lnTo>
                <a:lnTo>
                  <a:pt x="574438" y="2701"/>
                </a:lnTo>
                <a:close/>
              </a:path>
            </a:pathLst>
          </a:custGeom>
          <a:gradFill>
            <a:gsLst>
              <a:gs pos="0">
                <a:schemeClr val="accent3">
                  <a:alpha val="36000"/>
                </a:schemeClr>
              </a:gs>
              <a:gs pos="99000">
                <a:schemeClr val="accent3">
                  <a:alpha val="0"/>
                </a:schemeClr>
              </a:gs>
            </a:gsLst>
            <a:lin ang="0" scaled="1"/>
          </a:gradFill>
        </p:spPr>
        <p:txBody>
          <a:bodyPr lIns="89956" tIns="71964" rIns="89956" bIns="71964" rtlCol="0" anchor="ctr"/>
          <a:lstStyle/>
          <a:p>
            <a:pPr marL="0" marR="0" lvl="0" indent="0" algn="ctr" defTabSz="913943" rtl="0" eaLnBrk="1" fontAlgn="base" latinLnBrk="0" hangingPunct="1">
              <a:lnSpc>
                <a:spcPct val="100000"/>
              </a:lnSpc>
              <a:spcBef>
                <a:spcPct val="50000"/>
              </a:spcBef>
              <a:spcAft>
                <a:spcPct val="0"/>
              </a:spcAft>
              <a:buClr>
                <a:srgbClr val="F0AB00"/>
              </a:buClr>
              <a:buSzPct val="80000"/>
              <a:buFontTx/>
              <a:buNone/>
              <a:tabLst/>
              <a:defRPr/>
            </a:pPr>
            <a:endParaRPr kumimoji="0" lang="en-US" sz="1999" b="0" i="0" u="none" strike="noStrike" kern="0" cap="none" spc="0" normalizeH="0" baseline="0" noProof="0" err="1">
              <a:ln>
                <a:noFill/>
              </a:ln>
              <a:solidFill>
                <a:prstClr val="black"/>
              </a:solidFill>
              <a:effectLst/>
              <a:uLnTx/>
              <a:uFillTx/>
              <a:latin typeface="Helvetica" pitchFamily="2" charset="0"/>
              <a:ea typeface="Arial Unicode MS" pitchFamily="34" charset="-128"/>
              <a:cs typeface="Arial Unicode MS" pitchFamily="34" charset="-128"/>
            </a:endParaRPr>
          </a:p>
        </p:txBody>
      </p:sp>
      <p:sp>
        <p:nvSpPr>
          <p:cNvPr id="63" name="TextBox 62">
            <a:extLst>
              <a:ext uri="{FF2B5EF4-FFF2-40B4-BE49-F238E27FC236}">
                <a16:creationId xmlns:a16="http://schemas.microsoft.com/office/drawing/2014/main" id="{84C8D049-DE61-477F-B6DD-197B6AF40A97}"/>
              </a:ext>
            </a:extLst>
          </p:cNvPr>
          <p:cNvSpPr txBox="1"/>
          <p:nvPr/>
        </p:nvSpPr>
        <p:spPr>
          <a:xfrm>
            <a:off x="4682559" y="4336653"/>
            <a:ext cx="352661" cy="415498"/>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ts val="600"/>
              </a:spcBef>
              <a:spcAft>
                <a:spcPct val="0"/>
              </a:spcAft>
              <a:buClr>
                <a:srgbClr val="F0AB00"/>
              </a:buClr>
              <a:buSzPct val="80000"/>
              <a:buFontTx/>
              <a:buNone/>
              <a:tabLst/>
              <a:defRPr/>
            </a:pPr>
            <a:r>
              <a:rPr kumimoji="0" lang="en-US" sz="900" b="1"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rPr>
              <a:t>1101</a:t>
            </a:r>
            <a:br>
              <a:rPr kumimoji="0" lang="en-US" sz="900" b="1"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rPr>
            </a:br>
            <a:r>
              <a:rPr kumimoji="0" lang="en-US" sz="900" b="1"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rPr>
              <a:t> 10101</a:t>
            </a:r>
            <a:br>
              <a:rPr kumimoji="0" lang="en-US" sz="900" b="1"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rPr>
            </a:br>
            <a:r>
              <a:rPr kumimoji="0" lang="en-US" sz="900" b="1"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rPr>
              <a:t> 010</a:t>
            </a:r>
          </a:p>
        </p:txBody>
      </p:sp>
      <p:sp>
        <p:nvSpPr>
          <p:cNvPr id="64" name="TextBox 63">
            <a:extLst>
              <a:ext uri="{FF2B5EF4-FFF2-40B4-BE49-F238E27FC236}">
                <a16:creationId xmlns:a16="http://schemas.microsoft.com/office/drawing/2014/main" id="{931CBCE9-63E6-4E17-932E-6EE2803B8496}"/>
              </a:ext>
            </a:extLst>
          </p:cNvPr>
          <p:cNvSpPr txBox="1"/>
          <p:nvPr/>
        </p:nvSpPr>
        <p:spPr>
          <a:xfrm>
            <a:off x="4683561" y="2985804"/>
            <a:ext cx="352661" cy="415498"/>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ts val="600"/>
              </a:spcBef>
              <a:spcAft>
                <a:spcPct val="0"/>
              </a:spcAft>
              <a:buClr>
                <a:srgbClr val="F0AB00"/>
              </a:buClr>
              <a:buSzPct val="80000"/>
              <a:buFontTx/>
              <a:buNone/>
              <a:tabLst/>
              <a:defRPr/>
            </a:pPr>
            <a:r>
              <a:rPr kumimoji="0" lang="en-US" sz="900" b="1"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rPr>
              <a:t>1101</a:t>
            </a:r>
            <a:br>
              <a:rPr kumimoji="0" lang="en-US" sz="900" b="1"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rPr>
            </a:br>
            <a:r>
              <a:rPr kumimoji="0" lang="en-US" sz="900" b="1"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rPr>
              <a:t> 10101</a:t>
            </a:r>
            <a:br>
              <a:rPr kumimoji="0" lang="en-US" sz="900" b="1"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rPr>
            </a:br>
            <a:r>
              <a:rPr kumimoji="0" lang="en-US" sz="900" b="1"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rPr>
              <a:t> 010</a:t>
            </a:r>
          </a:p>
        </p:txBody>
      </p:sp>
      <p:sp>
        <p:nvSpPr>
          <p:cNvPr id="65" name="TextBox 64">
            <a:extLst>
              <a:ext uri="{FF2B5EF4-FFF2-40B4-BE49-F238E27FC236}">
                <a16:creationId xmlns:a16="http://schemas.microsoft.com/office/drawing/2014/main" id="{73744736-CB3E-4C22-B154-0615BDB84DDC}"/>
              </a:ext>
            </a:extLst>
          </p:cNvPr>
          <p:cNvSpPr txBox="1"/>
          <p:nvPr/>
        </p:nvSpPr>
        <p:spPr>
          <a:xfrm>
            <a:off x="3757883" y="2582270"/>
            <a:ext cx="384721" cy="415498"/>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ts val="600"/>
              </a:spcBef>
              <a:spcAft>
                <a:spcPct val="0"/>
              </a:spcAft>
              <a:buClr>
                <a:srgbClr val="F0AB00"/>
              </a:buClr>
              <a:buSzPct val="80000"/>
              <a:buFontTx/>
              <a:buNone/>
              <a:tabLst/>
              <a:defRPr/>
            </a:pPr>
            <a:r>
              <a:rPr kumimoji="0" lang="en-US" sz="900" b="1"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rPr>
              <a:t>1101</a:t>
            </a:r>
            <a:br>
              <a:rPr kumimoji="0" lang="en-US" sz="900" b="1"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rPr>
            </a:br>
            <a:r>
              <a:rPr kumimoji="0" lang="en-US" sz="900" b="1"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rPr>
              <a:t>  10101</a:t>
            </a:r>
            <a:br>
              <a:rPr kumimoji="0" lang="en-US" sz="900" b="1"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rPr>
            </a:br>
            <a:r>
              <a:rPr kumimoji="0" lang="en-US" sz="900" b="1"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rPr>
              <a:t> 010</a:t>
            </a:r>
          </a:p>
        </p:txBody>
      </p:sp>
      <p:sp>
        <p:nvSpPr>
          <p:cNvPr id="66" name="TextBox 65">
            <a:extLst>
              <a:ext uri="{FF2B5EF4-FFF2-40B4-BE49-F238E27FC236}">
                <a16:creationId xmlns:a16="http://schemas.microsoft.com/office/drawing/2014/main" id="{9EC4B61F-03BA-4B6B-9C55-058FD5EFB5D3}"/>
              </a:ext>
            </a:extLst>
          </p:cNvPr>
          <p:cNvSpPr txBox="1"/>
          <p:nvPr/>
        </p:nvSpPr>
        <p:spPr>
          <a:xfrm>
            <a:off x="4681931" y="5051663"/>
            <a:ext cx="352661" cy="415498"/>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ts val="600"/>
              </a:spcBef>
              <a:spcAft>
                <a:spcPct val="0"/>
              </a:spcAft>
              <a:buClr>
                <a:srgbClr val="F0AB00"/>
              </a:buClr>
              <a:buSzPct val="80000"/>
              <a:buFontTx/>
              <a:buNone/>
              <a:tabLst/>
              <a:defRPr/>
            </a:pPr>
            <a:r>
              <a:rPr kumimoji="0" lang="en-US" sz="900" b="1"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rPr>
              <a:t>1101</a:t>
            </a:r>
            <a:br>
              <a:rPr kumimoji="0" lang="en-US" sz="900" b="1"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rPr>
            </a:br>
            <a:r>
              <a:rPr kumimoji="0" lang="en-US" sz="900" b="1"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rPr>
              <a:t> 10101</a:t>
            </a:r>
            <a:br>
              <a:rPr kumimoji="0" lang="en-US" sz="900" b="1"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rPr>
            </a:br>
            <a:r>
              <a:rPr kumimoji="0" lang="en-US" sz="900" b="1"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rPr>
              <a:t> 010</a:t>
            </a:r>
          </a:p>
        </p:txBody>
      </p:sp>
      <p:sp>
        <p:nvSpPr>
          <p:cNvPr id="67" name="TextBox 66">
            <a:extLst>
              <a:ext uri="{FF2B5EF4-FFF2-40B4-BE49-F238E27FC236}">
                <a16:creationId xmlns:a16="http://schemas.microsoft.com/office/drawing/2014/main" id="{A8F47CEF-9B1E-4852-BD49-3DD80E327DA3}"/>
              </a:ext>
            </a:extLst>
          </p:cNvPr>
          <p:cNvSpPr txBox="1"/>
          <p:nvPr/>
        </p:nvSpPr>
        <p:spPr>
          <a:xfrm>
            <a:off x="4761661" y="3739362"/>
            <a:ext cx="384721" cy="276999"/>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ts val="600"/>
              </a:spcBef>
              <a:spcAft>
                <a:spcPct val="0"/>
              </a:spcAft>
              <a:buClr>
                <a:srgbClr val="F0AB00"/>
              </a:buClr>
              <a:buSzPct val="80000"/>
              <a:buFontTx/>
              <a:buNone/>
              <a:tabLst/>
              <a:defRPr/>
            </a:pPr>
            <a:r>
              <a:rPr kumimoji="0" lang="en-US" sz="900" b="1"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rPr>
              <a:t>1101</a:t>
            </a:r>
            <a:br>
              <a:rPr kumimoji="0" lang="en-US" sz="900" b="1"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rPr>
            </a:br>
            <a:r>
              <a:rPr kumimoji="0" lang="en-US" sz="900" b="1"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rPr>
              <a:t>  10101</a:t>
            </a:r>
          </a:p>
        </p:txBody>
      </p:sp>
      <p:grpSp>
        <p:nvGrpSpPr>
          <p:cNvPr id="68" name="Group 67">
            <a:extLst>
              <a:ext uri="{FF2B5EF4-FFF2-40B4-BE49-F238E27FC236}">
                <a16:creationId xmlns:a16="http://schemas.microsoft.com/office/drawing/2014/main" id="{95D975B8-5D8B-402E-BCA3-B6EE22AA424E}"/>
              </a:ext>
            </a:extLst>
          </p:cNvPr>
          <p:cNvGrpSpPr/>
          <p:nvPr/>
        </p:nvGrpSpPr>
        <p:grpSpPr>
          <a:xfrm>
            <a:off x="1054047" y="2839927"/>
            <a:ext cx="2173161" cy="2513156"/>
            <a:chOff x="1054320" y="2316719"/>
            <a:chExt cx="2513868" cy="2513810"/>
          </a:xfrm>
        </p:grpSpPr>
        <p:cxnSp>
          <p:nvCxnSpPr>
            <p:cNvPr id="69" name="Straight Arrow Connector 4">
              <a:extLst>
                <a:ext uri="{FF2B5EF4-FFF2-40B4-BE49-F238E27FC236}">
                  <a16:creationId xmlns:a16="http://schemas.microsoft.com/office/drawing/2014/main" id="{2DD62DF9-CD77-4A27-A643-E1982E92BED9}"/>
                </a:ext>
              </a:extLst>
            </p:cNvPr>
            <p:cNvCxnSpPr/>
            <p:nvPr/>
          </p:nvCxnSpPr>
          <p:spPr>
            <a:xfrm>
              <a:off x="1054320" y="2316719"/>
              <a:ext cx="2513868" cy="1239465"/>
            </a:xfrm>
            <a:prstGeom prst="bentConnector3">
              <a:avLst>
                <a:gd name="adj1" fmla="val 50000"/>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5">
              <a:extLst>
                <a:ext uri="{FF2B5EF4-FFF2-40B4-BE49-F238E27FC236}">
                  <a16:creationId xmlns:a16="http://schemas.microsoft.com/office/drawing/2014/main" id="{51183EAF-51C3-4A48-AA41-1D946F0E8D9F}"/>
                </a:ext>
              </a:extLst>
            </p:cNvPr>
            <p:cNvCxnSpPr/>
            <p:nvPr/>
          </p:nvCxnSpPr>
          <p:spPr>
            <a:xfrm>
              <a:off x="1054320" y="3011074"/>
              <a:ext cx="2513868" cy="545111"/>
            </a:xfrm>
            <a:prstGeom prst="bentConnector3">
              <a:avLst>
                <a:gd name="adj1" fmla="val 50000"/>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12">
              <a:extLst>
                <a:ext uri="{FF2B5EF4-FFF2-40B4-BE49-F238E27FC236}">
                  <a16:creationId xmlns:a16="http://schemas.microsoft.com/office/drawing/2014/main" id="{6320EB0F-8E9C-4B7A-A85E-0D36CA192A3B}"/>
                </a:ext>
              </a:extLst>
            </p:cNvPr>
            <p:cNvCxnSpPr/>
            <p:nvPr/>
          </p:nvCxnSpPr>
          <p:spPr>
            <a:xfrm flipV="1">
              <a:off x="1054320" y="3556185"/>
              <a:ext cx="2513868" cy="480466"/>
            </a:xfrm>
            <a:prstGeom prst="bentConnector3">
              <a:avLst>
                <a:gd name="adj1" fmla="val 50000"/>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30">
              <a:extLst>
                <a:ext uri="{FF2B5EF4-FFF2-40B4-BE49-F238E27FC236}">
                  <a16:creationId xmlns:a16="http://schemas.microsoft.com/office/drawing/2014/main" id="{37B27077-AA6E-428B-8227-8909036422C7}"/>
                </a:ext>
              </a:extLst>
            </p:cNvPr>
            <p:cNvCxnSpPr>
              <a:cxnSpLocks/>
            </p:cNvCxnSpPr>
            <p:nvPr/>
          </p:nvCxnSpPr>
          <p:spPr>
            <a:xfrm flipV="1">
              <a:off x="1054320" y="3556184"/>
              <a:ext cx="2513868" cy="1274345"/>
            </a:xfrm>
            <a:prstGeom prst="bentConnector3">
              <a:avLst>
                <a:gd name="adj1" fmla="val 50000"/>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73" name="Rectangle 72">
            <a:extLst>
              <a:ext uri="{FF2B5EF4-FFF2-40B4-BE49-F238E27FC236}">
                <a16:creationId xmlns:a16="http://schemas.microsoft.com/office/drawing/2014/main" id="{C11D79F6-B478-4275-B4F2-D56003B63C53}"/>
              </a:ext>
            </a:extLst>
          </p:cNvPr>
          <p:cNvSpPr/>
          <p:nvPr/>
        </p:nvSpPr>
        <p:spPr bwMode="gray">
          <a:xfrm>
            <a:off x="1057086" y="2697325"/>
            <a:ext cx="176243" cy="283886"/>
          </a:xfrm>
          <a:prstGeom prst="rect">
            <a:avLst/>
          </a:prstGeom>
          <a:noFill/>
          <a:ln w="6350" algn="ctr">
            <a:noFill/>
            <a:miter lim="800000"/>
            <a:headEnd/>
            <a:tailEnd/>
          </a:ln>
        </p:spPr>
        <p:txBody>
          <a:bodyPr lIns="89956" tIns="71964" rIns="89956" bIns="71964" rtlCol="0" anchor="ctr"/>
          <a:lstStyle/>
          <a:p>
            <a:pPr marL="0" marR="0" lvl="0" indent="0" algn="ctr" defTabSz="913943" rtl="0" eaLnBrk="1" fontAlgn="base" latinLnBrk="0" hangingPunct="1">
              <a:lnSpc>
                <a:spcPct val="100000"/>
              </a:lnSpc>
              <a:spcBef>
                <a:spcPct val="50000"/>
              </a:spcBef>
              <a:spcAft>
                <a:spcPct val="0"/>
              </a:spcAft>
              <a:buClr>
                <a:srgbClr val="F0AB00"/>
              </a:buClr>
              <a:buSzPct val="80000"/>
              <a:buFontTx/>
              <a:buNone/>
              <a:tabLst/>
              <a:defRPr/>
            </a:pPr>
            <a:endParaRPr kumimoji="0" lang="en-US" sz="1799" b="0"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endParaRPr>
          </a:p>
        </p:txBody>
      </p:sp>
      <p:sp>
        <p:nvSpPr>
          <p:cNvPr id="74" name="Rectangle 73">
            <a:extLst>
              <a:ext uri="{FF2B5EF4-FFF2-40B4-BE49-F238E27FC236}">
                <a16:creationId xmlns:a16="http://schemas.microsoft.com/office/drawing/2014/main" id="{9377FB84-9323-4D34-93D4-23F83CB0555D}"/>
              </a:ext>
            </a:extLst>
          </p:cNvPr>
          <p:cNvSpPr/>
          <p:nvPr/>
        </p:nvSpPr>
        <p:spPr bwMode="gray">
          <a:xfrm>
            <a:off x="1057086" y="3391339"/>
            <a:ext cx="176243" cy="283886"/>
          </a:xfrm>
          <a:prstGeom prst="rect">
            <a:avLst/>
          </a:prstGeom>
          <a:noFill/>
          <a:ln w="6350" algn="ctr">
            <a:noFill/>
            <a:miter lim="800000"/>
            <a:headEnd/>
            <a:tailEnd/>
          </a:ln>
        </p:spPr>
        <p:txBody>
          <a:bodyPr lIns="89956" tIns="71964" rIns="89956" bIns="71964" rtlCol="0" anchor="ctr"/>
          <a:lstStyle/>
          <a:p>
            <a:pPr marL="0" marR="0" lvl="0" indent="0" algn="ctr" defTabSz="913943" rtl="0" eaLnBrk="1" fontAlgn="base" latinLnBrk="0" hangingPunct="1">
              <a:lnSpc>
                <a:spcPct val="100000"/>
              </a:lnSpc>
              <a:spcBef>
                <a:spcPct val="50000"/>
              </a:spcBef>
              <a:spcAft>
                <a:spcPct val="0"/>
              </a:spcAft>
              <a:buClr>
                <a:srgbClr val="F0AB00"/>
              </a:buClr>
              <a:buSzPct val="80000"/>
              <a:buFontTx/>
              <a:buNone/>
              <a:tabLst/>
              <a:defRPr/>
            </a:pPr>
            <a:endParaRPr kumimoji="0" lang="en-US" sz="1799" b="0"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endParaRPr>
          </a:p>
        </p:txBody>
      </p:sp>
      <p:sp>
        <p:nvSpPr>
          <p:cNvPr id="75" name="Rectangle 74">
            <a:extLst>
              <a:ext uri="{FF2B5EF4-FFF2-40B4-BE49-F238E27FC236}">
                <a16:creationId xmlns:a16="http://schemas.microsoft.com/office/drawing/2014/main" id="{F945146A-6332-4AD8-A90E-597DD37883F5}"/>
              </a:ext>
            </a:extLst>
          </p:cNvPr>
          <p:cNvSpPr/>
          <p:nvPr/>
        </p:nvSpPr>
        <p:spPr bwMode="gray">
          <a:xfrm>
            <a:off x="1057086" y="4416410"/>
            <a:ext cx="176243" cy="283886"/>
          </a:xfrm>
          <a:prstGeom prst="rect">
            <a:avLst/>
          </a:prstGeom>
          <a:noFill/>
          <a:ln w="6350" algn="ctr">
            <a:noFill/>
            <a:miter lim="800000"/>
            <a:headEnd/>
            <a:tailEnd/>
          </a:ln>
        </p:spPr>
        <p:txBody>
          <a:bodyPr lIns="89956" tIns="71964" rIns="89956" bIns="71964" rtlCol="0" anchor="ctr"/>
          <a:lstStyle/>
          <a:p>
            <a:pPr marL="0" marR="0" lvl="0" indent="0" algn="ctr" defTabSz="913943" rtl="0" eaLnBrk="1" fontAlgn="base" latinLnBrk="0" hangingPunct="1">
              <a:lnSpc>
                <a:spcPct val="100000"/>
              </a:lnSpc>
              <a:spcBef>
                <a:spcPct val="50000"/>
              </a:spcBef>
              <a:spcAft>
                <a:spcPct val="0"/>
              </a:spcAft>
              <a:buClr>
                <a:srgbClr val="F0AB00"/>
              </a:buClr>
              <a:buSzPct val="80000"/>
              <a:buFontTx/>
              <a:buNone/>
              <a:tabLst/>
              <a:defRPr/>
            </a:pPr>
            <a:endParaRPr kumimoji="0" lang="en-US" sz="1799" b="0"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endParaRPr>
          </a:p>
        </p:txBody>
      </p:sp>
      <p:sp>
        <p:nvSpPr>
          <p:cNvPr id="76" name="Rectangle 75">
            <a:extLst>
              <a:ext uri="{FF2B5EF4-FFF2-40B4-BE49-F238E27FC236}">
                <a16:creationId xmlns:a16="http://schemas.microsoft.com/office/drawing/2014/main" id="{6FE037D8-AD39-467B-900D-14A2128902C2}"/>
              </a:ext>
            </a:extLst>
          </p:cNvPr>
          <p:cNvSpPr/>
          <p:nvPr/>
        </p:nvSpPr>
        <p:spPr bwMode="gray">
          <a:xfrm>
            <a:off x="1057086" y="5209900"/>
            <a:ext cx="176243" cy="283886"/>
          </a:xfrm>
          <a:prstGeom prst="rect">
            <a:avLst/>
          </a:prstGeom>
          <a:noFill/>
          <a:ln w="6350" algn="ctr">
            <a:noFill/>
            <a:miter lim="800000"/>
            <a:headEnd/>
            <a:tailEnd/>
          </a:ln>
        </p:spPr>
        <p:txBody>
          <a:bodyPr lIns="89956" tIns="71964" rIns="89956" bIns="71964" rtlCol="0" anchor="ctr"/>
          <a:lstStyle/>
          <a:p>
            <a:pPr marL="0" marR="0" lvl="0" indent="0" algn="ctr" defTabSz="913943" rtl="0" eaLnBrk="1" fontAlgn="base" latinLnBrk="0" hangingPunct="1">
              <a:lnSpc>
                <a:spcPct val="100000"/>
              </a:lnSpc>
              <a:spcBef>
                <a:spcPct val="50000"/>
              </a:spcBef>
              <a:spcAft>
                <a:spcPct val="0"/>
              </a:spcAft>
              <a:buClr>
                <a:srgbClr val="F0AB00"/>
              </a:buClr>
              <a:buSzPct val="80000"/>
              <a:buFontTx/>
              <a:buNone/>
              <a:tabLst/>
              <a:defRPr/>
            </a:pPr>
            <a:endParaRPr kumimoji="0" lang="en-US" sz="1799" b="0"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endParaRPr>
          </a:p>
        </p:txBody>
      </p:sp>
      <p:sp>
        <p:nvSpPr>
          <p:cNvPr id="77" name="TextBox 76">
            <a:extLst>
              <a:ext uri="{FF2B5EF4-FFF2-40B4-BE49-F238E27FC236}">
                <a16:creationId xmlns:a16="http://schemas.microsoft.com/office/drawing/2014/main" id="{37124FA8-2488-4CE9-87A4-DB93CC72A969}"/>
              </a:ext>
            </a:extLst>
          </p:cNvPr>
          <p:cNvSpPr txBox="1"/>
          <p:nvPr/>
        </p:nvSpPr>
        <p:spPr>
          <a:xfrm>
            <a:off x="3788328" y="4511140"/>
            <a:ext cx="352661" cy="415498"/>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ts val="600"/>
              </a:spcBef>
              <a:spcAft>
                <a:spcPct val="0"/>
              </a:spcAft>
              <a:buClr>
                <a:srgbClr val="F0AB00"/>
              </a:buClr>
              <a:buSzPct val="80000"/>
              <a:buFontTx/>
              <a:buNone/>
              <a:tabLst/>
              <a:defRPr/>
            </a:pPr>
            <a:r>
              <a:rPr kumimoji="0" lang="en-US" sz="900" b="1"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rPr>
              <a:t>1101</a:t>
            </a:r>
            <a:br>
              <a:rPr kumimoji="0" lang="en-US" sz="900" b="1"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rPr>
            </a:br>
            <a:r>
              <a:rPr kumimoji="0" lang="en-US" sz="900" b="1"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rPr>
              <a:t> 10101</a:t>
            </a:r>
            <a:br>
              <a:rPr kumimoji="0" lang="en-US" sz="900" b="1"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rPr>
            </a:br>
            <a:r>
              <a:rPr kumimoji="0" lang="en-US" sz="900" b="1"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rPr>
              <a:t> 010</a:t>
            </a:r>
          </a:p>
        </p:txBody>
      </p:sp>
      <p:sp>
        <p:nvSpPr>
          <p:cNvPr id="78" name="TextBox 77">
            <a:extLst>
              <a:ext uri="{FF2B5EF4-FFF2-40B4-BE49-F238E27FC236}">
                <a16:creationId xmlns:a16="http://schemas.microsoft.com/office/drawing/2014/main" id="{3FADFE1D-D4A0-42C8-8A28-869F1BBD733A}"/>
              </a:ext>
            </a:extLst>
          </p:cNvPr>
          <p:cNvSpPr txBox="1"/>
          <p:nvPr/>
        </p:nvSpPr>
        <p:spPr>
          <a:xfrm>
            <a:off x="3790814" y="3546702"/>
            <a:ext cx="320601" cy="415498"/>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ts val="600"/>
              </a:spcBef>
              <a:spcAft>
                <a:spcPct val="0"/>
              </a:spcAft>
              <a:buClr>
                <a:srgbClr val="F0AB00"/>
              </a:buClr>
              <a:buSzPct val="80000"/>
              <a:buFontTx/>
              <a:buNone/>
              <a:tabLst/>
              <a:defRPr/>
            </a:pPr>
            <a:r>
              <a:rPr kumimoji="0" lang="en-US" sz="900" b="1"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rPr>
              <a:t>1101</a:t>
            </a:r>
            <a:br>
              <a:rPr kumimoji="0" lang="en-US" sz="900" b="1"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rPr>
            </a:br>
            <a:r>
              <a:rPr kumimoji="0" lang="en-US" sz="900" b="1"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rPr>
              <a:t>10101</a:t>
            </a:r>
            <a:br>
              <a:rPr kumimoji="0" lang="en-US" sz="900" b="1"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rPr>
            </a:br>
            <a:r>
              <a:rPr kumimoji="0" lang="en-US" sz="900" b="1"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rPr>
              <a:t>010</a:t>
            </a:r>
          </a:p>
        </p:txBody>
      </p:sp>
      <p:sp>
        <p:nvSpPr>
          <p:cNvPr id="79" name="TextBox 78">
            <a:extLst>
              <a:ext uri="{FF2B5EF4-FFF2-40B4-BE49-F238E27FC236}">
                <a16:creationId xmlns:a16="http://schemas.microsoft.com/office/drawing/2014/main" id="{7F311131-1A68-484E-9CA5-6510CE684EA1}"/>
              </a:ext>
            </a:extLst>
          </p:cNvPr>
          <p:cNvSpPr txBox="1"/>
          <p:nvPr/>
        </p:nvSpPr>
        <p:spPr>
          <a:xfrm>
            <a:off x="3762236" y="5498628"/>
            <a:ext cx="384721" cy="415498"/>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ts val="600"/>
              </a:spcBef>
              <a:spcAft>
                <a:spcPct val="0"/>
              </a:spcAft>
              <a:buClr>
                <a:srgbClr val="F0AB00"/>
              </a:buClr>
              <a:buSzPct val="80000"/>
              <a:buFontTx/>
              <a:buNone/>
              <a:tabLst/>
              <a:defRPr/>
            </a:pPr>
            <a:r>
              <a:rPr kumimoji="0" lang="en-US" sz="900" b="1"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rPr>
              <a:t>1101</a:t>
            </a:r>
            <a:br>
              <a:rPr kumimoji="0" lang="en-US" sz="900" b="1"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rPr>
            </a:br>
            <a:r>
              <a:rPr kumimoji="0" lang="en-US" sz="900" b="1"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rPr>
              <a:t>  10101</a:t>
            </a:r>
            <a:br>
              <a:rPr kumimoji="0" lang="en-US" sz="900" b="1"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rPr>
            </a:br>
            <a:r>
              <a:rPr kumimoji="0" lang="en-US" sz="900" b="1"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rPr>
              <a:t> 010</a:t>
            </a:r>
          </a:p>
        </p:txBody>
      </p:sp>
      <p:sp>
        <p:nvSpPr>
          <p:cNvPr id="80" name="Arrow: Chevron 79">
            <a:extLst>
              <a:ext uri="{FF2B5EF4-FFF2-40B4-BE49-F238E27FC236}">
                <a16:creationId xmlns:a16="http://schemas.microsoft.com/office/drawing/2014/main" id="{422C99C2-53D8-4100-8C03-B93D66DD100A}"/>
              </a:ext>
            </a:extLst>
          </p:cNvPr>
          <p:cNvSpPr/>
          <p:nvPr/>
        </p:nvSpPr>
        <p:spPr bwMode="gray">
          <a:xfrm>
            <a:off x="5754150" y="1849598"/>
            <a:ext cx="2737071" cy="822926"/>
          </a:xfrm>
          <a:prstGeom prst="chevron">
            <a:avLst/>
          </a:prstGeom>
          <a:solidFill>
            <a:schemeClr val="bg1"/>
          </a:solidFill>
          <a:ln w="19050" algn="ctr">
            <a:solidFill>
              <a:schemeClr val="accent6"/>
            </a:solidFill>
            <a:miter lim="800000"/>
            <a:headEnd/>
            <a:tailEnd/>
          </a:ln>
        </p:spPr>
        <p:txBody>
          <a:bodyPr lIns="91416" tIns="0" rIns="0" bIns="0" rtlCol="0" anchor="ctr"/>
          <a:lstStyle/>
          <a:p>
            <a:pPr marL="0" marR="0" lvl="0" indent="0" algn="ctr" defTabSz="914126" rtl="0" eaLnBrk="1" fontAlgn="base" latinLnBrk="0" hangingPunct="1">
              <a:lnSpc>
                <a:spcPct val="100000"/>
              </a:lnSpc>
              <a:spcBef>
                <a:spcPct val="50000"/>
              </a:spcBef>
              <a:spcAft>
                <a:spcPct val="0"/>
              </a:spcAft>
              <a:buClr>
                <a:srgbClr val="F0AB00"/>
              </a:buClr>
              <a:buSzPct val="80000"/>
              <a:buFontTx/>
              <a:buNone/>
              <a:tabLst/>
              <a:defRPr/>
            </a:pPr>
            <a:r>
              <a:rPr kumimoji="0" lang="en-US" sz="1600" b="1"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rPr>
              <a:t>Invoice Processing</a:t>
            </a:r>
          </a:p>
        </p:txBody>
      </p:sp>
      <p:sp>
        <p:nvSpPr>
          <p:cNvPr id="81" name="Arrow: Chevron 80">
            <a:extLst>
              <a:ext uri="{FF2B5EF4-FFF2-40B4-BE49-F238E27FC236}">
                <a16:creationId xmlns:a16="http://schemas.microsoft.com/office/drawing/2014/main" id="{4210AE7A-3C97-4F35-8EE5-492405235FDB}"/>
              </a:ext>
            </a:extLst>
          </p:cNvPr>
          <p:cNvSpPr/>
          <p:nvPr/>
        </p:nvSpPr>
        <p:spPr bwMode="gray">
          <a:xfrm>
            <a:off x="8213731" y="1849598"/>
            <a:ext cx="1844256" cy="822926"/>
          </a:xfrm>
          <a:prstGeom prst="chevron">
            <a:avLst/>
          </a:prstGeom>
          <a:solidFill>
            <a:schemeClr val="bg1"/>
          </a:solidFill>
          <a:ln w="19050" algn="ctr">
            <a:solidFill>
              <a:schemeClr val="accent2"/>
            </a:solidFill>
            <a:miter lim="800000"/>
            <a:headEnd/>
            <a:tailEnd/>
          </a:ln>
        </p:spPr>
        <p:txBody>
          <a:bodyPr lIns="0" tIns="0" rIns="0" bIns="0" rtlCol="0" anchor="ctr"/>
          <a:lstStyle/>
          <a:p>
            <a:pPr marL="0" marR="0" lvl="0" indent="0" algn="ctr" defTabSz="914126" rtl="0" eaLnBrk="1" fontAlgn="base" latinLnBrk="0" hangingPunct="1">
              <a:lnSpc>
                <a:spcPct val="90000"/>
              </a:lnSpc>
              <a:spcBef>
                <a:spcPct val="50000"/>
              </a:spcBef>
              <a:spcAft>
                <a:spcPct val="0"/>
              </a:spcAft>
              <a:buClr>
                <a:srgbClr val="F0AB00"/>
              </a:buClr>
              <a:buSzPct val="80000"/>
              <a:buFontTx/>
              <a:buNone/>
              <a:tabLst/>
              <a:defRPr/>
            </a:pPr>
            <a:r>
              <a:rPr kumimoji="0" lang="en-US" sz="1400" b="1"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rPr>
              <a:t>Process Vendor Invoices</a:t>
            </a:r>
          </a:p>
        </p:txBody>
      </p:sp>
      <p:sp>
        <p:nvSpPr>
          <p:cNvPr id="82" name="Arrow: Chevron 81">
            <a:extLst>
              <a:ext uri="{FF2B5EF4-FFF2-40B4-BE49-F238E27FC236}">
                <a16:creationId xmlns:a16="http://schemas.microsoft.com/office/drawing/2014/main" id="{034F3C44-6472-4BA8-855A-75FB07CC42C1}"/>
              </a:ext>
            </a:extLst>
          </p:cNvPr>
          <p:cNvSpPr/>
          <p:nvPr/>
        </p:nvSpPr>
        <p:spPr bwMode="gray">
          <a:xfrm>
            <a:off x="9780498" y="1849598"/>
            <a:ext cx="1906936" cy="822926"/>
          </a:xfrm>
          <a:prstGeom prst="chevron">
            <a:avLst/>
          </a:prstGeom>
          <a:solidFill>
            <a:schemeClr val="bg1"/>
          </a:solidFill>
          <a:ln w="19050" algn="ctr">
            <a:solidFill>
              <a:schemeClr val="accent3"/>
            </a:solidFill>
            <a:miter lim="800000"/>
            <a:headEnd/>
            <a:tailEnd/>
          </a:ln>
        </p:spPr>
        <p:txBody>
          <a:bodyPr lIns="0" tIns="0" rIns="0" bIns="0" rtlCol="0" anchor="b" anchorCtr="0"/>
          <a:lstStyle/>
          <a:p>
            <a:pPr marL="0" marR="0" lvl="0" indent="0" algn="ctr" defTabSz="914126" rtl="0" eaLnBrk="1" fontAlgn="base" latinLnBrk="0" hangingPunct="1">
              <a:lnSpc>
                <a:spcPct val="90000"/>
              </a:lnSpc>
              <a:spcBef>
                <a:spcPct val="50000"/>
              </a:spcBef>
              <a:spcAft>
                <a:spcPct val="0"/>
              </a:spcAft>
              <a:buClr>
                <a:srgbClr val="F0AB00"/>
              </a:buClr>
              <a:buSzPct val="80000"/>
              <a:buFontTx/>
              <a:buNone/>
              <a:tabLst/>
              <a:defRPr/>
            </a:pPr>
            <a:r>
              <a:rPr kumimoji="0" lang="en-US" sz="1400" b="1"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rPr>
              <a:t>Accounts Payable</a:t>
            </a:r>
          </a:p>
        </p:txBody>
      </p:sp>
      <p:sp>
        <p:nvSpPr>
          <p:cNvPr id="83" name="Arrow: Chevron 82">
            <a:extLst>
              <a:ext uri="{FF2B5EF4-FFF2-40B4-BE49-F238E27FC236}">
                <a16:creationId xmlns:a16="http://schemas.microsoft.com/office/drawing/2014/main" id="{EEC18A7C-C362-4037-8621-A7A640BE6912}"/>
              </a:ext>
            </a:extLst>
          </p:cNvPr>
          <p:cNvSpPr/>
          <p:nvPr/>
        </p:nvSpPr>
        <p:spPr bwMode="gray">
          <a:xfrm>
            <a:off x="5754150" y="2773881"/>
            <a:ext cx="2737071" cy="822926"/>
          </a:xfrm>
          <a:prstGeom prst="chevron">
            <a:avLst/>
          </a:prstGeom>
          <a:solidFill>
            <a:schemeClr val="bg1"/>
          </a:solidFill>
          <a:ln w="19050" algn="ctr">
            <a:solidFill>
              <a:schemeClr val="accent6"/>
            </a:solidFill>
            <a:miter lim="800000"/>
            <a:headEnd/>
            <a:tailEnd/>
          </a:ln>
        </p:spPr>
        <p:txBody>
          <a:bodyPr lIns="91416" tIns="0" rIns="0" bIns="0" rtlCol="0" anchor="ctr"/>
          <a:lstStyle/>
          <a:p>
            <a:pPr marL="0" marR="0" lvl="0" indent="0" algn="ctr" defTabSz="914126" rtl="0" eaLnBrk="1" fontAlgn="base" latinLnBrk="0" hangingPunct="1">
              <a:lnSpc>
                <a:spcPct val="90000"/>
              </a:lnSpc>
              <a:spcBef>
                <a:spcPct val="50000"/>
              </a:spcBef>
              <a:spcAft>
                <a:spcPct val="0"/>
              </a:spcAft>
              <a:buClr>
                <a:srgbClr val="F0AB00"/>
              </a:buClr>
              <a:buSzPct val="80000"/>
              <a:buFontTx/>
              <a:buNone/>
              <a:tabLst/>
              <a:defRPr/>
            </a:pPr>
            <a:r>
              <a:rPr kumimoji="0" lang="en-US" sz="1600" b="1"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rPr>
              <a:t>Sales Order Processing</a:t>
            </a:r>
          </a:p>
        </p:txBody>
      </p:sp>
      <p:sp>
        <p:nvSpPr>
          <p:cNvPr id="84" name="Arrow: Chevron 83">
            <a:extLst>
              <a:ext uri="{FF2B5EF4-FFF2-40B4-BE49-F238E27FC236}">
                <a16:creationId xmlns:a16="http://schemas.microsoft.com/office/drawing/2014/main" id="{89D706D0-D088-43FA-9903-4FA59FCE0F6F}"/>
              </a:ext>
            </a:extLst>
          </p:cNvPr>
          <p:cNvSpPr/>
          <p:nvPr/>
        </p:nvSpPr>
        <p:spPr bwMode="gray">
          <a:xfrm>
            <a:off x="8213731" y="2773881"/>
            <a:ext cx="1844256" cy="822926"/>
          </a:xfrm>
          <a:prstGeom prst="chevron">
            <a:avLst/>
          </a:prstGeom>
          <a:solidFill>
            <a:schemeClr val="bg1"/>
          </a:solidFill>
          <a:ln w="19050" algn="ctr">
            <a:solidFill>
              <a:schemeClr val="accent2"/>
            </a:solidFill>
            <a:miter lim="800000"/>
            <a:headEnd/>
            <a:tailEnd/>
          </a:ln>
        </p:spPr>
        <p:txBody>
          <a:bodyPr lIns="0" tIns="0" rIns="0" bIns="0" rtlCol="0" anchor="ctr"/>
          <a:lstStyle/>
          <a:p>
            <a:pPr marL="0" marR="0" lvl="0" indent="0" algn="ctr" defTabSz="914126" rtl="0" eaLnBrk="1" fontAlgn="base" latinLnBrk="0" hangingPunct="1">
              <a:lnSpc>
                <a:spcPct val="90000"/>
              </a:lnSpc>
              <a:spcBef>
                <a:spcPct val="50000"/>
              </a:spcBef>
              <a:spcAft>
                <a:spcPct val="0"/>
              </a:spcAft>
              <a:buClr>
                <a:srgbClr val="F0AB00"/>
              </a:buClr>
              <a:buSzPct val="80000"/>
              <a:buFontTx/>
              <a:buNone/>
              <a:tabLst/>
              <a:defRPr/>
            </a:pPr>
            <a:r>
              <a:rPr kumimoji="0" lang="en-US" sz="1400" b="1"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rPr>
              <a:t>Create</a:t>
            </a:r>
            <a:br>
              <a:rPr kumimoji="0" lang="en-US" sz="1400" b="1"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rPr>
            </a:br>
            <a:r>
              <a:rPr kumimoji="0" lang="en-US" sz="1400" b="1"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rPr>
              <a:t>Sales</a:t>
            </a:r>
            <a:br>
              <a:rPr kumimoji="0" lang="en-US" sz="1400" b="1"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rPr>
            </a:br>
            <a:r>
              <a:rPr kumimoji="0" lang="en-US" sz="1400" b="1"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rPr>
              <a:t>Order</a:t>
            </a:r>
          </a:p>
        </p:txBody>
      </p:sp>
      <p:sp>
        <p:nvSpPr>
          <p:cNvPr id="85" name="Arrow: Chevron 84">
            <a:extLst>
              <a:ext uri="{FF2B5EF4-FFF2-40B4-BE49-F238E27FC236}">
                <a16:creationId xmlns:a16="http://schemas.microsoft.com/office/drawing/2014/main" id="{48F9A888-E07B-42C9-BF4E-9AF796CF205E}"/>
              </a:ext>
            </a:extLst>
          </p:cNvPr>
          <p:cNvSpPr/>
          <p:nvPr/>
        </p:nvSpPr>
        <p:spPr bwMode="gray">
          <a:xfrm>
            <a:off x="9780498" y="2773881"/>
            <a:ext cx="1906936" cy="822926"/>
          </a:xfrm>
          <a:prstGeom prst="chevron">
            <a:avLst/>
          </a:prstGeom>
          <a:solidFill>
            <a:schemeClr val="bg1"/>
          </a:solidFill>
          <a:ln w="19050" algn="ctr">
            <a:solidFill>
              <a:schemeClr val="accent3"/>
            </a:solidFill>
            <a:miter lim="800000"/>
            <a:headEnd/>
            <a:tailEnd/>
          </a:ln>
        </p:spPr>
        <p:txBody>
          <a:bodyPr lIns="0" tIns="0" rIns="0" bIns="0" rtlCol="0" anchor="b" anchorCtr="0"/>
          <a:lstStyle/>
          <a:p>
            <a:pPr marL="0" marR="0" lvl="0" indent="0" algn="ctr" defTabSz="914126" rtl="0" eaLnBrk="1" fontAlgn="base" latinLnBrk="0" hangingPunct="1">
              <a:lnSpc>
                <a:spcPct val="90000"/>
              </a:lnSpc>
              <a:spcBef>
                <a:spcPct val="50000"/>
              </a:spcBef>
              <a:spcAft>
                <a:spcPct val="0"/>
              </a:spcAft>
              <a:buClr>
                <a:srgbClr val="F0AB00"/>
              </a:buClr>
              <a:buSzPct val="80000"/>
              <a:buFontTx/>
              <a:buNone/>
              <a:tabLst/>
              <a:defRPr/>
            </a:pPr>
            <a:r>
              <a:rPr kumimoji="0" lang="en-US" sz="1400" b="1"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rPr>
              <a:t>Order</a:t>
            </a:r>
            <a:br>
              <a:rPr kumimoji="0" lang="en-US" sz="1400" b="1"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rPr>
            </a:br>
            <a:r>
              <a:rPr kumimoji="0" lang="en-US" sz="1400" b="1"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rPr>
              <a:t>Fulfillment</a:t>
            </a:r>
          </a:p>
        </p:txBody>
      </p:sp>
      <p:sp>
        <p:nvSpPr>
          <p:cNvPr id="86" name="Arrow: Chevron 85">
            <a:extLst>
              <a:ext uri="{FF2B5EF4-FFF2-40B4-BE49-F238E27FC236}">
                <a16:creationId xmlns:a16="http://schemas.microsoft.com/office/drawing/2014/main" id="{D17AE100-BB7C-4B64-93AD-BC1AFEFAA1D6}"/>
              </a:ext>
            </a:extLst>
          </p:cNvPr>
          <p:cNvSpPr/>
          <p:nvPr/>
        </p:nvSpPr>
        <p:spPr bwMode="gray">
          <a:xfrm>
            <a:off x="5754150" y="3698165"/>
            <a:ext cx="2737071" cy="822926"/>
          </a:xfrm>
          <a:prstGeom prst="chevron">
            <a:avLst/>
          </a:prstGeom>
          <a:solidFill>
            <a:schemeClr val="bg1"/>
          </a:solidFill>
          <a:ln w="19050" algn="ctr">
            <a:solidFill>
              <a:schemeClr val="accent6"/>
            </a:solidFill>
            <a:miter lim="800000"/>
            <a:headEnd/>
            <a:tailEnd/>
          </a:ln>
        </p:spPr>
        <p:txBody>
          <a:bodyPr lIns="91416" tIns="0" rIns="0" bIns="0" rtlCol="0" anchor="ctr"/>
          <a:lstStyle/>
          <a:p>
            <a:pPr marL="0" marR="0" lvl="0" indent="0" algn="ctr" defTabSz="914126" rtl="0" eaLnBrk="1" fontAlgn="base" latinLnBrk="0" hangingPunct="1">
              <a:lnSpc>
                <a:spcPct val="100000"/>
              </a:lnSpc>
              <a:spcBef>
                <a:spcPct val="50000"/>
              </a:spcBef>
              <a:spcAft>
                <a:spcPct val="0"/>
              </a:spcAft>
              <a:buClr>
                <a:srgbClr val="F0AB00"/>
              </a:buClr>
              <a:buSzPct val="80000"/>
              <a:buFontTx/>
              <a:buNone/>
              <a:tabLst/>
              <a:defRPr/>
            </a:pPr>
            <a:r>
              <a:rPr kumimoji="0" lang="en-US" sz="1600" b="1"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rPr>
              <a:t>Delivery Notes</a:t>
            </a:r>
          </a:p>
        </p:txBody>
      </p:sp>
      <p:sp>
        <p:nvSpPr>
          <p:cNvPr id="87" name="Arrow: Chevron 86">
            <a:extLst>
              <a:ext uri="{FF2B5EF4-FFF2-40B4-BE49-F238E27FC236}">
                <a16:creationId xmlns:a16="http://schemas.microsoft.com/office/drawing/2014/main" id="{882BE5DD-BACF-415C-9E31-ADDDCCCE84F1}"/>
              </a:ext>
            </a:extLst>
          </p:cNvPr>
          <p:cNvSpPr/>
          <p:nvPr/>
        </p:nvSpPr>
        <p:spPr bwMode="gray">
          <a:xfrm>
            <a:off x="8213731" y="3698165"/>
            <a:ext cx="1844256" cy="822926"/>
          </a:xfrm>
          <a:prstGeom prst="chevron">
            <a:avLst/>
          </a:prstGeom>
          <a:solidFill>
            <a:schemeClr val="bg1"/>
          </a:solidFill>
          <a:ln w="19050" algn="ctr">
            <a:solidFill>
              <a:schemeClr val="accent2"/>
            </a:solidFill>
            <a:miter lim="800000"/>
            <a:headEnd/>
            <a:tailEnd/>
          </a:ln>
        </p:spPr>
        <p:txBody>
          <a:bodyPr lIns="0" tIns="0" rIns="0" bIns="0" rtlCol="0" anchor="ctr"/>
          <a:lstStyle/>
          <a:p>
            <a:pPr marL="0" marR="0" lvl="0" indent="0" algn="ctr" defTabSz="914126" rtl="0" eaLnBrk="1" fontAlgn="base" latinLnBrk="0" hangingPunct="1">
              <a:lnSpc>
                <a:spcPct val="90000"/>
              </a:lnSpc>
              <a:spcBef>
                <a:spcPct val="50000"/>
              </a:spcBef>
              <a:spcAft>
                <a:spcPct val="0"/>
              </a:spcAft>
              <a:buClr>
                <a:srgbClr val="F0AB00"/>
              </a:buClr>
              <a:buSzPct val="80000"/>
              <a:buFontTx/>
              <a:buNone/>
              <a:tabLst/>
              <a:defRPr/>
            </a:pPr>
            <a:r>
              <a:rPr kumimoji="0" lang="en-US" sz="1400" b="1"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rPr>
              <a:t>Create</a:t>
            </a:r>
            <a:br>
              <a:rPr kumimoji="0" lang="en-US" sz="1400" b="1"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rPr>
            </a:br>
            <a:r>
              <a:rPr kumimoji="0" lang="en-US" sz="1400" b="1"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rPr>
              <a:t>Goods</a:t>
            </a:r>
            <a:br>
              <a:rPr kumimoji="0" lang="en-US" sz="1400" b="1"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rPr>
            </a:br>
            <a:r>
              <a:rPr kumimoji="0" lang="en-US" sz="1400" b="1"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rPr>
              <a:t>Receipt</a:t>
            </a:r>
          </a:p>
        </p:txBody>
      </p:sp>
      <p:sp>
        <p:nvSpPr>
          <p:cNvPr id="88" name="Arrow: Chevron 87">
            <a:extLst>
              <a:ext uri="{FF2B5EF4-FFF2-40B4-BE49-F238E27FC236}">
                <a16:creationId xmlns:a16="http://schemas.microsoft.com/office/drawing/2014/main" id="{099B124C-2EBE-4745-9347-7F28A83EA8EC}"/>
              </a:ext>
            </a:extLst>
          </p:cNvPr>
          <p:cNvSpPr/>
          <p:nvPr/>
        </p:nvSpPr>
        <p:spPr bwMode="gray">
          <a:xfrm>
            <a:off x="9780498" y="3698165"/>
            <a:ext cx="1906936" cy="822926"/>
          </a:xfrm>
          <a:prstGeom prst="chevron">
            <a:avLst/>
          </a:prstGeom>
          <a:solidFill>
            <a:schemeClr val="bg1"/>
          </a:solidFill>
          <a:ln w="19050" algn="ctr">
            <a:solidFill>
              <a:schemeClr val="accent3"/>
            </a:solidFill>
            <a:miter lim="800000"/>
            <a:headEnd/>
            <a:tailEnd/>
          </a:ln>
        </p:spPr>
        <p:txBody>
          <a:bodyPr lIns="0" tIns="0" rIns="0" bIns="0" rtlCol="0" anchor="b" anchorCtr="0"/>
          <a:lstStyle/>
          <a:p>
            <a:pPr marL="0" marR="0" lvl="0" indent="0" algn="ctr" defTabSz="914126" rtl="0" eaLnBrk="1" fontAlgn="base" latinLnBrk="0" hangingPunct="1">
              <a:lnSpc>
                <a:spcPct val="100000"/>
              </a:lnSpc>
              <a:spcBef>
                <a:spcPct val="50000"/>
              </a:spcBef>
              <a:spcAft>
                <a:spcPct val="0"/>
              </a:spcAft>
              <a:buClr>
                <a:srgbClr val="F0AB00"/>
              </a:buClr>
              <a:buSzPct val="80000"/>
              <a:buFontTx/>
              <a:buNone/>
              <a:tabLst/>
              <a:defRPr/>
            </a:pPr>
            <a:r>
              <a:rPr kumimoji="0" lang="en-US" sz="1400" b="1"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rPr>
              <a:t>Warehouse</a:t>
            </a:r>
          </a:p>
        </p:txBody>
      </p:sp>
      <p:sp>
        <p:nvSpPr>
          <p:cNvPr id="89" name="Arrow: Chevron 88">
            <a:extLst>
              <a:ext uri="{FF2B5EF4-FFF2-40B4-BE49-F238E27FC236}">
                <a16:creationId xmlns:a16="http://schemas.microsoft.com/office/drawing/2014/main" id="{9D412978-E661-42C3-B75B-6D3D2E0E92BC}"/>
              </a:ext>
            </a:extLst>
          </p:cNvPr>
          <p:cNvSpPr/>
          <p:nvPr/>
        </p:nvSpPr>
        <p:spPr bwMode="gray">
          <a:xfrm>
            <a:off x="5754150" y="4622448"/>
            <a:ext cx="2737071" cy="822926"/>
          </a:xfrm>
          <a:prstGeom prst="chevron">
            <a:avLst/>
          </a:prstGeom>
          <a:solidFill>
            <a:schemeClr val="bg1"/>
          </a:solidFill>
          <a:ln w="19050" algn="ctr">
            <a:solidFill>
              <a:schemeClr val="accent6"/>
            </a:solidFill>
            <a:miter lim="800000"/>
            <a:headEnd/>
            <a:tailEnd/>
          </a:ln>
        </p:spPr>
        <p:txBody>
          <a:bodyPr lIns="91416" tIns="0" rIns="0" bIns="0" rtlCol="0" anchor="ctr"/>
          <a:lstStyle/>
          <a:p>
            <a:pPr marL="0" marR="0" lvl="0" indent="0" algn="ctr" defTabSz="914126" rtl="0" eaLnBrk="1" fontAlgn="base" latinLnBrk="0" hangingPunct="1">
              <a:lnSpc>
                <a:spcPct val="100000"/>
              </a:lnSpc>
              <a:spcBef>
                <a:spcPct val="50000"/>
              </a:spcBef>
              <a:spcAft>
                <a:spcPct val="0"/>
              </a:spcAft>
              <a:buClr>
                <a:srgbClr val="F0AB00"/>
              </a:buClr>
              <a:buSzPct val="80000"/>
              <a:buFontTx/>
              <a:buNone/>
              <a:tabLst/>
              <a:defRPr/>
            </a:pPr>
            <a:r>
              <a:rPr kumimoji="0" lang="en-US" sz="1600" b="1"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rPr>
              <a:t>Order Confirmations</a:t>
            </a:r>
          </a:p>
        </p:txBody>
      </p:sp>
      <p:sp>
        <p:nvSpPr>
          <p:cNvPr id="90" name="Arrow: Chevron 89">
            <a:extLst>
              <a:ext uri="{FF2B5EF4-FFF2-40B4-BE49-F238E27FC236}">
                <a16:creationId xmlns:a16="http://schemas.microsoft.com/office/drawing/2014/main" id="{74A221E8-AA6A-425F-85A8-F313FE8D8A81}"/>
              </a:ext>
            </a:extLst>
          </p:cNvPr>
          <p:cNvSpPr/>
          <p:nvPr/>
        </p:nvSpPr>
        <p:spPr bwMode="gray">
          <a:xfrm>
            <a:off x="8213731" y="4622448"/>
            <a:ext cx="1844256" cy="822926"/>
          </a:xfrm>
          <a:prstGeom prst="chevron">
            <a:avLst/>
          </a:prstGeom>
          <a:solidFill>
            <a:schemeClr val="bg1"/>
          </a:solidFill>
          <a:ln w="19050" algn="ctr">
            <a:solidFill>
              <a:schemeClr val="accent2"/>
            </a:solidFill>
            <a:miter lim="800000"/>
            <a:headEnd/>
            <a:tailEnd/>
          </a:ln>
        </p:spPr>
        <p:txBody>
          <a:bodyPr lIns="0" tIns="0" rIns="0" bIns="0" rtlCol="0" anchor="ctr"/>
          <a:lstStyle/>
          <a:p>
            <a:pPr marL="0" marR="0" lvl="0" indent="0" algn="ctr" defTabSz="914126" rtl="0" eaLnBrk="1" fontAlgn="base" latinLnBrk="0" hangingPunct="1">
              <a:lnSpc>
                <a:spcPct val="90000"/>
              </a:lnSpc>
              <a:spcBef>
                <a:spcPct val="50000"/>
              </a:spcBef>
              <a:spcAft>
                <a:spcPct val="0"/>
              </a:spcAft>
              <a:buClr>
                <a:srgbClr val="F0AB00"/>
              </a:buClr>
              <a:buSzPct val="80000"/>
              <a:buFontTx/>
              <a:buNone/>
              <a:tabLst/>
              <a:defRPr/>
            </a:pPr>
            <a:r>
              <a:rPr kumimoji="0" lang="en-US" sz="1400" b="1"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rPr>
              <a:t>Confirm Order</a:t>
            </a:r>
          </a:p>
        </p:txBody>
      </p:sp>
      <p:sp>
        <p:nvSpPr>
          <p:cNvPr id="91" name="Arrow: Chevron 90">
            <a:extLst>
              <a:ext uri="{FF2B5EF4-FFF2-40B4-BE49-F238E27FC236}">
                <a16:creationId xmlns:a16="http://schemas.microsoft.com/office/drawing/2014/main" id="{A3E8F234-BC19-49FD-9DA9-DF07242212C3}"/>
              </a:ext>
            </a:extLst>
          </p:cNvPr>
          <p:cNvSpPr/>
          <p:nvPr/>
        </p:nvSpPr>
        <p:spPr bwMode="gray">
          <a:xfrm>
            <a:off x="9780498" y="4622448"/>
            <a:ext cx="1906936" cy="822926"/>
          </a:xfrm>
          <a:prstGeom prst="chevron">
            <a:avLst/>
          </a:prstGeom>
          <a:solidFill>
            <a:schemeClr val="bg1"/>
          </a:solidFill>
          <a:ln w="19050" algn="ctr">
            <a:solidFill>
              <a:schemeClr val="accent3"/>
            </a:solidFill>
            <a:miter lim="800000"/>
            <a:headEnd/>
            <a:tailEnd/>
          </a:ln>
        </p:spPr>
        <p:txBody>
          <a:bodyPr lIns="0" tIns="0" rIns="0" bIns="0" rtlCol="0" anchor="b" anchorCtr="0"/>
          <a:lstStyle/>
          <a:p>
            <a:pPr marL="0" marR="0" lvl="0" indent="0" algn="ctr" defTabSz="914126" rtl="0" eaLnBrk="1" fontAlgn="base" latinLnBrk="0" hangingPunct="1">
              <a:lnSpc>
                <a:spcPct val="100000"/>
              </a:lnSpc>
              <a:spcBef>
                <a:spcPct val="50000"/>
              </a:spcBef>
              <a:spcAft>
                <a:spcPct val="0"/>
              </a:spcAft>
              <a:buClr>
                <a:srgbClr val="F0AB00"/>
              </a:buClr>
              <a:buSzPct val="80000"/>
              <a:buFontTx/>
              <a:buNone/>
              <a:tabLst/>
              <a:defRPr/>
            </a:pPr>
            <a:r>
              <a:rPr kumimoji="0" lang="en-US" sz="1400" b="1"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rPr>
              <a:t>Purchasing</a:t>
            </a:r>
          </a:p>
        </p:txBody>
      </p:sp>
      <p:sp>
        <p:nvSpPr>
          <p:cNvPr id="92" name="Arrow: Chevron 91">
            <a:extLst>
              <a:ext uri="{FF2B5EF4-FFF2-40B4-BE49-F238E27FC236}">
                <a16:creationId xmlns:a16="http://schemas.microsoft.com/office/drawing/2014/main" id="{74AF8E18-6419-4DB1-A2C9-7834E361EF3A}"/>
              </a:ext>
            </a:extLst>
          </p:cNvPr>
          <p:cNvSpPr/>
          <p:nvPr/>
        </p:nvSpPr>
        <p:spPr bwMode="gray">
          <a:xfrm>
            <a:off x="5754150" y="5546731"/>
            <a:ext cx="2737071" cy="822926"/>
          </a:xfrm>
          <a:prstGeom prst="chevron">
            <a:avLst/>
          </a:prstGeom>
          <a:solidFill>
            <a:schemeClr val="bg1"/>
          </a:solidFill>
          <a:ln w="19050" algn="ctr">
            <a:solidFill>
              <a:schemeClr val="accent6"/>
            </a:solidFill>
            <a:miter lim="800000"/>
            <a:headEnd/>
            <a:tailEnd/>
          </a:ln>
        </p:spPr>
        <p:txBody>
          <a:bodyPr lIns="91416" tIns="0" rIns="0" bIns="0" rtlCol="0" anchor="ctr"/>
          <a:lstStyle/>
          <a:p>
            <a:pPr marL="0" marR="0" lvl="0" indent="0" algn="ctr" defTabSz="914126" rtl="0" eaLnBrk="1" fontAlgn="base" latinLnBrk="0" hangingPunct="1">
              <a:lnSpc>
                <a:spcPct val="100000"/>
              </a:lnSpc>
              <a:spcBef>
                <a:spcPct val="50000"/>
              </a:spcBef>
              <a:spcAft>
                <a:spcPct val="0"/>
              </a:spcAft>
              <a:buClr>
                <a:srgbClr val="F0AB00"/>
              </a:buClr>
              <a:buSzPct val="80000"/>
              <a:buFontTx/>
              <a:buNone/>
              <a:tabLst/>
              <a:defRPr/>
            </a:pPr>
            <a:r>
              <a:rPr kumimoji="0" lang="en-US" sz="1600" b="1"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rPr>
              <a:t>Business Process</a:t>
            </a:r>
          </a:p>
        </p:txBody>
      </p:sp>
      <p:sp>
        <p:nvSpPr>
          <p:cNvPr id="93" name="Arrow: Chevron 92">
            <a:extLst>
              <a:ext uri="{FF2B5EF4-FFF2-40B4-BE49-F238E27FC236}">
                <a16:creationId xmlns:a16="http://schemas.microsoft.com/office/drawing/2014/main" id="{560A41D8-CDF2-4DE4-A68E-F15A77272D60}"/>
              </a:ext>
            </a:extLst>
          </p:cNvPr>
          <p:cNvSpPr/>
          <p:nvPr/>
        </p:nvSpPr>
        <p:spPr bwMode="gray">
          <a:xfrm>
            <a:off x="8213731" y="5546731"/>
            <a:ext cx="1844256" cy="822926"/>
          </a:xfrm>
          <a:prstGeom prst="chevron">
            <a:avLst/>
          </a:prstGeom>
          <a:solidFill>
            <a:schemeClr val="bg1"/>
          </a:solidFill>
          <a:ln w="19050" algn="ctr">
            <a:solidFill>
              <a:schemeClr val="accent2"/>
            </a:solidFill>
            <a:miter lim="800000"/>
            <a:headEnd/>
            <a:tailEnd/>
          </a:ln>
        </p:spPr>
        <p:txBody>
          <a:bodyPr lIns="0" tIns="0" rIns="0" bIns="0" rtlCol="0" anchor="ctr"/>
          <a:lstStyle/>
          <a:p>
            <a:pPr marL="0" marR="0" lvl="0" indent="0" algn="ctr" defTabSz="914126" rtl="0" eaLnBrk="1" fontAlgn="base" latinLnBrk="0" hangingPunct="1">
              <a:lnSpc>
                <a:spcPct val="90000"/>
              </a:lnSpc>
              <a:spcBef>
                <a:spcPct val="50000"/>
              </a:spcBef>
              <a:spcAft>
                <a:spcPct val="0"/>
              </a:spcAft>
              <a:buClr>
                <a:srgbClr val="F0AB00"/>
              </a:buClr>
              <a:buSzPct val="80000"/>
              <a:buFontTx/>
              <a:buNone/>
              <a:tabLst/>
              <a:defRPr/>
            </a:pPr>
            <a:r>
              <a:rPr kumimoji="0" lang="en-US" sz="1400" b="1"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rPr>
              <a:t>Complete Process </a:t>
            </a:r>
            <a:br>
              <a:rPr kumimoji="0" lang="en-US" sz="1400" b="1"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rPr>
            </a:br>
            <a:r>
              <a:rPr kumimoji="0" lang="en-US" sz="1400" b="1"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rPr>
              <a:t>Step</a:t>
            </a:r>
          </a:p>
        </p:txBody>
      </p:sp>
      <p:sp>
        <p:nvSpPr>
          <p:cNvPr id="94" name="Arrow: Chevron 93">
            <a:extLst>
              <a:ext uri="{FF2B5EF4-FFF2-40B4-BE49-F238E27FC236}">
                <a16:creationId xmlns:a16="http://schemas.microsoft.com/office/drawing/2014/main" id="{1246688C-5ADE-42E8-A2E0-F6FB0C918C34}"/>
              </a:ext>
            </a:extLst>
          </p:cNvPr>
          <p:cNvSpPr/>
          <p:nvPr/>
        </p:nvSpPr>
        <p:spPr bwMode="gray">
          <a:xfrm>
            <a:off x="9780498" y="5546731"/>
            <a:ext cx="1906936" cy="822926"/>
          </a:xfrm>
          <a:prstGeom prst="chevron">
            <a:avLst/>
          </a:prstGeom>
          <a:solidFill>
            <a:schemeClr val="bg1"/>
          </a:solidFill>
          <a:ln w="19050" algn="ctr">
            <a:solidFill>
              <a:schemeClr val="accent3"/>
            </a:solidFill>
            <a:miter lim="800000"/>
            <a:headEnd/>
            <a:tailEnd/>
          </a:ln>
        </p:spPr>
        <p:txBody>
          <a:bodyPr lIns="0" tIns="0" rIns="0" bIns="0" rtlCol="0" anchor="b" anchorCtr="0"/>
          <a:lstStyle/>
          <a:p>
            <a:pPr marL="0" marR="0" lvl="0" indent="0" algn="ctr" defTabSz="914126" rtl="0" eaLnBrk="1" fontAlgn="base" latinLnBrk="0" hangingPunct="1">
              <a:lnSpc>
                <a:spcPct val="100000"/>
              </a:lnSpc>
              <a:spcBef>
                <a:spcPct val="50000"/>
              </a:spcBef>
              <a:spcAft>
                <a:spcPct val="0"/>
              </a:spcAft>
              <a:buClr>
                <a:srgbClr val="F0AB00"/>
              </a:buClr>
              <a:buSzPct val="80000"/>
              <a:buFontTx/>
              <a:buNone/>
              <a:tabLst/>
              <a:defRPr/>
            </a:pPr>
            <a:r>
              <a:rPr kumimoji="0" lang="en-US" sz="1400" b="1"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rPr>
              <a:t>Enterprise</a:t>
            </a:r>
          </a:p>
        </p:txBody>
      </p:sp>
      <p:sp>
        <p:nvSpPr>
          <p:cNvPr id="95" name="Rectangle 94">
            <a:extLst>
              <a:ext uri="{FF2B5EF4-FFF2-40B4-BE49-F238E27FC236}">
                <a16:creationId xmlns:a16="http://schemas.microsoft.com/office/drawing/2014/main" id="{4CE2B1F8-9441-451D-BEE4-C231D62D2B79}"/>
              </a:ext>
            </a:extLst>
          </p:cNvPr>
          <p:cNvSpPr/>
          <p:nvPr/>
        </p:nvSpPr>
        <p:spPr bwMode="gray">
          <a:xfrm>
            <a:off x="3246185" y="2021386"/>
            <a:ext cx="1944212" cy="4231465"/>
          </a:xfrm>
          <a:prstGeom prst="rect">
            <a:avLst/>
          </a:prstGeom>
          <a:noFill/>
          <a:ln w="25400" algn="ctr">
            <a:solidFill>
              <a:schemeClr val="tx1"/>
            </a:solidFill>
            <a:miter lim="800000"/>
            <a:headEnd/>
            <a:tailEnd/>
          </a:ln>
        </p:spPr>
        <p:txBody>
          <a:bodyPr lIns="89977" tIns="71981" rIns="89977" bIns="71981" rtlCol="0" anchor="ctr"/>
          <a:lstStyle/>
          <a:p>
            <a:pPr marL="0" marR="0" lvl="0" indent="0" algn="ctr" defTabSz="914126" rtl="0" eaLnBrk="1" fontAlgn="base" latinLnBrk="0" hangingPunct="1">
              <a:lnSpc>
                <a:spcPct val="100000"/>
              </a:lnSpc>
              <a:spcBef>
                <a:spcPct val="50000"/>
              </a:spcBef>
              <a:spcAft>
                <a:spcPct val="0"/>
              </a:spcAft>
              <a:buClr>
                <a:srgbClr val="F0AB00"/>
              </a:buClr>
              <a:buSzPct val="80000"/>
              <a:buFontTx/>
              <a:buNone/>
              <a:tabLst/>
              <a:defRPr/>
            </a:pPr>
            <a:endParaRPr kumimoji="0" lang="en-US" sz="1799" b="0" i="0" u="none" strike="noStrike" kern="0" cap="none" spc="0" normalizeH="0" baseline="0" noProof="0" err="1">
              <a:ln>
                <a:noFill/>
              </a:ln>
              <a:solidFill>
                <a:prstClr val="black"/>
              </a:solidFill>
              <a:effectLst/>
              <a:uLnTx/>
              <a:uFillTx/>
              <a:latin typeface="Helvetica" pitchFamily="2" charset="0"/>
              <a:ea typeface="Arial Unicode MS" pitchFamily="34" charset="-128"/>
              <a:cs typeface="Arial Unicode MS" pitchFamily="34" charset="-128"/>
            </a:endParaRPr>
          </a:p>
        </p:txBody>
      </p:sp>
      <p:sp>
        <p:nvSpPr>
          <p:cNvPr id="96" name="TextBox 95">
            <a:extLst>
              <a:ext uri="{FF2B5EF4-FFF2-40B4-BE49-F238E27FC236}">
                <a16:creationId xmlns:a16="http://schemas.microsoft.com/office/drawing/2014/main" id="{4312C1BC-9644-4C99-8C22-2E208D013F55}"/>
              </a:ext>
            </a:extLst>
          </p:cNvPr>
          <p:cNvSpPr txBox="1"/>
          <p:nvPr/>
        </p:nvSpPr>
        <p:spPr>
          <a:xfrm>
            <a:off x="3575068" y="1840811"/>
            <a:ext cx="1286445" cy="276799"/>
          </a:xfrm>
          <a:prstGeom prst="rect">
            <a:avLst/>
          </a:prstGeom>
          <a:solidFill>
            <a:srgbClr val="F9F9FB"/>
          </a:solidFill>
        </p:spPr>
        <p:txBody>
          <a:bodyPr wrap="square" lIns="0" tIns="0" rIns="0" bIns="0" rtlCol="0">
            <a:spAutoFit/>
          </a:bodyPr>
          <a:lstStyle/>
          <a:p>
            <a:pPr marL="0" marR="0" lvl="0" indent="0" algn="ctr" defTabSz="914400" rtl="0" eaLnBrk="1" fontAlgn="base" latinLnBrk="0" hangingPunct="1">
              <a:lnSpc>
                <a:spcPct val="100000"/>
              </a:lnSpc>
              <a:spcBef>
                <a:spcPts val="714"/>
              </a:spcBef>
              <a:spcAft>
                <a:spcPct val="0"/>
              </a:spcAft>
              <a:buClr>
                <a:srgbClr val="F0AB00"/>
              </a:buClr>
              <a:buSzPct val="80000"/>
              <a:buFontTx/>
              <a:buNone/>
              <a:tabLst/>
              <a:defRPr/>
            </a:pPr>
            <a:r>
              <a:rPr kumimoji="0" lang="en-US" sz="1799" b="1"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rPr>
              <a:t>Capture</a:t>
            </a:r>
          </a:p>
        </p:txBody>
      </p:sp>
      <p:pic>
        <p:nvPicPr>
          <p:cNvPr id="97" name="Picture 96">
            <a:extLst>
              <a:ext uri="{FF2B5EF4-FFF2-40B4-BE49-F238E27FC236}">
                <a16:creationId xmlns:a16="http://schemas.microsoft.com/office/drawing/2014/main" id="{716671D3-FE17-4883-942C-79C81AAC3E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6714" y="2525385"/>
            <a:ext cx="627767" cy="627767"/>
          </a:xfrm>
          <a:prstGeom prst="rect">
            <a:avLst/>
          </a:prstGeom>
        </p:spPr>
      </p:pic>
      <p:pic>
        <p:nvPicPr>
          <p:cNvPr id="98" name="Picture 97">
            <a:extLst>
              <a:ext uri="{FF2B5EF4-FFF2-40B4-BE49-F238E27FC236}">
                <a16:creationId xmlns:a16="http://schemas.microsoft.com/office/drawing/2014/main" id="{83040322-17D4-45D3-B2B4-EE64D93233D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14009" y="4663297"/>
            <a:ext cx="639913" cy="639913"/>
          </a:xfrm>
          <a:prstGeom prst="rect">
            <a:avLst/>
          </a:prstGeom>
        </p:spPr>
      </p:pic>
      <p:pic>
        <p:nvPicPr>
          <p:cNvPr id="99" name="Picture 98">
            <a:extLst>
              <a:ext uri="{FF2B5EF4-FFF2-40B4-BE49-F238E27FC236}">
                <a16:creationId xmlns:a16="http://schemas.microsoft.com/office/drawing/2014/main" id="{06C16BDC-8FD7-4EE1-8CB7-51E85C6985D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68300" y="5517148"/>
            <a:ext cx="731330" cy="731330"/>
          </a:xfrm>
          <a:prstGeom prst="rect">
            <a:avLst/>
          </a:prstGeom>
        </p:spPr>
      </p:pic>
      <p:pic>
        <p:nvPicPr>
          <p:cNvPr id="100" name="Picture 99">
            <a:extLst>
              <a:ext uri="{FF2B5EF4-FFF2-40B4-BE49-F238E27FC236}">
                <a16:creationId xmlns:a16="http://schemas.microsoft.com/office/drawing/2014/main" id="{6A269C54-FB8D-4426-A1A9-0FBE50324AD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322592" y="3618969"/>
            <a:ext cx="822746" cy="822746"/>
          </a:xfrm>
          <a:prstGeom prst="rect">
            <a:avLst/>
          </a:prstGeom>
        </p:spPr>
      </p:pic>
      <p:pic>
        <p:nvPicPr>
          <p:cNvPr id="101" name="Picture 100">
            <a:extLst>
              <a:ext uri="{FF2B5EF4-FFF2-40B4-BE49-F238E27FC236}">
                <a16:creationId xmlns:a16="http://schemas.microsoft.com/office/drawing/2014/main" id="{D0F7C7A5-1803-42DD-81E3-3972244EB33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492569" y="2760119"/>
            <a:ext cx="482792" cy="482792"/>
          </a:xfrm>
          <a:prstGeom prst="rect">
            <a:avLst/>
          </a:prstGeom>
        </p:spPr>
      </p:pic>
      <p:pic>
        <p:nvPicPr>
          <p:cNvPr id="103" name="Picture 102">
            <a:extLst>
              <a:ext uri="{FF2B5EF4-FFF2-40B4-BE49-F238E27FC236}">
                <a16:creationId xmlns:a16="http://schemas.microsoft.com/office/drawing/2014/main" id="{4B12D6C8-EE3D-43AB-8577-2448068AD5C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459717" y="1849598"/>
            <a:ext cx="548497" cy="548497"/>
          </a:xfrm>
          <a:prstGeom prst="rect">
            <a:avLst/>
          </a:prstGeom>
        </p:spPr>
      </p:pic>
      <p:pic>
        <p:nvPicPr>
          <p:cNvPr id="104" name="Picture 103">
            <a:extLst>
              <a:ext uri="{FF2B5EF4-FFF2-40B4-BE49-F238E27FC236}">
                <a16:creationId xmlns:a16="http://schemas.microsoft.com/office/drawing/2014/main" id="{E1D64607-7A2F-42CF-9B6B-01C8A9CE425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311878" y="4315254"/>
            <a:ext cx="516478" cy="516478"/>
          </a:xfrm>
          <a:prstGeom prst="rect">
            <a:avLst/>
          </a:prstGeom>
        </p:spPr>
      </p:pic>
      <p:pic>
        <p:nvPicPr>
          <p:cNvPr id="107" name="Picture 106">
            <a:extLst>
              <a:ext uri="{FF2B5EF4-FFF2-40B4-BE49-F238E27FC236}">
                <a16:creationId xmlns:a16="http://schemas.microsoft.com/office/drawing/2014/main" id="{D2C48408-2E38-4BAD-B697-0EEB8F444E5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26367" y="3226462"/>
            <a:ext cx="648462" cy="648462"/>
          </a:xfrm>
          <a:prstGeom prst="rect">
            <a:avLst/>
          </a:prstGeom>
        </p:spPr>
      </p:pic>
      <p:pic>
        <p:nvPicPr>
          <p:cNvPr id="108" name="Picture 107">
            <a:extLst>
              <a:ext uri="{FF2B5EF4-FFF2-40B4-BE49-F238E27FC236}">
                <a16:creationId xmlns:a16="http://schemas.microsoft.com/office/drawing/2014/main" id="{F9602B8F-5707-4D10-89A6-404A08B31CE0}"/>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26367" y="4997744"/>
            <a:ext cx="648462" cy="648462"/>
          </a:xfrm>
          <a:prstGeom prst="rect">
            <a:avLst/>
          </a:prstGeom>
        </p:spPr>
      </p:pic>
      <p:pic>
        <p:nvPicPr>
          <p:cNvPr id="109" name="Picture 108">
            <a:extLst>
              <a:ext uri="{FF2B5EF4-FFF2-40B4-BE49-F238E27FC236}">
                <a16:creationId xmlns:a16="http://schemas.microsoft.com/office/drawing/2014/main" id="{71F3F8FD-C90C-401A-8C76-0CB4530CF343}"/>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336896" y="2525385"/>
            <a:ext cx="499994" cy="499994"/>
          </a:xfrm>
          <a:prstGeom prst="rect">
            <a:avLst/>
          </a:prstGeom>
        </p:spPr>
      </p:pic>
      <p:pic>
        <p:nvPicPr>
          <p:cNvPr id="110" name="Picture 109">
            <a:extLst>
              <a:ext uri="{FF2B5EF4-FFF2-40B4-BE49-F238E27FC236}">
                <a16:creationId xmlns:a16="http://schemas.microsoft.com/office/drawing/2014/main" id="{0207034F-82CF-47EF-ABB9-A32DDF1F9E8D}"/>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228994" y="2903983"/>
            <a:ext cx="499994" cy="499994"/>
          </a:xfrm>
          <a:prstGeom prst="rect">
            <a:avLst/>
          </a:prstGeom>
        </p:spPr>
      </p:pic>
      <p:pic>
        <p:nvPicPr>
          <p:cNvPr id="111" name="Picture 110">
            <a:extLst>
              <a:ext uri="{FF2B5EF4-FFF2-40B4-BE49-F238E27FC236}">
                <a16:creationId xmlns:a16="http://schemas.microsoft.com/office/drawing/2014/main" id="{4F8E336B-E84E-4643-8FF2-BB3306CBE985}"/>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363565" y="3510151"/>
            <a:ext cx="483259" cy="483259"/>
          </a:xfrm>
          <a:prstGeom prst="rect">
            <a:avLst/>
          </a:prstGeom>
        </p:spPr>
      </p:pic>
      <p:pic>
        <p:nvPicPr>
          <p:cNvPr id="112" name="Picture 111">
            <a:extLst>
              <a:ext uri="{FF2B5EF4-FFF2-40B4-BE49-F238E27FC236}">
                <a16:creationId xmlns:a16="http://schemas.microsoft.com/office/drawing/2014/main" id="{EA07578C-1058-4994-B123-836609D1AB72}"/>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378746" y="4478182"/>
            <a:ext cx="499994" cy="499994"/>
          </a:xfrm>
          <a:prstGeom prst="rect">
            <a:avLst/>
          </a:prstGeom>
        </p:spPr>
      </p:pic>
      <p:pic>
        <p:nvPicPr>
          <p:cNvPr id="113" name="Picture 112">
            <a:extLst>
              <a:ext uri="{FF2B5EF4-FFF2-40B4-BE49-F238E27FC236}">
                <a16:creationId xmlns:a16="http://schemas.microsoft.com/office/drawing/2014/main" id="{13E11B1F-1CB6-43FC-ACDD-D628D7A5753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373797" y="5466041"/>
            <a:ext cx="516478" cy="516478"/>
          </a:xfrm>
          <a:prstGeom prst="rect">
            <a:avLst/>
          </a:prstGeom>
        </p:spPr>
      </p:pic>
      <p:pic>
        <p:nvPicPr>
          <p:cNvPr id="114" name="Picture 113">
            <a:extLst>
              <a:ext uri="{FF2B5EF4-FFF2-40B4-BE49-F238E27FC236}">
                <a16:creationId xmlns:a16="http://schemas.microsoft.com/office/drawing/2014/main" id="{26FD16F2-E537-456E-ABDB-00D9578BDC5E}"/>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272289" y="5025530"/>
            <a:ext cx="483259" cy="483259"/>
          </a:xfrm>
          <a:prstGeom prst="rect">
            <a:avLst/>
          </a:prstGeom>
        </p:spPr>
      </p:pic>
      <p:pic>
        <p:nvPicPr>
          <p:cNvPr id="115" name="Picture 114">
            <a:extLst>
              <a:ext uri="{FF2B5EF4-FFF2-40B4-BE49-F238E27FC236}">
                <a16:creationId xmlns:a16="http://schemas.microsoft.com/office/drawing/2014/main" id="{1138EA4C-0505-4EE3-8285-53C0EE1C978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290374" y="3628181"/>
            <a:ext cx="516478" cy="516478"/>
          </a:xfrm>
          <a:prstGeom prst="rect">
            <a:avLst/>
          </a:prstGeom>
        </p:spPr>
      </p:pic>
      <p:pic>
        <p:nvPicPr>
          <p:cNvPr id="116" name="Picture 115">
            <a:extLst>
              <a:ext uri="{FF2B5EF4-FFF2-40B4-BE49-F238E27FC236}">
                <a16:creationId xmlns:a16="http://schemas.microsoft.com/office/drawing/2014/main" id="{17729FBD-D79E-4D90-A167-F57DB353F408}"/>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408848" y="4233265"/>
            <a:ext cx="683498" cy="683498"/>
          </a:xfrm>
          <a:prstGeom prst="rect">
            <a:avLst/>
          </a:prstGeom>
        </p:spPr>
      </p:pic>
      <p:sp>
        <p:nvSpPr>
          <p:cNvPr id="118" name="TextBox 117">
            <a:extLst>
              <a:ext uri="{FF2B5EF4-FFF2-40B4-BE49-F238E27FC236}">
                <a16:creationId xmlns:a16="http://schemas.microsoft.com/office/drawing/2014/main" id="{32C22B04-0380-41A1-9958-69A909717779}"/>
              </a:ext>
            </a:extLst>
          </p:cNvPr>
          <p:cNvSpPr txBox="1"/>
          <p:nvPr/>
        </p:nvSpPr>
        <p:spPr>
          <a:xfrm>
            <a:off x="1316857" y="2652018"/>
            <a:ext cx="502789" cy="356043"/>
          </a:xfrm>
          <a:prstGeom prst="rect">
            <a:avLst/>
          </a:prstGeom>
          <a:solidFill>
            <a:srgbClr val="F9F9FB"/>
          </a:solidFill>
        </p:spPr>
        <p:txBody>
          <a:bodyPr wrap="square" lIns="45708" tIns="54412" rIns="45708" bIns="54412"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Helvetica" pitchFamily="2" charset="0"/>
              </a:rPr>
              <a:t>EDI</a:t>
            </a:r>
          </a:p>
        </p:txBody>
      </p:sp>
      <p:sp>
        <p:nvSpPr>
          <p:cNvPr id="119" name="TextBox 118">
            <a:extLst>
              <a:ext uri="{FF2B5EF4-FFF2-40B4-BE49-F238E27FC236}">
                <a16:creationId xmlns:a16="http://schemas.microsoft.com/office/drawing/2014/main" id="{9FD67E18-82BF-41E4-8E3F-CD318D0D7BD4}"/>
              </a:ext>
            </a:extLst>
          </p:cNvPr>
          <p:cNvSpPr txBox="1"/>
          <p:nvPr/>
        </p:nvSpPr>
        <p:spPr>
          <a:xfrm>
            <a:off x="1202586" y="3348628"/>
            <a:ext cx="731330" cy="356043"/>
          </a:xfrm>
          <a:prstGeom prst="rect">
            <a:avLst/>
          </a:prstGeom>
          <a:solidFill>
            <a:srgbClr val="F9F9FB"/>
          </a:solidFill>
        </p:spPr>
        <p:txBody>
          <a:bodyPr wrap="square" lIns="45708" tIns="54412" rIns="45708" bIns="54412"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Helvetica" pitchFamily="2" charset="0"/>
              </a:rPr>
              <a:t>Paper</a:t>
            </a:r>
          </a:p>
        </p:txBody>
      </p:sp>
      <p:sp>
        <p:nvSpPr>
          <p:cNvPr id="120" name="TextBox 119">
            <a:extLst>
              <a:ext uri="{FF2B5EF4-FFF2-40B4-BE49-F238E27FC236}">
                <a16:creationId xmlns:a16="http://schemas.microsoft.com/office/drawing/2014/main" id="{EE85F625-BDC3-4DA8-9A3B-64D4F9DE7BD6}"/>
              </a:ext>
            </a:extLst>
          </p:cNvPr>
          <p:cNvSpPr txBox="1"/>
          <p:nvPr/>
        </p:nvSpPr>
        <p:spPr>
          <a:xfrm>
            <a:off x="1294003" y="5167600"/>
            <a:ext cx="548497" cy="356043"/>
          </a:xfrm>
          <a:prstGeom prst="rect">
            <a:avLst/>
          </a:prstGeom>
          <a:solidFill>
            <a:srgbClr val="F9F9FB"/>
          </a:solidFill>
        </p:spPr>
        <p:txBody>
          <a:bodyPr wrap="square" lIns="45708" tIns="54412" rIns="45708" bIns="54412"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Helvetica" pitchFamily="2" charset="0"/>
              </a:rPr>
              <a:t>Fax</a:t>
            </a:r>
          </a:p>
        </p:txBody>
      </p:sp>
      <p:sp>
        <p:nvSpPr>
          <p:cNvPr id="121" name="TextBox 120">
            <a:extLst>
              <a:ext uri="{FF2B5EF4-FFF2-40B4-BE49-F238E27FC236}">
                <a16:creationId xmlns:a16="http://schemas.microsoft.com/office/drawing/2014/main" id="{8486DD16-B72B-4DBE-9A7E-EBF529D305EA}"/>
              </a:ext>
            </a:extLst>
          </p:cNvPr>
          <p:cNvSpPr txBox="1"/>
          <p:nvPr/>
        </p:nvSpPr>
        <p:spPr>
          <a:xfrm>
            <a:off x="1202586" y="4379008"/>
            <a:ext cx="731330" cy="356043"/>
          </a:xfrm>
          <a:prstGeom prst="rect">
            <a:avLst/>
          </a:prstGeom>
          <a:solidFill>
            <a:srgbClr val="F9F9FB"/>
          </a:solidFill>
        </p:spPr>
        <p:txBody>
          <a:bodyPr wrap="square" lIns="45708" tIns="54412" rIns="45708" bIns="54412"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Helvetica" pitchFamily="2" charset="0"/>
              </a:rPr>
              <a:t>Email</a:t>
            </a:r>
          </a:p>
        </p:txBody>
      </p:sp>
    </p:spTree>
    <p:extLst>
      <p:ext uri="{BB962C8B-B14F-4D97-AF65-F5344CB8AC3E}">
        <p14:creationId xmlns:p14="http://schemas.microsoft.com/office/powerpoint/2010/main" val="8454913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3"/>
          <p:cNvSpPr txBox="1"/>
          <p:nvPr/>
        </p:nvSpPr>
        <p:spPr>
          <a:xfrm>
            <a:off x="536027" y="2108200"/>
            <a:ext cx="6858000" cy="1019446"/>
          </a:xfrm>
          <a:prstGeom prst="rect">
            <a:avLst/>
          </a:prstGeom>
        </p:spPr>
        <p:txBody>
          <a:bodyPr wrap="square" lIns="0" tIns="0" rIns="0" bIns="0" rtlCol="0" anchor="t">
            <a:spAutoFit/>
          </a:bodyPr>
          <a:lstStyle/>
          <a:p>
            <a:pPr>
              <a:lnSpc>
                <a:spcPts val="1555"/>
              </a:lnSpc>
            </a:pPr>
            <a:r>
              <a:rPr lang="en-US" sz="1267" b="1" dirty="0">
                <a:solidFill>
                  <a:srgbClr val="0D4BD3"/>
                </a:solidFill>
                <a:latin typeface="Helvetica" pitchFamily="2" charset="0"/>
                <a:ea typeface="Open Sans" panose="020B0606030504020204" pitchFamily="34" charset="0"/>
                <a:cs typeface="Open Sans" panose="020B0606030504020204" pitchFamily="34" charset="0"/>
              </a:rPr>
              <a:t>Pain Points:</a:t>
            </a:r>
          </a:p>
          <a:p>
            <a:pPr marL="258428" lvl="1" indent="-129214">
              <a:lnSpc>
                <a:spcPts val="1555"/>
              </a:lnSpc>
              <a:buFont typeface="Arial"/>
              <a:buChar char="•"/>
            </a:pPr>
            <a:r>
              <a:rPr lang="en-US" sz="1267" dirty="0">
                <a:solidFill>
                  <a:srgbClr val="1B1D3B"/>
                </a:solidFill>
                <a:latin typeface="Helvetica" pitchFamily="2" charset="0"/>
                <a:ea typeface="Open Sans" panose="020B0606030504020204" pitchFamily="34" charset="0"/>
                <a:cs typeface="Open Sans" panose="020B0606030504020204" pitchFamily="34" charset="0"/>
              </a:rPr>
              <a:t>Heavy manual labor needs to complete tasks. Long cycle/processing time.</a:t>
            </a:r>
          </a:p>
          <a:p>
            <a:pPr marL="258428" lvl="1" indent="-129214">
              <a:lnSpc>
                <a:spcPts val="1555"/>
              </a:lnSpc>
              <a:buFont typeface="Arial"/>
              <a:buChar char="•"/>
            </a:pPr>
            <a:r>
              <a:rPr lang="en-US" sz="1267" dirty="0">
                <a:solidFill>
                  <a:srgbClr val="1B1D3B"/>
                </a:solidFill>
                <a:latin typeface="Helvetica" pitchFamily="2" charset="0"/>
                <a:ea typeface="Open Sans" panose="020B0606030504020204" pitchFamily="34" charset="0"/>
                <a:cs typeface="Open Sans" panose="020B0606030504020204" pitchFamily="34" charset="0"/>
              </a:rPr>
              <a:t>Challenges to measure supplier performance.</a:t>
            </a:r>
          </a:p>
          <a:p>
            <a:pPr marL="258428" lvl="1" indent="-129214">
              <a:lnSpc>
                <a:spcPts val="1555"/>
              </a:lnSpc>
              <a:buFont typeface="Arial"/>
              <a:buChar char="•"/>
            </a:pPr>
            <a:r>
              <a:rPr lang="en-US" sz="1267" dirty="0">
                <a:solidFill>
                  <a:srgbClr val="1B1D3B"/>
                </a:solidFill>
                <a:latin typeface="Helvetica" pitchFamily="2" charset="0"/>
                <a:ea typeface="Open Sans" panose="020B0606030504020204" pitchFamily="34" charset="0"/>
                <a:cs typeface="Open Sans" panose="020B0606030504020204" pitchFamily="34" charset="0"/>
              </a:rPr>
              <a:t>Large number of exceptions.</a:t>
            </a:r>
          </a:p>
          <a:p>
            <a:pPr marL="258428" lvl="1" indent="-129214">
              <a:lnSpc>
                <a:spcPts val="1555"/>
              </a:lnSpc>
              <a:buFont typeface="Arial"/>
              <a:buChar char="•"/>
            </a:pPr>
            <a:r>
              <a:rPr lang="en-US" sz="1267" dirty="0">
                <a:solidFill>
                  <a:srgbClr val="1B1D3B"/>
                </a:solidFill>
                <a:latin typeface="Helvetica" pitchFamily="2" charset="0"/>
                <a:ea typeface="Open Sans" panose="020B0606030504020204" pitchFamily="34" charset="0"/>
                <a:cs typeface="Open Sans" panose="020B0606030504020204" pitchFamily="34" charset="0"/>
              </a:rPr>
              <a:t>Customizations were being used in the place of business rules.</a:t>
            </a:r>
          </a:p>
        </p:txBody>
      </p:sp>
      <p:sp>
        <p:nvSpPr>
          <p:cNvPr id="14" name="TextBox 14"/>
          <p:cNvSpPr txBox="1"/>
          <p:nvPr/>
        </p:nvSpPr>
        <p:spPr>
          <a:xfrm>
            <a:off x="536027" y="5047185"/>
            <a:ext cx="6888768" cy="1429815"/>
          </a:xfrm>
          <a:prstGeom prst="rect">
            <a:avLst/>
          </a:prstGeom>
        </p:spPr>
        <p:txBody>
          <a:bodyPr wrap="square" lIns="0" tIns="0" rIns="0" bIns="0" rtlCol="0" anchor="t">
            <a:spAutoFit/>
          </a:bodyPr>
          <a:lstStyle/>
          <a:p>
            <a:pPr>
              <a:lnSpc>
                <a:spcPts val="1555"/>
              </a:lnSpc>
            </a:pPr>
            <a:r>
              <a:rPr lang="en-US" sz="1267" b="1" dirty="0">
                <a:solidFill>
                  <a:srgbClr val="0D4BD3"/>
                </a:solidFill>
                <a:latin typeface="Helvetica" pitchFamily="2" charset="0"/>
                <a:ea typeface="Open Sans" panose="020B0606030504020204" pitchFamily="34" charset="0"/>
                <a:cs typeface="Open Sans" panose="020B0606030504020204" pitchFamily="34" charset="0"/>
              </a:rPr>
              <a:t>Results:</a:t>
            </a:r>
          </a:p>
          <a:p>
            <a:pPr marL="258428" lvl="1" indent="-129214">
              <a:lnSpc>
                <a:spcPts val="1555"/>
              </a:lnSpc>
              <a:buFont typeface="Arial"/>
              <a:buChar char="•"/>
            </a:pPr>
            <a:r>
              <a:rPr lang="en-US" sz="1267" dirty="0">
                <a:solidFill>
                  <a:srgbClr val="1B1D3B"/>
                </a:solidFill>
                <a:latin typeface="Helvetica" pitchFamily="2" charset="0"/>
                <a:ea typeface="Open Sans" panose="020B0606030504020204" pitchFamily="34" charset="0"/>
                <a:cs typeface="Open Sans" panose="020B0606030504020204" pitchFamily="34" charset="0"/>
              </a:rPr>
              <a:t>Over 700 thousand invoices processed – EDI 55% and email and paper 45%.</a:t>
            </a:r>
          </a:p>
          <a:p>
            <a:pPr marL="258428" lvl="1" indent="-129214">
              <a:lnSpc>
                <a:spcPts val="1555"/>
              </a:lnSpc>
              <a:buFont typeface="Arial"/>
              <a:buChar char="•"/>
            </a:pPr>
            <a:r>
              <a:rPr lang="en-US" sz="1267" dirty="0">
                <a:solidFill>
                  <a:srgbClr val="1B1D3B"/>
                </a:solidFill>
                <a:latin typeface="Helvetica" pitchFamily="2" charset="0"/>
                <a:ea typeface="Open Sans" panose="020B0606030504020204" pitchFamily="34" charset="0"/>
                <a:cs typeface="Open Sans" panose="020B0606030504020204" pitchFamily="34" charset="0"/>
              </a:rPr>
              <a:t>Touchless process went from 0-20% to 85+% globally.</a:t>
            </a:r>
          </a:p>
          <a:p>
            <a:pPr marL="258428" lvl="1" indent="-129214">
              <a:lnSpc>
                <a:spcPts val="1555"/>
              </a:lnSpc>
              <a:buFont typeface="Arial"/>
              <a:buChar char="•"/>
            </a:pPr>
            <a:r>
              <a:rPr lang="en-US" sz="1267" dirty="0">
                <a:solidFill>
                  <a:srgbClr val="1B1D3B"/>
                </a:solidFill>
                <a:latin typeface="Helvetica" pitchFamily="2" charset="0"/>
                <a:ea typeface="Open Sans" panose="020B0606030504020204" pitchFamily="34" charset="0"/>
                <a:cs typeface="Open Sans" panose="020B0606030504020204" pitchFamily="34" charset="0"/>
              </a:rPr>
              <a:t>Cycle time was reduced from 18 to 4.5 days.</a:t>
            </a:r>
          </a:p>
          <a:p>
            <a:pPr marL="258428" lvl="1" indent="-129214">
              <a:lnSpc>
                <a:spcPts val="1555"/>
              </a:lnSpc>
              <a:buFont typeface="Arial"/>
              <a:buChar char="•"/>
            </a:pPr>
            <a:r>
              <a:rPr lang="en-US" sz="1267" dirty="0">
                <a:solidFill>
                  <a:srgbClr val="1B1D3B"/>
                </a:solidFill>
                <a:latin typeface="Helvetica" pitchFamily="2" charset="0"/>
                <a:ea typeface="Open Sans" panose="020B0606030504020204" pitchFamily="34" charset="0"/>
                <a:cs typeface="Open Sans" panose="020B0606030504020204" pitchFamily="34" charset="0"/>
              </a:rPr>
              <a:t>Implement and integrate a supplier portal. Improved supplier relations.</a:t>
            </a:r>
          </a:p>
          <a:p>
            <a:pPr marL="258428" lvl="1" indent="-129214">
              <a:lnSpc>
                <a:spcPts val="1555"/>
              </a:lnSpc>
              <a:buFont typeface="Arial"/>
              <a:buChar char="•"/>
            </a:pPr>
            <a:r>
              <a:rPr lang="en-US" sz="1267" dirty="0">
                <a:solidFill>
                  <a:srgbClr val="1B1D3B"/>
                </a:solidFill>
                <a:latin typeface="Helvetica" pitchFamily="2" charset="0"/>
                <a:ea typeface="Open Sans" panose="020B0606030504020204" pitchFamily="34" charset="0"/>
                <a:cs typeface="Open Sans" panose="020B0606030504020204" pitchFamily="34" charset="0"/>
              </a:rPr>
              <a:t>Extend standard POs for Maintenance, Repair and Operations (MRO) expense.</a:t>
            </a:r>
          </a:p>
          <a:p>
            <a:pPr marL="258428" lvl="1" indent="-129214">
              <a:lnSpc>
                <a:spcPts val="1555"/>
              </a:lnSpc>
              <a:buFont typeface="Arial"/>
              <a:buChar char="•"/>
            </a:pPr>
            <a:r>
              <a:rPr lang="en-US" sz="1267" dirty="0">
                <a:solidFill>
                  <a:srgbClr val="1B1D3B"/>
                </a:solidFill>
                <a:latin typeface="Helvetica" pitchFamily="2" charset="0"/>
                <a:ea typeface="Open Sans" panose="020B0606030504020204" pitchFamily="34" charset="0"/>
                <a:cs typeface="Open Sans" panose="020B0606030504020204" pitchFamily="34" charset="0"/>
              </a:rPr>
              <a:t>Grow digital invoicing, target paper reduction with new vendors and non-PO.</a:t>
            </a:r>
          </a:p>
        </p:txBody>
      </p:sp>
      <p:sp>
        <p:nvSpPr>
          <p:cNvPr id="15" name="TextBox 15"/>
          <p:cNvSpPr txBox="1"/>
          <p:nvPr/>
        </p:nvSpPr>
        <p:spPr>
          <a:xfrm>
            <a:off x="536027" y="3178446"/>
            <a:ext cx="6858000" cy="1840184"/>
          </a:xfrm>
          <a:prstGeom prst="rect">
            <a:avLst/>
          </a:prstGeom>
        </p:spPr>
        <p:txBody>
          <a:bodyPr wrap="square" lIns="0" tIns="0" rIns="0" bIns="0" rtlCol="0" anchor="t">
            <a:spAutoFit/>
          </a:bodyPr>
          <a:lstStyle/>
          <a:p>
            <a:pPr>
              <a:lnSpc>
                <a:spcPts val="1555"/>
              </a:lnSpc>
            </a:pPr>
            <a:r>
              <a:rPr lang="en-US" sz="1267" b="1" dirty="0">
                <a:solidFill>
                  <a:srgbClr val="0D4BD3"/>
                </a:solidFill>
                <a:latin typeface="Helvetica" pitchFamily="2" charset="0"/>
                <a:ea typeface="Open Sans" panose="020B0606030504020204" pitchFamily="34" charset="0"/>
                <a:cs typeface="Open Sans" panose="020B0606030504020204" pitchFamily="34" charset="0"/>
              </a:rPr>
              <a:t>Solution:</a:t>
            </a:r>
          </a:p>
          <a:p>
            <a:pPr marL="258428" lvl="1" indent="-129214">
              <a:lnSpc>
                <a:spcPts val="1555"/>
              </a:lnSpc>
              <a:buFont typeface="Arial"/>
              <a:buChar char="•"/>
            </a:pPr>
            <a:r>
              <a:rPr lang="en-US" sz="1267" dirty="0">
                <a:solidFill>
                  <a:srgbClr val="1B1D3B"/>
                </a:solidFill>
                <a:latin typeface="Helvetica" pitchFamily="2" charset="0"/>
                <a:ea typeface="Open Sans" panose="020B0606030504020204" pitchFamily="34" charset="0"/>
                <a:cs typeface="Open Sans" panose="020B0606030504020204" pitchFamily="34" charset="0"/>
              </a:rPr>
              <a:t>Scale for growth with common, standard global processes; develop and track key performance metrics to trend progress.</a:t>
            </a:r>
          </a:p>
          <a:p>
            <a:pPr marL="258428" lvl="1" indent="-129214">
              <a:lnSpc>
                <a:spcPts val="1555"/>
              </a:lnSpc>
              <a:buFont typeface="Arial"/>
              <a:buChar char="•"/>
            </a:pPr>
            <a:r>
              <a:rPr lang="en-US" sz="1267" dirty="0">
                <a:solidFill>
                  <a:srgbClr val="1B1D3B"/>
                </a:solidFill>
                <a:latin typeface="Helvetica" pitchFamily="2" charset="0"/>
                <a:ea typeface="Open Sans" panose="020B0606030504020204" pitchFamily="34" charset="0"/>
                <a:cs typeface="Open Sans" panose="020B0606030504020204" pitchFamily="34" charset="0"/>
              </a:rPr>
              <a:t>SAP validation, rejection, exception handling, workflow, approval and posting minimal SAP customizations.</a:t>
            </a:r>
          </a:p>
          <a:p>
            <a:pPr marL="258428" lvl="1" indent="-129214">
              <a:lnSpc>
                <a:spcPts val="1555"/>
              </a:lnSpc>
              <a:buFont typeface="Arial"/>
              <a:buChar char="•"/>
            </a:pPr>
            <a:r>
              <a:rPr lang="en-US" sz="1267" dirty="0">
                <a:solidFill>
                  <a:srgbClr val="1B1D3B"/>
                </a:solidFill>
                <a:latin typeface="Helvetica" pitchFamily="2" charset="0"/>
                <a:ea typeface="Open Sans" panose="020B0606030504020204" pitchFamily="34" charset="0"/>
                <a:cs typeface="Open Sans" panose="020B0606030504020204" pitchFamily="34" charset="0"/>
              </a:rPr>
              <a:t>Architect future state supplier portal integration.</a:t>
            </a:r>
          </a:p>
          <a:p>
            <a:pPr marL="258428" lvl="1" indent="-129214">
              <a:lnSpc>
                <a:spcPts val="1555"/>
              </a:lnSpc>
              <a:buFont typeface="Arial"/>
              <a:buChar char="•"/>
            </a:pPr>
            <a:r>
              <a:rPr lang="en-US" sz="1267" dirty="0">
                <a:solidFill>
                  <a:srgbClr val="1B1D3B"/>
                </a:solidFill>
                <a:latin typeface="Helvetica" pitchFamily="2" charset="0"/>
                <a:ea typeface="Open Sans" panose="020B0606030504020204" pitchFamily="34" charset="0"/>
                <a:cs typeface="Open Sans" panose="020B0606030504020204" pitchFamily="34" charset="0"/>
              </a:rPr>
              <a:t>Integrate EDI and auto ingest emailed invoices.</a:t>
            </a:r>
          </a:p>
          <a:p>
            <a:pPr marL="258428" lvl="1" indent="-129214">
              <a:lnSpc>
                <a:spcPts val="1555"/>
              </a:lnSpc>
              <a:buFont typeface="Arial"/>
              <a:buChar char="•"/>
            </a:pPr>
            <a:r>
              <a:rPr lang="en-US" sz="1267" dirty="0">
                <a:solidFill>
                  <a:srgbClr val="1B1D3B"/>
                </a:solidFill>
                <a:latin typeface="Helvetica" pitchFamily="2" charset="0"/>
                <a:ea typeface="Open Sans" panose="020B0606030504020204" pitchFamily="34" charset="0"/>
                <a:cs typeface="Open Sans" panose="020B0606030504020204" pitchFamily="34" charset="0"/>
              </a:rPr>
              <a:t>Lead change with business process, not technology; build cross functional change coalition to root the cultural change.</a:t>
            </a:r>
          </a:p>
        </p:txBody>
      </p:sp>
      <p:pic>
        <p:nvPicPr>
          <p:cNvPr id="1026" name="Picture 2" descr="Toro Logo PNG Transparent &amp; SVG Vector - Freebie Supply">
            <a:extLst>
              <a:ext uri="{FF2B5EF4-FFF2-40B4-BE49-F238E27FC236}">
                <a16:creationId xmlns:a16="http://schemas.microsoft.com/office/drawing/2014/main" id="{AD0C3406-8968-8304-580B-1B8CF9CEF4C3}"/>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649995" y="135468"/>
            <a:ext cx="943640" cy="60113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Battery &amp; Petrol Walk power lawn mowers - Toro Australia">
            <a:extLst>
              <a:ext uri="{FF2B5EF4-FFF2-40B4-BE49-F238E27FC236}">
                <a16:creationId xmlns:a16="http://schemas.microsoft.com/office/drawing/2014/main" id="{3400FB11-0FBF-6F59-61BC-43B69539CA6B}"/>
              </a:ext>
            </a:extLst>
          </p:cNvPr>
          <p:cNvPicPr>
            <a:picLocks noGrp="1" noChangeAspect="1" noChangeArrowheads="1"/>
          </p:cNvPicPr>
          <p:nvPr>
            <p:ph type="pic" sz="quarter" idx="13"/>
          </p:nvPr>
        </p:nvPicPr>
        <p:blipFill rotWithShape="1">
          <a:blip r:embed="rId3" cstate="email">
            <a:extLst>
              <a:ext uri="{28A0092B-C50C-407E-A947-70E740481C1C}">
                <a14:useLocalDpi xmlns:a14="http://schemas.microsoft.com/office/drawing/2010/main"/>
              </a:ext>
            </a:extLst>
          </a:blip>
          <a:src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a:extLst>
              <a:ext uri="{FF2B5EF4-FFF2-40B4-BE49-F238E27FC236}">
                <a16:creationId xmlns:a16="http://schemas.microsoft.com/office/drawing/2014/main" id="{BC6A70CE-B7CB-3A78-948F-1D5F447F7C60}"/>
              </a:ext>
            </a:extLst>
          </p:cNvPr>
          <p:cNvSpPr>
            <a:spLocks noGrp="1"/>
          </p:cNvSpPr>
          <p:nvPr>
            <p:ph type="body" sz="quarter" idx="12"/>
          </p:nvPr>
        </p:nvSpPr>
        <p:spPr>
          <a:xfrm>
            <a:off x="10972800" y="127000"/>
            <a:ext cx="1117601" cy="254000"/>
          </a:xfrm>
        </p:spPr>
        <p:txBody>
          <a:bodyPr>
            <a:normAutofit fontScale="32500" lnSpcReduction="20000"/>
          </a:bodyPr>
          <a:lstStyle/>
          <a:p>
            <a:pPr algn="ctr"/>
            <a:r>
              <a:rPr lang="en-US" dirty="0"/>
              <a:t>Manufacturing</a:t>
            </a:r>
          </a:p>
        </p:txBody>
      </p:sp>
      <p:sp>
        <p:nvSpPr>
          <p:cNvPr id="8" name="Text Placeholder 6">
            <a:extLst>
              <a:ext uri="{FF2B5EF4-FFF2-40B4-BE49-F238E27FC236}">
                <a16:creationId xmlns:a16="http://schemas.microsoft.com/office/drawing/2014/main" id="{A7B626D5-A8AC-C682-FCE5-BED6C7BA43A6}"/>
              </a:ext>
            </a:extLst>
          </p:cNvPr>
          <p:cNvSpPr txBox="1">
            <a:spLocks/>
          </p:cNvSpPr>
          <p:nvPr/>
        </p:nvSpPr>
        <p:spPr>
          <a:xfrm>
            <a:off x="520643" y="381000"/>
            <a:ext cx="6450027" cy="1553673"/>
          </a:xfrm>
          <a:prstGeom prst="rect">
            <a:avLst/>
          </a:prstGeom>
        </p:spPr>
        <p:txBody>
          <a:bodyPr vert="horz" lIns="60960" tIns="30480" rIns="60960" bIns="30480" rtlCol="0">
            <a:noAutofit/>
          </a:bodyPr>
          <a:lstStyle>
            <a:lvl1pPr marL="0" indent="0" algn="l" defTabSz="914400" rtl="0" eaLnBrk="1" latinLnBrk="0" hangingPunct="1">
              <a:lnSpc>
                <a:spcPct val="100000"/>
              </a:lnSpc>
              <a:spcBef>
                <a:spcPct val="20000"/>
              </a:spcBef>
              <a:buClr>
                <a:schemeClr val="accent2"/>
              </a:buClr>
              <a:buFont typeface="Arial" panose="020B0604020202020204" pitchFamily="34" charset="0"/>
              <a:buNone/>
              <a:defRPr sz="4400" b="1" kern="1200">
                <a:solidFill>
                  <a:srgbClr val="1C1D3B"/>
                </a:solidFill>
                <a:latin typeface="Helvetica" pitchFamily="2" charset="0"/>
                <a:ea typeface="+mn-ea"/>
                <a:cs typeface="+mn-cs"/>
              </a:defRPr>
            </a:lvl1pPr>
            <a:lvl2pPr marL="742950" indent="-285750" algn="l" defTabSz="914400" rtl="0" eaLnBrk="1" latinLnBrk="0" hangingPunct="1">
              <a:spcBef>
                <a:spcPct val="20000"/>
              </a:spcBef>
              <a:buClr>
                <a:schemeClr val="accent2"/>
              </a:buClr>
              <a:buFont typeface="Arial" pitchFamily="34" charset="0"/>
              <a:buChar char="–"/>
              <a:defRPr sz="3000" kern="1200">
                <a:solidFill>
                  <a:schemeClr val="tx1"/>
                </a:solidFill>
                <a:latin typeface="Helvetica" pitchFamily="2" charset="0"/>
                <a:ea typeface="+mn-ea"/>
                <a:cs typeface="+mn-cs"/>
              </a:defRPr>
            </a:lvl2pPr>
            <a:lvl3pPr marL="1143000" indent="-228600" algn="l" defTabSz="914400" rtl="0" eaLnBrk="1" latinLnBrk="0" hangingPunct="1">
              <a:spcBef>
                <a:spcPct val="20000"/>
              </a:spcBef>
              <a:buClr>
                <a:schemeClr val="accent2"/>
              </a:buClr>
              <a:buFont typeface="Arial" pitchFamily="34" charset="0"/>
              <a:buChar char="•"/>
              <a:defRPr sz="2700" kern="1200">
                <a:solidFill>
                  <a:schemeClr val="tx1"/>
                </a:solidFill>
                <a:latin typeface="Helvetica" pitchFamily="2" charset="0"/>
                <a:ea typeface="+mn-ea"/>
                <a:cs typeface="+mn-cs"/>
              </a:defRPr>
            </a:lvl3pPr>
            <a:lvl4pPr marL="1600200" indent="-228600" algn="l" defTabSz="914400" rtl="0" eaLnBrk="1" latinLnBrk="0" hangingPunct="1">
              <a:spcBef>
                <a:spcPct val="20000"/>
              </a:spcBef>
              <a:buClr>
                <a:schemeClr val="accent2"/>
              </a:buClr>
              <a:buFont typeface="Arial" pitchFamily="34" charset="0"/>
              <a:buChar char="–"/>
              <a:defRPr sz="2400" kern="1200">
                <a:solidFill>
                  <a:schemeClr val="tx1"/>
                </a:solidFill>
                <a:latin typeface="Helvetica" pitchFamily="2" charset="0"/>
                <a:ea typeface="+mn-ea"/>
                <a:cs typeface="+mn-cs"/>
              </a:defRPr>
            </a:lvl4pPr>
            <a:lvl5pPr marL="2057400" indent="-228600" algn="l" defTabSz="914400" rtl="0" eaLnBrk="1" latinLnBrk="0" hangingPunct="1">
              <a:spcBef>
                <a:spcPct val="20000"/>
              </a:spcBef>
              <a:buClr>
                <a:schemeClr val="accent2"/>
              </a:buClr>
              <a:buFont typeface="Arial" pitchFamily="34" charset="0"/>
              <a:buChar char="»"/>
              <a:defRPr sz="2400" kern="1200">
                <a:solidFill>
                  <a:schemeClr val="tx1"/>
                </a:solidFill>
                <a:latin typeface="Helvetica"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300"/>
              </a:spcBef>
            </a:pPr>
            <a:r>
              <a:rPr lang="en-US" sz="3000" dirty="0">
                <a:solidFill>
                  <a:srgbClr val="0D4BD4"/>
                </a:solidFill>
              </a:rPr>
              <a:t>Success Story:</a:t>
            </a:r>
          </a:p>
          <a:p>
            <a:pPr>
              <a:lnSpc>
                <a:spcPts val="3630"/>
              </a:lnSpc>
            </a:pPr>
            <a:r>
              <a:rPr lang="en-US" sz="3000" dirty="0">
                <a:solidFill>
                  <a:srgbClr val="1B1D3B"/>
                </a:solidFill>
                <a:ea typeface="Verdana" panose="020B0604030504040204" pitchFamily="34" charset="0"/>
                <a:cs typeface="Verdana" panose="020B0604030504040204" pitchFamily="34" charset="0"/>
              </a:rPr>
              <a:t>Global Invoice Management Optimization</a:t>
            </a:r>
          </a:p>
        </p:txBody>
      </p:sp>
    </p:spTree>
    <p:extLst>
      <p:ext uri="{BB962C8B-B14F-4D97-AF65-F5344CB8AC3E}">
        <p14:creationId xmlns:p14="http://schemas.microsoft.com/office/powerpoint/2010/main" val="14219951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66038ED-9EEA-ABA6-517B-763D2CB4A220}"/>
              </a:ext>
            </a:extLst>
          </p:cNvPr>
          <p:cNvSpPr>
            <a:spLocks noGrp="1"/>
          </p:cNvSpPr>
          <p:nvPr>
            <p:ph type="body" sz="quarter" idx="12"/>
          </p:nvPr>
        </p:nvSpPr>
        <p:spPr/>
        <p:txBody>
          <a:bodyPr>
            <a:normAutofit fontScale="92500" lnSpcReduction="10000"/>
          </a:bodyPr>
          <a:lstStyle/>
          <a:p>
            <a:r>
              <a:rPr lang="en-US" sz="3200" dirty="0"/>
              <a:t>SAP Information Capture &amp; SAP Invoice Management</a:t>
            </a:r>
          </a:p>
        </p:txBody>
      </p:sp>
      <p:sp>
        <p:nvSpPr>
          <p:cNvPr id="31" name="TextBox 30">
            <a:extLst>
              <a:ext uri="{FF2B5EF4-FFF2-40B4-BE49-F238E27FC236}">
                <a16:creationId xmlns:a16="http://schemas.microsoft.com/office/drawing/2014/main" id="{1BA8A917-8BB2-4CD5-A912-143CCC415301}"/>
              </a:ext>
            </a:extLst>
          </p:cNvPr>
          <p:cNvSpPr txBox="1"/>
          <p:nvPr/>
        </p:nvSpPr>
        <p:spPr>
          <a:xfrm>
            <a:off x="7015088" y="1734154"/>
            <a:ext cx="5039679" cy="953698"/>
          </a:xfrm>
          <a:prstGeom prst="rect">
            <a:avLst/>
          </a:prstGeom>
          <a:noFill/>
          <a:ln w="127000">
            <a:noFill/>
          </a:ln>
        </p:spPr>
        <p:txBody>
          <a:bodyPr wrap="square" lIns="107972" tIns="89977" rIns="107972" bIns="89977" rtlCol="0" anchor="t">
            <a:noAutofit/>
          </a:bodyPr>
          <a:lstStyle/>
          <a:p>
            <a:pPr marL="0" marR="0" lvl="0" indent="0" algn="ctr" defTabSz="1088449" rtl="0" eaLnBrk="1" fontAlgn="auto" latinLnBrk="0" hangingPunct="1">
              <a:lnSpc>
                <a:spcPct val="100000"/>
              </a:lnSpc>
              <a:spcBef>
                <a:spcPts val="900"/>
              </a:spcBef>
              <a:spcAft>
                <a:spcPts val="0"/>
              </a:spcAft>
              <a:buClrTx/>
              <a:buSzTx/>
              <a:buFontTx/>
              <a:buNone/>
              <a:tabLst/>
              <a:defRPr/>
            </a:pPr>
            <a:r>
              <a:rPr kumimoji="0" lang="en-US" sz="1799" b="1" i="0" u="none" strike="noStrike" kern="1200" cap="none" spc="0" normalizeH="0" baseline="0" noProof="0">
                <a:ln>
                  <a:noFill/>
                </a:ln>
                <a:solidFill>
                  <a:prstClr val="black"/>
                </a:solidFill>
                <a:effectLst/>
                <a:uLnTx/>
                <a:uFillTx/>
                <a:latin typeface="Helvetica" pitchFamily="2" charset="0"/>
              </a:rPr>
              <a:t>SAP Invoice Management by OpenText </a:t>
            </a:r>
            <a:br>
              <a:rPr kumimoji="0" lang="en-US" sz="1799" b="1" i="0" u="none" strike="noStrike" kern="1200" cap="none" spc="0" normalizeH="0" baseline="0" noProof="0">
                <a:ln>
                  <a:noFill/>
                </a:ln>
                <a:solidFill>
                  <a:prstClr val="black"/>
                </a:solidFill>
                <a:effectLst/>
                <a:uLnTx/>
                <a:uFillTx/>
                <a:latin typeface="Helvetica" pitchFamily="2" charset="0"/>
              </a:rPr>
            </a:br>
            <a:r>
              <a:rPr kumimoji="0" lang="en-US" sz="1799" b="0" i="0" u="none" strike="noStrike" kern="1200" cap="none" spc="0" normalizeH="0" baseline="0" noProof="0">
                <a:ln>
                  <a:noFill/>
                </a:ln>
                <a:solidFill>
                  <a:prstClr val="black"/>
                </a:solidFill>
                <a:effectLst/>
                <a:uLnTx/>
                <a:uFillTx/>
                <a:latin typeface="Helvetica" pitchFamily="2" charset="0"/>
              </a:rPr>
              <a:t>Processing and workflow engine</a:t>
            </a:r>
            <a:endParaRPr kumimoji="0" lang="en-US" sz="2399" b="0" i="0" u="none" strike="noStrike" kern="1200" cap="none" spc="0" normalizeH="0" baseline="0" noProof="0">
              <a:ln>
                <a:noFill/>
              </a:ln>
              <a:solidFill>
                <a:srgbClr val="FFFFFF"/>
              </a:solidFill>
              <a:effectLst/>
              <a:uLnTx/>
              <a:uFillTx/>
              <a:latin typeface="Helvetica" pitchFamily="2" charset="0"/>
            </a:endParaRPr>
          </a:p>
        </p:txBody>
      </p:sp>
      <p:sp>
        <p:nvSpPr>
          <p:cNvPr id="17" name="TextBox 16">
            <a:extLst>
              <a:ext uri="{FF2B5EF4-FFF2-40B4-BE49-F238E27FC236}">
                <a16:creationId xmlns:a16="http://schemas.microsoft.com/office/drawing/2014/main" id="{EB3D423D-9AD7-4159-A2B2-B8728740D200}"/>
              </a:ext>
            </a:extLst>
          </p:cNvPr>
          <p:cNvSpPr txBox="1"/>
          <p:nvPr/>
        </p:nvSpPr>
        <p:spPr>
          <a:xfrm>
            <a:off x="573586" y="1734154"/>
            <a:ext cx="5270454" cy="964051"/>
          </a:xfrm>
          <a:prstGeom prst="rect">
            <a:avLst/>
          </a:prstGeom>
          <a:noFill/>
          <a:ln w="127000">
            <a:noFill/>
          </a:ln>
        </p:spPr>
        <p:txBody>
          <a:bodyPr wrap="square" lIns="107972" tIns="89977" rIns="107972" bIns="89977" rtlCol="0" anchor="t">
            <a:noAutofit/>
          </a:bodyPr>
          <a:lstStyle/>
          <a:p>
            <a:pPr marL="0" marR="0" lvl="0" indent="0" algn="ctr" defTabSz="1088449" rtl="0" eaLnBrk="1" fontAlgn="auto" latinLnBrk="0" hangingPunct="1">
              <a:lnSpc>
                <a:spcPct val="100000"/>
              </a:lnSpc>
              <a:spcBef>
                <a:spcPts val="900"/>
              </a:spcBef>
              <a:spcAft>
                <a:spcPts val="0"/>
              </a:spcAft>
              <a:buClrTx/>
              <a:buSzTx/>
              <a:buFontTx/>
              <a:buNone/>
              <a:tabLst/>
              <a:defRPr/>
            </a:pPr>
            <a:r>
              <a:rPr kumimoji="0" lang="en-US" sz="1799" b="1" i="0" u="none" strike="noStrike" kern="1200" cap="none" spc="0" normalizeH="0" baseline="0" noProof="0">
                <a:ln>
                  <a:noFill/>
                </a:ln>
                <a:solidFill>
                  <a:prstClr val="black"/>
                </a:solidFill>
                <a:effectLst/>
                <a:uLnTx/>
                <a:uFillTx/>
                <a:latin typeface="Helvetica" pitchFamily="2" charset="0"/>
              </a:rPr>
              <a:t>SAP Information Capture by OpenText </a:t>
            </a:r>
            <a:br>
              <a:rPr kumimoji="0" lang="en-US" sz="1799" b="1" i="0" u="none" strike="noStrike" kern="1200" cap="none" spc="0" normalizeH="0" baseline="0" noProof="0">
                <a:ln>
                  <a:noFill/>
                </a:ln>
                <a:solidFill>
                  <a:prstClr val="black"/>
                </a:solidFill>
                <a:effectLst/>
                <a:uLnTx/>
                <a:uFillTx/>
                <a:latin typeface="Helvetica" pitchFamily="2" charset="0"/>
              </a:rPr>
            </a:br>
            <a:r>
              <a:rPr kumimoji="0" lang="en-US" sz="1799" b="0" i="0" u="none" strike="noStrike" kern="1200" cap="none" spc="0" normalizeH="0" baseline="0" noProof="0">
                <a:ln>
                  <a:noFill/>
                </a:ln>
                <a:solidFill>
                  <a:prstClr val="black"/>
                </a:solidFill>
                <a:effectLst/>
                <a:uLnTx/>
                <a:uFillTx/>
                <a:latin typeface="Helvetica" pitchFamily="2" charset="0"/>
              </a:rPr>
              <a:t>Capture / extraction solution </a:t>
            </a:r>
            <a:br>
              <a:rPr kumimoji="0" lang="en-US" sz="1799" b="0" i="0" u="none" strike="noStrike" kern="1200" cap="none" spc="0" normalizeH="0" baseline="0" noProof="0">
                <a:ln>
                  <a:noFill/>
                </a:ln>
                <a:solidFill>
                  <a:prstClr val="black"/>
                </a:solidFill>
                <a:effectLst/>
                <a:uLnTx/>
                <a:uFillTx/>
                <a:latin typeface="Helvetica" pitchFamily="2" charset="0"/>
              </a:rPr>
            </a:br>
            <a:r>
              <a:rPr kumimoji="0" lang="en-US" sz="1799" b="0" i="0" u="none" strike="noStrike" kern="1200" cap="none" spc="0" normalizeH="0" baseline="0" noProof="0">
                <a:ln>
                  <a:noFill/>
                </a:ln>
                <a:solidFill>
                  <a:prstClr val="black"/>
                </a:solidFill>
                <a:effectLst/>
                <a:uLnTx/>
                <a:uFillTx/>
                <a:latin typeface="Helvetica" pitchFamily="2" charset="0"/>
              </a:rPr>
              <a:t>for all SAP documents</a:t>
            </a:r>
          </a:p>
        </p:txBody>
      </p:sp>
      <p:grpSp>
        <p:nvGrpSpPr>
          <p:cNvPr id="3" name="Group 2">
            <a:extLst>
              <a:ext uri="{FF2B5EF4-FFF2-40B4-BE49-F238E27FC236}">
                <a16:creationId xmlns:a16="http://schemas.microsoft.com/office/drawing/2014/main" id="{E2480841-8003-4807-A4E1-D7053726F5A2}"/>
              </a:ext>
            </a:extLst>
          </p:cNvPr>
          <p:cNvGrpSpPr/>
          <p:nvPr/>
        </p:nvGrpSpPr>
        <p:grpSpPr>
          <a:xfrm>
            <a:off x="472769" y="2574554"/>
            <a:ext cx="11156152" cy="4009980"/>
            <a:chOff x="531155" y="2183659"/>
            <a:chExt cx="11156152" cy="4009980"/>
          </a:xfrm>
        </p:grpSpPr>
        <p:sp>
          <p:nvSpPr>
            <p:cNvPr id="12" name="Freeform: Shape 11">
              <a:extLst>
                <a:ext uri="{FF2B5EF4-FFF2-40B4-BE49-F238E27FC236}">
                  <a16:creationId xmlns:a16="http://schemas.microsoft.com/office/drawing/2014/main" id="{46FD0986-60B5-418A-8C7E-2478C09F6695}"/>
                </a:ext>
              </a:extLst>
            </p:cNvPr>
            <p:cNvSpPr/>
            <p:nvPr/>
          </p:nvSpPr>
          <p:spPr bwMode="gray">
            <a:xfrm>
              <a:off x="6461988" y="2241504"/>
              <a:ext cx="1264429" cy="3952135"/>
            </a:xfrm>
            <a:custGeom>
              <a:avLst/>
              <a:gdLst>
                <a:gd name="connsiteX0" fmla="*/ 0 w 646545"/>
                <a:gd name="connsiteY0" fmla="*/ 1930400 h 3953164"/>
                <a:gd name="connsiteX1" fmla="*/ 646545 w 646545"/>
                <a:gd name="connsiteY1" fmla="*/ 0 h 3953164"/>
                <a:gd name="connsiteX2" fmla="*/ 646545 w 646545"/>
                <a:gd name="connsiteY2" fmla="*/ 3953164 h 3953164"/>
                <a:gd name="connsiteX3" fmla="*/ 0 w 646545"/>
                <a:gd name="connsiteY3" fmla="*/ 1930400 h 3953164"/>
              </a:gdLst>
              <a:ahLst/>
              <a:cxnLst>
                <a:cxn ang="0">
                  <a:pos x="connsiteX0" y="connsiteY0"/>
                </a:cxn>
                <a:cxn ang="0">
                  <a:pos x="connsiteX1" y="connsiteY1"/>
                </a:cxn>
                <a:cxn ang="0">
                  <a:pos x="connsiteX2" y="connsiteY2"/>
                </a:cxn>
                <a:cxn ang="0">
                  <a:pos x="connsiteX3" y="connsiteY3"/>
                </a:cxn>
              </a:cxnLst>
              <a:rect l="l" t="t" r="r" b="b"/>
              <a:pathLst>
                <a:path w="646545" h="3953164">
                  <a:moveTo>
                    <a:pt x="0" y="1930400"/>
                  </a:moveTo>
                  <a:lnTo>
                    <a:pt x="646545" y="0"/>
                  </a:lnTo>
                  <a:lnTo>
                    <a:pt x="646545" y="3953164"/>
                  </a:lnTo>
                  <a:lnTo>
                    <a:pt x="0" y="1930400"/>
                  </a:lnTo>
                  <a:close/>
                </a:path>
              </a:pathLst>
            </a:custGeom>
            <a:gradFill>
              <a:gsLst>
                <a:gs pos="0">
                  <a:schemeClr val="accent3">
                    <a:alpha val="36000"/>
                  </a:schemeClr>
                </a:gs>
                <a:gs pos="99000">
                  <a:schemeClr val="accent3">
                    <a:alpha val="0"/>
                  </a:schemeClr>
                </a:gs>
              </a:gsLst>
              <a:lin ang="0" scaled="1"/>
            </a:gradFill>
          </p:spPr>
          <p:txBody>
            <a:bodyPr lIns="89956" tIns="71964" rIns="89956" bIns="71964" rtlCol="0" anchor="ctr"/>
            <a:lstStyle/>
            <a:p>
              <a:pPr marL="0" marR="0" lvl="0" indent="0" algn="ctr" defTabSz="913943" rtl="0" eaLnBrk="1" fontAlgn="base" latinLnBrk="0" hangingPunct="1">
                <a:lnSpc>
                  <a:spcPct val="100000"/>
                </a:lnSpc>
                <a:spcBef>
                  <a:spcPct val="50000"/>
                </a:spcBef>
                <a:spcAft>
                  <a:spcPct val="0"/>
                </a:spcAft>
                <a:buClr>
                  <a:srgbClr val="F0AB00"/>
                </a:buClr>
                <a:buSzPct val="80000"/>
                <a:buFontTx/>
                <a:buNone/>
                <a:tabLst/>
                <a:defRPr/>
              </a:pPr>
              <a:endParaRPr kumimoji="0" lang="en-US" sz="1999" b="0" i="0" u="none" strike="noStrike" kern="0" cap="none" spc="0" normalizeH="0" baseline="0" noProof="0" err="1">
                <a:ln>
                  <a:noFill/>
                </a:ln>
                <a:solidFill>
                  <a:prstClr val="black"/>
                </a:solidFill>
                <a:effectLst/>
                <a:uLnTx/>
                <a:uFillTx/>
                <a:latin typeface="Helvetica" pitchFamily="2" charset="0"/>
                <a:ea typeface="Arial Unicode MS" pitchFamily="34" charset="-128"/>
              </a:endParaRPr>
            </a:p>
          </p:txBody>
        </p:sp>
        <p:sp>
          <p:nvSpPr>
            <p:cNvPr id="9" name="Arc 8">
              <a:extLst>
                <a:ext uri="{FF2B5EF4-FFF2-40B4-BE49-F238E27FC236}">
                  <a16:creationId xmlns:a16="http://schemas.microsoft.com/office/drawing/2014/main" id="{4E3DEF7E-8A6D-4997-9922-EBA7787F24FE}"/>
                </a:ext>
              </a:extLst>
            </p:cNvPr>
            <p:cNvSpPr/>
            <p:nvPr/>
          </p:nvSpPr>
          <p:spPr>
            <a:xfrm>
              <a:off x="2339731" y="2778578"/>
              <a:ext cx="2642863" cy="2642863"/>
            </a:xfrm>
            <a:prstGeom prst="arc">
              <a:avLst>
                <a:gd name="adj1" fmla="val 10773569"/>
                <a:gd name="adj2" fmla="val 20669204"/>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Helvetica" pitchFamily="2" charset="0"/>
              </a:endParaRPr>
            </a:p>
          </p:txBody>
        </p:sp>
        <p:sp>
          <p:nvSpPr>
            <p:cNvPr id="24" name="Arc 23">
              <a:extLst>
                <a:ext uri="{FF2B5EF4-FFF2-40B4-BE49-F238E27FC236}">
                  <a16:creationId xmlns:a16="http://schemas.microsoft.com/office/drawing/2014/main" id="{96110EE1-9E55-425B-9004-AF59777886A2}"/>
                </a:ext>
              </a:extLst>
            </p:cNvPr>
            <p:cNvSpPr/>
            <p:nvPr/>
          </p:nvSpPr>
          <p:spPr>
            <a:xfrm rot="10473333">
              <a:off x="2339731" y="2778578"/>
              <a:ext cx="2642863" cy="2642863"/>
            </a:xfrm>
            <a:prstGeom prst="arc">
              <a:avLst>
                <a:gd name="adj1" fmla="val 10773569"/>
                <a:gd name="adj2" fmla="val 20669204"/>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Helvetica" pitchFamily="2" charset="0"/>
              </a:endParaRPr>
            </a:p>
          </p:txBody>
        </p:sp>
        <p:grpSp>
          <p:nvGrpSpPr>
            <p:cNvPr id="8" name="Group 7">
              <a:extLst>
                <a:ext uri="{FF2B5EF4-FFF2-40B4-BE49-F238E27FC236}">
                  <a16:creationId xmlns:a16="http://schemas.microsoft.com/office/drawing/2014/main" id="{90B9B928-465F-4427-A043-DA4F05CA5585}"/>
                </a:ext>
              </a:extLst>
            </p:cNvPr>
            <p:cNvGrpSpPr/>
            <p:nvPr/>
          </p:nvGrpSpPr>
          <p:grpSpPr>
            <a:xfrm>
              <a:off x="531155" y="3910244"/>
              <a:ext cx="6381219" cy="540985"/>
              <a:chOff x="2853050" y="1541374"/>
              <a:chExt cx="6382881" cy="541126"/>
            </a:xfrm>
            <a:solidFill>
              <a:schemeClr val="bg1"/>
            </a:solidFill>
          </p:grpSpPr>
          <p:sp>
            <p:nvSpPr>
              <p:cNvPr id="5" name="Arrow: Chevron 4">
                <a:extLst>
                  <a:ext uri="{FF2B5EF4-FFF2-40B4-BE49-F238E27FC236}">
                    <a16:creationId xmlns:a16="http://schemas.microsoft.com/office/drawing/2014/main" id="{5B5457EB-191D-4527-AA10-B771BB11EEEA}"/>
                  </a:ext>
                </a:extLst>
              </p:cNvPr>
              <p:cNvSpPr/>
              <p:nvPr/>
            </p:nvSpPr>
            <p:spPr bwMode="gray">
              <a:xfrm>
                <a:off x="4408291" y="1541374"/>
                <a:ext cx="1717158" cy="541126"/>
              </a:xfrm>
              <a:prstGeom prst="chevron">
                <a:avLst/>
              </a:prstGeom>
              <a:solidFill>
                <a:schemeClr val="accent2">
                  <a:lumMod val="60000"/>
                  <a:lumOff val="40000"/>
                </a:schemeClr>
              </a:solidFill>
              <a:ln w="19050" algn="ctr">
                <a:noFill/>
                <a:miter lim="800000"/>
                <a:headEnd/>
                <a:tailEnd/>
              </a:ln>
            </p:spPr>
            <p:txBody>
              <a:bodyPr lIns="89977" tIns="71981" rIns="89977" bIns="71981" rtlCol="0" anchor="ctr"/>
              <a:lstStyle/>
              <a:p>
                <a:pPr marL="0" marR="0" lvl="0" indent="0" algn="ctr" defTabSz="914126" rtl="0" eaLnBrk="1" fontAlgn="base" latinLnBrk="0" hangingPunct="1">
                  <a:lnSpc>
                    <a:spcPct val="100000"/>
                  </a:lnSpc>
                  <a:spcBef>
                    <a:spcPct val="50000"/>
                  </a:spcBef>
                  <a:spcAft>
                    <a:spcPct val="0"/>
                  </a:spcAft>
                  <a:buClr>
                    <a:srgbClr val="F0AB00"/>
                  </a:buClr>
                  <a:buSzPct val="80000"/>
                  <a:buFontTx/>
                  <a:buNone/>
                  <a:tabLst/>
                  <a:defRPr/>
                </a:pPr>
                <a:r>
                  <a:rPr kumimoji="0" lang="en-US" sz="1799" b="0"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rPr>
                  <a:t>Identify</a:t>
                </a:r>
              </a:p>
            </p:txBody>
          </p:sp>
          <p:sp>
            <p:nvSpPr>
              <p:cNvPr id="19" name="Arrow: Chevron 18">
                <a:extLst>
                  <a:ext uri="{FF2B5EF4-FFF2-40B4-BE49-F238E27FC236}">
                    <a16:creationId xmlns:a16="http://schemas.microsoft.com/office/drawing/2014/main" id="{973D3EE9-FA43-4264-A357-101AFF144103}"/>
                  </a:ext>
                </a:extLst>
              </p:cNvPr>
              <p:cNvSpPr/>
              <p:nvPr/>
            </p:nvSpPr>
            <p:spPr bwMode="gray">
              <a:xfrm>
                <a:off x="5963532" y="1541374"/>
                <a:ext cx="1717158" cy="541126"/>
              </a:xfrm>
              <a:prstGeom prst="chevron">
                <a:avLst/>
              </a:prstGeom>
              <a:solidFill>
                <a:schemeClr val="accent2">
                  <a:lumMod val="40000"/>
                  <a:lumOff val="60000"/>
                </a:schemeClr>
              </a:solidFill>
              <a:ln w="19050" algn="ctr">
                <a:noFill/>
                <a:miter lim="800000"/>
                <a:headEnd/>
                <a:tailEnd/>
              </a:ln>
            </p:spPr>
            <p:txBody>
              <a:bodyPr lIns="89977" tIns="71981" rIns="89977" bIns="71981" rtlCol="0" anchor="ctr"/>
              <a:lstStyle/>
              <a:p>
                <a:pPr marL="0" marR="0" lvl="0" indent="0" algn="ctr" defTabSz="914126" rtl="0" eaLnBrk="1" fontAlgn="base" latinLnBrk="0" hangingPunct="1">
                  <a:lnSpc>
                    <a:spcPct val="100000"/>
                  </a:lnSpc>
                  <a:spcBef>
                    <a:spcPct val="50000"/>
                  </a:spcBef>
                  <a:spcAft>
                    <a:spcPct val="0"/>
                  </a:spcAft>
                  <a:buClr>
                    <a:srgbClr val="F0AB00"/>
                  </a:buClr>
                  <a:buSzPct val="80000"/>
                  <a:buFontTx/>
                  <a:buNone/>
                  <a:tabLst/>
                  <a:defRPr/>
                </a:pPr>
                <a:r>
                  <a:rPr kumimoji="0" lang="en-US" sz="1799" b="0"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rPr>
                  <a:t>Learn</a:t>
                </a:r>
              </a:p>
            </p:txBody>
          </p:sp>
          <p:sp>
            <p:nvSpPr>
              <p:cNvPr id="20" name="Arrow: Chevron 19">
                <a:extLst>
                  <a:ext uri="{FF2B5EF4-FFF2-40B4-BE49-F238E27FC236}">
                    <a16:creationId xmlns:a16="http://schemas.microsoft.com/office/drawing/2014/main" id="{C0FF5887-A2F8-40B9-B9E2-721626E0D2EB}"/>
                  </a:ext>
                </a:extLst>
              </p:cNvPr>
              <p:cNvSpPr/>
              <p:nvPr/>
            </p:nvSpPr>
            <p:spPr bwMode="gray">
              <a:xfrm>
                <a:off x="7518773" y="1541374"/>
                <a:ext cx="1717158" cy="541126"/>
              </a:xfrm>
              <a:prstGeom prst="chevron">
                <a:avLst/>
              </a:prstGeom>
              <a:solidFill>
                <a:schemeClr val="accent2">
                  <a:lumMod val="20000"/>
                  <a:lumOff val="80000"/>
                </a:schemeClr>
              </a:solidFill>
              <a:ln w="19050" algn="ctr">
                <a:solidFill>
                  <a:schemeClr val="accent2">
                    <a:lumMod val="20000"/>
                    <a:lumOff val="80000"/>
                  </a:schemeClr>
                </a:solidFill>
                <a:miter lim="800000"/>
                <a:headEnd/>
                <a:tailEnd/>
              </a:ln>
            </p:spPr>
            <p:txBody>
              <a:bodyPr lIns="89977" tIns="71981" rIns="89977" bIns="71981" rtlCol="0" anchor="ctr"/>
              <a:lstStyle/>
              <a:p>
                <a:pPr marL="0" marR="0" lvl="0" indent="0" algn="ctr" defTabSz="914126" rtl="0" eaLnBrk="1" fontAlgn="base" latinLnBrk="0" hangingPunct="1">
                  <a:lnSpc>
                    <a:spcPct val="100000"/>
                  </a:lnSpc>
                  <a:spcBef>
                    <a:spcPct val="50000"/>
                  </a:spcBef>
                  <a:spcAft>
                    <a:spcPct val="0"/>
                  </a:spcAft>
                  <a:buClr>
                    <a:srgbClr val="F0AB00"/>
                  </a:buClr>
                  <a:buSzPct val="80000"/>
                  <a:buFontTx/>
                  <a:buNone/>
                  <a:tabLst/>
                  <a:defRPr/>
                </a:pPr>
                <a:r>
                  <a:rPr kumimoji="0" lang="en-US" sz="1799" b="0" i="0" u="none" strike="noStrike" kern="0" cap="none" spc="0" normalizeH="0" baseline="0" noProof="0" dirty="0">
                    <a:ln>
                      <a:noFill/>
                    </a:ln>
                    <a:solidFill>
                      <a:prstClr val="black"/>
                    </a:solidFill>
                    <a:effectLst/>
                    <a:uLnTx/>
                    <a:uFillTx/>
                    <a:latin typeface="Helvetica" pitchFamily="2" charset="0"/>
                    <a:ea typeface="Arial Unicode MS" pitchFamily="34" charset="-128"/>
                    <a:cs typeface="Arial Unicode MS" pitchFamily="34" charset="-128"/>
                  </a:rPr>
                  <a:t>Optimize</a:t>
                </a:r>
              </a:p>
            </p:txBody>
          </p:sp>
          <p:sp>
            <p:nvSpPr>
              <p:cNvPr id="21" name="Arrow: Chevron 20">
                <a:extLst>
                  <a:ext uri="{FF2B5EF4-FFF2-40B4-BE49-F238E27FC236}">
                    <a16:creationId xmlns:a16="http://schemas.microsoft.com/office/drawing/2014/main" id="{6992C648-248C-4723-BF2A-A96A3107869B}"/>
                  </a:ext>
                </a:extLst>
              </p:cNvPr>
              <p:cNvSpPr/>
              <p:nvPr/>
            </p:nvSpPr>
            <p:spPr bwMode="gray">
              <a:xfrm>
                <a:off x="2853050" y="1541374"/>
                <a:ext cx="1717158" cy="541126"/>
              </a:xfrm>
              <a:prstGeom prst="chevron">
                <a:avLst/>
              </a:prstGeom>
              <a:solidFill>
                <a:schemeClr val="accent2">
                  <a:lumMod val="75000"/>
                </a:schemeClr>
              </a:solidFill>
              <a:ln w="19050" algn="ctr">
                <a:solidFill>
                  <a:schemeClr val="accent3"/>
                </a:solidFill>
                <a:miter lim="800000"/>
                <a:headEnd/>
                <a:tailEnd/>
              </a:ln>
            </p:spPr>
            <p:txBody>
              <a:bodyPr lIns="89977" tIns="71981" rIns="89977" bIns="71981" rtlCol="0" anchor="ctr"/>
              <a:lstStyle/>
              <a:p>
                <a:pPr marL="0" marR="0" lvl="0" indent="0" algn="ctr" defTabSz="914126" rtl="0" eaLnBrk="1" fontAlgn="base" latinLnBrk="0" hangingPunct="1">
                  <a:lnSpc>
                    <a:spcPct val="100000"/>
                  </a:lnSpc>
                  <a:spcBef>
                    <a:spcPct val="50000"/>
                  </a:spcBef>
                  <a:spcAft>
                    <a:spcPct val="0"/>
                  </a:spcAft>
                  <a:buClr>
                    <a:srgbClr val="F0AB00"/>
                  </a:buClr>
                  <a:buSzPct val="80000"/>
                  <a:buFontTx/>
                  <a:buNone/>
                  <a:tabLst/>
                  <a:defRPr/>
                </a:pPr>
                <a:r>
                  <a:rPr kumimoji="0" lang="en-US" sz="1799" b="0" i="0" u="none" strike="noStrike" kern="0" cap="none" spc="0" normalizeH="0" baseline="0" noProof="0" dirty="0">
                    <a:ln>
                      <a:noFill/>
                    </a:ln>
                    <a:solidFill>
                      <a:schemeClr val="accent6"/>
                    </a:solidFill>
                    <a:effectLst/>
                    <a:uLnTx/>
                    <a:uFillTx/>
                    <a:latin typeface="Helvetica" pitchFamily="2" charset="0"/>
                    <a:ea typeface="Arial Unicode MS" pitchFamily="34" charset="-128"/>
                    <a:cs typeface="Arial Unicode MS" pitchFamily="34" charset="-128"/>
                  </a:rPr>
                  <a:t>Capture</a:t>
                </a:r>
              </a:p>
            </p:txBody>
          </p:sp>
        </p:grpSp>
        <p:sp>
          <p:nvSpPr>
            <p:cNvPr id="29" name="TextBox 28">
              <a:extLst>
                <a:ext uri="{FF2B5EF4-FFF2-40B4-BE49-F238E27FC236}">
                  <a16:creationId xmlns:a16="http://schemas.microsoft.com/office/drawing/2014/main" id="{4FE1A5BD-B228-4D0C-802A-BBD89F59C0F1}"/>
                </a:ext>
              </a:extLst>
            </p:cNvPr>
            <p:cNvSpPr txBox="1"/>
            <p:nvPr/>
          </p:nvSpPr>
          <p:spPr>
            <a:xfrm>
              <a:off x="2194388" y="2596568"/>
              <a:ext cx="2937549" cy="2937549"/>
            </a:xfrm>
            <a:prstGeom prst="rect">
              <a:avLst/>
            </a:prstGeom>
            <a:noFill/>
            <a:ln w="127000">
              <a:noFill/>
            </a:ln>
          </p:spPr>
          <p:txBody>
            <a:bodyPr spcFirstLastPara="1" wrap="square" lIns="107972" tIns="89977" rIns="107972" bIns="89977" numCol="1" rtlCol="0" anchor="t">
              <a:prstTxWarp prst="textArchUp">
                <a:avLst>
                  <a:gd name="adj" fmla="val 5991184"/>
                </a:avLst>
              </a:prstTxWarp>
              <a:noAutofit/>
            </a:bodyPr>
            <a:lstStyle/>
            <a:p>
              <a:pPr marL="0" marR="0" lvl="0" indent="0" algn="ctr" defTabSz="1088449" rtl="0" eaLnBrk="1" fontAlgn="auto" latinLnBrk="0" hangingPunct="1">
                <a:lnSpc>
                  <a:spcPct val="100000"/>
                </a:lnSpc>
                <a:spcBef>
                  <a:spcPts val="9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Helvetica" pitchFamily="2" charset="0"/>
                </a:rPr>
                <a:t>Machine Learning</a:t>
              </a:r>
              <a:endParaRPr kumimoji="0" lang="en-US" sz="1400" b="0" i="0" u="none" strike="noStrike" kern="1200" cap="none" spc="0" normalizeH="0" baseline="0" noProof="0">
                <a:ln>
                  <a:noFill/>
                </a:ln>
                <a:solidFill>
                  <a:prstClr val="black"/>
                </a:solidFill>
                <a:effectLst/>
                <a:uLnTx/>
                <a:uFillTx/>
                <a:latin typeface="Helvetica" pitchFamily="2" charset="0"/>
              </a:endParaRPr>
            </a:p>
          </p:txBody>
        </p:sp>
        <p:grpSp>
          <p:nvGrpSpPr>
            <p:cNvPr id="11" name="Group 10">
              <a:extLst>
                <a:ext uri="{FF2B5EF4-FFF2-40B4-BE49-F238E27FC236}">
                  <a16:creationId xmlns:a16="http://schemas.microsoft.com/office/drawing/2014/main" id="{D1C2D8BB-71CE-4B56-AF38-B5734023AF37}"/>
                </a:ext>
              </a:extLst>
            </p:cNvPr>
            <p:cNvGrpSpPr/>
            <p:nvPr/>
          </p:nvGrpSpPr>
          <p:grpSpPr>
            <a:xfrm>
              <a:off x="7726417" y="2239734"/>
              <a:ext cx="3960890" cy="3938336"/>
              <a:chOff x="7728428" y="2392326"/>
              <a:chExt cx="3961921" cy="3086916"/>
            </a:xfrm>
          </p:grpSpPr>
          <p:sp>
            <p:nvSpPr>
              <p:cNvPr id="10" name="Rectangle 9">
                <a:extLst>
                  <a:ext uri="{FF2B5EF4-FFF2-40B4-BE49-F238E27FC236}">
                    <a16:creationId xmlns:a16="http://schemas.microsoft.com/office/drawing/2014/main" id="{1A5DDB30-9E0D-4361-80EE-C08B674E4B1E}"/>
                  </a:ext>
                </a:extLst>
              </p:cNvPr>
              <p:cNvSpPr/>
              <p:nvPr/>
            </p:nvSpPr>
            <p:spPr bwMode="gray">
              <a:xfrm>
                <a:off x="7728428" y="2392326"/>
                <a:ext cx="3961921" cy="422352"/>
              </a:xfrm>
              <a:prstGeom prst="rect">
                <a:avLst/>
              </a:prstGeom>
              <a:noFill/>
              <a:ln w="19050" algn="ctr">
                <a:solidFill>
                  <a:schemeClr val="tx1"/>
                </a:solidFill>
                <a:miter lim="800000"/>
                <a:headEnd/>
                <a:tailEnd/>
              </a:ln>
            </p:spPr>
            <p:txBody>
              <a:bodyPr lIns="1462659" tIns="71981" rIns="89977" bIns="71981" rtlCol="0" anchor="ctr"/>
              <a:lstStyle/>
              <a:p>
                <a:pPr marL="0" marR="0" lvl="0" indent="0" algn="l" defTabSz="914126" rtl="0" eaLnBrk="1" fontAlgn="base" latinLnBrk="0" hangingPunct="1">
                  <a:lnSpc>
                    <a:spcPct val="100000"/>
                  </a:lnSpc>
                  <a:spcBef>
                    <a:spcPct val="50000"/>
                  </a:spcBef>
                  <a:spcAft>
                    <a:spcPct val="0"/>
                  </a:spcAft>
                  <a:buClr>
                    <a:srgbClr val="F0AB00"/>
                  </a:buClr>
                  <a:buSzPct val="80000"/>
                  <a:buFontTx/>
                  <a:buNone/>
                  <a:tabLst/>
                  <a:defRPr/>
                </a:pPr>
                <a:r>
                  <a:rPr kumimoji="0" lang="en-US" sz="1799" b="0"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rPr>
                  <a:t>Invoices</a:t>
                </a:r>
              </a:p>
            </p:txBody>
          </p:sp>
          <p:sp>
            <p:nvSpPr>
              <p:cNvPr id="30" name="Rectangle 29">
                <a:extLst>
                  <a:ext uri="{FF2B5EF4-FFF2-40B4-BE49-F238E27FC236}">
                    <a16:creationId xmlns:a16="http://schemas.microsoft.com/office/drawing/2014/main" id="{F5876F58-0844-4DB4-9A49-3294E874EE42}"/>
                  </a:ext>
                </a:extLst>
              </p:cNvPr>
              <p:cNvSpPr/>
              <p:nvPr/>
            </p:nvSpPr>
            <p:spPr bwMode="gray">
              <a:xfrm>
                <a:off x="7728428" y="2925239"/>
                <a:ext cx="3961921" cy="422352"/>
              </a:xfrm>
              <a:prstGeom prst="rect">
                <a:avLst/>
              </a:prstGeom>
              <a:noFill/>
              <a:ln w="19050" algn="ctr">
                <a:solidFill>
                  <a:schemeClr val="tx1"/>
                </a:solidFill>
                <a:miter lim="800000"/>
                <a:headEnd/>
                <a:tailEnd/>
              </a:ln>
            </p:spPr>
            <p:txBody>
              <a:bodyPr lIns="1462659" tIns="71981" rIns="89977" bIns="71981" rtlCol="0" anchor="ctr"/>
              <a:lstStyle/>
              <a:p>
                <a:pPr marL="0" marR="0" lvl="0" indent="0" algn="l" defTabSz="914126" rtl="0" eaLnBrk="1" fontAlgn="base" latinLnBrk="0" hangingPunct="1">
                  <a:lnSpc>
                    <a:spcPct val="100000"/>
                  </a:lnSpc>
                  <a:spcBef>
                    <a:spcPct val="50000"/>
                  </a:spcBef>
                  <a:spcAft>
                    <a:spcPct val="0"/>
                  </a:spcAft>
                  <a:buClr>
                    <a:srgbClr val="F0AB00"/>
                  </a:buClr>
                  <a:buSzPct val="80000"/>
                  <a:buFontTx/>
                  <a:buNone/>
                  <a:tabLst/>
                  <a:defRPr/>
                </a:pPr>
                <a:r>
                  <a:rPr kumimoji="0" lang="en-US" sz="1799" b="0"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rPr>
                  <a:t>Delivery Notes</a:t>
                </a:r>
              </a:p>
            </p:txBody>
          </p:sp>
          <p:sp>
            <p:nvSpPr>
              <p:cNvPr id="32" name="Rectangle 31">
                <a:extLst>
                  <a:ext uri="{FF2B5EF4-FFF2-40B4-BE49-F238E27FC236}">
                    <a16:creationId xmlns:a16="http://schemas.microsoft.com/office/drawing/2014/main" id="{195B6A31-EB7C-4ED8-B58A-CC64BC01F0D4}"/>
                  </a:ext>
                </a:extLst>
              </p:cNvPr>
              <p:cNvSpPr/>
              <p:nvPr/>
            </p:nvSpPr>
            <p:spPr bwMode="gray">
              <a:xfrm>
                <a:off x="7728428" y="3458152"/>
                <a:ext cx="3961921" cy="422352"/>
              </a:xfrm>
              <a:prstGeom prst="rect">
                <a:avLst/>
              </a:prstGeom>
              <a:noFill/>
              <a:ln w="19050" algn="ctr">
                <a:solidFill>
                  <a:schemeClr val="tx1"/>
                </a:solidFill>
                <a:miter lim="800000"/>
                <a:headEnd/>
                <a:tailEnd/>
              </a:ln>
            </p:spPr>
            <p:txBody>
              <a:bodyPr lIns="1462659" tIns="71981" rIns="89977" bIns="71981" rtlCol="0" anchor="ctr"/>
              <a:lstStyle/>
              <a:p>
                <a:pPr marL="0" marR="0" lvl="0" indent="0" algn="l" defTabSz="914126" rtl="0" eaLnBrk="1" fontAlgn="base" latinLnBrk="0" hangingPunct="1">
                  <a:lnSpc>
                    <a:spcPct val="100000"/>
                  </a:lnSpc>
                  <a:spcBef>
                    <a:spcPct val="50000"/>
                  </a:spcBef>
                  <a:spcAft>
                    <a:spcPct val="0"/>
                  </a:spcAft>
                  <a:buClr>
                    <a:srgbClr val="F0AB00"/>
                  </a:buClr>
                  <a:buSzPct val="80000"/>
                  <a:buFontTx/>
                  <a:buNone/>
                  <a:tabLst/>
                  <a:defRPr/>
                </a:pPr>
                <a:r>
                  <a:rPr kumimoji="0" lang="en-US" sz="1799" b="0"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rPr>
                  <a:t>Order Confirmations</a:t>
                </a:r>
              </a:p>
            </p:txBody>
          </p:sp>
          <p:sp>
            <p:nvSpPr>
              <p:cNvPr id="33" name="Rectangle 32">
                <a:extLst>
                  <a:ext uri="{FF2B5EF4-FFF2-40B4-BE49-F238E27FC236}">
                    <a16:creationId xmlns:a16="http://schemas.microsoft.com/office/drawing/2014/main" id="{5420539D-4474-41BF-82F8-B2B37059B8F9}"/>
                  </a:ext>
                </a:extLst>
              </p:cNvPr>
              <p:cNvSpPr/>
              <p:nvPr/>
            </p:nvSpPr>
            <p:spPr bwMode="gray">
              <a:xfrm>
                <a:off x="7728428" y="3991065"/>
                <a:ext cx="3961921" cy="422352"/>
              </a:xfrm>
              <a:prstGeom prst="rect">
                <a:avLst/>
              </a:prstGeom>
              <a:noFill/>
              <a:ln w="19050" algn="ctr">
                <a:solidFill>
                  <a:schemeClr val="tx1"/>
                </a:solidFill>
                <a:miter lim="800000"/>
                <a:headEnd/>
                <a:tailEnd/>
              </a:ln>
            </p:spPr>
            <p:txBody>
              <a:bodyPr lIns="1462659" tIns="71981" rIns="89977" bIns="71981" rtlCol="0" anchor="ctr"/>
              <a:lstStyle/>
              <a:p>
                <a:pPr marL="0" marR="0" lvl="0" indent="0" algn="l" defTabSz="914126" rtl="0" eaLnBrk="1" fontAlgn="base" latinLnBrk="0" hangingPunct="1">
                  <a:lnSpc>
                    <a:spcPct val="100000"/>
                  </a:lnSpc>
                  <a:spcBef>
                    <a:spcPct val="50000"/>
                  </a:spcBef>
                  <a:spcAft>
                    <a:spcPct val="0"/>
                  </a:spcAft>
                  <a:buClr>
                    <a:srgbClr val="F0AB00"/>
                  </a:buClr>
                  <a:buSzPct val="80000"/>
                  <a:buFontTx/>
                  <a:buNone/>
                  <a:tabLst/>
                  <a:defRPr/>
                </a:pPr>
                <a:r>
                  <a:rPr kumimoji="0" lang="en-US" sz="1799" b="0"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rPr>
                  <a:t>Remittance</a:t>
                </a:r>
              </a:p>
            </p:txBody>
          </p:sp>
          <p:sp>
            <p:nvSpPr>
              <p:cNvPr id="35" name="Rectangle 34">
                <a:extLst>
                  <a:ext uri="{FF2B5EF4-FFF2-40B4-BE49-F238E27FC236}">
                    <a16:creationId xmlns:a16="http://schemas.microsoft.com/office/drawing/2014/main" id="{4791ADC7-2CE8-40FC-9CCA-EA0684A83B90}"/>
                  </a:ext>
                </a:extLst>
              </p:cNvPr>
              <p:cNvSpPr/>
              <p:nvPr/>
            </p:nvSpPr>
            <p:spPr bwMode="gray">
              <a:xfrm>
                <a:off x="7728428" y="4523978"/>
                <a:ext cx="3961921" cy="422352"/>
              </a:xfrm>
              <a:prstGeom prst="rect">
                <a:avLst/>
              </a:prstGeom>
              <a:noFill/>
              <a:ln w="19050" algn="ctr">
                <a:solidFill>
                  <a:schemeClr val="tx1"/>
                </a:solidFill>
                <a:miter lim="800000"/>
                <a:headEnd/>
                <a:tailEnd/>
              </a:ln>
            </p:spPr>
            <p:txBody>
              <a:bodyPr lIns="1462659" tIns="71981" rIns="89977" bIns="71981" rtlCol="0" anchor="ctr"/>
              <a:lstStyle/>
              <a:p>
                <a:pPr marL="0" marR="0" lvl="0" indent="0" algn="l" defTabSz="914126" rtl="0" eaLnBrk="1" fontAlgn="base" latinLnBrk="0" hangingPunct="1">
                  <a:lnSpc>
                    <a:spcPct val="100000"/>
                  </a:lnSpc>
                  <a:spcBef>
                    <a:spcPct val="50000"/>
                  </a:spcBef>
                  <a:spcAft>
                    <a:spcPct val="0"/>
                  </a:spcAft>
                  <a:buClr>
                    <a:srgbClr val="F0AB00"/>
                  </a:buClr>
                  <a:buSzPct val="80000"/>
                  <a:buFontTx/>
                  <a:buNone/>
                  <a:tabLst/>
                  <a:defRPr/>
                </a:pPr>
                <a:r>
                  <a:rPr kumimoji="0" lang="en-US" sz="1799" b="0"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rPr>
                  <a:t>Sales Orders</a:t>
                </a:r>
              </a:p>
            </p:txBody>
          </p:sp>
          <p:sp>
            <p:nvSpPr>
              <p:cNvPr id="36" name="Rectangle 35">
                <a:extLst>
                  <a:ext uri="{FF2B5EF4-FFF2-40B4-BE49-F238E27FC236}">
                    <a16:creationId xmlns:a16="http://schemas.microsoft.com/office/drawing/2014/main" id="{A37A5176-7163-4CA7-83C7-718BA7365143}"/>
                  </a:ext>
                </a:extLst>
              </p:cNvPr>
              <p:cNvSpPr/>
              <p:nvPr/>
            </p:nvSpPr>
            <p:spPr bwMode="gray">
              <a:xfrm>
                <a:off x="7728428" y="5056890"/>
                <a:ext cx="3961921" cy="422352"/>
              </a:xfrm>
              <a:prstGeom prst="rect">
                <a:avLst/>
              </a:prstGeom>
              <a:noFill/>
              <a:ln w="19050" algn="ctr">
                <a:solidFill>
                  <a:schemeClr val="tx1"/>
                </a:solidFill>
                <a:miter lim="800000"/>
                <a:headEnd/>
                <a:tailEnd/>
              </a:ln>
            </p:spPr>
            <p:txBody>
              <a:bodyPr lIns="1462659" tIns="71981" rIns="89977" bIns="71981" rtlCol="0" anchor="ctr"/>
              <a:lstStyle/>
              <a:p>
                <a:pPr marL="0" marR="0" lvl="0" indent="0" algn="l" defTabSz="914126" rtl="0" eaLnBrk="1" fontAlgn="base" latinLnBrk="0" hangingPunct="1">
                  <a:lnSpc>
                    <a:spcPct val="100000"/>
                  </a:lnSpc>
                  <a:spcBef>
                    <a:spcPct val="50000"/>
                  </a:spcBef>
                  <a:spcAft>
                    <a:spcPct val="0"/>
                  </a:spcAft>
                  <a:buClr>
                    <a:srgbClr val="F0AB00"/>
                  </a:buClr>
                  <a:buSzPct val="80000"/>
                  <a:buFontTx/>
                  <a:buNone/>
                  <a:tabLst/>
                  <a:defRPr/>
                </a:pPr>
                <a:r>
                  <a:rPr kumimoji="0" lang="en-US" sz="1799" b="0"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rPr>
                  <a:t>Other Documents</a:t>
                </a:r>
              </a:p>
            </p:txBody>
          </p:sp>
        </p:grpSp>
        <p:pic>
          <p:nvPicPr>
            <p:cNvPr id="14" name="Picture 13">
              <a:extLst>
                <a:ext uri="{FF2B5EF4-FFF2-40B4-BE49-F238E27FC236}">
                  <a16:creationId xmlns:a16="http://schemas.microsoft.com/office/drawing/2014/main" id="{F48B54D3-2F1F-42B4-82E4-E3A83680C20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88621" y="3621807"/>
              <a:ext cx="513763" cy="513763"/>
            </a:xfrm>
            <a:prstGeom prst="rect">
              <a:avLst/>
            </a:prstGeom>
          </p:spPr>
        </p:pic>
        <p:pic>
          <p:nvPicPr>
            <p:cNvPr id="22" name="Picture 21">
              <a:extLst>
                <a:ext uri="{FF2B5EF4-FFF2-40B4-BE49-F238E27FC236}">
                  <a16:creationId xmlns:a16="http://schemas.microsoft.com/office/drawing/2014/main" id="{F1E2A2EE-DC59-4C3B-A864-DACD3EFE394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53870" y="2183659"/>
              <a:ext cx="674262" cy="674262"/>
            </a:xfrm>
            <a:prstGeom prst="rect">
              <a:avLst/>
            </a:prstGeom>
          </p:spPr>
        </p:pic>
        <p:pic>
          <p:nvPicPr>
            <p:cNvPr id="38" name="Picture 37">
              <a:extLst>
                <a:ext uri="{FF2B5EF4-FFF2-40B4-BE49-F238E27FC236}">
                  <a16:creationId xmlns:a16="http://schemas.microsoft.com/office/drawing/2014/main" id="{D5FA113A-513D-4510-B2C8-726D17B8461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10446" y="5639227"/>
              <a:ext cx="513763" cy="513763"/>
            </a:xfrm>
            <a:prstGeom prst="rect">
              <a:avLst/>
            </a:prstGeom>
          </p:spPr>
        </p:pic>
        <p:pic>
          <p:nvPicPr>
            <p:cNvPr id="42" name="Picture 41">
              <a:extLst>
                <a:ext uri="{FF2B5EF4-FFF2-40B4-BE49-F238E27FC236}">
                  <a16:creationId xmlns:a16="http://schemas.microsoft.com/office/drawing/2014/main" id="{A30B9E42-6EDC-46B5-8046-66677F21469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764013" y="2755417"/>
              <a:ext cx="867274" cy="867274"/>
            </a:xfrm>
            <a:prstGeom prst="rect">
              <a:avLst/>
            </a:prstGeom>
          </p:spPr>
        </p:pic>
        <p:pic>
          <p:nvPicPr>
            <p:cNvPr id="44" name="Picture 43">
              <a:extLst>
                <a:ext uri="{FF2B5EF4-FFF2-40B4-BE49-F238E27FC236}">
                  <a16:creationId xmlns:a16="http://schemas.microsoft.com/office/drawing/2014/main" id="{4B858604-EDF8-4534-8481-1B41E2470E8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045785" y="4991057"/>
              <a:ext cx="498890" cy="498890"/>
            </a:xfrm>
            <a:prstGeom prst="rect">
              <a:avLst/>
            </a:prstGeom>
          </p:spPr>
        </p:pic>
        <p:pic>
          <p:nvPicPr>
            <p:cNvPr id="46" name="Picture 45">
              <a:extLst>
                <a:ext uri="{FF2B5EF4-FFF2-40B4-BE49-F238E27FC236}">
                  <a16:creationId xmlns:a16="http://schemas.microsoft.com/office/drawing/2014/main" id="{27D8A92F-17A1-4347-A89F-D09EBCF6E83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016824" y="4279428"/>
              <a:ext cx="485616" cy="485616"/>
            </a:xfrm>
            <a:prstGeom prst="rect">
              <a:avLst/>
            </a:prstGeom>
          </p:spPr>
        </p:pic>
      </p:grpSp>
      <p:sp>
        <p:nvSpPr>
          <p:cNvPr id="47" name="Plus Sign 46">
            <a:extLst>
              <a:ext uri="{FF2B5EF4-FFF2-40B4-BE49-F238E27FC236}">
                <a16:creationId xmlns:a16="http://schemas.microsoft.com/office/drawing/2014/main" id="{AFB8B857-1D6F-4619-9F51-EF94C53787EB}"/>
              </a:ext>
            </a:extLst>
          </p:cNvPr>
          <p:cNvSpPr/>
          <p:nvPr/>
        </p:nvSpPr>
        <p:spPr bwMode="gray">
          <a:xfrm>
            <a:off x="6199600" y="1854967"/>
            <a:ext cx="511852" cy="540986"/>
          </a:xfrm>
          <a:prstGeom prst="mathPlus">
            <a:avLst/>
          </a:prstGeom>
          <a:solidFill>
            <a:schemeClr val="accent2"/>
          </a:solidFill>
          <a:ln w="19050" algn="ctr">
            <a:solidFill>
              <a:schemeClr val="accent2"/>
            </a:solidFill>
            <a:miter lim="800000"/>
            <a:headEnd/>
            <a:tailEnd/>
          </a:ln>
        </p:spPr>
        <p:txBody>
          <a:bodyPr lIns="89977" tIns="71981" rIns="89977" bIns="71981" rtlCol="0" anchor="ctr"/>
          <a:lstStyle/>
          <a:p>
            <a:pPr marL="0" marR="0" lvl="0" indent="0" algn="ctr" defTabSz="914126" rtl="0" eaLnBrk="1" fontAlgn="base" latinLnBrk="0" hangingPunct="1">
              <a:lnSpc>
                <a:spcPct val="100000"/>
              </a:lnSpc>
              <a:spcBef>
                <a:spcPct val="50000"/>
              </a:spcBef>
              <a:spcAft>
                <a:spcPct val="0"/>
              </a:spcAft>
              <a:buClr>
                <a:srgbClr val="F0AB00"/>
              </a:buClr>
              <a:buSzPct val="80000"/>
              <a:buFontTx/>
              <a:buNone/>
              <a:tabLst/>
              <a:defRPr/>
            </a:pPr>
            <a:endParaRPr kumimoji="0" lang="en-US" sz="1799" b="0" i="0" u="none" strike="noStrike" kern="0" cap="none" spc="0" normalizeH="0" baseline="0" noProof="0" err="1">
              <a:ln>
                <a:noFill/>
              </a:ln>
              <a:solidFill>
                <a:prstClr val="black"/>
              </a:solidFill>
              <a:effectLst/>
              <a:uLnTx/>
              <a:uFillTx/>
              <a:latin typeface="Open Sans"/>
              <a:ea typeface="Arial Unicode MS" pitchFamily="34" charset="-128"/>
              <a:cs typeface="Arial Unicode MS" pitchFamily="34" charset="-128"/>
            </a:endParaRPr>
          </a:p>
        </p:txBody>
      </p:sp>
    </p:spTree>
    <p:extLst>
      <p:ext uri="{BB962C8B-B14F-4D97-AF65-F5344CB8AC3E}">
        <p14:creationId xmlns:p14="http://schemas.microsoft.com/office/powerpoint/2010/main" val="9426664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20F65-61FC-44C3-10DD-FA917013DAF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BECC63CD-17EA-FB0B-F534-E2D31DD34971}"/>
              </a:ext>
            </a:extLst>
          </p:cNvPr>
          <p:cNvSpPr>
            <a:spLocks noGrp="1"/>
          </p:cNvSpPr>
          <p:nvPr>
            <p:ph type="body" sz="quarter" idx="12"/>
          </p:nvPr>
        </p:nvSpPr>
        <p:spPr/>
        <p:txBody>
          <a:bodyPr>
            <a:normAutofit fontScale="92500" lnSpcReduction="20000"/>
          </a:bodyPr>
          <a:lstStyle/>
          <a:p>
            <a:r>
              <a:rPr lang="en-US" dirty="0"/>
              <a:t>Auritas Differentiators for </a:t>
            </a:r>
            <a:br>
              <a:rPr lang="en-US" dirty="0"/>
            </a:br>
            <a:r>
              <a:rPr lang="en-US" dirty="0"/>
              <a:t>Best-in-Class Invoice-to-Pay</a:t>
            </a:r>
          </a:p>
        </p:txBody>
      </p:sp>
      <p:sp>
        <p:nvSpPr>
          <p:cNvPr id="2" name="Round Single Corner Rectangle 1">
            <a:extLst>
              <a:ext uri="{FF2B5EF4-FFF2-40B4-BE49-F238E27FC236}">
                <a16:creationId xmlns:a16="http://schemas.microsoft.com/office/drawing/2014/main" id="{976F294B-7BD3-B9D3-FC2E-EE0491748615}"/>
              </a:ext>
            </a:extLst>
          </p:cNvPr>
          <p:cNvSpPr/>
          <p:nvPr/>
        </p:nvSpPr>
        <p:spPr>
          <a:xfrm>
            <a:off x="231381" y="2691191"/>
            <a:ext cx="2805330" cy="3626556"/>
          </a:xfrm>
          <a:prstGeom prst="round1Rect">
            <a:avLst>
              <a:gd name="adj"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buClr>
                <a:schemeClr val="accent2"/>
              </a:buClr>
              <a:buFont typeface="Arial" panose="020B0604020202020204" pitchFamily="34" charset="0"/>
              <a:buChar char="•"/>
            </a:pPr>
            <a:endParaRPr lang="en-US" sz="1400" dirty="0">
              <a:solidFill>
                <a:schemeClr val="accent3"/>
              </a:solidFill>
              <a:latin typeface="Helvetica" pitchFamily="2" charset="0"/>
            </a:endParaRPr>
          </a:p>
          <a:p>
            <a:pPr marL="285750" indent="-285750">
              <a:buClr>
                <a:schemeClr val="accent2"/>
              </a:buClr>
              <a:buFont typeface="Arial" panose="020B0604020202020204" pitchFamily="34" charset="0"/>
              <a:buChar char="•"/>
            </a:pPr>
            <a:endParaRPr lang="en-US" sz="1400" dirty="0">
              <a:solidFill>
                <a:schemeClr val="accent3"/>
              </a:solidFill>
              <a:latin typeface="Helvetica" pitchFamily="2" charset="0"/>
            </a:endParaRPr>
          </a:p>
          <a:p>
            <a:pPr marL="285750" indent="-285750">
              <a:buClr>
                <a:schemeClr val="accent2"/>
              </a:buClr>
              <a:buFont typeface="Arial" panose="020B0604020202020204" pitchFamily="34" charset="0"/>
              <a:buChar char="•"/>
            </a:pPr>
            <a:endParaRPr lang="en-US" sz="1400" dirty="0">
              <a:solidFill>
                <a:schemeClr val="accent3"/>
              </a:solidFill>
              <a:latin typeface="Helvetica" pitchFamily="2" charset="0"/>
            </a:endParaRPr>
          </a:p>
        </p:txBody>
      </p:sp>
      <p:sp>
        <p:nvSpPr>
          <p:cNvPr id="5" name="Round Single Corner Rectangle 4">
            <a:extLst>
              <a:ext uri="{FF2B5EF4-FFF2-40B4-BE49-F238E27FC236}">
                <a16:creationId xmlns:a16="http://schemas.microsoft.com/office/drawing/2014/main" id="{44842D84-96DE-E049-BA66-D29F0121D170}"/>
              </a:ext>
            </a:extLst>
          </p:cNvPr>
          <p:cNvSpPr/>
          <p:nvPr/>
        </p:nvSpPr>
        <p:spPr>
          <a:xfrm>
            <a:off x="231381" y="1907510"/>
            <a:ext cx="2805330" cy="783681"/>
          </a:xfrm>
          <a:prstGeom prst="round1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6" name="Round Single Corner Rectangle 5">
            <a:extLst>
              <a:ext uri="{FF2B5EF4-FFF2-40B4-BE49-F238E27FC236}">
                <a16:creationId xmlns:a16="http://schemas.microsoft.com/office/drawing/2014/main" id="{CE804E95-F726-3C8A-7EA2-077F0FF202A5}"/>
              </a:ext>
            </a:extLst>
          </p:cNvPr>
          <p:cNvSpPr/>
          <p:nvPr/>
        </p:nvSpPr>
        <p:spPr>
          <a:xfrm>
            <a:off x="3192295" y="2691191"/>
            <a:ext cx="2805330" cy="3626556"/>
          </a:xfrm>
          <a:prstGeom prst="round1Rect">
            <a:avLst>
              <a:gd name="adj"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buClr>
                <a:schemeClr val="accent2"/>
              </a:buClr>
            </a:pPr>
            <a:endParaRPr lang="en-US" sz="1400" dirty="0">
              <a:solidFill>
                <a:schemeClr val="accent3"/>
              </a:solidFill>
              <a:latin typeface="Helvetica" pitchFamily="2" charset="0"/>
            </a:endParaRPr>
          </a:p>
          <a:p>
            <a:pPr marL="285750" indent="-285750">
              <a:buClr>
                <a:schemeClr val="accent2"/>
              </a:buClr>
              <a:buFont typeface="Arial" panose="020B0604020202020204" pitchFamily="34" charset="0"/>
              <a:buChar char="•"/>
            </a:pPr>
            <a:endParaRPr lang="en-US" sz="1400" dirty="0">
              <a:solidFill>
                <a:schemeClr val="accent3"/>
              </a:solidFill>
              <a:latin typeface="Helvetica" pitchFamily="2" charset="0"/>
            </a:endParaRPr>
          </a:p>
          <a:p>
            <a:pPr marL="285750" indent="-285750">
              <a:buClr>
                <a:schemeClr val="accent2"/>
              </a:buClr>
              <a:buFont typeface="Arial" panose="020B0604020202020204" pitchFamily="34" charset="0"/>
              <a:buChar char="•"/>
            </a:pPr>
            <a:endParaRPr lang="en-US" sz="1400" dirty="0">
              <a:solidFill>
                <a:schemeClr val="accent3"/>
              </a:solidFill>
              <a:latin typeface="Helvetica" pitchFamily="2" charset="0"/>
            </a:endParaRPr>
          </a:p>
          <a:p>
            <a:pPr marL="285750" indent="-285750">
              <a:buClr>
                <a:schemeClr val="accent2"/>
              </a:buClr>
              <a:buFont typeface="Arial" panose="020B0604020202020204" pitchFamily="34" charset="0"/>
              <a:buChar char="•"/>
            </a:pPr>
            <a:endParaRPr lang="en-US" sz="1400" dirty="0">
              <a:solidFill>
                <a:schemeClr val="accent3"/>
              </a:solidFill>
              <a:latin typeface="Helvetica" pitchFamily="2" charset="0"/>
            </a:endParaRPr>
          </a:p>
        </p:txBody>
      </p:sp>
      <p:sp>
        <p:nvSpPr>
          <p:cNvPr id="7" name="Round Single Corner Rectangle 6">
            <a:extLst>
              <a:ext uri="{FF2B5EF4-FFF2-40B4-BE49-F238E27FC236}">
                <a16:creationId xmlns:a16="http://schemas.microsoft.com/office/drawing/2014/main" id="{63498BCF-F1B8-7A14-DF41-0C7BD05AB5A1}"/>
              </a:ext>
            </a:extLst>
          </p:cNvPr>
          <p:cNvSpPr/>
          <p:nvPr/>
        </p:nvSpPr>
        <p:spPr>
          <a:xfrm>
            <a:off x="3192295" y="1907510"/>
            <a:ext cx="2805330" cy="783681"/>
          </a:xfrm>
          <a:prstGeom prst="round1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8" name="Round Single Corner Rectangle 7">
            <a:extLst>
              <a:ext uri="{FF2B5EF4-FFF2-40B4-BE49-F238E27FC236}">
                <a16:creationId xmlns:a16="http://schemas.microsoft.com/office/drawing/2014/main" id="{495D6693-BF87-9E8E-1845-DA27F69E235A}"/>
              </a:ext>
            </a:extLst>
          </p:cNvPr>
          <p:cNvSpPr/>
          <p:nvPr/>
        </p:nvSpPr>
        <p:spPr>
          <a:xfrm>
            <a:off x="6153209" y="2691191"/>
            <a:ext cx="2805330" cy="3626556"/>
          </a:xfrm>
          <a:prstGeom prst="round1Rect">
            <a:avLst>
              <a:gd name="adj"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buClr>
                <a:schemeClr val="accent2"/>
              </a:buClr>
              <a:buFont typeface="Arial" panose="020B0604020202020204" pitchFamily="34" charset="0"/>
              <a:buChar char="•"/>
            </a:pPr>
            <a:endParaRPr lang="en-US" sz="1400" dirty="0">
              <a:solidFill>
                <a:schemeClr val="accent3"/>
              </a:solidFill>
              <a:latin typeface="Helvetica" pitchFamily="2" charset="0"/>
            </a:endParaRPr>
          </a:p>
          <a:p>
            <a:pPr marL="285750" indent="-285750">
              <a:buClr>
                <a:schemeClr val="accent2"/>
              </a:buClr>
              <a:buFont typeface="Arial" panose="020B0604020202020204" pitchFamily="34" charset="0"/>
              <a:buChar char="•"/>
            </a:pPr>
            <a:endParaRPr lang="en-US" sz="1400" dirty="0">
              <a:solidFill>
                <a:schemeClr val="accent3"/>
              </a:solidFill>
              <a:latin typeface="Helvetica" pitchFamily="2" charset="0"/>
            </a:endParaRPr>
          </a:p>
          <a:p>
            <a:pPr marL="285750" indent="-285750">
              <a:buClr>
                <a:schemeClr val="accent2"/>
              </a:buClr>
              <a:buFont typeface="Arial" panose="020B0604020202020204" pitchFamily="34" charset="0"/>
              <a:buChar char="•"/>
            </a:pPr>
            <a:endParaRPr lang="en-US" sz="1400" dirty="0">
              <a:solidFill>
                <a:schemeClr val="accent3"/>
              </a:solidFill>
              <a:latin typeface="Helvetica" pitchFamily="2" charset="0"/>
            </a:endParaRPr>
          </a:p>
          <a:p>
            <a:pPr marL="285750" indent="-285750">
              <a:buClr>
                <a:schemeClr val="accent2"/>
              </a:buClr>
              <a:buFont typeface="Arial" panose="020B0604020202020204" pitchFamily="34" charset="0"/>
              <a:buChar char="•"/>
            </a:pPr>
            <a:endParaRPr lang="en-US" sz="1400" dirty="0">
              <a:solidFill>
                <a:schemeClr val="accent3"/>
              </a:solidFill>
              <a:latin typeface="Helvetica" pitchFamily="2" charset="0"/>
            </a:endParaRPr>
          </a:p>
        </p:txBody>
      </p:sp>
      <p:sp>
        <p:nvSpPr>
          <p:cNvPr id="9" name="Round Single Corner Rectangle 8">
            <a:extLst>
              <a:ext uri="{FF2B5EF4-FFF2-40B4-BE49-F238E27FC236}">
                <a16:creationId xmlns:a16="http://schemas.microsoft.com/office/drawing/2014/main" id="{07A951DD-B8D6-D961-5E0A-2E171E85BF7D}"/>
              </a:ext>
            </a:extLst>
          </p:cNvPr>
          <p:cNvSpPr/>
          <p:nvPr/>
        </p:nvSpPr>
        <p:spPr>
          <a:xfrm>
            <a:off x="6153209" y="1907510"/>
            <a:ext cx="2805330" cy="783681"/>
          </a:xfrm>
          <a:prstGeom prst="round1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0" name="Round Single Corner Rectangle 9">
            <a:extLst>
              <a:ext uri="{FF2B5EF4-FFF2-40B4-BE49-F238E27FC236}">
                <a16:creationId xmlns:a16="http://schemas.microsoft.com/office/drawing/2014/main" id="{52E62DB4-AA48-DD54-01F8-14938C47D26D}"/>
              </a:ext>
            </a:extLst>
          </p:cNvPr>
          <p:cNvSpPr/>
          <p:nvPr/>
        </p:nvSpPr>
        <p:spPr>
          <a:xfrm>
            <a:off x="9114123" y="2691191"/>
            <a:ext cx="2805330" cy="3626556"/>
          </a:xfrm>
          <a:prstGeom prst="round1Rect">
            <a:avLst>
              <a:gd name="adj"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buClr>
                <a:schemeClr val="accent2"/>
              </a:buClr>
              <a:buFont typeface="Arial" panose="020B0604020202020204" pitchFamily="34" charset="0"/>
              <a:buChar char="•"/>
            </a:pPr>
            <a:endParaRPr lang="en-US" sz="1400" dirty="0">
              <a:solidFill>
                <a:schemeClr val="accent3"/>
              </a:solidFill>
              <a:latin typeface="Helvetica" pitchFamily="2" charset="0"/>
            </a:endParaRPr>
          </a:p>
          <a:p>
            <a:pPr marL="285750" indent="-285750">
              <a:buClr>
                <a:schemeClr val="accent2"/>
              </a:buClr>
              <a:buFont typeface="Arial" panose="020B0604020202020204" pitchFamily="34" charset="0"/>
              <a:buChar char="•"/>
            </a:pPr>
            <a:endParaRPr lang="en-US" sz="1400" dirty="0">
              <a:solidFill>
                <a:schemeClr val="accent3"/>
              </a:solidFill>
              <a:latin typeface="Helvetica" pitchFamily="2" charset="0"/>
            </a:endParaRPr>
          </a:p>
          <a:p>
            <a:pPr marL="285750" indent="-285750">
              <a:buClr>
                <a:schemeClr val="accent2"/>
              </a:buClr>
              <a:buFont typeface="Arial" panose="020B0604020202020204" pitchFamily="34" charset="0"/>
              <a:buChar char="•"/>
            </a:pPr>
            <a:endParaRPr lang="en-US" sz="1400" dirty="0">
              <a:solidFill>
                <a:schemeClr val="accent3"/>
              </a:solidFill>
              <a:latin typeface="Helvetica" pitchFamily="2" charset="0"/>
            </a:endParaRPr>
          </a:p>
          <a:p>
            <a:pPr marL="285750" indent="-285750">
              <a:buClr>
                <a:schemeClr val="accent2"/>
              </a:buClr>
              <a:buFont typeface="Arial" panose="020B0604020202020204" pitchFamily="34" charset="0"/>
              <a:buChar char="•"/>
            </a:pPr>
            <a:endParaRPr lang="en-US" sz="1400" dirty="0">
              <a:solidFill>
                <a:schemeClr val="accent3"/>
              </a:solidFill>
              <a:latin typeface="Helvetica" pitchFamily="2" charset="0"/>
            </a:endParaRPr>
          </a:p>
          <a:p>
            <a:pPr marL="285750" indent="-285750">
              <a:buClr>
                <a:schemeClr val="accent2"/>
              </a:buClr>
              <a:buFont typeface="Arial" panose="020B0604020202020204" pitchFamily="34" charset="0"/>
              <a:buChar char="•"/>
            </a:pPr>
            <a:endParaRPr lang="en-US" sz="1400" dirty="0">
              <a:solidFill>
                <a:schemeClr val="accent3"/>
              </a:solidFill>
              <a:latin typeface="Helvetica" pitchFamily="2" charset="0"/>
            </a:endParaRPr>
          </a:p>
          <a:p>
            <a:pPr marL="285750" indent="-285750">
              <a:buClr>
                <a:schemeClr val="accent2"/>
              </a:buClr>
              <a:buFont typeface="Arial" panose="020B0604020202020204" pitchFamily="34" charset="0"/>
              <a:buChar char="•"/>
            </a:pPr>
            <a:endParaRPr lang="en-US" sz="1400" dirty="0">
              <a:solidFill>
                <a:schemeClr val="accent3"/>
              </a:solidFill>
              <a:latin typeface="Helvetica" pitchFamily="2" charset="0"/>
            </a:endParaRPr>
          </a:p>
          <a:p>
            <a:pPr marL="285750" indent="-285750">
              <a:buClr>
                <a:schemeClr val="accent2"/>
              </a:buClr>
              <a:buFont typeface="Arial" panose="020B0604020202020204" pitchFamily="34" charset="0"/>
              <a:buChar char="•"/>
            </a:pPr>
            <a:endParaRPr lang="en-US" sz="1400" dirty="0">
              <a:solidFill>
                <a:schemeClr val="accent3"/>
              </a:solidFill>
              <a:latin typeface="Helvetica" pitchFamily="2" charset="0"/>
            </a:endParaRPr>
          </a:p>
        </p:txBody>
      </p:sp>
      <p:sp>
        <p:nvSpPr>
          <p:cNvPr id="11" name="Round Single Corner Rectangle 10">
            <a:extLst>
              <a:ext uri="{FF2B5EF4-FFF2-40B4-BE49-F238E27FC236}">
                <a16:creationId xmlns:a16="http://schemas.microsoft.com/office/drawing/2014/main" id="{9E06F40A-08F7-7517-21C5-F1D2FE195AEE}"/>
              </a:ext>
            </a:extLst>
          </p:cNvPr>
          <p:cNvSpPr/>
          <p:nvPr/>
        </p:nvSpPr>
        <p:spPr>
          <a:xfrm>
            <a:off x="9114123" y="1907510"/>
            <a:ext cx="2805330" cy="783681"/>
          </a:xfrm>
          <a:prstGeom prst="round1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2" name="Rounded Rectangle 11">
            <a:extLst>
              <a:ext uri="{FF2B5EF4-FFF2-40B4-BE49-F238E27FC236}">
                <a16:creationId xmlns:a16="http://schemas.microsoft.com/office/drawing/2014/main" id="{BDCB3403-6306-A14F-37B1-C15944E2E2E7}"/>
              </a:ext>
            </a:extLst>
          </p:cNvPr>
          <p:cNvSpPr/>
          <p:nvPr/>
        </p:nvSpPr>
        <p:spPr>
          <a:xfrm>
            <a:off x="93170" y="2016102"/>
            <a:ext cx="3071234" cy="55609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6"/>
                </a:solidFill>
                <a:effectLst/>
                <a:uLnTx/>
                <a:uFillTx/>
                <a:latin typeface="Helvetica" pitchFamily="2" charset="0"/>
              </a:rPr>
              <a:t>Global Procure-to-pay Competence</a:t>
            </a:r>
          </a:p>
        </p:txBody>
      </p:sp>
      <p:sp>
        <p:nvSpPr>
          <p:cNvPr id="13" name="Rounded Rectangle 12">
            <a:extLst>
              <a:ext uri="{FF2B5EF4-FFF2-40B4-BE49-F238E27FC236}">
                <a16:creationId xmlns:a16="http://schemas.microsoft.com/office/drawing/2014/main" id="{FDB887F2-1445-8FDC-DB81-A3AC1E6BD641}"/>
              </a:ext>
            </a:extLst>
          </p:cNvPr>
          <p:cNvSpPr/>
          <p:nvPr/>
        </p:nvSpPr>
        <p:spPr>
          <a:xfrm>
            <a:off x="3176151" y="2021303"/>
            <a:ext cx="2869045" cy="5748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6"/>
                </a:solidFill>
                <a:effectLst/>
                <a:uLnTx/>
                <a:uFillTx/>
                <a:latin typeface="Helvetica" pitchFamily="2" charset="0"/>
              </a:rPr>
              <a:t>Solution </a:t>
            </a:r>
            <a:br>
              <a:rPr kumimoji="0" lang="en-US" sz="1400" b="1" i="0" u="none" strike="noStrike" kern="1200" cap="none" spc="0" normalizeH="0" baseline="0" noProof="0" dirty="0">
                <a:ln>
                  <a:noFill/>
                </a:ln>
                <a:solidFill>
                  <a:schemeClr val="accent6"/>
                </a:solidFill>
                <a:effectLst/>
                <a:uLnTx/>
                <a:uFillTx/>
                <a:latin typeface="Helvetica" pitchFamily="2" charset="0"/>
              </a:rPr>
            </a:br>
            <a:r>
              <a:rPr kumimoji="0" lang="en-US" sz="1400" b="1" i="0" u="none" strike="noStrike" kern="1200" cap="none" spc="0" normalizeH="0" baseline="0" noProof="0" dirty="0">
                <a:ln>
                  <a:noFill/>
                </a:ln>
                <a:solidFill>
                  <a:schemeClr val="accent6"/>
                </a:solidFill>
                <a:effectLst/>
                <a:uLnTx/>
                <a:uFillTx/>
                <a:latin typeface="Helvetica" pitchFamily="2" charset="0"/>
              </a:rPr>
              <a:t>Accelerators</a:t>
            </a:r>
          </a:p>
        </p:txBody>
      </p:sp>
      <p:sp>
        <p:nvSpPr>
          <p:cNvPr id="14" name="Rounded Rectangle 13">
            <a:extLst>
              <a:ext uri="{FF2B5EF4-FFF2-40B4-BE49-F238E27FC236}">
                <a16:creationId xmlns:a16="http://schemas.microsoft.com/office/drawing/2014/main" id="{417C5DC8-C142-1541-250A-4B8EFD5DB31B}"/>
              </a:ext>
            </a:extLst>
          </p:cNvPr>
          <p:cNvSpPr/>
          <p:nvPr/>
        </p:nvSpPr>
        <p:spPr>
          <a:xfrm>
            <a:off x="6171135" y="2016102"/>
            <a:ext cx="2758392" cy="55609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6"/>
                </a:solidFill>
                <a:effectLst/>
                <a:uLnTx/>
                <a:uFillTx/>
                <a:latin typeface="Helvetica" pitchFamily="2" charset="0"/>
              </a:rPr>
              <a:t>Change Management</a:t>
            </a:r>
            <a:br>
              <a:rPr kumimoji="0" lang="en-US" sz="1400" b="1" i="0" u="none" strike="noStrike" kern="1200" cap="none" spc="0" normalizeH="0" baseline="0" noProof="0" dirty="0">
                <a:ln>
                  <a:noFill/>
                </a:ln>
                <a:solidFill>
                  <a:schemeClr val="accent6"/>
                </a:solidFill>
                <a:effectLst/>
                <a:uLnTx/>
                <a:uFillTx/>
                <a:latin typeface="Helvetica" pitchFamily="2" charset="0"/>
              </a:rPr>
            </a:br>
            <a:r>
              <a:rPr kumimoji="0" lang="en-US" sz="1400" b="1" i="0" u="none" strike="noStrike" kern="1200" cap="none" spc="0" normalizeH="0" baseline="0" noProof="0" dirty="0">
                <a:ln>
                  <a:noFill/>
                </a:ln>
                <a:solidFill>
                  <a:schemeClr val="accent6"/>
                </a:solidFill>
                <a:effectLst/>
                <a:uLnTx/>
                <a:uFillTx/>
                <a:latin typeface="Helvetica" pitchFamily="2" charset="0"/>
              </a:rPr>
              <a:t>Orchestration</a:t>
            </a:r>
          </a:p>
        </p:txBody>
      </p:sp>
      <p:sp>
        <p:nvSpPr>
          <p:cNvPr id="15" name="Rounded Rectangle 14">
            <a:extLst>
              <a:ext uri="{FF2B5EF4-FFF2-40B4-BE49-F238E27FC236}">
                <a16:creationId xmlns:a16="http://schemas.microsoft.com/office/drawing/2014/main" id="{D374A6A2-2825-428E-F961-6089CC64F77A}"/>
              </a:ext>
            </a:extLst>
          </p:cNvPr>
          <p:cNvSpPr/>
          <p:nvPr/>
        </p:nvSpPr>
        <p:spPr>
          <a:xfrm>
            <a:off x="9064332" y="2030660"/>
            <a:ext cx="2928418" cy="55609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6"/>
                </a:solidFill>
                <a:effectLst/>
                <a:uLnTx/>
                <a:uFillTx/>
                <a:latin typeface="Helvetica" pitchFamily="2" charset="0"/>
              </a:rPr>
              <a:t>Supplier </a:t>
            </a:r>
            <a:br>
              <a:rPr kumimoji="0" lang="en-US" sz="1400" b="1" i="0" u="none" strike="noStrike" kern="1200" cap="none" spc="0" normalizeH="0" baseline="0" noProof="0" dirty="0">
                <a:ln>
                  <a:noFill/>
                </a:ln>
                <a:solidFill>
                  <a:schemeClr val="accent6"/>
                </a:solidFill>
                <a:effectLst/>
                <a:uLnTx/>
                <a:uFillTx/>
                <a:latin typeface="Helvetica" pitchFamily="2" charset="0"/>
              </a:rPr>
            </a:br>
            <a:r>
              <a:rPr kumimoji="0" lang="en-US" sz="1400" b="1" i="0" u="none" strike="noStrike" kern="1200" cap="none" spc="0" normalizeH="0" baseline="0" noProof="0" dirty="0">
                <a:ln>
                  <a:noFill/>
                </a:ln>
                <a:solidFill>
                  <a:schemeClr val="accent6"/>
                </a:solidFill>
                <a:effectLst/>
                <a:uLnTx/>
                <a:uFillTx/>
                <a:latin typeface="Helvetica" pitchFamily="2" charset="0"/>
              </a:rPr>
              <a:t>Focus</a:t>
            </a:r>
          </a:p>
        </p:txBody>
      </p:sp>
      <p:sp>
        <p:nvSpPr>
          <p:cNvPr id="16" name="Rounded Rectangle 15">
            <a:extLst>
              <a:ext uri="{FF2B5EF4-FFF2-40B4-BE49-F238E27FC236}">
                <a16:creationId xmlns:a16="http://schemas.microsoft.com/office/drawing/2014/main" id="{11BC4F8B-1C51-9339-C693-1EEE0E9941F5}"/>
              </a:ext>
            </a:extLst>
          </p:cNvPr>
          <p:cNvSpPr/>
          <p:nvPr/>
        </p:nvSpPr>
        <p:spPr>
          <a:xfrm>
            <a:off x="9114123" y="2781022"/>
            <a:ext cx="2928418" cy="318365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600"/>
              </a:spcBef>
              <a:spcAft>
                <a:spcPts val="0"/>
              </a:spcAft>
              <a:buClr>
                <a:schemeClr val="accent2"/>
              </a:buClr>
              <a:buSzTx/>
              <a:buFont typeface="Arial" panose="020B0604020202020204" pitchFamily="34" charset="0"/>
              <a:buChar char="•"/>
              <a:tabLst/>
              <a:defRPr/>
            </a:pPr>
            <a:endParaRPr kumimoji="0" lang="en-US" sz="1200" b="0" i="0" u="none" strike="noStrike" kern="1200" cap="none" spc="0" normalizeH="0" baseline="0" noProof="0" dirty="0">
              <a:ln>
                <a:noFill/>
              </a:ln>
              <a:solidFill>
                <a:schemeClr val="accent3"/>
              </a:solidFill>
              <a:effectLst/>
              <a:uLnTx/>
              <a:uFillTx/>
              <a:latin typeface="Helvetica" pitchFamily="2" charset="0"/>
            </a:endParaRPr>
          </a:p>
          <a:p>
            <a:pPr marL="0" marR="0" lvl="0" indent="0" algn="l" defTabSz="914400" rtl="0" eaLnBrk="1" fontAlgn="auto" latinLnBrk="0" hangingPunct="1">
              <a:lnSpc>
                <a:spcPct val="100000"/>
              </a:lnSpc>
              <a:spcBef>
                <a:spcPts val="600"/>
              </a:spcBef>
              <a:spcAft>
                <a:spcPts val="0"/>
              </a:spcAft>
              <a:buClr>
                <a:schemeClr val="accent2"/>
              </a:buClr>
              <a:buSzTx/>
              <a:buFontTx/>
              <a:buNone/>
              <a:tabLst/>
              <a:defRPr/>
            </a:pPr>
            <a:r>
              <a:rPr kumimoji="0" lang="en-US" sz="1200" b="1" i="0" u="none" strike="noStrike" kern="1200" cap="none" spc="0" normalizeH="0" baseline="0" noProof="0" dirty="0">
                <a:ln>
                  <a:noFill/>
                </a:ln>
                <a:solidFill>
                  <a:schemeClr val="accent3"/>
                </a:solidFill>
                <a:effectLst/>
                <a:uLnTx/>
                <a:uFillTx/>
                <a:latin typeface="Helvetica" pitchFamily="2" charset="0"/>
              </a:rPr>
              <a:t>Supplier Portal:</a:t>
            </a:r>
          </a:p>
          <a:p>
            <a:pPr marL="285750" marR="0" lvl="0" indent="-285750" algn="l" defTabSz="914400" rtl="0" eaLnBrk="1" fontAlgn="auto" latinLnBrk="0" hangingPunct="1">
              <a:lnSpc>
                <a:spcPct val="100000"/>
              </a:lnSpc>
              <a:spcBef>
                <a:spcPts val="600"/>
              </a:spcBef>
              <a:spcAft>
                <a:spcPts val="0"/>
              </a:spcAft>
              <a:buClr>
                <a:schemeClr val="accent2"/>
              </a:buClr>
              <a:buSzTx/>
              <a:buFont typeface="Arial" panose="020B0604020202020204" pitchFamily="34" charset="0"/>
              <a:buChar char="•"/>
              <a:tabLst/>
              <a:defRPr/>
            </a:pPr>
            <a:r>
              <a:rPr kumimoji="0" lang="en-US" sz="1200" b="0" i="0" u="none" strike="noStrike" kern="1200" cap="none" spc="0" normalizeH="0" baseline="0" noProof="0" dirty="0">
                <a:ln>
                  <a:noFill/>
                </a:ln>
                <a:solidFill>
                  <a:schemeClr val="accent3"/>
                </a:solidFill>
                <a:effectLst/>
                <a:uLnTx/>
                <a:uFillTx/>
                <a:latin typeface="Helvetica" pitchFamily="2" charset="0"/>
              </a:rPr>
              <a:t>Vendor Self Service</a:t>
            </a:r>
          </a:p>
          <a:p>
            <a:pPr marL="285750" marR="0" lvl="0" indent="-285750" algn="l" defTabSz="914400" rtl="0" eaLnBrk="1" fontAlgn="auto" latinLnBrk="0" hangingPunct="1">
              <a:lnSpc>
                <a:spcPct val="100000"/>
              </a:lnSpc>
              <a:spcBef>
                <a:spcPts val="600"/>
              </a:spcBef>
              <a:spcAft>
                <a:spcPts val="0"/>
              </a:spcAft>
              <a:buClr>
                <a:schemeClr val="accent2"/>
              </a:buClr>
              <a:buSzTx/>
              <a:buFont typeface="Arial" panose="020B0604020202020204" pitchFamily="34" charset="0"/>
              <a:buChar char="•"/>
              <a:tabLst/>
              <a:defRPr/>
            </a:pPr>
            <a:r>
              <a:rPr kumimoji="0" lang="en-US" sz="1200" b="0" i="0" u="none" strike="noStrike" kern="1200" cap="none" spc="0" normalizeH="0" baseline="0" noProof="0" dirty="0">
                <a:ln>
                  <a:noFill/>
                </a:ln>
                <a:solidFill>
                  <a:schemeClr val="accent3"/>
                </a:solidFill>
                <a:effectLst/>
                <a:uLnTx/>
                <a:uFillTx/>
                <a:latin typeface="Helvetica" pitchFamily="2" charset="0"/>
              </a:rPr>
              <a:t>Vendor Master Governance</a:t>
            </a:r>
          </a:p>
          <a:p>
            <a:pPr marL="285750" marR="0" lvl="0" indent="-285750" algn="l" defTabSz="914400" rtl="0" eaLnBrk="1" fontAlgn="auto" latinLnBrk="0" hangingPunct="1">
              <a:lnSpc>
                <a:spcPct val="100000"/>
              </a:lnSpc>
              <a:spcBef>
                <a:spcPts val="600"/>
              </a:spcBef>
              <a:spcAft>
                <a:spcPts val="0"/>
              </a:spcAft>
              <a:buClr>
                <a:schemeClr val="accent2"/>
              </a:buClr>
              <a:buSzTx/>
              <a:buFont typeface="Arial" panose="020B0604020202020204" pitchFamily="34" charset="0"/>
              <a:buChar char="•"/>
              <a:tabLst/>
              <a:defRPr/>
            </a:pPr>
            <a:r>
              <a:rPr kumimoji="0" lang="en-US" sz="1200" b="0" i="0" u="none" strike="noStrike" kern="1200" cap="none" spc="0" normalizeH="0" baseline="0" noProof="0" dirty="0">
                <a:ln>
                  <a:noFill/>
                </a:ln>
                <a:solidFill>
                  <a:schemeClr val="accent3"/>
                </a:solidFill>
                <a:effectLst/>
                <a:uLnTx/>
                <a:uFillTx/>
                <a:latin typeface="Helvetica" pitchFamily="2" charset="0"/>
              </a:rPr>
              <a:t>Supply Chain Finance</a:t>
            </a:r>
          </a:p>
          <a:p>
            <a:pPr marL="285750" marR="0" lvl="0" indent="-285750" algn="l" defTabSz="914400" rtl="0" eaLnBrk="1" fontAlgn="auto" latinLnBrk="0" hangingPunct="1">
              <a:lnSpc>
                <a:spcPct val="100000"/>
              </a:lnSpc>
              <a:spcBef>
                <a:spcPts val="600"/>
              </a:spcBef>
              <a:spcAft>
                <a:spcPts val="0"/>
              </a:spcAft>
              <a:buClr>
                <a:schemeClr val="accent2"/>
              </a:buClr>
              <a:buSzTx/>
              <a:buFont typeface="Arial" panose="020B0604020202020204" pitchFamily="34" charset="0"/>
              <a:buChar char="•"/>
              <a:tabLst/>
              <a:defRPr/>
            </a:pPr>
            <a:r>
              <a:rPr kumimoji="0" lang="en-US" sz="1200" b="0" i="0" u="none" strike="noStrike" kern="1200" cap="none" spc="0" normalizeH="0" baseline="0" noProof="0" dirty="0">
                <a:ln>
                  <a:noFill/>
                </a:ln>
                <a:solidFill>
                  <a:schemeClr val="accent3"/>
                </a:solidFill>
                <a:effectLst/>
                <a:uLnTx/>
                <a:uFillTx/>
                <a:latin typeface="Helvetica" pitchFamily="2" charset="0"/>
              </a:rPr>
              <a:t>Vendor Communication</a:t>
            </a:r>
          </a:p>
          <a:p>
            <a:pPr marL="0" marR="0" lvl="0" indent="0" algn="l" defTabSz="914400" rtl="0" eaLnBrk="1" fontAlgn="auto" latinLnBrk="0" hangingPunct="1">
              <a:lnSpc>
                <a:spcPct val="100000"/>
              </a:lnSpc>
              <a:spcBef>
                <a:spcPts val="600"/>
              </a:spcBef>
              <a:spcAft>
                <a:spcPts val="0"/>
              </a:spcAft>
              <a:buClr>
                <a:schemeClr val="accent2"/>
              </a:buClr>
              <a:buSzTx/>
              <a:buFontTx/>
              <a:buNone/>
              <a:tabLst/>
              <a:defRPr/>
            </a:pPr>
            <a:r>
              <a:rPr kumimoji="0" lang="en-US" sz="1200" b="1" i="0" u="none" strike="noStrike" kern="1200" cap="none" spc="0" normalizeH="0" baseline="0" noProof="0" dirty="0">
                <a:ln>
                  <a:noFill/>
                </a:ln>
                <a:solidFill>
                  <a:schemeClr val="accent3"/>
                </a:solidFill>
                <a:effectLst/>
                <a:uLnTx/>
                <a:uFillTx/>
                <a:latin typeface="Helvetica" pitchFamily="2" charset="0"/>
              </a:rPr>
              <a:t>Vendor On-Boarding &amp; Adoption:</a:t>
            </a:r>
          </a:p>
          <a:p>
            <a:pPr marL="285750" marR="0" lvl="0" indent="-285750" algn="l" defTabSz="914400" rtl="0" eaLnBrk="1" fontAlgn="auto" latinLnBrk="0" hangingPunct="1">
              <a:lnSpc>
                <a:spcPct val="100000"/>
              </a:lnSpc>
              <a:spcBef>
                <a:spcPts val="600"/>
              </a:spcBef>
              <a:spcAft>
                <a:spcPts val="0"/>
              </a:spcAft>
              <a:buClr>
                <a:schemeClr val="accent2"/>
              </a:buClr>
              <a:buSzTx/>
              <a:buFont typeface="Arial" panose="020B0604020202020204" pitchFamily="34" charset="0"/>
              <a:buChar char="•"/>
              <a:tabLst/>
              <a:defRPr/>
            </a:pPr>
            <a:r>
              <a:rPr kumimoji="0" lang="en-US" sz="1200" b="0" i="0" u="none" strike="noStrike" kern="1200" cap="none" spc="0" normalizeH="0" baseline="0" noProof="0" dirty="0">
                <a:ln>
                  <a:noFill/>
                </a:ln>
                <a:solidFill>
                  <a:schemeClr val="accent3"/>
                </a:solidFill>
                <a:effectLst/>
                <a:uLnTx/>
                <a:uFillTx/>
                <a:latin typeface="Helvetica" pitchFamily="2" charset="0"/>
              </a:rPr>
              <a:t>Vendor Communication</a:t>
            </a:r>
          </a:p>
          <a:p>
            <a:pPr marL="285750" marR="0" lvl="0" indent="-285750" algn="l" defTabSz="914400" rtl="0" eaLnBrk="1" fontAlgn="auto" latinLnBrk="0" hangingPunct="1">
              <a:lnSpc>
                <a:spcPct val="100000"/>
              </a:lnSpc>
              <a:spcBef>
                <a:spcPts val="600"/>
              </a:spcBef>
              <a:spcAft>
                <a:spcPts val="0"/>
              </a:spcAft>
              <a:buClr>
                <a:schemeClr val="accent2"/>
              </a:buClr>
              <a:buSzTx/>
              <a:buFont typeface="Arial" panose="020B0604020202020204" pitchFamily="34" charset="0"/>
              <a:buChar char="•"/>
              <a:tabLst/>
              <a:defRPr/>
            </a:pPr>
            <a:r>
              <a:rPr kumimoji="0" lang="en-US" sz="1200" b="0" i="0" u="none" strike="noStrike" kern="1200" cap="none" spc="0" normalizeH="0" baseline="0" noProof="0" dirty="0">
                <a:ln>
                  <a:noFill/>
                </a:ln>
                <a:solidFill>
                  <a:schemeClr val="accent3"/>
                </a:solidFill>
                <a:effectLst/>
                <a:uLnTx/>
                <a:uFillTx/>
                <a:latin typeface="Helvetica" pitchFamily="2" charset="0"/>
              </a:rPr>
              <a:t>Vendor Onboarding</a:t>
            </a:r>
          </a:p>
          <a:p>
            <a:pPr marL="0" marR="0" lvl="0" indent="0" algn="l" defTabSz="914400" rtl="0" eaLnBrk="1" fontAlgn="auto" latinLnBrk="0" hangingPunct="1">
              <a:lnSpc>
                <a:spcPct val="100000"/>
              </a:lnSpc>
              <a:spcBef>
                <a:spcPts val="600"/>
              </a:spcBef>
              <a:spcAft>
                <a:spcPts val="0"/>
              </a:spcAft>
              <a:buClr>
                <a:schemeClr val="accent2"/>
              </a:buClr>
              <a:buSzTx/>
              <a:buFontTx/>
              <a:buNone/>
              <a:tabLst/>
              <a:defRPr/>
            </a:pPr>
            <a:r>
              <a:rPr kumimoji="0" lang="en-US" sz="1200" b="1" i="0" u="none" strike="noStrike" kern="1200" cap="none" spc="0" normalizeH="0" baseline="0" noProof="0" dirty="0">
                <a:ln>
                  <a:noFill/>
                </a:ln>
                <a:solidFill>
                  <a:schemeClr val="accent3"/>
                </a:solidFill>
                <a:effectLst/>
                <a:uLnTx/>
                <a:uFillTx/>
                <a:latin typeface="Helvetica" pitchFamily="2" charset="0"/>
              </a:rPr>
              <a:t>Master Data:</a:t>
            </a:r>
          </a:p>
          <a:p>
            <a:pPr marL="285750" marR="0" lvl="0" indent="-285750" algn="l" defTabSz="914400" rtl="0" eaLnBrk="1" fontAlgn="auto" latinLnBrk="0" hangingPunct="1">
              <a:lnSpc>
                <a:spcPct val="100000"/>
              </a:lnSpc>
              <a:spcBef>
                <a:spcPts val="600"/>
              </a:spcBef>
              <a:spcAft>
                <a:spcPts val="0"/>
              </a:spcAft>
              <a:buClr>
                <a:schemeClr val="accent2"/>
              </a:buClr>
              <a:buSzTx/>
              <a:buFont typeface="Arial" panose="020B0604020202020204" pitchFamily="34" charset="0"/>
              <a:buChar char="•"/>
              <a:tabLst/>
              <a:defRPr/>
            </a:pPr>
            <a:r>
              <a:rPr kumimoji="0" lang="en-US" sz="1200" b="0" i="0" u="none" strike="noStrike" kern="1200" cap="none" spc="0" normalizeH="0" baseline="0" noProof="0" dirty="0">
                <a:ln>
                  <a:noFill/>
                </a:ln>
                <a:solidFill>
                  <a:schemeClr val="accent3"/>
                </a:solidFill>
                <a:effectLst/>
                <a:uLnTx/>
                <a:uFillTx/>
                <a:latin typeface="Helvetica" pitchFamily="2" charset="0"/>
              </a:rPr>
              <a:t>Vendor Master Campaign</a:t>
            </a:r>
          </a:p>
          <a:p>
            <a:pPr marL="285750" marR="0" lvl="0" indent="-285750" algn="l" defTabSz="914400" rtl="0" eaLnBrk="1" fontAlgn="auto" latinLnBrk="0" hangingPunct="1">
              <a:lnSpc>
                <a:spcPct val="100000"/>
              </a:lnSpc>
              <a:spcBef>
                <a:spcPts val="600"/>
              </a:spcBef>
              <a:spcAft>
                <a:spcPts val="0"/>
              </a:spcAft>
              <a:buClr>
                <a:schemeClr val="accent2"/>
              </a:buClr>
              <a:buSzTx/>
              <a:buFont typeface="Arial" panose="020B0604020202020204" pitchFamily="34" charset="0"/>
              <a:buChar char="•"/>
              <a:tabLst/>
              <a:defRPr/>
            </a:pPr>
            <a:r>
              <a:rPr kumimoji="0" lang="en-US" sz="1200" b="0" i="0" u="none" strike="noStrike" kern="1200" cap="none" spc="0" normalizeH="0" baseline="0" noProof="0" dirty="0">
                <a:ln>
                  <a:noFill/>
                </a:ln>
                <a:solidFill>
                  <a:schemeClr val="accent3"/>
                </a:solidFill>
                <a:effectLst/>
                <a:uLnTx/>
                <a:uFillTx/>
                <a:latin typeface="Helvetica" pitchFamily="2" charset="0"/>
              </a:rPr>
              <a:t>Vendor Master Diagnostics</a:t>
            </a:r>
          </a:p>
          <a:p>
            <a:pPr marL="285750" marR="0" lvl="0" indent="-285750" algn="ctr" defTabSz="914400" rtl="0" eaLnBrk="1" fontAlgn="auto" latinLnBrk="0" hangingPunct="1">
              <a:lnSpc>
                <a:spcPct val="100000"/>
              </a:lnSpc>
              <a:spcBef>
                <a:spcPts val="600"/>
              </a:spcBef>
              <a:spcAft>
                <a:spcPts val="0"/>
              </a:spcAft>
              <a:buClr>
                <a:schemeClr val="accent2"/>
              </a:buClr>
              <a:buSzTx/>
              <a:buFont typeface="Arial" panose="020B0604020202020204" pitchFamily="34" charset="0"/>
              <a:buChar char="•"/>
              <a:tabLst/>
              <a:defRPr/>
            </a:pPr>
            <a:endParaRPr kumimoji="0" lang="en-US" sz="1200" b="0" i="0" u="none" strike="noStrike" kern="1200" cap="none" spc="0" normalizeH="0" baseline="0" noProof="0" dirty="0">
              <a:ln>
                <a:noFill/>
              </a:ln>
              <a:solidFill>
                <a:schemeClr val="accent3"/>
              </a:solidFill>
              <a:effectLst/>
              <a:uLnTx/>
              <a:uFillTx/>
              <a:latin typeface="Helvetica" pitchFamily="2" charset="0"/>
            </a:endParaRPr>
          </a:p>
        </p:txBody>
      </p:sp>
      <p:sp>
        <p:nvSpPr>
          <p:cNvPr id="17" name="Rounded Rectangle 16">
            <a:extLst>
              <a:ext uri="{FF2B5EF4-FFF2-40B4-BE49-F238E27FC236}">
                <a16:creationId xmlns:a16="http://schemas.microsoft.com/office/drawing/2014/main" id="{7C16FE63-A1A7-62AE-B68B-F96DC450C801}"/>
              </a:ext>
            </a:extLst>
          </p:cNvPr>
          <p:cNvSpPr/>
          <p:nvPr/>
        </p:nvSpPr>
        <p:spPr>
          <a:xfrm>
            <a:off x="3325331" y="2786272"/>
            <a:ext cx="2869047" cy="318365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600"/>
              </a:spcBef>
              <a:spcAft>
                <a:spcPts val="0"/>
              </a:spcAft>
              <a:buClr>
                <a:schemeClr val="accent2"/>
              </a:buClr>
              <a:buSzTx/>
              <a:buFontTx/>
              <a:buNone/>
              <a:tabLst/>
              <a:defRPr/>
            </a:pPr>
            <a:r>
              <a:rPr kumimoji="0" lang="en-US" sz="1200" b="1" i="0" u="none" strike="noStrike" kern="1200" cap="none" spc="0" normalizeH="0" baseline="0" noProof="0" dirty="0">
                <a:ln>
                  <a:noFill/>
                </a:ln>
                <a:solidFill>
                  <a:schemeClr val="accent3"/>
                </a:solidFill>
                <a:effectLst/>
                <a:uLnTx/>
                <a:uFillTx/>
                <a:latin typeface="Helvetica" pitchFamily="2" charset="0"/>
              </a:rPr>
              <a:t>Automation:</a:t>
            </a:r>
          </a:p>
          <a:p>
            <a:pPr marL="285750" marR="0" lvl="0" indent="-285750" algn="l" defTabSz="914400" rtl="0" eaLnBrk="1" fontAlgn="auto" latinLnBrk="0" hangingPunct="1">
              <a:lnSpc>
                <a:spcPct val="100000"/>
              </a:lnSpc>
              <a:spcBef>
                <a:spcPts val="600"/>
              </a:spcBef>
              <a:spcAft>
                <a:spcPts val="0"/>
              </a:spcAft>
              <a:buClr>
                <a:schemeClr val="accent2"/>
              </a:buClr>
              <a:buSzTx/>
              <a:buFont typeface="Arial" panose="020B0604020202020204" pitchFamily="34" charset="0"/>
              <a:buChar char="•"/>
              <a:tabLst/>
              <a:defRPr/>
            </a:pPr>
            <a:r>
              <a:rPr kumimoji="0" lang="en-US" sz="1200" b="0" i="0" u="none" strike="noStrike" kern="1200" cap="none" spc="0" normalizeH="0" baseline="0" noProof="0" dirty="0">
                <a:ln>
                  <a:noFill/>
                </a:ln>
                <a:solidFill>
                  <a:schemeClr val="accent3"/>
                </a:solidFill>
                <a:effectLst/>
                <a:uLnTx/>
                <a:uFillTx/>
                <a:latin typeface="Helvetica" pitchFamily="2" charset="0"/>
              </a:rPr>
              <a:t>Process Automation</a:t>
            </a:r>
          </a:p>
          <a:p>
            <a:pPr marL="285750" marR="0" lvl="0" indent="-285750" algn="l" defTabSz="914400" rtl="0" eaLnBrk="1" fontAlgn="auto" latinLnBrk="0" hangingPunct="1">
              <a:lnSpc>
                <a:spcPct val="100000"/>
              </a:lnSpc>
              <a:spcBef>
                <a:spcPts val="600"/>
              </a:spcBef>
              <a:spcAft>
                <a:spcPts val="0"/>
              </a:spcAft>
              <a:buClr>
                <a:schemeClr val="accent2"/>
              </a:buClr>
              <a:buSzTx/>
              <a:buFont typeface="Arial" panose="020B0604020202020204" pitchFamily="34" charset="0"/>
              <a:buChar char="•"/>
              <a:tabLst/>
              <a:defRPr/>
            </a:pPr>
            <a:r>
              <a:rPr kumimoji="0" lang="en-US" sz="1200" b="0" i="0" u="none" strike="noStrike" kern="1200" cap="none" spc="0" normalizeH="0" baseline="0" noProof="0" dirty="0">
                <a:ln>
                  <a:noFill/>
                </a:ln>
                <a:solidFill>
                  <a:schemeClr val="accent3"/>
                </a:solidFill>
                <a:effectLst/>
                <a:uLnTx/>
                <a:uFillTx/>
                <a:latin typeface="Helvetica" pitchFamily="2" charset="0"/>
              </a:rPr>
              <a:t>Global Tax Automation</a:t>
            </a:r>
          </a:p>
          <a:p>
            <a:pPr marL="285750" marR="0" lvl="0" indent="-285750" algn="l" defTabSz="914400" rtl="0" eaLnBrk="1" fontAlgn="auto" latinLnBrk="0" hangingPunct="1">
              <a:lnSpc>
                <a:spcPct val="100000"/>
              </a:lnSpc>
              <a:spcBef>
                <a:spcPts val="600"/>
              </a:spcBef>
              <a:spcAft>
                <a:spcPts val="0"/>
              </a:spcAft>
              <a:buClr>
                <a:schemeClr val="accent2"/>
              </a:buClr>
              <a:buSzTx/>
              <a:buFont typeface="Arial" panose="020B0604020202020204" pitchFamily="34" charset="0"/>
              <a:buChar char="•"/>
              <a:tabLst/>
              <a:defRPr/>
            </a:pPr>
            <a:r>
              <a:rPr kumimoji="0" lang="en-US" sz="1200" b="0" i="0" u="none" strike="noStrike" kern="1200" cap="none" spc="0" normalizeH="0" baseline="0" noProof="0" dirty="0">
                <a:ln>
                  <a:noFill/>
                </a:ln>
                <a:solidFill>
                  <a:schemeClr val="accent3"/>
                </a:solidFill>
                <a:effectLst/>
                <a:uLnTx/>
                <a:uFillTx/>
                <a:latin typeface="Helvetica" pitchFamily="2" charset="0"/>
              </a:rPr>
              <a:t>Approval Automation</a:t>
            </a:r>
          </a:p>
          <a:p>
            <a:pPr marL="285750" marR="0" lvl="0" indent="-285750" algn="l" defTabSz="914400" rtl="0" eaLnBrk="1" fontAlgn="auto" latinLnBrk="0" hangingPunct="1">
              <a:lnSpc>
                <a:spcPct val="100000"/>
              </a:lnSpc>
              <a:spcBef>
                <a:spcPts val="600"/>
              </a:spcBef>
              <a:spcAft>
                <a:spcPts val="0"/>
              </a:spcAft>
              <a:buClr>
                <a:schemeClr val="accent2"/>
              </a:buClr>
              <a:buSzTx/>
              <a:buFont typeface="Arial" panose="020B0604020202020204" pitchFamily="34" charset="0"/>
              <a:buChar char="•"/>
              <a:tabLst/>
              <a:defRPr/>
            </a:pPr>
            <a:r>
              <a:rPr kumimoji="0" lang="en-US" sz="1200" b="0" i="0" u="none" strike="noStrike" kern="1200" cap="none" spc="0" normalizeH="0" baseline="0" noProof="0" dirty="0">
                <a:ln>
                  <a:noFill/>
                </a:ln>
                <a:solidFill>
                  <a:schemeClr val="accent3"/>
                </a:solidFill>
                <a:effectLst/>
                <a:uLnTx/>
                <a:uFillTx/>
                <a:latin typeface="Helvetica" pitchFamily="2" charset="0"/>
              </a:rPr>
              <a:t>Auto Accruals</a:t>
            </a:r>
          </a:p>
          <a:p>
            <a:pPr marL="0" marR="0" lvl="0" indent="0" algn="l" defTabSz="914400" rtl="0" eaLnBrk="1" fontAlgn="auto" latinLnBrk="0" hangingPunct="1">
              <a:lnSpc>
                <a:spcPct val="100000"/>
              </a:lnSpc>
              <a:spcBef>
                <a:spcPts val="600"/>
              </a:spcBef>
              <a:spcAft>
                <a:spcPts val="0"/>
              </a:spcAft>
              <a:buClr>
                <a:schemeClr val="accent2"/>
              </a:buClr>
              <a:buSzTx/>
              <a:buFontTx/>
              <a:buNone/>
              <a:tabLst/>
              <a:defRPr/>
            </a:pPr>
            <a:r>
              <a:rPr kumimoji="0" lang="en-US" sz="1200" b="1" i="0" u="none" strike="noStrike" kern="1200" cap="none" spc="0" normalizeH="0" baseline="0" noProof="0" dirty="0">
                <a:ln>
                  <a:noFill/>
                </a:ln>
                <a:solidFill>
                  <a:schemeClr val="accent3"/>
                </a:solidFill>
                <a:effectLst/>
                <a:uLnTx/>
                <a:uFillTx/>
                <a:latin typeface="Helvetica" pitchFamily="2" charset="0"/>
              </a:rPr>
              <a:t>AP Reporting Package:</a:t>
            </a:r>
          </a:p>
          <a:p>
            <a:pPr marL="285750" marR="0" lvl="0" indent="-285750" algn="l" defTabSz="914400" rtl="0" eaLnBrk="1" fontAlgn="auto" latinLnBrk="0" hangingPunct="1">
              <a:lnSpc>
                <a:spcPct val="100000"/>
              </a:lnSpc>
              <a:spcBef>
                <a:spcPts val="600"/>
              </a:spcBef>
              <a:spcAft>
                <a:spcPts val="0"/>
              </a:spcAft>
              <a:buClr>
                <a:schemeClr val="accent2"/>
              </a:buClr>
              <a:buSzTx/>
              <a:buFont typeface="Arial" panose="020B0604020202020204" pitchFamily="34" charset="0"/>
              <a:buChar char="•"/>
              <a:tabLst/>
              <a:defRPr/>
            </a:pPr>
            <a:r>
              <a:rPr kumimoji="0" lang="en-US" sz="1200" b="0" i="0" u="none" strike="noStrike" kern="1200" cap="none" spc="0" normalizeH="0" baseline="0" noProof="0" dirty="0">
                <a:ln>
                  <a:noFill/>
                </a:ln>
                <a:solidFill>
                  <a:schemeClr val="accent3"/>
                </a:solidFill>
                <a:effectLst/>
                <a:uLnTx/>
                <a:uFillTx/>
                <a:latin typeface="Helvetica" pitchFamily="2" charset="0"/>
              </a:rPr>
              <a:t>Trend analysis</a:t>
            </a:r>
          </a:p>
          <a:p>
            <a:pPr marL="285750" marR="0" lvl="0" indent="-285750" algn="l" defTabSz="914400" rtl="0" eaLnBrk="1" fontAlgn="auto" latinLnBrk="0" hangingPunct="1">
              <a:lnSpc>
                <a:spcPct val="100000"/>
              </a:lnSpc>
              <a:spcBef>
                <a:spcPts val="600"/>
              </a:spcBef>
              <a:spcAft>
                <a:spcPts val="0"/>
              </a:spcAft>
              <a:buClr>
                <a:schemeClr val="accent2"/>
              </a:buClr>
              <a:buSzTx/>
              <a:buFont typeface="Arial" panose="020B0604020202020204" pitchFamily="34" charset="0"/>
              <a:buChar char="•"/>
              <a:tabLst/>
              <a:defRPr/>
            </a:pPr>
            <a:r>
              <a:rPr kumimoji="0" lang="en-US" sz="1200" b="0" i="0" u="none" strike="noStrike" kern="1200" cap="none" spc="0" normalizeH="0" baseline="0" noProof="0" dirty="0">
                <a:ln>
                  <a:noFill/>
                </a:ln>
                <a:solidFill>
                  <a:schemeClr val="accent3"/>
                </a:solidFill>
                <a:effectLst/>
                <a:uLnTx/>
                <a:uFillTx/>
                <a:latin typeface="Helvetica" pitchFamily="2" charset="0"/>
              </a:rPr>
              <a:t>Key Metrics Dashboard</a:t>
            </a:r>
          </a:p>
          <a:p>
            <a:pPr marL="285750" marR="0" lvl="0" indent="-285750" algn="l" defTabSz="914400" rtl="0" eaLnBrk="1" fontAlgn="auto" latinLnBrk="0" hangingPunct="1">
              <a:lnSpc>
                <a:spcPct val="100000"/>
              </a:lnSpc>
              <a:spcBef>
                <a:spcPts val="600"/>
              </a:spcBef>
              <a:spcAft>
                <a:spcPts val="0"/>
              </a:spcAft>
              <a:buClr>
                <a:schemeClr val="accent2"/>
              </a:buClr>
              <a:buSzTx/>
              <a:buFont typeface="Arial" panose="020B0604020202020204" pitchFamily="34" charset="0"/>
              <a:buChar char="•"/>
              <a:tabLst/>
              <a:defRPr/>
            </a:pPr>
            <a:r>
              <a:rPr kumimoji="0" lang="en-US" sz="1200" b="0" i="0" u="none" strike="noStrike" kern="1200" cap="none" spc="0" normalizeH="0" baseline="0" noProof="0" dirty="0">
                <a:ln>
                  <a:noFill/>
                </a:ln>
                <a:solidFill>
                  <a:schemeClr val="accent3"/>
                </a:solidFill>
                <a:effectLst/>
                <a:uLnTx/>
                <a:uFillTx/>
                <a:latin typeface="Helvetica" pitchFamily="2" charset="0"/>
              </a:rPr>
              <a:t>Approval Automation</a:t>
            </a:r>
          </a:p>
          <a:p>
            <a:pPr marL="0" marR="0" lvl="0" indent="0" algn="l" defTabSz="914400" rtl="0" eaLnBrk="1" fontAlgn="auto" latinLnBrk="0" hangingPunct="1">
              <a:lnSpc>
                <a:spcPct val="100000"/>
              </a:lnSpc>
              <a:spcBef>
                <a:spcPts val="600"/>
              </a:spcBef>
              <a:spcAft>
                <a:spcPts val="0"/>
              </a:spcAft>
              <a:buClr>
                <a:schemeClr val="accent2"/>
              </a:buClr>
              <a:buSzTx/>
              <a:buFontTx/>
              <a:buNone/>
              <a:tabLst/>
              <a:defRPr/>
            </a:pPr>
            <a:r>
              <a:rPr kumimoji="0" lang="en-US" sz="1200" b="1" i="0" u="none" strike="noStrike" kern="1200" cap="none" spc="0" normalizeH="0" baseline="0" noProof="0" dirty="0">
                <a:ln>
                  <a:noFill/>
                </a:ln>
                <a:solidFill>
                  <a:schemeClr val="accent3"/>
                </a:solidFill>
                <a:effectLst/>
                <a:uLnTx/>
                <a:uFillTx/>
                <a:latin typeface="Helvetica" pitchFamily="2" charset="0"/>
              </a:rPr>
              <a:t>AMS:</a:t>
            </a:r>
          </a:p>
          <a:p>
            <a:pPr marL="285750" marR="0" lvl="0" indent="-285750" algn="l" defTabSz="914400" rtl="0" eaLnBrk="1" fontAlgn="auto" latinLnBrk="0" hangingPunct="1">
              <a:lnSpc>
                <a:spcPct val="100000"/>
              </a:lnSpc>
              <a:spcBef>
                <a:spcPts val="600"/>
              </a:spcBef>
              <a:spcAft>
                <a:spcPts val="0"/>
              </a:spcAft>
              <a:buClr>
                <a:schemeClr val="accent2"/>
              </a:buClr>
              <a:buSzTx/>
              <a:buFont typeface="Arial" panose="020B0604020202020204" pitchFamily="34" charset="0"/>
              <a:buChar char="•"/>
              <a:tabLst/>
              <a:defRPr/>
            </a:pPr>
            <a:r>
              <a:rPr kumimoji="0" lang="en-US" sz="1200" b="0" i="0" u="none" strike="noStrike" kern="1200" cap="none" spc="0" normalizeH="0" baseline="0" noProof="0" dirty="0">
                <a:ln>
                  <a:noFill/>
                </a:ln>
                <a:solidFill>
                  <a:schemeClr val="accent3"/>
                </a:solidFill>
                <a:effectLst/>
                <a:uLnTx/>
                <a:uFillTx/>
                <a:latin typeface="Helvetica" pitchFamily="2" charset="0"/>
              </a:rPr>
              <a:t>Managed services</a:t>
            </a:r>
          </a:p>
          <a:p>
            <a:pPr marL="285750" marR="0" lvl="0" indent="-285750" algn="l" defTabSz="914400" rtl="0" eaLnBrk="1" fontAlgn="auto" latinLnBrk="0" hangingPunct="1">
              <a:lnSpc>
                <a:spcPct val="100000"/>
              </a:lnSpc>
              <a:spcBef>
                <a:spcPts val="600"/>
              </a:spcBef>
              <a:spcAft>
                <a:spcPts val="0"/>
              </a:spcAft>
              <a:buClr>
                <a:schemeClr val="accent2"/>
              </a:buClr>
              <a:buSzTx/>
              <a:buFont typeface="Arial" panose="020B0604020202020204" pitchFamily="34" charset="0"/>
              <a:buChar char="•"/>
              <a:tabLst/>
              <a:defRPr/>
            </a:pPr>
            <a:r>
              <a:rPr kumimoji="0" lang="en-US" sz="1200" b="0" i="0" u="none" strike="noStrike" kern="1200" cap="none" spc="0" normalizeH="0" baseline="0" noProof="0" dirty="0">
                <a:ln>
                  <a:noFill/>
                </a:ln>
                <a:solidFill>
                  <a:schemeClr val="accent3"/>
                </a:solidFill>
                <a:effectLst/>
                <a:uLnTx/>
                <a:uFillTx/>
                <a:latin typeface="Helvetica" pitchFamily="2" charset="0"/>
              </a:rPr>
              <a:t>Run the business support</a:t>
            </a:r>
          </a:p>
        </p:txBody>
      </p:sp>
      <p:sp>
        <p:nvSpPr>
          <p:cNvPr id="18" name="Rounded Rectangle 17">
            <a:extLst>
              <a:ext uri="{FF2B5EF4-FFF2-40B4-BE49-F238E27FC236}">
                <a16:creationId xmlns:a16="http://schemas.microsoft.com/office/drawing/2014/main" id="{CC9F4810-78D3-CD06-DB80-729E1896F28B}"/>
              </a:ext>
            </a:extLst>
          </p:cNvPr>
          <p:cNvSpPr/>
          <p:nvPr/>
        </p:nvSpPr>
        <p:spPr>
          <a:xfrm>
            <a:off x="199990" y="2820139"/>
            <a:ext cx="2805330" cy="318365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600"/>
              </a:spcBef>
              <a:spcAft>
                <a:spcPts val="0"/>
              </a:spcAft>
              <a:buClr>
                <a:schemeClr val="accent2"/>
              </a:buClr>
              <a:buSzTx/>
              <a:buFontTx/>
              <a:buNone/>
              <a:tabLst/>
              <a:defRPr/>
            </a:pPr>
            <a:r>
              <a:rPr kumimoji="0" lang="en-US" sz="1200" b="1" i="0" u="none" strike="noStrike" kern="1200" cap="none" spc="0" normalizeH="0" baseline="0" noProof="0" dirty="0">
                <a:ln>
                  <a:noFill/>
                </a:ln>
                <a:solidFill>
                  <a:schemeClr val="accent3"/>
                </a:solidFill>
                <a:effectLst/>
                <a:uLnTx/>
                <a:uFillTx/>
                <a:latin typeface="Helvetica" pitchFamily="2" charset="0"/>
              </a:rPr>
              <a:t>Methodology</a:t>
            </a:r>
            <a:r>
              <a:rPr kumimoji="0" lang="en-US" sz="1200" b="0" i="0" u="none" strike="noStrike" kern="1200" cap="none" spc="0" normalizeH="0" baseline="0" noProof="0" dirty="0">
                <a:ln>
                  <a:noFill/>
                </a:ln>
                <a:solidFill>
                  <a:schemeClr val="accent3"/>
                </a:solidFill>
                <a:effectLst/>
                <a:uLnTx/>
                <a:uFillTx/>
                <a:latin typeface="Helvetica" pitchFamily="2" charset="0"/>
              </a:rPr>
              <a:t> </a:t>
            </a:r>
          </a:p>
          <a:p>
            <a:pPr marL="285750" marR="0" lvl="0" indent="-285750" algn="l" defTabSz="914400" rtl="0" eaLnBrk="1" fontAlgn="auto" latinLnBrk="0" hangingPunct="1">
              <a:lnSpc>
                <a:spcPct val="100000"/>
              </a:lnSpc>
              <a:spcBef>
                <a:spcPts val="600"/>
              </a:spcBef>
              <a:spcAft>
                <a:spcPts val="0"/>
              </a:spcAft>
              <a:buClr>
                <a:schemeClr val="accent2"/>
              </a:buClr>
              <a:buSzTx/>
              <a:buFont typeface="Arial" panose="020B0604020202020204" pitchFamily="34" charset="0"/>
              <a:buChar char="•"/>
              <a:tabLst/>
              <a:defRPr/>
            </a:pPr>
            <a:r>
              <a:rPr kumimoji="0" lang="en-US" sz="1200" b="0" i="0" u="none" strike="noStrike" kern="1200" cap="none" spc="0" normalizeH="0" baseline="0" noProof="0" dirty="0">
                <a:ln>
                  <a:noFill/>
                </a:ln>
                <a:solidFill>
                  <a:schemeClr val="accent3"/>
                </a:solidFill>
                <a:effectLst/>
                <a:uLnTx/>
                <a:uFillTx/>
                <a:latin typeface="Helvetica" pitchFamily="2" charset="0"/>
              </a:rPr>
              <a:t>Process &amp; Solution experts</a:t>
            </a:r>
          </a:p>
          <a:p>
            <a:pPr marL="285750" marR="0" lvl="0" indent="-285750" algn="l" defTabSz="914400" rtl="0" eaLnBrk="1" fontAlgn="auto" latinLnBrk="0" hangingPunct="1">
              <a:lnSpc>
                <a:spcPct val="100000"/>
              </a:lnSpc>
              <a:spcBef>
                <a:spcPts val="600"/>
              </a:spcBef>
              <a:spcAft>
                <a:spcPts val="0"/>
              </a:spcAft>
              <a:buClr>
                <a:schemeClr val="accent2"/>
              </a:buClr>
              <a:buSzTx/>
              <a:buFont typeface="Arial" panose="020B0604020202020204" pitchFamily="34" charset="0"/>
              <a:buChar char="•"/>
              <a:tabLst/>
              <a:defRPr/>
            </a:pPr>
            <a:r>
              <a:rPr kumimoji="0" lang="en-US" sz="1200" b="0" i="0" u="none" strike="noStrike" kern="1200" cap="none" spc="0" normalizeH="0" baseline="0" noProof="0" dirty="0">
                <a:ln>
                  <a:noFill/>
                </a:ln>
                <a:solidFill>
                  <a:schemeClr val="accent3"/>
                </a:solidFill>
                <a:effectLst/>
                <a:uLnTx/>
                <a:uFillTx/>
                <a:latin typeface="Helvetica" pitchFamily="2" charset="0"/>
              </a:rPr>
              <a:t>Optimize Touchless</a:t>
            </a:r>
          </a:p>
          <a:p>
            <a:pPr marL="285750" marR="0" lvl="0" indent="-285750" algn="l" defTabSz="914400" rtl="0" eaLnBrk="1" fontAlgn="auto" latinLnBrk="0" hangingPunct="1">
              <a:lnSpc>
                <a:spcPct val="100000"/>
              </a:lnSpc>
              <a:spcBef>
                <a:spcPts val="600"/>
              </a:spcBef>
              <a:spcAft>
                <a:spcPts val="0"/>
              </a:spcAft>
              <a:buClr>
                <a:schemeClr val="accent2"/>
              </a:buClr>
              <a:buSzTx/>
              <a:buFont typeface="Arial" panose="020B0604020202020204" pitchFamily="34" charset="0"/>
              <a:buChar char="•"/>
              <a:tabLst/>
              <a:defRPr/>
            </a:pPr>
            <a:r>
              <a:rPr kumimoji="0" lang="en-US" sz="1200" b="0" i="0" u="none" strike="noStrike" kern="1200" cap="none" spc="0" normalizeH="0" baseline="0" noProof="0" dirty="0">
                <a:ln>
                  <a:noFill/>
                </a:ln>
                <a:solidFill>
                  <a:schemeClr val="accent3"/>
                </a:solidFill>
                <a:effectLst/>
                <a:uLnTx/>
                <a:uFillTx/>
                <a:latin typeface="Helvetica" pitchFamily="2" charset="0"/>
              </a:rPr>
              <a:t>Minimize Cycle Time</a:t>
            </a:r>
          </a:p>
          <a:p>
            <a:pPr marL="0" marR="0" lvl="0" indent="0" algn="l" defTabSz="914400" rtl="0" eaLnBrk="1" fontAlgn="auto" latinLnBrk="0" hangingPunct="1">
              <a:lnSpc>
                <a:spcPct val="100000"/>
              </a:lnSpc>
              <a:spcBef>
                <a:spcPts val="600"/>
              </a:spcBef>
              <a:spcAft>
                <a:spcPts val="0"/>
              </a:spcAft>
              <a:buClr>
                <a:schemeClr val="accent2"/>
              </a:buClr>
              <a:buSzTx/>
              <a:buFontTx/>
              <a:buNone/>
              <a:tabLst/>
              <a:defRPr/>
            </a:pPr>
            <a:r>
              <a:rPr kumimoji="0" lang="en-US" sz="1200" b="1" i="0" u="none" strike="noStrike" kern="1200" cap="none" spc="0" normalizeH="0" baseline="0" noProof="0" dirty="0">
                <a:ln>
                  <a:noFill/>
                </a:ln>
                <a:solidFill>
                  <a:schemeClr val="accent3"/>
                </a:solidFill>
                <a:effectLst/>
                <a:uLnTx/>
                <a:uFillTx/>
                <a:latin typeface="Helvetica" pitchFamily="2" charset="0"/>
              </a:rPr>
              <a:t>Global</a:t>
            </a:r>
            <a:r>
              <a:rPr kumimoji="0" lang="en-US" sz="1200" b="0" i="0" u="none" strike="noStrike" kern="1200" cap="none" spc="0" normalizeH="0" baseline="0" noProof="0" dirty="0">
                <a:ln>
                  <a:noFill/>
                </a:ln>
                <a:solidFill>
                  <a:schemeClr val="accent3"/>
                </a:solidFill>
                <a:effectLst/>
                <a:uLnTx/>
                <a:uFillTx/>
                <a:latin typeface="Helvetica" pitchFamily="2" charset="0"/>
              </a:rPr>
              <a:t>:</a:t>
            </a:r>
          </a:p>
          <a:p>
            <a:pPr marL="285750" marR="0" lvl="0" indent="-285750" algn="l" defTabSz="914400" rtl="0" eaLnBrk="1" fontAlgn="auto" latinLnBrk="0" hangingPunct="1">
              <a:lnSpc>
                <a:spcPct val="100000"/>
              </a:lnSpc>
              <a:spcBef>
                <a:spcPts val="600"/>
              </a:spcBef>
              <a:spcAft>
                <a:spcPts val="0"/>
              </a:spcAft>
              <a:buClr>
                <a:schemeClr val="accent2"/>
              </a:buClr>
              <a:buSzTx/>
              <a:buFont typeface="Arial" panose="020B0604020202020204" pitchFamily="34" charset="0"/>
              <a:buChar char="•"/>
              <a:tabLst/>
              <a:defRPr/>
            </a:pPr>
            <a:r>
              <a:rPr kumimoji="0" lang="en-US" sz="1200" b="0" i="0" u="none" strike="noStrike" kern="1200" cap="none" spc="0" normalizeH="0" baseline="0" noProof="0" dirty="0">
                <a:ln>
                  <a:noFill/>
                </a:ln>
                <a:solidFill>
                  <a:schemeClr val="accent3"/>
                </a:solidFill>
                <a:effectLst/>
                <a:uLnTx/>
                <a:uFillTx/>
                <a:latin typeface="Helvetica" pitchFamily="2" charset="0"/>
              </a:rPr>
              <a:t>Compliance risk &amp; Controls</a:t>
            </a:r>
          </a:p>
          <a:p>
            <a:pPr marL="285750" marR="0" lvl="0" indent="-285750" algn="l" defTabSz="914400" rtl="0" eaLnBrk="1" fontAlgn="auto" latinLnBrk="0" hangingPunct="1">
              <a:lnSpc>
                <a:spcPct val="100000"/>
              </a:lnSpc>
              <a:spcBef>
                <a:spcPts val="600"/>
              </a:spcBef>
              <a:spcAft>
                <a:spcPts val="0"/>
              </a:spcAft>
              <a:buClr>
                <a:schemeClr val="accent2"/>
              </a:buClr>
              <a:buSzTx/>
              <a:buFont typeface="Arial" panose="020B0604020202020204" pitchFamily="34" charset="0"/>
              <a:buChar char="•"/>
              <a:tabLst/>
              <a:defRPr/>
            </a:pPr>
            <a:r>
              <a:rPr kumimoji="0" lang="en-US" sz="1200" b="0" i="0" u="none" strike="noStrike" kern="1200" cap="none" spc="0" normalizeH="0" baseline="0" noProof="0" dirty="0">
                <a:ln>
                  <a:noFill/>
                </a:ln>
                <a:solidFill>
                  <a:schemeClr val="accent3"/>
                </a:solidFill>
                <a:effectLst/>
                <a:uLnTx/>
                <a:uFillTx/>
                <a:latin typeface="Helvetica" pitchFamily="2" charset="0"/>
              </a:rPr>
              <a:t>Cross industry experience</a:t>
            </a:r>
          </a:p>
          <a:p>
            <a:pPr marL="0" marR="0" lvl="0" indent="0" algn="l" defTabSz="914400" rtl="0" eaLnBrk="1" fontAlgn="auto" latinLnBrk="0" hangingPunct="1">
              <a:lnSpc>
                <a:spcPct val="100000"/>
              </a:lnSpc>
              <a:spcBef>
                <a:spcPts val="600"/>
              </a:spcBef>
              <a:spcAft>
                <a:spcPts val="0"/>
              </a:spcAft>
              <a:buClr>
                <a:schemeClr val="accent2"/>
              </a:buClr>
              <a:buSzTx/>
              <a:buFontTx/>
              <a:buNone/>
              <a:tabLst/>
              <a:defRPr/>
            </a:pPr>
            <a:r>
              <a:rPr kumimoji="0" lang="en-US" sz="1200" b="1" i="0" u="none" strike="noStrike" kern="1200" cap="none" spc="0" normalizeH="0" baseline="0" noProof="0" dirty="0">
                <a:ln>
                  <a:noFill/>
                </a:ln>
                <a:solidFill>
                  <a:schemeClr val="accent3"/>
                </a:solidFill>
                <a:effectLst/>
                <a:uLnTx/>
                <a:uFillTx/>
                <a:latin typeface="Helvetica" pitchFamily="2" charset="0"/>
              </a:rPr>
              <a:t>Analytics</a:t>
            </a:r>
            <a:r>
              <a:rPr kumimoji="0" lang="en-US" sz="1200" b="0" i="0" u="none" strike="noStrike" kern="1200" cap="none" spc="0" normalizeH="0" baseline="0" noProof="0" dirty="0">
                <a:ln>
                  <a:noFill/>
                </a:ln>
                <a:solidFill>
                  <a:schemeClr val="accent3"/>
                </a:solidFill>
                <a:effectLst/>
                <a:uLnTx/>
                <a:uFillTx/>
                <a:latin typeface="Helvetica" pitchFamily="2" charset="0"/>
              </a:rPr>
              <a:t>:</a:t>
            </a:r>
          </a:p>
          <a:p>
            <a:pPr marL="285750" marR="0" lvl="0" indent="-285750" algn="l" defTabSz="914400" rtl="0" eaLnBrk="1" fontAlgn="auto" latinLnBrk="0" hangingPunct="1">
              <a:lnSpc>
                <a:spcPct val="100000"/>
              </a:lnSpc>
              <a:spcBef>
                <a:spcPts val="600"/>
              </a:spcBef>
              <a:spcAft>
                <a:spcPts val="0"/>
              </a:spcAft>
              <a:buClr>
                <a:schemeClr val="accent2"/>
              </a:buClr>
              <a:buSzTx/>
              <a:buFont typeface="Arial" panose="020B0604020202020204" pitchFamily="34" charset="0"/>
              <a:buChar char="•"/>
              <a:tabLst/>
              <a:defRPr/>
            </a:pPr>
            <a:r>
              <a:rPr kumimoji="0" lang="en-US" sz="1200" b="0" i="0" u="none" strike="noStrike" kern="1200" cap="none" spc="0" normalizeH="0" baseline="0" noProof="0" dirty="0">
                <a:ln>
                  <a:noFill/>
                </a:ln>
                <a:solidFill>
                  <a:schemeClr val="accent3"/>
                </a:solidFill>
                <a:effectLst/>
                <a:uLnTx/>
                <a:uFillTx/>
                <a:latin typeface="Helvetica" pitchFamily="2" charset="0"/>
              </a:rPr>
              <a:t>Terms &amp; Discount Capture</a:t>
            </a:r>
          </a:p>
          <a:p>
            <a:pPr marL="285750" marR="0" lvl="0" indent="-285750" algn="l" defTabSz="914400" rtl="0" eaLnBrk="1" fontAlgn="auto" latinLnBrk="0" hangingPunct="1">
              <a:lnSpc>
                <a:spcPct val="100000"/>
              </a:lnSpc>
              <a:spcBef>
                <a:spcPts val="600"/>
              </a:spcBef>
              <a:spcAft>
                <a:spcPts val="0"/>
              </a:spcAft>
              <a:buClr>
                <a:schemeClr val="accent2"/>
              </a:buClr>
              <a:buSzTx/>
              <a:buFont typeface="Arial" panose="020B0604020202020204" pitchFamily="34" charset="0"/>
              <a:buChar char="•"/>
              <a:tabLst/>
              <a:defRPr/>
            </a:pPr>
            <a:r>
              <a:rPr kumimoji="0" lang="en-US" sz="1200" b="0" i="0" u="none" strike="noStrike" kern="1200" cap="none" spc="0" normalizeH="0" baseline="0" noProof="0" dirty="0">
                <a:ln>
                  <a:noFill/>
                </a:ln>
                <a:solidFill>
                  <a:schemeClr val="accent3"/>
                </a:solidFill>
                <a:effectLst/>
                <a:uLnTx/>
                <a:uFillTx/>
                <a:latin typeface="Helvetica" pitchFamily="2" charset="0"/>
              </a:rPr>
              <a:t>Reporting Definition</a:t>
            </a:r>
          </a:p>
          <a:p>
            <a:pPr marL="285750" marR="0" lvl="0" indent="-285750" algn="l" defTabSz="914400" rtl="0" eaLnBrk="1" fontAlgn="auto" latinLnBrk="0" hangingPunct="1">
              <a:lnSpc>
                <a:spcPct val="100000"/>
              </a:lnSpc>
              <a:spcBef>
                <a:spcPts val="600"/>
              </a:spcBef>
              <a:spcAft>
                <a:spcPts val="0"/>
              </a:spcAft>
              <a:buClr>
                <a:schemeClr val="accent2"/>
              </a:buClr>
              <a:buSzTx/>
              <a:buFont typeface="Arial" panose="020B0604020202020204" pitchFamily="34" charset="0"/>
              <a:buChar char="•"/>
              <a:tabLst/>
              <a:defRPr/>
            </a:pPr>
            <a:r>
              <a:rPr kumimoji="0" lang="en-US" sz="1200" b="0" i="0" u="none" strike="noStrike" kern="1200" cap="none" spc="0" normalizeH="0" baseline="0" noProof="0" dirty="0">
                <a:ln>
                  <a:noFill/>
                </a:ln>
                <a:solidFill>
                  <a:schemeClr val="accent3"/>
                </a:solidFill>
                <a:effectLst/>
                <a:uLnTx/>
                <a:uFillTx/>
                <a:latin typeface="Helvetica" pitchFamily="2" charset="0"/>
              </a:rPr>
              <a:t>Payment Consolidation</a:t>
            </a:r>
          </a:p>
        </p:txBody>
      </p:sp>
      <p:sp>
        <p:nvSpPr>
          <p:cNvPr id="19" name="TextBox 18">
            <a:extLst>
              <a:ext uri="{FF2B5EF4-FFF2-40B4-BE49-F238E27FC236}">
                <a16:creationId xmlns:a16="http://schemas.microsoft.com/office/drawing/2014/main" id="{F88CBA93-5E78-651A-7DC9-B9FE809465EC}"/>
              </a:ext>
            </a:extLst>
          </p:cNvPr>
          <p:cNvSpPr txBox="1"/>
          <p:nvPr/>
        </p:nvSpPr>
        <p:spPr>
          <a:xfrm>
            <a:off x="6360296" y="2966896"/>
            <a:ext cx="2538119" cy="236988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
                <a:schemeClr val="accent2"/>
              </a:buClr>
              <a:buSzTx/>
              <a:buFontTx/>
              <a:buNone/>
              <a:tabLst/>
              <a:defRPr/>
            </a:pPr>
            <a:r>
              <a:rPr kumimoji="0" lang="en-US" sz="1200" b="1" i="0" u="none" strike="noStrike" kern="1200" cap="none" spc="0" normalizeH="0" baseline="0" noProof="0" dirty="0">
                <a:ln>
                  <a:noFill/>
                </a:ln>
                <a:solidFill>
                  <a:schemeClr val="accent3"/>
                </a:solidFill>
                <a:effectLst/>
                <a:uLnTx/>
                <a:uFillTx/>
                <a:latin typeface="Helvetica" pitchFamily="2" charset="0"/>
              </a:rPr>
              <a:t>Impact Assessment:</a:t>
            </a:r>
          </a:p>
          <a:p>
            <a:pPr marL="285750" marR="0" lvl="0" indent="-285750" algn="l" defTabSz="914400" rtl="0" eaLnBrk="1" fontAlgn="auto" latinLnBrk="0" hangingPunct="1">
              <a:lnSpc>
                <a:spcPct val="100000"/>
              </a:lnSpc>
              <a:spcBef>
                <a:spcPts val="600"/>
              </a:spcBef>
              <a:spcAft>
                <a:spcPts val="0"/>
              </a:spcAft>
              <a:buClr>
                <a:schemeClr val="accent2"/>
              </a:buClr>
              <a:buSzTx/>
              <a:buFont typeface="Arial" panose="020B0604020202020204" pitchFamily="34" charset="0"/>
              <a:buChar char="•"/>
              <a:tabLst/>
              <a:defRPr/>
            </a:pPr>
            <a:r>
              <a:rPr kumimoji="0" lang="en-US" sz="1200" b="0" i="0" u="none" strike="noStrike" kern="1200" cap="none" spc="0" normalizeH="0" baseline="0" noProof="0" dirty="0">
                <a:ln>
                  <a:noFill/>
                </a:ln>
                <a:solidFill>
                  <a:schemeClr val="accent3"/>
                </a:solidFill>
                <a:effectLst/>
                <a:uLnTx/>
                <a:uFillTx/>
                <a:latin typeface="Helvetica" pitchFamily="2" charset="0"/>
              </a:rPr>
              <a:t>People, Policy, System</a:t>
            </a:r>
          </a:p>
          <a:p>
            <a:pPr marL="285750" marR="0" lvl="0" indent="-285750" algn="l" defTabSz="914400" rtl="0" eaLnBrk="1" fontAlgn="auto" latinLnBrk="0" hangingPunct="1">
              <a:lnSpc>
                <a:spcPct val="100000"/>
              </a:lnSpc>
              <a:spcBef>
                <a:spcPts val="600"/>
              </a:spcBef>
              <a:spcAft>
                <a:spcPts val="0"/>
              </a:spcAft>
              <a:buClr>
                <a:schemeClr val="accent2"/>
              </a:buClr>
              <a:buSzTx/>
              <a:buFont typeface="Arial" panose="020B0604020202020204" pitchFamily="34" charset="0"/>
              <a:buChar char="•"/>
              <a:tabLst/>
              <a:defRPr/>
            </a:pPr>
            <a:r>
              <a:rPr kumimoji="0" lang="en-US" sz="1200" b="0" i="0" u="none" strike="noStrike" kern="1200" cap="none" spc="0" normalizeH="0" baseline="0" noProof="0" dirty="0">
                <a:ln>
                  <a:noFill/>
                </a:ln>
                <a:solidFill>
                  <a:schemeClr val="accent3"/>
                </a:solidFill>
                <a:effectLst/>
                <a:uLnTx/>
                <a:uFillTx/>
                <a:latin typeface="Helvetica" pitchFamily="2" charset="0"/>
              </a:rPr>
              <a:t>Training Plan</a:t>
            </a:r>
          </a:p>
          <a:p>
            <a:pPr marL="285750" marR="0" lvl="0" indent="-285750" algn="l" defTabSz="914400" rtl="0" eaLnBrk="1" fontAlgn="auto" latinLnBrk="0" hangingPunct="1">
              <a:lnSpc>
                <a:spcPct val="100000"/>
              </a:lnSpc>
              <a:spcBef>
                <a:spcPts val="600"/>
              </a:spcBef>
              <a:spcAft>
                <a:spcPts val="0"/>
              </a:spcAft>
              <a:buClr>
                <a:schemeClr val="accent2"/>
              </a:buClr>
              <a:buSzTx/>
              <a:buFont typeface="Arial" panose="020B0604020202020204" pitchFamily="34" charset="0"/>
              <a:buChar char="•"/>
              <a:tabLst/>
              <a:defRPr/>
            </a:pPr>
            <a:endParaRPr kumimoji="0" lang="en-US" sz="1200" b="0" i="0" u="none" strike="noStrike" kern="1200" cap="none" spc="0" normalizeH="0" baseline="0" noProof="0" dirty="0">
              <a:ln>
                <a:noFill/>
              </a:ln>
              <a:solidFill>
                <a:schemeClr val="accent3"/>
              </a:solidFill>
              <a:effectLst/>
              <a:uLnTx/>
              <a:uFillTx/>
              <a:latin typeface="Helvetica" pitchFamily="2" charset="0"/>
            </a:endParaRPr>
          </a:p>
          <a:p>
            <a:pPr marL="0" marR="0" lvl="0" indent="0" algn="l" defTabSz="914400" rtl="0" eaLnBrk="1" fontAlgn="auto" latinLnBrk="0" hangingPunct="1">
              <a:lnSpc>
                <a:spcPct val="100000"/>
              </a:lnSpc>
              <a:spcBef>
                <a:spcPts val="600"/>
              </a:spcBef>
              <a:spcAft>
                <a:spcPts val="0"/>
              </a:spcAft>
              <a:buClr>
                <a:schemeClr val="accent2"/>
              </a:buClr>
              <a:buSzTx/>
              <a:buFontTx/>
              <a:buNone/>
              <a:tabLst/>
              <a:defRPr/>
            </a:pPr>
            <a:r>
              <a:rPr kumimoji="0" lang="en-US" sz="1200" b="1" i="0" u="none" strike="noStrike" kern="1200" cap="none" spc="0" normalizeH="0" baseline="0" noProof="0" dirty="0">
                <a:ln>
                  <a:noFill/>
                </a:ln>
                <a:solidFill>
                  <a:schemeClr val="accent3"/>
                </a:solidFill>
                <a:effectLst/>
                <a:uLnTx/>
                <a:uFillTx/>
                <a:latin typeface="Helvetica" pitchFamily="2" charset="0"/>
              </a:rPr>
              <a:t>Training Package:</a:t>
            </a:r>
          </a:p>
          <a:p>
            <a:pPr marL="285750" marR="0" lvl="0" indent="-285750" algn="l" defTabSz="914400" rtl="0" eaLnBrk="1" fontAlgn="auto" latinLnBrk="0" hangingPunct="1">
              <a:lnSpc>
                <a:spcPct val="100000"/>
              </a:lnSpc>
              <a:spcBef>
                <a:spcPts val="600"/>
              </a:spcBef>
              <a:spcAft>
                <a:spcPts val="0"/>
              </a:spcAft>
              <a:buClr>
                <a:schemeClr val="accent2"/>
              </a:buClr>
              <a:buSzTx/>
              <a:buFont typeface="Arial" panose="020B0604020202020204" pitchFamily="34" charset="0"/>
              <a:buChar char="•"/>
              <a:tabLst/>
              <a:defRPr/>
            </a:pPr>
            <a:r>
              <a:rPr kumimoji="0" lang="en-US" sz="1200" b="0" i="0" u="none" strike="noStrike" kern="1200" cap="none" spc="0" normalizeH="0" baseline="0" noProof="0" dirty="0">
                <a:ln>
                  <a:noFill/>
                </a:ln>
                <a:solidFill>
                  <a:schemeClr val="accent3"/>
                </a:solidFill>
                <a:effectLst/>
                <a:uLnTx/>
                <a:uFillTx/>
                <a:latin typeface="Helvetica" pitchFamily="2" charset="0"/>
              </a:rPr>
              <a:t>Desktop Procedures</a:t>
            </a:r>
          </a:p>
          <a:p>
            <a:pPr marL="285750" marR="0" lvl="0" indent="-285750" algn="l" defTabSz="914400" rtl="0" eaLnBrk="1" fontAlgn="auto" latinLnBrk="0" hangingPunct="1">
              <a:lnSpc>
                <a:spcPct val="100000"/>
              </a:lnSpc>
              <a:spcBef>
                <a:spcPts val="600"/>
              </a:spcBef>
              <a:spcAft>
                <a:spcPts val="0"/>
              </a:spcAft>
              <a:buClr>
                <a:schemeClr val="accent2"/>
              </a:buClr>
              <a:buSzTx/>
              <a:buFont typeface="Arial" panose="020B0604020202020204" pitchFamily="34" charset="0"/>
              <a:buChar char="•"/>
              <a:tabLst/>
              <a:defRPr/>
            </a:pPr>
            <a:r>
              <a:rPr kumimoji="0" lang="en-US" sz="1200" b="0" i="0" u="none" strike="noStrike" kern="1200" cap="none" spc="0" normalizeH="0" baseline="0" noProof="0" dirty="0">
                <a:ln>
                  <a:noFill/>
                </a:ln>
                <a:solidFill>
                  <a:schemeClr val="accent3"/>
                </a:solidFill>
                <a:effectLst/>
                <a:uLnTx/>
                <a:uFillTx/>
                <a:latin typeface="Helvetica" pitchFamily="2" charset="0"/>
              </a:rPr>
              <a:t>Job Aids</a:t>
            </a:r>
          </a:p>
          <a:p>
            <a:pPr marL="285750" marR="0" lvl="0" indent="-285750" algn="l" defTabSz="914400" rtl="0" eaLnBrk="1" fontAlgn="auto" latinLnBrk="0" hangingPunct="1">
              <a:lnSpc>
                <a:spcPct val="100000"/>
              </a:lnSpc>
              <a:spcBef>
                <a:spcPts val="600"/>
              </a:spcBef>
              <a:spcAft>
                <a:spcPts val="0"/>
              </a:spcAft>
              <a:buClr>
                <a:schemeClr val="accent2"/>
              </a:buClr>
              <a:buSzTx/>
              <a:buFont typeface="Arial" panose="020B0604020202020204" pitchFamily="34" charset="0"/>
              <a:buChar char="•"/>
              <a:tabLst/>
              <a:defRPr/>
            </a:pPr>
            <a:r>
              <a:rPr kumimoji="0" lang="en-US" sz="1200" b="0" i="0" u="none" strike="noStrike" kern="1200" cap="none" spc="0" normalizeH="0" baseline="0" noProof="0" dirty="0">
                <a:ln>
                  <a:noFill/>
                </a:ln>
                <a:solidFill>
                  <a:schemeClr val="accent3"/>
                </a:solidFill>
                <a:effectLst/>
                <a:uLnTx/>
                <a:uFillTx/>
                <a:latin typeface="Helvetica" pitchFamily="2" charset="0"/>
              </a:rPr>
              <a:t>Training Delivery</a:t>
            </a:r>
          </a:p>
          <a:p>
            <a:pPr marL="0" marR="0" lvl="0" indent="0" algn="l" defTabSz="914400" rtl="0" eaLnBrk="1" fontAlgn="auto" latinLnBrk="0" hangingPunct="1">
              <a:lnSpc>
                <a:spcPct val="100000"/>
              </a:lnSpc>
              <a:spcBef>
                <a:spcPts val="600"/>
              </a:spcBef>
              <a:spcAft>
                <a:spcPts val="0"/>
              </a:spcAft>
              <a:buClr>
                <a:schemeClr val="accent2"/>
              </a:buClr>
              <a:buSzTx/>
              <a:buFontTx/>
              <a:buNone/>
              <a:tabLst/>
              <a:defRPr/>
            </a:pPr>
            <a:endParaRPr kumimoji="0" lang="en-US" sz="1200" b="0" i="0" u="none" strike="noStrike" kern="1200" cap="none" spc="0" normalizeH="0" baseline="0" noProof="0" dirty="0">
              <a:ln>
                <a:noFill/>
              </a:ln>
              <a:solidFill>
                <a:schemeClr val="accent3"/>
              </a:solidFill>
              <a:effectLst/>
              <a:uLnTx/>
              <a:uFillTx/>
              <a:latin typeface="Helvetica" pitchFamily="2" charset="0"/>
            </a:endParaRPr>
          </a:p>
        </p:txBody>
      </p:sp>
    </p:spTree>
    <p:extLst>
      <p:ext uri="{BB962C8B-B14F-4D97-AF65-F5344CB8AC3E}">
        <p14:creationId xmlns:p14="http://schemas.microsoft.com/office/powerpoint/2010/main" val="32968338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8156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ff-page Connector 18">
            <a:extLst>
              <a:ext uri="{FF2B5EF4-FFF2-40B4-BE49-F238E27FC236}">
                <a16:creationId xmlns:a16="http://schemas.microsoft.com/office/drawing/2014/main" id="{E077A7FD-4DFB-0762-79E1-AAA0B34EE10F}"/>
              </a:ext>
            </a:extLst>
          </p:cNvPr>
          <p:cNvSpPr/>
          <p:nvPr/>
        </p:nvSpPr>
        <p:spPr>
          <a:xfrm rot="16200000">
            <a:off x="2467458" y="1458284"/>
            <a:ext cx="942348" cy="3868108"/>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itchFamily="2" charset="0"/>
            </a:endParaRPr>
          </a:p>
        </p:txBody>
      </p:sp>
      <p:sp>
        <p:nvSpPr>
          <p:cNvPr id="28" name="AutoShape 13">
            <a:extLst>
              <a:ext uri="{FF2B5EF4-FFF2-40B4-BE49-F238E27FC236}">
                <a16:creationId xmlns:a16="http://schemas.microsoft.com/office/drawing/2014/main" id="{392B5138-118F-A920-B83A-297FA3B3FE15}"/>
              </a:ext>
            </a:extLst>
          </p:cNvPr>
          <p:cNvSpPr>
            <a:spLocks noChangeArrowheads="1"/>
          </p:cNvSpPr>
          <p:nvPr/>
        </p:nvSpPr>
        <p:spPr bwMode="auto">
          <a:xfrm>
            <a:off x="4294621" y="4155559"/>
            <a:ext cx="942647" cy="932277"/>
          </a:xfrm>
          <a:prstGeom prst="chevron">
            <a:avLst>
              <a:gd name="adj" fmla="val 84069"/>
            </a:avLst>
          </a:prstGeom>
          <a:solidFill>
            <a:schemeClr val="accent2"/>
          </a:solidFill>
          <a:ln w="3810" algn="ctr">
            <a:noFill/>
            <a:miter lim="800000"/>
            <a:headEnd/>
            <a:tailEnd/>
          </a:ln>
          <a:effectLst/>
        </p:spPr>
        <p:txBody>
          <a:bodyPr rot="10800000" vert="eaVert" wrap="none" lIns="0" tIns="0" rIns="0" bIns="0" anchor="ctr"/>
          <a:lstStyle/>
          <a:p>
            <a:pPr marL="0" marR="0" lvl="0" indent="0" algn="ctr" defTabSz="914400" rtl="0" eaLnBrk="0" fontAlgn="auto" latinLnBrk="0" hangingPunct="0">
              <a:lnSpc>
                <a:spcPct val="100000"/>
              </a:lnSpc>
              <a:spcBef>
                <a:spcPts val="0"/>
              </a:spcBef>
              <a:spcAft>
                <a:spcPts val="0"/>
              </a:spcAft>
              <a:buClr>
                <a:srgbClr val="ED7D31"/>
              </a:buClr>
              <a:buSzTx/>
              <a:buFont typeface="Wingdings" pitchFamily="2" charset="2"/>
              <a:buNone/>
              <a:tabLst/>
              <a:defRPr/>
            </a:pPr>
            <a:endParaRPr kumimoji="0" lang="en-US" sz="1400" b="0" i="0" u="none" strike="noStrike" kern="1200" cap="none" spc="0" normalizeH="0" baseline="0" noProof="0">
              <a:ln>
                <a:noFill/>
              </a:ln>
              <a:solidFill>
                <a:schemeClr val="bg1"/>
              </a:solidFill>
              <a:effectLst/>
              <a:uLnTx/>
              <a:uFillTx/>
              <a:latin typeface="Helvetica" pitchFamily="2" charset="0"/>
              <a:ea typeface="Arial Unicode MS" pitchFamily="34" charset="-128"/>
              <a:cs typeface="Arial Unicode MS" pitchFamily="34" charset="-128"/>
            </a:endParaRPr>
          </a:p>
        </p:txBody>
      </p:sp>
      <p:sp>
        <p:nvSpPr>
          <p:cNvPr id="29" name="Off-page Connector 28">
            <a:extLst>
              <a:ext uri="{FF2B5EF4-FFF2-40B4-BE49-F238E27FC236}">
                <a16:creationId xmlns:a16="http://schemas.microsoft.com/office/drawing/2014/main" id="{E622706B-23AC-3A1D-1875-9F9BE5C54A0D}"/>
              </a:ext>
            </a:extLst>
          </p:cNvPr>
          <p:cNvSpPr/>
          <p:nvPr/>
        </p:nvSpPr>
        <p:spPr>
          <a:xfrm rot="16200000">
            <a:off x="2467458" y="2687645"/>
            <a:ext cx="942348" cy="3868108"/>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itchFamily="2" charset="0"/>
            </a:endParaRPr>
          </a:p>
        </p:txBody>
      </p:sp>
      <p:sp>
        <p:nvSpPr>
          <p:cNvPr id="30" name="AutoShape 13">
            <a:extLst>
              <a:ext uri="{FF2B5EF4-FFF2-40B4-BE49-F238E27FC236}">
                <a16:creationId xmlns:a16="http://schemas.microsoft.com/office/drawing/2014/main" id="{1C8FBEFC-8916-0D66-A824-1F9AF1F7C3E2}"/>
              </a:ext>
            </a:extLst>
          </p:cNvPr>
          <p:cNvSpPr>
            <a:spLocks noChangeArrowheads="1"/>
          </p:cNvSpPr>
          <p:nvPr/>
        </p:nvSpPr>
        <p:spPr bwMode="auto">
          <a:xfrm>
            <a:off x="4294619" y="5391026"/>
            <a:ext cx="942647" cy="932277"/>
          </a:xfrm>
          <a:prstGeom prst="chevron">
            <a:avLst>
              <a:gd name="adj" fmla="val 84069"/>
            </a:avLst>
          </a:prstGeom>
          <a:solidFill>
            <a:schemeClr val="accent2"/>
          </a:solidFill>
          <a:ln w="3810" algn="ctr">
            <a:noFill/>
            <a:miter lim="800000"/>
            <a:headEnd/>
            <a:tailEnd/>
          </a:ln>
          <a:effectLst/>
        </p:spPr>
        <p:txBody>
          <a:bodyPr rot="10800000" vert="eaVert" wrap="none" lIns="0" tIns="0" rIns="0" bIns="0" anchor="ctr"/>
          <a:lstStyle/>
          <a:p>
            <a:pPr marL="0" marR="0" lvl="0" indent="0" algn="ctr" defTabSz="914400" rtl="0" eaLnBrk="0" fontAlgn="auto" latinLnBrk="0" hangingPunct="0">
              <a:lnSpc>
                <a:spcPct val="100000"/>
              </a:lnSpc>
              <a:spcBef>
                <a:spcPts val="0"/>
              </a:spcBef>
              <a:spcAft>
                <a:spcPts val="0"/>
              </a:spcAft>
              <a:buClr>
                <a:srgbClr val="ED7D31"/>
              </a:buClr>
              <a:buSzTx/>
              <a:buFont typeface="Wingdings" pitchFamily="2" charset="2"/>
              <a:buNone/>
              <a:tabLst/>
              <a:defRPr/>
            </a:pPr>
            <a:endParaRPr kumimoji="0" lang="en-US" sz="1400" b="0" i="0" u="none" strike="noStrike" kern="1200" cap="none" spc="0" normalizeH="0" baseline="0" noProof="0">
              <a:ln>
                <a:noFill/>
              </a:ln>
              <a:solidFill>
                <a:schemeClr val="bg1"/>
              </a:solidFill>
              <a:effectLst/>
              <a:uLnTx/>
              <a:uFillTx/>
              <a:latin typeface="Helvetica" pitchFamily="2" charset="0"/>
              <a:ea typeface="Arial Unicode MS" pitchFamily="34" charset="-128"/>
              <a:cs typeface="Arial Unicode MS" pitchFamily="34" charset="-128"/>
            </a:endParaRPr>
          </a:p>
        </p:txBody>
      </p:sp>
      <p:sp>
        <p:nvSpPr>
          <p:cNvPr id="31" name="Off-page Connector 30">
            <a:extLst>
              <a:ext uri="{FF2B5EF4-FFF2-40B4-BE49-F238E27FC236}">
                <a16:creationId xmlns:a16="http://schemas.microsoft.com/office/drawing/2014/main" id="{DDB04D74-EF2A-E1F9-32BF-9309C712CD5D}"/>
              </a:ext>
            </a:extLst>
          </p:cNvPr>
          <p:cNvSpPr/>
          <p:nvPr/>
        </p:nvSpPr>
        <p:spPr>
          <a:xfrm rot="16200000">
            <a:off x="2467456" y="3923112"/>
            <a:ext cx="942348" cy="3868108"/>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itchFamily="2" charset="0"/>
            </a:endParaRPr>
          </a:p>
        </p:txBody>
      </p:sp>
      <p:sp>
        <p:nvSpPr>
          <p:cNvPr id="25" name="AutoShape 13">
            <a:extLst>
              <a:ext uri="{FF2B5EF4-FFF2-40B4-BE49-F238E27FC236}">
                <a16:creationId xmlns:a16="http://schemas.microsoft.com/office/drawing/2014/main" id="{EB71FD9B-6283-47CD-896C-8C17AC25236A}"/>
              </a:ext>
            </a:extLst>
          </p:cNvPr>
          <p:cNvSpPr>
            <a:spLocks noChangeArrowheads="1"/>
          </p:cNvSpPr>
          <p:nvPr/>
        </p:nvSpPr>
        <p:spPr bwMode="auto">
          <a:xfrm>
            <a:off x="4294623" y="1690731"/>
            <a:ext cx="942647" cy="932277"/>
          </a:xfrm>
          <a:prstGeom prst="chevron">
            <a:avLst>
              <a:gd name="adj" fmla="val 84069"/>
            </a:avLst>
          </a:prstGeom>
          <a:solidFill>
            <a:schemeClr val="accent2"/>
          </a:solidFill>
          <a:ln w="3810" algn="ctr">
            <a:noFill/>
            <a:miter lim="800000"/>
            <a:headEnd/>
            <a:tailEnd/>
          </a:ln>
          <a:effectLst/>
        </p:spPr>
        <p:txBody>
          <a:bodyPr rot="10800000" vert="eaVert" wrap="none" lIns="0" tIns="0" rIns="0" bIns="0" anchor="ctr"/>
          <a:lstStyle/>
          <a:p>
            <a:pPr marL="0" marR="0" lvl="0" indent="0" algn="ctr" defTabSz="914400" rtl="0" eaLnBrk="0" fontAlgn="auto" latinLnBrk="0" hangingPunct="0">
              <a:lnSpc>
                <a:spcPct val="100000"/>
              </a:lnSpc>
              <a:spcBef>
                <a:spcPts val="0"/>
              </a:spcBef>
              <a:spcAft>
                <a:spcPts val="0"/>
              </a:spcAft>
              <a:buClr>
                <a:srgbClr val="ED7D31"/>
              </a:buClr>
              <a:buSzTx/>
              <a:buFont typeface="Wingdings" pitchFamily="2" charset="2"/>
              <a:buNone/>
              <a:tabLst/>
              <a:defRPr/>
            </a:pPr>
            <a:endParaRPr kumimoji="0" lang="en-US" sz="1400" b="0" i="0" u="none" strike="noStrike" kern="1200" cap="none" spc="0" normalizeH="0" baseline="0" noProof="0">
              <a:ln>
                <a:noFill/>
              </a:ln>
              <a:solidFill>
                <a:schemeClr val="bg1"/>
              </a:solidFill>
              <a:effectLst/>
              <a:uLnTx/>
              <a:uFillTx/>
              <a:latin typeface="Helvetica" pitchFamily="2" charset="0"/>
              <a:ea typeface="Arial Unicode MS" pitchFamily="34" charset="-128"/>
              <a:cs typeface="Arial Unicode MS" pitchFamily="34" charset="-128"/>
            </a:endParaRPr>
          </a:p>
        </p:txBody>
      </p:sp>
      <p:sp>
        <p:nvSpPr>
          <p:cNvPr id="4" name="Off-page Connector 3">
            <a:extLst>
              <a:ext uri="{FF2B5EF4-FFF2-40B4-BE49-F238E27FC236}">
                <a16:creationId xmlns:a16="http://schemas.microsoft.com/office/drawing/2014/main" id="{02E5BD76-F718-B587-C793-8E892EBC1EC9}"/>
              </a:ext>
            </a:extLst>
          </p:cNvPr>
          <p:cNvSpPr/>
          <p:nvPr/>
        </p:nvSpPr>
        <p:spPr>
          <a:xfrm rot="16200000">
            <a:off x="2467460" y="222817"/>
            <a:ext cx="942348" cy="3868108"/>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Helvetica" pitchFamily="2" charset="0"/>
            </a:endParaRPr>
          </a:p>
        </p:txBody>
      </p:sp>
      <p:sp>
        <p:nvSpPr>
          <p:cNvPr id="7" name="TextBox 6">
            <a:extLst>
              <a:ext uri="{FF2B5EF4-FFF2-40B4-BE49-F238E27FC236}">
                <a16:creationId xmlns:a16="http://schemas.microsoft.com/office/drawing/2014/main" id="{65DE4B32-5E9D-4010-A55E-8CCDBFE21C13}"/>
              </a:ext>
            </a:extLst>
          </p:cNvPr>
          <p:cNvSpPr txBox="1"/>
          <p:nvPr/>
        </p:nvSpPr>
        <p:spPr>
          <a:xfrm>
            <a:off x="5520301" y="1862119"/>
            <a:ext cx="5641431"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lvetica" pitchFamily="2" charset="0"/>
              </a:rPr>
              <a:t>Streamline and digitize invoice processing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lvetica" pitchFamily="2" charset="0"/>
              </a:rPr>
              <a:t>Use business rules instead of customizations</a:t>
            </a:r>
          </a:p>
        </p:txBody>
      </p:sp>
      <p:sp>
        <p:nvSpPr>
          <p:cNvPr id="8" name="TextBox 7">
            <a:extLst>
              <a:ext uri="{FF2B5EF4-FFF2-40B4-BE49-F238E27FC236}">
                <a16:creationId xmlns:a16="http://schemas.microsoft.com/office/drawing/2014/main" id="{F5A08778-37D1-4EF3-8C37-5F9E7F1C9181}"/>
              </a:ext>
            </a:extLst>
          </p:cNvPr>
          <p:cNvSpPr txBox="1"/>
          <p:nvPr/>
        </p:nvSpPr>
        <p:spPr>
          <a:xfrm>
            <a:off x="5531437" y="2985340"/>
            <a:ext cx="5019120" cy="830997"/>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ts val="0"/>
              </a:spcBef>
              <a:spcAft>
                <a:spcPct val="0"/>
              </a:spcAft>
              <a:buClr>
                <a:srgbClr val="F0AB00"/>
              </a:buClr>
              <a:buSzPct val="80000"/>
              <a:buFontTx/>
              <a:buNone/>
              <a:tabLst/>
              <a:defRPr/>
            </a:pPr>
            <a:r>
              <a:rPr kumimoji="0" lang="en-US" sz="1800" b="0" i="0" u="none" strike="noStrike" kern="1200" cap="none" spc="0" normalizeH="0" baseline="0" noProof="0">
                <a:ln>
                  <a:noFill/>
                </a:ln>
                <a:solidFill>
                  <a:prstClr val="black"/>
                </a:solidFill>
                <a:effectLst/>
                <a:uLnTx/>
                <a:uFillTx/>
                <a:latin typeface="Helvetica" pitchFamily="2" charset="0"/>
              </a:rPr>
              <a:t>Root cause exceptions and track Straight Through Processing Measure supplier performance and drive accountability</a:t>
            </a:r>
          </a:p>
        </p:txBody>
      </p:sp>
      <p:sp>
        <p:nvSpPr>
          <p:cNvPr id="9" name="TextBox 8">
            <a:extLst>
              <a:ext uri="{FF2B5EF4-FFF2-40B4-BE49-F238E27FC236}">
                <a16:creationId xmlns:a16="http://schemas.microsoft.com/office/drawing/2014/main" id="{79D07EC6-E643-4262-9936-98073E433298}"/>
              </a:ext>
            </a:extLst>
          </p:cNvPr>
          <p:cNvSpPr txBox="1"/>
          <p:nvPr/>
        </p:nvSpPr>
        <p:spPr>
          <a:xfrm>
            <a:off x="5520301" y="4399598"/>
            <a:ext cx="4396546" cy="276999"/>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ts val="0"/>
              </a:spcBef>
              <a:spcAft>
                <a:spcPct val="0"/>
              </a:spcAft>
              <a:buClr>
                <a:srgbClr val="F0AB00"/>
              </a:buClr>
              <a:buSzPct val="80000"/>
              <a:buFontTx/>
              <a:buNone/>
              <a:tabLst/>
              <a:defRPr/>
            </a:pPr>
            <a:r>
              <a:rPr kumimoji="0" lang="en-US" sz="1800" b="0" i="0" u="none" strike="noStrike" kern="1200" cap="none" spc="0" normalizeH="0" baseline="0" noProof="0" dirty="0">
                <a:ln>
                  <a:noFill/>
                </a:ln>
                <a:solidFill>
                  <a:prstClr val="black"/>
                </a:solidFill>
                <a:effectLst/>
                <a:uLnTx/>
                <a:uFillTx/>
                <a:latin typeface="Helvetica" pitchFamily="2" charset="0"/>
              </a:rPr>
              <a:t>Minimize exceptions to maximize DPO</a:t>
            </a:r>
          </a:p>
        </p:txBody>
      </p:sp>
      <p:sp>
        <p:nvSpPr>
          <p:cNvPr id="11" name="TextBox 26">
            <a:extLst>
              <a:ext uri="{FF2B5EF4-FFF2-40B4-BE49-F238E27FC236}">
                <a16:creationId xmlns:a16="http://schemas.microsoft.com/office/drawing/2014/main" id="{1F040886-DB1D-4C43-98D4-A66D0BF1D9DE}"/>
              </a:ext>
            </a:extLst>
          </p:cNvPr>
          <p:cNvSpPr txBox="1"/>
          <p:nvPr/>
        </p:nvSpPr>
        <p:spPr>
          <a:xfrm>
            <a:off x="1430677" y="2006035"/>
            <a:ext cx="2672423" cy="307777"/>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ts val="5541"/>
              </a:spcBef>
              <a:spcAft>
                <a:spcPct val="0"/>
              </a:spcAft>
              <a:buClr>
                <a:srgbClr val="F0AB00"/>
              </a:buClr>
              <a:buSzPct val="120000"/>
              <a:buFontTx/>
              <a:buNone/>
              <a:tabLst/>
              <a:defRPr/>
            </a:pPr>
            <a:r>
              <a:rPr kumimoji="0" lang="en-US" sz="2000" b="1" i="0" u="none" strike="noStrike" kern="0" cap="none" spc="0" normalizeH="0" baseline="0" noProof="0" dirty="0">
                <a:ln>
                  <a:noFill/>
                </a:ln>
                <a:solidFill>
                  <a:schemeClr val="bg1"/>
                </a:solidFill>
                <a:effectLst/>
                <a:uLnTx/>
                <a:uFillTx/>
                <a:latin typeface="Helvetica" pitchFamily="2" charset="0"/>
                <a:ea typeface="Arial Unicode MS" pitchFamily="34" charset="-128"/>
                <a:cs typeface="Arial Unicode MS" pitchFamily="34" charset="-128"/>
              </a:rPr>
              <a:t>Reduce Labor</a:t>
            </a:r>
          </a:p>
        </p:txBody>
      </p:sp>
      <p:sp>
        <p:nvSpPr>
          <p:cNvPr id="13" name="TextBox 26">
            <a:extLst>
              <a:ext uri="{FF2B5EF4-FFF2-40B4-BE49-F238E27FC236}">
                <a16:creationId xmlns:a16="http://schemas.microsoft.com/office/drawing/2014/main" id="{783339BE-6FB1-4A37-A2C7-F180A4B3131D}"/>
              </a:ext>
            </a:extLst>
          </p:cNvPr>
          <p:cNvSpPr txBox="1"/>
          <p:nvPr/>
        </p:nvSpPr>
        <p:spPr>
          <a:xfrm>
            <a:off x="1409705" y="3226812"/>
            <a:ext cx="3850560" cy="307777"/>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ts val="5541"/>
              </a:spcBef>
              <a:spcAft>
                <a:spcPct val="0"/>
              </a:spcAft>
              <a:buClr>
                <a:srgbClr val="F0AB00"/>
              </a:buClr>
              <a:buSzPct val="120000"/>
              <a:buFontTx/>
              <a:buNone/>
              <a:tabLst/>
              <a:defRPr/>
            </a:pPr>
            <a:r>
              <a:rPr kumimoji="0" lang="en-US" sz="2000" b="1" i="0" u="none" strike="noStrike" kern="0" cap="none" spc="0" normalizeH="0" baseline="0" noProof="0" dirty="0">
                <a:ln>
                  <a:noFill/>
                </a:ln>
                <a:solidFill>
                  <a:schemeClr val="bg1"/>
                </a:solidFill>
                <a:effectLst/>
                <a:uLnTx/>
                <a:uFillTx/>
                <a:latin typeface="Helvetica" pitchFamily="2" charset="0"/>
                <a:ea typeface="Arial Unicode MS" pitchFamily="34" charset="-128"/>
                <a:cs typeface="Arial Unicode MS" pitchFamily="34" charset="-128"/>
              </a:rPr>
              <a:t>Reduce Cycle Time</a:t>
            </a:r>
          </a:p>
        </p:txBody>
      </p:sp>
      <p:sp>
        <p:nvSpPr>
          <p:cNvPr id="15" name="TextBox 26">
            <a:extLst>
              <a:ext uri="{FF2B5EF4-FFF2-40B4-BE49-F238E27FC236}">
                <a16:creationId xmlns:a16="http://schemas.microsoft.com/office/drawing/2014/main" id="{28D05BCE-38E6-4FFF-80F4-0343061FA54C}"/>
              </a:ext>
            </a:extLst>
          </p:cNvPr>
          <p:cNvSpPr txBox="1"/>
          <p:nvPr/>
        </p:nvSpPr>
        <p:spPr>
          <a:xfrm>
            <a:off x="1362685" y="4481604"/>
            <a:ext cx="3895639" cy="307777"/>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ts val="5541"/>
              </a:spcBef>
              <a:spcAft>
                <a:spcPct val="0"/>
              </a:spcAft>
              <a:buClr>
                <a:srgbClr val="F0AB00"/>
              </a:buClr>
              <a:buSzPct val="120000"/>
              <a:buFontTx/>
              <a:buNone/>
              <a:tabLst/>
              <a:defRPr/>
            </a:pPr>
            <a:r>
              <a:rPr kumimoji="0" lang="en-US" sz="2000" b="1" i="0" u="none" strike="noStrike" kern="0" cap="none" spc="0" normalizeH="0" baseline="0" noProof="0" dirty="0">
                <a:ln>
                  <a:noFill/>
                </a:ln>
                <a:solidFill>
                  <a:schemeClr val="bg1"/>
                </a:solidFill>
                <a:effectLst/>
                <a:uLnTx/>
                <a:uFillTx/>
                <a:latin typeface="Helvetica" pitchFamily="2" charset="0"/>
                <a:ea typeface="Arial Unicode MS" pitchFamily="34" charset="-128"/>
                <a:cs typeface="Arial Unicode MS" pitchFamily="34" charset="-128"/>
              </a:rPr>
              <a:t>Optimize Cash Flow</a:t>
            </a:r>
          </a:p>
        </p:txBody>
      </p:sp>
      <p:sp>
        <p:nvSpPr>
          <p:cNvPr id="17" name="TextBox 26">
            <a:extLst>
              <a:ext uri="{FF2B5EF4-FFF2-40B4-BE49-F238E27FC236}">
                <a16:creationId xmlns:a16="http://schemas.microsoft.com/office/drawing/2014/main" id="{B5F61222-7FB0-478B-8CB4-647DC7A82326}"/>
              </a:ext>
            </a:extLst>
          </p:cNvPr>
          <p:cNvSpPr txBox="1"/>
          <p:nvPr/>
        </p:nvSpPr>
        <p:spPr>
          <a:xfrm>
            <a:off x="1409705" y="5729234"/>
            <a:ext cx="3098951" cy="307777"/>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ts val="5541"/>
              </a:spcBef>
              <a:spcAft>
                <a:spcPct val="0"/>
              </a:spcAft>
              <a:buClr>
                <a:srgbClr val="F0AB00"/>
              </a:buClr>
              <a:buSzPct val="120000"/>
              <a:buFontTx/>
              <a:buNone/>
              <a:tabLst/>
              <a:defRPr/>
            </a:pPr>
            <a:r>
              <a:rPr kumimoji="0" lang="en-US" sz="2000" b="1" i="0" u="none" strike="noStrike" kern="0" cap="none" spc="0" normalizeH="0" baseline="0" noProof="0" dirty="0">
                <a:ln>
                  <a:noFill/>
                </a:ln>
                <a:solidFill>
                  <a:schemeClr val="bg1"/>
                </a:solidFill>
                <a:effectLst/>
                <a:uLnTx/>
                <a:uFillTx/>
                <a:latin typeface="Helvetica" pitchFamily="2" charset="0"/>
                <a:ea typeface="Arial Unicode MS" pitchFamily="34" charset="-128"/>
                <a:cs typeface="Arial Unicode MS" pitchFamily="34" charset="-128"/>
              </a:rPr>
              <a:t>Create Scalability</a:t>
            </a:r>
          </a:p>
        </p:txBody>
      </p:sp>
      <p:sp>
        <p:nvSpPr>
          <p:cNvPr id="18" name="TextBox 17">
            <a:extLst>
              <a:ext uri="{FF2B5EF4-FFF2-40B4-BE49-F238E27FC236}">
                <a16:creationId xmlns:a16="http://schemas.microsoft.com/office/drawing/2014/main" id="{D9BE6797-4890-45DC-8258-5E5735C5391A}"/>
              </a:ext>
            </a:extLst>
          </p:cNvPr>
          <p:cNvSpPr txBox="1"/>
          <p:nvPr/>
        </p:nvSpPr>
        <p:spPr>
          <a:xfrm>
            <a:off x="5531437" y="5414346"/>
            <a:ext cx="4646276" cy="830997"/>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ts val="0"/>
              </a:spcBef>
              <a:spcAft>
                <a:spcPct val="0"/>
              </a:spcAft>
              <a:buClr>
                <a:srgbClr val="F0AB00"/>
              </a:buClr>
              <a:buSzPct val="80000"/>
              <a:buFontTx/>
              <a:buNone/>
              <a:tabLst/>
              <a:defRPr/>
            </a:pPr>
            <a:r>
              <a:rPr kumimoji="0" lang="en-US" sz="1800" b="0" i="0" u="none" strike="noStrike" kern="1200" cap="none" spc="0" normalizeH="0" baseline="0" noProof="0" dirty="0">
                <a:ln>
                  <a:noFill/>
                </a:ln>
                <a:solidFill>
                  <a:prstClr val="black"/>
                </a:solidFill>
                <a:effectLst/>
                <a:uLnTx/>
                <a:uFillTx/>
                <a:latin typeface="Helvetica" pitchFamily="2" charset="0"/>
              </a:rPr>
              <a:t>Standardize and automate for Shared Service enablement Operational excellence balances people-process-technology </a:t>
            </a:r>
          </a:p>
        </p:txBody>
      </p:sp>
      <p:sp>
        <p:nvSpPr>
          <p:cNvPr id="3" name="Text Placeholder 2">
            <a:extLst>
              <a:ext uri="{FF2B5EF4-FFF2-40B4-BE49-F238E27FC236}">
                <a16:creationId xmlns:a16="http://schemas.microsoft.com/office/drawing/2014/main" id="{29C723C4-9689-210D-AACF-9012E41EE207}"/>
              </a:ext>
            </a:extLst>
          </p:cNvPr>
          <p:cNvSpPr>
            <a:spLocks noGrp="1"/>
          </p:cNvSpPr>
          <p:nvPr>
            <p:ph type="body" sz="quarter" idx="12"/>
          </p:nvPr>
        </p:nvSpPr>
        <p:spPr/>
        <p:txBody>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accent3"/>
                </a:solidFill>
                <a:effectLst/>
                <a:uLnTx/>
                <a:uFillTx/>
                <a:ea typeface="+mj-ea"/>
                <a:cs typeface="+mj-cs"/>
              </a:rPr>
              <a:t>Invoice-To-Pay Business Drivers </a:t>
            </a:r>
          </a:p>
        </p:txBody>
      </p:sp>
      <p:sp>
        <p:nvSpPr>
          <p:cNvPr id="5" name="AutoShape 13">
            <a:extLst>
              <a:ext uri="{FF2B5EF4-FFF2-40B4-BE49-F238E27FC236}">
                <a16:creationId xmlns:a16="http://schemas.microsoft.com/office/drawing/2014/main" id="{73FD97D1-9792-96E5-0996-E6EA37B79AB8}"/>
              </a:ext>
            </a:extLst>
          </p:cNvPr>
          <p:cNvSpPr>
            <a:spLocks noChangeArrowheads="1"/>
          </p:cNvSpPr>
          <p:nvPr/>
        </p:nvSpPr>
        <p:spPr bwMode="auto">
          <a:xfrm>
            <a:off x="4294621" y="2926198"/>
            <a:ext cx="942647" cy="932277"/>
          </a:xfrm>
          <a:prstGeom prst="chevron">
            <a:avLst>
              <a:gd name="adj" fmla="val 84069"/>
            </a:avLst>
          </a:prstGeom>
          <a:solidFill>
            <a:schemeClr val="accent2"/>
          </a:solidFill>
          <a:ln w="3810" algn="ctr">
            <a:noFill/>
            <a:miter lim="800000"/>
            <a:headEnd/>
            <a:tailEnd/>
          </a:ln>
          <a:effectLst/>
        </p:spPr>
        <p:txBody>
          <a:bodyPr rot="10800000" vert="eaVert" wrap="none" lIns="0" tIns="0" rIns="0" bIns="0" anchor="ctr"/>
          <a:lstStyle/>
          <a:p>
            <a:pPr marL="0" marR="0" lvl="0" indent="0" algn="ctr" defTabSz="914400" rtl="0" eaLnBrk="0" fontAlgn="auto" latinLnBrk="0" hangingPunct="0">
              <a:lnSpc>
                <a:spcPct val="100000"/>
              </a:lnSpc>
              <a:spcBef>
                <a:spcPts val="0"/>
              </a:spcBef>
              <a:spcAft>
                <a:spcPts val="0"/>
              </a:spcAft>
              <a:buClr>
                <a:srgbClr val="ED7D31"/>
              </a:buClr>
              <a:buSzTx/>
              <a:buFont typeface="Wingdings" pitchFamily="2" charset="2"/>
              <a:buNone/>
              <a:tabLst/>
              <a:defRPr/>
            </a:pPr>
            <a:endParaRPr kumimoji="0" lang="en-US" sz="1400" b="0" i="0" u="none" strike="noStrike" kern="1200" cap="none" spc="0" normalizeH="0" baseline="0" noProof="0">
              <a:ln>
                <a:noFill/>
              </a:ln>
              <a:solidFill>
                <a:schemeClr val="bg1"/>
              </a:solidFill>
              <a:effectLst/>
              <a:uLnTx/>
              <a:uFillTx/>
              <a:latin typeface="Helvetica" pitchFamily="2" charset="0"/>
              <a:ea typeface="Arial Unicode MS" pitchFamily="34" charset="-128"/>
              <a:cs typeface="Arial Unicode MS" pitchFamily="34" charset="-128"/>
            </a:endParaRPr>
          </a:p>
        </p:txBody>
      </p:sp>
    </p:spTree>
    <p:extLst>
      <p:ext uri="{BB962C8B-B14F-4D97-AF65-F5344CB8AC3E}">
        <p14:creationId xmlns:p14="http://schemas.microsoft.com/office/powerpoint/2010/main" val="32279401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EBD851-0D9D-0A7C-C47D-876E562E2304}"/>
              </a:ext>
            </a:extLst>
          </p:cNvPr>
          <p:cNvSpPr txBox="1"/>
          <p:nvPr/>
        </p:nvSpPr>
        <p:spPr>
          <a:xfrm flipH="1">
            <a:off x="514321" y="4787876"/>
            <a:ext cx="1728514" cy="292388"/>
          </a:xfrm>
          <a:prstGeom prst="rect">
            <a:avLst/>
          </a:prstGeom>
          <a:noFill/>
          <a:ln>
            <a:noFill/>
          </a:ln>
        </p:spPr>
        <p:txBody>
          <a:bodyPr wrap="square" lIns="0" tIns="0" rIns="0" bIns="0" rtlCol="0">
            <a:spAutoFit/>
          </a:bodyPr>
          <a:lstStyle/>
          <a:p>
            <a:pPr marL="0" marR="0" lvl="0" indent="0" algn="ctr" defTabSz="815962" rtl="0" eaLnBrk="1" fontAlgn="base" latinLnBrk="0" hangingPunct="1">
              <a:lnSpc>
                <a:spcPct val="100000"/>
              </a:lnSpc>
              <a:spcBef>
                <a:spcPts val="451"/>
              </a:spcBef>
              <a:spcAft>
                <a:spcPct val="0"/>
              </a:spcAft>
              <a:buClr>
                <a:srgbClr val="F0AB00"/>
              </a:buClr>
              <a:buSzPct val="80000"/>
              <a:buFontTx/>
              <a:buNone/>
              <a:tabLst/>
              <a:defRPr/>
            </a:pPr>
            <a:r>
              <a:rPr kumimoji="0" lang="en-US" sz="1900" b="1"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rPr>
              <a:t>Grow Digital</a:t>
            </a:r>
          </a:p>
        </p:txBody>
      </p:sp>
      <p:sp>
        <p:nvSpPr>
          <p:cNvPr id="4" name="TextBox 3">
            <a:extLst>
              <a:ext uri="{FF2B5EF4-FFF2-40B4-BE49-F238E27FC236}">
                <a16:creationId xmlns:a16="http://schemas.microsoft.com/office/drawing/2014/main" id="{33FBB06A-C272-3CCF-356F-C6077CDA72CC}"/>
              </a:ext>
            </a:extLst>
          </p:cNvPr>
          <p:cNvSpPr txBox="1"/>
          <p:nvPr/>
        </p:nvSpPr>
        <p:spPr>
          <a:xfrm flipH="1">
            <a:off x="590012" y="2822693"/>
            <a:ext cx="1577132" cy="307777"/>
          </a:xfrm>
          <a:prstGeom prst="rect">
            <a:avLst/>
          </a:prstGeom>
          <a:noFill/>
          <a:ln>
            <a:noFill/>
          </a:ln>
        </p:spPr>
        <p:txBody>
          <a:bodyPr wrap="square" lIns="0" tIns="0" rIns="0" bIns="0" rtlCol="0">
            <a:spAutoFit/>
          </a:bodyPr>
          <a:lstStyle/>
          <a:p>
            <a:pPr marL="0" marR="0" lvl="0" indent="0" algn="ctr" defTabSz="815962" rtl="0" eaLnBrk="1" fontAlgn="base" latinLnBrk="0" hangingPunct="1">
              <a:lnSpc>
                <a:spcPct val="100000"/>
              </a:lnSpc>
              <a:spcBef>
                <a:spcPts val="451"/>
              </a:spcBef>
              <a:spcAft>
                <a:spcPct val="0"/>
              </a:spcAft>
              <a:buClr>
                <a:srgbClr val="F0AB00"/>
              </a:buClr>
              <a:buSzPct val="80000"/>
              <a:buFontTx/>
              <a:buNone/>
              <a:tabLst/>
              <a:defRPr/>
            </a:pPr>
            <a:r>
              <a:rPr kumimoji="0" lang="en-US" sz="2000" b="1"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rPr>
              <a:t>Application</a:t>
            </a:r>
          </a:p>
        </p:txBody>
      </p:sp>
      <p:sp>
        <p:nvSpPr>
          <p:cNvPr id="5" name="TextBox 4">
            <a:extLst>
              <a:ext uri="{FF2B5EF4-FFF2-40B4-BE49-F238E27FC236}">
                <a16:creationId xmlns:a16="http://schemas.microsoft.com/office/drawing/2014/main" id="{808F0DD2-44D1-2951-1F3A-194D021A767E}"/>
              </a:ext>
            </a:extLst>
          </p:cNvPr>
          <p:cNvSpPr txBox="1"/>
          <p:nvPr/>
        </p:nvSpPr>
        <p:spPr>
          <a:xfrm flipH="1">
            <a:off x="514321" y="3730024"/>
            <a:ext cx="1728515" cy="307777"/>
          </a:xfrm>
          <a:prstGeom prst="rect">
            <a:avLst/>
          </a:prstGeom>
          <a:noFill/>
          <a:ln>
            <a:noFill/>
          </a:ln>
        </p:spPr>
        <p:txBody>
          <a:bodyPr wrap="square" lIns="0" tIns="0" rIns="0" bIns="0" rtlCol="0">
            <a:spAutoFit/>
          </a:bodyPr>
          <a:lstStyle/>
          <a:p>
            <a:pPr marL="0" marR="0" lvl="0" indent="0" algn="ctr" defTabSz="815962" rtl="0" eaLnBrk="1" fontAlgn="base" latinLnBrk="0" hangingPunct="1">
              <a:lnSpc>
                <a:spcPct val="100000"/>
              </a:lnSpc>
              <a:spcBef>
                <a:spcPts val="451"/>
              </a:spcBef>
              <a:spcAft>
                <a:spcPct val="0"/>
              </a:spcAft>
              <a:buClr>
                <a:srgbClr val="F0AB00"/>
              </a:buClr>
              <a:buSzPct val="80000"/>
              <a:buFontTx/>
              <a:buNone/>
              <a:tabLst/>
              <a:defRPr/>
            </a:pPr>
            <a:r>
              <a:rPr kumimoji="0" lang="en-US" sz="2000" b="1"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rPr>
              <a:t>Systems</a:t>
            </a:r>
          </a:p>
        </p:txBody>
      </p:sp>
      <p:sp>
        <p:nvSpPr>
          <p:cNvPr id="6" name="Freeform 5">
            <a:extLst>
              <a:ext uri="{FF2B5EF4-FFF2-40B4-BE49-F238E27FC236}">
                <a16:creationId xmlns:a16="http://schemas.microsoft.com/office/drawing/2014/main" id="{C6F36CBE-3FF9-3330-B82E-A3CCA3645560}"/>
              </a:ext>
            </a:extLst>
          </p:cNvPr>
          <p:cNvSpPr>
            <a:spLocks noEditPoints="1"/>
          </p:cNvSpPr>
          <p:nvPr/>
        </p:nvSpPr>
        <p:spPr bwMode="auto">
          <a:xfrm>
            <a:off x="2749192" y="4576269"/>
            <a:ext cx="685907" cy="715603"/>
          </a:xfrm>
          <a:custGeom>
            <a:avLst/>
            <a:gdLst>
              <a:gd name="T0" fmla="*/ 324 w 1123"/>
              <a:gd name="T1" fmla="*/ 14 h 1171"/>
              <a:gd name="T2" fmla="*/ 376 w 1123"/>
              <a:gd name="T3" fmla="*/ 14 h 1171"/>
              <a:gd name="T4" fmla="*/ 563 w 1123"/>
              <a:gd name="T5" fmla="*/ 399 h 1171"/>
              <a:gd name="T6" fmla="*/ 361 w 1123"/>
              <a:gd name="T7" fmla="*/ 81 h 1171"/>
              <a:gd name="T8" fmla="*/ 217 w 1123"/>
              <a:gd name="T9" fmla="*/ 585 h 1171"/>
              <a:gd name="T10" fmla="*/ 239 w 1123"/>
              <a:gd name="T11" fmla="*/ 623 h 1171"/>
              <a:gd name="T12" fmla="*/ 368 w 1123"/>
              <a:gd name="T13" fmla="*/ 636 h 1171"/>
              <a:gd name="T14" fmla="*/ 343 w 1123"/>
              <a:gd name="T15" fmla="*/ 676 h 1171"/>
              <a:gd name="T16" fmla="*/ 16 w 1123"/>
              <a:gd name="T17" fmla="*/ 595 h 1171"/>
              <a:gd name="T18" fmla="*/ 5 w 1123"/>
              <a:gd name="T19" fmla="*/ 558 h 1171"/>
              <a:gd name="T20" fmla="*/ 426 w 1123"/>
              <a:gd name="T21" fmla="*/ 540 h 1171"/>
              <a:gd name="T22" fmla="*/ 774 w 1123"/>
              <a:gd name="T23" fmla="*/ 365 h 1171"/>
              <a:gd name="T24" fmla="*/ 1114 w 1123"/>
              <a:gd name="T25" fmla="*/ 530 h 1171"/>
              <a:gd name="T26" fmla="*/ 1116 w 1123"/>
              <a:gd name="T27" fmla="*/ 531 h 1171"/>
              <a:gd name="T28" fmla="*/ 1119 w 1123"/>
              <a:gd name="T29" fmla="*/ 534 h 1171"/>
              <a:gd name="T30" fmla="*/ 1121 w 1123"/>
              <a:gd name="T31" fmla="*/ 537 h 1171"/>
              <a:gd name="T32" fmla="*/ 1122 w 1123"/>
              <a:gd name="T33" fmla="*/ 541 h 1171"/>
              <a:gd name="T34" fmla="*/ 1123 w 1123"/>
              <a:gd name="T35" fmla="*/ 543 h 1171"/>
              <a:gd name="T36" fmla="*/ 1123 w 1123"/>
              <a:gd name="T37" fmla="*/ 978 h 1171"/>
              <a:gd name="T38" fmla="*/ 785 w 1123"/>
              <a:gd name="T39" fmla="*/ 1170 h 1171"/>
              <a:gd name="T40" fmla="*/ 771 w 1123"/>
              <a:gd name="T41" fmla="*/ 1169 h 1171"/>
              <a:gd name="T42" fmla="*/ 767 w 1123"/>
              <a:gd name="T43" fmla="*/ 1166 h 1171"/>
              <a:gd name="T44" fmla="*/ 426 w 1123"/>
              <a:gd name="T45" fmla="*/ 990 h 1171"/>
              <a:gd name="T46" fmla="*/ 417 w 1123"/>
              <a:gd name="T47" fmla="*/ 559 h 1171"/>
              <a:gd name="T48" fmla="*/ 418 w 1123"/>
              <a:gd name="T49" fmla="*/ 553 h 1171"/>
              <a:gd name="T50" fmla="*/ 1093 w 1123"/>
              <a:gd name="T51" fmla="*/ 969 h 1171"/>
              <a:gd name="T52" fmla="*/ 793 w 1123"/>
              <a:gd name="T53" fmla="*/ 735 h 1171"/>
              <a:gd name="T54" fmla="*/ 778 w 1123"/>
              <a:gd name="T55" fmla="*/ 710 h 1171"/>
              <a:gd name="T56" fmla="*/ 769 w 1123"/>
              <a:gd name="T57" fmla="*/ 395 h 1171"/>
              <a:gd name="T58" fmla="*/ 778 w 1123"/>
              <a:gd name="T59" fmla="*/ 710 h 1171"/>
              <a:gd name="T60" fmla="*/ 268 w 1123"/>
              <a:gd name="T61" fmla="*/ 1043 h 1171"/>
              <a:gd name="T62" fmla="*/ 242 w 1123"/>
              <a:gd name="T63" fmla="*/ 1057 h 1171"/>
              <a:gd name="T64" fmla="*/ 266 w 1123"/>
              <a:gd name="T65" fmla="*/ 1086 h 1171"/>
              <a:gd name="T66" fmla="*/ 344 w 1123"/>
              <a:gd name="T67" fmla="*/ 1057 h 1171"/>
              <a:gd name="T68" fmla="*/ 326 w 1123"/>
              <a:gd name="T69" fmla="*/ 975 h 1171"/>
              <a:gd name="T70" fmla="*/ 290 w 1123"/>
              <a:gd name="T71" fmla="*/ 971 h 1171"/>
              <a:gd name="T72" fmla="*/ 295 w 1123"/>
              <a:gd name="T73" fmla="*/ 1011 h 1171"/>
              <a:gd name="T74" fmla="*/ 119 w 1123"/>
              <a:gd name="T75" fmla="*/ 721 h 1171"/>
              <a:gd name="T76" fmla="*/ 100 w 1123"/>
              <a:gd name="T77" fmla="*/ 699 h 1171"/>
              <a:gd name="T78" fmla="*/ 244 w 1123"/>
              <a:gd name="T79" fmla="*/ 1031 h 1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1171">
                <a:moveTo>
                  <a:pt x="5" y="558"/>
                </a:moveTo>
                <a:lnTo>
                  <a:pt x="324" y="14"/>
                </a:lnTo>
                <a:cubicBezTo>
                  <a:pt x="330" y="5"/>
                  <a:pt x="339" y="0"/>
                  <a:pt x="350" y="0"/>
                </a:cubicBezTo>
                <a:cubicBezTo>
                  <a:pt x="361" y="0"/>
                  <a:pt x="371" y="5"/>
                  <a:pt x="376" y="14"/>
                </a:cubicBezTo>
                <a:lnTo>
                  <a:pt x="593" y="384"/>
                </a:lnTo>
                <a:lnTo>
                  <a:pt x="563" y="399"/>
                </a:lnTo>
                <a:lnTo>
                  <a:pt x="391" y="96"/>
                </a:lnTo>
                <a:cubicBezTo>
                  <a:pt x="385" y="85"/>
                  <a:pt x="373" y="79"/>
                  <a:pt x="361" y="81"/>
                </a:cubicBezTo>
                <a:cubicBezTo>
                  <a:pt x="349" y="83"/>
                  <a:pt x="339" y="92"/>
                  <a:pt x="335" y="104"/>
                </a:cubicBezTo>
                <a:lnTo>
                  <a:pt x="217" y="585"/>
                </a:lnTo>
                <a:cubicBezTo>
                  <a:pt x="214" y="593"/>
                  <a:pt x="215" y="602"/>
                  <a:pt x="219" y="609"/>
                </a:cubicBezTo>
                <a:cubicBezTo>
                  <a:pt x="224" y="616"/>
                  <a:pt x="231" y="621"/>
                  <a:pt x="239" y="623"/>
                </a:cubicBezTo>
                <a:cubicBezTo>
                  <a:pt x="277" y="632"/>
                  <a:pt x="317" y="637"/>
                  <a:pt x="356" y="637"/>
                </a:cubicBezTo>
                <a:cubicBezTo>
                  <a:pt x="360" y="637"/>
                  <a:pt x="364" y="637"/>
                  <a:pt x="368" y="636"/>
                </a:cubicBezTo>
                <a:lnTo>
                  <a:pt x="369" y="675"/>
                </a:lnTo>
                <a:cubicBezTo>
                  <a:pt x="360" y="675"/>
                  <a:pt x="351" y="676"/>
                  <a:pt x="343" y="676"/>
                </a:cubicBezTo>
                <a:lnTo>
                  <a:pt x="343" y="676"/>
                </a:lnTo>
                <a:cubicBezTo>
                  <a:pt x="227" y="676"/>
                  <a:pt x="117" y="649"/>
                  <a:pt x="16" y="595"/>
                </a:cubicBezTo>
                <a:cubicBezTo>
                  <a:pt x="9" y="592"/>
                  <a:pt x="4" y="586"/>
                  <a:pt x="2" y="579"/>
                </a:cubicBezTo>
                <a:cubicBezTo>
                  <a:pt x="0" y="572"/>
                  <a:pt x="1" y="565"/>
                  <a:pt x="5" y="558"/>
                </a:cubicBezTo>
                <a:close/>
                <a:moveTo>
                  <a:pt x="418" y="553"/>
                </a:moveTo>
                <a:cubicBezTo>
                  <a:pt x="418" y="548"/>
                  <a:pt x="421" y="543"/>
                  <a:pt x="426" y="540"/>
                </a:cubicBezTo>
                <a:lnTo>
                  <a:pt x="762" y="365"/>
                </a:lnTo>
                <a:cubicBezTo>
                  <a:pt x="766" y="363"/>
                  <a:pt x="770" y="363"/>
                  <a:pt x="774" y="365"/>
                </a:cubicBezTo>
                <a:lnTo>
                  <a:pt x="1114" y="529"/>
                </a:lnTo>
                <a:cubicBezTo>
                  <a:pt x="1114" y="529"/>
                  <a:pt x="1114" y="530"/>
                  <a:pt x="1114" y="530"/>
                </a:cubicBezTo>
                <a:cubicBezTo>
                  <a:pt x="1115" y="530"/>
                  <a:pt x="1115" y="530"/>
                  <a:pt x="1116" y="530"/>
                </a:cubicBezTo>
                <a:cubicBezTo>
                  <a:pt x="1116" y="531"/>
                  <a:pt x="1116" y="531"/>
                  <a:pt x="1116" y="531"/>
                </a:cubicBezTo>
                <a:cubicBezTo>
                  <a:pt x="1117" y="531"/>
                  <a:pt x="1117" y="532"/>
                  <a:pt x="1118" y="532"/>
                </a:cubicBezTo>
                <a:cubicBezTo>
                  <a:pt x="1118" y="533"/>
                  <a:pt x="1119" y="533"/>
                  <a:pt x="1119" y="534"/>
                </a:cubicBezTo>
                <a:cubicBezTo>
                  <a:pt x="1120" y="534"/>
                  <a:pt x="1120" y="535"/>
                  <a:pt x="1120" y="535"/>
                </a:cubicBezTo>
                <a:cubicBezTo>
                  <a:pt x="1121" y="536"/>
                  <a:pt x="1121" y="536"/>
                  <a:pt x="1121" y="537"/>
                </a:cubicBezTo>
                <a:cubicBezTo>
                  <a:pt x="1122" y="538"/>
                  <a:pt x="1122" y="538"/>
                  <a:pt x="1122" y="539"/>
                </a:cubicBezTo>
                <a:cubicBezTo>
                  <a:pt x="1122" y="539"/>
                  <a:pt x="1122" y="540"/>
                  <a:pt x="1122" y="541"/>
                </a:cubicBezTo>
                <a:cubicBezTo>
                  <a:pt x="1122" y="541"/>
                  <a:pt x="1123" y="542"/>
                  <a:pt x="1123" y="542"/>
                </a:cubicBezTo>
                <a:cubicBezTo>
                  <a:pt x="1123" y="542"/>
                  <a:pt x="1123" y="542"/>
                  <a:pt x="1123" y="543"/>
                </a:cubicBezTo>
                <a:lnTo>
                  <a:pt x="1123" y="543"/>
                </a:lnTo>
                <a:lnTo>
                  <a:pt x="1123" y="978"/>
                </a:lnTo>
                <a:cubicBezTo>
                  <a:pt x="1123" y="983"/>
                  <a:pt x="1120" y="988"/>
                  <a:pt x="1115" y="991"/>
                </a:cubicBezTo>
                <a:lnTo>
                  <a:pt x="785" y="1170"/>
                </a:lnTo>
                <a:cubicBezTo>
                  <a:pt x="783" y="1171"/>
                  <a:pt x="781" y="1171"/>
                  <a:pt x="778" y="1171"/>
                </a:cubicBezTo>
                <a:cubicBezTo>
                  <a:pt x="776" y="1171"/>
                  <a:pt x="773" y="1171"/>
                  <a:pt x="771" y="1169"/>
                </a:cubicBezTo>
                <a:cubicBezTo>
                  <a:pt x="769" y="1168"/>
                  <a:pt x="768" y="1167"/>
                  <a:pt x="767" y="1166"/>
                </a:cubicBezTo>
                <a:lnTo>
                  <a:pt x="767" y="1166"/>
                </a:lnTo>
                <a:cubicBezTo>
                  <a:pt x="765" y="1166"/>
                  <a:pt x="763" y="1166"/>
                  <a:pt x="760" y="1165"/>
                </a:cubicBezTo>
                <a:lnTo>
                  <a:pt x="426" y="990"/>
                </a:lnTo>
                <a:cubicBezTo>
                  <a:pt x="422" y="987"/>
                  <a:pt x="419" y="982"/>
                  <a:pt x="419" y="977"/>
                </a:cubicBezTo>
                <a:lnTo>
                  <a:pt x="417" y="559"/>
                </a:lnTo>
                <a:cubicBezTo>
                  <a:pt x="417" y="557"/>
                  <a:pt x="417" y="555"/>
                  <a:pt x="418" y="554"/>
                </a:cubicBezTo>
                <a:cubicBezTo>
                  <a:pt x="418" y="554"/>
                  <a:pt x="418" y="553"/>
                  <a:pt x="418" y="553"/>
                </a:cubicBezTo>
                <a:close/>
                <a:moveTo>
                  <a:pt x="793" y="1132"/>
                </a:moveTo>
                <a:lnTo>
                  <a:pt x="1093" y="969"/>
                </a:lnTo>
                <a:lnTo>
                  <a:pt x="1093" y="567"/>
                </a:lnTo>
                <a:lnTo>
                  <a:pt x="793" y="735"/>
                </a:lnTo>
                <a:lnTo>
                  <a:pt x="793" y="1132"/>
                </a:lnTo>
                <a:close/>
                <a:moveTo>
                  <a:pt x="778" y="710"/>
                </a:moveTo>
                <a:lnTo>
                  <a:pt x="1074" y="545"/>
                </a:lnTo>
                <a:lnTo>
                  <a:pt x="769" y="395"/>
                </a:lnTo>
                <a:lnTo>
                  <a:pt x="465" y="554"/>
                </a:lnTo>
                <a:lnTo>
                  <a:pt x="778" y="710"/>
                </a:lnTo>
                <a:close/>
                <a:moveTo>
                  <a:pt x="244" y="1031"/>
                </a:moveTo>
                <a:cubicBezTo>
                  <a:pt x="252" y="1035"/>
                  <a:pt x="260" y="1039"/>
                  <a:pt x="268" y="1043"/>
                </a:cubicBezTo>
                <a:lnTo>
                  <a:pt x="254" y="1047"/>
                </a:lnTo>
                <a:cubicBezTo>
                  <a:pt x="249" y="1049"/>
                  <a:pt x="245" y="1052"/>
                  <a:pt x="242" y="1057"/>
                </a:cubicBezTo>
                <a:cubicBezTo>
                  <a:pt x="240" y="1061"/>
                  <a:pt x="239" y="1067"/>
                  <a:pt x="241" y="1072"/>
                </a:cubicBezTo>
                <a:cubicBezTo>
                  <a:pt x="244" y="1082"/>
                  <a:pt x="255" y="1089"/>
                  <a:pt x="266" y="1086"/>
                </a:cubicBezTo>
                <a:lnTo>
                  <a:pt x="332" y="1066"/>
                </a:lnTo>
                <a:cubicBezTo>
                  <a:pt x="337" y="1065"/>
                  <a:pt x="341" y="1062"/>
                  <a:pt x="344" y="1057"/>
                </a:cubicBezTo>
                <a:cubicBezTo>
                  <a:pt x="346" y="1052"/>
                  <a:pt x="347" y="1047"/>
                  <a:pt x="346" y="1042"/>
                </a:cubicBezTo>
                <a:lnTo>
                  <a:pt x="326" y="975"/>
                </a:lnTo>
                <a:cubicBezTo>
                  <a:pt x="323" y="965"/>
                  <a:pt x="312" y="959"/>
                  <a:pt x="302" y="962"/>
                </a:cubicBezTo>
                <a:cubicBezTo>
                  <a:pt x="296" y="963"/>
                  <a:pt x="292" y="966"/>
                  <a:pt x="290" y="971"/>
                </a:cubicBezTo>
                <a:cubicBezTo>
                  <a:pt x="287" y="976"/>
                  <a:pt x="286" y="981"/>
                  <a:pt x="288" y="986"/>
                </a:cubicBezTo>
                <a:lnTo>
                  <a:pt x="295" y="1011"/>
                </a:lnTo>
                <a:cubicBezTo>
                  <a:pt x="284" y="1007"/>
                  <a:pt x="273" y="1002"/>
                  <a:pt x="263" y="996"/>
                </a:cubicBezTo>
                <a:cubicBezTo>
                  <a:pt x="105" y="909"/>
                  <a:pt x="119" y="722"/>
                  <a:pt x="119" y="721"/>
                </a:cubicBezTo>
                <a:cubicBezTo>
                  <a:pt x="119" y="713"/>
                  <a:pt x="115" y="705"/>
                  <a:pt x="108" y="701"/>
                </a:cubicBezTo>
                <a:cubicBezTo>
                  <a:pt x="106" y="700"/>
                  <a:pt x="103" y="699"/>
                  <a:pt x="100" y="699"/>
                </a:cubicBezTo>
                <a:cubicBezTo>
                  <a:pt x="89" y="698"/>
                  <a:pt x="80" y="706"/>
                  <a:pt x="79" y="717"/>
                </a:cubicBezTo>
                <a:cubicBezTo>
                  <a:pt x="79" y="719"/>
                  <a:pt x="64" y="932"/>
                  <a:pt x="244" y="1031"/>
                </a:cubicBezTo>
                <a:close/>
              </a:path>
            </a:pathLst>
          </a:custGeom>
          <a:noFill/>
          <a:ln w="15875" cap="rnd">
            <a:solidFill>
              <a:schemeClr val="accent1"/>
            </a:solidFill>
          </a:ln>
        </p:spPr>
        <p:txBody>
          <a:bodyPr vert="horz" wrap="square" lIns="68563" tIns="34281" rIns="68563" bIns="3428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black"/>
              </a:solidFill>
              <a:effectLst/>
              <a:uLnTx/>
              <a:uFillTx/>
              <a:latin typeface="Helvetica" pitchFamily="2" charset="0"/>
            </a:endParaRPr>
          </a:p>
        </p:txBody>
      </p:sp>
      <p:pic>
        <p:nvPicPr>
          <p:cNvPr id="7" name="Picture 6" descr="curren.png">
            <a:extLst>
              <a:ext uri="{FF2B5EF4-FFF2-40B4-BE49-F238E27FC236}">
                <a16:creationId xmlns:a16="http://schemas.microsoft.com/office/drawing/2014/main" id="{8F04912E-D38E-AA89-0CAB-D22B0922F1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58395" y="1598578"/>
            <a:ext cx="1067500" cy="764815"/>
          </a:xfrm>
          <a:prstGeom prst="rect">
            <a:avLst/>
          </a:prstGeom>
          <a:solidFill>
            <a:schemeClr val="bg1"/>
          </a:solidFill>
        </p:spPr>
      </p:pic>
      <p:sp>
        <p:nvSpPr>
          <p:cNvPr id="8" name="TextBox 7">
            <a:extLst>
              <a:ext uri="{FF2B5EF4-FFF2-40B4-BE49-F238E27FC236}">
                <a16:creationId xmlns:a16="http://schemas.microsoft.com/office/drawing/2014/main" id="{B21E8160-D83C-1A2E-D1CB-BDD0D507065D}"/>
              </a:ext>
            </a:extLst>
          </p:cNvPr>
          <p:cNvSpPr txBox="1"/>
          <p:nvPr/>
        </p:nvSpPr>
        <p:spPr>
          <a:xfrm flipH="1">
            <a:off x="760614" y="1915362"/>
            <a:ext cx="1235928" cy="307777"/>
          </a:xfrm>
          <a:prstGeom prst="rect">
            <a:avLst/>
          </a:prstGeom>
          <a:noFill/>
          <a:ln>
            <a:noFill/>
          </a:ln>
        </p:spPr>
        <p:txBody>
          <a:bodyPr wrap="square" lIns="0" tIns="0" rIns="0" bIns="0" rtlCol="0">
            <a:spAutoFit/>
          </a:bodyPr>
          <a:lstStyle/>
          <a:p>
            <a:pPr marL="0" marR="0" lvl="0" indent="0" algn="ctr" defTabSz="815962" rtl="0" eaLnBrk="1" fontAlgn="base" latinLnBrk="0" hangingPunct="1">
              <a:lnSpc>
                <a:spcPct val="100000"/>
              </a:lnSpc>
              <a:spcBef>
                <a:spcPts val="451"/>
              </a:spcBef>
              <a:spcAft>
                <a:spcPct val="0"/>
              </a:spcAft>
              <a:buClr>
                <a:srgbClr val="F0AB00"/>
              </a:buClr>
              <a:buSzPct val="80000"/>
              <a:buFontTx/>
              <a:buNone/>
              <a:tabLst/>
              <a:defRPr/>
            </a:pPr>
            <a:r>
              <a:rPr kumimoji="0" lang="en-US" sz="2000" b="1" i="0" u="none" strike="noStrike" kern="0" cap="none" spc="0" normalizeH="0" baseline="0" noProof="0">
                <a:ln>
                  <a:noFill/>
                </a:ln>
                <a:solidFill>
                  <a:prstClr val="black"/>
                </a:solidFill>
                <a:effectLst/>
                <a:uLnTx/>
                <a:uFillTx/>
                <a:latin typeface="Helvetica" pitchFamily="2" charset="0"/>
                <a:ea typeface="Arial Unicode MS" pitchFamily="34" charset="-128"/>
                <a:cs typeface="Arial Unicode MS" pitchFamily="34" charset="-128"/>
              </a:rPr>
              <a:t>Global</a:t>
            </a:r>
          </a:p>
        </p:txBody>
      </p:sp>
      <p:sp>
        <p:nvSpPr>
          <p:cNvPr id="9" name="TextBox 8">
            <a:extLst>
              <a:ext uri="{FF2B5EF4-FFF2-40B4-BE49-F238E27FC236}">
                <a16:creationId xmlns:a16="http://schemas.microsoft.com/office/drawing/2014/main" id="{B55CE1D1-A1EE-8746-6AEA-61982BB96973}"/>
              </a:ext>
            </a:extLst>
          </p:cNvPr>
          <p:cNvSpPr txBox="1"/>
          <p:nvPr/>
        </p:nvSpPr>
        <p:spPr>
          <a:xfrm>
            <a:off x="4051849" y="1630134"/>
            <a:ext cx="7932425" cy="646331"/>
          </a:xfrm>
          <a:prstGeom prst="rect">
            <a:avLst/>
          </a:prstGeom>
          <a:noFill/>
        </p:spPr>
        <p:txBody>
          <a:bodyPr wrap="square" rtlCol="0">
            <a:spAutoFit/>
          </a:bodyPr>
          <a:lstStyle/>
          <a:p>
            <a:pPr marL="0" marR="0" lvl="1" indent="-285286" algn="l" defTabSz="914400" rtl="0" eaLnBrk="1" fontAlgn="auto" latinLnBrk="0" hangingPunct="1">
              <a:lnSpc>
                <a:spcPct val="100000"/>
              </a:lnSpc>
              <a:spcBef>
                <a:spcPts val="0"/>
              </a:spcBef>
              <a:spcAft>
                <a:spcPts val="0"/>
              </a:spcAft>
              <a:buClr>
                <a:srgbClr val="FF6A1A"/>
              </a:buClr>
              <a:buSzPct val="89000"/>
              <a:buFontTx/>
              <a:buNone/>
              <a:tabLst/>
              <a:defRPr/>
            </a:pPr>
            <a:r>
              <a:rPr kumimoji="0" lang="en-US" sz="1800" b="0" i="0" u="none" strike="noStrike" kern="1200" cap="none" spc="0" normalizeH="0" baseline="0" noProof="0">
                <a:ln>
                  <a:noFill/>
                </a:ln>
                <a:solidFill>
                  <a:prstClr val="black"/>
                </a:solidFill>
                <a:effectLst/>
                <a:uLnTx/>
                <a:uFillTx/>
                <a:latin typeface="Helvetica" pitchFamily="2" charset="0"/>
              </a:rPr>
              <a:t>Scale for growth with </a:t>
            </a:r>
            <a:r>
              <a:rPr kumimoji="0" lang="en-US" sz="1800" b="0" i="0" u="none" strike="noStrike" kern="1200" cap="none" spc="0" normalizeH="0" baseline="0" noProof="0">
                <a:ln>
                  <a:noFill/>
                </a:ln>
                <a:solidFill>
                  <a:srgbClr val="F8F8F8">
                    <a:lumMod val="10000"/>
                  </a:srgbClr>
                </a:solidFill>
                <a:effectLst/>
                <a:uLnTx/>
                <a:uFillTx/>
                <a:latin typeface="Helvetica" pitchFamily="2" charset="0"/>
                <a:cs typeface="Arial Narrow"/>
              </a:rPr>
              <a:t>common, standard global processes</a:t>
            </a:r>
          </a:p>
          <a:p>
            <a:pPr marL="0" marR="0" lvl="1" indent="-285286" algn="l" defTabSz="914400" rtl="0" eaLnBrk="1" fontAlgn="auto" latinLnBrk="0" hangingPunct="1">
              <a:lnSpc>
                <a:spcPct val="100000"/>
              </a:lnSpc>
              <a:spcBef>
                <a:spcPts val="0"/>
              </a:spcBef>
              <a:spcAft>
                <a:spcPts val="0"/>
              </a:spcAft>
              <a:buClr>
                <a:srgbClr val="FF6A1A"/>
              </a:buClr>
              <a:buSzPct val="89000"/>
              <a:buFontTx/>
              <a:buNone/>
              <a:tabLst/>
              <a:defRPr/>
            </a:pPr>
            <a:r>
              <a:rPr kumimoji="0" lang="en-US" sz="1800" b="0" i="0" u="none" strike="noStrike" kern="1200" cap="none" spc="0" normalizeH="0" baseline="0" noProof="0">
                <a:ln>
                  <a:noFill/>
                </a:ln>
                <a:solidFill>
                  <a:srgbClr val="F8F8F8">
                    <a:lumMod val="10000"/>
                  </a:srgbClr>
                </a:solidFill>
                <a:effectLst/>
                <a:uLnTx/>
                <a:uFillTx/>
                <a:latin typeface="Helvetica" pitchFamily="2" charset="0"/>
                <a:cs typeface="Arial Narrow"/>
              </a:rPr>
              <a:t>Develop and track key performance metrics to trend progress</a:t>
            </a:r>
          </a:p>
        </p:txBody>
      </p:sp>
      <p:sp>
        <p:nvSpPr>
          <p:cNvPr id="10" name="TextBox 9">
            <a:extLst>
              <a:ext uri="{FF2B5EF4-FFF2-40B4-BE49-F238E27FC236}">
                <a16:creationId xmlns:a16="http://schemas.microsoft.com/office/drawing/2014/main" id="{E4782630-6ED4-F69B-9127-D7F5F1BA0F9E}"/>
              </a:ext>
            </a:extLst>
          </p:cNvPr>
          <p:cNvSpPr txBox="1"/>
          <p:nvPr/>
        </p:nvSpPr>
        <p:spPr>
          <a:xfrm>
            <a:off x="4051849" y="2624496"/>
            <a:ext cx="6689383" cy="646331"/>
          </a:xfrm>
          <a:prstGeom prst="rect">
            <a:avLst/>
          </a:prstGeom>
          <a:noFill/>
        </p:spPr>
        <p:txBody>
          <a:bodyPr wrap="square" rtlCol="0">
            <a:spAutoFit/>
          </a:bodyPr>
          <a:lstStyle/>
          <a:p>
            <a:pPr marL="0" marR="0" lvl="1" indent="-285286"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lvetica" pitchFamily="2" charset="0"/>
              </a:rPr>
              <a:t>SAP validation, rejection, exception handling, workflow, approval and </a:t>
            </a:r>
            <a:r>
              <a:rPr kumimoji="0" lang="en-US" sz="1800" b="1" i="0" u="none" strike="noStrike" kern="1200" cap="none" spc="0" normalizeH="0" baseline="0" noProof="0" dirty="0">
                <a:ln>
                  <a:noFill/>
                </a:ln>
                <a:solidFill>
                  <a:prstClr val="black"/>
                </a:solidFill>
                <a:effectLst/>
                <a:uLnTx/>
                <a:uFillTx/>
                <a:latin typeface="Helvetica" pitchFamily="2" charset="0"/>
              </a:rPr>
              <a:t>posting Minimal SAP customizations</a:t>
            </a:r>
          </a:p>
        </p:txBody>
      </p:sp>
      <p:sp>
        <p:nvSpPr>
          <p:cNvPr id="11" name="TextBox 10">
            <a:extLst>
              <a:ext uri="{FF2B5EF4-FFF2-40B4-BE49-F238E27FC236}">
                <a16:creationId xmlns:a16="http://schemas.microsoft.com/office/drawing/2014/main" id="{A2032FAB-A3BF-F859-C491-F227E678C96D}"/>
              </a:ext>
            </a:extLst>
          </p:cNvPr>
          <p:cNvSpPr txBox="1"/>
          <p:nvPr/>
        </p:nvSpPr>
        <p:spPr>
          <a:xfrm>
            <a:off x="4051849" y="4734015"/>
            <a:ext cx="7901693" cy="400110"/>
          </a:xfrm>
          <a:prstGeom prst="rect">
            <a:avLst/>
          </a:prstGeom>
          <a:noFill/>
        </p:spPr>
        <p:txBody>
          <a:bodyPr wrap="square" rtlCol="0">
            <a:spAutoFit/>
          </a:bodyPr>
          <a:lstStyle/>
          <a:p>
            <a:pPr marL="57605" marR="0" lvl="1" indent="-342891"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Helvetica" pitchFamily="2" charset="0"/>
              </a:rPr>
              <a:t>Architect future state supplier portal integration</a:t>
            </a:r>
          </a:p>
        </p:txBody>
      </p:sp>
      <p:sp>
        <p:nvSpPr>
          <p:cNvPr id="12" name="TextBox 11">
            <a:extLst>
              <a:ext uri="{FF2B5EF4-FFF2-40B4-BE49-F238E27FC236}">
                <a16:creationId xmlns:a16="http://schemas.microsoft.com/office/drawing/2014/main" id="{2C6FF5EC-4349-43C2-1E2C-FACC861B6EEB}"/>
              </a:ext>
            </a:extLst>
          </p:cNvPr>
          <p:cNvSpPr txBox="1"/>
          <p:nvPr/>
        </p:nvSpPr>
        <p:spPr>
          <a:xfrm>
            <a:off x="4051849" y="3614378"/>
            <a:ext cx="79324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lvetica" pitchFamily="2" charset="0"/>
              </a:rPr>
              <a:t>Integrate EDI and </a:t>
            </a:r>
            <a:r>
              <a:rPr kumimoji="0" lang="en-US" sz="1800" b="0" i="1" u="sng" strike="noStrike" kern="1200" cap="none" spc="0" normalizeH="0" baseline="0" noProof="0" dirty="0">
                <a:ln>
                  <a:noFill/>
                </a:ln>
                <a:solidFill>
                  <a:prstClr val="black"/>
                </a:solidFill>
                <a:effectLst/>
                <a:uLnTx/>
                <a:uFillTx/>
                <a:latin typeface="Helvetica" pitchFamily="2" charset="0"/>
              </a:rPr>
              <a:t>auto</a:t>
            </a:r>
            <a:r>
              <a:rPr kumimoji="0" lang="en-US" sz="1800" b="0" i="0" u="none" strike="noStrike" kern="1200" cap="none" spc="0" normalizeH="0" baseline="0" noProof="0" dirty="0">
                <a:ln>
                  <a:noFill/>
                </a:ln>
                <a:solidFill>
                  <a:prstClr val="black"/>
                </a:solidFill>
                <a:effectLst/>
                <a:uLnTx/>
                <a:uFillTx/>
                <a:latin typeface="Helvetica" pitchFamily="2" charset="0"/>
              </a:rPr>
              <a:t> ingest emailed invoices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lvetica" pitchFamily="2" charset="0"/>
              </a:rPr>
              <a:t>Manage digital invoices in a payables platform to enable business rules </a:t>
            </a:r>
          </a:p>
        </p:txBody>
      </p:sp>
      <p:grpSp>
        <p:nvGrpSpPr>
          <p:cNvPr id="28" name="Group 27">
            <a:extLst>
              <a:ext uri="{FF2B5EF4-FFF2-40B4-BE49-F238E27FC236}">
                <a16:creationId xmlns:a16="http://schemas.microsoft.com/office/drawing/2014/main" id="{4B71B34C-4403-CF44-AD00-9026E5341FAE}"/>
              </a:ext>
            </a:extLst>
          </p:cNvPr>
          <p:cNvGrpSpPr/>
          <p:nvPr/>
        </p:nvGrpSpPr>
        <p:grpSpPr>
          <a:xfrm>
            <a:off x="2658182" y="3533346"/>
            <a:ext cx="867926" cy="751958"/>
            <a:chOff x="2122952" y="3630996"/>
            <a:chExt cx="957081" cy="829201"/>
          </a:xfrm>
        </p:grpSpPr>
        <p:pic>
          <p:nvPicPr>
            <p:cNvPr id="13" name="Graphic 12" descr="Puzzle">
              <a:extLst>
                <a:ext uri="{FF2B5EF4-FFF2-40B4-BE49-F238E27FC236}">
                  <a16:creationId xmlns:a16="http://schemas.microsoft.com/office/drawing/2014/main" id="{0A2AFBB5-A282-A4E8-75CD-17ED71023C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96161" y="3671085"/>
              <a:ext cx="783872" cy="789112"/>
            </a:xfrm>
            <a:prstGeom prst="rect">
              <a:avLst/>
            </a:prstGeom>
          </p:spPr>
        </p:pic>
        <p:pic>
          <p:nvPicPr>
            <p:cNvPr id="14" name="Graphic 13" descr="Puzzle">
              <a:extLst>
                <a:ext uri="{FF2B5EF4-FFF2-40B4-BE49-F238E27FC236}">
                  <a16:creationId xmlns:a16="http://schemas.microsoft.com/office/drawing/2014/main" id="{E3AC125C-1EFE-62C0-2B63-8B179FAB7C60}"/>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6200000">
              <a:off x="2121222" y="3632726"/>
              <a:ext cx="521260" cy="517799"/>
            </a:xfrm>
            <a:prstGeom prst="rect">
              <a:avLst/>
            </a:prstGeom>
          </p:spPr>
        </p:pic>
      </p:grpSp>
      <p:pic>
        <p:nvPicPr>
          <p:cNvPr id="15" name="Picture 2" descr="Image result for app icon">
            <a:extLst>
              <a:ext uri="{FF2B5EF4-FFF2-40B4-BE49-F238E27FC236}">
                <a16:creationId xmlns:a16="http://schemas.microsoft.com/office/drawing/2014/main" id="{C5579688-9374-B706-7AA6-96600B31F4EE}"/>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747894" y="2604118"/>
            <a:ext cx="688503" cy="68850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8BE43B4-834E-0AD3-9BF9-78ADC868FC92}"/>
              </a:ext>
            </a:extLst>
          </p:cNvPr>
          <p:cNvSpPr txBox="1"/>
          <p:nvPr/>
        </p:nvSpPr>
        <p:spPr>
          <a:xfrm flipH="1">
            <a:off x="514321" y="5529298"/>
            <a:ext cx="1728515" cy="584775"/>
          </a:xfrm>
          <a:prstGeom prst="rect">
            <a:avLst/>
          </a:prstGeom>
          <a:noFill/>
          <a:ln>
            <a:noFill/>
          </a:ln>
        </p:spPr>
        <p:txBody>
          <a:bodyPr wrap="square" lIns="0" tIns="0" rIns="0" bIns="0" rtlCol="0">
            <a:spAutoFit/>
          </a:bodyPr>
          <a:lstStyle/>
          <a:p>
            <a:pPr marL="0" marR="0" lvl="0" indent="0" algn="ctr" defTabSz="815962" rtl="0" eaLnBrk="1" fontAlgn="base" latinLnBrk="0" hangingPunct="1">
              <a:lnSpc>
                <a:spcPct val="100000"/>
              </a:lnSpc>
              <a:spcBef>
                <a:spcPts val="451"/>
              </a:spcBef>
              <a:spcAft>
                <a:spcPct val="0"/>
              </a:spcAft>
              <a:buClr>
                <a:srgbClr val="F0AB00"/>
              </a:buClr>
              <a:buSzPct val="80000"/>
              <a:buFontTx/>
              <a:buNone/>
              <a:tabLst/>
              <a:defRPr/>
            </a:pPr>
            <a:r>
              <a:rPr kumimoji="0" lang="en-US" sz="1900" b="1" i="0" u="none" strike="noStrike" kern="0" cap="none" spc="0" normalizeH="0" baseline="0" noProof="0" dirty="0">
                <a:ln>
                  <a:noFill/>
                </a:ln>
                <a:solidFill>
                  <a:prstClr val="black"/>
                </a:solidFill>
                <a:effectLst/>
                <a:uLnTx/>
                <a:uFillTx/>
                <a:latin typeface="Helvetica" pitchFamily="2" charset="0"/>
                <a:ea typeface="Arial Unicode MS" pitchFamily="34" charset="-128"/>
                <a:cs typeface="Arial Unicode MS" pitchFamily="34" charset="-128"/>
              </a:rPr>
              <a:t>Change Management</a:t>
            </a:r>
          </a:p>
        </p:txBody>
      </p:sp>
      <p:sp>
        <p:nvSpPr>
          <p:cNvPr id="17" name="TextBox 16">
            <a:extLst>
              <a:ext uri="{FF2B5EF4-FFF2-40B4-BE49-F238E27FC236}">
                <a16:creationId xmlns:a16="http://schemas.microsoft.com/office/drawing/2014/main" id="{AB82E790-1E11-607F-1034-7DF2D056C44A}"/>
              </a:ext>
            </a:extLst>
          </p:cNvPr>
          <p:cNvSpPr txBox="1"/>
          <p:nvPr/>
        </p:nvSpPr>
        <p:spPr>
          <a:xfrm>
            <a:off x="4051849" y="5529298"/>
            <a:ext cx="727761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Helvetica" pitchFamily="2" charset="0"/>
              </a:rPr>
              <a:t>Lead change with business process, not technology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Helvetica" pitchFamily="2" charset="0"/>
              </a:rPr>
              <a:t>Build cross functional change coalition to root the cultural change</a:t>
            </a:r>
          </a:p>
        </p:txBody>
      </p:sp>
      <p:pic>
        <p:nvPicPr>
          <p:cNvPr id="18" name="Picture 17" descr="A close up of a logo&#10;&#10;Description generated with very high confidence">
            <a:extLst>
              <a:ext uri="{FF2B5EF4-FFF2-40B4-BE49-F238E27FC236}">
                <a16:creationId xmlns:a16="http://schemas.microsoft.com/office/drawing/2014/main" id="{F8678629-1696-8799-080C-DDDA025CC2A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662071" y="5482357"/>
            <a:ext cx="860149" cy="860149"/>
          </a:xfrm>
          <a:prstGeom prst="rect">
            <a:avLst/>
          </a:prstGeom>
        </p:spPr>
      </p:pic>
      <p:cxnSp>
        <p:nvCxnSpPr>
          <p:cNvPr id="21" name="Straight Connector 20">
            <a:extLst>
              <a:ext uri="{FF2B5EF4-FFF2-40B4-BE49-F238E27FC236}">
                <a16:creationId xmlns:a16="http://schemas.microsoft.com/office/drawing/2014/main" id="{999341D4-65AA-974D-7A73-5BED7A6F73E2}"/>
              </a:ext>
            </a:extLst>
          </p:cNvPr>
          <p:cNvCxnSpPr>
            <a:cxnSpLocks/>
          </p:cNvCxnSpPr>
          <p:nvPr/>
        </p:nvCxnSpPr>
        <p:spPr>
          <a:xfrm flipV="1">
            <a:off x="431185" y="2433710"/>
            <a:ext cx="11369287" cy="26297"/>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60098CE-FF71-CD67-6A74-A438744729BA}"/>
              </a:ext>
            </a:extLst>
          </p:cNvPr>
          <p:cNvCxnSpPr>
            <a:cxnSpLocks/>
          </p:cNvCxnSpPr>
          <p:nvPr/>
        </p:nvCxnSpPr>
        <p:spPr>
          <a:xfrm flipV="1">
            <a:off x="428930" y="3360702"/>
            <a:ext cx="11373797" cy="27624"/>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A2D565E-287C-58C8-B4CE-70D744A317A4}"/>
              </a:ext>
            </a:extLst>
          </p:cNvPr>
          <p:cNvCxnSpPr>
            <a:cxnSpLocks/>
          </p:cNvCxnSpPr>
          <p:nvPr/>
        </p:nvCxnSpPr>
        <p:spPr>
          <a:xfrm flipV="1">
            <a:off x="392439" y="4418463"/>
            <a:ext cx="11446778" cy="27717"/>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EC4C2A3-E3A5-1C44-B77E-5DD671309CA7}"/>
              </a:ext>
            </a:extLst>
          </p:cNvPr>
          <p:cNvCxnSpPr>
            <a:cxnSpLocks/>
          </p:cNvCxnSpPr>
          <p:nvPr/>
        </p:nvCxnSpPr>
        <p:spPr>
          <a:xfrm flipV="1">
            <a:off x="392439" y="5301493"/>
            <a:ext cx="11446778" cy="43701"/>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2A89D53-B877-2292-EA98-6212C019DFC1}"/>
              </a:ext>
            </a:extLst>
          </p:cNvPr>
          <p:cNvCxnSpPr>
            <a:cxnSpLocks/>
          </p:cNvCxnSpPr>
          <p:nvPr/>
        </p:nvCxnSpPr>
        <p:spPr>
          <a:xfrm flipH="1">
            <a:off x="2386751" y="1477178"/>
            <a:ext cx="15366" cy="4698451"/>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CA5DFF3-76B1-752D-2D8E-9DB259CDBBBB}"/>
              </a:ext>
            </a:extLst>
          </p:cNvPr>
          <p:cNvCxnSpPr>
            <a:cxnSpLocks/>
          </p:cNvCxnSpPr>
          <p:nvPr/>
        </p:nvCxnSpPr>
        <p:spPr>
          <a:xfrm flipH="1">
            <a:off x="3825319" y="1477178"/>
            <a:ext cx="15366" cy="4698451"/>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F1388D59-EE05-2E7D-A8DA-BAF233FF541D}"/>
              </a:ext>
            </a:extLst>
          </p:cNvPr>
          <p:cNvSpPr>
            <a:spLocks noGrp="1"/>
          </p:cNvSpPr>
          <p:nvPr>
            <p:ph type="body" sz="quarter" idx="12"/>
          </p:nvPr>
        </p:nvSpPr>
        <p:spPr/>
        <p:txBody>
          <a:bodyPr/>
          <a:lstStyle/>
          <a:p>
            <a:r>
              <a:rPr lang="en-US" dirty="0"/>
              <a:t>Project Scope &amp; Objectives</a:t>
            </a:r>
          </a:p>
        </p:txBody>
      </p:sp>
    </p:spTree>
    <p:extLst>
      <p:ext uri="{BB962C8B-B14F-4D97-AF65-F5344CB8AC3E}">
        <p14:creationId xmlns:p14="http://schemas.microsoft.com/office/powerpoint/2010/main" val="34735396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53378A8-C91C-DEE1-9168-841A3BC80198}"/>
              </a:ext>
            </a:extLst>
          </p:cNvPr>
          <p:cNvSpPr>
            <a:spLocks noGrp="1"/>
          </p:cNvSpPr>
          <p:nvPr>
            <p:ph type="body" sz="quarter" idx="12"/>
          </p:nvPr>
        </p:nvSpPr>
        <p:spPr>
          <a:xfrm>
            <a:off x="514184" y="588431"/>
            <a:ext cx="5209283" cy="1078711"/>
          </a:xfrm>
        </p:spPr>
        <p:txBody>
          <a:bodyPr>
            <a:normAutofit fontScale="77500" lnSpcReduction="20000"/>
          </a:bodyPr>
          <a:lstStyle/>
          <a:p>
            <a:r>
              <a:rPr lang="en-US" sz="3600" dirty="0"/>
              <a:t>Why SAP Invoice Management by OpenText?</a:t>
            </a:r>
          </a:p>
          <a:p>
            <a:endParaRPr lang="en-US" dirty="0"/>
          </a:p>
        </p:txBody>
      </p:sp>
      <p:pic>
        <p:nvPicPr>
          <p:cNvPr id="10" name="Picture Placeholder 9">
            <a:extLst>
              <a:ext uri="{FF2B5EF4-FFF2-40B4-BE49-F238E27FC236}">
                <a16:creationId xmlns:a16="http://schemas.microsoft.com/office/drawing/2014/main" id="{3B00EC7F-A436-BAB0-8CDB-A46C52AA78F3}"/>
              </a:ext>
            </a:extLst>
          </p:cNvPr>
          <p:cNvPicPr>
            <a:picLocks noGrp="1" noChangeAspect="1"/>
          </p:cNvPicPr>
          <p:nvPr>
            <p:ph type="pic" sz="quarter" idx="10"/>
          </p:nvPr>
        </p:nvPicPr>
        <p:blipFill>
          <a:blip r:embed="rId3"/>
          <a:srcRect l="23297" r="23297"/>
          <a:stretch/>
        </p:blipFill>
        <p:spPr/>
      </p:pic>
      <p:sp>
        <p:nvSpPr>
          <p:cNvPr id="633" name="TextBox 632">
            <a:extLst>
              <a:ext uri="{FF2B5EF4-FFF2-40B4-BE49-F238E27FC236}">
                <a16:creationId xmlns:a16="http://schemas.microsoft.com/office/drawing/2014/main" id="{2A1BB117-4341-B84D-AC99-17C9A284D6A2}"/>
              </a:ext>
            </a:extLst>
          </p:cNvPr>
          <p:cNvSpPr txBox="1"/>
          <p:nvPr/>
        </p:nvSpPr>
        <p:spPr>
          <a:xfrm>
            <a:off x="3317222" y="4803520"/>
            <a:ext cx="1778832" cy="499052"/>
          </a:xfrm>
          <a:prstGeom prst="rect">
            <a:avLst/>
          </a:prstGeom>
          <a:solidFill>
            <a:schemeClr val="accent3"/>
          </a:solidFill>
          <a:ln>
            <a:noFill/>
          </a:ln>
          <a:effectLst/>
        </p:spPr>
        <p:txBody>
          <a:bodyPr wrap="square" rtlCol="0" anchor="ctr">
            <a:noAutofit/>
          </a:bodyPr>
          <a:lstStyle>
            <a:defPPr>
              <a:defRPr lang="de-DE"/>
            </a:defPPr>
            <a:lvl1pPr algn="ctr">
              <a:spcBef>
                <a:spcPts val="600"/>
              </a:spcBef>
              <a:buClr>
                <a:srgbClr val="F0AB00"/>
              </a:buClr>
              <a:buSzPct val="80000"/>
              <a:defRPr sz="1400" kern="0">
                <a:solidFill>
                  <a:schemeClr val="bg1"/>
                </a:solidFill>
                <a:ea typeface="Arial Unicode MS" pitchFamily="34" charset="-128"/>
                <a:cs typeface="Arial Unicode MS" pitchFamily="34" charset="-128"/>
              </a:defRPr>
            </a:lvl1pPr>
          </a:lstStyle>
          <a:p>
            <a:pPr marL="0" marR="0" lvl="0" indent="0" algn="r" defTabSz="457200" rtl="0" eaLnBrk="1" fontAlgn="auto" latinLnBrk="0" hangingPunct="1">
              <a:lnSpc>
                <a:spcPct val="100000"/>
              </a:lnSpc>
              <a:spcBef>
                <a:spcPts val="600"/>
              </a:spcBef>
              <a:spcAft>
                <a:spcPts val="0"/>
              </a:spcAft>
              <a:buClr>
                <a:srgbClr val="F0AB00"/>
              </a:buClr>
              <a:buSzPct val="80000"/>
              <a:buFontTx/>
              <a:buNone/>
              <a:tabLst/>
              <a:defRPr/>
            </a:pPr>
            <a:r>
              <a:rPr kumimoji="0" lang="en-US" sz="1000" b="0" i="0" u="none" strike="noStrike" kern="0" cap="none" spc="0" normalizeH="0" baseline="0" noProof="0" dirty="0">
                <a:ln>
                  <a:noFill/>
                </a:ln>
                <a:solidFill>
                  <a:srgbClr val="FFFFFF"/>
                </a:solidFill>
                <a:effectLst/>
                <a:uLnTx/>
                <a:uFillTx/>
                <a:latin typeface="Arial" panose="020B0604020202020204"/>
                <a:ea typeface="Arial Unicode MS" pitchFamily="34" charset="-128"/>
                <a:cs typeface="Arial Unicode MS" pitchFamily="34" charset="-128"/>
              </a:rPr>
              <a:t>Simple solution</a:t>
            </a:r>
            <a:br>
              <a:rPr kumimoji="0" lang="en-US" sz="1000" b="0" i="0" u="none" strike="noStrike" kern="0" cap="none" spc="0" normalizeH="0" baseline="0" noProof="0" dirty="0">
                <a:ln>
                  <a:noFill/>
                </a:ln>
                <a:solidFill>
                  <a:srgbClr val="FFFFFF"/>
                </a:solidFill>
                <a:effectLst/>
                <a:uLnTx/>
                <a:uFillTx/>
                <a:latin typeface="Arial" panose="020B0604020202020204"/>
                <a:ea typeface="Arial Unicode MS" pitchFamily="34" charset="-128"/>
                <a:cs typeface="Arial Unicode MS" pitchFamily="34" charset="-128"/>
              </a:rPr>
            </a:br>
            <a:r>
              <a:rPr kumimoji="0" lang="en-US" sz="1000" b="0" i="0" u="none" strike="noStrike" kern="0" cap="none" spc="0" normalizeH="0" baseline="0" noProof="0" dirty="0">
                <a:ln>
                  <a:noFill/>
                </a:ln>
                <a:solidFill>
                  <a:srgbClr val="FFFFFF"/>
                </a:solidFill>
                <a:effectLst/>
                <a:uLnTx/>
                <a:uFillTx/>
                <a:latin typeface="Arial" panose="020B0604020202020204"/>
                <a:ea typeface="Arial Unicode MS" pitchFamily="34" charset="-128"/>
                <a:cs typeface="Arial Unicode MS" pitchFamily="34" charset="-128"/>
              </a:rPr>
              <a:t> for any supplier</a:t>
            </a:r>
          </a:p>
        </p:txBody>
      </p:sp>
      <p:sp>
        <p:nvSpPr>
          <p:cNvPr id="634" name="Freeform 31">
            <a:extLst>
              <a:ext uri="{FF2B5EF4-FFF2-40B4-BE49-F238E27FC236}">
                <a16:creationId xmlns:a16="http://schemas.microsoft.com/office/drawing/2014/main" id="{0EBD7FA7-79B1-294B-AA15-E8ECDDE5E772}"/>
              </a:ext>
            </a:extLst>
          </p:cNvPr>
          <p:cNvSpPr>
            <a:spLocks/>
          </p:cNvSpPr>
          <p:nvPr/>
        </p:nvSpPr>
        <p:spPr bwMode="auto">
          <a:xfrm>
            <a:off x="3419479" y="4946378"/>
            <a:ext cx="213423" cy="183946"/>
          </a:xfrm>
          <a:custGeom>
            <a:avLst/>
            <a:gdLst>
              <a:gd name="T0" fmla="*/ 165 w 178"/>
              <a:gd name="T1" fmla="*/ 6 h 197"/>
              <a:gd name="T2" fmla="*/ 137 w 178"/>
              <a:gd name="T3" fmla="*/ 13 h 197"/>
              <a:gd name="T4" fmla="*/ 67 w 178"/>
              <a:gd name="T5" fmla="*/ 139 h 197"/>
              <a:gd name="T6" fmla="*/ 39 w 178"/>
              <a:gd name="T7" fmla="*/ 102 h 197"/>
              <a:gd name="T8" fmla="*/ 11 w 178"/>
              <a:gd name="T9" fmla="*/ 97 h 197"/>
              <a:gd name="T10" fmla="*/ 6 w 178"/>
              <a:gd name="T11" fmla="*/ 126 h 197"/>
              <a:gd name="T12" fmla="*/ 53 w 178"/>
              <a:gd name="T13" fmla="*/ 189 h 197"/>
              <a:gd name="T14" fmla="*/ 69 w 178"/>
              <a:gd name="T15" fmla="*/ 197 h 197"/>
              <a:gd name="T16" fmla="*/ 71 w 178"/>
              <a:gd name="T17" fmla="*/ 197 h 197"/>
              <a:gd name="T18" fmla="*/ 87 w 178"/>
              <a:gd name="T19" fmla="*/ 186 h 197"/>
              <a:gd name="T20" fmla="*/ 173 w 178"/>
              <a:gd name="T21" fmla="*/ 33 h 197"/>
              <a:gd name="T22" fmla="*/ 165 w 178"/>
              <a:gd name="T23" fmla="*/ 6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8" h="197">
                <a:moveTo>
                  <a:pt x="165" y="6"/>
                </a:moveTo>
                <a:cubicBezTo>
                  <a:pt x="155" y="0"/>
                  <a:pt x="142" y="4"/>
                  <a:pt x="137" y="13"/>
                </a:cubicBezTo>
                <a:cubicBezTo>
                  <a:pt x="67" y="139"/>
                  <a:pt x="67" y="139"/>
                  <a:pt x="67" y="139"/>
                </a:cubicBezTo>
                <a:cubicBezTo>
                  <a:pt x="39" y="102"/>
                  <a:pt x="39" y="102"/>
                  <a:pt x="39" y="102"/>
                </a:cubicBezTo>
                <a:cubicBezTo>
                  <a:pt x="33" y="92"/>
                  <a:pt x="20" y="91"/>
                  <a:pt x="11" y="97"/>
                </a:cubicBezTo>
                <a:cubicBezTo>
                  <a:pt x="2" y="104"/>
                  <a:pt x="0" y="117"/>
                  <a:pt x="6" y="126"/>
                </a:cubicBezTo>
                <a:cubicBezTo>
                  <a:pt x="53" y="189"/>
                  <a:pt x="53" y="189"/>
                  <a:pt x="53" y="189"/>
                </a:cubicBezTo>
                <a:cubicBezTo>
                  <a:pt x="57" y="194"/>
                  <a:pt x="63" y="197"/>
                  <a:pt x="69" y="197"/>
                </a:cubicBezTo>
                <a:cubicBezTo>
                  <a:pt x="70" y="197"/>
                  <a:pt x="70" y="197"/>
                  <a:pt x="71" y="197"/>
                </a:cubicBezTo>
                <a:cubicBezTo>
                  <a:pt x="78" y="196"/>
                  <a:pt x="84" y="192"/>
                  <a:pt x="87" y="186"/>
                </a:cubicBezTo>
                <a:cubicBezTo>
                  <a:pt x="173" y="33"/>
                  <a:pt x="173" y="33"/>
                  <a:pt x="173" y="33"/>
                </a:cubicBezTo>
                <a:cubicBezTo>
                  <a:pt x="178" y="24"/>
                  <a:pt x="175" y="11"/>
                  <a:pt x="165" y="6"/>
                </a:cubicBezTo>
              </a:path>
            </a:pathLst>
          </a:custGeom>
          <a:solidFill>
            <a:schemeClr val="accent2"/>
          </a:solidFill>
          <a:ln>
            <a:noFill/>
          </a:ln>
        </p:spPr>
        <p:txBody>
          <a:bodyPr vert="horz" wrap="square" lIns="68562" tIns="34281" rIns="68562" bIns="3428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36" name="TextBox 635">
            <a:extLst>
              <a:ext uri="{FF2B5EF4-FFF2-40B4-BE49-F238E27FC236}">
                <a16:creationId xmlns:a16="http://schemas.microsoft.com/office/drawing/2014/main" id="{9DF9544B-2302-544F-A3BF-28304763C136}"/>
              </a:ext>
            </a:extLst>
          </p:cNvPr>
          <p:cNvSpPr txBox="1"/>
          <p:nvPr/>
        </p:nvSpPr>
        <p:spPr>
          <a:xfrm>
            <a:off x="3317222" y="5366387"/>
            <a:ext cx="1778832" cy="498388"/>
          </a:xfrm>
          <a:prstGeom prst="rect">
            <a:avLst/>
          </a:prstGeom>
          <a:solidFill>
            <a:schemeClr val="accent3"/>
          </a:solidFill>
          <a:ln>
            <a:noFill/>
          </a:ln>
          <a:effectLst/>
        </p:spPr>
        <p:txBody>
          <a:bodyPr wrap="square" rtlCol="0" anchor="ctr">
            <a:noAutofit/>
          </a:bodyPr>
          <a:lstStyle>
            <a:defPPr>
              <a:defRPr lang="de-DE"/>
            </a:defPPr>
            <a:lvl1pPr algn="ctr">
              <a:spcBef>
                <a:spcPts val="600"/>
              </a:spcBef>
              <a:buClr>
                <a:srgbClr val="F0AB00"/>
              </a:buClr>
              <a:buSzPct val="80000"/>
              <a:defRPr sz="1400" kern="0">
                <a:solidFill>
                  <a:schemeClr val="bg1"/>
                </a:solidFill>
                <a:ea typeface="Arial Unicode MS" pitchFamily="34" charset="-128"/>
                <a:cs typeface="Arial Unicode MS" pitchFamily="34" charset="-128"/>
              </a:defRPr>
            </a:lvl1pPr>
          </a:lstStyle>
          <a:p>
            <a:pPr marL="0" marR="0" lvl="0" indent="0" algn="r" defTabSz="457200" rtl="0" eaLnBrk="1" fontAlgn="auto" latinLnBrk="0" hangingPunct="1">
              <a:lnSpc>
                <a:spcPct val="100000"/>
              </a:lnSpc>
              <a:spcBef>
                <a:spcPts val="600"/>
              </a:spcBef>
              <a:spcAft>
                <a:spcPts val="0"/>
              </a:spcAft>
              <a:buClr>
                <a:srgbClr val="F0AB00"/>
              </a:buClr>
              <a:buSzPct val="80000"/>
              <a:buFontTx/>
              <a:buNone/>
              <a:tabLst/>
              <a:defRPr/>
            </a:pPr>
            <a:r>
              <a:rPr kumimoji="0" lang="en-US" sz="1000" b="0" i="0" u="none" strike="noStrike" kern="0" cap="none" spc="0" normalizeH="0" baseline="0" noProof="0" dirty="0">
                <a:ln>
                  <a:noFill/>
                </a:ln>
                <a:solidFill>
                  <a:srgbClr val="FFFFFF"/>
                </a:solidFill>
                <a:effectLst/>
                <a:uLnTx/>
                <a:uFillTx/>
                <a:latin typeface="Arial" panose="020B0604020202020204"/>
                <a:ea typeface="Arial Unicode MS" pitchFamily="34" charset="-128"/>
                <a:cs typeface="Arial Unicode MS" pitchFamily="34" charset="-128"/>
              </a:rPr>
              <a:t>Simple collaboration</a:t>
            </a:r>
            <a:br>
              <a:rPr kumimoji="0" lang="en-US" sz="1000" b="0" i="0" u="none" strike="noStrike" kern="0" cap="none" spc="0" normalizeH="0" baseline="0" noProof="0" dirty="0">
                <a:ln>
                  <a:noFill/>
                </a:ln>
                <a:solidFill>
                  <a:srgbClr val="FFFFFF"/>
                </a:solidFill>
                <a:effectLst/>
                <a:uLnTx/>
                <a:uFillTx/>
                <a:latin typeface="Arial" panose="020B0604020202020204"/>
                <a:ea typeface="Arial Unicode MS" pitchFamily="34" charset="-128"/>
                <a:cs typeface="Arial Unicode MS" pitchFamily="34" charset="-128"/>
              </a:rPr>
            </a:br>
            <a:r>
              <a:rPr kumimoji="0" lang="en-US" sz="1000" b="0" i="0" u="none" strike="noStrike" kern="0" cap="none" spc="0" normalizeH="0" baseline="0" noProof="0" dirty="0">
                <a:ln>
                  <a:noFill/>
                </a:ln>
                <a:solidFill>
                  <a:srgbClr val="FFFFFF"/>
                </a:solidFill>
                <a:effectLst/>
                <a:uLnTx/>
                <a:uFillTx/>
                <a:latin typeface="Arial" panose="020B0604020202020204"/>
                <a:ea typeface="Arial Unicode MS" pitchFamily="34" charset="-128"/>
                <a:cs typeface="Arial Unicode MS" pitchFamily="34" charset="-128"/>
              </a:rPr>
              <a:t> with suppliers</a:t>
            </a:r>
          </a:p>
        </p:txBody>
      </p:sp>
      <p:sp>
        <p:nvSpPr>
          <p:cNvPr id="637" name="Freeform 31">
            <a:extLst>
              <a:ext uri="{FF2B5EF4-FFF2-40B4-BE49-F238E27FC236}">
                <a16:creationId xmlns:a16="http://schemas.microsoft.com/office/drawing/2014/main" id="{922E8293-67E8-DD40-909B-EB3615CA4A87}"/>
              </a:ext>
            </a:extLst>
          </p:cNvPr>
          <p:cNvSpPr>
            <a:spLocks/>
          </p:cNvSpPr>
          <p:nvPr/>
        </p:nvSpPr>
        <p:spPr bwMode="auto">
          <a:xfrm>
            <a:off x="3419479" y="5510150"/>
            <a:ext cx="213423" cy="183946"/>
          </a:xfrm>
          <a:custGeom>
            <a:avLst/>
            <a:gdLst>
              <a:gd name="T0" fmla="*/ 165 w 178"/>
              <a:gd name="T1" fmla="*/ 6 h 197"/>
              <a:gd name="T2" fmla="*/ 137 w 178"/>
              <a:gd name="T3" fmla="*/ 13 h 197"/>
              <a:gd name="T4" fmla="*/ 67 w 178"/>
              <a:gd name="T5" fmla="*/ 139 h 197"/>
              <a:gd name="T6" fmla="*/ 39 w 178"/>
              <a:gd name="T7" fmla="*/ 102 h 197"/>
              <a:gd name="T8" fmla="*/ 11 w 178"/>
              <a:gd name="T9" fmla="*/ 97 h 197"/>
              <a:gd name="T10" fmla="*/ 6 w 178"/>
              <a:gd name="T11" fmla="*/ 126 h 197"/>
              <a:gd name="T12" fmla="*/ 53 w 178"/>
              <a:gd name="T13" fmla="*/ 189 h 197"/>
              <a:gd name="T14" fmla="*/ 69 w 178"/>
              <a:gd name="T15" fmla="*/ 197 h 197"/>
              <a:gd name="T16" fmla="*/ 71 w 178"/>
              <a:gd name="T17" fmla="*/ 197 h 197"/>
              <a:gd name="T18" fmla="*/ 87 w 178"/>
              <a:gd name="T19" fmla="*/ 186 h 197"/>
              <a:gd name="T20" fmla="*/ 173 w 178"/>
              <a:gd name="T21" fmla="*/ 33 h 197"/>
              <a:gd name="T22" fmla="*/ 165 w 178"/>
              <a:gd name="T23" fmla="*/ 6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8" h="197">
                <a:moveTo>
                  <a:pt x="165" y="6"/>
                </a:moveTo>
                <a:cubicBezTo>
                  <a:pt x="155" y="0"/>
                  <a:pt x="142" y="4"/>
                  <a:pt x="137" y="13"/>
                </a:cubicBezTo>
                <a:cubicBezTo>
                  <a:pt x="67" y="139"/>
                  <a:pt x="67" y="139"/>
                  <a:pt x="67" y="139"/>
                </a:cubicBezTo>
                <a:cubicBezTo>
                  <a:pt x="39" y="102"/>
                  <a:pt x="39" y="102"/>
                  <a:pt x="39" y="102"/>
                </a:cubicBezTo>
                <a:cubicBezTo>
                  <a:pt x="33" y="92"/>
                  <a:pt x="20" y="91"/>
                  <a:pt x="11" y="97"/>
                </a:cubicBezTo>
                <a:cubicBezTo>
                  <a:pt x="2" y="104"/>
                  <a:pt x="0" y="117"/>
                  <a:pt x="6" y="126"/>
                </a:cubicBezTo>
                <a:cubicBezTo>
                  <a:pt x="53" y="189"/>
                  <a:pt x="53" y="189"/>
                  <a:pt x="53" y="189"/>
                </a:cubicBezTo>
                <a:cubicBezTo>
                  <a:pt x="57" y="194"/>
                  <a:pt x="63" y="197"/>
                  <a:pt x="69" y="197"/>
                </a:cubicBezTo>
                <a:cubicBezTo>
                  <a:pt x="70" y="197"/>
                  <a:pt x="70" y="197"/>
                  <a:pt x="71" y="197"/>
                </a:cubicBezTo>
                <a:cubicBezTo>
                  <a:pt x="78" y="196"/>
                  <a:pt x="84" y="192"/>
                  <a:pt x="87" y="186"/>
                </a:cubicBezTo>
                <a:cubicBezTo>
                  <a:pt x="173" y="33"/>
                  <a:pt x="173" y="33"/>
                  <a:pt x="173" y="33"/>
                </a:cubicBezTo>
                <a:cubicBezTo>
                  <a:pt x="178" y="24"/>
                  <a:pt x="175" y="11"/>
                  <a:pt x="165" y="6"/>
                </a:cubicBezTo>
              </a:path>
            </a:pathLst>
          </a:custGeom>
          <a:solidFill>
            <a:schemeClr val="accent2"/>
          </a:solidFill>
          <a:ln>
            <a:noFill/>
          </a:ln>
        </p:spPr>
        <p:txBody>
          <a:bodyPr vert="horz" wrap="square" lIns="68562" tIns="34281" rIns="68562" bIns="3428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39" name="TextBox 638">
            <a:extLst>
              <a:ext uri="{FF2B5EF4-FFF2-40B4-BE49-F238E27FC236}">
                <a16:creationId xmlns:a16="http://schemas.microsoft.com/office/drawing/2014/main" id="{C9FAE504-52FC-174A-9BB5-4DC7222B85BE}"/>
              </a:ext>
            </a:extLst>
          </p:cNvPr>
          <p:cNvSpPr txBox="1"/>
          <p:nvPr/>
        </p:nvSpPr>
        <p:spPr>
          <a:xfrm>
            <a:off x="3317222" y="4237257"/>
            <a:ext cx="1778832" cy="498388"/>
          </a:xfrm>
          <a:prstGeom prst="rect">
            <a:avLst/>
          </a:prstGeom>
          <a:solidFill>
            <a:schemeClr val="accent3"/>
          </a:solidFill>
          <a:ln>
            <a:noFill/>
          </a:ln>
          <a:effectLst/>
        </p:spPr>
        <p:txBody>
          <a:bodyPr wrap="square" rtlCol="0" anchor="ctr">
            <a:noAutofit/>
          </a:bodyPr>
          <a:lstStyle>
            <a:defPPr>
              <a:defRPr lang="de-DE"/>
            </a:defPPr>
            <a:lvl1pPr algn="ctr">
              <a:spcBef>
                <a:spcPts val="600"/>
              </a:spcBef>
              <a:buClr>
                <a:srgbClr val="F0AB00"/>
              </a:buClr>
              <a:buSzPct val="80000"/>
              <a:defRPr sz="1400" kern="0">
                <a:solidFill>
                  <a:schemeClr val="bg1"/>
                </a:solidFill>
                <a:ea typeface="Arial Unicode MS" pitchFamily="34" charset="-128"/>
                <a:cs typeface="Arial Unicode MS" pitchFamily="34" charset="-128"/>
              </a:defRPr>
            </a:lvl1pPr>
          </a:lstStyle>
          <a:p>
            <a:pPr marL="0" marR="0" lvl="0" indent="0" algn="r" defTabSz="457200" rtl="0" eaLnBrk="1" fontAlgn="auto" latinLnBrk="0" hangingPunct="1">
              <a:lnSpc>
                <a:spcPct val="100000"/>
              </a:lnSpc>
              <a:spcBef>
                <a:spcPts val="600"/>
              </a:spcBef>
              <a:spcAft>
                <a:spcPts val="0"/>
              </a:spcAft>
              <a:buClr>
                <a:srgbClr val="F0AB00"/>
              </a:buClr>
              <a:buSzPct val="80000"/>
              <a:buFontTx/>
              <a:buNone/>
              <a:tabLst/>
              <a:defRPr/>
            </a:pPr>
            <a:r>
              <a:rPr kumimoji="0" lang="en-US" sz="1000" b="0" i="0" u="none" strike="noStrike" kern="0" cap="none" spc="0" normalizeH="0" baseline="0" noProof="0">
                <a:ln>
                  <a:noFill/>
                </a:ln>
                <a:solidFill>
                  <a:srgbClr val="FFFFFF"/>
                </a:solidFill>
                <a:effectLst/>
                <a:uLnTx/>
                <a:uFillTx/>
                <a:latin typeface="Arial" panose="020B0604020202020204"/>
                <a:ea typeface="Arial Unicode MS" pitchFamily="34" charset="-128"/>
                <a:cs typeface="Arial Unicode MS" pitchFamily="34" charset="-128"/>
              </a:rPr>
              <a:t>Simple way </a:t>
            </a:r>
            <a:br>
              <a:rPr kumimoji="0" lang="en-US" sz="1000" b="0" i="0" u="none" strike="noStrike" kern="0" cap="none" spc="0" normalizeH="0" baseline="0" noProof="0">
                <a:ln>
                  <a:noFill/>
                </a:ln>
                <a:solidFill>
                  <a:srgbClr val="FFFFFF"/>
                </a:solidFill>
                <a:effectLst/>
                <a:uLnTx/>
                <a:uFillTx/>
                <a:latin typeface="Arial" panose="020B0604020202020204"/>
                <a:ea typeface="Arial Unicode MS" pitchFamily="34" charset="-128"/>
                <a:cs typeface="Arial Unicode MS" pitchFamily="34" charset="-128"/>
              </a:rPr>
            </a:br>
            <a:r>
              <a:rPr kumimoji="0" lang="en-US" sz="1000" b="0" i="0" u="none" strike="noStrike" kern="0" cap="none" spc="0" normalizeH="0" baseline="0" noProof="0">
                <a:ln>
                  <a:noFill/>
                </a:ln>
                <a:solidFill>
                  <a:srgbClr val="FFFFFF"/>
                </a:solidFill>
                <a:effectLst/>
                <a:uLnTx/>
                <a:uFillTx/>
                <a:latin typeface="Arial" panose="020B0604020202020204"/>
                <a:ea typeface="Arial Unicode MS" pitchFamily="34" charset="-128"/>
                <a:cs typeface="Arial Unicode MS" pitchFamily="34" charset="-128"/>
              </a:rPr>
              <a:t>to forward to AP</a:t>
            </a:r>
          </a:p>
        </p:txBody>
      </p:sp>
      <p:sp>
        <p:nvSpPr>
          <p:cNvPr id="640" name="Freeform 31">
            <a:extLst>
              <a:ext uri="{FF2B5EF4-FFF2-40B4-BE49-F238E27FC236}">
                <a16:creationId xmlns:a16="http://schemas.microsoft.com/office/drawing/2014/main" id="{A03DEF40-CD5A-EC40-9948-2089473D9216}"/>
              </a:ext>
            </a:extLst>
          </p:cNvPr>
          <p:cNvSpPr>
            <a:spLocks/>
          </p:cNvSpPr>
          <p:nvPr/>
        </p:nvSpPr>
        <p:spPr bwMode="auto">
          <a:xfrm>
            <a:off x="3419479" y="4354401"/>
            <a:ext cx="213423" cy="183946"/>
          </a:xfrm>
          <a:custGeom>
            <a:avLst/>
            <a:gdLst>
              <a:gd name="T0" fmla="*/ 165 w 178"/>
              <a:gd name="T1" fmla="*/ 6 h 197"/>
              <a:gd name="T2" fmla="*/ 137 w 178"/>
              <a:gd name="T3" fmla="*/ 13 h 197"/>
              <a:gd name="T4" fmla="*/ 67 w 178"/>
              <a:gd name="T5" fmla="*/ 139 h 197"/>
              <a:gd name="T6" fmla="*/ 39 w 178"/>
              <a:gd name="T7" fmla="*/ 102 h 197"/>
              <a:gd name="T8" fmla="*/ 11 w 178"/>
              <a:gd name="T9" fmla="*/ 97 h 197"/>
              <a:gd name="T10" fmla="*/ 6 w 178"/>
              <a:gd name="T11" fmla="*/ 126 h 197"/>
              <a:gd name="T12" fmla="*/ 53 w 178"/>
              <a:gd name="T13" fmla="*/ 189 h 197"/>
              <a:gd name="T14" fmla="*/ 69 w 178"/>
              <a:gd name="T15" fmla="*/ 197 h 197"/>
              <a:gd name="T16" fmla="*/ 71 w 178"/>
              <a:gd name="T17" fmla="*/ 197 h 197"/>
              <a:gd name="T18" fmla="*/ 87 w 178"/>
              <a:gd name="T19" fmla="*/ 186 h 197"/>
              <a:gd name="T20" fmla="*/ 173 w 178"/>
              <a:gd name="T21" fmla="*/ 33 h 197"/>
              <a:gd name="T22" fmla="*/ 165 w 178"/>
              <a:gd name="T23" fmla="*/ 6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8" h="197">
                <a:moveTo>
                  <a:pt x="165" y="6"/>
                </a:moveTo>
                <a:cubicBezTo>
                  <a:pt x="155" y="0"/>
                  <a:pt x="142" y="4"/>
                  <a:pt x="137" y="13"/>
                </a:cubicBezTo>
                <a:cubicBezTo>
                  <a:pt x="67" y="139"/>
                  <a:pt x="67" y="139"/>
                  <a:pt x="67" y="139"/>
                </a:cubicBezTo>
                <a:cubicBezTo>
                  <a:pt x="39" y="102"/>
                  <a:pt x="39" y="102"/>
                  <a:pt x="39" y="102"/>
                </a:cubicBezTo>
                <a:cubicBezTo>
                  <a:pt x="33" y="92"/>
                  <a:pt x="20" y="91"/>
                  <a:pt x="11" y="97"/>
                </a:cubicBezTo>
                <a:cubicBezTo>
                  <a:pt x="2" y="104"/>
                  <a:pt x="0" y="117"/>
                  <a:pt x="6" y="126"/>
                </a:cubicBezTo>
                <a:cubicBezTo>
                  <a:pt x="53" y="189"/>
                  <a:pt x="53" y="189"/>
                  <a:pt x="53" y="189"/>
                </a:cubicBezTo>
                <a:cubicBezTo>
                  <a:pt x="57" y="194"/>
                  <a:pt x="63" y="197"/>
                  <a:pt x="69" y="197"/>
                </a:cubicBezTo>
                <a:cubicBezTo>
                  <a:pt x="70" y="197"/>
                  <a:pt x="70" y="197"/>
                  <a:pt x="71" y="197"/>
                </a:cubicBezTo>
                <a:cubicBezTo>
                  <a:pt x="78" y="196"/>
                  <a:pt x="84" y="192"/>
                  <a:pt x="87" y="186"/>
                </a:cubicBezTo>
                <a:cubicBezTo>
                  <a:pt x="173" y="33"/>
                  <a:pt x="173" y="33"/>
                  <a:pt x="173" y="33"/>
                </a:cubicBezTo>
                <a:cubicBezTo>
                  <a:pt x="178" y="24"/>
                  <a:pt x="175" y="11"/>
                  <a:pt x="165" y="6"/>
                </a:cubicBezTo>
              </a:path>
            </a:pathLst>
          </a:custGeom>
          <a:solidFill>
            <a:schemeClr val="accent2"/>
          </a:solidFill>
          <a:ln>
            <a:noFill/>
          </a:ln>
        </p:spPr>
        <p:txBody>
          <a:bodyPr vert="horz" wrap="square" lIns="68562" tIns="34281" rIns="68562" bIns="3428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42" name="TextBox 641">
            <a:extLst>
              <a:ext uri="{FF2B5EF4-FFF2-40B4-BE49-F238E27FC236}">
                <a16:creationId xmlns:a16="http://schemas.microsoft.com/office/drawing/2014/main" id="{4E4D62B6-3C5A-4046-BA60-CDC4BD117B30}"/>
              </a:ext>
            </a:extLst>
          </p:cNvPr>
          <p:cNvSpPr txBox="1"/>
          <p:nvPr/>
        </p:nvSpPr>
        <p:spPr>
          <a:xfrm>
            <a:off x="970304" y="4803728"/>
            <a:ext cx="1748203" cy="498388"/>
          </a:xfrm>
          <a:prstGeom prst="rect">
            <a:avLst/>
          </a:prstGeom>
          <a:solidFill>
            <a:schemeClr val="accent3"/>
          </a:solidFill>
          <a:ln>
            <a:noFill/>
          </a:ln>
          <a:effectLst/>
        </p:spPr>
        <p:txBody>
          <a:bodyPr wrap="square" rtlCol="0" anchor="ctr">
            <a:noAutofit/>
          </a:bodyPr>
          <a:lstStyle>
            <a:defPPr>
              <a:defRPr lang="de-DE"/>
            </a:defPPr>
            <a:lvl1pPr algn="ctr">
              <a:spcBef>
                <a:spcPts val="600"/>
              </a:spcBef>
              <a:buClr>
                <a:srgbClr val="F0AB00"/>
              </a:buClr>
              <a:buSzPct val="80000"/>
              <a:defRPr sz="1400" kern="0">
                <a:solidFill>
                  <a:schemeClr val="bg1"/>
                </a:solidFill>
                <a:ea typeface="Arial Unicode MS" pitchFamily="34" charset="-128"/>
                <a:cs typeface="Arial Unicode MS" pitchFamily="34" charset="-128"/>
              </a:defRPr>
            </a:lvl1pPr>
          </a:lstStyle>
          <a:p>
            <a:pPr marL="0" marR="0" lvl="0" indent="0" algn="r" defTabSz="457200" rtl="0" eaLnBrk="1" fontAlgn="auto" latinLnBrk="0" hangingPunct="1">
              <a:lnSpc>
                <a:spcPct val="100000"/>
              </a:lnSpc>
              <a:spcBef>
                <a:spcPts val="600"/>
              </a:spcBef>
              <a:spcAft>
                <a:spcPts val="0"/>
              </a:spcAft>
              <a:buClr>
                <a:srgbClr val="F0AB00"/>
              </a:buClr>
              <a:buSzPct val="80000"/>
              <a:buFontTx/>
              <a:buNone/>
              <a:tabLst/>
              <a:defRPr/>
            </a:pPr>
            <a:r>
              <a:rPr kumimoji="0" lang="en-US" sz="1000" b="0" i="0" u="none" strike="noStrike" kern="0" cap="none" spc="0" normalizeH="0" baseline="0" noProof="0">
                <a:ln>
                  <a:noFill/>
                </a:ln>
                <a:solidFill>
                  <a:srgbClr val="FFFFFF"/>
                </a:solidFill>
                <a:effectLst/>
                <a:uLnTx/>
                <a:uFillTx/>
                <a:latin typeface="Arial" panose="020B0604020202020204"/>
                <a:ea typeface="Arial Unicode MS" pitchFamily="34" charset="-128"/>
                <a:cs typeface="Arial Unicode MS" pitchFamily="34" charset="-128"/>
              </a:rPr>
              <a:t>No complex </a:t>
            </a:r>
            <a:br>
              <a:rPr kumimoji="0" lang="en-US" sz="1000" b="0" i="0" u="none" strike="noStrike" kern="0" cap="none" spc="0" normalizeH="0" baseline="0" noProof="0">
                <a:ln>
                  <a:noFill/>
                </a:ln>
                <a:solidFill>
                  <a:srgbClr val="FFFFFF"/>
                </a:solidFill>
                <a:effectLst/>
                <a:uLnTx/>
                <a:uFillTx/>
                <a:latin typeface="Arial" panose="020B0604020202020204"/>
                <a:ea typeface="Arial Unicode MS" pitchFamily="34" charset="-128"/>
                <a:cs typeface="Arial Unicode MS" pitchFamily="34" charset="-128"/>
              </a:rPr>
            </a:br>
            <a:r>
              <a:rPr kumimoji="0" lang="en-US" sz="1000" b="0" i="0" u="none" strike="noStrike" kern="0" cap="none" spc="0" normalizeH="0" baseline="0" noProof="0">
                <a:ln>
                  <a:noFill/>
                </a:ln>
                <a:solidFill>
                  <a:srgbClr val="FFFFFF"/>
                </a:solidFill>
                <a:effectLst/>
                <a:uLnTx/>
                <a:uFillTx/>
                <a:latin typeface="Arial" panose="020B0604020202020204"/>
                <a:ea typeface="Arial Unicode MS" pitchFamily="34" charset="-128"/>
                <a:cs typeface="Arial Unicode MS" pitchFamily="34" charset="-128"/>
              </a:rPr>
              <a:t>supplier on-boarding</a:t>
            </a:r>
          </a:p>
        </p:txBody>
      </p:sp>
      <p:sp>
        <p:nvSpPr>
          <p:cNvPr id="643" name="Freeform 31">
            <a:extLst>
              <a:ext uri="{FF2B5EF4-FFF2-40B4-BE49-F238E27FC236}">
                <a16:creationId xmlns:a16="http://schemas.microsoft.com/office/drawing/2014/main" id="{89CBFBFE-35AB-E14B-A99E-DD6C1BE2CBE1}"/>
              </a:ext>
            </a:extLst>
          </p:cNvPr>
          <p:cNvSpPr>
            <a:spLocks/>
          </p:cNvSpPr>
          <p:nvPr/>
        </p:nvSpPr>
        <p:spPr bwMode="auto">
          <a:xfrm>
            <a:off x="1084694" y="4952294"/>
            <a:ext cx="213423" cy="183946"/>
          </a:xfrm>
          <a:custGeom>
            <a:avLst/>
            <a:gdLst>
              <a:gd name="T0" fmla="*/ 165 w 178"/>
              <a:gd name="T1" fmla="*/ 6 h 197"/>
              <a:gd name="T2" fmla="*/ 137 w 178"/>
              <a:gd name="T3" fmla="*/ 13 h 197"/>
              <a:gd name="T4" fmla="*/ 67 w 178"/>
              <a:gd name="T5" fmla="*/ 139 h 197"/>
              <a:gd name="T6" fmla="*/ 39 w 178"/>
              <a:gd name="T7" fmla="*/ 102 h 197"/>
              <a:gd name="T8" fmla="*/ 11 w 178"/>
              <a:gd name="T9" fmla="*/ 97 h 197"/>
              <a:gd name="T10" fmla="*/ 6 w 178"/>
              <a:gd name="T11" fmla="*/ 126 h 197"/>
              <a:gd name="T12" fmla="*/ 53 w 178"/>
              <a:gd name="T13" fmla="*/ 189 h 197"/>
              <a:gd name="T14" fmla="*/ 69 w 178"/>
              <a:gd name="T15" fmla="*/ 197 h 197"/>
              <a:gd name="T16" fmla="*/ 71 w 178"/>
              <a:gd name="T17" fmla="*/ 197 h 197"/>
              <a:gd name="T18" fmla="*/ 87 w 178"/>
              <a:gd name="T19" fmla="*/ 186 h 197"/>
              <a:gd name="T20" fmla="*/ 173 w 178"/>
              <a:gd name="T21" fmla="*/ 33 h 197"/>
              <a:gd name="T22" fmla="*/ 165 w 178"/>
              <a:gd name="T23" fmla="*/ 6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8" h="197">
                <a:moveTo>
                  <a:pt x="165" y="6"/>
                </a:moveTo>
                <a:cubicBezTo>
                  <a:pt x="155" y="0"/>
                  <a:pt x="142" y="4"/>
                  <a:pt x="137" y="13"/>
                </a:cubicBezTo>
                <a:cubicBezTo>
                  <a:pt x="67" y="139"/>
                  <a:pt x="67" y="139"/>
                  <a:pt x="67" y="139"/>
                </a:cubicBezTo>
                <a:cubicBezTo>
                  <a:pt x="39" y="102"/>
                  <a:pt x="39" y="102"/>
                  <a:pt x="39" y="102"/>
                </a:cubicBezTo>
                <a:cubicBezTo>
                  <a:pt x="33" y="92"/>
                  <a:pt x="20" y="91"/>
                  <a:pt x="11" y="97"/>
                </a:cubicBezTo>
                <a:cubicBezTo>
                  <a:pt x="2" y="104"/>
                  <a:pt x="0" y="117"/>
                  <a:pt x="6" y="126"/>
                </a:cubicBezTo>
                <a:cubicBezTo>
                  <a:pt x="53" y="189"/>
                  <a:pt x="53" y="189"/>
                  <a:pt x="53" y="189"/>
                </a:cubicBezTo>
                <a:cubicBezTo>
                  <a:pt x="57" y="194"/>
                  <a:pt x="63" y="197"/>
                  <a:pt x="69" y="197"/>
                </a:cubicBezTo>
                <a:cubicBezTo>
                  <a:pt x="70" y="197"/>
                  <a:pt x="70" y="197"/>
                  <a:pt x="71" y="197"/>
                </a:cubicBezTo>
                <a:cubicBezTo>
                  <a:pt x="78" y="196"/>
                  <a:pt x="84" y="192"/>
                  <a:pt x="87" y="186"/>
                </a:cubicBezTo>
                <a:cubicBezTo>
                  <a:pt x="173" y="33"/>
                  <a:pt x="173" y="33"/>
                  <a:pt x="173" y="33"/>
                </a:cubicBezTo>
                <a:cubicBezTo>
                  <a:pt x="178" y="24"/>
                  <a:pt x="175" y="11"/>
                  <a:pt x="165" y="6"/>
                </a:cubicBezTo>
              </a:path>
            </a:pathLst>
          </a:custGeom>
          <a:solidFill>
            <a:schemeClr val="accent2"/>
          </a:solidFill>
          <a:ln>
            <a:noFill/>
          </a:ln>
        </p:spPr>
        <p:txBody>
          <a:bodyPr vert="horz" wrap="square" lIns="68562" tIns="34281" rIns="68562" bIns="3428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45" name="TextBox 644">
            <a:extLst>
              <a:ext uri="{FF2B5EF4-FFF2-40B4-BE49-F238E27FC236}">
                <a16:creationId xmlns:a16="http://schemas.microsoft.com/office/drawing/2014/main" id="{50BF4B6E-B28C-1C43-8298-F156F4B7673F}"/>
              </a:ext>
            </a:extLst>
          </p:cNvPr>
          <p:cNvSpPr txBox="1"/>
          <p:nvPr/>
        </p:nvSpPr>
        <p:spPr>
          <a:xfrm>
            <a:off x="970304" y="5366387"/>
            <a:ext cx="1748203" cy="498388"/>
          </a:xfrm>
          <a:prstGeom prst="rect">
            <a:avLst/>
          </a:prstGeom>
          <a:solidFill>
            <a:schemeClr val="accent3"/>
          </a:solidFill>
          <a:ln>
            <a:noFill/>
          </a:ln>
          <a:effectLst/>
        </p:spPr>
        <p:txBody>
          <a:bodyPr wrap="square" rtlCol="0" anchor="ctr">
            <a:noAutofit/>
          </a:bodyPr>
          <a:lstStyle>
            <a:defPPr>
              <a:defRPr lang="de-DE"/>
            </a:defPPr>
            <a:lvl1pPr algn="ctr">
              <a:spcBef>
                <a:spcPts val="600"/>
              </a:spcBef>
              <a:buClr>
                <a:srgbClr val="F0AB00"/>
              </a:buClr>
              <a:buSzPct val="80000"/>
              <a:defRPr sz="1400" kern="0">
                <a:solidFill>
                  <a:schemeClr val="bg1"/>
                </a:solidFill>
                <a:ea typeface="Arial Unicode MS" pitchFamily="34" charset="-128"/>
                <a:cs typeface="Arial Unicode MS" pitchFamily="34" charset="-128"/>
              </a:defRPr>
            </a:lvl1pPr>
          </a:lstStyle>
          <a:p>
            <a:pPr marL="0" marR="0" lvl="0" indent="0" algn="r" defTabSz="457200" rtl="0" eaLnBrk="1" fontAlgn="auto" latinLnBrk="0" hangingPunct="1">
              <a:lnSpc>
                <a:spcPct val="100000"/>
              </a:lnSpc>
              <a:spcBef>
                <a:spcPts val="600"/>
              </a:spcBef>
              <a:spcAft>
                <a:spcPts val="0"/>
              </a:spcAft>
              <a:buClr>
                <a:srgbClr val="F0AB00"/>
              </a:buClr>
              <a:buSzPct val="80000"/>
              <a:buFontTx/>
              <a:buNone/>
              <a:tabLst/>
              <a:defRPr/>
            </a:pPr>
            <a:r>
              <a:rPr kumimoji="0" lang="en-US" sz="1000" b="0" i="0" u="none" strike="noStrike" kern="0" cap="none" spc="0" normalizeH="0" baseline="0" noProof="0" dirty="0">
                <a:ln>
                  <a:noFill/>
                </a:ln>
                <a:solidFill>
                  <a:srgbClr val="FFFFFF"/>
                </a:solidFill>
                <a:effectLst/>
                <a:uLnTx/>
                <a:uFillTx/>
                <a:latin typeface="Arial" panose="020B0604020202020204"/>
                <a:ea typeface="Arial Unicode MS" pitchFamily="34" charset="-128"/>
                <a:cs typeface="Arial Unicode MS" pitchFamily="34" charset="-128"/>
              </a:rPr>
              <a:t>No  need to print</a:t>
            </a:r>
          </a:p>
        </p:txBody>
      </p:sp>
      <p:sp>
        <p:nvSpPr>
          <p:cNvPr id="646" name="Freeform 31">
            <a:extLst>
              <a:ext uri="{FF2B5EF4-FFF2-40B4-BE49-F238E27FC236}">
                <a16:creationId xmlns:a16="http://schemas.microsoft.com/office/drawing/2014/main" id="{C3817CDA-4B81-0145-9754-02DAEBD2150E}"/>
              </a:ext>
            </a:extLst>
          </p:cNvPr>
          <p:cNvSpPr>
            <a:spLocks/>
          </p:cNvSpPr>
          <p:nvPr/>
        </p:nvSpPr>
        <p:spPr bwMode="auto">
          <a:xfrm>
            <a:off x="1084694" y="5523608"/>
            <a:ext cx="213423" cy="183946"/>
          </a:xfrm>
          <a:custGeom>
            <a:avLst/>
            <a:gdLst>
              <a:gd name="T0" fmla="*/ 165 w 178"/>
              <a:gd name="T1" fmla="*/ 6 h 197"/>
              <a:gd name="T2" fmla="*/ 137 w 178"/>
              <a:gd name="T3" fmla="*/ 13 h 197"/>
              <a:gd name="T4" fmla="*/ 67 w 178"/>
              <a:gd name="T5" fmla="*/ 139 h 197"/>
              <a:gd name="T6" fmla="*/ 39 w 178"/>
              <a:gd name="T7" fmla="*/ 102 h 197"/>
              <a:gd name="T8" fmla="*/ 11 w 178"/>
              <a:gd name="T9" fmla="*/ 97 h 197"/>
              <a:gd name="T10" fmla="*/ 6 w 178"/>
              <a:gd name="T11" fmla="*/ 126 h 197"/>
              <a:gd name="T12" fmla="*/ 53 w 178"/>
              <a:gd name="T13" fmla="*/ 189 h 197"/>
              <a:gd name="T14" fmla="*/ 69 w 178"/>
              <a:gd name="T15" fmla="*/ 197 h 197"/>
              <a:gd name="T16" fmla="*/ 71 w 178"/>
              <a:gd name="T17" fmla="*/ 197 h 197"/>
              <a:gd name="T18" fmla="*/ 87 w 178"/>
              <a:gd name="T19" fmla="*/ 186 h 197"/>
              <a:gd name="T20" fmla="*/ 173 w 178"/>
              <a:gd name="T21" fmla="*/ 33 h 197"/>
              <a:gd name="T22" fmla="*/ 165 w 178"/>
              <a:gd name="T23" fmla="*/ 6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8" h="197">
                <a:moveTo>
                  <a:pt x="165" y="6"/>
                </a:moveTo>
                <a:cubicBezTo>
                  <a:pt x="155" y="0"/>
                  <a:pt x="142" y="4"/>
                  <a:pt x="137" y="13"/>
                </a:cubicBezTo>
                <a:cubicBezTo>
                  <a:pt x="67" y="139"/>
                  <a:pt x="67" y="139"/>
                  <a:pt x="67" y="139"/>
                </a:cubicBezTo>
                <a:cubicBezTo>
                  <a:pt x="39" y="102"/>
                  <a:pt x="39" y="102"/>
                  <a:pt x="39" y="102"/>
                </a:cubicBezTo>
                <a:cubicBezTo>
                  <a:pt x="33" y="92"/>
                  <a:pt x="20" y="91"/>
                  <a:pt x="11" y="97"/>
                </a:cubicBezTo>
                <a:cubicBezTo>
                  <a:pt x="2" y="104"/>
                  <a:pt x="0" y="117"/>
                  <a:pt x="6" y="126"/>
                </a:cubicBezTo>
                <a:cubicBezTo>
                  <a:pt x="53" y="189"/>
                  <a:pt x="53" y="189"/>
                  <a:pt x="53" y="189"/>
                </a:cubicBezTo>
                <a:cubicBezTo>
                  <a:pt x="57" y="194"/>
                  <a:pt x="63" y="197"/>
                  <a:pt x="69" y="197"/>
                </a:cubicBezTo>
                <a:cubicBezTo>
                  <a:pt x="70" y="197"/>
                  <a:pt x="70" y="197"/>
                  <a:pt x="71" y="197"/>
                </a:cubicBezTo>
                <a:cubicBezTo>
                  <a:pt x="78" y="196"/>
                  <a:pt x="84" y="192"/>
                  <a:pt x="87" y="186"/>
                </a:cubicBezTo>
                <a:cubicBezTo>
                  <a:pt x="173" y="33"/>
                  <a:pt x="173" y="33"/>
                  <a:pt x="173" y="33"/>
                </a:cubicBezTo>
                <a:cubicBezTo>
                  <a:pt x="178" y="24"/>
                  <a:pt x="175" y="11"/>
                  <a:pt x="165" y="6"/>
                </a:cubicBezTo>
              </a:path>
            </a:pathLst>
          </a:custGeom>
          <a:solidFill>
            <a:schemeClr val="accent2"/>
          </a:solidFill>
          <a:ln>
            <a:noFill/>
          </a:ln>
        </p:spPr>
        <p:txBody>
          <a:bodyPr vert="horz" wrap="square" lIns="68562" tIns="34281" rIns="68562" bIns="3428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48" name="TextBox 647">
            <a:extLst>
              <a:ext uri="{FF2B5EF4-FFF2-40B4-BE49-F238E27FC236}">
                <a16:creationId xmlns:a16="http://schemas.microsoft.com/office/drawing/2014/main" id="{3FF3444A-7ECE-354F-9179-3657E9CAC839}"/>
              </a:ext>
            </a:extLst>
          </p:cNvPr>
          <p:cNvSpPr txBox="1"/>
          <p:nvPr/>
        </p:nvSpPr>
        <p:spPr>
          <a:xfrm>
            <a:off x="970304" y="4237049"/>
            <a:ext cx="1748203" cy="499052"/>
          </a:xfrm>
          <a:prstGeom prst="rect">
            <a:avLst/>
          </a:prstGeom>
          <a:solidFill>
            <a:schemeClr val="accent3"/>
          </a:solidFill>
          <a:ln>
            <a:noFill/>
          </a:ln>
          <a:effectLst/>
        </p:spPr>
        <p:txBody>
          <a:bodyPr wrap="square" rtlCol="0" anchor="ctr">
            <a:noAutofit/>
          </a:bodyPr>
          <a:lstStyle>
            <a:defPPr>
              <a:defRPr lang="de-DE"/>
            </a:defPPr>
            <a:lvl1pPr algn="ctr">
              <a:spcBef>
                <a:spcPts val="600"/>
              </a:spcBef>
              <a:buClr>
                <a:srgbClr val="F0AB00"/>
              </a:buClr>
              <a:buSzPct val="80000"/>
              <a:defRPr sz="1400" kern="0">
                <a:solidFill>
                  <a:schemeClr val="bg1"/>
                </a:solidFill>
                <a:ea typeface="Arial Unicode MS" pitchFamily="34" charset="-128"/>
                <a:cs typeface="Arial Unicode MS" pitchFamily="34" charset="-128"/>
              </a:defRPr>
            </a:lvl1pPr>
          </a:lstStyle>
          <a:p>
            <a:pPr marL="0" marR="0" lvl="0" indent="0" algn="r" defTabSz="457200" rtl="0" eaLnBrk="1" fontAlgn="auto" latinLnBrk="0" hangingPunct="1">
              <a:lnSpc>
                <a:spcPct val="100000"/>
              </a:lnSpc>
              <a:spcBef>
                <a:spcPts val="600"/>
              </a:spcBef>
              <a:spcAft>
                <a:spcPts val="0"/>
              </a:spcAft>
              <a:buClr>
                <a:srgbClr val="F0AB00"/>
              </a:buClr>
              <a:buSzPct val="80000"/>
              <a:buFontTx/>
              <a:buNone/>
              <a:tabLst/>
              <a:defRPr/>
            </a:pPr>
            <a:r>
              <a:rPr kumimoji="0" lang="en-US" sz="1000" b="0" i="0" u="none" strike="noStrike" kern="0" cap="none" spc="0" normalizeH="0" baseline="0" noProof="0">
                <a:ln>
                  <a:noFill/>
                </a:ln>
                <a:solidFill>
                  <a:srgbClr val="FFFFFF"/>
                </a:solidFill>
                <a:effectLst/>
                <a:uLnTx/>
                <a:uFillTx/>
                <a:latin typeface="Arial" panose="020B0604020202020204"/>
                <a:ea typeface="Arial Unicode MS" pitchFamily="34" charset="-128"/>
                <a:cs typeface="Arial Unicode MS" pitchFamily="34" charset="-128"/>
              </a:rPr>
              <a:t>No invoices lost </a:t>
            </a:r>
            <a:br>
              <a:rPr kumimoji="0" lang="en-US" sz="1000" b="0" i="0" u="none" strike="noStrike" kern="0" cap="none" spc="0" normalizeH="0" baseline="0" noProof="0">
                <a:ln>
                  <a:noFill/>
                </a:ln>
                <a:solidFill>
                  <a:srgbClr val="FFFFFF"/>
                </a:solidFill>
                <a:effectLst/>
                <a:uLnTx/>
                <a:uFillTx/>
                <a:latin typeface="Arial" panose="020B0604020202020204"/>
                <a:ea typeface="Arial Unicode MS" pitchFamily="34" charset="-128"/>
                <a:cs typeface="Arial Unicode MS" pitchFamily="34" charset="-128"/>
              </a:rPr>
            </a:br>
            <a:r>
              <a:rPr kumimoji="0" lang="en-US" sz="1000" b="0" i="0" u="none" strike="noStrike" kern="0" cap="none" spc="0" normalizeH="0" baseline="0" noProof="0">
                <a:ln>
                  <a:noFill/>
                </a:ln>
                <a:solidFill>
                  <a:srgbClr val="FFFFFF"/>
                </a:solidFill>
                <a:effectLst/>
                <a:uLnTx/>
                <a:uFillTx/>
                <a:latin typeface="Arial" panose="020B0604020202020204"/>
                <a:ea typeface="Arial Unicode MS" pitchFamily="34" charset="-128"/>
                <a:cs typeface="Arial Unicode MS" pitchFamily="34" charset="-128"/>
              </a:rPr>
              <a:t>in private mailboxes</a:t>
            </a:r>
          </a:p>
        </p:txBody>
      </p:sp>
      <p:sp>
        <p:nvSpPr>
          <p:cNvPr id="649" name="Freeform 31">
            <a:extLst>
              <a:ext uri="{FF2B5EF4-FFF2-40B4-BE49-F238E27FC236}">
                <a16:creationId xmlns:a16="http://schemas.microsoft.com/office/drawing/2014/main" id="{A39DD8A9-7426-FD48-892C-D01F90327459}"/>
              </a:ext>
            </a:extLst>
          </p:cNvPr>
          <p:cNvSpPr>
            <a:spLocks/>
          </p:cNvSpPr>
          <p:nvPr/>
        </p:nvSpPr>
        <p:spPr bwMode="auto">
          <a:xfrm>
            <a:off x="1084694" y="4354401"/>
            <a:ext cx="213423" cy="183946"/>
          </a:xfrm>
          <a:custGeom>
            <a:avLst/>
            <a:gdLst>
              <a:gd name="T0" fmla="*/ 165 w 178"/>
              <a:gd name="T1" fmla="*/ 6 h 197"/>
              <a:gd name="T2" fmla="*/ 137 w 178"/>
              <a:gd name="T3" fmla="*/ 13 h 197"/>
              <a:gd name="T4" fmla="*/ 67 w 178"/>
              <a:gd name="T5" fmla="*/ 139 h 197"/>
              <a:gd name="T6" fmla="*/ 39 w 178"/>
              <a:gd name="T7" fmla="*/ 102 h 197"/>
              <a:gd name="T8" fmla="*/ 11 w 178"/>
              <a:gd name="T9" fmla="*/ 97 h 197"/>
              <a:gd name="T10" fmla="*/ 6 w 178"/>
              <a:gd name="T11" fmla="*/ 126 h 197"/>
              <a:gd name="T12" fmla="*/ 53 w 178"/>
              <a:gd name="T13" fmla="*/ 189 h 197"/>
              <a:gd name="T14" fmla="*/ 69 w 178"/>
              <a:gd name="T15" fmla="*/ 197 h 197"/>
              <a:gd name="T16" fmla="*/ 71 w 178"/>
              <a:gd name="T17" fmla="*/ 197 h 197"/>
              <a:gd name="T18" fmla="*/ 87 w 178"/>
              <a:gd name="T19" fmla="*/ 186 h 197"/>
              <a:gd name="T20" fmla="*/ 173 w 178"/>
              <a:gd name="T21" fmla="*/ 33 h 197"/>
              <a:gd name="T22" fmla="*/ 165 w 178"/>
              <a:gd name="T23" fmla="*/ 6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8" h="197">
                <a:moveTo>
                  <a:pt x="165" y="6"/>
                </a:moveTo>
                <a:cubicBezTo>
                  <a:pt x="155" y="0"/>
                  <a:pt x="142" y="4"/>
                  <a:pt x="137" y="13"/>
                </a:cubicBezTo>
                <a:cubicBezTo>
                  <a:pt x="67" y="139"/>
                  <a:pt x="67" y="139"/>
                  <a:pt x="67" y="139"/>
                </a:cubicBezTo>
                <a:cubicBezTo>
                  <a:pt x="39" y="102"/>
                  <a:pt x="39" y="102"/>
                  <a:pt x="39" y="102"/>
                </a:cubicBezTo>
                <a:cubicBezTo>
                  <a:pt x="33" y="92"/>
                  <a:pt x="20" y="91"/>
                  <a:pt x="11" y="97"/>
                </a:cubicBezTo>
                <a:cubicBezTo>
                  <a:pt x="2" y="104"/>
                  <a:pt x="0" y="117"/>
                  <a:pt x="6" y="126"/>
                </a:cubicBezTo>
                <a:cubicBezTo>
                  <a:pt x="53" y="189"/>
                  <a:pt x="53" y="189"/>
                  <a:pt x="53" y="189"/>
                </a:cubicBezTo>
                <a:cubicBezTo>
                  <a:pt x="57" y="194"/>
                  <a:pt x="63" y="197"/>
                  <a:pt x="69" y="197"/>
                </a:cubicBezTo>
                <a:cubicBezTo>
                  <a:pt x="70" y="197"/>
                  <a:pt x="70" y="197"/>
                  <a:pt x="71" y="197"/>
                </a:cubicBezTo>
                <a:cubicBezTo>
                  <a:pt x="78" y="196"/>
                  <a:pt x="84" y="192"/>
                  <a:pt x="87" y="186"/>
                </a:cubicBezTo>
                <a:cubicBezTo>
                  <a:pt x="173" y="33"/>
                  <a:pt x="173" y="33"/>
                  <a:pt x="173" y="33"/>
                </a:cubicBezTo>
                <a:cubicBezTo>
                  <a:pt x="178" y="24"/>
                  <a:pt x="175" y="11"/>
                  <a:pt x="165" y="6"/>
                </a:cubicBezTo>
              </a:path>
            </a:pathLst>
          </a:custGeom>
          <a:solidFill>
            <a:schemeClr val="accent2"/>
          </a:solidFill>
          <a:ln>
            <a:noFill/>
          </a:ln>
        </p:spPr>
        <p:txBody>
          <a:bodyPr vert="horz" wrap="square" lIns="68562" tIns="34281" rIns="68562" bIns="3428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panose="020B0604020202020204"/>
              <a:ea typeface="+mn-ea"/>
              <a:cs typeface="+mn-cs"/>
            </a:endParaRPr>
          </a:p>
        </p:txBody>
      </p:sp>
      <p:grpSp>
        <p:nvGrpSpPr>
          <p:cNvPr id="651" name="Group 650">
            <a:extLst>
              <a:ext uri="{FF2B5EF4-FFF2-40B4-BE49-F238E27FC236}">
                <a16:creationId xmlns:a16="http://schemas.microsoft.com/office/drawing/2014/main" id="{6B96E58D-3C77-134E-814F-57C27DDE0D15}"/>
              </a:ext>
            </a:extLst>
          </p:cNvPr>
          <p:cNvGrpSpPr/>
          <p:nvPr/>
        </p:nvGrpSpPr>
        <p:grpSpPr>
          <a:xfrm>
            <a:off x="976178" y="3528878"/>
            <a:ext cx="464112" cy="585583"/>
            <a:chOff x="6430963" y="2693988"/>
            <a:chExt cx="781050" cy="1020762"/>
          </a:xfrm>
          <a:solidFill>
            <a:srgbClr val="1BC04B"/>
          </a:solidFill>
        </p:grpSpPr>
        <p:sp>
          <p:nvSpPr>
            <p:cNvPr id="653" name="Freeform 9">
              <a:extLst>
                <a:ext uri="{FF2B5EF4-FFF2-40B4-BE49-F238E27FC236}">
                  <a16:creationId xmlns:a16="http://schemas.microsoft.com/office/drawing/2014/main" id="{ED9ECE3D-9E7B-1849-B22A-59A694E8A978}"/>
                </a:ext>
              </a:extLst>
            </p:cNvPr>
            <p:cNvSpPr>
              <a:spLocks/>
            </p:cNvSpPr>
            <p:nvPr/>
          </p:nvSpPr>
          <p:spPr bwMode="auto">
            <a:xfrm>
              <a:off x="6575425" y="3587750"/>
              <a:ext cx="107950" cy="127000"/>
            </a:xfrm>
            <a:custGeom>
              <a:avLst/>
              <a:gdLst>
                <a:gd name="T0" fmla="*/ 0 w 18"/>
                <a:gd name="T1" fmla="*/ 21 h 21"/>
                <a:gd name="T2" fmla="*/ 18 w 18"/>
                <a:gd name="T3" fmla="*/ 0 h 21"/>
                <a:gd name="T4" fmla="*/ 0 w 18"/>
                <a:gd name="T5" fmla="*/ 21 h 21"/>
              </a:gdLst>
              <a:ahLst/>
              <a:cxnLst>
                <a:cxn ang="0">
                  <a:pos x="T0" y="T1"/>
                </a:cxn>
                <a:cxn ang="0">
                  <a:pos x="T2" y="T3"/>
                </a:cxn>
                <a:cxn ang="0">
                  <a:pos x="T4" y="T5"/>
                </a:cxn>
              </a:cxnLst>
              <a:rect l="0" t="0" r="r" b="b"/>
              <a:pathLst>
                <a:path w="18" h="21">
                  <a:moveTo>
                    <a:pt x="0" y="21"/>
                  </a:moveTo>
                  <a:cubicBezTo>
                    <a:pt x="7" y="15"/>
                    <a:pt x="13" y="8"/>
                    <a:pt x="18" y="0"/>
                  </a:cubicBezTo>
                  <a:cubicBezTo>
                    <a:pt x="12" y="5"/>
                    <a:pt x="6" y="13"/>
                    <a:pt x="0"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54" name="Freeform 10">
              <a:extLst>
                <a:ext uri="{FF2B5EF4-FFF2-40B4-BE49-F238E27FC236}">
                  <a16:creationId xmlns:a16="http://schemas.microsoft.com/office/drawing/2014/main" id="{9DC25302-AF4D-E146-BE01-76DCADFD36EC}"/>
                </a:ext>
              </a:extLst>
            </p:cNvPr>
            <p:cNvSpPr>
              <a:spLocks/>
            </p:cNvSpPr>
            <p:nvPr/>
          </p:nvSpPr>
          <p:spPr bwMode="auto">
            <a:xfrm>
              <a:off x="6791325" y="3038475"/>
              <a:ext cx="17463" cy="138112"/>
            </a:xfrm>
            <a:custGeom>
              <a:avLst/>
              <a:gdLst>
                <a:gd name="T0" fmla="*/ 3 w 3"/>
                <a:gd name="T1" fmla="*/ 0 h 23"/>
                <a:gd name="T2" fmla="*/ 1 w 3"/>
                <a:gd name="T3" fmla="*/ 23 h 23"/>
                <a:gd name="T4" fmla="*/ 3 w 3"/>
                <a:gd name="T5" fmla="*/ 0 h 23"/>
              </a:gdLst>
              <a:ahLst/>
              <a:cxnLst>
                <a:cxn ang="0">
                  <a:pos x="T0" y="T1"/>
                </a:cxn>
                <a:cxn ang="0">
                  <a:pos x="T2" y="T3"/>
                </a:cxn>
                <a:cxn ang="0">
                  <a:pos x="T4" y="T5"/>
                </a:cxn>
              </a:cxnLst>
              <a:rect l="0" t="0" r="r" b="b"/>
              <a:pathLst>
                <a:path w="3" h="23">
                  <a:moveTo>
                    <a:pt x="3" y="0"/>
                  </a:moveTo>
                  <a:cubicBezTo>
                    <a:pt x="1" y="6"/>
                    <a:pt x="0" y="14"/>
                    <a:pt x="1" y="23"/>
                  </a:cubicBezTo>
                  <a:cubicBezTo>
                    <a:pt x="2" y="14"/>
                    <a:pt x="3" y="6"/>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55" name="Freeform 11">
              <a:extLst>
                <a:ext uri="{FF2B5EF4-FFF2-40B4-BE49-F238E27FC236}">
                  <a16:creationId xmlns:a16="http://schemas.microsoft.com/office/drawing/2014/main" id="{0E2D86E2-15ED-9A4F-B0EA-437ECA917D49}"/>
                </a:ext>
              </a:extLst>
            </p:cNvPr>
            <p:cNvSpPr>
              <a:spLocks/>
            </p:cNvSpPr>
            <p:nvPr/>
          </p:nvSpPr>
          <p:spPr bwMode="auto">
            <a:xfrm>
              <a:off x="6623050" y="2797175"/>
              <a:ext cx="30163" cy="107950"/>
            </a:xfrm>
            <a:custGeom>
              <a:avLst/>
              <a:gdLst>
                <a:gd name="T0" fmla="*/ 5 w 5"/>
                <a:gd name="T1" fmla="*/ 8 h 18"/>
                <a:gd name="T2" fmla="*/ 1 w 5"/>
                <a:gd name="T3" fmla="*/ 0 h 18"/>
                <a:gd name="T4" fmla="*/ 0 w 5"/>
                <a:gd name="T5" fmla="*/ 0 h 18"/>
                <a:gd name="T6" fmla="*/ 0 w 5"/>
                <a:gd name="T7" fmla="*/ 18 h 18"/>
                <a:gd name="T8" fmla="*/ 1 w 5"/>
                <a:gd name="T9" fmla="*/ 18 h 18"/>
                <a:gd name="T10" fmla="*/ 5 w 5"/>
                <a:gd name="T11" fmla="*/ 8 h 18"/>
              </a:gdLst>
              <a:ahLst/>
              <a:cxnLst>
                <a:cxn ang="0">
                  <a:pos x="T0" y="T1"/>
                </a:cxn>
                <a:cxn ang="0">
                  <a:pos x="T2" y="T3"/>
                </a:cxn>
                <a:cxn ang="0">
                  <a:pos x="T4" y="T5"/>
                </a:cxn>
                <a:cxn ang="0">
                  <a:pos x="T6" y="T7"/>
                </a:cxn>
                <a:cxn ang="0">
                  <a:pos x="T8" y="T9"/>
                </a:cxn>
                <a:cxn ang="0">
                  <a:pos x="T10" y="T11"/>
                </a:cxn>
              </a:cxnLst>
              <a:rect l="0" t="0" r="r" b="b"/>
              <a:pathLst>
                <a:path w="5" h="18">
                  <a:moveTo>
                    <a:pt x="5" y="8"/>
                  </a:moveTo>
                  <a:cubicBezTo>
                    <a:pt x="5" y="3"/>
                    <a:pt x="4" y="0"/>
                    <a:pt x="1" y="0"/>
                  </a:cubicBezTo>
                  <a:cubicBezTo>
                    <a:pt x="0" y="0"/>
                    <a:pt x="0" y="0"/>
                    <a:pt x="0" y="0"/>
                  </a:cubicBezTo>
                  <a:cubicBezTo>
                    <a:pt x="0" y="18"/>
                    <a:pt x="0" y="18"/>
                    <a:pt x="0" y="18"/>
                  </a:cubicBezTo>
                  <a:cubicBezTo>
                    <a:pt x="0" y="18"/>
                    <a:pt x="0" y="18"/>
                    <a:pt x="1" y="18"/>
                  </a:cubicBezTo>
                  <a:cubicBezTo>
                    <a:pt x="3" y="18"/>
                    <a:pt x="5" y="16"/>
                    <a:pt x="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56" name="Freeform 12">
              <a:extLst>
                <a:ext uri="{FF2B5EF4-FFF2-40B4-BE49-F238E27FC236}">
                  <a16:creationId xmlns:a16="http://schemas.microsoft.com/office/drawing/2014/main" id="{39340E73-3BB7-064F-AC29-DA5CF38DFB2A}"/>
                </a:ext>
              </a:extLst>
            </p:cNvPr>
            <p:cNvSpPr>
              <a:spLocks/>
            </p:cNvSpPr>
            <p:nvPr/>
          </p:nvSpPr>
          <p:spPr bwMode="auto">
            <a:xfrm>
              <a:off x="6515100" y="2797175"/>
              <a:ext cx="23813" cy="47625"/>
            </a:xfrm>
            <a:custGeom>
              <a:avLst/>
              <a:gdLst>
                <a:gd name="T0" fmla="*/ 1 w 4"/>
                <a:gd name="T1" fmla="*/ 0 h 8"/>
                <a:gd name="T2" fmla="*/ 0 w 4"/>
                <a:gd name="T3" fmla="*/ 0 h 8"/>
                <a:gd name="T4" fmla="*/ 0 w 4"/>
                <a:gd name="T5" fmla="*/ 8 h 8"/>
                <a:gd name="T6" fmla="*/ 1 w 4"/>
                <a:gd name="T7" fmla="*/ 8 h 8"/>
                <a:gd name="T8" fmla="*/ 4 w 4"/>
                <a:gd name="T9" fmla="*/ 4 h 8"/>
                <a:gd name="T10" fmla="*/ 1 w 4"/>
                <a:gd name="T11" fmla="*/ 0 h 8"/>
              </a:gdLst>
              <a:ahLst/>
              <a:cxnLst>
                <a:cxn ang="0">
                  <a:pos x="T0" y="T1"/>
                </a:cxn>
                <a:cxn ang="0">
                  <a:pos x="T2" y="T3"/>
                </a:cxn>
                <a:cxn ang="0">
                  <a:pos x="T4" y="T5"/>
                </a:cxn>
                <a:cxn ang="0">
                  <a:pos x="T6" y="T7"/>
                </a:cxn>
                <a:cxn ang="0">
                  <a:pos x="T8" y="T9"/>
                </a:cxn>
                <a:cxn ang="0">
                  <a:pos x="T10" y="T11"/>
                </a:cxn>
              </a:cxnLst>
              <a:rect l="0" t="0" r="r" b="b"/>
              <a:pathLst>
                <a:path w="4" h="8">
                  <a:moveTo>
                    <a:pt x="1" y="0"/>
                  </a:moveTo>
                  <a:cubicBezTo>
                    <a:pt x="0" y="0"/>
                    <a:pt x="0" y="0"/>
                    <a:pt x="0" y="0"/>
                  </a:cubicBezTo>
                  <a:cubicBezTo>
                    <a:pt x="0" y="8"/>
                    <a:pt x="0" y="8"/>
                    <a:pt x="0" y="8"/>
                  </a:cubicBezTo>
                  <a:cubicBezTo>
                    <a:pt x="0" y="8"/>
                    <a:pt x="0" y="8"/>
                    <a:pt x="1" y="8"/>
                  </a:cubicBezTo>
                  <a:cubicBezTo>
                    <a:pt x="3" y="8"/>
                    <a:pt x="4" y="6"/>
                    <a:pt x="4" y="4"/>
                  </a:cubicBezTo>
                  <a:cubicBezTo>
                    <a:pt x="4" y="1"/>
                    <a:pt x="3"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57" name="Freeform 13">
              <a:extLst>
                <a:ext uri="{FF2B5EF4-FFF2-40B4-BE49-F238E27FC236}">
                  <a16:creationId xmlns:a16="http://schemas.microsoft.com/office/drawing/2014/main" id="{80F56FB9-A3FB-0649-85C5-1CB72707A441}"/>
                </a:ext>
              </a:extLst>
            </p:cNvPr>
            <p:cNvSpPr>
              <a:spLocks noEditPoints="1"/>
            </p:cNvSpPr>
            <p:nvPr/>
          </p:nvSpPr>
          <p:spPr bwMode="auto">
            <a:xfrm>
              <a:off x="6430963" y="2693988"/>
              <a:ext cx="781050" cy="1020762"/>
            </a:xfrm>
            <a:custGeom>
              <a:avLst/>
              <a:gdLst>
                <a:gd name="T0" fmla="*/ 0 w 130"/>
                <a:gd name="T1" fmla="*/ 0 h 169"/>
                <a:gd name="T2" fmla="*/ 0 w 130"/>
                <a:gd name="T3" fmla="*/ 169 h 169"/>
                <a:gd name="T4" fmla="*/ 130 w 130"/>
                <a:gd name="T5" fmla="*/ 169 h 169"/>
                <a:gd name="T6" fmla="*/ 130 w 130"/>
                <a:gd name="T7" fmla="*/ 39 h 169"/>
                <a:gd name="T8" fmla="*/ 91 w 130"/>
                <a:gd name="T9" fmla="*/ 0 h 169"/>
                <a:gd name="T10" fmla="*/ 0 w 130"/>
                <a:gd name="T11" fmla="*/ 0 h 169"/>
                <a:gd name="T12" fmla="*/ 46 w 130"/>
                <a:gd name="T13" fmla="*/ 13 h 169"/>
                <a:gd name="T14" fmla="*/ 58 w 130"/>
                <a:gd name="T15" fmla="*/ 13 h 169"/>
                <a:gd name="T16" fmla="*/ 58 w 130"/>
                <a:gd name="T17" fmla="*/ 17 h 169"/>
                <a:gd name="T18" fmla="*/ 51 w 130"/>
                <a:gd name="T19" fmla="*/ 17 h 169"/>
                <a:gd name="T20" fmla="*/ 51 w 130"/>
                <a:gd name="T21" fmla="*/ 24 h 169"/>
                <a:gd name="T22" fmla="*/ 57 w 130"/>
                <a:gd name="T23" fmla="*/ 24 h 169"/>
                <a:gd name="T24" fmla="*/ 57 w 130"/>
                <a:gd name="T25" fmla="*/ 28 h 169"/>
                <a:gd name="T26" fmla="*/ 51 w 130"/>
                <a:gd name="T27" fmla="*/ 28 h 169"/>
                <a:gd name="T28" fmla="*/ 51 w 130"/>
                <a:gd name="T29" fmla="*/ 39 h 169"/>
                <a:gd name="T30" fmla="*/ 46 w 130"/>
                <a:gd name="T31" fmla="*/ 39 h 169"/>
                <a:gd name="T32" fmla="*/ 46 w 130"/>
                <a:gd name="T33" fmla="*/ 13 h 169"/>
                <a:gd name="T34" fmla="*/ 27 w 130"/>
                <a:gd name="T35" fmla="*/ 13 h 169"/>
                <a:gd name="T36" fmla="*/ 32 w 130"/>
                <a:gd name="T37" fmla="*/ 12 h 169"/>
                <a:gd name="T38" fmla="*/ 39 w 130"/>
                <a:gd name="T39" fmla="*/ 15 h 169"/>
                <a:gd name="T40" fmla="*/ 43 w 130"/>
                <a:gd name="T41" fmla="*/ 26 h 169"/>
                <a:gd name="T42" fmla="*/ 39 w 130"/>
                <a:gd name="T43" fmla="*/ 37 h 169"/>
                <a:gd name="T44" fmla="*/ 31 w 130"/>
                <a:gd name="T45" fmla="*/ 39 h 169"/>
                <a:gd name="T46" fmla="*/ 27 w 130"/>
                <a:gd name="T47" fmla="*/ 39 h 169"/>
                <a:gd name="T48" fmla="*/ 27 w 130"/>
                <a:gd name="T49" fmla="*/ 13 h 169"/>
                <a:gd name="T50" fmla="*/ 14 w 130"/>
                <a:gd name="T51" fmla="*/ 29 h 169"/>
                <a:gd name="T52" fmla="*/ 14 w 130"/>
                <a:gd name="T53" fmla="*/ 39 h 169"/>
                <a:gd name="T54" fmla="*/ 8 w 130"/>
                <a:gd name="T55" fmla="*/ 39 h 169"/>
                <a:gd name="T56" fmla="*/ 8 w 130"/>
                <a:gd name="T57" fmla="*/ 13 h 169"/>
                <a:gd name="T58" fmla="*/ 14 w 130"/>
                <a:gd name="T59" fmla="*/ 12 h 169"/>
                <a:gd name="T60" fmla="*/ 21 w 130"/>
                <a:gd name="T61" fmla="*/ 15 h 169"/>
                <a:gd name="T62" fmla="*/ 23 w 130"/>
                <a:gd name="T63" fmla="*/ 20 h 169"/>
                <a:gd name="T64" fmla="*/ 21 w 130"/>
                <a:gd name="T65" fmla="*/ 27 h 169"/>
                <a:gd name="T66" fmla="*/ 15 w 130"/>
                <a:gd name="T67" fmla="*/ 29 h 169"/>
                <a:gd name="T68" fmla="*/ 14 w 130"/>
                <a:gd name="T69" fmla="*/ 29 h 169"/>
                <a:gd name="T70" fmla="*/ 119 w 130"/>
                <a:gd name="T71" fmla="*/ 125 h 169"/>
                <a:gd name="T72" fmla="*/ 118 w 130"/>
                <a:gd name="T73" fmla="*/ 126 h 169"/>
                <a:gd name="T74" fmla="*/ 81 w 130"/>
                <a:gd name="T75" fmla="*/ 117 h 169"/>
                <a:gd name="T76" fmla="*/ 48 w 130"/>
                <a:gd name="T77" fmla="*/ 128 h 169"/>
                <a:gd name="T78" fmla="*/ 20 w 130"/>
                <a:gd name="T79" fmla="*/ 161 h 169"/>
                <a:gd name="T80" fmla="*/ 19 w 130"/>
                <a:gd name="T81" fmla="*/ 161 h 169"/>
                <a:gd name="T82" fmla="*/ 19 w 130"/>
                <a:gd name="T83" fmla="*/ 161 h 169"/>
                <a:gd name="T84" fmla="*/ 18 w 130"/>
                <a:gd name="T85" fmla="*/ 159 h 169"/>
                <a:gd name="T86" fmla="*/ 46 w 130"/>
                <a:gd name="T87" fmla="*/ 127 h 169"/>
                <a:gd name="T88" fmla="*/ 59 w 130"/>
                <a:gd name="T89" fmla="*/ 88 h 169"/>
                <a:gd name="T90" fmla="*/ 63 w 130"/>
                <a:gd name="T91" fmla="*/ 47 h 169"/>
                <a:gd name="T92" fmla="*/ 65 w 130"/>
                <a:gd name="T93" fmla="*/ 47 h 169"/>
                <a:gd name="T94" fmla="*/ 66 w 130"/>
                <a:gd name="T95" fmla="*/ 48 h 169"/>
                <a:gd name="T96" fmla="*/ 62 w 130"/>
                <a:gd name="T97" fmla="*/ 88 h 169"/>
                <a:gd name="T98" fmla="*/ 81 w 130"/>
                <a:gd name="T99" fmla="*/ 114 h 169"/>
                <a:gd name="T100" fmla="*/ 117 w 130"/>
                <a:gd name="T101" fmla="*/ 123 h 169"/>
                <a:gd name="T102" fmla="*/ 118 w 130"/>
                <a:gd name="T103" fmla="*/ 124 h 169"/>
                <a:gd name="T104" fmla="*/ 119 w 130"/>
                <a:gd name="T105" fmla="*/ 125 h 169"/>
                <a:gd name="T106" fmla="*/ 89 w 130"/>
                <a:gd name="T107" fmla="*/ 41 h 169"/>
                <a:gd name="T108" fmla="*/ 89 w 130"/>
                <a:gd name="T109" fmla="*/ 8 h 169"/>
                <a:gd name="T110" fmla="*/ 122 w 130"/>
                <a:gd name="T111" fmla="*/ 41 h 169"/>
                <a:gd name="T112" fmla="*/ 89 w 130"/>
                <a:gd name="T113" fmla="*/ 41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 h="169">
                  <a:moveTo>
                    <a:pt x="0" y="0"/>
                  </a:moveTo>
                  <a:cubicBezTo>
                    <a:pt x="0" y="169"/>
                    <a:pt x="0" y="169"/>
                    <a:pt x="0" y="169"/>
                  </a:cubicBezTo>
                  <a:cubicBezTo>
                    <a:pt x="130" y="169"/>
                    <a:pt x="130" y="169"/>
                    <a:pt x="130" y="169"/>
                  </a:cubicBezTo>
                  <a:cubicBezTo>
                    <a:pt x="130" y="39"/>
                    <a:pt x="130" y="39"/>
                    <a:pt x="130" y="39"/>
                  </a:cubicBezTo>
                  <a:cubicBezTo>
                    <a:pt x="91" y="0"/>
                    <a:pt x="91" y="0"/>
                    <a:pt x="91" y="0"/>
                  </a:cubicBezTo>
                  <a:lnTo>
                    <a:pt x="0" y="0"/>
                  </a:lnTo>
                  <a:close/>
                  <a:moveTo>
                    <a:pt x="46" y="13"/>
                  </a:moveTo>
                  <a:cubicBezTo>
                    <a:pt x="58" y="13"/>
                    <a:pt x="58" y="13"/>
                    <a:pt x="58" y="13"/>
                  </a:cubicBezTo>
                  <a:cubicBezTo>
                    <a:pt x="58" y="17"/>
                    <a:pt x="58" y="17"/>
                    <a:pt x="58" y="17"/>
                  </a:cubicBezTo>
                  <a:cubicBezTo>
                    <a:pt x="51" y="17"/>
                    <a:pt x="51" y="17"/>
                    <a:pt x="51" y="17"/>
                  </a:cubicBezTo>
                  <a:cubicBezTo>
                    <a:pt x="51" y="24"/>
                    <a:pt x="51" y="24"/>
                    <a:pt x="51" y="24"/>
                  </a:cubicBezTo>
                  <a:cubicBezTo>
                    <a:pt x="57" y="24"/>
                    <a:pt x="57" y="24"/>
                    <a:pt x="57" y="24"/>
                  </a:cubicBezTo>
                  <a:cubicBezTo>
                    <a:pt x="57" y="28"/>
                    <a:pt x="57" y="28"/>
                    <a:pt x="57" y="28"/>
                  </a:cubicBezTo>
                  <a:cubicBezTo>
                    <a:pt x="51" y="28"/>
                    <a:pt x="51" y="28"/>
                    <a:pt x="51" y="28"/>
                  </a:cubicBezTo>
                  <a:cubicBezTo>
                    <a:pt x="51" y="39"/>
                    <a:pt x="51" y="39"/>
                    <a:pt x="51" y="39"/>
                  </a:cubicBezTo>
                  <a:cubicBezTo>
                    <a:pt x="46" y="39"/>
                    <a:pt x="46" y="39"/>
                    <a:pt x="46" y="39"/>
                  </a:cubicBezTo>
                  <a:lnTo>
                    <a:pt x="46" y="13"/>
                  </a:lnTo>
                  <a:close/>
                  <a:moveTo>
                    <a:pt x="27" y="13"/>
                  </a:moveTo>
                  <a:cubicBezTo>
                    <a:pt x="28" y="13"/>
                    <a:pt x="30" y="12"/>
                    <a:pt x="32" y="12"/>
                  </a:cubicBezTo>
                  <a:cubicBezTo>
                    <a:pt x="35" y="12"/>
                    <a:pt x="38" y="13"/>
                    <a:pt x="39" y="15"/>
                  </a:cubicBezTo>
                  <a:cubicBezTo>
                    <a:pt x="41" y="17"/>
                    <a:pt x="43" y="20"/>
                    <a:pt x="43" y="26"/>
                  </a:cubicBezTo>
                  <a:cubicBezTo>
                    <a:pt x="43" y="31"/>
                    <a:pt x="41" y="35"/>
                    <a:pt x="39" y="37"/>
                  </a:cubicBezTo>
                  <a:cubicBezTo>
                    <a:pt x="37" y="39"/>
                    <a:pt x="35" y="39"/>
                    <a:pt x="31" y="39"/>
                  </a:cubicBezTo>
                  <a:cubicBezTo>
                    <a:pt x="29" y="39"/>
                    <a:pt x="28" y="39"/>
                    <a:pt x="27" y="39"/>
                  </a:cubicBezTo>
                  <a:lnTo>
                    <a:pt x="27" y="13"/>
                  </a:lnTo>
                  <a:close/>
                  <a:moveTo>
                    <a:pt x="14" y="29"/>
                  </a:moveTo>
                  <a:cubicBezTo>
                    <a:pt x="14" y="39"/>
                    <a:pt x="14" y="39"/>
                    <a:pt x="14" y="39"/>
                  </a:cubicBezTo>
                  <a:cubicBezTo>
                    <a:pt x="8" y="39"/>
                    <a:pt x="8" y="39"/>
                    <a:pt x="8" y="39"/>
                  </a:cubicBezTo>
                  <a:cubicBezTo>
                    <a:pt x="8" y="13"/>
                    <a:pt x="8" y="13"/>
                    <a:pt x="8" y="13"/>
                  </a:cubicBezTo>
                  <a:cubicBezTo>
                    <a:pt x="10" y="13"/>
                    <a:pt x="12" y="12"/>
                    <a:pt x="14" y="12"/>
                  </a:cubicBezTo>
                  <a:cubicBezTo>
                    <a:pt x="17" y="12"/>
                    <a:pt x="19" y="13"/>
                    <a:pt x="21" y="15"/>
                  </a:cubicBezTo>
                  <a:cubicBezTo>
                    <a:pt x="23" y="16"/>
                    <a:pt x="23" y="18"/>
                    <a:pt x="23" y="20"/>
                  </a:cubicBezTo>
                  <a:cubicBezTo>
                    <a:pt x="23" y="23"/>
                    <a:pt x="23" y="25"/>
                    <a:pt x="21" y="27"/>
                  </a:cubicBezTo>
                  <a:cubicBezTo>
                    <a:pt x="20" y="29"/>
                    <a:pt x="17" y="29"/>
                    <a:pt x="15" y="29"/>
                  </a:cubicBezTo>
                  <a:cubicBezTo>
                    <a:pt x="14" y="29"/>
                    <a:pt x="14" y="29"/>
                    <a:pt x="14" y="29"/>
                  </a:cubicBezTo>
                  <a:close/>
                  <a:moveTo>
                    <a:pt x="119" y="125"/>
                  </a:moveTo>
                  <a:cubicBezTo>
                    <a:pt x="119" y="126"/>
                    <a:pt x="119" y="126"/>
                    <a:pt x="118" y="126"/>
                  </a:cubicBezTo>
                  <a:cubicBezTo>
                    <a:pt x="103" y="125"/>
                    <a:pt x="90" y="122"/>
                    <a:pt x="81" y="117"/>
                  </a:cubicBezTo>
                  <a:cubicBezTo>
                    <a:pt x="69" y="117"/>
                    <a:pt x="58" y="121"/>
                    <a:pt x="48" y="128"/>
                  </a:cubicBezTo>
                  <a:cubicBezTo>
                    <a:pt x="41" y="142"/>
                    <a:pt x="31" y="153"/>
                    <a:pt x="20" y="161"/>
                  </a:cubicBezTo>
                  <a:cubicBezTo>
                    <a:pt x="20" y="161"/>
                    <a:pt x="20" y="161"/>
                    <a:pt x="19" y="161"/>
                  </a:cubicBezTo>
                  <a:cubicBezTo>
                    <a:pt x="19" y="161"/>
                    <a:pt x="19" y="161"/>
                    <a:pt x="19" y="161"/>
                  </a:cubicBezTo>
                  <a:cubicBezTo>
                    <a:pt x="18" y="161"/>
                    <a:pt x="18" y="160"/>
                    <a:pt x="18" y="159"/>
                  </a:cubicBezTo>
                  <a:cubicBezTo>
                    <a:pt x="26" y="145"/>
                    <a:pt x="36" y="134"/>
                    <a:pt x="46" y="127"/>
                  </a:cubicBezTo>
                  <a:cubicBezTo>
                    <a:pt x="52" y="115"/>
                    <a:pt x="56" y="102"/>
                    <a:pt x="59" y="88"/>
                  </a:cubicBezTo>
                  <a:cubicBezTo>
                    <a:pt x="55" y="68"/>
                    <a:pt x="63" y="48"/>
                    <a:pt x="63" y="47"/>
                  </a:cubicBezTo>
                  <a:cubicBezTo>
                    <a:pt x="63" y="47"/>
                    <a:pt x="64" y="46"/>
                    <a:pt x="65" y="47"/>
                  </a:cubicBezTo>
                  <a:cubicBezTo>
                    <a:pt x="65" y="47"/>
                    <a:pt x="66" y="47"/>
                    <a:pt x="66" y="48"/>
                  </a:cubicBezTo>
                  <a:cubicBezTo>
                    <a:pt x="66" y="48"/>
                    <a:pt x="66" y="66"/>
                    <a:pt x="62" y="88"/>
                  </a:cubicBezTo>
                  <a:cubicBezTo>
                    <a:pt x="64" y="99"/>
                    <a:pt x="71" y="108"/>
                    <a:pt x="81" y="114"/>
                  </a:cubicBezTo>
                  <a:cubicBezTo>
                    <a:pt x="98" y="114"/>
                    <a:pt x="112" y="120"/>
                    <a:pt x="117" y="123"/>
                  </a:cubicBezTo>
                  <a:cubicBezTo>
                    <a:pt x="117" y="123"/>
                    <a:pt x="118" y="124"/>
                    <a:pt x="118" y="124"/>
                  </a:cubicBezTo>
                  <a:cubicBezTo>
                    <a:pt x="119" y="124"/>
                    <a:pt x="119" y="125"/>
                    <a:pt x="119" y="125"/>
                  </a:cubicBezTo>
                  <a:close/>
                  <a:moveTo>
                    <a:pt x="89" y="41"/>
                  </a:moveTo>
                  <a:cubicBezTo>
                    <a:pt x="89" y="8"/>
                    <a:pt x="89" y="8"/>
                    <a:pt x="89" y="8"/>
                  </a:cubicBezTo>
                  <a:cubicBezTo>
                    <a:pt x="122" y="41"/>
                    <a:pt x="122" y="41"/>
                    <a:pt x="122" y="41"/>
                  </a:cubicBezTo>
                  <a:lnTo>
                    <a:pt x="89"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58" name="Freeform 14">
              <a:extLst>
                <a:ext uri="{FF2B5EF4-FFF2-40B4-BE49-F238E27FC236}">
                  <a16:creationId xmlns:a16="http://schemas.microsoft.com/office/drawing/2014/main" id="{62BE6371-4C9E-F24D-9494-E3A1D1E748F6}"/>
                </a:ext>
              </a:extLst>
            </p:cNvPr>
            <p:cNvSpPr>
              <a:spLocks/>
            </p:cNvSpPr>
            <p:nvPr/>
          </p:nvSpPr>
          <p:spPr bwMode="auto">
            <a:xfrm>
              <a:off x="6731000" y="3255963"/>
              <a:ext cx="161925" cy="180975"/>
            </a:xfrm>
            <a:custGeom>
              <a:avLst/>
              <a:gdLst>
                <a:gd name="T0" fmla="*/ 11 w 27"/>
                <a:gd name="T1" fmla="*/ 0 h 30"/>
                <a:gd name="T2" fmla="*/ 0 w 27"/>
                <a:gd name="T3" fmla="*/ 30 h 30"/>
                <a:gd name="T4" fmla="*/ 27 w 27"/>
                <a:gd name="T5" fmla="*/ 21 h 30"/>
                <a:gd name="T6" fmla="*/ 11 w 27"/>
                <a:gd name="T7" fmla="*/ 0 h 30"/>
              </a:gdLst>
              <a:ahLst/>
              <a:cxnLst>
                <a:cxn ang="0">
                  <a:pos x="T0" y="T1"/>
                </a:cxn>
                <a:cxn ang="0">
                  <a:pos x="T2" y="T3"/>
                </a:cxn>
                <a:cxn ang="0">
                  <a:pos x="T4" y="T5"/>
                </a:cxn>
                <a:cxn ang="0">
                  <a:pos x="T6" y="T7"/>
                </a:cxn>
              </a:cxnLst>
              <a:rect l="0" t="0" r="r" b="b"/>
              <a:pathLst>
                <a:path w="27" h="30">
                  <a:moveTo>
                    <a:pt x="11" y="0"/>
                  </a:moveTo>
                  <a:cubicBezTo>
                    <a:pt x="8" y="11"/>
                    <a:pt x="5" y="21"/>
                    <a:pt x="0" y="30"/>
                  </a:cubicBezTo>
                  <a:cubicBezTo>
                    <a:pt x="9" y="25"/>
                    <a:pt x="17" y="22"/>
                    <a:pt x="27" y="21"/>
                  </a:cubicBezTo>
                  <a:cubicBezTo>
                    <a:pt x="19" y="16"/>
                    <a:pt x="14" y="9"/>
                    <a:pt x="1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59" name="Freeform 15">
              <a:extLst>
                <a:ext uri="{FF2B5EF4-FFF2-40B4-BE49-F238E27FC236}">
                  <a16:creationId xmlns:a16="http://schemas.microsoft.com/office/drawing/2014/main" id="{787592F9-011F-A34B-A45F-B4DB6000B4A5}"/>
                </a:ext>
              </a:extLst>
            </p:cNvPr>
            <p:cNvSpPr>
              <a:spLocks/>
            </p:cNvSpPr>
            <p:nvPr/>
          </p:nvSpPr>
          <p:spPr bwMode="auto">
            <a:xfrm>
              <a:off x="6953250" y="3678238"/>
              <a:ext cx="144463" cy="36512"/>
            </a:xfrm>
            <a:custGeom>
              <a:avLst/>
              <a:gdLst>
                <a:gd name="T0" fmla="*/ 24 w 24"/>
                <a:gd name="T1" fmla="*/ 6 h 6"/>
                <a:gd name="T2" fmla="*/ 0 w 24"/>
                <a:gd name="T3" fmla="*/ 0 h 6"/>
                <a:gd name="T4" fmla="*/ 24 w 24"/>
                <a:gd name="T5" fmla="*/ 6 h 6"/>
              </a:gdLst>
              <a:ahLst/>
              <a:cxnLst>
                <a:cxn ang="0">
                  <a:pos x="T0" y="T1"/>
                </a:cxn>
                <a:cxn ang="0">
                  <a:pos x="T2" y="T3"/>
                </a:cxn>
                <a:cxn ang="0">
                  <a:pos x="T4" y="T5"/>
                </a:cxn>
              </a:cxnLst>
              <a:rect l="0" t="0" r="r" b="b"/>
              <a:pathLst>
                <a:path w="24" h="6">
                  <a:moveTo>
                    <a:pt x="24" y="6"/>
                  </a:moveTo>
                  <a:cubicBezTo>
                    <a:pt x="18" y="4"/>
                    <a:pt x="10" y="1"/>
                    <a:pt x="0" y="0"/>
                  </a:cubicBezTo>
                  <a:cubicBezTo>
                    <a:pt x="6" y="3"/>
                    <a:pt x="14" y="5"/>
                    <a:pt x="24"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Arial" panose="020B0604020202020204"/>
                <a:ea typeface="+mn-ea"/>
                <a:cs typeface="+mn-cs"/>
              </a:endParaRPr>
            </a:p>
          </p:txBody>
        </p:sp>
      </p:grpSp>
      <p:sp>
        <p:nvSpPr>
          <p:cNvPr id="652" name="TextBox 651">
            <a:extLst>
              <a:ext uri="{FF2B5EF4-FFF2-40B4-BE49-F238E27FC236}">
                <a16:creationId xmlns:a16="http://schemas.microsoft.com/office/drawing/2014/main" id="{181B2FB5-3FE4-364F-9FF2-CEDECDFC618A}"/>
              </a:ext>
            </a:extLst>
          </p:cNvPr>
          <p:cNvSpPr txBox="1"/>
          <p:nvPr/>
        </p:nvSpPr>
        <p:spPr>
          <a:xfrm>
            <a:off x="2168111" y="3505615"/>
            <a:ext cx="569067" cy="646074"/>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ts val="450"/>
              </a:spcBef>
              <a:spcAft>
                <a:spcPct val="0"/>
              </a:spcAft>
              <a:buClr>
                <a:srgbClr val="F0AB00"/>
              </a:buClr>
              <a:buSzPct val="80000"/>
              <a:buFontTx/>
              <a:buNone/>
              <a:tabLst/>
              <a:defRPr/>
            </a:pPr>
            <a:r>
              <a:rPr kumimoji="0" lang="en-US" sz="2099" b="1" i="0" u="none" strike="noStrike" kern="0" cap="none" spc="0" normalizeH="0" baseline="0" noProof="0" dirty="0">
                <a:ln>
                  <a:noFill/>
                </a:ln>
                <a:solidFill>
                  <a:srgbClr val="1BC04B"/>
                </a:solidFill>
                <a:effectLst/>
                <a:uLnTx/>
                <a:uFillTx/>
                <a:latin typeface="Arial" panose="020B0604020202020204"/>
                <a:ea typeface="Arial Unicode MS" pitchFamily="34" charset="-128"/>
                <a:cs typeface="Arial Unicode MS" pitchFamily="34" charset="-128"/>
              </a:rPr>
              <a:t>&lt; /&gt;</a:t>
            </a:r>
            <a:br>
              <a:rPr kumimoji="0" lang="en-US" sz="2099" b="1" i="0" u="none" strike="noStrike" kern="0" cap="none" spc="0" normalizeH="0" baseline="0" noProof="0" dirty="0">
                <a:ln>
                  <a:noFill/>
                </a:ln>
                <a:solidFill>
                  <a:srgbClr val="1BC04B"/>
                </a:solidFill>
                <a:effectLst/>
                <a:uLnTx/>
                <a:uFillTx/>
                <a:latin typeface="Arial" panose="020B0604020202020204"/>
                <a:ea typeface="Arial Unicode MS" pitchFamily="34" charset="-128"/>
                <a:cs typeface="Arial Unicode MS" pitchFamily="34" charset="-128"/>
              </a:rPr>
            </a:br>
            <a:r>
              <a:rPr kumimoji="0" lang="en-US" sz="2099" b="1" i="0" u="none" strike="noStrike" kern="0" cap="none" spc="0" normalizeH="0" baseline="0" noProof="0" dirty="0">
                <a:ln>
                  <a:noFill/>
                </a:ln>
                <a:solidFill>
                  <a:srgbClr val="1BC04B"/>
                </a:solidFill>
                <a:effectLst/>
                <a:uLnTx/>
                <a:uFillTx/>
                <a:latin typeface="Arial" panose="020B0604020202020204"/>
                <a:ea typeface="Arial Unicode MS" pitchFamily="34" charset="-128"/>
                <a:cs typeface="Arial Unicode MS" pitchFamily="34" charset="-128"/>
              </a:rPr>
              <a:t>XML</a:t>
            </a:r>
          </a:p>
        </p:txBody>
      </p:sp>
      <p:grpSp>
        <p:nvGrpSpPr>
          <p:cNvPr id="660" name="Group 659">
            <a:extLst>
              <a:ext uri="{FF2B5EF4-FFF2-40B4-BE49-F238E27FC236}">
                <a16:creationId xmlns:a16="http://schemas.microsoft.com/office/drawing/2014/main" id="{FD00B132-706E-1143-9F10-E97911A179DB}"/>
              </a:ext>
            </a:extLst>
          </p:cNvPr>
          <p:cNvGrpSpPr/>
          <p:nvPr/>
        </p:nvGrpSpPr>
        <p:grpSpPr>
          <a:xfrm>
            <a:off x="3486085" y="3487420"/>
            <a:ext cx="1382677" cy="600852"/>
            <a:chOff x="3156377" y="3394748"/>
            <a:chExt cx="1844049" cy="801344"/>
          </a:xfrm>
        </p:grpSpPr>
        <p:grpSp>
          <p:nvGrpSpPr>
            <p:cNvPr id="661" name="Group 660">
              <a:extLst>
                <a:ext uri="{FF2B5EF4-FFF2-40B4-BE49-F238E27FC236}">
                  <a16:creationId xmlns:a16="http://schemas.microsoft.com/office/drawing/2014/main" id="{88EE6C4B-503C-4F4D-8064-9E94DDC4A7ED}"/>
                </a:ext>
              </a:extLst>
            </p:cNvPr>
            <p:cNvGrpSpPr/>
            <p:nvPr/>
          </p:nvGrpSpPr>
          <p:grpSpPr>
            <a:xfrm>
              <a:off x="3156377" y="3394748"/>
              <a:ext cx="676216" cy="698832"/>
              <a:chOff x="5003264" y="1788037"/>
              <a:chExt cx="676216" cy="698832"/>
            </a:xfrm>
          </p:grpSpPr>
          <p:sp>
            <p:nvSpPr>
              <p:cNvPr id="666" name="Freeform 7">
                <a:extLst>
                  <a:ext uri="{FF2B5EF4-FFF2-40B4-BE49-F238E27FC236}">
                    <a16:creationId xmlns:a16="http://schemas.microsoft.com/office/drawing/2014/main" id="{85D9680E-5642-2A4D-AE41-E669DAFD327B}"/>
                  </a:ext>
                </a:extLst>
              </p:cNvPr>
              <p:cNvSpPr>
                <a:spLocks/>
              </p:cNvSpPr>
              <p:nvPr/>
            </p:nvSpPr>
            <p:spPr bwMode="auto">
              <a:xfrm>
                <a:off x="5297271" y="1984795"/>
                <a:ext cx="63325" cy="92726"/>
              </a:xfrm>
              <a:custGeom>
                <a:avLst/>
                <a:gdLst>
                  <a:gd name="T0" fmla="*/ 7 w 11"/>
                  <a:gd name="T1" fmla="*/ 0 h 16"/>
                  <a:gd name="T2" fmla="*/ 4 w 11"/>
                  <a:gd name="T3" fmla="*/ 1 h 16"/>
                  <a:gd name="T4" fmla="*/ 1 w 11"/>
                  <a:gd name="T5" fmla="*/ 6 h 16"/>
                  <a:gd name="T6" fmla="*/ 0 w 11"/>
                  <a:gd name="T7" fmla="*/ 10 h 16"/>
                  <a:gd name="T8" fmla="*/ 1 w 11"/>
                  <a:gd name="T9" fmla="*/ 14 h 16"/>
                  <a:gd name="T10" fmla="*/ 4 w 11"/>
                  <a:gd name="T11" fmla="*/ 16 h 16"/>
                  <a:gd name="T12" fmla="*/ 7 w 11"/>
                  <a:gd name="T13" fmla="*/ 15 h 16"/>
                  <a:gd name="T14" fmla="*/ 8 w 11"/>
                  <a:gd name="T15" fmla="*/ 14 h 16"/>
                  <a:gd name="T16" fmla="*/ 10 w 11"/>
                  <a:gd name="T17" fmla="*/ 10 h 16"/>
                  <a:gd name="T18" fmla="*/ 11 w 11"/>
                  <a:gd name="T19" fmla="*/ 5 h 16"/>
                  <a:gd name="T20" fmla="*/ 10 w 11"/>
                  <a:gd name="T21" fmla="*/ 1 h 16"/>
                  <a:gd name="T22" fmla="*/ 7 w 11"/>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16">
                    <a:moveTo>
                      <a:pt x="7" y="0"/>
                    </a:moveTo>
                    <a:cubicBezTo>
                      <a:pt x="6" y="0"/>
                      <a:pt x="5" y="1"/>
                      <a:pt x="4" y="1"/>
                    </a:cubicBezTo>
                    <a:cubicBezTo>
                      <a:pt x="2" y="2"/>
                      <a:pt x="2" y="4"/>
                      <a:pt x="1" y="6"/>
                    </a:cubicBezTo>
                    <a:cubicBezTo>
                      <a:pt x="1" y="7"/>
                      <a:pt x="0" y="9"/>
                      <a:pt x="0" y="10"/>
                    </a:cubicBezTo>
                    <a:cubicBezTo>
                      <a:pt x="0" y="12"/>
                      <a:pt x="1" y="13"/>
                      <a:pt x="1" y="14"/>
                    </a:cubicBezTo>
                    <a:cubicBezTo>
                      <a:pt x="2" y="15"/>
                      <a:pt x="3" y="16"/>
                      <a:pt x="4" y="16"/>
                    </a:cubicBezTo>
                    <a:cubicBezTo>
                      <a:pt x="5" y="16"/>
                      <a:pt x="6" y="15"/>
                      <a:pt x="7" y="15"/>
                    </a:cubicBezTo>
                    <a:cubicBezTo>
                      <a:pt x="7" y="15"/>
                      <a:pt x="8" y="14"/>
                      <a:pt x="8" y="14"/>
                    </a:cubicBezTo>
                    <a:cubicBezTo>
                      <a:pt x="9" y="13"/>
                      <a:pt x="10" y="11"/>
                      <a:pt x="10" y="10"/>
                    </a:cubicBezTo>
                    <a:cubicBezTo>
                      <a:pt x="11" y="8"/>
                      <a:pt x="11" y="6"/>
                      <a:pt x="11" y="5"/>
                    </a:cubicBezTo>
                    <a:cubicBezTo>
                      <a:pt x="11" y="3"/>
                      <a:pt x="11" y="2"/>
                      <a:pt x="10" y="1"/>
                    </a:cubicBezTo>
                    <a:cubicBezTo>
                      <a:pt x="9" y="0"/>
                      <a:pt x="8" y="0"/>
                      <a:pt x="7" y="0"/>
                    </a:cubicBezTo>
                    <a:close/>
                  </a:path>
                </a:pathLst>
              </a:custGeom>
              <a:solidFill>
                <a:srgbClr val="003283"/>
              </a:solidFill>
              <a:ln>
                <a:noFill/>
              </a:ln>
            </p:spPr>
            <p:txBody>
              <a:bodyPr vert="horz" wrap="square" lIns="68562" tIns="34281" rIns="68562" bIns="3428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67" name="Freeform 8">
                <a:extLst>
                  <a:ext uri="{FF2B5EF4-FFF2-40B4-BE49-F238E27FC236}">
                    <a16:creationId xmlns:a16="http://schemas.microsoft.com/office/drawing/2014/main" id="{2A839FAB-CC31-974B-97E3-5246F2D0D9DA}"/>
                  </a:ext>
                </a:extLst>
              </p:cNvPr>
              <p:cNvSpPr>
                <a:spLocks noEditPoints="1"/>
              </p:cNvSpPr>
              <p:nvPr/>
            </p:nvSpPr>
            <p:spPr bwMode="auto">
              <a:xfrm>
                <a:off x="5003264" y="1788037"/>
                <a:ext cx="676216" cy="698832"/>
              </a:xfrm>
              <a:custGeom>
                <a:avLst/>
                <a:gdLst>
                  <a:gd name="T0" fmla="*/ 65 w 117"/>
                  <a:gd name="T1" fmla="*/ 2 h 121"/>
                  <a:gd name="T2" fmla="*/ 5 w 117"/>
                  <a:gd name="T3" fmla="*/ 44 h 121"/>
                  <a:gd name="T4" fmla="*/ 0 w 117"/>
                  <a:gd name="T5" fmla="*/ 116 h 121"/>
                  <a:gd name="T6" fmla="*/ 111 w 117"/>
                  <a:gd name="T7" fmla="*/ 121 h 121"/>
                  <a:gd name="T8" fmla="*/ 117 w 117"/>
                  <a:gd name="T9" fmla="*/ 53 h 121"/>
                  <a:gd name="T10" fmla="*/ 41 w 117"/>
                  <a:gd name="T11" fmla="*/ 32 h 121"/>
                  <a:gd name="T12" fmla="*/ 60 w 117"/>
                  <a:gd name="T13" fmla="*/ 21 h 121"/>
                  <a:gd name="T14" fmla="*/ 76 w 117"/>
                  <a:gd name="T15" fmla="*/ 29 h 121"/>
                  <a:gd name="T16" fmla="*/ 75 w 117"/>
                  <a:gd name="T17" fmla="*/ 48 h 121"/>
                  <a:gd name="T18" fmla="*/ 61 w 117"/>
                  <a:gd name="T19" fmla="*/ 53 h 121"/>
                  <a:gd name="T20" fmla="*/ 54 w 117"/>
                  <a:gd name="T21" fmla="*/ 53 h 121"/>
                  <a:gd name="T22" fmla="*/ 46 w 117"/>
                  <a:gd name="T23" fmla="*/ 44 h 121"/>
                  <a:gd name="T24" fmla="*/ 57 w 117"/>
                  <a:gd name="T25" fmla="*/ 30 h 121"/>
                  <a:gd name="T26" fmla="*/ 64 w 117"/>
                  <a:gd name="T27" fmla="*/ 31 h 121"/>
                  <a:gd name="T28" fmla="*/ 66 w 117"/>
                  <a:gd name="T29" fmla="*/ 46 h 121"/>
                  <a:gd name="T30" fmla="*/ 66 w 117"/>
                  <a:gd name="T31" fmla="*/ 49 h 121"/>
                  <a:gd name="T32" fmla="*/ 69 w 117"/>
                  <a:gd name="T33" fmla="*/ 48 h 121"/>
                  <a:gd name="T34" fmla="*/ 74 w 117"/>
                  <a:gd name="T35" fmla="*/ 38 h 121"/>
                  <a:gd name="T36" fmla="*/ 60 w 117"/>
                  <a:gd name="T37" fmla="*/ 25 h 121"/>
                  <a:gd name="T38" fmla="*/ 44 w 117"/>
                  <a:gd name="T39" fmla="*/ 34 h 121"/>
                  <a:gd name="T40" fmla="*/ 44 w 117"/>
                  <a:gd name="T41" fmla="*/ 52 h 121"/>
                  <a:gd name="T42" fmla="*/ 60 w 117"/>
                  <a:gd name="T43" fmla="*/ 59 h 121"/>
                  <a:gd name="T44" fmla="*/ 75 w 117"/>
                  <a:gd name="T45" fmla="*/ 53 h 121"/>
                  <a:gd name="T46" fmla="*/ 73 w 117"/>
                  <a:gd name="T47" fmla="*/ 60 h 121"/>
                  <a:gd name="T48" fmla="*/ 48 w 117"/>
                  <a:gd name="T49" fmla="*/ 60 h 121"/>
                  <a:gd name="T50" fmla="*/ 38 w 117"/>
                  <a:gd name="T51" fmla="*/ 43 h 121"/>
                  <a:gd name="T52" fmla="*/ 6 w 117"/>
                  <a:gd name="T53" fmla="*/ 107 h 121"/>
                  <a:gd name="T54" fmla="*/ 10 w 117"/>
                  <a:gd name="T55" fmla="*/ 51 h 121"/>
                  <a:gd name="T56" fmla="*/ 43 w 117"/>
                  <a:gd name="T57" fmla="*/ 83 h 121"/>
                  <a:gd name="T58" fmla="*/ 6 w 117"/>
                  <a:gd name="T59" fmla="*/ 107 h 121"/>
                  <a:gd name="T60" fmla="*/ 16 w 117"/>
                  <a:gd name="T61" fmla="*/ 116 h 121"/>
                  <a:gd name="T62" fmla="*/ 56 w 117"/>
                  <a:gd name="T63" fmla="*/ 79 h 121"/>
                  <a:gd name="T64" fmla="*/ 104 w 117"/>
                  <a:gd name="T65" fmla="*/ 113 h 121"/>
                  <a:gd name="T66" fmla="*/ 112 w 117"/>
                  <a:gd name="T67" fmla="*/ 107 h 121"/>
                  <a:gd name="T68" fmla="*/ 75 w 117"/>
                  <a:gd name="T69" fmla="*/ 83 h 121"/>
                  <a:gd name="T70" fmla="*/ 108 w 117"/>
                  <a:gd name="T71" fmla="*/ 51 h 121"/>
                  <a:gd name="T72" fmla="*/ 112 w 117"/>
                  <a:gd name="T73" fmla="*/ 10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7" h="121">
                    <a:moveTo>
                      <a:pt x="112" y="43"/>
                    </a:moveTo>
                    <a:cubicBezTo>
                      <a:pt x="65" y="2"/>
                      <a:pt x="65" y="2"/>
                      <a:pt x="65" y="2"/>
                    </a:cubicBezTo>
                    <a:cubicBezTo>
                      <a:pt x="62" y="0"/>
                      <a:pt x="59" y="0"/>
                      <a:pt x="56" y="2"/>
                    </a:cubicBezTo>
                    <a:cubicBezTo>
                      <a:pt x="5" y="44"/>
                      <a:pt x="5" y="44"/>
                      <a:pt x="5" y="44"/>
                    </a:cubicBezTo>
                    <a:cubicBezTo>
                      <a:pt x="2" y="46"/>
                      <a:pt x="0" y="50"/>
                      <a:pt x="0" y="53"/>
                    </a:cubicBezTo>
                    <a:cubicBezTo>
                      <a:pt x="0" y="116"/>
                      <a:pt x="0" y="116"/>
                      <a:pt x="0" y="116"/>
                    </a:cubicBezTo>
                    <a:cubicBezTo>
                      <a:pt x="0" y="119"/>
                      <a:pt x="3" y="121"/>
                      <a:pt x="6" y="121"/>
                    </a:cubicBezTo>
                    <a:cubicBezTo>
                      <a:pt x="111" y="121"/>
                      <a:pt x="111" y="121"/>
                      <a:pt x="111" y="121"/>
                    </a:cubicBezTo>
                    <a:cubicBezTo>
                      <a:pt x="114" y="121"/>
                      <a:pt x="117" y="119"/>
                      <a:pt x="117" y="116"/>
                    </a:cubicBezTo>
                    <a:cubicBezTo>
                      <a:pt x="117" y="53"/>
                      <a:pt x="117" y="53"/>
                      <a:pt x="117" y="53"/>
                    </a:cubicBezTo>
                    <a:cubicBezTo>
                      <a:pt x="117" y="50"/>
                      <a:pt x="115" y="45"/>
                      <a:pt x="112" y="43"/>
                    </a:cubicBezTo>
                    <a:close/>
                    <a:moveTo>
                      <a:pt x="41" y="32"/>
                    </a:moveTo>
                    <a:cubicBezTo>
                      <a:pt x="43" y="28"/>
                      <a:pt x="45" y="26"/>
                      <a:pt x="48" y="24"/>
                    </a:cubicBezTo>
                    <a:cubicBezTo>
                      <a:pt x="52" y="22"/>
                      <a:pt x="56" y="21"/>
                      <a:pt x="60" y="21"/>
                    </a:cubicBezTo>
                    <a:cubicBezTo>
                      <a:pt x="63" y="21"/>
                      <a:pt x="67" y="22"/>
                      <a:pt x="69" y="24"/>
                    </a:cubicBezTo>
                    <a:cubicBezTo>
                      <a:pt x="72" y="25"/>
                      <a:pt x="74" y="27"/>
                      <a:pt x="76" y="29"/>
                    </a:cubicBezTo>
                    <a:cubicBezTo>
                      <a:pt x="77" y="32"/>
                      <a:pt x="78" y="35"/>
                      <a:pt x="78" y="38"/>
                    </a:cubicBezTo>
                    <a:cubicBezTo>
                      <a:pt x="78" y="42"/>
                      <a:pt x="77" y="45"/>
                      <a:pt x="75" y="48"/>
                    </a:cubicBezTo>
                    <a:cubicBezTo>
                      <a:pt x="72" y="52"/>
                      <a:pt x="68" y="53"/>
                      <a:pt x="64" y="53"/>
                    </a:cubicBezTo>
                    <a:cubicBezTo>
                      <a:pt x="63" y="53"/>
                      <a:pt x="62" y="53"/>
                      <a:pt x="61" y="53"/>
                    </a:cubicBezTo>
                    <a:cubicBezTo>
                      <a:pt x="61" y="52"/>
                      <a:pt x="60" y="52"/>
                      <a:pt x="60" y="51"/>
                    </a:cubicBezTo>
                    <a:cubicBezTo>
                      <a:pt x="58" y="53"/>
                      <a:pt x="56" y="53"/>
                      <a:pt x="54" y="53"/>
                    </a:cubicBezTo>
                    <a:cubicBezTo>
                      <a:pt x="52" y="53"/>
                      <a:pt x="50" y="53"/>
                      <a:pt x="48" y="51"/>
                    </a:cubicBezTo>
                    <a:cubicBezTo>
                      <a:pt x="47" y="49"/>
                      <a:pt x="46" y="47"/>
                      <a:pt x="46" y="44"/>
                    </a:cubicBezTo>
                    <a:cubicBezTo>
                      <a:pt x="46" y="41"/>
                      <a:pt x="47" y="38"/>
                      <a:pt x="49" y="35"/>
                    </a:cubicBezTo>
                    <a:cubicBezTo>
                      <a:pt x="51" y="32"/>
                      <a:pt x="54" y="30"/>
                      <a:pt x="57" y="30"/>
                    </a:cubicBezTo>
                    <a:cubicBezTo>
                      <a:pt x="60" y="30"/>
                      <a:pt x="62" y="31"/>
                      <a:pt x="63" y="33"/>
                    </a:cubicBezTo>
                    <a:cubicBezTo>
                      <a:pt x="64" y="31"/>
                      <a:pt x="64" y="31"/>
                      <a:pt x="64" y="31"/>
                    </a:cubicBezTo>
                    <a:cubicBezTo>
                      <a:pt x="69" y="31"/>
                      <a:pt x="69" y="31"/>
                      <a:pt x="69" y="31"/>
                    </a:cubicBezTo>
                    <a:cubicBezTo>
                      <a:pt x="66" y="46"/>
                      <a:pt x="66" y="46"/>
                      <a:pt x="66" y="46"/>
                    </a:cubicBezTo>
                    <a:cubicBezTo>
                      <a:pt x="66" y="47"/>
                      <a:pt x="66" y="48"/>
                      <a:pt x="66" y="48"/>
                    </a:cubicBezTo>
                    <a:cubicBezTo>
                      <a:pt x="66" y="48"/>
                      <a:pt x="66" y="49"/>
                      <a:pt x="66" y="49"/>
                    </a:cubicBezTo>
                    <a:cubicBezTo>
                      <a:pt x="66" y="49"/>
                      <a:pt x="66" y="49"/>
                      <a:pt x="67" y="49"/>
                    </a:cubicBezTo>
                    <a:cubicBezTo>
                      <a:pt x="67" y="49"/>
                      <a:pt x="68" y="49"/>
                      <a:pt x="69" y="48"/>
                    </a:cubicBezTo>
                    <a:cubicBezTo>
                      <a:pt x="71" y="47"/>
                      <a:pt x="72" y="45"/>
                      <a:pt x="73" y="43"/>
                    </a:cubicBezTo>
                    <a:cubicBezTo>
                      <a:pt x="74" y="42"/>
                      <a:pt x="74" y="40"/>
                      <a:pt x="74" y="38"/>
                    </a:cubicBezTo>
                    <a:cubicBezTo>
                      <a:pt x="74" y="34"/>
                      <a:pt x="73" y="31"/>
                      <a:pt x="70" y="29"/>
                    </a:cubicBezTo>
                    <a:cubicBezTo>
                      <a:pt x="68" y="27"/>
                      <a:pt x="64" y="25"/>
                      <a:pt x="60" y="25"/>
                    </a:cubicBezTo>
                    <a:cubicBezTo>
                      <a:pt x="56" y="25"/>
                      <a:pt x="53" y="26"/>
                      <a:pt x="50" y="28"/>
                    </a:cubicBezTo>
                    <a:cubicBezTo>
                      <a:pt x="47" y="29"/>
                      <a:pt x="45" y="32"/>
                      <a:pt x="44" y="34"/>
                    </a:cubicBezTo>
                    <a:cubicBezTo>
                      <a:pt x="42" y="37"/>
                      <a:pt x="42" y="40"/>
                      <a:pt x="42" y="43"/>
                    </a:cubicBezTo>
                    <a:cubicBezTo>
                      <a:pt x="42" y="46"/>
                      <a:pt x="42" y="49"/>
                      <a:pt x="44" y="52"/>
                    </a:cubicBezTo>
                    <a:cubicBezTo>
                      <a:pt x="45" y="54"/>
                      <a:pt x="48" y="56"/>
                      <a:pt x="50" y="57"/>
                    </a:cubicBezTo>
                    <a:cubicBezTo>
                      <a:pt x="53" y="58"/>
                      <a:pt x="56" y="59"/>
                      <a:pt x="60" y="59"/>
                    </a:cubicBezTo>
                    <a:cubicBezTo>
                      <a:pt x="63" y="59"/>
                      <a:pt x="66" y="58"/>
                      <a:pt x="69" y="57"/>
                    </a:cubicBezTo>
                    <a:cubicBezTo>
                      <a:pt x="71" y="56"/>
                      <a:pt x="73" y="55"/>
                      <a:pt x="75" y="53"/>
                    </a:cubicBezTo>
                    <a:cubicBezTo>
                      <a:pt x="79" y="53"/>
                      <a:pt x="79" y="53"/>
                      <a:pt x="79" y="53"/>
                    </a:cubicBezTo>
                    <a:cubicBezTo>
                      <a:pt x="78" y="56"/>
                      <a:pt x="76" y="58"/>
                      <a:pt x="73" y="60"/>
                    </a:cubicBezTo>
                    <a:cubicBezTo>
                      <a:pt x="69" y="62"/>
                      <a:pt x="65" y="63"/>
                      <a:pt x="60" y="63"/>
                    </a:cubicBezTo>
                    <a:cubicBezTo>
                      <a:pt x="55" y="63"/>
                      <a:pt x="51" y="62"/>
                      <a:pt x="48" y="60"/>
                    </a:cubicBezTo>
                    <a:cubicBezTo>
                      <a:pt x="44" y="59"/>
                      <a:pt x="42" y="56"/>
                      <a:pt x="40" y="53"/>
                    </a:cubicBezTo>
                    <a:cubicBezTo>
                      <a:pt x="39" y="50"/>
                      <a:pt x="38" y="47"/>
                      <a:pt x="38" y="43"/>
                    </a:cubicBezTo>
                    <a:cubicBezTo>
                      <a:pt x="38" y="39"/>
                      <a:pt x="39" y="35"/>
                      <a:pt x="41" y="32"/>
                    </a:cubicBezTo>
                    <a:close/>
                    <a:moveTo>
                      <a:pt x="6" y="107"/>
                    </a:moveTo>
                    <a:cubicBezTo>
                      <a:pt x="6" y="53"/>
                      <a:pt x="6" y="53"/>
                      <a:pt x="6" y="53"/>
                    </a:cubicBezTo>
                    <a:cubicBezTo>
                      <a:pt x="6" y="50"/>
                      <a:pt x="8" y="50"/>
                      <a:pt x="10" y="51"/>
                    </a:cubicBezTo>
                    <a:cubicBezTo>
                      <a:pt x="43" y="76"/>
                      <a:pt x="43" y="76"/>
                      <a:pt x="43" y="76"/>
                    </a:cubicBezTo>
                    <a:cubicBezTo>
                      <a:pt x="45" y="78"/>
                      <a:pt x="45" y="81"/>
                      <a:pt x="43" y="83"/>
                    </a:cubicBezTo>
                    <a:cubicBezTo>
                      <a:pt x="10" y="109"/>
                      <a:pt x="10" y="109"/>
                      <a:pt x="10" y="109"/>
                    </a:cubicBezTo>
                    <a:cubicBezTo>
                      <a:pt x="8" y="111"/>
                      <a:pt x="6" y="110"/>
                      <a:pt x="6" y="107"/>
                    </a:cubicBezTo>
                    <a:close/>
                    <a:moveTo>
                      <a:pt x="103" y="116"/>
                    </a:moveTo>
                    <a:cubicBezTo>
                      <a:pt x="16" y="116"/>
                      <a:pt x="16" y="116"/>
                      <a:pt x="16" y="116"/>
                    </a:cubicBezTo>
                    <a:cubicBezTo>
                      <a:pt x="13" y="116"/>
                      <a:pt x="12" y="115"/>
                      <a:pt x="15" y="113"/>
                    </a:cubicBezTo>
                    <a:cubicBezTo>
                      <a:pt x="56" y="79"/>
                      <a:pt x="56" y="79"/>
                      <a:pt x="56" y="79"/>
                    </a:cubicBezTo>
                    <a:cubicBezTo>
                      <a:pt x="58" y="77"/>
                      <a:pt x="62" y="77"/>
                      <a:pt x="64" y="79"/>
                    </a:cubicBezTo>
                    <a:cubicBezTo>
                      <a:pt x="104" y="113"/>
                      <a:pt x="104" y="113"/>
                      <a:pt x="104" y="113"/>
                    </a:cubicBezTo>
                    <a:cubicBezTo>
                      <a:pt x="107" y="115"/>
                      <a:pt x="106" y="116"/>
                      <a:pt x="103" y="116"/>
                    </a:cubicBezTo>
                    <a:close/>
                    <a:moveTo>
                      <a:pt x="112" y="107"/>
                    </a:moveTo>
                    <a:cubicBezTo>
                      <a:pt x="112" y="110"/>
                      <a:pt x="110" y="111"/>
                      <a:pt x="108" y="109"/>
                    </a:cubicBezTo>
                    <a:cubicBezTo>
                      <a:pt x="75" y="83"/>
                      <a:pt x="75" y="83"/>
                      <a:pt x="75" y="83"/>
                    </a:cubicBezTo>
                    <a:cubicBezTo>
                      <a:pt x="73" y="81"/>
                      <a:pt x="73" y="78"/>
                      <a:pt x="75" y="76"/>
                    </a:cubicBezTo>
                    <a:cubicBezTo>
                      <a:pt x="108" y="51"/>
                      <a:pt x="108" y="51"/>
                      <a:pt x="108" y="51"/>
                    </a:cubicBezTo>
                    <a:cubicBezTo>
                      <a:pt x="110" y="50"/>
                      <a:pt x="112" y="50"/>
                      <a:pt x="112" y="53"/>
                    </a:cubicBezTo>
                    <a:lnTo>
                      <a:pt x="112" y="107"/>
                    </a:lnTo>
                    <a:close/>
                  </a:path>
                </a:pathLst>
              </a:custGeom>
              <a:solidFill>
                <a:srgbClr val="003283"/>
              </a:solidFill>
              <a:ln>
                <a:noFill/>
              </a:ln>
            </p:spPr>
            <p:txBody>
              <a:bodyPr vert="horz" wrap="square" lIns="68562" tIns="34281" rIns="68562" bIns="3428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662" name="Group 661">
              <a:extLst>
                <a:ext uri="{FF2B5EF4-FFF2-40B4-BE49-F238E27FC236}">
                  <a16:creationId xmlns:a16="http://schemas.microsoft.com/office/drawing/2014/main" id="{1FE29859-89C3-CD41-9BD0-521DB4AFCEA8}"/>
                </a:ext>
              </a:extLst>
            </p:cNvPr>
            <p:cNvGrpSpPr/>
            <p:nvPr/>
          </p:nvGrpSpPr>
          <p:grpSpPr>
            <a:xfrm>
              <a:off x="4095949" y="3479336"/>
              <a:ext cx="904477" cy="716756"/>
              <a:chOff x="1174750" y="2062163"/>
              <a:chExt cx="757238" cy="600076"/>
            </a:xfrm>
            <a:solidFill>
              <a:srgbClr val="003283"/>
            </a:solidFill>
          </p:grpSpPr>
          <p:sp>
            <p:nvSpPr>
              <p:cNvPr id="663" name="Freeform 165">
                <a:extLst>
                  <a:ext uri="{FF2B5EF4-FFF2-40B4-BE49-F238E27FC236}">
                    <a16:creationId xmlns:a16="http://schemas.microsoft.com/office/drawing/2014/main" id="{D284875C-C080-3745-A0E8-633686030E32}"/>
                  </a:ext>
                </a:extLst>
              </p:cNvPr>
              <p:cNvSpPr>
                <a:spLocks/>
              </p:cNvSpPr>
              <p:nvPr/>
            </p:nvSpPr>
            <p:spPr bwMode="auto">
              <a:xfrm>
                <a:off x="1247775" y="2062163"/>
                <a:ext cx="684213" cy="404813"/>
              </a:xfrm>
              <a:custGeom>
                <a:avLst/>
                <a:gdLst>
                  <a:gd name="T0" fmla="*/ 74 w 169"/>
                  <a:gd name="T1" fmla="*/ 13 h 100"/>
                  <a:gd name="T2" fmla="*/ 57 w 169"/>
                  <a:gd name="T3" fmla="*/ 0 h 100"/>
                  <a:gd name="T4" fmla="*/ 0 w 169"/>
                  <a:gd name="T5" fmla="*/ 0 h 100"/>
                  <a:gd name="T6" fmla="*/ 0 w 169"/>
                  <a:gd name="T7" fmla="*/ 39 h 100"/>
                  <a:gd name="T8" fmla="*/ 14 w 169"/>
                  <a:gd name="T9" fmla="*/ 39 h 100"/>
                  <a:gd name="T10" fmla="*/ 19 w 169"/>
                  <a:gd name="T11" fmla="*/ 39 h 100"/>
                  <a:gd name="T12" fmla="*/ 19 w 169"/>
                  <a:gd name="T13" fmla="*/ 27 h 100"/>
                  <a:gd name="T14" fmla="*/ 20 w 169"/>
                  <a:gd name="T15" fmla="*/ 25 h 100"/>
                  <a:gd name="T16" fmla="*/ 147 w 169"/>
                  <a:gd name="T17" fmla="*/ 25 h 100"/>
                  <a:gd name="T18" fmla="*/ 148 w 169"/>
                  <a:gd name="T19" fmla="*/ 27 h 100"/>
                  <a:gd name="T20" fmla="*/ 148 w 169"/>
                  <a:gd name="T21" fmla="*/ 39 h 100"/>
                  <a:gd name="T22" fmla="*/ 152 w 169"/>
                  <a:gd name="T23" fmla="*/ 39 h 100"/>
                  <a:gd name="T24" fmla="*/ 154 w 169"/>
                  <a:gd name="T25" fmla="*/ 39 h 100"/>
                  <a:gd name="T26" fmla="*/ 156 w 169"/>
                  <a:gd name="T27" fmla="*/ 39 h 100"/>
                  <a:gd name="T28" fmla="*/ 169 w 169"/>
                  <a:gd name="T29" fmla="*/ 100 h 100"/>
                  <a:gd name="T30" fmla="*/ 169 w 169"/>
                  <a:gd name="T31" fmla="*/ 13 h 100"/>
                  <a:gd name="T32" fmla="*/ 74 w 169"/>
                  <a:gd name="T33" fmla="*/ 13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9" h="100">
                    <a:moveTo>
                      <a:pt x="74" y="13"/>
                    </a:moveTo>
                    <a:cubicBezTo>
                      <a:pt x="57" y="0"/>
                      <a:pt x="57" y="0"/>
                      <a:pt x="57" y="0"/>
                    </a:cubicBezTo>
                    <a:cubicBezTo>
                      <a:pt x="0" y="0"/>
                      <a:pt x="0" y="0"/>
                      <a:pt x="0" y="0"/>
                    </a:cubicBezTo>
                    <a:cubicBezTo>
                      <a:pt x="0" y="39"/>
                      <a:pt x="0" y="39"/>
                      <a:pt x="0" y="39"/>
                    </a:cubicBezTo>
                    <a:cubicBezTo>
                      <a:pt x="14" y="39"/>
                      <a:pt x="14" y="39"/>
                      <a:pt x="14" y="39"/>
                    </a:cubicBezTo>
                    <a:cubicBezTo>
                      <a:pt x="19" y="39"/>
                      <a:pt x="19" y="39"/>
                      <a:pt x="19" y="39"/>
                    </a:cubicBezTo>
                    <a:cubicBezTo>
                      <a:pt x="19" y="27"/>
                      <a:pt x="19" y="27"/>
                      <a:pt x="19" y="27"/>
                    </a:cubicBezTo>
                    <a:cubicBezTo>
                      <a:pt x="19" y="26"/>
                      <a:pt x="19" y="25"/>
                      <a:pt x="20" y="25"/>
                    </a:cubicBezTo>
                    <a:cubicBezTo>
                      <a:pt x="147" y="25"/>
                      <a:pt x="147" y="25"/>
                      <a:pt x="147" y="25"/>
                    </a:cubicBezTo>
                    <a:cubicBezTo>
                      <a:pt x="147" y="25"/>
                      <a:pt x="148" y="26"/>
                      <a:pt x="148" y="27"/>
                    </a:cubicBezTo>
                    <a:cubicBezTo>
                      <a:pt x="148" y="39"/>
                      <a:pt x="148" y="39"/>
                      <a:pt x="148" y="39"/>
                    </a:cubicBezTo>
                    <a:cubicBezTo>
                      <a:pt x="152" y="39"/>
                      <a:pt x="152" y="39"/>
                      <a:pt x="152" y="39"/>
                    </a:cubicBezTo>
                    <a:cubicBezTo>
                      <a:pt x="154" y="39"/>
                      <a:pt x="154" y="39"/>
                      <a:pt x="154" y="39"/>
                    </a:cubicBezTo>
                    <a:cubicBezTo>
                      <a:pt x="156" y="39"/>
                      <a:pt x="156" y="39"/>
                      <a:pt x="156" y="39"/>
                    </a:cubicBezTo>
                    <a:cubicBezTo>
                      <a:pt x="169" y="100"/>
                      <a:pt x="169" y="100"/>
                      <a:pt x="169" y="100"/>
                    </a:cubicBezTo>
                    <a:cubicBezTo>
                      <a:pt x="169" y="13"/>
                      <a:pt x="169" y="13"/>
                      <a:pt x="169" y="13"/>
                    </a:cubicBezTo>
                    <a:lnTo>
                      <a:pt x="74"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64" name="Freeform 166">
                <a:extLst>
                  <a:ext uri="{FF2B5EF4-FFF2-40B4-BE49-F238E27FC236}">
                    <a16:creationId xmlns:a16="http://schemas.microsoft.com/office/drawing/2014/main" id="{219EC565-BF34-3C41-8ABA-89F7F5126460}"/>
                  </a:ext>
                </a:extLst>
              </p:cNvPr>
              <p:cNvSpPr>
                <a:spLocks/>
              </p:cNvSpPr>
              <p:nvPr/>
            </p:nvSpPr>
            <p:spPr bwMode="auto">
              <a:xfrm>
                <a:off x="1174750" y="2235201"/>
                <a:ext cx="752475" cy="336550"/>
              </a:xfrm>
              <a:custGeom>
                <a:avLst/>
                <a:gdLst>
                  <a:gd name="T0" fmla="*/ 168 w 186"/>
                  <a:gd name="T1" fmla="*/ 0 h 83"/>
                  <a:gd name="T2" fmla="*/ 166 w 186"/>
                  <a:gd name="T3" fmla="*/ 0 h 83"/>
                  <a:gd name="T4" fmla="*/ 37 w 186"/>
                  <a:gd name="T5" fmla="*/ 0 h 83"/>
                  <a:gd name="T6" fmla="*/ 0 w 186"/>
                  <a:gd name="T7" fmla="*/ 0 h 83"/>
                  <a:gd name="T8" fmla="*/ 18 w 186"/>
                  <a:gd name="T9" fmla="*/ 83 h 83"/>
                  <a:gd name="T10" fmla="*/ 75 w 186"/>
                  <a:gd name="T11" fmla="*/ 83 h 83"/>
                  <a:gd name="T12" fmla="*/ 72 w 186"/>
                  <a:gd name="T13" fmla="*/ 64 h 83"/>
                  <a:gd name="T14" fmla="*/ 121 w 186"/>
                  <a:gd name="T15" fmla="*/ 15 h 83"/>
                  <a:gd name="T16" fmla="*/ 170 w 186"/>
                  <a:gd name="T17" fmla="*/ 64 h 83"/>
                  <a:gd name="T18" fmla="*/ 166 w 186"/>
                  <a:gd name="T19" fmla="*/ 83 h 83"/>
                  <a:gd name="T20" fmla="*/ 186 w 186"/>
                  <a:gd name="T21" fmla="*/ 83 h 83"/>
                  <a:gd name="T22" fmla="*/ 186 w 186"/>
                  <a:gd name="T23" fmla="*/ 82 h 83"/>
                  <a:gd name="T24" fmla="*/ 168 w 186"/>
                  <a:gd name="T25"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6" h="83">
                    <a:moveTo>
                      <a:pt x="168" y="0"/>
                    </a:moveTo>
                    <a:cubicBezTo>
                      <a:pt x="166" y="0"/>
                      <a:pt x="166" y="0"/>
                      <a:pt x="166" y="0"/>
                    </a:cubicBezTo>
                    <a:cubicBezTo>
                      <a:pt x="37" y="0"/>
                      <a:pt x="37" y="0"/>
                      <a:pt x="37" y="0"/>
                    </a:cubicBezTo>
                    <a:cubicBezTo>
                      <a:pt x="0" y="0"/>
                      <a:pt x="0" y="0"/>
                      <a:pt x="0" y="0"/>
                    </a:cubicBezTo>
                    <a:cubicBezTo>
                      <a:pt x="18" y="83"/>
                      <a:pt x="18" y="83"/>
                      <a:pt x="18" y="83"/>
                    </a:cubicBezTo>
                    <a:cubicBezTo>
                      <a:pt x="75" y="83"/>
                      <a:pt x="75" y="83"/>
                      <a:pt x="75" y="83"/>
                    </a:cubicBezTo>
                    <a:cubicBezTo>
                      <a:pt x="73" y="77"/>
                      <a:pt x="72" y="71"/>
                      <a:pt x="72" y="64"/>
                    </a:cubicBezTo>
                    <a:cubicBezTo>
                      <a:pt x="72" y="37"/>
                      <a:pt x="94" y="15"/>
                      <a:pt x="121" y="15"/>
                    </a:cubicBezTo>
                    <a:cubicBezTo>
                      <a:pt x="148" y="15"/>
                      <a:pt x="170" y="37"/>
                      <a:pt x="170" y="64"/>
                    </a:cubicBezTo>
                    <a:cubicBezTo>
                      <a:pt x="170" y="71"/>
                      <a:pt x="169" y="77"/>
                      <a:pt x="166" y="83"/>
                    </a:cubicBezTo>
                    <a:cubicBezTo>
                      <a:pt x="186" y="83"/>
                      <a:pt x="186" y="83"/>
                      <a:pt x="186" y="83"/>
                    </a:cubicBezTo>
                    <a:cubicBezTo>
                      <a:pt x="186" y="82"/>
                      <a:pt x="186" y="82"/>
                      <a:pt x="186" y="82"/>
                    </a:cubicBezTo>
                    <a:lnTo>
                      <a:pt x="16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65" name="Freeform 167">
                <a:extLst>
                  <a:ext uri="{FF2B5EF4-FFF2-40B4-BE49-F238E27FC236}">
                    <a16:creationId xmlns:a16="http://schemas.microsoft.com/office/drawing/2014/main" id="{ED424038-D0EE-154F-ADDE-5D574422A43B}"/>
                  </a:ext>
                </a:extLst>
              </p:cNvPr>
              <p:cNvSpPr>
                <a:spLocks noEditPoints="1"/>
              </p:cNvSpPr>
              <p:nvPr/>
            </p:nvSpPr>
            <p:spPr bwMode="auto">
              <a:xfrm>
                <a:off x="1498600" y="2333626"/>
                <a:ext cx="328613" cy="328613"/>
              </a:xfrm>
              <a:custGeom>
                <a:avLst/>
                <a:gdLst>
                  <a:gd name="T0" fmla="*/ 41 w 81"/>
                  <a:gd name="T1" fmla="*/ 0 h 81"/>
                  <a:gd name="T2" fmla="*/ 0 w 81"/>
                  <a:gd name="T3" fmla="*/ 40 h 81"/>
                  <a:gd name="T4" fmla="*/ 41 w 81"/>
                  <a:gd name="T5" fmla="*/ 81 h 81"/>
                  <a:gd name="T6" fmla="*/ 81 w 81"/>
                  <a:gd name="T7" fmla="*/ 40 h 81"/>
                  <a:gd name="T8" fmla="*/ 41 w 81"/>
                  <a:gd name="T9" fmla="*/ 0 h 81"/>
                  <a:gd name="T10" fmla="*/ 69 w 81"/>
                  <a:gd name="T11" fmla="*/ 47 h 81"/>
                  <a:gd name="T12" fmla="*/ 44 w 81"/>
                  <a:gd name="T13" fmla="*/ 71 h 81"/>
                  <a:gd name="T14" fmla="*/ 40 w 81"/>
                  <a:gd name="T15" fmla="*/ 72 h 81"/>
                  <a:gd name="T16" fmla="*/ 36 w 81"/>
                  <a:gd name="T17" fmla="*/ 71 h 81"/>
                  <a:gd name="T18" fmla="*/ 13 w 81"/>
                  <a:gd name="T19" fmla="*/ 47 h 81"/>
                  <a:gd name="T20" fmla="*/ 13 w 81"/>
                  <a:gd name="T21" fmla="*/ 39 h 81"/>
                  <a:gd name="T22" fmla="*/ 21 w 81"/>
                  <a:gd name="T23" fmla="*/ 39 h 81"/>
                  <a:gd name="T24" fmla="*/ 35 w 81"/>
                  <a:gd name="T25" fmla="*/ 53 h 81"/>
                  <a:gd name="T26" fmla="*/ 35 w 81"/>
                  <a:gd name="T27" fmla="*/ 13 h 81"/>
                  <a:gd name="T28" fmla="*/ 41 w 81"/>
                  <a:gd name="T29" fmla="*/ 7 h 81"/>
                  <a:gd name="T30" fmla="*/ 47 w 81"/>
                  <a:gd name="T31" fmla="*/ 13 h 81"/>
                  <a:gd name="T32" fmla="*/ 47 w 81"/>
                  <a:gd name="T33" fmla="*/ 51 h 81"/>
                  <a:gd name="T34" fmla="*/ 60 w 81"/>
                  <a:gd name="T35" fmla="*/ 38 h 81"/>
                  <a:gd name="T36" fmla="*/ 69 w 81"/>
                  <a:gd name="T37" fmla="*/ 39 h 81"/>
                  <a:gd name="T38" fmla="*/ 69 w 81"/>
                  <a:gd name="T39" fmla="*/ 4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1" h="81">
                    <a:moveTo>
                      <a:pt x="41" y="0"/>
                    </a:moveTo>
                    <a:cubicBezTo>
                      <a:pt x="19" y="0"/>
                      <a:pt x="0" y="18"/>
                      <a:pt x="0" y="40"/>
                    </a:cubicBezTo>
                    <a:cubicBezTo>
                      <a:pt x="0" y="62"/>
                      <a:pt x="19" y="81"/>
                      <a:pt x="41" y="81"/>
                    </a:cubicBezTo>
                    <a:cubicBezTo>
                      <a:pt x="63" y="81"/>
                      <a:pt x="81" y="62"/>
                      <a:pt x="81" y="40"/>
                    </a:cubicBezTo>
                    <a:cubicBezTo>
                      <a:pt x="81" y="18"/>
                      <a:pt x="63" y="0"/>
                      <a:pt x="41" y="0"/>
                    </a:cubicBezTo>
                    <a:close/>
                    <a:moveTo>
                      <a:pt x="69" y="47"/>
                    </a:moveTo>
                    <a:cubicBezTo>
                      <a:pt x="44" y="71"/>
                      <a:pt x="44" y="71"/>
                      <a:pt x="44" y="71"/>
                    </a:cubicBezTo>
                    <a:cubicBezTo>
                      <a:pt x="43" y="72"/>
                      <a:pt x="42" y="72"/>
                      <a:pt x="40" y="72"/>
                    </a:cubicBezTo>
                    <a:cubicBezTo>
                      <a:pt x="38" y="72"/>
                      <a:pt x="37" y="72"/>
                      <a:pt x="36" y="71"/>
                    </a:cubicBezTo>
                    <a:cubicBezTo>
                      <a:pt x="13" y="47"/>
                      <a:pt x="13" y="47"/>
                      <a:pt x="13" y="47"/>
                    </a:cubicBezTo>
                    <a:cubicBezTo>
                      <a:pt x="10" y="45"/>
                      <a:pt x="10" y="41"/>
                      <a:pt x="13" y="39"/>
                    </a:cubicBezTo>
                    <a:cubicBezTo>
                      <a:pt x="15" y="36"/>
                      <a:pt x="19" y="36"/>
                      <a:pt x="21" y="39"/>
                    </a:cubicBezTo>
                    <a:cubicBezTo>
                      <a:pt x="35" y="53"/>
                      <a:pt x="35" y="53"/>
                      <a:pt x="35" y="53"/>
                    </a:cubicBezTo>
                    <a:cubicBezTo>
                      <a:pt x="35" y="13"/>
                      <a:pt x="35" y="13"/>
                      <a:pt x="35" y="13"/>
                    </a:cubicBezTo>
                    <a:cubicBezTo>
                      <a:pt x="35" y="10"/>
                      <a:pt x="38" y="7"/>
                      <a:pt x="41" y="7"/>
                    </a:cubicBezTo>
                    <a:cubicBezTo>
                      <a:pt x="44" y="7"/>
                      <a:pt x="47" y="10"/>
                      <a:pt x="47" y="13"/>
                    </a:cubicBezTo>
                    <a:cubicBezTo>
                      <a:pt x="47" y="51"/>
                      <a:pt x="47" y="51"/>
                      <a:pt x="47" y="51"/>
                    </a:cubicBezTo>
                    <a:cubicBezTo>
                      <a:pt x="60" y="38"/>
                      <a:pt x="60" y="38"/>
                      <a:pt x="60" y="38"/>
                    </a:cubicBezTo>
                    <a:cubicBezTo>
                      <a:pt x="63" y="36"/>
                      <a:pt x="66" y="36"/>
                      <a:pt x="69" y="39"/>
                    </a:cubicBezTo>
                    <a:cubicBezTo>
                      <a:pt x="71" y="41"/>
                      <a:pt x="71" y="45"/>
                      <a:pt x="69"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grpSp>
        <p:nvGrpSpPr>
          <p:cNvPr id="1249" name="Group 1248">
            <a:extLst>
              <a:ext uri="{FF2B5EF4-FFF2-40B4-BE49-F238E27FC236}">
                <a16:creationId xmlns:a16="http://schemas.microsoft.com/office/drawing/2014/main" id="{CB6B46FC-A187-5746-9D11-59C233F23BC6}"/>
              </a:ext>
            </a:extLst>
          </p:cNvPr>
          <p:cNvGrpSpPr/>
          <p:nvPr/>
        </p:nvGrpSpPr>
        <p:grpSpPr>
          <a:xfrm>
            <a:off x="1532734" y="3520030"/>
            <a:ext cx="526835" cy="597120"/>
            <a:chOff x="1048858" y="3520015"/>
            <a:chExt cx="498475" cy="652463"/>
          </a:xfrm>
        </p:grpSpPr>
        <p:grpSp>
          <p:nvGrpSpPr>
            <p:cNvPr id="1250" name="Group 1249">
              <a:extLst>
                <a:ext uri="{FF2B5EF4-FFF2-40B4-BE49-F238E27FC236}">
                  <a16:creationId xmlns:a16="http://schemas.microsoft.com/office/drawing/2014/main" id="{CDF37738-BF27-D44D-8981-E544F1BC8ED0}"/>
                </a:ext>
              </a:extLst>
            </p:cNvPr>
            <p:cNvGrpSpPr/>
            <p:nvPr/>
          </p:nvGrpSpPr>
          <p:grpSpPr>
            <a:xfrm>
              <a:off x="1048858" y="3520015"/>
              <a:ext cx="498475" cy="652463"/>
              <a:chOff x="1048858" y="3520015"/>
              <a:chExt cx="498475" cy="652463"/>
            </a:xfrm>
          </p:grpSpPr>
          <p:sp>
            <p:nvSpPr>
              <p:cNvPr id="1252" name="Freeform 173">
                <a:extLst>
                  <a:ext uri="{FF2B5EF4-FFF2-40B4-BE49-F238E27FC236}">
                    <a16:creationId xmlns:a16="http://schemas.microsoft.com/office/drawing/2014/main" id="{AACA6E09-ACAA-AB4F-AB85-B1E464E46F18}"/>
                  </a:ext>
                </a:extLst>
              </p:cNvPr>
              <p:cNvSpPr>
                <a:spLocks noEditPoints="1"/>
              </p:cNvSpPr>
              <p:nvPr/>
            </p:nvSpPr>
            <p:spPr bwMode="auto">
              <a:xfrm>
                <a:off x="1048858" y="3520015"/>
                <a:ext cx="498475" cy="652463"/>
              </a:xfrm>
              <a:custGeom>
                <a:avLst/>
                <a:gdLst>
                  <a:gd name="T0" fmla="*/ 0 w 314"/>
                  <a:gd name="T1" fmla="*/ 0 h 411"/>
                  <a:gd name="T2" fmla="*/ 0 w 314"/>
                  <a:gd name="T3" fmla="*/ 411 h 411"/>
                  <a:gd name="T4" fmla="*/ 314 w 314"/>
                  <a:gd name="T5" fmla="*/ 411 h 411"/>
                  <a:gd name="T6" fmla="*/ 314 w 314"/>
                  <a:gd name="T7" fmla="*/ 91 h 411"/>
                  <a:gd name="T8" fmla="*/ 220 w 314"/>
                  <a:gd name="T9" fmla="*/ 0 h 411"/>
                  <a:gd name="T10" fmla="*/ 0 w 314"/>
                  <a:gd name="T11" fmla="*/ 0 h 411"/>
                  <a:gd name="T12" fmla="*/ 33 w 314"/>
                  <a:gd name="T13" fmla="*/ 150 h 411"/>
                  <a:gd name="T14" fmla="*/ 179 w 314"/>
                  <a:gd name="T15" fmla="*/ 150 h 411"/>
                  <a:gd name="T16" fmla="*/ 179 w 314"/>
                  <a:gd name="T17" fmla="*/ 173 h 411"/>
                  <a:gd name="T18" fmla="*/ 33 w 314"/>
                  <a:gd name="T19" fmla="*/ 173 h 411"/>
                  <a:gd name="T20" fmla="*/ 33 w 314"/>
                  <a:gd name="T21" fmla="*/ 150 h 411"/>
                  <a:gd name="T22" fmla="*/ 33 w 314"/>
                  <a:gd name="T23" fmla="*/ 199 h 411"/>
                  <a:gd name="T24" fmla="*/ 222 w 314"/>
                  <a:gd name="T25" fmla="*/ 199 h 411"/>
                  <a:gd name="T26" fmla="*/ 222 w 314"/>
                  <a:gd name="T27" fmla="*/ 222 h 411"/>
                  <a:gd name="T28" fmla="*/ 33 w 314"/>
                  <a:gd name="T29" fmla="*/ 222 h 411"/>
                  <a:gd name="T30" fmla="*/ 33 w 314"/>
                  <a:gd name="T31" fmla="*/ 199 h 411"/>
                  <a:gd name="T32" fmla="*/ 33 w 314"/>
                  <a:gd name="T33" fmla="*/ 273 h 411"/>
                  <a:gd name="T34" fmla="*/ 120 w 314"/>
                  <a:gd name="T35" fmla="*/ 273 h 411"/>
                  <a:gd name="T36" fmla="*/ 120 w 314"/>
                  <a:gd name="T37" fmla="*/ 296 h 411"/>
                  <a:gd name="T38" fmla="*/ 33 w 314"/>
                  <a:gd name="T39" fmla="*/ 296 h 411"/>
                  <a:gd name="T40" fmla="*/ 33 w 314"/>
                  <a:gd name="T41" fmla="*/ 273 h 411"/>
                  <a:gd name="T42" fmla="*/ 258 w 314"/>
                  <a:gd name="T43" fmla="*/ 347 h 411"/>
                  <a:gd name="T44" fmla="*/ 33 w 314"/>
                  <a:gd name="T45" fmla="*/ 347 h 411"/>
                  <a:gd name="T46" fmla="*/ 33 w 314"/>
                  <a:gd name="T47" fmla="*/ 324 h 411"/>
                  <a:gd name="T48" fmla="*/ 258 w 314"/>
                  <a:gd name="T49" fmla="*/ 324 h 411"/>
                  <a:gd name="T50" fmla="*/ 258 w 314"/>
                  <a:gd name="T51" fmla="*/ 347 h 411"/>
                  <a:gd name="T52" fmla="*/ 214 w 314"/>
                  <a:gd name="T53" fmla="*/ 99 h 411"/>
                  <a:gd name="T54" fmla="*/ 214 w 314"/>
                  <a:gd name="T55" fmla="*/ 17 h 411"/>
                  <a:gd name="T56" fmla="*/ 296 w 314"/>
                  <a:gd name="T57" fmla="*/ 99 h 411"/>
                  <a:gd name="T58" fmla="*/ 214 w 314"/>
                  <a:gd name="T59" fmla="*/ 99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4" h="411">
                    <a:moveTo>
                      <a:pt x="0" y="0"/>
                    </a:moveTo>
                    <a:lnTo>
                      <a:pt x="0" y="411"/>
                    </a:lnTo>
                    <a:lnTo>
                      <a:pt x="314" y="411"/>
                    </a:lnTo>
                    <a:lnTo>
                      <a:pt x="314" y="91"/>
                    </a:lnTo>
                    <a:lnTo>
                      <a:pt x="220" y="0"/>
                    </a:lnTo>
                    <a:lnTo>
                      <a:pt x="0" y="0"/>
                    </a:lnTo>
                    <a:close/>
                    <a:moveTo>
                      <a:pt x="33" y="150"/>
                    </a:moveTo>
                    <a:lnTo>
                      <a:pt x="179" y="150"/>
                    </a:lnTo>
                    <a:lnTo>
                      <a:pt x="179" y="173"/>
                    </a:lnTo>
                    <a:lnTo>
                      <a:pt x="33" y="173"/>
                    </a:lnTo>
                    <a:lnTo>
                      <a:pt x="33" y="150"/>
                    </a:lnTo>
                    <a:close/>
                    <a:moveTo>
                      <a:pt x="33" y="199"/>
                    </a:moveTo>
                    <a:lnTo>
                      <a:pt x="222" y="199"/>
                    </a:lnTo>
                    <a:lnTo>
                      <a:pt x="222" y="222"/>
                    </a:lnTo>
                    <a:lnTo>
                      <a:pt x="33" y="222"/>
                    </a:lnTo>
                    <a:lnTo>
                      <a:pt x="33" y="199"/>
                    </a:lnTo>
                    <a:close/>
                    <a:moveTo>
                      <a:pt x="33" y="273"/>
                    </a:moveTo>
                    <a:lnTo>
                      <a:pt x="120" y="273"/>
                    </a:lnTo>
                    <a:lnTo>
                      <a:pt x="120" y="296"/>
                    </a:lnTo>
                    <a:lnTo>
                      <a:pt x="33" y="296"/>
                    </a:lnTo>
                    <a:lnTo>
                      <a:pt x="33" y="273"/>
                    </a:lnTo>
                    <a:close/>
                    <a:moveTo>
                      <a:pt x="258" y="347"/>
                    </a:moveTo>
                    <a:lnTo>
                      <a:pt x="33" y="347"/>
                    </a:lnTo>
                    <a:lnTo>
                      <a:pt x="33" y="324"/>
                    </a:lnTo>
                    <a:lnTo>
                      <a:pt x="258" y="324"/>
                    </a:lnTo>
                    <a:lnTo>
                      <a:pt x="258" y="347"/>
                    </a:lnTo>
                    <a:close/>
                    <a:moveTo>
                      <a:pt x="214" y="99"/>
                    </a:moveTo>
                    <a:lnTo>
                      <a:pt x="214" y="17"/>
                    </a:lnTo>
                    <a:lnTo>
                      <a:pt x="296" y="99"/>
                    </a:lnTo>
                    <a:lnTo>
                      <a:pt x="214" y="99"/>
                    </a:lnTo>
                    <a:close/>
                  </a:path>
                </a:pathLst>
              </a:custGeom>
              <a:solidFill>
                <a:srgbClr val="1BC04B"/>
              </a:solidFill>
              <a:ln>
                <a:noFill/>
              </a:ln>
            </p:spPr>
            <p:txBody>
              <a:bodyPr vert="horz" wrap="square" lIns="68562" tIns="34281" rIns="68562" bIns="34281"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787"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53" name="Rectangle 1252">
                <a:extLst>
                  <a:ext uri="{FF2B5EF4-FFF2-40B4-BE49-F238E27FC236}">
                    <a16:creationId xmlns:a16="http://schemas.microsoft.com/office/drawing/2014/main" id="{D1E477EF-12C1-794F-8C29-961A9695499D}"/>
                  </a:ext>
                </a:extLst>
              </p:cNvPr>
              <p:cNvSpPr/>
              <p:nvPr/>
            </p:nvSpPr>
            <p:spPr bwMode="gray">
              <a:xfrm>
                <a:off x="1048858" y="3743774"/>
                <a:ext cx="471152" cy="397357"/>
              </a:xfrm>
              <a:prstGeom prst="rect">
                <a:avLst/>
              </a:prstGeom>
              <a:solidFill>
                <a:srgbClr val="1BC04B"/>
              </a:solidFill>
              <a:ln w="6350" algn="ctr">
                <a:noFill/>
                <a:miter lim="800000"/>
                <a:headEnd/>
                <a:tailEnd/>
              </a:ln>
            </p:spPr>
            <p:txBody>
              <a:bodyPr lIns="67482" tIns="53986" rIns="67482" bIns="53986" rtlCol="0" anchor="ctr"/>
              <a:lstStyle/>
              <a:p>
                <a:pPr marL="0" marR="0" lvl="0" indent="0" algn="ctr" defTabSz="685617" rtl="0" eaLnBrk="1" fontAlgn="base" latinLnBrk="0" hangingPunct="1">
                  <a:lnSpc>
                    <a:spcPct val="100000"/>
                  </a:lnSpc>
                  <a:spcBef>
                    <a:spcPct val="50000"/>
                  </a:spcBef>
                  <a:spcAft>
                    <a:spcPct val="0"/>
                  </a:spcAft>
                  <a:buClr>
                    <a:srgbClr val="F0AB00"/>
                  </a:buClr>
                  <a:buSzPct val="80000"/>
                  <a:buFontTx/>
                  <a:buNone/>
                  <a:tabLst/>
                  <a:defRPr/>
                </a:pPr>
                <a:endParaRPr kumimoji="0" lang="en-US" sz="787" b="0" i="0" u="none" strike="noStrike" kern="0" cap="none" spc="0" normalizeH="0" baseline="0" noProof="0" err="1">
                  <a:ln>
                    <a:noFill/>
                  </a:ln>
                  <a:solidFill>
                    <a:srgbClr val="000000"/>
                  </a:solidFill>
                  <a:effectLst/>
                  <a:uLnTx/>
                  <a:uFillTx/>
                  <a:latin typeface="Arial" panose="020B0604020202020204"/>
                  <a:ea typeface="Arial Unicode MS" pitchFamily="34" charset="-128"/>
                  <a:cs typeface="Arial Unicode MS" pitchFamily="34" charset="-128"/>
                </a:endParaRPr>
              </a:p>
            </p:txBody>
          </p:sp>
        </p:grpSp>
        <p:sp>
          <p:nvSpPr>
            <p:cNvPr id="1251" name="TextBox 1250">
              <a:extLst>
                <a:ext uri="{FF2B5EF4-FFF2-40B4-BE49-F238E27FC236}">
                  <a16:creationId xmlns:a16="http://schemas.microsoft.com/office/drawing/2014/main" id="{3D513C9C-A80B-5248-AFF6-89DABEFE5585}"/>
                </a:ext>
              </a:extLst>
            </p:cNvPr>
            <p:cNvSpPr txBox="1"/>
            <p:nvPr/>
          </p:nvSpPr>
          <p:spPr>
            <a:xfrm>
              <a:off x="1198114" y="3809876"/>
              <a:ext cx="199965" cy="180971"/>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ts val="450"/>
                </a:spcBef>
                <a:spcAft>
                  <a:spcPct val="0"/>
                </a:spcAft>
                <a:buClr>
                  <a:srgbClr val="F0AB00"/>
                </a:buClr>
                <a:buSzPct val="80000"/>
                <a:buFontTx/>
                <a:buNone/>
                <a:tabLst/>
                <a:defRPr/>
              </a:pPr>
              <a:r>
                <a:rPr kumimoji="0" lang="en-US" sz="1400" b="1" i="0" u="none" strike="noStrike" kern="0" cap="none" spc="0" normalizeH="0" baseline="0" noProof="0">
                  <a:ln>
                    <a:noFill/>
                  </a:ln>
                  <a:solidFill>
                    <a:srgbClr val="FFFFFF"/>
                  </a:solidFill>
                  <a:effectLst/>
                  <a:uLnTx/>
                  <a:uFillTx/>
                  <a:latin typeface="Arial" panose="020B0604020202020204"/>
                  <a:ea typeface="Arial Unicode MS" pitchFamily="34" charset="-128"/>
                  <a:cs typeface="Arial Unicode MS" pitchFamily="34" charset="-128"/>
                </a:rPr>
                <a:t>EDI</a:t>
              </a:r>
            </a:p>
          </p:txBody>
        </p:sp>
      </p:grpSp>
      <p:sp>
        <p:nvSpPr>
          <p:cNvPr id="2" name="TextBox 1">
            <a:extLst>
              <a:ext uri="{FF2B5EF4-FFF2-40B4-BE49-F238E27FC236}">
                <a16:creationId xmlns:a16="http://schemas.microsoft.com/office/drawing/2014/main" id="{715112B7-E406-B444-85FA-F6C1EF66D756}"/>
              </a:ext>
            </a:extLst>
          </p:cNvPr>
          <p:cNvSpPr txBox="1"/>
          <p:nvPr/>
        </p:nvSpPr>
        <p:spPr>
          <a:xfrm>
            <a:off x="4163616" y="371861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sp>
        <p:nvSpPr>
          <p:cNvPr id="3" name="TextBox 2">
            <a:extLst>
              <a:ext uri="{FF2B5EF4-FFF2-40B4-BE49-F238E27FC236}">
                <a16:creationId xmlns:a16="http://schemas.microsoft.com/office/drawing/2014/main" id="{17DFF147-ECA6-43F9-2255-21FE29121964}"/>
              </a:ext>
            </a:extLst>
          </p:cNvPr>
          <p:cNvSpPr txBox="1"/>
          <p:nvPr/>
        </p:nvSpPr>
        <p:spPr>
          <a:xfrm>
            <a:off x="514185" y="2254381"/>
            <a:ext cx="5502794" cy="883190"/>
          </a:xfrm>
          <a:prstGeom prst="rect">
            <a:avLst/>
          </a:prstGeom>
          <a:noFill/>
        </p:spPr>
        <p:txBody>
          <a:bodyPr wrap="square" rtlCol="0">
            <a:spAutoFit/>
          </a:bodyPr>
          <a:lstStyle/>
          <a:p>
            <a:pPr marL="464" marR="0" lvl="1" indent="-285750" algn="l" defTabSz="914400" rtl="0" eaLnBrk="1" fontAlgn="auto" latinLnBrk="0" hangingPunct="1">
              <a:lnSpc>
                <a:spcPct val="150000"/>
              </a:lnSpc>
              <a:spcBef>
                <a:spcPts val="0"/>
              </a:spcBef>
              <a:spcAft>
                <a:spcPts val="0"/>
              </a:spcAft>
              <a:buClr>
                <a:schemeClr val="accent2"/>
              </a:buClr>
              <a:buSzTx/>
              <a:buFont typeface="Arial" panose="020B0604020202020204" pitchFamily="34" charset="0"/>
              <a:buChar char="•"/>
              <a:tabLst/>
              <a:defRPr/>
            </a:pPr>
            <a:r>
              <a:rPr lang="en-US" dirty="0">
                <a:solidFill>
                  <a:prstClr val="black"/>
                </a:solidFill>
                <a:latin typeface="Helvetica" pitchFamily="2" charset="0"/>
              </a:rPr>
              <a:t>Global compliance for invoice mandates</a:t>
            </a:r>
          </a:p>
          <a:p>
            <a:pPr marL="464" marR="0" lvl="1" indent="-285750" algn="l" defTabSz="914400" rtl="0" eaLnBrk="1" fontAlgn="auto" latinLnBrk="0" hangingPunct="1">
              <a:lnSpc>
                <a:spcPct val="150000"/>
              </a:lnSpc>
              <a:spcBef>
                <a:spcPts val="0"/>
              </a:spcBef>
              <a:spcAft>
                <a:spcPts val="0"/>
              </a:spcAft>
              <a:buClr>
                <a:schemeClr val="accent2"/>
              </a:buClr>
              <a:buSzTx/>
              <a:buFont typeface="Arial" panose="020B0604020202020204" pitchFamily="34" charset="0"/>
              <a:buChar char="•"/>
              <a:tabLst/>
              <a:defRPr/>
            </a:pPr>
            <a:r>
              <a:rPr kumimoji="0" lang="en-US" sz="1800" i="0" u="none" strike="noStrike" kern="1200" cap="none" spc="0" normalizeH="0" baseline="0" noProof="0" dirty="0">
                <a:ln>
                  <a:noFill/>
                </a:ln>
                <a:solidFill>
                  <a:prstClr val="black"/>
                </a:solidFill>
                <a:effectLst/>
                <a:uLnTx/>
                <a:uFillTx/>
                <a:latin typeface="Helvetica" pitchFamily="2" charset="0"/>
              </a:rPr>
              <a:t>Open Platform</a:t>
            </a:r>
          </a:p>
        </p:txBody>
      </p:sp>
    </p:spTree>
    <p:extLst>
      <p:ext uri="{BB962C8B-B14F-4D97-AF65-F5344CB8AC3E}">
        <p14:creationId xmlns:p14="http://schemas.microsoft.com/office/powerpoint/2010/main" val="2207196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C7EA9-8B20-8355-BA66-AEA05C1987A6}"/>
            </a:ext>
          </a:extLst>
        </p:cNvPr>
        <p:cNvGrpSpPr/>
        <p:nvPr/>
      </p:nvGrpSpPr>
      <p:grpSpPr>
        <a:xfrm>
          <a:off x="0" y="0"/>
          <a:ext cx="0" cy="0"/>
          <a:chOff x="0" y="0"/>
          <a:chExt cx="0" cy="0"/>
        </a:xfrm>
      </p:grpSpPr>
      <p:sp>
        <p:nvSpPr>
          <p:cNvPr id="8" name="Rectangle 41">
            <a:extLst>
              <a:ext uri="{FF2B5EF4-FFF2-40B4-BE49-F238E27FC236}">
                <a16:creationId xmlns:a16="http://schemas.microsoft.com/office/drawing/2014/main" id="{426D02A6-B404-9B84-0F36-439DA8E19F01}"/>
              </a:ext>
            </a:extLst>
          </p:cNvPr>
          <p:cNvSpPr>
            <a:spLocks noChangeArrowheads="1"/>
          </p:cNvSpPr>
          <p:nvPr/>
        </p:nvSpPr>
        <p:spPr bwMode="gray">
          <a:xfrm>
            <a:off x="1963793" y="1371930"/>
            <a:ext cx="9792805" cy="4978232"/>
          </a:xfrm>
          <a:prstGeom prst="rect">
            <a:avLst/>
          </a:prstGeom>
          <a:solidFill>
            <a:schemeClr val="bg1">
              <a:lumMod val="95000"/>
            </a:schemeClr>
          </a:solidFill>
          <a:ln w="38100" algn="ctr">
            <a:noFill/>
            <a:miter lim="800000"/>
            <a:headEnd/>
            <a:tailEnd/>
          </a:ln>
          <a:effectLst/>
        </p:spPr>
        <p:txBody>
          <a:bodyPr wrap="none" lIns="0" tIns="0" rIns="0" bIns="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049" b="0" i="0" u="none" strike="noStrike" kern="1200" cap="none" spc="0" normalizeH="0" baseline="0" noProof="1">
              <a:ln>
                <a:noFill/>
              </a:ln>
              <a:solidFill>
                <a:srgbClr val="000000"/>
              </a:solidFill>
              <a:effectLst/>
              <a:uLnTx/>
              <a:uFillTx/>
              <a:latin typeface="Arial" panose="020B0604020202020204"/>
              <a:ea typeface="+mn-ea"/>
              <a:cs typeface="+mn-cs"/>
            </a:endParaRPr>
          </a:p>
        </p:txBody>
      </p:sp>
      <p:sp>
        <p:nvSpPr>
          <p:cNvPr id="52" name="Rectangle 41">
            <a:extLst>
              <a:ext uri="{FF2B5EF4-FFF2-40B4-BE49-F238E27FC236}">
                <a16:creationId xmlns:a16="http://schemas.microsoft.com/office/drawing/2014/main" id="{86A3B4E6-1AE0-59B6-336E-FB2E60C4413E}"/>
              </a:ext>
            </a:extLst>
          </p:cNvPr>
          <p:cNvSpPr>
            <a:spLocks noChangeArrowheads="1"/>
          </p:cNvSpPr>
          <p:nvPr/>
        </p:nvSpPr>
        <p:spPr bwMode="gray">
          <a:xfrm>
            <a:off x="5413251" y="4960198"/>
            <a:ext cx="4680296" cy="892725"/>
          </a:xfrm>
          <a:prstGeom prst="rect">
            <a:avLst/>
          </a:prstGeom>
          <a:solidFill>
            <a:schemeClr val="bg1"/>
          </a:solidFill>
          <a:ln w="38100" algn="ctr">
            <a:noFill/>
            <a:miter lim="800000"/>
            <a:headEnd/>
            <a:tailEnd/>
          </a:ln>
          <a:effectLst/>
        </p:spPr>
        <p:txBody>
          <a:bodyPr wrap="none" lIns="0" tIns="0" rIns="0" bIns="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049" b="0" i="0" u="none" strike="noStrike" kern="1200" cap="none" spc="0" normalizeH="0" baseline="0" noProof="1">
              <a:ln>
                <a:noFill/>
              </a:ln>
              <a:solidFill>
                <a:srgbClr val="000000"/>
              </a:solidFill>
              <a:effectLst/>
              <a:uLnTx/>
              <a:uFillTx/>
              <a:latin typeface="Arial" panose="020B0604020202020204"/>
              <a:ea typeface="+mn-ea"/>
              <a:cs typeface="+mn-cs"/>
            </a:endParaRPr>
          </a:p>
        </p:txBody>
      </p:sp>
      <p:sp>
        <p:nvSpPr>
          <p:cNvPr id="34" name="Rectangle 41">
            <a:extLst>
              <a:ext uri="{FF2B5EF4-FFF2-40B4-BE49-F238E27FC236}">
                <a16:creationId xmlns:a16="http://schemas.microsoft.com/office/drawing/2014/main" id="{9FD193A8-F2FA-9D44-A589-3795D7BA6388}"/>
              </a:ext>
            </a:extLst>
          </p:cNvPr>
          <p:cNvSpPr>
            <a:spLocks noChangeArrowheads="1"/>
          </p:cNvSpPr>
          <p:nvPr/>
        </p:nvSpPr>
        <p:spPr bwMode="gray">
          <a:xfrm>
            <a:off x="5078933" y="5756076"/>
            <a:ext cx="5016481" cy="429439"/>
          </a:xfrm>
          <a:prstGeom prst="rect">
            <a:avLst/>
          </a:prstGeom>
          <a:solidFill>
            <a:schemeClr val="bg1"/>
          </a:solidFill>
          <a:ln w="38100" algn="ctr">
            <a:noFill/>
            <a:miter lim="800000"/>
            <a:headEnd/>
            <a:tailEnd/>
          </a:ln>
          <a:effectLst/>
        </p:spPr>
        <p:txBody>
          <a:bodyPr wrap="none" lIns="0" tIns="0" rIns="0" bIns="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049" b="0" i="0" u="none" strike="noStrike" kern="1200" cap="none" spc="0" normalizeH="0" baseline="0" noProof="1">
              <a:ln>
                <a:noFill/>
              </a:ln>
              <a:solidFill>
                <a:srgbClr val="000000"/>
              </a:solidFill>
              <a:effectLst/>
              <a:uLnTx/>
              <a:uFillTx/>
              <a:latin typeface="Arial" panose="020B0604020202020204"/>
              <a:ea typeface="+mn-ea"/>
              <a:cs typeface="+mn-cs"/>
            </a:endParaRPr>
          </a:p>
        </p:txBody>
      </p:sp>
      <p:sp>
        <p:nvSpPr>
          <p:cNvPr id="33" name="Rectangle 41">
            <a:extLst>
              <a:ext uri="{FF2B5EF4-FFF2-40B4-BE49-F238E27FC236}">
                <a16:creationId xmlns:a16="http://schemas.microsoft.com/office/drawing/2014/main" id="{226FD16E-6B38-29BB-360E-C49BA6F78894}"/>
              </a:ext>
            </a:extLst>
          </p:cNvPr>
          <p:cNvSpPr>
            <a:spLocks noChangeArrowheads="1"/>
          </p:cNvSpPr>
          <p:nvPr/>
        </p:nvSpPr>
        <p:spPr bwMode="gray">
          <a:xfrm>
            <a:off x="5079910" y="2510566"/>
            <a:ext cx="5016481" cy="2554036"/>
          </a:xfrm>
          <a:prstGeom prst="rect">
            <a:avLst/>
          </a:prstGeom>
          <a:solidFill>
            <a:schemeClr val="bg1"/>
          </a:solidFill>
          <a:ln w="38100" algn="ctr">
            <a:noFill/>
            <a:miter lim="800000"/>
            <a:headEnd/>
            <a:tailEnd/>
          </a:ln>
          <a:effectLst/>
        </p:spPr>
        <p:txBody>
          <a:bodyPr wrap="none" lIns="0" tIns="0" rIns="0" bIns="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049" b="0" i="0" u="none" strike="noStrike" kern="1200" cap="none" spc="0" normalizeH="0" baseline="0" noProof="1">
              <a:ln>
                <a:noFill/>
              </a:ln>
              <a:solidFill>
                <a:srgbClr val="000000"/>
              </a:solidFill>
              <a:effectLst/>
              <a:uLnTx/>
              <a:uFillTx/>
              <a:latin typeface="Arial" panose="020B0604020202020204"/>
              <a:ea typeface="+mn-ea"/>
              <a:cs typeface="+mn-cs"/>
            </a:endParaRPr>
          </a:p>
        </p:txBody>
      </p:sp>
      <p:sp>
        <p:nvSpPr>
          <p:cNvPr id="28" name="Rectangle 41">
            <a:extLst>
              <a:ext uri="{FF2B5EF4-FFF2-40B4-BE49-F238E27FC236}">
                <a16:creationId xmlns:a16="http://schemas.microsoft.com/office/drawing/2014/main" id="{0D6C074F-7803-FB60-4926-2F246B281357}"/>
              </a:ext>
            </a:extLst>
          </p:cNvPr>
          <p:cNvSpPr>
            <a:spLocks noChangeArrowheads="1"/>
          </p:cNvSpPr>
          <p:nvPr/>
        </p:nvSpPr>
        <p:spPr bwMode="gray">
          <a:xfrm>
            <a:off x="2069208" y="2294999"/>
            <a:ext cx="8027184" cy="2324550"/>
          </a:xfrm>
          <a:prstGeom prst="rect">
            <a:avLst/>
          </a:prstGeom>
          <a:solidFill>
            <a:schemeClr val="bg1"/>
          </a:solidFill>
          <a:ln w="38100" algn="ctr">
            <a:noFill/>
            <a:miter lim="800000"/>
            <a:headEnd/>
            <a:tailEnd/>
          </a:ln>
          <a:effectLst/>
        </p:spPr>
        <p:txBody>
          <a:bodyPr wrap="none" lIns="0" tIns="0" rIns="0" bIns="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049" b="0" i="0" u="none" strike="noStrike" kern="1200" cap="none" spc="0" normalizeH="0" baseline="0" noProof="1">
              <a:ln>
                <a:noFill/>
              </a:ln>
              <a:solidFill>
                <a:srgbClr val="000000"/>
              </a:solidFill>
              <a:effectLst/>
              <a:uLnTx/>
              <a:uFillTx/>
              <a:latin typeface="Arial" panose="020B0604020202020204"/>
              <a:ea typeface="+mn-ea"/>
              <a:cs typeface="+mn-cs"/>
            </a:endParaRPr>
          </a:p>
        </p:txBody>
      </p:sp>
      <p:sp>
        <p:nvSpPr>
          <p:cNvPr id="20" name="Rectangle 19">
            <a:extLst>
              <a:ext uri="{FF2B5EF4-FFF2-40B4-BE49-F238E27FC236}">
                <a16:creationId xmlns:a16="http://schemas.microsoft.com/office/drawing/2014/main" id="{B7F1744A-13B2-1D1F-B0C0-2F7E7872E52B}"/>
              </a:ext>
            </a:extLst>
          </p:cNvPr>
          <p:cNvSpPr/>
          <p:nvPr/>
        </p:nvSpPr>
        <p:spPr>
          <a:xfrm>
            <a:off x="9763050" y="3788154"/>
            <a:ext cx="333341" cy="1282801"/>
          </a:xfrm>
          <a:prstGeom prst="rect">
            <a:avLst/>
          </a:prstGeom>
          <a:pattFill prst="pct75">
            <a:fgClr>
              <a:srgbClr val="051D53"/>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27163C2-819E-B1AD-B819-6F824F973312}"/>
              </a:ext>
            </a:extLst>
          </p:cNvPr>
          <p:cNvSpPr/>
          <p:nvPr/>
        </p:nvSpPr>
        <p:spPr>
          <a:xfrm>
            <a:off x="5079910" y="3789295"/>
            <a:ext cx="333341" cy="1282801"/>
          </a:xfrm>
          <a:prstGeom prst="rect">
            <a:avLst/>
          </a:prstGeom>
          <a:pattFill prst="pct75">
            <a:fgClr>
              <a:schemeClr val="accent2">
                <a:lumMod val="60000"/>
                <a:lumOff val="40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037227F3-6958-1387-266A-FB68167D4DB1}"/>
              </a:ext>
            </a:extLst>
          </p:cNvPr>
          <p:cNvSpPr/>
          <p:nvPr/>
        </p:nvSpPr>
        <p:spPr>
          <a:xfrm>
            <a:off x="348512" y="1371929"/>
            <a:ext cx="1406627" cy="4978233"/>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049" b="0" i="0" u="none" strike="noStrike" kern="1200" cap="none" spc="0" normalizeH="0" baseline="0" noProof="0">
              <a:ln>
                <a:noFill/>
              </a:ln>
              <a:solidFill>
                <a:srgbClr val="FFFFFF"/>
              </a:solidFill>
              <a:effectLst/>
              <a:uLnTx/>
              <a:uFillTx/>
              <a:latin typeface="Helvetica" pitchFamily="2" charset="0"/>
              <a:ea typeface="Open Sans" panose="020B0606030504020204" pitchFamily="34" charset="0"/>
              <a:cs typeface="Open Sans" panose="020B0606030504020204" pitchFamily="34" charset="0"/>
            </a:endParaRPr>
          </a:p>
        </p:txBody>
      </p:sp>
      <p:sp>
        <p:nvSpPr>
          <p:cNvPr id="223" name="Text Box 23">
            <a:extLst>
              <a:ext uri="{FF2B5EF4-FFF2-40B4-BE49-F238E27FC236}">
                <a16:creationId xmlns:a16="http://schemas.microsoft.com/office/drawing/2014/main" id="{5DE3F87E-7221-8D5C-FD8B-5F752220111F}"/>
              </a:ext>
            </a:extLst>
          </p:cNvPr>
          <p:cNvSpPr txBox="1">
            <a:spLocks noChangeArrowheads="1"/>
          </p:cNvSpPr>
          <p:nvPr/>
        </p:nvSpPr>
        <p:spPr bwMode="gray">
          <a:xfrm>
            <a:off x="497627" y="1540767"/>
            <a:ext cx="1090580" cy="424732"/>
          </a:xfrm>
          <a:prstGeom prst="rect">
            <a:avLst/>
          </a:prstGeom>
          <a:solidFill>
            <a:schemeClr val="accent2"/>
          </a:solidFill>
          <a:ln w="9525" algn="ctr">
            <a:noFill/>
            <a:miter lim="800000"/>
            <a:headEnd/>
            <a:tailEnd/>
          </a:ln>
        </p:spPr>
        <p:txBody>
          <a:bodyPr>
            <a:spAutoFit/>
          </a:bodyPr>
          <a:lstStyle/>
          <a:p>
            <a:pPr marL="0" marR="0" lvl="0" indent="0" algn="ctr" defTabSz="609585" rtl="0" eaLnBrk="0" fontAlgn="auto" latinLnBrk="0" hangingPunct="0">
              <a:lnSpc>
                <a:spcPct val="90000"/>
              </a:lnSpc>
              <a:spcBef>
                <a:spcPts val="0"/>
              </a:spcBef>
              <a:spcAft>
                <a:spcPts val="0"/>
              </a:spcAft>
              <a:buClrTx/>
              <a:buSzTx/>
              <a:buFontTx/>
              <a:buNone/>
              <a:tabLst/>
              <a:defRPr/>
            </a:pPr>
            <a:r>
              <a:rPr kumimoji="0" lang="en-US" sz="1200" b="1" i="0" u="none" strike="noStrike" kern="1200" cap="none" spc="0" normalizeH="0" baseline="0" noProof="1">
                <a:ln>
                  <a:noFill/>
                </a:ln>
                <a:solidFill>
                  <a:schemeClr val="accent6"/>
                </a:solidFill>
                <a:effectLst/>
                <a:uLnTx/>
                <a:uFillTx/>
                <a:latin typeface="Helvetica" pitchFamily="2" charset="0"/>
                <a:ea typeface="Open Sans" panose="020B0606030504020204" pitchFamily="34" charset="0"/>
                <a:cs typeface="Open Sans" panose="020B0606030504020204" pitchFamily="34" charset="0"/>
                <a:sym typeface="Arial" pitchFamily="34" charset="0"/>
              </a:rPr>
              <a:t>Your Supplier</a:t>
            </a:r>
          </a:p>
        </p:txBody>
      </p:sp>
      <p:sp>
        <p:nvSpPr>
          <p:cNvPr id="224" name="Rectangle 3">
            <a:extLst>
              <a:ext uri="{FF2B5EF4-FFF2-40B4-BE49-F238E27FC236}">
                <a16:creationId xmlns:a16="http://schemas.microsoft.com/office/drawing/2014/main" id="{CE78692B-84BA-9CF6-D190-DF1E937E839C}"/>
              </a:ext>
            </a:extLst>
          </p:cNvPr>
          <p:cNvSpPr>
            <a:spLocks noChangeArrowheads="1"/>
          </p:cNvSpPr>
          <p:nvPr/>
        </p:nvSpPr>
        <p:spPr bwMode="gray">
          <a:xfrm>
            <a:off x="451061" y="5044231"/>
            <a:ext cx="1251361" cy="1202060"/>
          </a:xfrm>
          <a:prstGeom prst="rect">
            <a:avLst/>
          </a:prstGeom>
          <a:solidFill>
            <a:schemeClr val="bg1"/>
          </a:solidFill>
          <a:ln w="9525">
            <a:noFill/>
            <a:miter lim="800000"/>
            <a:headEnd/>
            <a:tailEnd/>
          </a:ln>
        </p:spPr>
        <p:txBody>
          <a:bodyPr wrap="none" anchor="ctr"/>
          <a:lstStyle/>
          <a:p>
            <a:pPr marL="0" marR="0" lvl="0" indent="0" algn="l" defTabSz="609585" rtl="0" eaLnBrk="1" fontAlgn="auto" latinLnBrk="0" hangingPunct="1">
              <a:lnSpc>
                <a:spcPct val="100000"/>
              </a:lnSpc>
              <a:spcBef>
                <a:spcPct val="25000"/>
              </a:spcBef>
              <a:spcAft>
                <a:spcPts val="0"/>
              </a:spcAft>
              <a:buClr>
                <a:srgbClr val="000000"/>
              </a:buClr>
              <a:buSzPct val="80000"/>
              <a:buFontTx/>
              <a:buNone/>
              <a:tabLst/>
              <a:defRPr/>
            </a:pPr>
            <a:endParaRPr kumimoji="0" lang="en-US" sz="1049" b="0" i="0" u="none" strike="noStrike" kern="1200" cap="none" spc="0" normalizeH="0" baseline="0" noProof="0">
              <a:ln>
                <a:noFill/>
              </a:ln>
              <a:solidFill>
                <a:srgbClr val="000000"/>
              </a:solidFill>
              <a:effectLst/>
              <a:uLnTx/>
              <a:uFillTx/>
              <a:latin typeface="Helvetica" pitchFamily="2" charset="0"/>
            </a:endParaRPr>
          </a:p>
        </p:txBody>
      </p:sp>
      <p:sp>
        <p:nvSpPr>
          <p:cNvPr id="225" name="Rectangle 15">
            <a:extLst>
              <a:ext uri="{FF2B5EF4-FFF2-40B4-BE49-F238E27FC236}">
                <a16:creationId xmlns:a16="http://schemas.microsoft.com/office/drawing/2014/main" id="{EFAACBDF-351B-5248-8D5F-11A797918E73}"/>
              </a:ext>
            </a:extLst>
          </p:cNvPr>
          <p:cNvSpPr>
            <a:spLocks noChangeArrowheads="1"/>
          </p:cNvSpPr>
          <p:nvPr/>
        </p:nvSpPr>
        <p:spPr bwMode="gray">
          <a:xfrm>
            <a:off x="575705" y="5099889"/>
            <a:ext cx="1005811" cy="274312"/>
          </a:xfrm>
          <a:prstGeom prst="rect">
            <a:avLst/>
          </a:prstGeom>
          <a:solidFill>
            <a:schemeClr val="bg2"/>
          </a:solidFill>
          <a:ln w="9525" algn="ctr">
            <a:noFill/>
            <a:miter lim="800000"/>
            <a:headEnd/>
            <a:tailEnd/>
          </a:ln>
          <a:effectLst/>
        </p:spPr>
        <p:txBody>
          <a:bodyPr lIns="0" tIns="0" rIns="0" bIns="0" anchor="ctr"/>
          <a:lstStyle/>
          <a:p>
            <a:pPr marL="0" marR="0" lvl="0" indent="0" algn="ctr" defTabSz="609585" rtl="0" eaLnBrk="0" fontAlgn="auto" latinLnBrk="0" hangingPunct="0">
              <a:lnSpc>
                <a:spcPct val="100000"/>
              </a:lnSpc>
              <a:spcBef>
                <a:spcPts val="0"/>
              </a:spcBef>
              <a:spcAft>
                <a:spcPts val="0"/>
              </a:spcAft>
              <a:buClrTx/>
              <a:buSzTx/>
              <a:buFontTx/>
              <a:buNone/>
              <a:tabLst/>
              <a:defRPr/>
            </a:pPr>
            <a:r>
              <a:rPr kumimoji="0" lang="en-US" sz="1049" b="0" i="0" u="none" strike="noStrike" kern="1200" cap="none" spc="0" normalizeH="0" baseline="0" noProof="1">
                <a:ln>
                  <a:noFill/>
                </a:ln>
                <a:solidFill>
                  <a:srgbClr val="000000"/>
                </a:solidFill>
                <a:effectLst/>
                <a:uLnTx/>
                <a:uFillTx/>
                <a:latin typeface="Helvetica" pitchFamily="2" charset="0"/>
                <a:ea typeface="Open Sans" panose="020B0606030504020204" pitchFamily="34" charset="0"/>
                <a:cs typeface="Open Sans" panose="020B0606030504020204" pitchFamily="34" charset="0"/>
                <a:sym typeface="Arial" pitchFamily="34" charset="0"/>
              </a:rPr>
              <a:t>Inquiry</a:t>
            </a:r>
          </a:p>
        </p:txBody>
      </p:sp>
      <p:sp>
        <p:nvSpPr>
          <p:cNvPr id="226" name="Text Box 28">
            <a:extLst>
              <a:ext uri="{FF2B5EF4-FFF2-40B4-BE49-F238E27FC236}">
                <a16:creationId xmlns:a16="http://schemas.microsoft.com/office/drawing/2014/main" id="{06E50787-D4DB-8587-D73C-8ABD9D773955}"/>
              </a:ext>
            </a:extLst>
          </p:cNvPr>
          <p:cNvSpPr txBox="1">
            <a:spLocks noChangeArrowheads="1"/>
          </p:cNvSpPr>
          <p:nvPr/>
        </p:nvSpPr>
        <p:spPr bwMode="gray">
          <a:xfrm>
            <a:off x="423526" y="5853486"/>
            <a:ext cx="1259588" cy="400110"/>
          </a:xfrm>
          <a:prstGeom prst="rect">
            <a:avLst/>
          </a:prstGeom>
          <a:noFill/>
          <a:ln w="9525" algn="ctr">
            <a:noFill/>
            <a:miter lim="800000"/>
            <a:headEnd/>
            <a:tailEnd/>
          </a:ln>
        </p:spPr>
        <p:txBody>
          <a:bodyPr wrap="square">
            <a:spAutoFit/>
          </a:bodyPr>
          <a:lstStyle/>
          <a:p>
            <a:pPr marL="0" marR="0" lvl="0" indent="0" algn="ctr" defTabSz="609585" rtl="0" eaLnBrk="0" fontAlgn="auto" latinLnBrk="0" hangingPunct="0">
              <a:lnSpc>
                <a:spcPct val="100000"/>
              </a:lnSpc>
              <a:spcBef>
                <a:spcPts val="0"/>
              </a:spcBef>
              <a:spcAft>
                <a:spcPts val="0"/>
              </a:spcAft>
              <a:buClrTx/>
              <a:buSzTx/>
              <a:buFontTx/>
              <a:buNone/>
              <a:tabLst/>
              <a:defRPr/>
            </a:pPr>
            <a:r>
              <a:rPr kumimoji="0" lang="en-US" sz="1000" b="1" i="0" u="none" strike="noStrike" kern="1200" cap="none" spc="0" normalizeH="0" baseline="0" noProof="1">
                <a:ln>
                  <a:noFill/>
                </a:ln>
                <a:solidFill>
                  <a:srgbClr val="000000"/>
                </a:solidFill>
                <a:effectLst/>
                <a:uLnTx/>
                <a:uFillTx/>
                <a:latin typeface="Helvetica" pitchFamily="2" charset="0"/>
                <a:ea typeface="Open Sans" panose="020B0606030504020204" pitchFamily="34" charset="0"/>
                <a:cs typeface="Open Sans" panose="020B0606030504020204" pitchFamily="34" charset="0"/>
                <a:sym typeface="Arial" pitchFamily="34" charset="0"/>
              </a:rPr>
              <a:t>Supplier </a:t>
            </a:r>
            <a:br>
              <a:rPr kumimoji="0" lang="en-US" sz="1000" b="1" i="0" u="none" strike="noStrike" kern="1200" cap="none" spc="0" normalizeH="0" baseline="0" noProof="1">
                <a:ln>
                  <a:noFill/>
                </a:ln>
                <a:solidFill>
                  <a:srgbClr val="000000"/>
                </a:solidFill>
                <a:effectLst/>
                <a:uLnTx/>
                <a:uFillTx/>
                <a:latin typeface="Helvetica" pitchFamily="2" charset="0"/>
                <a:ea typeface="Open Sans" panose="020B0606030504020204" pitchFamily="34" charset="0"/>
                <a:cs typeface="Open Sans" panose="020B0606030504020204" pitchFamily="34" charset="0"/>
                <a:sym typeface="Arial" pitchFamily="34" charset="0"/>
              </a:rPr>
            </a:br>
            <a:r>
              <a:rPr kumimoji="0" lang="en-US" sz="1000" b="1" i="0" u="none" strike="noStrike" kern="1200" cap="none" spc="0" normalizeH="0" baseline="0" noProof="1">
                <a:ln>
                  <a:noFill/>
                </a:ln>
                <a:solidFill>
                  <a:srgbClr val="000000"/>
                </a:solidFill>
                <a:effectLst/>
                <a:uLnTx/>
                <a:uFillTx/>
                <a:latin typeface="Helvetica" pitchFamily="2" charset="0"/>
                <a:ea typeface="Open Sans" panose="020B0606030504020204" pitchFamily="34" charset="0"/>
                <a:cs typeface="Open Sans" panose="020B0606030504020204" pitchFamily="34" charset="0"/>
                <a:sym typeface="Arial" pitchFamily="34" charset="0"/>
              </a:rPr>
              <a:t>Self-Service</a:t>
            </a:r>
          </a:p>
        </p:txBody>
      </p:sp>
      <p:grpSp>
        <p:nvGrpSpPr>
          <p:cNvPr id="195" name="Group 194">
            <a:extLst>
              <a:ext uri="{FF2B5EF4-FFF2-40B4-BE49-F238E27FC236}">
                <a16:creationId xmlns:a16="http://schemas.microsoft.com/office/drawing/2014/main" id="{7C9948FA-F699-2533-7A55-1AB31877D81F}"/>
              </a:ext>
            </a:extLst>
          </p:cNvPr>
          <p:cNvGrpSpPr/>
          <p:nvPr/>
        </p:nvGrpSpPr>
        <p:grpSpPr>
          <a:xfrm>
            <a:off x="615610" y="4519535"/>
            <a:ext cx="274457" cy="340649"/>
            <a:chOff x="1386676" y="1970055"/>
            <a:chExt cx="1140297" cy="1415309"/>
          </a:xfrm>
        </p:grpSpPr>
        <p:grpSp>
          <p:nvGrpSpPr>
            <p:cNvPr id="206" name="Group 205">
              <a:extLst>
                <a:ext uri="{FF2B5EF4-FFF2-40B4-BE49-F238E27FC236}">
                  <a16:creationId xmlns:a16="http://schemas.microsoft.com/office/drawing/2014/main" id="{064441A7-C6A0-190C-D268-E70B1B57FCE4}"/>
                </a:ext>
              </a:extLst>
            </p:cNvPr>
            <p:cNvGrpSpPr/>
            <p:nvPr/>
          </p:nvGrpSpPr>
          <p:grpSpPr>
            <a:xfrm>
              <a:off x="1596126" y="1970055"/>
              <a:ext cx="930847" cy="1218403"/>
              <a:chOff x="1596126" y="1970055"/>
              <a:chExt cx="930847" cy="1218403"/>
            </a:xfrm>
          </p:grpSpPr>
          <p:sp>
            <p:nvSpPr>
              <p:cNvPr id="215" name="Freeform 214">
                <a:extLst>
                  <a:ext uri="{FF2B5EF4-FFF2-40B4-BE49-F238E27FC236}">
                    <a16:creationId xmlns:a16="http://schemas.microsoft.com/office/drawing/2014/main" id="{D38C751C-76A7-C63A-01EC-B011EA422CCB}"/>
                  </a:ext>
                </a:extLst>
              </p:cNvPr>
              <p:cNvSpPr/>
              <p:nvPr/>
            </p:nvSpPr>
            <p:spPr>
              <a:xfrm>
                <a:off x="1622940" y="1984392"/>
                <a:ext cx="891660" cy="1162149"/>
              </a:xfrm>
              <a:custGeom>
                <a:avLst/>
                <a:gdLst>
                  <a:gd name="connsiteX0" fmla="*/ 0 w 891660"/>
                  <a:gd name="connsiteY0" fmla="*/ 1162149 h 1162149"/>
                  <a:gd name="connsiteX1" fmla="*/ 2394 w 891660"/>
                  <a:gd name="connsiteY1" fmla="*/ 0 h 1162149"/>
                  <a:gd name="connsiteX2" fmla="*/ 613989 w 891660"/>
                  <a:gd name="connsiteY2" fmla="*/ 5984 h 1162149"/>
                  <a:gd name="connsiteX3" fmla="*/ 891660 w 891660"/>
                  <a:gd name="connsiteY3" fmla="*/ 270490 h 1162149"/>
                  <a:gd name="connsiteX4" fmla="*/ 811470 w 891660"/>
                  <a:gd name="connsiteY4" fmla="*/ 1098716 h 1162149"/>
                  <a:gd name="connsiteX5" fmla="*/ 0 w 891660"/>
                  <a:gd name="connsiteY5" fmla="*/ 1162149 h 1162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1660" h="1162149">
                    <a:moveTo>
                      <a:pt x="0" y="1162149"/>
                    </a:moveTo>
                    <a:lnTo>
                      <a:pt x="2394" y="0"/>
                    </a:lnTo>
                    <a:lnTo>
                      <a:pt x="613989" y="5984"/>
                    </a:lnTo>
                    <a:lnTo>
                      <a:pt x="891660" y="270490"/>
                    </a:lnTo>
                    <a:lnTo>
                      <a:pt x="811470" y="1098716"/>
                    </a:lnTo>
                    <a:lnTo>
                      <a:pt x="0" y="1162149"/>
                    </a:lnTo>
                    <a:close/>
                  </a:path>
                </a:pathLst>
              </a:custGeom>
              <a:solidFill>
                <a:schemeClr val="bg1"/>
              </a:solidFill>
            </p:spPr>
            <p:txBody>
              <a:bodyPr lIns="89976" tIns="71981" rIns="89976" bIns="71981" rtlCol="0" anchor="ctr"/>
              <a:lstStyle/>
              <a:p>
                <a:pPr marL="0" marR="0" lvl="0" indent="0" algn="ctr" defTabSz="914133" rtl="0" eaLnBrk="1" fontAlgn="base" latinLnBrk="0" hangingPunct="1">
                  <a:lnSpc>
                    <a:spcPct val="100000"/>
                  </a:lnSpc>
                  <a:spcBef>
                    <a:spcPct val="50000"/>
                  </a:spcBef>
                  <a:spcAft>
                    <a:spcPct val="0"/>
                  </a:spcAft>
                  <a:buClr>
                    <a:srgbClr val="F0AB00"/>
                  </a:buClr>
                  <a:buSzPct val="80000"/>
                  <a:buFontTx/>
                  <a:buNone/>
                  <a:tabLst/>
                  <a:defRPr/>
                </a:pPr>
                <a:endParaRPr kumimoji="0" lang="en-US" sz="2000" b="0" i="0" u="none" strike="noStrike" kern="0" cap="none" spc="0" normalizeH="0" baseline="0" noProof="0" err="1">
                  <a:ln>
                    <a:noFill/>
                  </a:ln>
                  <a:solidFill>
                    <a:srgbClr val="000000"/>
                  </a:solidFill>
                  <a:effectLst/>
                  <a:uLnTx/>
                  <a:uFillTx/>
                  <a:latin typeface="Helvetica" pitchFamily="2" charset="0"/>
                  <a:ea typeface="Arial Unicode MS" pitchFamily="34" charset="-128"/>
                  <a:cs typeface="Arial Unicode MS" pitchFamily="34" charset="-128"/>
                </a:endParaRPr>
              </a:p>
            </p:txBody>
          </p:sp>
          <p:sp>
            <p:nvSpPr>
              <p:cNvPr id="216" name="Freeform 173">
                <a:extLst>
                  <a:ext uri="{FF2B5EF4-FFF2-40B4-BE49-F238E27FC236}">
                    <a16:creationId xmlns:a16="http://schemas.microsoft.com/office/drawing/2014/main" id="{098C3975-D84E-DC3C-F17B-EDCB7B7926FD}"/>
                  </a:ext>
                </a:extLst>
              </p:cNvPr>
              <p:cNvSpPr>
                <a:spLocks noEditPoints="1"/>
              </p:cNvSpPr>
              <p:nvPr/>
            </p:nvSpPr>
            <p:spPr bwMode="auto">
              <a:xfrm>
                <a:off x="1596126" y="1970055"/>
                <a:ext cx="930847" cy="1218403"/>
              </a:xfrm>
              <a:custGeom>
                <a:avLst/>
                <a:gdLst>
                  <a:gd name="T0" fmla="*/ 0 w 314"/>
                  <a:gd name="T1" fmla="*/ 0 h 411"/>
                  <a:gd name="T2" fmla="*/ 0 w 314"/>
                  <a:gd name="T3" fmla="*/ 411 h 411"/>
                  <a:gd name="T4" fmla="*/ 314 w 314"/>
                  <a:gd name="T5" fmla="*/ 411 h 411"/>
                  <a:gd name="T6" fmla="*/ 314 w 314"/>
                  <a:gd name="T7" fmla="*/ 91 h 411"/>
                  <a:gd name="T8" fmla="*/ 220 w 314"/>
                  <a:gd name="T9" fmla="*/ 0 h 411"/>
                  <a:gd name="T10" fmla="*/ 0 w 314"/>
                  <a:gd name="T11" fmla="*/ 0 h 411"/>
                  <a:gd name="T12" fmla="*/ 33 w 314"/>
                  <a:gd name="T13" fmla="*/ 150 h 411"/>
                  <a:gd name="T14" fmla="*/ 179 w 314"/>
                  <a:gd name="T15" fmla="*/ 150 h 411"/>
                  <a:gd name="T16" fmla="*/ 179 w 314"/>
                  <a:gd name="T17" fmla="*/ 173 h 411"/>
                  <a:gd name="T18" fmla="*/ 33 w 314"/>
                  <a:gd name="T19" fmla="*/ 173 h 411"/>
                  <a:gd name="T20" fmla="*/ 33 w 314"/>
                  <a:gd name="T21" fmla="*/ 150 h 411"/>
                  <a:gd name="T22" fmla="*/ 33 w 314"/>
                  <a:gd name="T23" fmla="*/ 199 h 411"/>
                  <a:gd name="T24" fmla="*/ 222 w 314"/>
                  <a:gd name="T25" fmla="*/ 199 h 411"/>
                  <a:gd name="T26" fmla="*/ 222 w 314"/>
                  <a:gd name="T27" fmla="*/ 222 h 411"/>
                  <a:gd name="T28" fmla="*/ 33 w 314"/>
                  <a:gd name="T29" fmla="*/ 222 h 411"/>
                  <a:gd name="T30" fmla="*/ 33 w 314"/>
                  <a:gd name="T31" fmla="*/ 199 h 411"/>
                  <a:gd name="T32" fmla="*/ 33 w 314"/>
                  <a:gd name="T33" fmla="*/ 273 h 411"/>
                  <a:gd name="T34" fmla="*/ 120 w 314"/>
                  <a:gd name="T35" fmla="*/ 273 h 411"/>
                  <a:gd name="T36" fmla="*/ 120 w 314"/>
                  <a:gd name="T37" fmla="*/ 296 h 411"/>
                  <a:gd name="T38" fmla="*/ 33 w 314"/>
                  <a:gd name="T39" fmla="*/ 296 h 411"/>
                  <a:gd name="T40" fmla="*/ 33 w 314"/>
                  <a:gd name="T41" fmla="*/ 273 h 411"/>
                  <a:gd name="T42" fmla="*/ 258 w 314"/>
                  <a:gd name="T43" fmla="*/ 347 h 411"/>
                  <a:gd name="T44" fmla="*/ 33 w 314"/>
                  <a:gd name="T45" fmla="*/ 347 h 411"/>
                  <a:gd name="T46" fmla="*/ 33 w 314"/>
                  <a:gd name="T47" fmla="*/ 324 h 411"/>
                  <a:gd name="T48" fmla="*/ 258 w 314"/>
                  <a:gd name="T49" fmla="*/ 324 h 411"/>
                  <a:gd name="T50" fmla="*/ 258 w 314"/>
                  <a:gd name="T51" fmla="*/ 347 h 411"/>
                  <a:gd name="T52" fmla="*/ 214 w 314"/>
                  <a:gd name="T53" fmla="*/ 99 h 411"/>
                  <a:gd name="T54" fmla="*/ 214 w 314"/>
                  <a:gd name="T55" fmla="*/ 17 h 411"/>
                  <a:gd name="T56" fmla="*/ 296 w 314"/>
                  <a:gd name="T57" fmla="*/ 99 h 411"/>
                  <a:gd name="T58" fmla="*/ 214 w 314"/>
                  <a:gd name="T59" fmla="*/ 99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4" h="411">
                    <a:moveTo>
                      <a:pt x="0" y="0"/>
                    </a:moveTo>
                    <a:lnTo>
                      <a:pt x="0" y="411"/>
                    </a:lnTo>
                    <a:lnTo>
                      <a:pt x="314" y="411"/>
                    </a:lnTo>
                    <a:lnTo>
                      <a:pt x="314" y="91"/>
                    </a:lnTo>
                    <a:lnTo>
                      <a:pt x="220" y="0"/>
                    </a:lnTo>
                    <a:lnTo>
                      <a:pt x="0" y="0"/>
                    </a:lnTo>
                    <a:close/>
                    <a:moveTo>
                      <a:pt x="33" y="150"/>
                    </a:moveTo>
                    <a:lnTo>
                      <a:pt x="179" y="150"/>
                    </a:lnTo>
                    <a:lnTo>
                      <a:pt x="179" y="173"/>
                    </a:lnTo>
                    <a:lnTo>
                      <a:pt x="33" y="173"/>
                    </a:lnTo>
                    <a:lnTo>
                      <a:pt x="33" y="150"/>
                    </a:lnTo>
                    <a:close/>
                    <a:moveTo>
                      <a:pt x="33" y="199"/>
                    </a:moveTo>
                    <a:lnTo>
                      <a:pt x="222" y="199"/>
                    </a:lnTo>
                    <a:lnTo>
                      <a:pt x="222" y="222"/>
                    </a:lnTo>
                    <a:lnTo>
                      <a:pt x="33" y="222"/>
                    </a:lnTo>
                    <a:lnTo>
                      <a:pt x="33" y="199"/>
                    </a:lnTo>
                    <a:close/>
                    <a:moveTo>
                      <a:pt x="33" y="273"/>
                    </a:moveTo>
                    <a:lnTo>
                      <a:pt x="120" y="273"/>
                    </a:lnTo>
                    <a:lnTo>
                      <a:pt x="120" y="296"/>
                    </a:lnTo>
                    <a:lnTo>
                      <a:pt x="33" y="296"/>
                    </a:lnTo>
                    <a:lnTo>
                      <a:pt x="33" y="273"/>
                    </a:lnTo>
                    <a:close/>
                    <a:moveTo>
                      <a:pt x="258" y="347"/>
                    </a:moveTo>
                    <a:lnTo>
                      <a:pt x="33" y="347"/>
                    </a:lnTo>
                    <a:lnTo>
                      <a:pt x="33" y="324"/>
                    </a:lnTo>
                    <a:lnTo>
                      <a:pt x="258" y="324"/>
                    </a:lnTo>
                    <a:lnTo>
                      <a:pt x="258" y="347"/>
                    </a:lnTo>
                    <a:close/>
                    <a:moveTo>
                      <a:pt x="214" y="99"/>
                    </a:moveTo>
                    <a:lnTo>
                      <a:pt x="214" y="17"/>
                    </a:lnTo>
                    <a:lnTo>
                      <a:pt x="296" y="99"/>
                    </a:lnTo>
                    <a:lnTo>
                      <a:pt x="214" y="99"/>
                    </a:lnTo>
                    <a:close/>
                  </a:path>
                </a:pathLst>
              </a:custGeom>
              <a:solidFill>
                <a:schemeClr val="tx2"/>
              </a:solidFill>
              <a:ln w="9525">
                <a:solidFill>
                  <a:schemeClr val="bg1"/>
                </a:solidFill>
                <a:round/>
                <a:headEnd/>
                <a:tailEnd/>
              </a:ln>
            </p:spPr>
            <p:txBody>
              <a:bodyPr vert="horz" wrap="square" lIns="91416" tIns="45708" rIns="91416" bIns="45708"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lvetica" pitchFamily="2" charset="0"/>
                </a:endParaRPr>
              </a:p>
            </p:txBody>
          </p:sp>
        </p:grpSp>
        <p:grpSp>
          <p:nvGrpSpPr>
            <p:cNvPr id="207" name="Group 206">
              <a:extLst>
                <a:ext uri="{FF2B5EF4-FFF2-40B4-BE49-F238E27FC236}">
                  <a16:creationId xmlns:a16="http://schemas.microsoft.com/office/drawing/2014/main" id="{82D0A980-5678-8B94-E6E7-615B87A79FC9}"/>
                </a:ext>
              </a:extLst>
            </p:cNvPr>
            <p:cNvGrpSpPr/>
            <p:nvPr/>
          </p:nvGrpSpPr>
          <p:grpSpPr>
            <a:xfrm>
              <a:off x="1497984" y="2064032"/>
              <a:ext cx="930847" cy="1218403"/>
              <a:chOff x="1596126" y="1970055"/>
              <a:chExt cx="930847" cy="1218403"/>
            </a:xfrm>
          </p:grpSpPr>
          <p:sp>
            <p:nvSpPr>
              <p:cNvPr id="213" name="Freeform 212">
                <a:extLst>
                  <a:ext uri="{FF2B5EF4-FFF2-40B4-BE49-F238E27FC236}">
                    <a16:creationId xmlns:a16="http://schemas.microsoft.com/office/drawing/2014/main" id="{B3499718-02B6-A5C4-9400-6EF66D309321}"/>
                  </a:ext>
                </a:extLst>
              </p:cNvPr>
              <p:cNvSpPr/>
              <p:nvPr/>
            </p:nvSpPr>
            <p:spPr>
              <a:xfrm>
                <a:off x="1622940" y="1984392"/>
                <a:ext cx="891660" cy="1162149"/>
              </a:xfrm>
              <a:custGeom>
                <a:avLst/>
                <a:gdLst>
                  <a:gd name="connsiteX0" fmla="*/ 0 w 891660"/>
                  <a:gd name="connsiteY0" fmla="*/ 1162149 h 1162149"/>
                  <a:gd name="connsiteX1" fmla="*/ 2394 w 891660"/>
                  <a:gd name="connsiteY1" fmla="*/ 0 h 1162149"/>
                  <a:gd name="connsiteX2" fmla="*/ 613989 w 891660"/>
                  <a:gd name="connsiteY2" fmla="*/ 5984 h 1162149"/>
                  <a:gd name="connsiteX3" fmla="*/ 891660 w 891660"/>
                  <a:gd name="connsiteY3" fmla="*/ 270490 h 1162149"/>
                  <a:gd name="connsiteX4" fmla="*/ 811470 w 891660"/>
                  <a:gd name="connsiteY4" fmla="*/ 1098716 h 1162149"/>
                  <a:gd name="connsiteX5" fmla="*/ 0 w 891660"/>
                  <a:gd name="connsiteY5" fmla="*/ 1162149 h 1162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1660" h="1162149">
                    <a:moveTo>
                      <a:pt x="0" y="1162149"/>
                    </a:moveTo>
                    <a:lnTo>
                      <a:pt x="2394" y="0"/>
                    </a:lnTo>
                    <a:lnTo>
                      <a:pt x="613989" y="5984"/>
                    </a:lnTo>
                    <a:lnTo>
                      <a:pt x="891660" y="270490"/>
                    </a:lnTo>
                    <a:lnTo>
                      <a:pt x="811470" y="1098716"/>
                    </a:lnTo>
                    <a:lnTo>
                      <a:pt x="0" y="1162149"/>
                    </a:lnTo>
                    <a:close/>
                  </a:path>
                </a:pathLst>
              </a:custGeom>
              <a:solidFill>
                <a:schemeClr val="bg1"/>
              </a:solidFill>
            </p:spPr>
            <p:txBody>
              <a:bodyPr lIns="89976" tIns="71981" rIns="89976" bIns="71981" rtlCol="0" anchor="ctr"/>
              <a:lstStyle/>
              <a:p>
                <a:pPr marL="0" marR="0" lvl="0" indent="0" algn="ctr" defTabSz="914133" rtl="0" eaLnBrk="1" fontAlgn="base" latinLnBrk="0" hangingPunct="1">
                  <a:lnSpc>
                    <a:spcPct val="100000"/>
                  </a:lnSpc>
                  <a:spcBef>
                    <a:spcPct val="50000"/>
                  </a:spcBef>
                  <a:spcAft>
                    <a:spcPct val="0"/>
                  </a:spcAft>
                  <a:buClr>
                    <a:srgbClr val="F0AB00"/>
                  </a:buClr>
                  <a:buSzPct val="80000"/>
                  <a:buFontTx/>
                  <a:buNone/>
                  <a:tabLst/>
                  <a:defRPr/>
                </a:pPr>
                <a:endParaRPr kumimoji="0" lang="en-US" sz="2000" b="0" i="0" u="none" strike="noStrike" kern="0" cap="none" spc="0" normalizeH="0" baseline="0" noProof="0" err="1">
                  <a:ln>
                    <a:noFill/>
                  </a:ln>
                  <a:solidFill>
                    <a:srgbClr val="000000"/>
                  </a:solidFill>
                  <a:effectLst/>
                  <a:uLnTx/>
                  <a:uFillTx/>
                  <a:latin typeface="Helvetica" pitchFamily="2" charset="0"/>
                  <a:ea typeface="Arial Unicode MS" pitchFamily="34" charset="-128"/>
                  <a:cs typeface="Arial Unicode MS" pitchFamily="34" charset="-128"/>
                </a:endParaRPr>
              </a:p>
            </p:txBody>
          </p:sp>
          <p:sp>
            <p:nvSpPr>
              <p:cNvPr id="214" name="Freeform 173">
                <a:extLst>
                  <a:ext uri="{FF2B5EF4-FFF2-40B4-BE49-F238E27FC236}">
                    <a16:creationId xmlns:a16="http://schemas.microsoft.com/office/drawing/2014/main" id="{D6D03CFC-37D8-20E7-C9FA-78143895166A}"/>
                  </a:ext>
                </a:extLst>
              </p:cNvPr>
              <p:cNvSpPr>
                <a:spLocks noEditPoints="1"/>
              </p:cNvSpPr>
              <p:nvPr/>
            </p:nvSpPr>
            <p:spPr bwMode="auto">
              <a:xfrm>
                <a:off x="1596126" y="1970055"/>
                <a:ext cx="930847" cy="1218403"/>
              </a:xfrm>
              <a:custGeom>
                <a:avLst/>
                <a:gdLst>
                  <a:gd name="T0" fmla="*/ 0 w 314"/>
                  <a:gd name="T1" fmla="*/ 0 h 411"/>
                  <a:gd name="T2" fmla="*/ 0 w 314"/>
                  <a:gd name="T3" fmla="*/ 411 h 411"/>
                  <a:gd name="T4" fmla="*/ 314 w 314"/>
                  <a:gd name="T5" fmla="*/ 411 h 411"/>
                  <a:gd name="T6" fmla="*/ 314 w 314"/>
                  <a:gd name="T7" fmla="*/ 91 h 411"/>
                  <a:gd name="T8" fmla="*/ 220 w 314"/>
                  <a:gd name="T9" fmla="*/ 0 h 411"/>
                  <a:gd name="T10" fmla="*/ 0 w 314"/>
                  <a:gd name="T11" fmla="*/ 0 h 411"/>
                  <a:gd name="T12" fmla="*/ 33 w 314"/>
                  <a:gd name="T13" fmla="*/ 150 h 411"/>
                  <a:gd name="T14" fmla="*/ 179 w 314"/>
                  <a:gd name="T15" fmla="*/ 150 h 411"/>
                  <a:gd name="T16" fmla="*/ 179 w 314"/>
                  <a:gd name="T17" fmla="*/ 173 h 411"/>
                  <a:gd name="T18" fmla="*/ 33 w 314"/>
                  <a:gd name="T19" fmla="*/ 173 h 411"/>
                  <a:gd name="T20" fmla="*/ 33 w 314"/>
                  <a:gd name="T21" fmla="*/ 150 h 411"/>
                  <a:gd name="T22" fmla="*/ 33 w 314"/>
                  <a:gd name="T23" fmla="*/ 199 h 411"/>
                  <a:gd name="T24" fmla="*/ 222 w 314"/>
                  <a:gd name="T25" fmla="*/ 199 h 411"/>
                  <a:gd name="T26" fmla="*/ 222 w 314"/>
                  <a:gd name="T27" fmla="*/ 222 h 411"/>
                  <a:gd name="T28" fmla="*/ 33 w 314"/>
                  <a:gd name="T29" fmla="*/ 222 h 411"/>
                  <a:gd name="T30" fmla="*/ 33 w 314"/>
                  <a:gd name="T31" fmla="*/ 199 h 411"/>
                  <a:gd name="T32" fmla="*/ 33 w 314"/>
                  <a:gd name="T33" fmla="*/ 273 h 411"/>
                  <a:gd name="T34" fmla="*/ 120 w 314"/>
                  <a:gd name="T35" fmla="*/ 273 h 411"/>
                  <a:gd name="T36" fmla="*/ 120 w 314"/>
                  <a:gd name="T37" fmla="*/ 296 h 411"/>
                  <a:gd name="T38" fmla="*/ 33 w 314"/>
                  <a:gd name="T39" fmla="*/ 296 h 411"/>
                  <a:gd name="T40" fmla="*/ 33 w 314"/>
                  <a:gd name="T41" fmla="*/ 273 h 411"/>
                  <a:gd name="T42" fmla="*/ 258 w 314"/>
                  <a:gd name="T43" fmla="*/ 347 h 411"/>
                  <a:gd name="T44" fmla="*/ 33 w 314"/>
                  <a:gd name="T45" fmla="*/ 347 h 411"/>
                  <a:gd name="T46" fmla="*/ 33 w 314"/>
                  <a:gd name="T47" fmla="*/ 324 h 411"/>
                  <a:gd name="T48" fmla="*/ 258 w 314"/>
                  <a:gd name="T49" fmla="*/ 324 h 411"/>
                  <a:gd name="T50" fmla="*/ 258 w 314"/>
                  <a:gd name="T51" fmla="*/ 347 h 411"/>
                  <a:gd name="T52" fmla="*/ 214 w 314"/>
                  <a:gd name="T53" fmla="*/ 99 h 411"/>
                  <a:gd name="T54" fmla="*/ 214 w 314"/>
                  <a:gd name="T55" fmla="*/ 17 h 411"/>
                  <a:gd name="T56" fmla="*/ 296 w 314"/>
                  <a:gd name="T57" fmla="*/ 99 h 411"/>
                  <a:gd name="T58" fmla="*/ 214 w 314"/>
                  <a:gd name="T59" fmla="*/ 99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4" h="411">
                    <a:moveTo>
                      <a:pt x="0" y="0"/>
                    </a:moveTo>
                    <a:lnTo>
                      <a:pt x="0" y="411"/>
                    </a:lnTo>
                    <a:lnTo>
                      <a:pt x="314" y="411"/>
                    </a:lnTo>
                    <a:lnTo>
                      <a:pt x="314" y="91"/>
                    </a:lnTo>
                    <a:lnTo>
                      <a:pt x="220" y="0"/>
                    </a:lnTo>
                    <a:lnTo>
                      <a:pt x="0" y="0"/>
                    </a:lnTo>
                    <a:close/>
                    <a:moveTo>
                      <a:pt x="33" y="150"/>
                    </a:moveTo>
                    <a:lnTo>
                      <a:pt x="179" y="150"/>
                    </a:lnTo>
                    <a:lnTo>
                      <a:pt x="179" y="173"/>
                    </a:lnTo>
                    <a:lnTo>
                      <a:pt x="33" y="173"/>
                    </a:lnTo>
                    <a:lnTo>
                      <a:pt x="33" y="150"/>
                    </a:lnTo>
                    <a:close/>
                    <a:moveTo>
                      <a:pt x="33" y="199"/>
                    </a:moveTo>
                    <a:lnTo>
                      <a:pt x="222" y="199"/>
                    </a:lnTo>
                    <a:lnTo>
                      <a:pt x="222" y="222"/>
                    </a:lnTo>
                    <a:lnTo>
                      <a:pt x="33" y="222"/>
                    </a:lnTo>
                    <a:lnTo>
                      <a:pt x="33" y="199"/>
                    </a:lnTo>
                    <a:close/>
                    <a:moveTo>
                      <a:pt x="33" y="273"/>
                    </a:moveTo>
                    <a:lnTo>
                      <a:pt x="120" y="273"/>
                    </a:lnTo>
                    <a:lnTo>
                      <a:pt x="120" y="296"/>
                    </a:lnTo>
                    <a:lnTo>
                      <a:pt x="33" y="296"/>
                    </a:lnTo>
                    <a:lnTo>
                      <a:pt x="33" y="273"/>
                    </a:lnTo>
                    <a:close/>
                    <a:moveTo>
                      <a:pt x="258" y="347"/>
                    </a:moveTo>
                    <a:lnTo>
                      <a:pt x="33" y="347"/>
                    </a:lnTo>
                    <a:lnTo>
                      <a:pt x="33" y="324"/>
                    </a:lnTo>
                    <a:lnTo>
                      <a:pt x="258" y="324"/>
                    </a:lnTo>
                    <a:lnTo>
                      <a:pt x="258" y="347"/>
                    </a:lnTo>
                    <a:close/>
                    <a:moveTo>
                      <a:pt x="214" y="99"/>
                    </a:moveTo>
                    <a:lnTo>
                      <a:pt x="214" y="17"/>
                    </a:lnTo>
                    <a:lnTo>
                      <a:pt x="296" y="99"/>
                    </a:lnTo>
                    <a:lnTo>
                      <a:pt x="214" y="99"/>
                    </a:lnTo>
                    <a:close/>
                  </a:path>
                </a:pathLst>
              </a:custGeom>
              <a:solidFill>
                <a:schemeClr val="tx2"/>
              </a:solidFill>
              <a:ln w="9525">
                <a:solidFill>
                  <a:schemeClr val="bg1"/>
                </a:solidFill>
                <a:round/>
                <a:headEnd/>
                <a:tailEnd/>
              </a:ln>
            </p:spPr>
            <p:txBody>
              <a:bodyPr vert="horz" wrap="square" lIns="91416" tIns="45708" rIns="91416" bIns="45708"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lvetica" pitchFamily="2" charset="0"/>
                </a:endParaRPr>
              </a:p>
            </p:txBody>
          </p:sp>
        </p:grpSp>
        <p:grpSp>
          <p:nvGrpSpPr>
            <p:cNvPr id="208" name="Group 207">
              <a:extLst>
                <a:ext uri="{FF2B5EF4-FFF2-40B4-BE49-F238E27FC236}">
                  <a16:creationId xmlns:a16="http://schemas.microsoft.com/office/drawing/2014/main" id="{400965E8-41DE-2B75-FFD7-6D17BDD20AED}"/>
                </a:ext>
              </a:extLst>
            </p:cNvPr>
            <p:cNvGrpSpPr/>
            <p:nvPr/>
          </p:nvGrpSpPr>
          <p:grpSpPr>
            <a:xfrm>
              <a:off x="1386676" y="2166961"/>
              <a:ext cx="930847" cy="1218403"/>
              <a:chOff x="1596126" y="1970055"/>
              <a:chExt cx="930847" cy="1218403"/>
            </a:xfrm>
          </p:grpSpPr>
          <p:sp>
            <p:nvSpPr>
              <p:cNvPr id="209" name="Freeform 208">
                <a:extLst>
                  <a:ext uri="{FF2B5EF4-FFF2-40B4-BE49-F238E27FC236}">
                    <a16:creationId xmlns:a16="http://schemas.microsoft.com/office/drawing/2014/main" id="{5A446B14-CA1E-9211-7EC9-8C60928B43CF}"/>
                  </a:ext>
                </a:extLst>
              </p:cNvPr>
              <p:cNvSpPr/>
              <p:nvPr/>
            </p:nvSpPr>
            <p:spPr>
              <a:xfrm>
                <a:off x="1622940" y="1984392"/>
                <a:ext cx="891660" cy="1162149"/>
              </a:xfrm>
              <a:custGeom>
                <a:avLst/>
                <a:gdLst>
                  <a:gd name="connsiteX0" fmla="*/ 0 w 891660"/>
                  <a:gd name="connsiteY0" fmla="*/ 1162149 h 1162149"/>
                  <a:gd name="connsiteX1" fmla="*/ 2394 w 891660"/>
                  <a:gd name="connsiteY1" fmla="*/ 0 h 1162149"/>
                  <a:gd name="connsiteX2" fmla="*/ 613989 w 891660"/>
                  <a:gd name="connsiteY2" fmla="*/ 5984 h 1162149"/>
                  <a:gd name="connsiteX3" fmla="*/ 891660 w 891660"/>
                  <a:gd name="connsiteY3" fmla="*/ 270490 h 1162149"/>
                  <a:gd name="connsiteX4" fmla="*/ 811470 w 891660"/>
                  <a:gd name="connsiteY4" fmla="*/ 1098716 h 1162149"/>
                  <a:gd name="connsiteX5" fmla="*/ 0 w 891660"/>
                  <a:gd name="connsiteY5" fmla="*/ 1162149 h 1162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1660" h="1162149">
                    <a:moveTo>
                      <a:pt x="0" y="1162149"/>
                    </a:moveTo>
                    <a:lnTo>
                      <a:pt x="2394" y="0"/>
                    </a:lnTo>
                    <a:lnTo>
                      <a:pt x="613989" y="5984"/>
                    </a:lnTo>
                    <a:lnTo>
                      <a:pt x="891660" y="270490"/>
                    </a:lnTo>
                    <a:lnTo>
                      <a:pt x="811470" y="1098716"/>
                    </a:lnTo>
                    <a:lnTo>
                      <a:pt x="0" y="1162149"/>
                    </a:lnTo>
                    <a:close/>
                  </a:path>
                </a:pathLst>
              </a:custGeom>
              <a:solidFill>
                <a:schemeClr val="bg1"/>
              </a:solidFill>
            </p:spPr>
            <p:txBody>
              <a:bodyPr lIns="89976" tIns="71981" rIns="89976" bIns="71981" rtlCol="0" anchor="ctr"/>
              <a:lstStyle/>
              <a:p>
                <a:pPr marL="0" marR="0" lvl="0" indent="0" algn="ctr" defTabSz="914133" rtl="0" eaLnBrk="1" fontAlgn="base" latinLnBrk="0" hangingPunct="1">
                  <a:lnSpc>
                    <a:spcPct val="100000"/>
                  </a:lnSpc>
                  <a:spcBef>
                    <a:spcPct val="50000"/>
                  </a:spcBef>
                  <a:spcAft>
                    <a:spcPct val="0"/>
                  </a:spcAft>
                  <a:buClr>
                    <a:srgbClr val="F0AB00"/>
                  </a:buClr>
                  <a:buSzPct val="80000"/>
                  <a:buFontTx/>
                  <a:buNone/>
                  <a:tabLst/>
                  <a:defRPr/>
                </a:pPr>
                <a:endParaRPr kumimoji="0" lang="en-US" sz="2000" b="0" i="0" u="none" strike="noStrike" kern="0" cap="none" spc="0" normalizeH="0" baseline="0" noProof="0" err="1">
                  <a:ln>
                    <a:noFill/>
                  </a:ln>
                  <a:solidFill>
                    <a:srgbClr val="000000"/>
                  </a:solidFill>
                  <a:effectLst/>
                  <a:uLnTx/>
                  <a:uFillTx/>
                  <a:latin typeface="Helvetica" pitchFamily="2" charset="0"/>
                  <a:ea typeface="Arial Unicode MS" pitchFamily="34" charset="-128"/>
                  <a:cs typeface="Arial Unicode MS" pitchFamily="34" charset="-128"/>
                </a:endParaRPr>
              </a:p>
            </p:txBody>
          </p:sp>
          <p:sp>
            <p:nvSpPr>
              <p:cNvPr id="210" name="Freeform 173">
                <a:extLst>
                  <a:ext uri="{FF2B5EF4-FFF2-40B4-BE49-F238E27FC236}">
                    <a16:creationId xmlns:a16="http://schemas.microsoft.com/office/drawing/2014/main" id="{D81D6702-B3C2-FD29-9A07-5FDD2E3BE7C0}"/>
                  </a:ext>
                </a:extLst>
              </p:cNvPr>
              <p:cNvSpPr>
                <a:spLocks noEditPoints="1"/>
              </p:cNvSpPr>
              <p:nvPr/>
            </p:nvSpPr>
            <p:spPr bwMode="auto">
              <a:xfrm>
                <a:off x="1596126" y="1970055"/>
                <a:ext cx="930847" cy="1218403"/>
              </a:xfrm>
              <a:custGeom>
                <a:avLst/>
                <a:gdLst>
                  <a:gd name="T0" fmla="*/ 0 w 314"/>
                  <a:gd name="T1" fmla="*/ 0 h 411"/>
                  <a:gd name="T2" fmla="*/ 0 w 314"/>
                  <a:gd name="T3" fmla="*/ 411 h 411"/>
                  <a:gd name="T4" fmla="*/ 314 w 314"/>
                  <a:gd name="T5" fmla="*/ 411 h 411"/>
                  <a:gd name="T6" fmla="*/ 314 w 314"/>
                  <a:gd name="T7" fmla="*/ 91 h 411"/>
                  <a:gd name="T8" fmla="*/ 220 w 314"/>
                  <a:gd name="T9" fmla="*/ 0 h 411"/>
                  <a:gd name="T10" fmla="*/ 0 w 314"/>
                  <a:gd name="T11" fmla="*/ 0 h 411"/>
                  <a:gd name="T12" fmla="*/ 33 w 314"/>
                  <a:gd name="T13" fmla="*/ 150 h 411"/>
                  <a:gd name="T14" fmla="*/ 179 w 314"/>
                  <a:gd name="T15" fmla="*/ 150 h 411"/>
                  <a:gd name="T16" fmla="*/ 179 w 314"/>
                  <a:gd name="T17" fmla="*/ 173 h 411"/>
                  <a:gd name="T18" fmla="*/ 33 w 314"/>
                  <a:gd name="T19" fmla="*/ 173 h 411"/>
                  <a:gd name="T20" fmla="*/ 33 w 314"/>
                  <a:gd name="T21" fmla="*/ 150 h 411"/>
                  <a:gd name="T22" fmla="*/ 33 w 314"/>
                  <a:gd name="T23" fmla="*/ 199 h 411"/>
                  <a:gd name="T24" fmla="*/ 222 w 314"/>
                  <a:gd name="T25" fmla="*/ 199 h 411"/>
                  <a:gd name="T26" fmla="*/ 222 w 314"/>
                  <a:gd name="T27" fmla="*/ 222 h 411"/>
                  <a:gd name="T28" fmla="*/ 33 w 314"/>
                  <a:gd name="T29" fmla="*/ 222 h 411"/>
                  <a:gd name="T30" fmla="*/ 33 w 314"/>
                  <a:gd name="T31" fmla="*/ 199 h 411"/>
                  <a:gd name="T32" fmla="*/ 33 w 314"/>
                  <a:gd name="T33" fmla="*/ 273 h 411"/>
                  <a:gd name="T34" fmla="*/ 120 w 314"/>
                  <a:gd name="T35" fmla="*/ 273 h 411"/>
                  <a:gd name="T36" fmla="*/ 120 w 314"/>
                  <a:gd name="T37" fmla="*/ 296 h 411"/>
                  <a:gd name="T38" fmla="*/ 33 w 314"/>
                  <a:gd name="T39" fmla="*/ 296 h 411"/>
                  <a:gd name="T40" fmla="*/ 33 w 314"/>
                  <a:gd name="T41" fmla="*/ 273 h 411"/>
                  <a:gd name="T42" fmla="*/ 258 w 314"/>
                  <a:gd name="T43" fmla="*/ 347 h 411"/>
                  <a:gd name="T44" fmla="*/ 33 w 314"/>
                  <a:gd name="T45" fmla="*/ 347 h 411"/>
                  <a:gd name="T46" fmla="*/ 33 w 314"/>
                  <a:gd name="T47" fmla="*/ 324 h 411"/>
                  <a:gd name="T48" fmla="*/ 258 w 314"/>
                  <a:gd name="T49" fmla="*/ 324 h 411"/>
                  <a:gd name="T50" fmla="*/ 258 w 314"/>
                  <a:gd name="T51" fmla="*/ 347 h 411"/>
                  <a:gd name="T52" fmla="*/ 214 w 314"/>
                  <a:gd name="T53" fmla="*/ 99 h 411"/>
                  <a:gd name="T54" fmla="*/ 214 w 314"/>
                  <a:gd name="T55" fmla="*/ 17 h 411"/>
                  <a:gd name="T56" fmla="*/ 296 w 314"/>
                  <a:gd name="T57" fmla="*/ 99 h 411"/>
                  <a:gd name="T58" fmla="*/ 214 w 314"/>
                  <a:gd name="T59" fmla="*/ 99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4" h="411">
                    <a:moveTo>
                      <a:pt x="0" y="0"/>
                    </a:moveTo>
                    <a:lnTo>
                      <a:pt x="0" y="411"/>
                    </a:lnTo>
                    <a:lnTo>
                      <a:pt x="314" y="411"/>
                    </a:lnTo>
                    <a:lnTo>
                      <a:pt x="314" y="91"/>
                    </a:lnTo>
                    <a:lnTo>
                      <a:pt x="220" y="0"/>
                    </a:lnTo>
                    <a:lnTo>
                      <a:pt x="0" y="0"/>
                    </a:lnTo>
                    <a:close/>
                    <a:moveTo>
                      <a:pt x="33" y="150"/>
                    </a:moveTo>
                    <a:lnTo>
                      <a:pt x="179" y="150"/>
                    </a:lnTo>
                    <a:lnTo>
                      <a:pt x="179" y="173"/>
                    </a:lnTo>
                    <a:lnTo>
                      <a:pt x="33" y="173"/>
                    </a:lnTo>
                    <a:lnTo>
                      <a:pt x="33" y="150"/>
                    </a:lnTo>
                    <a:close/>
                    <a:moveTo>
                      <a:pt x="33" y="199"/>
                    </a:moveTo>
                    <a:lnTo>
                      <a:pt x="222" y="199"/>
                    </a:lnTo>
                    <a:lnTo>
                      <a:pt x="222" y="222"/>
                    </a:lnTo>
                    <a:lnTo>
                      <a:pt x="33" y="222"/>
                    </a:lnTo>
                    <a:lnTo>
                      <a:pt x="33" y="199"/>
                    </a:lnTo>
                    <a:close/>
                    <a:moveTo>
                      <a:pt x="33" y="273"/>
                    </a:moveTo>
                    <a:lnTo>
                      <a:pt x="120" y="273"/>
                    </a:lnTo>
                    <a:lnTo>
                      <a:pt x="120" y="296"/>
                    </a:lnTo>
                    <a:lnTo>
                      <a:pt x="33" y="296"/>
                    </a:lnTo>
                    <a:lnTo>
                      <a:pt x="33" y="273"/>
                    </a:lnTo>
                    <a:close/>
                    <a:moveTo>
                      <a:pt x="258" y="347"/>
                    </a:moveTo>
                    <a:lnTo>
                      <a:pt x="33" y="347"/>
                    </a:lnTo>
                    <a:lnTo>
                      <a:pt x="33" y="324"/>
                    </a:lnTo>
                    <a:lnTo>
                      <a:pt x="258" y="324"/>
                    </a:lnTo>
                    <a:lnTo>
                      <a:pt x="258" y="347"/>
                    </a:lnTo>
                    <a:close/>
                    <a:moveTo>
                      <a:pt x="214" y="99"/>
                    </a:moveTo>
                    <a:lnTo>
                      <a:pt x="214" y="17"/>
                    </a:lnTo>
                    <a:lnTo>
                      <a:pt x="296" y="99"/>
                    </a:lnTo>
                    <a:lnTo>
                      <a:pt x="214" y="99"/>
                    </a:lnTo>
                    <a:close/>
                  </a:path>
                </a:pathLst>
              </a:custGeom>
              <a:solidFill>
                <a:schemeClr val="tx2"/>
              </a:solidFill>
              <a:ln w="9525">
                <a:solidFill>
                  <a:schemeClr val="bg1"/>
                </a:solidFill>
                <a:round/>
                <a:headEnd/>
                <a:tailEnd/>
              </a:ln>
            </p:spPr>
            <p:txBody>
              <a:bodyPr vert="horz" wrap="square" lIns="91416" tIns="45708" rIns="91416" bIns="45708"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lvetica" pitchFamily="2" charset="0"/>
                </a:endParaRPr>
              </a:p>
            </p:txBody>
          </p:sp>
        </p:grpSp>
      </p:grpSp>
      <p:grpSp>
        <p:nvGrpSpPr>
          <p:cNvPr id="198" name="Group 5">
            <a:extLst>
              <a:ext uri="{FF2B5EF4-FFF2-40B4-BE49-F238E27FC236}">
                <a16:creationId xmlns:a16="http://schemas.microsoft.com/office/drawing/2014/main" id="{71F45A60-4ED6-19DE-6415-4751FF3A2EC8}"/>
              </a:ext>
            </a:extLst>
          </p:cNvPr>
          <p:cNvGrpSpPr>
            <a:grpSpLocks noChangeAspect="1"/>
          </p:cNvGrpSpPr>
          <p:nvPr/>
        </p:nvGrpSpPr>
        <p:grpSpPr bwMode="auto">
          <a:xfrm>
            <a:off x="1085994" y="4556819"/>
            <a:ext cx="293837" cy="294375"/>
            <a:chOff x="1239" y="516"/>
            <a:chExt cx="3282" cy="3288"/>
          </a:xfrm>
          <a:solidFill>
            <a:schemeClr val="tx2"/>
          </a:solidFill>
        </p:grpSpPr>
        <p:sp>
          <p:nvSpPr>
            <p:cNvPr id="200" name="Freeform 6">
              <a:extLst>
                <a:ext uri="{FF2B5EF4-FFF2-40B4-BE49-F238E27FC236}">
                  <a16:creationId xmlns:a16="http://schemas.microsoft.com/office/drawing/2014/main" id="{65BB0570-AF39-0033-E33B-3202656AFE8F}"/>
                </a:ext>
              </a:extLst>
            </p:cNvPr>
            <p:cNvSpPr>
              <a:spLocks/>
            </p:cNvSpPr>
            <p:nvPr/>
          </p:nvSpPr>
          <p:spPr bwMode="auto">
            <a:xfrm>
              <a:off x="1239" y="516"/>
              <a:ext cx="3282" cy="3288"/>
            </a:xfrm>
            <a:custGeom>
              <a:avLst/>
              <a:gdLst>
                <a:gd name="T0" fmla="*/ 436 w 462"/>
                <a:gd name="T1" fmla="*/ 0 h 463"/>
                <a:gd name="T2" fmla="*/ 268 w 462"/>
                <a:gd name="T3" fmla="*/ 0 h 463"/>
                <a:gd name="T4" fmla="*/ 242 w 462"/>
                <a:gd name="T5" fmla="*/ 26 h 463"/>
                <a:gd name="T6" fmla="*/ 268 w 462"/>
                <a:gd name="T7" fmla="*/ 52 h 463"/>
                <a:gd name="T8" fmla="*/ 371 w 462"/>
                <a:gd name="T9" fmla="*/ 52 h 463"/>
                <a:gd name="T10" fmla="*/ 52 w 462"/>
                <a:gd name="T11" fmla="*/ 372 h 463"/>
                <a:gd name="T12" fmla="*/ 52 w 462"/>
                <a:gd name="T13" fmla="*/ 279 h 463"/>
                <a:gd name="T14" fmla="*/ 26 w 462"/>
                <a:gd name="T15" fmla="*/ 253 h 463"/>
                <a:gd name="T16" fmla="*/ 0 w 462"/>
                <a:gd name="T17" fmla="*/ 279 h 463"/>
                <a:gd name="T18" fmla="*/ 0 w 462"/>
                <a:gd name="T19" fmla="*/ 437 h 463"/>
                <a:gd name="T20" fmla="*/ 26 w 462"/>
                <a:gd name="T21" fmla="*/ 463 h 463"/>
                <a:gd name="T22" fmla="*/ 193 w 462"/>
                <a:gd name="T23" fmla="*/ 463 h 463"/>
                <a:gd name="T24" fmla="*/ 219 w 462"/>
                <a:gd name="T25" fmla="*/ 437 h 463"/>
                <a:gd name="T26" fmla="*/ 193 w 462"/>
                <a:gd name="T27" fmla="*/ 411 h 463"/>
                <a:gd name="T28" fmla="*/ 87 w 462"/>
                <a:gd name="T29" fmla="*/ 411 h 463"/>
                <a:gd name="T30" fmla="*/ 410 w 462"/>
                <a:gd name="T31" fmla="*/ 87 h 463"/>
                <a:gd name="T32" fmla="*/ 410 w 462"/>
                <a:gd name="T33" fmla="*/ 184 h 463"/>
                <a:gd name="T34" fmla="*/ 436 w 462"/>
                <a:gd name="T35" fmla="*/ 210 h 463"/>
                <a:gd name="T36" fmla="*/ 462 w 462"/>
                <a:gd name="T37" fmla="*/ 184 h 463"/>
                <a:gd name="T38" fmla="*/ 462 w 462"/>
                <a:gd name="T39" fmla="*/ 26 h 463"/>
                <a:gd name="T40" fmla="*/ 436 w 462"/>
                <a:gd name="T41" fmla="*/ 0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2" h="463">
                  <a:moveTo>
                    <a:pt x="436" y="0"/>
                  </a:moveTo>
                  <a:cubicBezTo>
                    <a:pt x="268" y="0"/>
                    <a:pt x="268" y="0"/>
                    <a:pt x="268" y="0"/>
                  </a:cubicBezTo>
                  <a:cubicBezTo>
                    <a:pt x="254" y="0"/>
                    <a:pt x="242" y="12"/>
                    <a:pt x="242" y="26"/>
                  </a:cubicBezTo>
                  <a:cubicBezTo>
                    <a:pt x="242" y="41"/>
                    <a:pt x="254" y="52"/>
                    <a:pt x="268" y="52"/>
                  </a:cubicBezTo>
                  <a:cubicBezTo>
                    <a:pt x="371" y="52"/>
                    <a:pt x="371" y="52"/>
                    <a:pt x="371" y="52"/>
                  </a:cubicBezTo>
                  <a:cubicBezTo>
                    <a:pt x="52" y="372"/>
                    <a:pt x="52" y="372"/>
                    <a:pt x="52" y="372"/>
                  </a:cubicBezTo>
                  <a:cubicBezTo>
                    <a:pt x="52" y="279"/>
                    <a:pt x="52" y="279"/>
                    <a:pt x="52" y="279"/>
                  </a:cubicBezTo>
                  <a:cubicBezTo>
                    <a:pt x="52" y="264"/>
                    <a:pt x="40" y="253"/>
                    <a:pt x="26" y="253"/>
                  </a:cubicBezTo>
                  <a:cubicBezTo>
                    <a:pt x="11" y="253"/>
                    <a:pt x="0" y="264"/>
                    <a:pt x="0" y="279"/>
                  </a:cubicBezTo>
                  <a:cubicBezTo>
                    <a:pt x="0" y="437"/>
                    <a:pt x="0" y="437"/>
                    <a:pt x="0" y="437"/>
                  </a:cubicBezTo>
                  <a:cubicBezTo>
                    <a:pt x="0" y="451"/>
                    <a:pt x="11" y="463"/>
                    <a:pt x="26" y="463"/>
                  </a:cubicBezTo>
                  <a:cubicBezTo>
                    <a:pt x="193" y="463"/>
                    <a:pt x="193" y="463"/>
                    <a:pt x="193" y="463"/>
                  </a:cubicBezTo>
                  <a:cubicBezTo>
                    <a:pt x="208" y="463"/>
                    <a:pt x="219" y="451"/>
                    <a:pt x="219" y="437"/>
                  </a:cubicBezTo>
                  <a:cubicBezTo>
                    <a:pt x="219" y="422"/>
                    <a:pt x="208" y="411"/>
                    <a:pt x="193" y="411"/>
                  </a:cubicBezTo>
                  <a:cubicBezTo>
                    <a:pt x="87" y="411"/>
                    <a:pt x="87" y="411"/>
                    <a:pt x="87" y="411"/>
                  </a:cubicBezTo>
                  <a:cubicBezTo>
                    <a:pt x="410" y="87"/>
                    <a:pt x="410" y="87"/>
                    <a:pt x="410" y="87"/>
                  </a:cubicBezTo>
                  <a:cubicBezTo>
                    <a:pt x="410" y="184"/>
                    <a:pt x="410" y="184"/>
                    <a:pt x="410" y="184"/>
                  </a:cubicBezTo>
                  <a:cubicBezTo>
                    <a:pt x="410" y="198"/>
                    <a:pt x="421" y="210"/>
                    <a:pt x="436" y="210"/>
                  </a:cubicBezTo>
                  <a:cubicBezTo>
                    <a:pt x="450" y="210"/>
                    <a:pt x="462" y="198"/>
                    <a:pt x="462" y="184"/>
                  </a:cubicBezTo>
                  <a:cubicBezTo>
                    <a:pt x="462" y="26"/>
                    <a:pt x="462" y="26"/>
                    <a:pt x="462" y="26"/>
                  </a:cubicBezTo>
                  <a:cubicBezTo>
                    <a:pt x="462" y="12"/>
                    <a:pt x="450" y="0"/>
                    <a:pt x="436" y="0"/>
                  </a:cubicBezTo>
                  <a:close/>
                </a:path>
              </a:pathLst>
            </a:custGeom>
            <a:grpFill/>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lvetica" pitchFamily="2" charset="0"/>
              </a:endParaRPr>
            </a:p>
          </p:txBody>
        </p:sp>
        <p:sp>
          <p:nvSpPr>
            <p:cNvPr id="202" name="Freeform 7">
              <a:extLst>
                <a:ext uri="{FF2B5EF4-FFF2-40B4-BE49-F238E27FC236}">
                  <a16:creationId xmlns:a16="http://schemas.microsoft.com/office/drawing/2014/main" id="{636DBD2F-ACA6-B895-C902-35E3E53D02FD}"/>
                </a:ext>
              </a:extLst>
            </p:cNvPr>
            <p:cNvSpPr>
              <a:spLocks/>
            </p:cNvSpPr>
            <p:nvPr/>
          </p:nvSpPr>
          <p:spPr bwMode="auto">
            <a:xfrm>
              <a:off x="3107" y="2320"/>
              <a:ext cx="1336" cy="1399"/>
            </a:xfrm>
            <a:custGeom>
              <a:avLst/>
              <a:gdLst>
                <a:gd name="T0" fmla="*/ 173 w 188"/>
                <a:gd name="T1" fmla="*/ 0 h 197"/>
                <a:gd name="T2" fmla="*/ 158 w 188"/>
                <a:gd name="T3" fmla="*/ 15 h 197"/>
                <a:gd name="T4" fmla="*/ 158 w 188"/>
                <a:gd name="T5" fmla="*/ 167 h 197"/>
                <a:gd name="T6" fmla="*/ 15 w 188"/>
                <a:gd name="T7" fmla="*/ 167 h 197"/>
                <a:gd name="T8" fmla="*/ 0 w 188"/>
                <a:gd name="T9" fmla="*/ 182 h 197"/>
                <a:gd name="T10" fmla="*/ 15 w 188"/>
                <a:gd name="T11" fmla="*/ 197 h 197"/>
                <a:gd name="T12" fmla="*/ 173 w 188"/>
                <a:gd name="T13" fmla="*/ 197 h 197"/>
                <a:gd name="T14" fmla="*/ 188 w 188"/>
                <a:gd name="T15" fmla="*/ 182 h 197"/>
                <a:gd name="T16" fmla="*/ 188 w 188"/>
                <a:gd name="T17" fmla="*/ 15 h 197"/>
                <a:gd name="T18" fmla="*/ 173 w 188"/>
                <a:gd name="T19"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8" h="197">
                  <a:moveTo>
                    <a:pt x="173" y="0"/>
                  </a:moveTo>
                  <a:cubicBezTo>
                    <a:pt x="165" y="0"/>
                    <a:pt x="158" y="6"/>
                    <a:pt x="158" y="15"/>
                  </a:cubicBezTo>
                  <a:cubicBezTo>
                    <a:pt x="158" y="167"/>
                    <a:pt x="158" y="167"/>
                    <a:pt x="158" y="167"/>
                  </a:cubicBezTo>
                  <a:cubicBezTo>
                    <a:pt x="15" y="167"/>
                    <a:pt x="15" y="167"/>
                    <a:pt x="15" y="167"/>
                  </a:cubicBezTo>
                  <a:cubicBezTo>
                    <a:pt x="7" y="167"/>
                    <a:pt x="0" y="174"/>
                    <a:pt x="0" y="182"/>
                  </a:cubicBezTo>
                  <a:cubicBezTo>
                    <a:pt x="0" y="191"/>
                    <a:pt x="7" y="197"/>
                    <a:pt x="15" y="197"/>
                  </a:cubicBezTo>
                  <a:cubicBezTo>
                    <a:pt x="173" y="197"/>
                    <a:pt x="173" y="197"/>
                    <a:pt x="173" y="197"/>
                  </a:cubicBezTo>
                  <a:cubicBezTo>
                    <a:pt x="181" y="197"/>
                    <a:pt x="188" y="191"/>
                    <a:pt x="188" y="182"/>
                  </a:cubicBezTo>
                  <a:cubicBezTo>
                    <a:pt x="188" y="15"/>
                    <a:pt x="188" y="15"/>
                    <a:pt x="188" y="15"/>
                  </a:cubicBezTo>
                  <a:cubicBezTo>
                    <a:pt x="188" y="6"/>
                    <a:pt x="181" y="0"/>
                    <a:pt x="173" y="0"/>
                  </a:cubicBezTo>
                  <a:close/>
                </a:path>
              </a:pathLst>
            </a:custGeom>
            <a:grpFill/>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lvetica" pitchFamily="2" charset="0"/>
              </a:endParaRPr>
            </a:p>
          </p:txBody>
        </p:sp>
        <p:sp>
          <p:nvSpPr>
            <p:cNvPr id="205" name="Freeform 8">
              <a:extLst>
                <a:ext uri="{FF2B5EF4-FFF2-40B4-BE49-F238E27FC236}">
                  <a16:creationId xmlns:a16="http://schemas.microsoft.com/office/drawing/2014/main" id="{C5667CCA-D58D-8B2E-507D-CFD6B4360E2E}"/>
                </a:ext>
              </a:extLst>
            </p:cNvPr>
            <p:cNvSpPr>
              <a:spLocks/>
            </p:cNvSpPr>
            <p:nvPr/>
          </p:nvSpPr>
          <p:spPr bwMode="auto">
            <a:xfrm>
              <a:off x="1317" y="594"/>
              <a:ext cx="1336" cy="1406"/>
            </a:xfrm>
            <a:custGeom>
              <a:avLst/>
              <a:gdLst>
                <a:gd name="T0" fmla="*/ 15 w 188"/>
                <a:gd name="T1" fmla="*/ 198 h 198"/>
                <a:gd name="T2" fmla="*/ 30 w 188"/>
                <a:gd name="T3" fmla="*/ 183 h 198"/>
                <a:gd name="T4" fmla="*/ 30 w 188"/>
                <a:gd name="T5" fmla="*/ 30 h 198"/>
                <a:gd name="T6" fmla="*/ 173 w 188"/>
                <a:gd name="T7" fmla="*/ 30 h 198"/>
                <a:gd name="T8" fmla="*/ 188 w 188"/>
                <a:gd name="T9" fmla="*/ 15 h 198"/>
                <a:gd name="T10" fmla="*/ 173 w 188"/>
                <a:gd name="T11" fmla="*/ 0 h 198"/>
                <a:gd name="T12" fmla="*/ 15 w 188"/>
                <a:gd name="T13" fmla="*/ 0 h 198"/>
                <a:gd name="T14" fmla="*/ 0 w 188"/>
                <a:gd name="T15" fmla="*/ 15 h 198"/>
                <a:gd name="T16" fmla="*/ 0 w 188"/>
                <a:gd name="T17" fmla="*/ 183 h 198"/>
                <a:gd name="T18" fmla="*/ 15 w 188"/>
                <a:gd name="T19" fmla="*/ 19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8" h="198">
                  <a:moveTo>
                    <a:pt x="15" y="198"/>
                  </a:moveTo>
                  <a:cubicBezTo>
                    <a:pt x="23" y="198"/>
                    <a:pt x="30" y="191"/>
                    <a:pt x="30" y="183"/>
                  </a:cubicBezTo>
                  <a:cubicBezTo>
                    <a:pt x="30" y="30"/>
                    <a:pt x="30" y="30"/>
                    <a:pt x="30" y="30"/>
                  </a:cubicBezTo>
                  <a:cubicBezTo>
                    <a:pt x="173" y="30"/>
                    <a:pt x="173" y="30"/>
                    <a:pt x="173" y="30"/>
                  </a:cubicBezTo>
                  <a:cubicBezTo>
                    <a:pt x="181" y="30"/>
                    <a:pt x="188" y="24"/>
                    <a:pt x="188" y="15"/>
                  </a:cubicBezTo>
                  <a:cubicBezTo>
                    <a:pt x="188" y="7"/>
                    <a:pt x="181" y="0"/>
                    <a:pt x="173" y="0"/>
                  </a:cubicBezTo>
                  <a:cubicBezTo>
                    <a:pt x="15" y="0"/>
                    <a:pt x="15" y="0"/>
                    <a:pt x="15" y="0"/>
                  </a:cubicBezTo>
                  <a:cubicBezTo>
                    <a:pt x="6" y="0"/>
                    <a:pt x="0" y="7"/>
                    <a:pt x="0" y="15"/>
                  </a:cubicBezTo>
                  <a:cubicBezTo>
                    <a:pt x="0" y="183"/>
                    <a:pt x="0" y="183"/>
                    <a:pt x="0" y="183"/>
                  </a:cubicBezTo>
                  <a:cubicBezTo>
                    <a:pt x="0" y="191"/>
                    <a:pt x="6" y="198"/>
                    <a:pt x="15" y="198"/>
                  </a:cubicBezTo>
                  <a:close/>
                </a:path>
              </a:pathLst>
            </a:custGeom>
            <a:grpFill/>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lvetica" pitchFamily="2" charset="0"/>
              </a:endParaRPr>
            </a:p>
          </p:txBody>
        </p:sp>
      </p:grpSp>
      <p:grpSp>
        <p:nvGrpSpPr>
          <p:cNvPr id="219" name="Group 218">
            <a:extLst>
              <a:ext uri="{FF2B5EF4-FFF2-40B4-BE49-F238E27FC236}">
                <a16:creationId xmlns:a16="http://schemas.microsoft.com/office/drawing/2014/main" id="{6C1BB933-6309-28D5-B9F6-918BDC65D760}"/>
              </a:ext>
            </a:extLst>
          </p:cNvPr>
          <p:cNvGrpSpPr/>
          <p:nvPr/>
        </p:nvGrpSpPr>
        <p:grpSpPr>
          <a:xfrm>
            <a:off x="886198" y="3560936"/>
            <a:ext cx="715160" cy="380304"/>
            <a:chOff x="600903" y="3287002"/>
            <a:chExt cx="1666498" cy="886198"/>
          </a:xfrm>
        </p:grpSpPr>
        <p:grpSp>
          <p:nvGrpSpPr>
            <p:cNvPr id="220" name="Group 219">
              <a:extLst>
                <a:ext uri="{FF2B5EF4-FFF2-40B4-BE49-F238E27FC236}">
                  <a16:creationId xmlns:a16="http://schemas.microsoft.com/office/drawing/2014/main" id="{C51FE6C3-82BE-BC9A-0A21-DC2F0FEDB57A}"/>
                </a:ext>
              </a:extLst>
            </p:cNvPr>
            <p:cNvGrpSpPr/>
            <p:nvPr/>
          </p:nvGrpSpPr>
          <p:grpSpPr>
            <a:xfrm>
              <a:off x="600903" y="3287002"/>
              <a:ext cx="678084" cy="886198"/>
              <a:chOff x="6430963" y="2693988"/>
              <a:chExt cx="781050" cy="1020762"/>
            </a:xfrm>
            <a:solidFill>
              <a:schemeClr val="tx2"/>
            </a:solidFill>
          </p:grpSpPr>
          <p:sp>
            <p:nvSpPr>
              <p:cNvPr id="222" name="Freeform 9">
                <a:extLst>
                  <a:ext uri="{FF2B5EF4-FFF2-40B4-BE49-F238E27FC236}">
                    <a16:creationId xmlns:a16="http://schemas.microsoft.com/office/drawing/2014/main" id="{718FAD48-2AAC-72D0-422C-C08962161416}"/>
                  </a:ext>
                </a:extLst>
              </p:cNvPr>
              <p:cNvSpPr>
                <a:spLocks/>
              </p:cNvSpPr>
              <p:nvPr/>
            </p:nvSpPr>
            <p:spPr bwMode="auto">
              <a:xfrm>
                <a:off x="6575425" y="3587750"/>
                <a:ext cx="107950" cy="127000"/>
              </a:xfrm>
              <a:custGeom>
                <a:avLst/>
                <a:gdLst>
                  <a:gd name="T0" fmla="*/ 0 w 18"/>
                  <a:gd name="T1" fmla="*/ 21 h 21"/>
                  <a:gd name="T2" fmla="*/ 18 w 18"/>
                  <a:gd name="T3" fmla="*/ 0 h 21"/>
                  <a:gd name="T4" fmla="*/ 0 w 18"/>
                  <a:gd name="T5" fmla="*/ 21 h 21"/>
                </a:gdLst>
                <a:ahLst/>
                <a:cxnLst>
                  <a:cxn ang="0">
                    <a:pos x="T0" y="T1"/>
                  </a:cxn>
                  <a:cxn ang="0">
                    <a:pos x="T2" y="T3"/>
                  </a:cxn>
                  <a:cxn ang="0">
                    <a:pos x="T4" y="T5"/>
                  </a:cxn>
                </a:cxnLst>
                <a:rect l="0" t="0" r="r" b="b"/>
                <a:pathLst>
                  <a:path w="18" h="21">
                    <a:moveTo>
                      <a:pt x="0" y="21"/>
                    </a:moveTo>
                    <a:cubicBezTo>
                      <a:pt x="7" y="15"/>
                      <a:pt x="13" y="8"/>
                      <a:pt x="18" y="0"/>
                    </a:cubicBezTo>
                    <a:cubicBezTo>
                      <a:pt x="12" y="5"/>
                      <a:pt x="6" y="13"/>
                      <a:pt x="0"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049" b="0" i="0" u="none" strike="noStrike" kern="1200" cap="none" spc="0" normalizeH="0" baseline="0" noProof="0">
                  <a:ln>
                    <a:noFill/>
                  </a:ln>
                  <a:solidFill>
                    <a:srgbClr val="000000"/>
                  </a:solidFill>
                  <a:effectLst/>
                  <a:uLnTx/>
                  <a:uFillTx/>
                  <a:latin typeface="Helvetica" pitchFamily="2" charset="0"/>
                </a:endParaRPr>
              </a:p>
            </p:txBody>
          </p:sp>
          <p:sp>
            <p:nvSpPr>
              <p:cNvPr id="228" name="Freeform 10">
                <a:extLst>
                  <a:ext uri="{FF2B5EF4-FFF2-40B4-BE49-F238E27FC236}">
                    <a16:creationId xmlns:a16="http://schemas.microsoft.com/office/drawing/2014/main" id="{C24090A2-F533-1A5E-8486-5F5ECD2CB395}"/>
                  </a:ext>
                </a:extLst>
              </p:cNvPr>
              <p:cNvSpPr>
                <a:spLocks/>
              </p:cNvSpPr>
              <p:nvPr/>
            </p:nvSpPr>
            <p:spPr bwMode="auto">
              <a:xfrm>
                <a:off x="6791325" y="3038475"/>
                <a:ext cx="17463" cy="138112"/>
              </a:xfrm>
              <a:custGeom>
                <a:avLst/>
                <a:gdLst>
                  <a:gd name="T0" fmla="*/ 3 w 3"/>
                  <a:gd name="T1" fmla="*/ 0 h 23"/>
                  <a:gd name="T2" fmla="*/ 1 w 3"/>
                  <a:gd name="T3" fmla="*/ 23 h 23"/>
                  <a:gd name="T4" fmla="*/ 3 w 3"/>
                  <a:gd name="T5" fmla="*/ 0 h 23"/>
                </a:gdLst>
                <a:ahLst/>
                <a:cxnLst>
                  <a:cxn ang="0">
                    <a:pos x="T0" y="T1"/>
                  </a:cxn>
                  <a:cxn ang="0">
                    <a:pos x="T2" y="T3"/>
                  </a:cxn>
                  <a:cxn ang="0">
                    <a:pos x="T4" y="T5"/>
                  </a:cxn>
                </a:cxnLst>
                <a:rect l="0" t="0" r="r" b="b"/>
                <a:pathLst>
                  <a:path w="3" h="23">
                    <a:moveTo>
                      <a:pt x="3" y="0"/>
                    </a:moveTo>
                    <a:cubicBezTo>
                      <a:pt x="1" y="6"/>
                      <a:pt x="0" y="14"/>
                      <a:pt x="1" y="23"/>
                    </a:cubicBezTo>
                    <a:cubicBezTo>
                      <a:pt x="2" y="14"/>
                      <a:pt x="3" y="6"/>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049" b="0" i="0" u="none" strike="noStrike" kern="1200" cap="none" spc="0" normalizeH="0" baseline="0" noProof="0">
                  <a:ln>
                    <a:noFill/>
                  </a:ln>
                  <a:solidFill>
                    <a:srgbClr val="000000"/>
                  </a:solidFill>
                  <a:effectLst/>
                  <a:uLnTx/>
                  <a:uFillTx/>
                  <a:latin typeface="Helvetica" pitchFamily="2" charset="0"/>
                </a:endParaRPr>
              </a:p>
            </p:txBody>
          </p:sp>
          <p:sp>
            <p:nvSpPr>
              <p:cNvPr id="229" name="Freeform 11">
                <a:extLst>
                  <a:ext uri="{FF2B5EF4-FFF2-40B4-BE49-F238E27FC236}">
                    <a16:creationId xmlns:a16="http://schemas.microsoft.com/office/drawing/2014/main" id="{3D81359A-3EB9-BFC7-7FE1-CB7D07791FD4}"/>
                  </a:ext>
                </a:extLst>
              </p:cNvPr>
              <p:cNvSpPr>
                <a:spLocks/>
              </p:cNvSpPr>
              <p:nvPr/>
            </p:nvSpPr>
            <p:spPr bwMode="auto">
              <a:xfrm>
                <a:off x="6623050" y="2797175"/>
                <a:ext cx="30163" cy="107950"/>
              </a:xfrm>
              <a:custGeom>
                <a:avLst/>
                <a:gdLst>
                  <a:gd name="T0" fmla="*/ 5 w 5"/>
                  <a:gd name="T1" fmla="*/ 8 h 18"/>
                  <a:gd name="T2" fmla="*/ 1 w 5"/>
                  <a:gd name="T3" fmla="*/ 0 h 18"/>
                  <a:gd name="T4" fmla="*/ 0 w 5"/>
                  <a:gd name="T5" fmla="*/ 0 h 18"/>
                  <a:gd name="T6" fmla="*/ 0 w 5"/>
                  <a:gd name="T7" fmla="*/ 18 h 18"/>
                  <a:gd name="T8" fmla="*/ 1 w 5"/>
                  <a:gd name="T9" fmla="*/ 18 h 18"/>
                  <a:gd name="T10" fmla="*/ 5 w 5"/>
                  <a:gd name="T11" fmla="*/ 8 h 18"/>
                </a:gdLst>
                <a:ahLst/>
                <a:cxnLst>
                  <a:cxn ang="0">
                    <a:pos x="T0" y="T1"/>
                  </a:cxn>
                  <a:cxn ang="0">
                    <a:pos x="T2" y="T3"/>
                  </a:cxn>
                  <a:cxn ang="0">
                    <a:pos x="T4" y="T5"/>
                  </a:cxn>
                  <a:cxn ang="0">
                    <a:pos x="T6" y="T7"/>
                  </a:cxn>
                  <a:cxn ang="0">
                    <a:pos x="T8" y="T9"/>
                  </a:cxn>
                  <a:cxn ang="0">
                    <a:pos x="T10" y="T11"/>
                  </a:cxn>
                </a:cxnLst>
                <a:rect l="0" t="0" r="r" b="b"/>
                <a:pathLst>
                  <a:path w="5" h="18">
                    <a:moveTo>
                      <a:pt x="5" y="8"/>
                    </a:moveTo>
                    <a:cubicBezTo>
                      <a:pt x="5" y="3"/>
                      <a:pt x="4" y="0"/>
                      <a:pt x="1" y="0"/>
                    </a:cubicBezTo>
                    <a:cubicBezTo>
                      <a:pt x="0" y="0"/>
                      <a:pt x="0" y="0"/>
                      <a:pt x="0" y="0"/>
                    </a:cubicBezTo>
                    <a:cubicBezTo>
                      <a:pt x="0" y="18"/>
                      <a:pt x="0" y="18"/>
                      <a:pt x="0" y="18"/>
                    </a:cubicBezTo>
                    <a:cubicBezTo>
                      <a:pt x="0" y="18"/>
                      <a:pt x="0" y="18"/>
                      <a:pt x="1" y="18"/>
                    </a:cubicBezTo>
                    <a:cubicBezTo>
                      <a:pt x="3" y="18"/>
                      <a:pt x="5" y="16"/>
                      <a:pt x="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049" b="0" i="0" u="none" strike="noStrike" kern="1200" cap="none" spc="0" normalizeH="0" baseline="0" noProof="0">
                  <a:ln>
                    <a:noFill/>
                  </a:ln>
                  <a:solidFill>
                    <a:srgbClr val="000000"/>
                  </a:solidFill>
                  <a:effectLst/>
                  <a:uLnTx/>
                  <a:uFillTx/>
                  <a:latin typeface="Helvetica" pitchFamily="2" charset="0"/>
                </a:endParaRPr>
              </a:p>
            </p:txBody>
          </p:sp>
          <p:sp>
            <p:nvSpPr>
              <p:cNvPr id="230" name="Freeform 12">
                <a:extLst>
                  <a:ext uri="{FF2B5EF4-FFF2-40B4-BE49-F238E27FC236}">
                    <a16:creationId xmlns:a16="http://schemas.microsoft.com/office/drawing/2014/main" id="{A9A8BDF5-2630-A355-6819-CBE259978237}"/>
                  </a:ext>
                </a:extLst>
              </p:cNvPr>
              <p:cNvSpPr>
                <a:spLocks/>
              </p:cNvSpPr>
              <p:nvPr/>
            </p:nvSpPr>
            <p:spPr bwMode="auto">
              <a:xfrm>
                <a:off x="6515100" y="2797175"/>
                <a:ext cx="23813" cy="47625"/>
              </a:xfrm>
              <a:custGeom>
                <a:avLst/>
                <a:gdLst>
                  <a:gd name="T0" fmla="*/ 1 w 4"/>
                  <a:gd name="T1" fmla="*/ 0 h 8"/>
                  <a:gd name="T2" fmla="*/ 0 w 4"/>
                  <a:gd name="T3" fmla="*/ 0 h 8"/>
                  <a:gd name="T4" fmla="*/ 0 w 4"/>
                  <a:gd name="T5" fmla="*/ 8 h 8"/>
                  <a:gd name="T6" fmla="*/ 1 w 4"/>
                  <a:gd name="T7" fmla="*/ 8 h 8"/>
                  <a:gd name="T8" fmla="*/ 4 w 4"/>
                  <a:gd name="T9" fmla="*/ 4 h 8"/>
                  <a:gd name="T10" fmla="*/ 1 w 4"/>
                  <a:gd name="T11" fmla="*/ 0 h 8"/>
                </a:gdLst>
                <a:ahLst/>
                <a:cxnLst>
                  <a:cxn ang="0">
                    <a:pos x="T0" y="T1"/>
                  </a:cxn>
                  <a:cxn ang="0">
                    <a:pos x="T2" y="T3"/>
                  </a:cxn>
                  <a:cxn ang="0">
                    <a:pos x="T4" y="T5"/>
                  </a:cxn>
                  <a:cxn ang="0">
                    <a:pos x="T6" y="T7"/>
                  </a:cxn>
                  <a:cxn ang="0">
                    <a:pos x="T8" y="T9"/>
                  </a:cxn>
                  <a:cxn ang="0">
                    <a:pos x="T10" y="T11"/>
                  </a:cxn>
                </a:cxnLst>
                <a:rect l="0" t="0" r="r" b="b"/>
                <a:pathLst>
                  <a:path w="4" h="8">
                    <a:moveTo>
                      <a:pt x="1" y="0"/>
                    </a:moveTo>
                    <a:cubicBezTo>
                      <a:pt x="0" y="0"/>
                      <a:pt x="0" y="0"/>
                      <a:pt x="0" y="0"/>
                    </a:cubicBezTo>
                    <a:cubicBezTo>
                      <a:pt x="0" y="8"/>
                      <a:pt x="0" y="8"/>
                      <a:pt x="0" y="8"/>
                    </a:cubicBezTo>
                    <a:cubicBezTo>
                      <a:pt x="0" y="8"/>
                      <a:pt x="0" y="8"/>
                      <a:pt x="1" y="8"/>
                    </a:cubicBezTo>
                    <a:cubicBezTo>
                      <a:pt x="3" y="8"/>
                      <a:pt x="4" y="6"/>
                      <a:pt x="4" y="4"/>
                    </a:cubicBezTo>
                    <a:cubicBezTo>
                      <a:pt x="4" y="1"/>
                      <a:pt x="3"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049" b="0" i="0" u="none" strike="noStrike" kern="1200" cap="none" spc="0" normalizeH="0" baseline="0" noProof="0">
                  <a:ln>
                    <a:noFill/>
                  </a:ln>
                  <a:solidFill>
                    <a:srgbClr val="000000"/>
                  </a:solidFill>
                  <a:effectLst/>
                  <a:uLnTx/>
                  <a:uFillTx/>
                  <a:latin typeface="Helvetica" pitchFamily="2" charset="0"/>
                </a:endParaRPr>
              </a:p>
            </p:txBody>
          </p:sp>
          <p:sp>
            <p:nvSpPr>
              <p:cNvPr id="231" name="Freeform 13">
                <a:extLst>
                  <a:ext uri="{FF2B5EF4-FFF2-40B4-BE49-F238E27FC236}">
                    <a16:creationId xmlns:a16="http://schemas.microsoft.com/office/drawing/2014/main" id="{9ECAEF25-6D03-59FB-2420-382CDD4ED638}"/>
                  </a:ext>
                </a:extLst>
              </p:cNvPr>
              <p:cNvSpPr>
                <a:spLocks noEditPoints="1"/>
              </p:cNvSpPr>
              <p:nvPr/>
            </p:nvSpPr>
            <p:spPr bwMode="auto">
              <a:xfrm>
                <a:off x="6430963" y="2693988"/>
                <a:ext cx="781050" cy="1020762"/>
              </a:xfrm>
              <a:custGeom>
                <a:avLst/>
                <a:gdLst>
                  <a:gd name="T0" fmla="*/ 0 w 130"/>
                  <a:gd name="T1" fmla="*/ 0 h 169"/>
                  <a:gd name="T2" fmla="*/ 0 w 130"/>
                  <a:gd name="T3" fmla="*/ 169 h 169"/>
                  <a:gd name="T4" fmla="*/ 130 w 130"/>
                  <a:gd name="T5" fmla="*/ 169 h 169"/>
                  <a:gd name="T6" fmla="*/ 130 w 130"/>
                  <a:gd name="T7" fmla="*/ 39 h 169"/>
                  <a:gd name="T8" fmla="*/ 91 w 130"/>
                  <a:gd name="T9" fmla="*/ 0 h 169"/>
                  <a:gd name="T10" fmla="*/ 0 w 130"/>
                  <a:gd name="T11" fmla="*/ 0 h 169"/>
                  <a:gd name="T12" fmla="*/ 46 w 130"/>
                  <a:gd name="T13" fmla="*/ 13 h 169"/>
                  <a:gd name="T14" fmla="*/ 58 w 130"/>
                  <a:gd name="T15" fmla="*/ 13 h 169"/>
                  <a:gd name="T16" fmla="*/ 58 w 130"/>
                  <a:gd name="T17" fmla="*/ 17 h 169"/>
                  <a:gd name="T18" fmla="*/ 51 w 130"/>
                  <a:gd name="T19" fmla="*/ 17 h 169"/>
                  <a:gd name="T20" fmla="*/ 51 w 130"/>
                  <a:gd name="T21" fmla="*/ 24 h 169"/>
                  <a:gd name="T22" fmla="*/ 57 w 130"/>
                  <a:gd name="T23" fmla="*/ 24 h 169"/>
                  <a:gd name="T24" fmla="*/ 57 w 130"/>
                  <a:gd name="T25" fmla="*/ 28 h 169"/>
                  <a:gd name="T26" fmla="*/ 51 w 130"/>
                  <a:gd name="T27" fmla="*/ 28 h 169"/>
                  <a:gd name="T28" fmla="*/ 51 w 130"/>
                  <a:gd name="T29" fmla="*/ 39 h 169"/>
                  <a:gd name="T30" fmla="*/ 46 w 130"/>
                  <a:gd name="T31" fmla="*/ 39 h 169"/>
                  <a:gd name="T32" fmla="*/ 46 w 130"/>
                  <a:gd name="T33" fmla="*/ 13 h 169"/>
                  <a:gd name="T34" fmla="*/ 27 w 130"/>
                  <a:gd name="T35" fmla="*/ 13 h 169"/>
                  <a:gd name="T36" fmla="*/ 32 w 130"/>
                  <a:gd name="T37" fmla="*/ 12 h 169"/>
                  <a:gd name="T38" fmla="*/ 39 w 130"/>
                  <a:gd name="T39" fmla="*/ 15 h 169"/>
                  <a:gd name="T40" fmla="*/ 43 w 130"/>
                  <a:gd name="T41" fmla="*/ 26 h 169"/>
                  <a:gd name="T42" fmla="*/ 39 w 130"/>
                  <a:gd name="T43" fmla="*/ 37 h 169"/>
                  <a:gd name="T44" fmla="*/ 31 w 130"/>
                  <a:gd name="T45" fmla="*/ 39 h 169"/>
                  <a:gd name="T46" fmla="*/ 27 w 130"/>
                  <a:gd name="T47" fmla="*/ 39 h 169"/>
                  <a:gd name="T48" fmla="*/ 27 w 130"/>
                  <a:gd name="T49" fmla="*/ 13 h 169"/>
                  <a:gd name="T50" fmla="*/ 14 w 130"/>
                  <a:gd name="T51" fmla="*/ 29 h 169"/>
                  <a:gd name="T52" fmla="*/ 14 w 130"/>
                  <a:gd name="T53" fmla="*/ 39 h 169"/>
                  <a:gd name="T54" fmla="*/ 8 w 130"/>
                  <a:gd name="T55" fmla="*/ 39 h 169"/>
                  <a:gd name="T56" fmla="*/ 8 w 130"/>
                  <a:gd name="T57" fmla="*/ 13 h 169"/>
                  <a:gd name="T58" fmla="*/ 14 w 130"/>
                  <a:gd name="T59" fmla="*/ 12 h 169"/>
                  <a:gd name="T60" fmla="*/ 21 w 130"/>
                  <a:gd name="T61" fmla="*/ 15 h 169"/>
                  <a:gd name="T62" fmla="*/ 23 w 130"/>
                  <a:gd name="T63" fmla="*/ 20 h 169"/>
                  <a:gd name="T64" fmla="*/ 21 w 130"/>
                  <a:gd name="T65" fmla="*/ 27 h 169"/>
                  <a:gd name="T66" fmla="*/ 15 w 130"/>
                  <a:gd name="T67" fmla="*/ 29 h 169"/>
                  <a:gd name="T68" fmla="*/ 14 w 130"/>
                  <a:gd name="T69" fmla="*/ 29 h 169"/>
                  <a:gd name="T70" fmla="*/ 119 w 130"/>
                  <a:gd name="T71" fmla="*/ 125 h 169"/>
                  <a:gd name="T72" fmla="*/ 118 w 130"/>
                  <a:gd name="T73" fmla="*/ 126 h 169"/>
                  <a:gd name="T74" fmla="*/ 81 w 130"/>
                  <a:gd name="T75" fmla="*/ 117 h 169"/>
                  <a:gd name="T76" fmla="*/ 48 w 130"/>
                  <a:gd name="T77" fmla="*/ 128 h 169"/>
                  <a:gd name="T78" fmla="*/ 20 w 130"/>
                  <a:gd name="T79" fmla="*/ 161 h 169"/>
                  <a:gd name="T80" fmla="*/ 19 w 130"/>
                  <a:gd name="T81" fmla="*/ 161 h 169"/>
                  <a:gd name="T82" fmla="*/ 19 w 130"/>
                  <a:gd name="T83" fmla="*/ 161 h 169"/>
                  <a:gd name="T84" fmla="*/ 18 w 130"/>
                  <a:gd name="T85" fmla="*/ 159 h 169"/>
                  <a:gd name="T86" fmla="*/ 46 w 130"/>
                  <a:gd name="T87" fmla="*/ 127 h 169"/>
                  <a:gd name="T88" fmla="*/ 59 w 130"/>
                  <a:gd name="T89" fmla="*/ 88 h 169"/>
                  <a:gd name="T90" fmla="*/ 63 w 130"/>
                  <a:gd name="T91" fmla="*/ 47 h 169"/>
                  <a:gd name="T92" fmla="*/ 65 w 130"/>
                  <a:gd name="T93" fmla="*/ 47 h 169"/>
                  <a:gd name="T94" fmla="*/ 66 w 130"/>
                  <a:gd name="T95" fmla="*/ 48 h 169"/>
                  <a:gd name="T96" fmla="*/ 62 w 130"/>
                  <a:gd name="T97" fmla="*/ 88 h 169"/>
                  <a:gd name="T98" fmla="*/ 81 w 130"/>
                  <a:gd name="T99" fmla="*/ 114 h 169"/>
                  <a:gd name="T100" fmla="*/ 117 w 130"/>
                  <a:gd name="T101" fmla="*/ 123 h 169"/>
                  <a:gd name="T102" fmla="*/ 118 w 130"/>
                  <a:gd name="T103" fmla="*/ 124 h 169"/>
                  <a:gd name="T104" fmla="*/ 119 w 130"/>
                  <a:gd name="T105" fmla="*/ 125 h 169"/>
                  <a:gd name="T106" fmla="*/ 89 w 130"/>
                  <a:gd name="T107" fmla="*/ 41 h 169"/>
                  <a:gd name="T108" fmla="*/ 89 w 130"/>
                  <a:gd name="T109" fmla="*/ 8 h 169"/>
                  <a:gd name="T110" fmla="*/ 122 w 130"/>
                  <a:gd name="T111" fmla="*/ 41 h 169"/>
                  <a:gd name="T112" fmla="*/ 89 w 130"/>
                  <a:gd name="T113" fmla="*/ 41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 h="169">
                    <a:moveTo>
                      <a:pt x="0" y="0"/>
                    </a:moveTo>
                    <a:cubicBezTo>
                      <a:pt x="0" y="169"/>
                      <a:pt x="0" y="169"/>
                      <a:pt x="0" y="169"/>
                    </a:cubicBezTo>
                    <a:cubicBezTo>
                      <a:pt x="130" y="169"/>
                      <a:pt x="130" y="169"/>
                      <a:pt x="130" y="169"/>
                    </a:cubicBezTo>
                    <a:cubicBezTo>
                      <a:pt x="130" y="39"/>
                      <a:pt x="130" y="39"/>
                      <a:pt x="130" y="39"/>
                    </a:cubicBezTo>
                    <a:cubicBezTo>
                      <a:pt x="91" y="0"/>
                      <a:pt x="91" y="0"/>
                      <a:pt x="91" y="0"/>
                    </a:cubicBezTo>
                    <a:lnTo>
                      <a:pt x="0" y="0"/>
                    </a:lnTo>
                    <a:close/>
                    <a:moveTo>
                      <a:pt x="46" y="13"/>
                    </a:moveTo>
                    <a:cubicBezTo>
                      <a:pt x="58" y="13"/>
                      <a:pt x="58" y="13"/>
                      <a:pt x="58" y="13"/>
                    </a:cubicBezTo>
                    <a:cubicBezTo>
                      <a:pt x="58" y="17"/>
                      <a:pt x="58" y="17"/>
                      <a:pt x="58" y="17"/>
                    </a:cubicBezTo>
                    <a:cubicBezTo>
                      <a:pt x="51" y="17"/>
                      <a:pt x="51" y="17"/>
                      <a:pt x="51" y="17"/>
                    </a:cubicBezTo>
                    <a:cubicBezTo>
                      <a:pt x="51" y="24"/>
                      <a:pt x="51" y="24"/>
                      <a:pt x="51" y="24"/>
                    </a:cubicBezTo>
                    <a:cubicBezTo>
                      <a:pt x="57" y="24"/>
                      <a:pt x="57" y="24"/>
                      <a:pt x="57" y="24"/>
                    </a:cubicBezTo>
                    <a:cubicBezTo>
                      <a:pt x="57" y="28"/>
                      <a:pt x="57" y="28"/>
                      <a:pt x="57" y="28"/>
                    </a:cubicBezTo>
                    <a:cubicBezTo>
                      <a:pt x="51" y="28"/>
                      <a:pt x="51" y="28"/>
                      <a:pt x="51" y="28"/>
                    </a:cubicBezTo>
                    <a:cubicBezTo>
                      <a:pt x="51" y="39"/>
                      <a:pt x="51" y="39"/>
                      <a:pt x="51" y="39"/>
                    </a:cubicBezTo>
                    <a:cubicBezTo>
                      <a:pt x="46" y="39"/>
                      <a:pt x="46" y="39"/>
                      <a:pt x="46" y="39"/>
                    </a:cubicBezTo>
                    <a:lnTo>
                      <a:pt x="46" y="13"/>
                    </a:lnTo>
                    <a:close/>
                    <a:moveTo>
                      <a:pt x="27" y="13"/>
                    </a:moveTo>
                    <a:cubicBezTo>
                      <a:pt x="28" y="13"/>
                      <a:pt x="30" y="12"/>
                      <a:pt x="32" y="12"/>
                    </a:cubicBezTo>
                    <a:cubicBezTo>
                      <a:pt x="35" y="12"/>
                      <a:pt x="38" y="13"/>
                      <a:pt x="39" y="15"/>
                    </a:cubicBezTo>
                    <a:cubicBezTo>
                      <a:pt x="41" y="17"/>
                      <a:pt x="43" y="20"/>
                      <a:pt x="43" y="26"/>
                    </a:cubicBezTo>
                    <a:cubicBezTo>
                      <a:pt x="43" y="31"/>
                      <a:pt x="41" y="35"/>
                      <a:pt x="39" y="37"/>
                    </a:cubicBezTo>
                    <a:cubicBezTo>
                      <a:pt x="37" y="39"/>
                      <a:pt x="35" y="39"/>
                      <a:pt x="31" y="39"/>
                    </a:cubicBezTo>
                    <a:cubicBezTo>
                      <a:pt x="29" y="39"/>
                      <a:pt x="28" y="39"/>
                      <a:pt x="27" y="39"/>
                    </a:cubicBezTo>
                    <a:lnTo>
                      <a:pt x="27" y="13"/>
                    </a:lnTo>
                    <a:close/>
                    <a:moveTo>
                      <a:pt x="14" y="29"/>
                    </a:moveTo>
                    <a:cubicBezTo>
                      <a:pt x="14" y="39"/>
                      <a:pt x="14" y="39"/>
                      <a:pt x="14" y="39"/>
                    </a:cubicBezTo>
                    <a:cubicBezTo>
                      <a:pt x="8" y="39"/>
                      <a:pt x="8" y="39"/>
                      <a:pt x="8" y="39"/>
                    </a:cubicBezTo>
                    <a:cubicBezTo>
                      <a:pt x="8" y="13"/>
                      <a:pt x="8" y="13"/>
                      <a:pt x="8" y="13"/>
                    </a:cubicBezTo>
                    <a:cubicBezTo>
                      <a:pt x="10" y="13"/>
                      <a:pt x="12" y="12"/>
                      <a:pt x="14" y="12"/>
                    </a:cubicBezTo>
                    <a:cubicBezTo>
                      <a:pt x="17" y="12"/>
                      <a:pt x="19" y="13"/>
                      <a:pt x="21" y="15"/>
                    </a:cubicBezTo>
                    <a:cubicBezTo>
                      <a:pt x="23" y="16"/>
                      <a:pt x="23" y="18"/>
                      <a:pt x="23" y="20"/>
                    </a:cubicBezTo>
                    <a:cubicBezTo>
                      <a:pt x="23" y="23"/>
                      <a:pt x="23" y="25"/>
                      <a:pt x="21" y="27"/>
                    </a:cubicBezTo>
                    <a:cubicBezTo>
                      <a:pt x="20" y="29"/>
                      <a:pt x="17" y="29"/>
                      <a:pt x="15" y="29"/>
                    </a:cubicBezTo>
                    <a:cubicBezTo>
                      <a:pt x="14" y="29"/>
                      <a:pt x="14" y="29"/>
                      <a:pt x="14" y="29"/>
                    </a:cubicBezTo>
                    <a:close/>
                    <a:moveTo>
                      <a:pt x="119" y="125"/>
                    </a:moveTo>
                    <a:cubicBezTo>
                      <a:pt x="119" y="126"/>
                      <a:pt x="119" y="126"/>
                      <a:pt x="118" y="126"/>
                    </a:cubicBezTo>
                    <a:cubicBezTo>
                      <a:pt x="103" y="125"/>
                      <a:pt x="90" y="122"/>
                      <a:pt x="81" y="117"/>
                    </a:cubicBezTo>
                    <a:cubicBezTo>
                      <a:pt x="69" y="117"/>
                      <a:pt x="58" y="121"/>
                      <a:pt x="48" y="128"/>
                    </a:cubicBezTo>
                    <a:cubicBezTo>
                      <a:pt x="41" y="142"/>
                      <a:pt x="31" y="153"/>
                      <a:pt x="20" y="161"/>
                    </a:cubicBezTo>
                    <a:cubicBezTo>
                      <a:pt x="20" y="161"/>
                      <a:pt x="20" y="161"/>
                      <a:pt x="19" y="161"/>
                    </a:cubicBezTo>
                    <a:cubicBezTo>
                      <a:pt x="19" y="161"/>
                      <a:pt x="19" y="161"/>
                      <a:pt x="19" y="161"/>
                    </a:cubicBezTo>
                    <a:cubicBezTo>
                      <a:pt x="18" y="161"/>
                      <a:pt x="18" y="160"/>
                      <a:pt x="18" y="159"/>
                    </a:cubicBezTo>
                    <a:cubicBezTo>
                      <a:pt x="26" y="145"/>
                      <a:pt x="36" y="134"/>
                      <a:pt x="46" y="127"/>
                    </a:cubicBezTo>
                    <a:cubicBezTo>
                      <a:pt x="52" y="115"/>
                      <a:pt x="56" y="102"/>
                      <a:pt x="59" y="88"/>
                    </a:cubicBezTo>
                    <a:cubicBezTo>
                      <a:pt x="55" y="68"/>
                      <a:pt x="63" y="48"/>
                      <a:pt x="63" y="47"/>
                    </a:cubicBezTo>
                    <a:cubicBezTo>
                      <a:pt x="63" y="47"/>
                      <a:pt x="64" y="46"/>
                      <a:pt x="65" y="47"/>
                    </a:cubicBezTo>
                    <a:cubicBezTo>
                      <a:pt x="65" y="47"/>
                      <a:pt x="66" y="47"/>
                      <a:pt x="66" y="48"/>
                    </a:cubicBezTo>
                    <a:cubicBezTo>
                      <a:pt x="66" y="48"/>
                      <a:pt x="66" y="66"/>
                      <a:pt x="62" y="88"/>
                    </a:cubicBezTo>
                    <a:cubicBezTo>
                      <a:pt x="64" y="99"/>
                      <a:pt x="71" y="108"/>
                      <a:pt x="81" y="114"/>
                    </a:cubicBezTo>
                    <a:cubicBezTo>
                      <a:pt x="98" y="114"/>
                      <a:pt x="112" y="120"/>
                      <a:pt x="117" y="123"/>
                    </a:cubicBezTo>
                    <a:cubicBezTo>
                      <a:pt x="117" y="123"/>
                      <a:pt x="118" y="124"/>
                      <a:pt x="118" y="124"/>
                    </a:cubicBezTo>
                    <a:cubicBezTo>
                      <a:pt x="119" y="124"/>
                      <a:pt x="119" y="125"/>
                      <a:pt x="119" y="125"/>
                    </a:cubicBezTo>
                    <a:close/>
                    <a:moveTo>
                      <a:pt x="89" y="41"/>
                    </a:moveTo>
                    <a:cubicBezTo>
                      <a:pt x="89" y="8"/>
                      <a:pt x="89" y="8"/>
                      <a:pt x="89" y="8"/>
                    </a:cubicBezTo>
                    <a:cubicBezTo>
                      <a:pt x="122" y="41"/>
                      <a:pt x="122" y="41"/>
                      <a:pt x="122" y="41"/>
                    </a:cubicBezTo>
                    <a:lnTo>
                      <a:pt x="89"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049" b="0" i="0" u="none" strike="noStrike" kern="1200" cap="none" spc="0" normalizeH="0" baseline="0" noProof="0">
                  <a:ln>
                    <a:noFill/>
                  </a:ln>
                  <a:solidFill>
                    <a:srgbClr val="000000"/>
                  </a:solidFill>
                  <a:effectLst/>
                  <a:uLnTx/>
                  <a:uFillTx/>
                  <a:latin typeface="Helvetica" pitchFamily="2" charset="0"/>
                </a:endParaRPr>
              </a:p>
            </p:txBody>
          </p:sp>
          <p:sp>
            <p:nvSpPr>
              <p:cNvPr id="232" name="Freeform 14">
                <a:extLst>
                  <a:ext uri="{FF2B5EF4-FFF2-40B4-BE49-F238E27FC236}">
                    <a16:creationId xmlns:a16="http://schemas.microsoft.com/office/drawing/2014/main" id="{773A8530-92F4-0CCE-1737-499B6373E932}"/>
                  </a:ext>
                </a:extLst>
              </p:cNvPr>
              <p:cNvSpPr>
                <a:spLocks/>
              </p:cNvSpPr>
              <p:nvPr/>
            </p:nvSpPr>
            <p:spPr bwMode="auto">
              <a:xfrm>
                <a:off x="6731000" y="3255963"/>
                <a:ext cx="161925" cy="180975"/>
              </a:xfrm>
              <a:custGeom>
                <a:avLst/>
                <a:gdLst>
                  <a:gd name="T0" fmla="*/ 11 w 27"/>
                  <a:gd name="T1" fmla="*/ 0 h 30"/>
                  <a:gd name="T2" fmla="*/ 0 w 27"/>
                  <a:gd name="T3" fmla="*/ 30 h 30"/>
                  <a:gd name="T4" fmla="*/ 27 w 27"/>
                  <a:gd name="T5" fmla="*/ 21 h 30"/>
                  <a:gd name="T6" fmla="*/ 11 w 27"/>
                  <a:gd name="T7" fmla="*/ 0 h 30"/>
                </a:gdLst>
                <a:ahLst/>
                <a:cxnLst>
                  <a:cxn ang="0">
                    <a:pos x="T0" y="T1"/>
                  </a:cxn>
                  <a:cxn ang="0">
                    <a:pos x="T2" y="T3"/>
                  </a:cxn>
                  <a:cxn ang="0">
                    <a:pos x="T4" y="T5"/>
                  </a:cxn>
                  <a:cxn ang="0">
                    <a:pos x="T6" y="T7"/>
                  </a:cxn>
                </a:cxnLst>
                <a:rect l="0" t="0" r="r" b="b"/>
                <a:pathLst>
                  <a:path w="27" h="30">
                    <a:moveTo>
                      <a:pt x="11" y="0"/>
                    </a:moveTo>
                    <a:cubicBezTo>
                      <a:pt x="8" y="11"/>
                      <a:pt x="5" y="21"/>
                      <a:pt x="0" y="30"/>
                    </a:cubicBezTo>
                    <a:cubicBezTo>
                      <a:pt x="9" y="25"/>
                      <a:pt x="17" y="22"/>
                      <a:pt x="27" y="21"/>
                    </a:cubicBezTo>
                    <a:cubicBezTo>
                      <a:pt x="19" y="16"/>
                      <a:pt x="14" y="9"/>
                      <a:pt x="1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049" b="0" i="0" u="none" strike="noStrike" kern="1200" cap="none" spc="0" normalizeH="0" baseline="0" noProof="0">
                  <a:ln>
                    <a:noFill/>
                  </a:ln>
                  <a:solidFill>
                    <a:srgbClr val="000000"/>
                  </a:solidFill>
                  <a:effectLst/>
                  <a:uLnTx/>
                  <a:uFillTx/>
                  <a:latin typeface="Helvetica" pitchFamily="2" charset="0"/>
                </a:endParaRPr>
              </a:p>
            </p:txBody>
          </p:sp>
          <p:sp>
            <p:nvSpPr>
              <p:cNvPr id="233" name="Freeform 15">
                <a:extLst>
                  <a:ext uri="{FF2B5EF4-FFF2-40B4-BE49-F238E27FC236}">
                    <a16:creationId xmlns:a16="http://schemas.microsoft.com/office/drawing/2014/main" id="{FC196BCD-290F-EDF0-BDCB-534B5F358BE7}"/>
                  </a:ext>
                </a:extLst>
              </p:cNvPr>
              <p:cNvSpPr>
                <a:spLocks/>
              </p:cNvSpPr>
              <p:nvPr/>
            </p:nvSpPr>
            <p:spPr bwMode="auto">
              <a:xfrm>
                <a:off x="6953250" y="3678238"/>
                <a:ext cx="144463" cy="36512"/>
              </a:xfrm>
              <a:custGeom>
                <a:avLst/>
                <a:gdLst>
                  <a:gd name="T0" fmla="*/ 24 w 24"/>
                  <a:gd name="T1" fmla="*/ 6 h 6"/>
                  <a:gd name="T2" fmla="*/ 0 w 24"/>
                  <a:gd name="T3" fmla="*/ 0 h 6"/>
                  <a:gd name="T4" fmla="*/ 24 w 24"/>
                  <a:gd name="T5" fmla="*/ 6 h 6"/>
                </a:gdLst>
                <a:ahLst/>
                <a:cxnLst>
                  <a:cxn ang="0">
                    <a:pos x="T0" y="T1"/>
                  </a:cxn>
                  <a:cxn ang="0">
                    <a:pos x="T2" y="T3"/>
                  </a:cxn>
                  <a:cxn ang="0">
                    <a:pos x="T4" y="T5"/>
                  </a:cxn>
                </a:cxnLst>
                <a:rect l="0" t="0" r="r" b="b"/>
                <a:pathLst>
                  <a:path w="24" h="6">
                    <a:moveTo>
                      <a:pt x="24" y="6"/>
                    </a:moveTo>
                    <a:cubicBezTo>
                      <a:pt x="18" y="4"/>
                      <a:pt x="10" y="1"/>
                      <a:pt x="0" y="0"/>
                    </a:cubicBezTo>
                    <a:cubicBezTo>
                      <a:pt x="6" y="3"/>
                      <a:pt x="14" y="5"/>
                      <a:pt x="24"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049" b="0" i="0" u="none" strike="noStrike" kern="1200" cap="none" spc="0" normalizeH="0" baseline="0" noProof="0">
                  <a:ln>
                    <a:noFill/>
                  </a:ln>
                  <a:solidFill>
                    <a:srgbClr val="000000"/>
                  </a:solidFill>
                  <a:effectLst/>
                  <a:uLnTx/>
                  <a:uFillTx/>
                  <a:latin typeface="Helvetica" pitchFamily="2" charset="0"/>
                </a:endParaRPr>
              </a:p>
            </p:txBody>
          </p:sp>
        </p:grpSp>
        <p:sp>
          <p:nvSpPr>
            <p:cNvPr id="221" name="TextBox 220">
              <a:extLst>
                <a:ext uri="{FF2B5EF4-FFF2-40B4-BE49-F238E27FC236}">
                  <a16:creationId xmlns:a16="http://schemas.microsoft.com/office/drawing/2014/main" id="{1AE6DA84-AF3D-6299-C84F-CE284CEC4EB1}"/>
                </a:ext>
              </a:extLst>
            </p:cNvPr>
            <p:cNvSpPr txBox="1"/>
            <p:nvPr/>
          </p:nvSpPr>
          <p:spPr>
            <a:xfrm>
              <a:off x="1572618" y="3344002"/>
              <a:ext cx="694783" cy="788912"/>
            </a:xfrm>
            <a:prstGeom prst="rect">
              <a:avLst/>
            </a:prstGeom>
            <a:noFill/>
          </p:spPr>
          <p:txBody>
            <a:bodyPr wrap="none" lIns="0" tIns="0" rIns="0" bIns="0" rtlCol="0">
              <a:spAutoFit/>
            </a:bodyPr>
            <a:lstStyle/>
            <a:p>
              <a:pPr marL="0" marR="0" lvl="0" indent="0" algn="ctr" defTabSz="609585" rtl="0" eaLnBrk="1" fontAlgn="base" latinLnBrk="0" hangingPunct="1">
                <a:lnSpc>
                  <a:spcPct val="100000"/>
                </a:lnSpc>
                <a:spcBef>
                  <a:spcPts val="600"/>
                </a:spcBef>
                <a:spcAft>
                  <a:spcPct val="0"/>
                </a:spcAft>
                <a:buClr>
                  <a:srgbClr val="F0AB00"/>
                </a:buClr>
                <a:buSzPct val="80000"/>
                <a:buFontTx/>
                <a:buNone/>
                <a:tabLst/>
                <a:defRPr/>
              </a:pPr>
              <a:r>
                <a:rPr kumimoji="0" lang="en-US" sz="1100" b="1" i="0" u="none" strike="noStrike" kern="0" cap="none" spc="0" normalizeH="0" baseline="0" noProof="0" dirty="0">
                  <a:ln>
                    <a:noFill/>
                  </a:ln>
                  <a:solidFill>
                    <a:schemeClr val="tx1">
                      <a:lumMod val="95000"/>
                      <a:lumOff val="5000"/>
                    </a:schemeClr>
                  </a:solidFill>
                  <a:effectLst/>
                  <a:uLnTx/>
                  <a:uFillTx/>
                  <a:latin typeface="Helvetica" pitchFamily="2" charset="0"/>
                  <a:ea typeface="Arial Unicode MS" pitchFamily="34" charset="-128"/>
                  <a:cs typeface="Arial Unicode MS" pitchFamily="34" charset="-128"/>
                </a:rPr>
                <a:t>&lt; /&gt;</a:t>
              </a:r>
              <a:br>
                <a:rPr kumimoji="0" lang="en-US" sz="1100" b="1" i="0" u="none" strike="noStrike" kern="0" cap="none" spc="0" normalizeH="0" baseline="0" noProof="0" dirty="0">
                  <a:ln>
                    <a:noFill/>
                  </a:ln>
                  <a:solidFill>
                    <a:schemeClr val="tx1">
                      <a:lumMod val="95000"/>
                      <a:lumOff val="5000"/>
                    </a:schemeClr>
                  </a:solidFill>
                  <a:effectLst/>
                  <a:uLnTx/>
                  <a:uFillTx/>
                  <a:latin typeface="Helvetica" pitchFamily="2" charset="0"/>
                  <a:ea typeface="Arial Unicode MS" pitchFamily="34" charset="-128"/>
                  <a:cs typeface="Arial Unicode MS" pitchFamily="34" charset="-128"/>
                </a:rPr>
              </a:br>
              <a:r>
                <a:rPr kumimoji="0" lang="en-US" sz="1100" b="1" i="0" u="none" strike="noStrike" kern="0" cap="none" spc="0" normalizeH="0" baseline="0" noProof="0" dirty="0">
                  <a:ln>
                    <a:noFill/>
                  </a:ln>
                  <a:solidFill>
                    <a:schemeClr val="tx1">
                      <a:lumMod val="95000"/>
                      <a:lumOff val="5000"/>
                    </a:schemeClr>
                  </a:solidFill>
                  <a:effectLst/>
                  <a:uLnTx/>
                  <a:uFillTx/>
                  <a:latin typeface="Helvetica" pitchFamily="2" charset="0"/>
                  <a:ea typeface="Arial Unicode MS" pitchFamily="34" charset="-128"/>
                  <a:cs typeface="Arial Unicode MS" pitchFamily="34" charset="-128"/>
                </a:rPr>
                <a:t>XML</a:t>
              </a:r>
            </a:p>
          </p:txBody>
        </p:sp>
      </p:grpSp>
      <p:grpSp>
        <p:nvGrpSpPr>
          <p:cNvPr id="234" name="Group 233">
            <a:extLst>
              <a:ext uri="{FF2B5EF4-FFF2-40B4-BE49-F238E27FC236}">
                <a16:creationId xmlns:a16="http://schemas.microsoft.com/office/drawing/2014/main" id="{F9CF19CD-F620-0852-B594-F9B2DA982FA7}"/>
              </a:ext>
            </a:extLst>
          </p:cNvPr>
          <p:cNvGrpSpPr/>
          <p:nvPr/>
        </p:nvGrpSpPr>
        <p:grpSpPr>
          <a:xfrm>
            <a:off x="876512" y="4059274"/>
            <a:ext cx="784777" cy="321525"/>
            <a:chOff x="3156377" y="3394748"/>
            <a:chExt cx="1844049" cy="801349"/>
          </a:xfrm>
          <a:solidFill>
            <a:schemeClr val="tx2"/>
          </a:solidFill>
        </p:grpSpPr>
        <p:grpSp>
          <p:nvGrpSpPr>
            <p:cNvPr id="235" name="Group 234">
              <a:extLst>
                <a:ext uri="{FF2B5EF4-FFF2-40B4-BE49-F238E27FC236}">
                  <a16:creationId xmlns:a16="http://schemas.microsoft.com/office/drawing/2014/main" id="{AAD52593-D699-02B6-5E7F-055806017E00}"/>
                </a:ext>
              </a:extLst>
            </p:cNvPr>
            <p:cNvGrpSpPr/>
            <p:nvPr/>
          </p:nvGrpSpPr>
          <p:grpSpPr>
            <a:xfrm>
              <a:off x="3156377" y="3394748"/>
              <a:ext cx="676216" cy="698832"/>
              <a:chOff x="5003264" y="1788037"/>
              <a:chExt cx="676216" cy="698832"/>
            </a:xfrm>
            <a:grpFill/>
          </p:grpSpPr>
          <p:sp>
            <p:nvSpPr>
              <p:cNvPr id="240" name="Freeform 7">
                <a:extLst>
                  <a:ext uri="{FF2B5EF4-FFF2-40B4-BE49-F238E27FC236}">
                    <a16:creationId xmlns:a16="http://schemas.microsoft.com/office/drawing/2014/main" id="{1ACBB13D-0740-258D-DBDD-7348987CE4B4}"/>
                  </a:ext>
                </a:extLst>
              </p:cNvPr>
              <p:cNvSpPr>
                <a:spLocks/>
              </p:cNvSpPr>
              <p:nvPr/>
            </p:nvSpPr>
            <p:spPr bwMode="auto">
              <a:xfrm>
                <a:off x="5297271" y="1984795"/>
                <a:ext cx="63325" cy="92726"/>
              </a:xfrm>
              <a:custGeom>
                <a:avLst/>
                <a:gdLst>
                  <a:gd name="T0" fmla="*/ 7 w 11"/>
                  <a:gd name="T1" fmla="*/ 0 h 16"/>
                  <a:gd name="T2" fmla="*/ 4 w 11"/>
                  <a:gd name="T3" fmla="*/ 1 h 16"/>
                  <a:gd name="T4" fmla="*/ 1 w 11"/>
                  <a:gd name="T5" fmla="*/ 6 h 16"/>
                  <a:gd name="T6" fmla="*/ 0 w 11"/>
                  <a:gd name="T7" fmla="*/ 10 h 16"/>
                  <a:gd name="T8" fmla="*/ 1 w 11"/>
                  <a:gd name="T9" fmla="*/ 14 h 16"/>
                  <a:gd name="T10" fmla="*/ 4 w 11"/>
                  <a:gd name="T11" fmla="*/ 16 h 16"/>
                  <a:gd name="T12" fmla="*/ 7 w 11"/>
                  <a:gd name="T13" fmla="*/ 15 h 16"/>
                  <a:gd name="T14" fmla="*/ 8 w 11"/>
                  <a:gd name="T15" fmla="*/ 14 h 16"/>
                  <a:gd name="T16" fmla="*/ 10 w 11"/>
                  <a:gd name="T17" fmla="*/ 10 h 16"/>
                  <a:gd name="T18" fmla="*/ 11 w 11"/>
                  <a:gd name="T19" fmla="*/ 5 h 16"/>
                  <a:gd name="T20" fmla="*/ 10 w 11"/>
                  <a:gd name="T21" fmla="*/ 1 h 16"/>
                  <a:gd name="T22" fmla="*/ 7 w 11"/>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16">
                    <a:moveTo>
                      <a:pt x="7" y="0"/>
                    </a:moveTo>
                    <a:cubicBezTo>
                      <a:pt x="6" y="0"/>
                      <a:pt x="5" y="1"/>
                      <a:pt x="4" y="1"/>
                    </a:cubicBezTo>
                    <a:cubicBezTo>
                      <a:pt x="2" y="2"/>
                      <a:pt x="2" y="4"/>
                      <a:pt x="1" y="6"/>
                    </a:cubicBezTo>
                    <a:cubicBezTo>
                      <a:pt x="1" y="7"/>
                      <a:pt x="0" y="9"/>
                      <a:pt x="0" y="10"/>
                    </a:cubicBezTo>
                    <a:cubicBezTo>
                      <a:pt x="0" y="12"/>
                      <a:pt x="1" y="13"/>
                      <a:pt x="1" y="14"/>
                    </a:cubicBezTo>
                    <a:cubicBezTo>
                      <a:pt x="2" y="15"/>
                      <a:pt x="3" y="16"/>
                      <a:pt x="4" y="16"/>
                    </a:cubicBezTo>
                    <a:cubicBezTo>
                      <a:pt x="5" y="16"/>
                      <a:pt x="6" y="15"/>
                      <a:pt x="7" y="15"/>
                    </a:cubicBezTo>
                    <a:cubicBezTo>
                      <a:pt x="7" y="15"/>
                      <a:pt x="8" y="14"/>
                      <a:pt x="8" y="14"/>
                    </a:cubicBezTo>
                    <a:cubicBezTo>
                      <a:pt x="9" y="13"/>
                      <a:pt x="10" y="11"/>
                      <a:pt x="10" y="10"/>
                    </a:cubicBezTo>
                    <a:cubicBezTo>
                      <a:pt x="11" y="8"/>
                      <a:pt x="11" y="6"/>
                      <a:pt x="11" y="5"/>
                    </a:cubicBezTo>
                    <a:cubicBezTo>
                      <a:pt x="11" y="3"/>
                      <a:pt x="11" y="2"/>
                      <a:pt x="10" y="1"/>
                    </a:cubicBezTo>
                    <a:cubicBezTo>
                      <a:pt x="9" y="0"/>
                      <a:pt x="8" y="0"/>
                      <a:pt x="7" y="0"/>
                    </a:cubicBezTo>
                    <a:close/>
                  </a:path>
                </a:pathLst>
              </a:custGeom>
              <a:grpFill/>
              <a:ln>
                <a:noFill/>
              </a:ln>
            </p:spPr>
            <p:txBody>
              <a:bodyPr vert="horz" wrap="square" lIns="91416" tIns="45708" rIns="91416" bIns="45708"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lvetica" pitchFamily="2" charset="0"/>
                </a:endParaRPr>
              </a:p>
            </p:txBody>
          </p:sp>
          <p:sp>
            <p:nvSpPr>
              <p:cNvPr id="241" name="Freeform 8">
                <a:extLst>
                  <a:ext uri="{FF2B5EF4-FFF2-40B4-BE49-F238E27FC236}">
                    <a16:creationId xmlns:a16="http://schemas.microsoft.com/office/drawing/2014/main" id="{2681C187-2F34-4C50-B9C1-A260B29CA3AB}"/>
                  </a:ext>
                </a:extLst>
              </p:cNvPr>
              <p:cNvSpPr>
                <a:spLocks noEditPoints="1"/>
              </p:cNvSpPr>
              <p:nvPr/>
            </p:nvSpPr>
            <p:spPr bwMode="auto">
              <a:xfrm>
                <a:off x="5003264" y="1788037"/>
                <a:ext cx="676216" cy="698832"/>
              </a:xfrm>
              <a:custGeom>
                <a:avLst/>
                <a:gdLst>
                  <a:gd name="T0" fmla="*/ 65 w 117"/>
                  <a:gd name="T1" fmla="*/ 2 h 121"/>
                  <a:gd name="T2" fmla="*/ 5 w 117"/>
                  <a:gd name="T3" fmla="*/ 44 h 121"/>
                  <a:gd name="T4" fmla="*/ 0 w 117"/>
                  <a:gd name="T5" fmla="*/ 116 h 121"/>
                  <a:gd name="T6" fmla="*/ 111 w 117"/>
                  <a:gd name="T7" fmla="*/ 121 h 121"/>
                  <a:gd name="T8" fmla="*/ 117 w 117"/>
                  <a:gd name="T9" fmla="*/ 53 h 121"/>
                  <a:gd name="T10" fmla="*/ 41 w 117"/>
                  <a:gd name="T11" fmla="*/ 32 h 121"/>
                  <a:gd name="T12" fmla="*/ 60 w 117"/>
                  <a:gd name="T13" fmla="*/ 21 h 121"/>
                  <a:gd name="T14" fmla="*/ 76 w 117"/>
                  <a:gd name="T15" fmla="*/ 29 h 121"/>
                  <a:gd name="T16" fmla="*/ 75 w 117"/>
                  <a:gd name="T17" fmla="*/ 48 h 121"/>
                  <a:gd name="T18" fmla="*/ 61 w 117"/>
                  <a:gd name="T19" fmla="*/ 53 h 121"/>
                  <a:gd name="T20" fmla="*/ 54 w 117"/>
                  <a:gd name="T21" fmla="*/ 53 h 121"/>
                  <a:gd name="T22" fmla="*/ 46 w 117"/>
                  <a:gd name="T23" fmla="*/ 44 h 121"/>
                  <a:gd name="T24" fmla="*/ 57 w 117"/>
                  <a:gd name="T25" fmla="*/ 30 h 121"/>
                  <a:gd name="T26" fmla="*/ 64 w 117"/>
                  <a:gd name="T27" fmla="*/ 31 h 121"/>
                  <a:gd name="T28" fmla="*/ 66 w 117"/>
                  <a:gd name="T29" fmla="*/ 46 h 121"/>
                  <a:gd name="T30" fmla="*/ 66 w 117"/>
                  <a:gd name="T31" fmla="*/ 49 h 121"/>
                  <a:gd name="T32" fmla="*/ 69 w 117"/>
                  <a:gd name="T33" fmla="*/ 48 h 121"/>
                  <a:gd name="T34" fmla="*/ 74 w 117"/>
                  <a:gd name="T35" fmla="*/ 38 h 121"/>
                  <a:gd name="T36" fmla="*/ 60 w 117"/>
                  <a:gd name="T37" fmla="*/ 25 h 121"/>
                  <a:gd name="T38" fmla="*/ 44 w 117"/>
                  <a:gd name="T39" fmla="*/ 34 h 121"/>
                  <a:gd name="T40" fmla="*/ 44 w 117"/>
                  <a:gd name="T41" fmla="*/ 52 h 121"/>
                  <a:gd name="T42" fmla="*/ 60 w 117"/>
                  <a:gd name="T43" fmla="*/ 59 h 121"/>
                  <a:gd name="T44" fmla="*/ 75 w 117"/>
                  <a:gd name="T45" fmla="*/ 53 h 121"/>
                  <a:gd name="T46" fmla="*/ 73 w 117"/>
                  <a:gd name="T47" fmla="*/ 60 h 121"/>
                  <a:gd name="T48" fmla="*/ 48 w 117"/>
                  <a:gd name="T49" fmla="*/ 60 h 121"/>
                  <a:gd name="T50" fmla="*/ 38 w 117"/>
                  <a:gd name="T51" fmla="*/ 43 h 121"/>
                  <a:gd name="T52" fmla="*/ 6 w 117"/>
                  <a:gd name="T53" fmla="*/ 107 h 121"/>
                  <a:gd name="T54" fmla="*/ 10 w 117"/>
                  <a:gd name="T55" fmla="*/ 51 h 121"/>
                  <a:gd name="T56" fmla="*/ 43 w 117"/>
                  <a:gd name="T57" fmla="*/ 83 h 121"/>
                  <a:gd name="T58" fmla="*/ 6 w 117"/>
                  <a:gd name="T59" fmla="*/ 107 h 121"/>
                  <a:gd name="T60" fmla="*/ 16 w 117"/>
                  <a:gd name="T61" fmla="*/ 116 h 121"/>
                  <a:gd name="T62" fmla="*/ 56 w 117"/>
                  <a:gd name="T63" fmla="*/ 79 h 121"/>
                  <a:gd name="T64" fmla="*/ 104 w 117"/>
                  <a:gd name="T65" fmla="*/ 113 h 121"/>
                  <a:gd name="T66" fmla="*/ 112 w 117"/>
                  <a:gd name="T67" fmla="*/ 107 h 121"/>
                  <a:gd name="T68" fmla="*/ 75 w 117"/>
                  <a:gd name="T69" fmla="*/ 83 h 121"/>
                  <a:gd name="T70" fmla="*/ 108 w 117"/>
                  <a:gd name="T71" fmla="*/ 51 h 121"/>
                  <a:gd name="T72" fmla="*/ 112 w 117"/>
                  <a:gd name="T73" fmla="*/ 10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7" h="121">
                    <a:moveTo>
                      <a:pt x="112" y="43"/>
                    </a:moveTo>
                    <a:cubicBezTo>
                      <a:pt x="65" y="2"/>
                      <a:pt x="65" y="2"/>
                      <a:pt x="65" y="2"/>
                    </a:cubicBezTo>
                    <a:cubicBezTo>
                      <a:pt x="62" y="0"/>
                      <a:pt x="59" y="0"/>
                      <a:pt x="56" y="2"/>
                    </a:cubicBezTo>
                    <a:cubicBezTo>
                      <a:pt x="5" y="44"/>
                      <a:pt x="5" y="44"/>
                      <a:pt x="5" y="44"/>
                    </a:cubicBezTo>
                    <a:cubicBezTo>
                      <a:pt x="2" y="46"/>
                      <a:pt x="0" y="50"/>
                      <a:pt x="0" y="53"/>
                    </a:cubicBezTo>
                    <a:cubicBezTo>
                      <a:pt x="0" y="116"/>
                      <a:pt x="0" y="116"/>
                      <a:pt x="0" y="116"/>
                    </a:cubicBezTo>
                    <a:cubicBezTo>
                      <a:pt x="0" y="119"/>
                      <a:pt x="3" y="121"/>
                      <a:pt x="6" y="121"/>
                    </a:cubicBezTo>
                    <a:cubicBezTo>
                      <a:pt x="111" y="121"/>
                      <a:pt x="111" y="121"/>
                      <a:pt x="111" y="121"/>
                    </a:cubicBezTo>
                    <a:cubicBezTo>
                      <a:pt x="114" y="121"/>
                      <a:pt x="117" y="119"/>
                      <a:pt x="117" y="116"/>
                    </a:cubicBezTo>
                    <a:cubicBezTo>
                      <a:pt x="117" y="53"/>
                      <a:pt x="117" y="53"/>
                      <a:pt x="117" y="53"/>
                    </a:cubicBezTo>
                    <a:cubicBezTo>
                      <a:pt x="117" y="50"/>
                      <a:pt x="115" y="45"/>
                      <a:pt x="112" y="43"/>
                    </a:cubicBezTo>
                    <a:close/>
                    <a:moveTo>
                      <a:pt x="41" y="32"/>
                    </a:moveTo>
                    <a:cubicBezTo>
                      <a:pt x="43" y="28"/>
                      <a:pt x="45" y="26"/>
                      <a:pt x="48" y="24"/>
                    </a:cubicBezTo>
                    <a:cubicBezTo>
                      <a:pt x="52" y="22"/>
                      <a:pt x="56" y="21"/>
                      <a:pt x="60" y="21"/>
                    </a:cubicBezTo>
                    <a:cubicBezTo>
                      <a:pt x="63" y="21"/>
                      <a:pt x="67" y="22"/>
                      <a:pt x="69" y="24"/>
                    </a:cubicBezTo>
                    <a:cubicBezTo>
                      <a:pt x="72" y="25"/>
                      <a:pt x="74" y="27"/>
                      <a:pt x="76" y="29"/>
                    </a:cubicBezTo>
                    <a:cubicBezTo>
                      <a:pt x="77" y="32"/>
                      <a:pt x="78" y="35"/>
                      <a:pt x="78" y="38"/>
                    </a:cubicBezTo>
                    <a:cubicBezTo>
                      <a:pt x="78" y="42"/>
                      <a:pt x="77" y="45"/>
                      <a:pt x="75" y="48"/>
                    </a:cubicBezTo>
                    <a:cubicBezTo>
                      <a:pt x="72" y="52"/>
                      <a:pt x="68" y="53"/>
                      <a:pt x="64" y="53"/>
                    </a:cubicBezTo>
                    <a:cubicBezTo>
                      <a:pt x="63" y="53"/>
                      <a:pt x="62" y="53"/>
                      <a:pt x="61" y="53"/>
                    </a:cubicBezTo>
                    <a:cubicBezTo>
                      <a:pt x="61" y="52"/>
                      <a:pt x="60" y="52"/>
                      <a:pt x="60" y="51"/>
                    </a:cubicBezTo>
                    <a:cubicBezTo>
                      <a:pt x="58" y="53"/>
                      <a:pt x="56" y="53"/>
                      <a:pt x="54" y="53"/>
                    </a:cubicBezTo>
                    <a:cubicBezTo>
                      <a:pt x="52" y="53"/>
                      <a:pt x="50" y="53"/>
                      <a:pt x="48" y="51"/>
                    </a:cubicBezTo>
                    <a:cubicBezTo>
                      <a:pt x="47" y="49"/>
                      <a:pt x="46" y="47"/>
                      <a:pt x="46" y="44"/>
                    </a:cubicBezTo>
                    <a:cubicBezTo>
                      <a:pt x="46" y="41"/>
                      <a:pt x="47" y="38"/>
                      <a:pt x="49" y="35"/>
                    </a:cubicBezTo>
                    <a:cubicBezTo>
                      <a:pt x="51" y="32"/>
                      <a:pt x="54" y="30"/>
                      <a:pt x="57" y="30"/>
                    </a:cubicBezTo>
                    <a:cubicBezTo>
                      <a:pt x="60" y="30"/>
                      <a:pt x="62" y="31"/>
                      <a:pt x="63" y="33"/>
                    </a:cubicBezTo>
                    <a:cubicBezTo>
                      <a:pt x="64" y="31"/>
                      <a:pt x="64" y="31"/>
                      <a:pt x="64" y="31"/>
                    </a:cubicBezTo>
                    <a:cubicBezTo>
                      <a:pt x="69" y="31"/>
                      <a:pt x="69" y="31"/>
                      <a:pt x="69" y="31"/>
                    </a:cubicBezTo>
                    <a:cubicBezTo>
                      <a:pt x="66" y="46"/>
                      <a:pt x="66" y="46"/>
                      <a:pt x="66" y="46"/>
                    </a:cubicBezTo>
                    <a:cubicBezTo>
                      <a:pt x="66" y="47"/>
                      <a:pt x="66" y="48"/>
                      <a:pt x="66" y="48"/>
                    </a:cubicBezTo>
                    <a:cubicBezTo>
                      <a:pt x="66" y="48"/>
                      <a:pt x="66" y="49"/>
                      <a:pt x="66" y="49"/>
                    </a:cubicBezTo>
                    <a:cubicBezTo>
                      <a:pt x="66" y="49"/>
                      <a:pt x="66" y="49"/>
                      <a:pt x="67" y="49"/>
                    </a:cubicBezTo>
                    <a:cubicBezTo>
                      <a:pt x="67" y="49"/>
                      <a:pt x="68" y="49"/>
                      <a:pt x="69" y="48"/>
                    </a:cubicBezTo>
                    <a:cubicBezTo>
                      <a:pt x="71" y="47"/>
                      <a:pt x="72" y="45"/>
                      <a:pt x="73" y="43"/>
                    </a:cubicBezTo>
                    <a:cubicBezTo>
                      <a:pt x="74" y="42"/>
                      <a:pt x="74" y="40"/>
                      <a:pt x="74" y="38"/>
                    </a:cubicBezTo>
                    <a:cubicBezTo>
                      <a:pt x="74" y="34"/>
                      <a:pt x="73" y="31"/>
                      <a:pt x="70" y="29"/>
                    </a:cubicBezTo>
                    <a:cubicBezTo>
                      <a:pt x="68" y="27"/>
                      <a:pt x="64" y="25"/>
                      <a:pt x="60" y="25"/>
                    </a:cubicBezTo>
                    <a:cubicBezTo>
                      <a:pt x="56" y="25"/>
                      <a:pt x="53" y="26"/>
                      <a:pt x="50" y="28"/>
                    </a:cubicBezTo>
                    <a:cubicBezTo>
                      <a:pt x="47" y="29"/>
                      <a:pt x="45" y="32"/>
                      <a:pt x="44" y="34"/>
                    </a:cubicBezTo>
                    <a:cubicBezTo>
                      <a:pt x="42" y="37"/>
                      <a:pt x="42" y="40"/>
                      <a:pt x="42" y="43"/>
                    </a:cubicBezTo>
                    <a:cubicBezTo>
                      <a:pt x="42" y="46"/>
                      <a:pt x="42" y="49"/>
                      <a:pt x="44" y="52"/>
                    </a:cubicBezTo>
                    <a:cubicBezTo>
                      <a:pt x="45" y="54"/>
                      <a:pt x="48" y="56"/>
                      <a:pt x="50" y="57"/>
                    </a:cubicBezTo>
                    <a:cubicBezTo>
                      <a:pt x="53" y="58"/>
                      <a:pt x="56" y="59"/>
                      <a:pt x="60" y="59"/>
                    </a:cubicBezTo>
                    <a:cubicBezTo>
                      <a:pt x="63" y="59"/>
                      <a:pt x="66" y="58"/>
                      <a:pt x="69" y="57"/>
                    </a:cubicBezTo>
                    <a:cubicBezTo>
                      <a:pt x="71" y="56"/>
                      <a:pt x="73" y="55"/>
                      <a:pt x="75" y="53"/>
                    </a:cubicBezTo>
                    <a:cubicBezTo>
                      <a:pt x="79" y="53"/>
                      <a:pt x="79" y="53"/>
                      <a:pt x="79" y="53"/>
                    </a:cubicBezTo>
                    <a:cubicBezTo>
                      <a:pt x="78" y="56"/>
                      <a:pt x="76" y="58"/>
                      <a:pt x="73" y="60"/>
                    </a:cubicBezTo>
                    <a:cubicBezTo>
                      <a:pt x="69" y="62"/>
                      <a:pt x="65" y="63"/>
                      <a:pt x="60" y="63"/>
                    </a:cubicBezTo>
                    <a:cubicBezTo>
                      <a:pt x="55" y="63"/>
                      <a:pt x="51" y="62"/>
                      <a:pt x="48" y="60"/>
                    </a:cubicBezTo>
                    <a:cubicBezTo>
                      <a:pt x="44" y="59"/>
                      <a:pt x="42" y="56"/>
                      <a:pt x="40" y="53"/>
                    </a:cubicBezTo>
                    <a:cubicBezTo>
                      <a:pt x="39" y="50"/>
                      <a:pt x="38" y="47"/>
                      <a:pt x="38" y="43"/>
                    </a:cubicBezTo>
                    <a:cubicBezTo>
                      <a:pt x="38" y="39"/>
                      <a:pt x="39" y="35"/>
                      <a:pt x="41" y="32"/>
                    </a:cubicBezTo>
                    <a:close/>
                    <a:moveTo>
                      <a:pt x="6" y="107"/>
                    </a:moveTo>
                    <a:cubicBezTo>
                      <a:pt x="6" y="53"/>
                      <a:pt x="6" y="53"/>
                      <a:pt x="6" y="53"/>
                    </a:cubicBezTo>
                    <a:cubicBezTo>
                      <a:pt x="6" y="50"/>
                      <a:pt x="8" y="50"/>
                      <a:pt x="10" y="51"/>
                    </a:cubicBezTo>
                    <a:cubicBezTo>
                      <a:pt x="43" y="76"/>
                      <a:pt x="43" y="76"/>
                      <a:pt x="43" y="76"/>
                    </a:cubicBezTo>
                    <a:cubicBezTo>
                      <a:pt x="45" y="78"/>
                      <a:pt x="45" y="81"/>
                      <a:pt x="43" y="83"/>
                    </a:cubicBezTo>
                    <a:cubicBezTo>
                      <a:pt x="10" y="109"/>
                      <a:pt x="10" y="109"/>
                      <a:pt x="10" y="109"/>
                    </a:cubicBezTo>
                    <a:cubicBezTo>
                      <a:pt x="8" y="111"/>
                      <a:pt x="6" y="110"/>
                      <a:pt x="6" y="107"/>
                    </a:cubicBezTo>
                    <a:close/>
                    <a:moveTo>
                      <a:pt x="103" y="116"/>
                    </a:moveTo>
                    <a:cubicBezTo>
                      <a:pt x="16" y="116"/>
                      <a:pt x="16" y="116"/>
                      <a:pt x="16" y="116"/>
                    </a:cubicBezTo>
                    <a:cubicBezTo>
                      <a:pt x="13" y="116"/>
                      <a:pt x="12" y="115"/>
                      <a:pt x="15" y="113"/>
                    </a:cubicBezTo>
                    <a:cubicBezTo>
                      <a:pt x="56" y="79"/>
                      <a:pt x="56" y="79"/>
                      <a:pt x="56" y="79"/>
                    </a:cubicBezTo>
                    <a:cubicBezTo>
                      <a:pt x="58" y="77"/>
                      <a:pt x="62" y="77"/>
                      <a:pt x="64" y="79"/>
                    </a:cubicBezTo>
                    <a:cubicBezTo>
                      <a:pt x="104" y="113"/>
                      <a:pt x="104" y="113"/>
                      <a:pt x="104" y="113"/>
                    </a:cubicBezTo>
                    <a:cubicBezTo>
                      <a:pt x="107" y="115"/>
                      <a:pt x="106" y="116"/>
                      <a:pt x="103" y="116"/>
                    </a:cubicBezTo>
                    <a:close/>
                    <a:moveTo>
                      <a:pt x="112" y="107"/>
                    </a:moveTo>
                    <a:cubicBezTo>
                      <a:pt x="112" y="110"/>
                      <a:pt x="110" y="111"/>
                      <a:pt x="108" y="109"/>
                    </a:cubicBezTo>
                    <a:cubicBezTo>
                      <a:pt x="75" y="83"/>
                      <a:pt x="75" y="83"/>
                      <a:pt x="75" y="83"/>
                    </a:cubicBezTo>
                    <a:cubicBezTo>
                      <a:pt x="73" y="81"/>
                      <a:pt x="73" y="78"/>
                      <a:pt x="75" y="76"/>
                    </a:cubicBezTo>
                    <a:cubicBezTo>
                      <a:pt x="108" y="51"/>
                      <a:pt x="108" y="51"/>
                      <a:pt x="108" y="51"/>
                    </a:cubicBezTo>
                    <a:cubicBezTo>
                      <a:pt x="110" y="50"/>
                      <a:pt x="112" y="50"/>
                      <a:pt x="112" y="53"/>
                    </a:cubicBezTo>
                    <a:lnTo>
                      <a:pt x="112" y="107"/>
                    </a:lnTo>
                    <a:close/>
                  </a:path>
                </a:pathLst>
              </a:custGeom>
              <a:grpFill/>
              <a:ln>
                <a:noFill/>
              </a:ln>
            </p:spPr>
            <p:txBody>
              <a:bodyPr vert="horz" wrap="square" lIns="91416" tIns="45708" rIns="91416" bIns="45708"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lvetica" pitchFamily="2" charset="0"/>
                </a:endParaRPr>
              </a:p>
            </p:txBody>
          </p:sp>
        </p:grpSp>
        <p:grpSp>
          <p:nvGrpSpPr>
            <p:cNvPr id="236" name="Group 235">
              <a:extLst>
                <a:ext uri="{FF2B5EF4-FFF2-40B4-BE49-F238E27FC236}">
                  <a16:creationId xmlns:a16="http://schemas.microsoft.com/office/drawing/2014/main" id="{664ECFB0-3140-F3A8-8216-3524ACA55154}"/>
                </a:ext>
              </a:extLst>
            </p:cNvPr>
            <p:cNvGrpSpPr/>
            <p:nvPr/>
          </p:nvGrpSpPr>
          <p:grpSpPr>
            <a:xfrm>
              <a:off x="4095949" y="3479340"/>
              <a:ext cx="904477" cy="716757"/>
              <a:chOff x="1174750" y="2062163"/>
              <a:chExt cx="757238" cy="600076"/>
            </a:xfrm>
            <a:grpFill/>
          </p:grpSpPr>
          <p:sp>
            <p:nvSpPr>
              <p:cNvPr id="237" name="Freeform 165">
                <a:extLst>
                  <a:ext uri="{FF2B5EF4-FFF2-40B4-BE49-F238E27FC236}">
                    <a16:creationId xmlns:a16="http://schemas.microsoft.com/office/drawing/2014/main" id="{97E290FE-F84B-A42E-B13C-29DB6B285766}"/>
                  </a:ext>
                </a:extLst>
              </p:cNvPr>
              <p:cNvSpPr>
                <a:spLocks/>
              </p:cNvSpPr>
              <p:nvPr/>
            </p:nvSpPr>
            <p:spPr bwMode="auto">
              <a:xfrm>
                <a:off x="1247775" y="2062163"/>
                <a:ext cx="684213" cy="404813"/>
              </a:xfrm>
              <a:custGeom>
                <a:avLst/>
                <a:gdLst>
                  <a:gd name="T0" fmla="*/ 74 w 169"/>
                  <a:gd name="T1" fmla="*/ 13 h 100"/>
                  <a:gd name="T2" fmla="*/ 57 w 169"/>
                  <a:gd name="T3" fmla="*/ 0 h 100"/>
                  <a:gd name="T4" fmla="*/ 0 w 169"/>
                  <a:gd name="T5" fmla="*/ 0 h 100"/>
                  <a:gd name="T6" fmla="*/ 0 w 169"/>
                  <a:gd name="T7" fmla="*/ 39 h 100"/>
                  <a:gd name="T8" fmla="*/ 14 w 169"/>
                  <a:gd name="T9" fmla="*/ 39 h 100"/>
                  <a:gd name="T10" fmla="*/ 19 w 169"/>
                  <a:gd name="T11" fmla="*/ 39 h 100"/>
                  <a:gd name="T12" fmla="*/ 19 w 169"/>
                  <a:gd name="T13" fmla="*/ 27 h 100"/>
                  <a:gd name="T14" fmla="*/ 20 w 169"/>
                  <a:gd name="T15" fmla="*/ 25 h 100"/>
                  <a:gd name="T16" fmla="*/ 147 w 169"/>
                  <a:gd name="T17" fmla="*/ 25 h 100"/>
                  <a:gd name="T18" fmla="*/ 148 w 169"/>
                  <a:gd name="T19" fmla="*/ 27 h 100"/>
                  <a:gd name="T20" fmla="*/ 148 w 169"/>
                  <a:gd name="T21" fmla="*/ 39 h 100"/>
                  <a:gd name="T22" fmla="*/ 152 w 169"/>
                  <a:gd name="T23" fmla="*/ 39 h 100"/>
                  <a:gd name="T24" fmla="*/ 154 w 169"/>
                  <a:gd name="T25" fmla="*/ 39 h 100"/>
                  <a:gd name="T26" fmla="*/ 156 w 169"/>
                  <a:gd name="T27" fmla="*/ 39 h 100"/>
                  <a:gd name="T28" fmla="*/ 169 w 169"/>
                  <a:gd name="T29" fmla="*/ 100 h 100"/>
                  <a:gd name="T30" fmla="*/ 169 w 169"/>
                  <a:gd name="T31" fmla="*/ 13 h 100"/>
                  <a:gd name="T32" fmla="*/ 74 w 169"/>
                  <a:gd name="T33" fmla="*/ 13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9" h="100">
                    <a:moveTo>
                      <a:pt x="74" y="13"/>
                    </a:moveTo>
                    <a:cubicBezTo>
                      <a:pt x="57" y="0"/>
                      <a:pt x="57" y="0"/>
                      <a:pt x="57" y="0"/>
                    </a:cubicBezTo>
                    <a:cubicBezTo>
                      <a:pt x="0" y="0"/>
                      <a:pt x="0" y="0"/>
                      <a:pt x="0" y="0"/>
                    </a:cubicBezTo>
                    <a:cubicBezTo>
                      <a:pt x="0" y="39"/>
                      <a:pt x="0" y="39"/>
                      <a:pt x="0" y="39"/>
                    </a:cubicBezTo>
                    <a:cubicBezTo>
                      <a:pt x="14" y="39"/>
                      <a:pt x="14" y="39"/>
                      <a:pt x="14" y="39"/>
                    </a:cubicBezTo>
                    <a:cubicBezTo>
                      <a:pt x="19" y="39"/>
                      <a:pt x="19" y="39"/>
                      <a:pt x="19" y="39"/>
                    </a:cubicBezTo>
                    <a:cubicBezTo>
                      <a:pt x="19" y="27"/>
                      <a:pt x="19" y="27"/>
                      <a:pt x="19" y="27"/>
                    </a:cubicBezTo>
                    <a:cubicBezTo>
                      <a:pt x="19" y="26"/>
                      <a:pt x="19" y="25"/>
                      <a:pt x="20" y="25"/>
                    </a:cubicBezTo>
                    <a:cubicBezTo>
                      <a:pt x="147" y="25"/>
                      <a:pt x="147" y="25"/>
                      <a:pt x="147" y="25"/>
                    </a:cubicBezTo>
                    <a:cubicBezTo>
                      <a:pt x="147" y="25"/>
                      <a:pt x="148" y="26"/>
                      <a:pt x="148" y="27"/>
                    </a:cubicBezTo>
                    <a:cubicBezTo>
                      <a:pt x="148" y="39"/>
                      <a:pt x="148" y="39"/>
                      <a:pt x="148" y="39"/>
                    </a:cubicBezTo>
                    <a:cubicBezTo>
                      <a:pt x="152" y="39"/>
                      <a:pt x="152" y="39"/>
                      <a:pt x="152" y="39"/>
                    </a:cubicBezTo>
                    <a:cubicBezTo>
                      <a:pt x="154" y="39"/>
                      <a:pt x="154" y="39"/>
                      <a:pt x="154" y="39"/>
                    </a:cubicBezTo>
                    <a:cubicBezTo>
                      <a:pt x="156" y="39"/>
                      <a:pt x="156" y="39"/>
                      <a:pt x="156" y="39"/>
                    </a:cubicBezTo>
                    <a:cubicBezTo>
                      <a:pt x="169" y="100"/>
                      <a:pt x="169" y="100"/>
                      <a:pt x="169" y="100"/>
                    </a:cubicBezTo>
                    <a:cubicBezTo>
                      <a:pt x="169" y="13"/>
                      <a:pt x="169" y="13"/>
                      <a:pt x="169" y="13"/>
                    </a:cubicBezTo>
                    <a:lnTo>
                      <a:pt x="74"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lvetica" pitchFamily="2" charset="0"/>
                </a:endParaRPr>
              </a:p>
            </p:txBody>
          </p:sp>
          <p:sp>
            <p:nvSpPr>
              <p:cNvPr id="238" name="Freeform 166">
                <a:extLst>
                  <a:ext uri="{FF2B5EF4-FFF2-40B4-BE49-F238E27FC236}">
                    <a16:creationId xmlns:a16="http://schemas.microsoft.com/office/drawing/2014/main" id="{30B3D435-E607-216B-6A4D-D714C68B877F}"/>
                  </a:ext>
                </a:extLst>
              </p:cNvPr>
              <p:cNvSpPr>
                <a:spLocks/>
              </p:cNvSpPr>
              <p:nvPr/>
            </p:nvSpPr>
            <p:spPr bwMode="auto">
              <a:xfrm>
                <a:off x="1174750" y="2235201"/>
                <a:ext cx="752475" cy="336550"/>
              </a:xfrm>
              <a:custGeom>
                <a:avLst/>
                <a:gdLst>
                  <a:gd name="T0" fmla="*/ 168 w 186"/>
                  <a:gd name="T1" fmla="*/ 0 h 83"/>
                  <a:gd name="T2" fmla="*/ 166 w 186"/>
                  <a:gd name="T3" fmla="*/ 0 h 83"/>
                  <a:gd name="T4" fmla="*/ 37 w 186"/>
                  <a:gd name="T5" fmla="*/ 0 h 83"/>
                  <a:gd name="T6" fmla="*/ 0 w 186"/>
                  <a:gd name="T7" fmla="*/ 0 h 83"/>
                  <a:gd name="T8" fmla="*/ 18 w 186"/>
                  <a:gd name="T9" fmla="*/ 83 h 83"/>
                  <a:gd name="T10" fmla="*/ 75 w 186"/>
                  <a:gd name="T11" fmla="*/ 83 h 83"/>
                  <a:gd name="T12" fmla="*/ 72 w 186"/>
                  <a:gd name="T13" fmla="*/ 64 h 83"/>
                  <a:gd name="T14" fmla="*/ 121 w 186"/>
                  <a:gd name="T15" fmla="*/ 15 h 83"/>
                  <a:gd name="T16" fmla="*/ 170 w 186"/>
                  <a:gd name="T17" fmla="*/ 64 h 83"/>
                  <a:gd name="T18" fmla="*/ 166 w 186"/>
                  <a:gd name="T19" fmla="*/ 83 h 83"/>
                  <a:gd name="T20" fmla="*/ 186 w 186"/>
                  <a:gd name="T21" fmla="*/ 83 h 83"/>
                  <a:gd name="T22" fmla="*/ 186 w 186"/>
                  <a:gd name="T23" fmla="*/ 82 h 83"/>
                  <a:gd name="T24" fmla="*/ 168 w 186"/>
                  <a:gd name="T25"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6" h="83">
                    <a:moveTo>
                      <a:pt x="168" y="0"/>
                    </a:moveTo>
                    <a:cubicBezTo>
                      <a:pt x="166" y="0"/>
                      <a:pt x="166" y="0"/>
                      <a:pt x="166" y="0"/>
                    </a:cubicBezTo>
                    <a:cubicBezTo>
                      <a:pt x="37" y="0"/>
                      <a:pt x="37" y="0"/>
                      <a:pt x="37" y="0"/>
                    </a:cubicBezTo>
                    <a:cubicBezTo>
                      <a:pt x="0" y="0"/>
                      <a:pt x="0" y="0"/>
                      <a:pt x="0" y="0"/>
                    </a:cubicBezTo>
                    <a:cubicBezTo>
                      <a:pt x="18" y="83"/>
                      <a:pt x="18" y="83"/>
                      <a:pt x="18" y="83"/>
                    </a:cubicBezTo>
                    <a:cubicBezTo>
                      <a:pt x="75" y="83"/>
                      <a:pt x="75" y="83"/>
                      <a:pt x="75" y="83"/>
                    </a:cubicBezTo>
                    <a:cubicBezTo>
                      <a:pt x="73" y="77"/>
                      <a:pt x="72" y="71"/>
                      <a:pt x="72" y="64"/>
                    </a:cubicBezTo>
                    <a:cubicBezTo>
                      <a:pt x="72" y="37"/>
                      <a:pt x="94" y="15"/>
                      <a:pt x="121" y="15"/>
                    </a:cubicBezTo>
                    <a:cubicBezTo>
                      <a:pt x="148" y="15"/>
                      <a:pt x="170" y="37"/>
                      <a:pt x="170" y="64"/>
                    </a:cubicBezTo>
                    <a:cubicBezTo>
                      <a:pt x="170" y="71"/>
                      <a:pt x="169" y="77"/>
                      <a:pt x="166" y="83"/>
                    </a:cubicBezTo>
                    <a:cubicBezTo>
                      <a:pt x="186" y="83"/>
                      <a:pt x="186" y="83"/>
                      <a:pt x="186" y="83"/>
                    </a:cubicBezTo>
                    <a:cubicBezTo>
                      <a:pt x="186" y="82"/>
                      <a:pt x="186" y="82"/>
                      <a:pt x="186" y="82"/>
                    </a:cubicBezTo>
                    <a:lnTo>
                      <a:pt x="16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lvetica" pitchFamily="2" charset="0"/>
                </a:endParaRPr>
              </a:p>
            </p:txBody>
          </p:sp>
          <p:sp>
            <p:nvSpPr>
              <p:cNvPr id="239" name="Freeform 167">
                <a:extLst>
                  <a:ext uri="{FF2B5EF4-FFF2-40B4-BE49-F238E27FC236}">
                    <a16:creationId xmlns:a16="http://schemas.microsoft.com/office/drawing/2014/main" id="{C7303771-0812-11EA-5BF2-3335988A5587}"/>
                  </a:ext>
                </a:extLst>
              </p:cNvPr>
              <p:cNvSpPr>
                <a:spLocks noEditPoints="1"/>
              </p:cNvSpPr>
              <p:nvPr/>
            </p:nvSpPr>
            <p:spPr bwMode="auto">
              <a:xfrm flipV="1">
                <a:off x="1498600" y="2333626"/>
                <a:ext cx="328613" cy="328613"/>
              </a:xfrm>
              <a:custGeom>
                <a:avLst/>
                <a:gdLst>
                  <a:gd name="T0" fmla="*/ 41 w 81"/>
                  <a:gd name="T1" fmla="*/ 0 h 81"/>
                  <a:gd name="T2" fmla="*/ 0 w 81"/>
                  <a:gd name="T3" fmla="*/ 40 h 81"/>
                  <a:gd name="T4" fmla="*/ 41 w 81"/>
                  <a:gd name="T5" fmla="*/ 81 h 81"/>
                  <a:gd name="T6" fmla="*/ 81 w 81"/>
                  <a:gd name="T7" fmla="*/ 40 h 81"/>
                  <a:gd name="T8" fmla="*/ 41 w 81"/>
                  <a:gd name="T9" fmla="*/ 0 h 81"/>
                  <a:gd name="T10" fmla="*/ 69 w 81"/>
                  <a:gd name="T11" fmla="*/ 47 h 81"/>
                  <a:gd name="T12" fmla="*/ 44 w 81"/>
                  <a:gd name="T13" fmla="*/ 71 h 81"/>
                  <a:gd name="T14" fmla="*/ 40 w 81"/>
                  <a:gd name="T15" fmla="*/ 72 h 81"/>
                  <a:gd name="T16" fmla="*/ 36 w 81"/>
                  <a:gd name="T17" fmla="*/ 71 h 81"/>
                  <a:gd name="T18" fmla="*/ 13 w 81"/>
                  <a:gd name="T19" fmla="*/ 47 h 81"/>
                  <a:gd name="T20" fmla="*/ 13 w 81"/>
                  <a:gd name="T21" fmla="*/ 39 h 81"/>
                  <a:gd name="T22" fmla="*/ 21 w 81"/>
                  <a:gd name="T23" fmla="*/ 39 h 81"/>
                  <a:gd name="T24" fmla="*/ 35 w 81"/>
                  <a:gd name="T25" fmla="*/ 53 h 81"/>
                  <a:gd name="T26" fmla="*/ 35 w 81"/>
                  <a:gd name="T27" fmla="*/ 13 h 81"/>
                  <a:gd name="T28" fmla="*/ 41 w 81"/>
                  <a:gd name="T29" fmla="*/ 7 h 81"/>
                  <a:gd name="T30" fmla="*/ 47 w 81"/>
                  <a:gd name="T31" fmla="*/ 13 h 81"/>
                  <a:gd name="T32" fmla="*/ 47 w 81"/>
                  <a:gd name="T33" fmla="*/ 51 h 81"/>
                  <a:gd name="T34" fmla="*/ 60 w 81"/>
                  <a:gd name="T35" fmla="*/ 38 h 81"/>
                  <a:gd name="T36" fmla="*/ 69 w 81"/>
                  <a:gd name="T37" fmla="*/ 39 h 81"/>
                  <a:gd name="T38" fmla="*/ 69 w 81"/>
                  <a:gd name="T39" fmla="*/ 4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1" h="81">
                    <a:moveTo>
                      <a:pt x="41" y="0"/>
                    </a:moveTo>
                    <a:cubicBezTo>
                      <a:pt x="19" y="0"/>
                      <a:pt x="0" y="18"/>
                      <a:pt x="0" y="40"/>
                    </a:cubicBezTo>
                    <a:cubicBezTo>
                      <a:pt x="0" y="62"/>
                      <a:pt x="19" y="81"/>
                      <a:pt x="41" y="81"/>
                    </a:cubicBezTo>
                    <a:cubicBezTo>
                      <a:pt x="63" y="81"/>
                      <a:pt x="81" y="62"/>
                      <a:pt x="81" y="40"/>
                    </a:cubicBezTo>
                    <a:cubicBezTo>
                      <a:pt x="81" y="18"/>
                      <a:pt x="63" y="0"/>
                      <a:pt x="41" y="0"/>
                    </a:cubicBezTo>
                    <a:close/>
                    <a:moveTo>
                      <a:pt x="69" y="47"/>
                    </a:moveTo>
                    <a:cubicBezTo>
                      <a:pt x="44" y="71"/>
                      <a:pt x="44" y="71"/>
                      <a:pt x="44" y="71"/>
                    </a:cubicBezTo>
                    <a:cubicBezTo>
                      <a:pt x="43" y="72"/>
                      <a:pt x="42" y="72"/>
                      <a:pt x="40" y="72"/>
                    </a:cubicBezTo>
                    <a:cubicBezTo>
                      <a:pt x="38" y="72"/>
                      <a:pt x="37" y="72"/>
                      <a:pt x="36" y="71"/>
                    </a:cubicBezTo>
                    <a:cubicBezTo>
                      <a:pt x="13" y="47"/>
                      <a:pt x="13" y="47"/>
                      <a:pt x="13" y="47"/>
                    </a:cubicBezTo>
                    <a:cubicBezTo>
                      <a:pt x="10" y="45"/>
                      <a:pt x="10" y="41"/>
                      <a:pt x="13" y="39"/>
                    </a:cubicBezTo>
                    <a:cubicBezTo>
                      <a:pt x="15" y="36"/>
                      <a:pt x="19" y="36"/>
                      <a:pt x="21" y="39"/>
                    </a:cubicBezTo>
                    <a:cubicBezTo>
                      <a:pt x="35" y="53"/>
                      <a:pt x="35" y="53"/>
                      <a:pt x="35" y="53"/>
                    </a:cubicBezTo>
                    <a:cubicBezTo>
                      <a:pt x="35" y="13"/>
                      <a:pt x="35" y="13"/>
                      <a:pt x="35" y="13"/>
                    </a:cubicBezTo>
                    <a:cubicBezTo>
                      <a:pt x="35" y="10"/>
                      <a:pt x="38" y="7"/>
                      <a:pt x="41" y="7"/>
                    </a:cubicBezTo>
                    <a:cubicBezTo>
                      <a:pt x="44" y="7"/>
                      <a:pt x="47" y="10"/>
                      <a:pt x="47" y="13"/>
                    </a:cubicBezTo>
                    <a:cubicBezTo>
                      <a:pt x="47" y="51"/>
                      <a:pt x="47" y="51"/>
                      <a:pt x="47" y="51"/>
                    </a:cubicBezTo>
                    <a:cubicBezTo>
                      <a:pt x="60" y="38"/>
                      <a:pt x="60" y="38"/>
                      <a:pt x="60" y="38"/>
                    </a:cubicBezTo>
                    <a:cubicBezTo>
                      <a:pt x="63" y="36"/>
                      <a:pt x="66" y="36"/>
                      <a:pt x="69" y="39"/>
                    </a:cubicBezTo>
                    <a:cubicBezTo>
                      <a:pt x="71" y="41"/>
                      <a:pt x="71" y="45"/>
                      <a:pt x="69"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lvetica" pitchFamily="2" charset="0"/>
                </a:endParaRPr>
              </a:p>
            </p:txBody>
          </p:sp>
        </p:grpSp>
      </p:grpSp>
      <p:grpSp>
        <p:nvGrpSpPr>
          <p:cNvPr id="242" name="Group 241">
            <a:extLst>
              <a:ext uri="{FF2B5EF4-FFF2-40B4-BE49-F238E27FC236}">
                <a16:creationId xmlns:a16="http://schemas.microsoft.com/office/drawing/2014/main" id="{F46B4121-7893-D915-1034-021537474D6D}"/>
              </a:ext>
            </a:extLst>
          </p:cNvPr>
          <p:cNvGrpSpPr/>
          <p:nvPr/>
        </p:nvGrpSpPr>
        <p:grpSpPr>
          <a:xfrm>
            <a:off x="443487" y="4054977"/>
            <a:ext cx="317218" cy="330171"/>
            <a:chOff x="6859588" y="3452813"/>
            <a:chExt cx="304800" cy="292100"/>
          </a:xfrm>
          <a:solidFill>
            <a:schemeClr val="tx2">
              <a:alpha val="65000"/>
            </a:schemeClr>
          </a:solidFill>
        </p:grpSpPr>
        <p:sp>
          <p:nvSpPr>
            <p:cNvPr id="243" name="Freeform 41">
              <a:extLst>
                <a:ext uri="{FF2B5EF4-FFF2-40B4-BE49-F238E27FC236}">
                  <a16:creationId xmlns:a16="http://schemas.microsoft.com/office/drawing/2014/main" id="{0D1A550B-1133-5A68-8ED8-59D483747333}"/>
                </a:ext>
              </a:extLst>
            </p:cNvPr>
            <p:cNvSpPr>
              <a:spLocks noEditPoints="1"/>
            </p:cNvSpPr>
            <p:nvPr/>
          </p:nvSpPr>
          <p:spPr bwMode="auto">
            <a:xfrm>
              <a:off x="6904038" y="3490913"/>
              <a:ext cx="69850" cy="68263"/>
            </a:xfrm>
            <a:custGeom>
              <a:avLst/>
              <a:gdLst>
                <a:gd name="T0" fmla="*/ 130 w 130"/>
                <a:gd name="T1" fmla="*/ 108 h 127"/>
                <a:gd name="T2" fmla="*/ 96 w 130"/>
                <a:gd name="T3" fmla="*/ 76 h 127"/>
                <a:gd name="T4" fmla="*/ 102 w 130"/>
                <a:gd name="T5" fmla="*/ 51 h 127"/>
                <a:gd name="T6" fmla="*/ 51 w 130"/>
                <a:gd name="T7" fmla="*/ 0 h 127"/>
                <a:gd name="T8" fmla="*/ 0 w 130"/>
                <a:gd name="T9" fmla="*/ 51 h 127"/>
                <a:gd name="T10" fmla="*/ 51 w 130"/>
                <a:gd name="T11" fmla="*/ 103 h 127"/>
                <a:gd name="T12" fmla="*/ 78 w 130"/>
                <a:gd name="T13" fmla="*/ 95 h 127"/>
                <a:gd name="T14" fmla="*/ 113 w 130"/>
                <a:gd name="T15" fmla="*/ 127 h 127"/>
                <a:gd name="T16" fmla="*/ 130 w 130"/>
                <a:gd name="T17" fmla="*/ 108 h 127"/>
                <a:gd name="T18" fmla="*/ 130 w 130"/>
                <a:gd name="T19" fmla="*/ 108 h 127"/>
                <a:gd name="T20" fmla="*/ 130 w 130"/>
                <a:gd name="T21" fmla="*/ 108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0" h="127">
                  <a:moveTo>
                    <a:pt x="130" y="108"/>
                  </a:moveTo>
                  <a:cubicBezTo>
                    <a:pt x="96" y="76"/>
                    <a:pt x="96" y="76"/>
                    <a:pt x="96" y="76"/>
                  </a:cubicBezTo>
                  <a:cubicBezTo>
                    <a:pt x="100" y="69"/>
                    <a:pt x="102" y="60"/>
                    <a:pt x="102" y="51"/>
                  </a:cubicBezTo>
                  <a:cubicBezTo>
                    <a:pt x="102" y="23"/>
                    <a:pt x="80" y="0"/>
                    <a:pt x="51" y="0"/>
                  </a:cubicBezTo>
                  <a:cubicBezTo>
                    <a:pt x="23" y="0"/>
                    <a:pt x="0" y="23"/>
                    <a:pt x="0" y="51"/>
                  </a:cubicBezTo>
                  <a:cubicBezTo>
                    <a:pt x="0" y="80"/>
                    <a:pt x="23" y="103"/>
                    <a:pt x="51" y="103"/>
                  </a:cubicBezTo>
                  <a:cubicBezTo>
                    <a:pt x="61" y="103"/>
                    <a:pt x="70" y="100"/>
                    <a:pt x="78" y="95"/>
                  </a:cubicBezTo>
                  <a:cubicBezTo>
                    <a:pt x="113" y="127"/>
                    <a:pt x="113" y="127"/>
                    <a:pt x="113" y="127"/>
                  </a:cubicBezTo>
                  <a:cubicBezTo>
                    <a:pt x="118" y="120"/>
                    <a:pt x="124" y="114"/>
                    <a:pt x="130" y="108"/>
                  </a:cubicBezTo>
                  <a:close/>
                  <a:moveTo>
                    <a:pt x="130" y="108"/>
                  </a:moveTo>
                  <a:cubicBezTo>
                    <a:pt x="130" y="108"/>
                    <a:pt x="130" y="108"/>
                    <a:pt x="130" y="108"/>
                  </a:cubicBezTo>
                </a:path>
              </a:pathLst>
            </a:custGeom>
            <a:solidFill>
              <a:schemeClr val="tx2"/>
            </a:solidFill>
            <a:ln w="9525">
              <a:noFill/>
              <a:round/>
              <a:headEnd/>
              <a:tailEnd/>
            </a:ln>
          </p:spPr>
          <p:txBody>
            <a:bodyPr vert="horz" wrap="square" lIns="91416" tIns="45708" rIns="91416" bIns="45708"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lvetica" pitchFamily="2" charset="0"/>
              </a:endParaRPr>
            </a:p>
          </p:txBody>
        </p:sp>
        <p:sp>
          <p:nvSpPr>
            <p:cNvPr id="244" name="Freeform 42">
              <a:extLst>
                <a:ext uri="{FF2B5EF4-FFF2-40B4-BE49-F238E27FC236}">
                  <a16:creationId xmlns:a16="http://schemas.microsoft.com/office/drawing/2014/main" id="{7396F188-6851-8D89-8429-7431620E7D52}"/>
                </a:ext>
              </a:extLst>
            </p:cNvPr>
            <p:cNvSpPr>
              <a:spLocks noEditPoints="1"/>
            </p:cNvSpPr>
            <p:nvPr/>
          </p:nvSpPr>
          <p:spPr bwMode="auto">
            <a:xfrm>
              <a:off x="7040563" y="3452813"/>
              <a:ext cx="71437" cy="95250"/>
            </a:xfrm>
            <a:custGeom>
              <a:avLst/>
              <a:gdLst>
                <a:gd name="T0" fmla="*/ 22 w 133"/>
                <a:gd name="T1" fmla="*/ 177 h 177"/>
                <a:gd name="T2" fmla="*/ 68 w 133"/>
                <a:gd name="T3" fmla="*/ 100 h 177"/>
                <a:gd name="T4" fmla="*/ 82 w 133"/>
                <a:gd name="T5" fmla="*/ 103 h 177"/>
                <a:gd name="T6" fmla="*/ 133 w 133"/>
                <a:gd name="T7" fmla="*/ 51 h 177"/>
                <a:gd name="T8" fmla="*/ 82 w 133"/>
                <a:gd name="T9" fmla="*/ 0 h 177"/>
                <a:gd name="T10" fmla="*/ 31 w 133"/>
                <a:gd name="T11" fmla="*/ 51 h 177"/>
                <a:gd name="T12" fmla="*/ 46 w 133"/>
                <a:gd name="T13" fmla="*/ 87 h 177"/>
                <a:gd name="T14" fmla="*/ 0 w 133"/>
                <a:gd name="T15" fmla="*/ 164 h 177"/>
                <a:gd name="T16" fmla="*/ 22 w 133"/>
                <a:gd name="T17" fmla="*/ 177 h 177"/>
                <a:gd name="T18" fmla="*/ 22 w 133"/>
                <a:gd name="T19" fmla="*/ 177 h 177"/>
                <a:gd name="T20" fmla="*/ 22 w 133"/>
                <a:gd name="T21" fmla="*/ 177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177">
                  <a:moveTo>
                    <a:pt x="22" y="177"/>
                  </a:moveTo>
                  <a:cubicBezTo>
                    <a:pt x="68" y="100"/>
                    <a:pt x="68" y="100"/>
                    <a:pt x="68" y="100"/>
                  </a:cubicBezTo>
                  <a:cubicBezTo>
                    <a:pt x="72" y="102"/>
                    <a:pt x="77" y="103"/>
                    <a:pt x="82" y="103"/>
                  </a:cubicBezTo>
                  <a:cubicBezTo>
                    <a:pt x="110" y="103"/>
                    <a:pt x="133" y="80"/>
                    <a:pt x="133" y="51"/>
                  </a:cubicBezTo>
                  <a:cubicBezTo>
                    <a:pt x="133" y="23"/>
                    <a:pt x="110" y="0"/>
                    <a:pt x="82" y="0"/>
                  </a:cubicBezTo>
                  <a:cubicBezTo>
                    <a:pt x="54" y="0"/>
                    <a:pt x="31" y="23"/>
                    <a:pt x="31" y="51"/>
                  </a:cubicBezTo>
                  <a:cubicBezTo>
                    <a:pt x="31" y="65"/>
                    <a:pt x="37" y="78"/>
                    <a:pt x="46" y="87"/>
                  </a:cubicBezTo>
                  <a:cubicBezTo>
                    <a:pt x="0" y="164"/>
                    <a:pt x="0" y="164"/>
                    <a:pt x="0" y="164"/>
                  </a:cubicBezTo>
                  <a:cubicBezTo>
                    <a:pt x="8" y="168"/>
                    <a:pt x="15" y="172"/>
                    <a:pt x="22" y="177"/>
                  </a:cubicBezTo>
                  <a:close/>
                  <a:moveTo>
                    <a:pt x="22" y="177"/>
                  </a:moveTo>
                  <a:cubicBezTo>
                    <a:pt x="22" y="177"/>
                    <a:pt x="22" y="177"/>
                    <a:pt x="22" y="177"/>
                  </a:cubicBezTo>
                </a:path>
              </a:pathLst>
            </a:custGeom>
            <a:solidFill>
              <a:schemeClr val="tx2"/>
            </a:solidFill>
            <a:ln w="9525">
              <a:noFill/>
              <a:round/>
              <a:headEnd/>
              <a:tailEnd/>
            </a:ln>
          </p:spPr>
          <p:txBody>
            <a:bodyPr vert="horz" wrap="square" lIns="91416" tIns="45708" rIns="91416" bIns="45708"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lvetica" pitchFamily="2" charset="0"/>
              </a:endParaRPr>
            </a:p>
          </p:txBody>
        </p:sp>
        <p:sp>
          <p:nvSpPr>
            <p:cNvPr id="245" name="Freeform 43">
              <a:extLst>
                <a:ext uri="{FF2B5EF4-FFF2-40B4-BE49-F238E27FC236}">
                  <a16:creationId xmlns:a16="http://schemas.microsoft.com/office/drawing/2014/main" id="{FCA18B73-F2ED-9478-85E6-F1E3C4527811}"/>
                </a:ext>
              </a:extLst>
            </p:cNvPr>
            <p:cNvSpPr>
              <a:spLocks noEditPoints="1"/>
            </p:cNvSpPr>
            <p:nvPr/>
          </p:nvSpPr>
          <p:spPr bwMode="auto">
            <a:xfrm>
              <a:off x="7075488" y="3582988"/>
              <a:ext cx="88900" cy="53975"/>
            </a:xfrm>
            <a:custGeom>
              <a:avLst/>
              <a:gdLst>
                <a:gd name="T0" fmla="*/ 114 w 165"/>
                <a:gd name="T1" fmla="*/ 0 h 102"/>
                <a:gd name="T2" fmla="*/ 66 w 165"/>
                <a:gd name="T3" fmla="*/ 33 h 102"/>
                <a:gd name="T4" fmla="*/ 3 w 165"/>
                <a:gd name="T5" fmla="*/ 27 h 102"/>
                <a:gd name="T6" fmla="*/ 3 w 165"/>
                <a:gd name="T7" fmla="*/ 28 h 102"/>
                <a:gd name="T8" fmla="*/ 0 w 165"/>
                <a:gd name="T9" fmla="*/ 53 h 102"/>
                <a:gd name="T10" fmla="*/ 64 w 165"/>
                <a:gd name="T11" fmla="*/ 59 h 102"/>
                <a:gd name="T12" fmla="*/ 114 w 165"/>
                <a:gd name="T13" fmla="*/ 102 h 102"/>
                <a:gd name="T14" fmla="*/ 165 w 165"/>
                <a:gd name="T15" fmla="*/ 51 h 102"/>
                <a:gd name="T16" fmla="*/ 114 w 165"/>
                <a:gd name="T17" fmla="*/ 0 h 102"/>
                <a:gd name="T18" fmla="*/ 114 w 165"/>
                <a:gd name="T19" fmla="*/ 0 h 102"/>
                <a:gd name="T20" fmla="*/ 114 w 165"/>
                <a:gd name="T21"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5" h="102">
                  <a:moveTo>
                    <a:pt x="114" y="0"/>
                  </a:moveTo>
                  <a:cubicBezTo>
                    <a:pt x="92" y="0"/>
                    <a:pt x="73" y="14"/>
                    <a:pt x="66" y="33"/>
                  </a:cubicBezTo>
                  <a:cubicBezTo>
                    <a:pt x="3" y="27"/>
                    <a:pt x="3" y="27"/>
                    <a:pt x="3" y="27"/>
                  </a:cubicBezTo>
                  <a:cubicBezTo>
                    <a:pt x="3" y="27"/>
                    <a:pt x="3" y="28"/>
                    <a:pt x="3" y="28"/>
                  </a:cubicBezTo>
                  <a:cubicBezTo>
                    <a:pt x="3" y="37"/>
                    <a:pt x="2" y="45"/>
                    <a:pt x="0" y="53"/>
                  </a:cubicBezTo>
                  <a:cubicBezTo>
                    <a:pt x="64" y="59"/>
                    <a:pt x="64" y="59"/>
                    <a:pt x="64" y="59"/>
                  </a:cubicBezTo>
                  <a:cubicBezTo>
                    <a:pt x="68" y="83"/>
                    <a:pt x="89" y="102"/>
                    <a:pt x="114" y="102"/>
                  </a:cubicBezTo>
                  <a:cubicBezTo>
                    <a:pt x="142" y="102"/>
                    <a:pt x="165" y="79"/>
                    <a:pt x="165" y="51"/>
                  </a:cubicBezTo>
                  <a:cubicBezTo>
                    <a:pt x="165" y="23"/>
                    <a:pt x="142" y="0"/>
                    <a:pt x="114" y="0"/>
                  </a:cubicBezTo>
                  <a:close/>
                  <a:moveTo>
                    <a:pt x="114" y="0"/>
                  </a:moveTo>
                  <a:cubicBezTo>
                    <a:pt x="114" y="0"/>
                    <a:pt x="114" y="0"/>
                    <a:pt x="114" y="0"/>
                  </a:cubicBezTo>
                </a:path>
              </a:pathLst>
            </a:custGeom>
            <a:solidFill>
              <a:schemeClr val="tx2"/>
            </a:solidFill>
            <a:ln w="9525">
              <a:noFill/>
              <a:round/>
              <a:headEnd/>
              <a:tailEnd/>
            </a:ln>
          </p:spPr>
          <p:txBody>
            <a:bodyPr vert="horz" wrap="square" lIns="91416" tIns="45708" rIns="91416" bIns="45708"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lvetica" pitchFamily="2" charset="0"/>
              </a:endParaRPr>
            </a:p>
          </p:txBody>
        </p:sp>
        <p:sp>
          <p:nvSpPr>
            <p:cNvPr id="246" name="Freeform 44">
              <a:extLst>
                <a:ext uri="{FF2B5EF4-FFF2-40B4-BE49-F238E27FC236}">
                  <a16:creationId xmlns:a16="http://schemas.microsoft.com/office/drawing/2014/main" id="{5897AE7D-A506-8CE6-3C66-07AA41243485}"/>
                </a:ext>
              </a:extLst>
            </p:cNvPr>
            <p:cNvSpPr>
              <a:spLocks noEditPoints="1"/>
            </p:cNvSpPr>
            <p:nvPr/>
          </p:nvSpPr>
          <p:spPr bwMode="auto">
            <a:xfrm>
              <a:off x="7015163" y="3657600"/>
              <a:ext cx="53975" cy="87313"/>
            </a:xfrm>
            <a:custGeom>
              <a:avLst/>
              <a:gdLst>
                <a:gd name="T0" fmla="*/ 53 w 102"/>
                <a:gd name="T1" fmla="*/ 62 h 164"/>
                <a:gd name="T2" fmla="*/ 38 w 102"/>
                <a:gd name="T3" fmla="*/ 0 h 164"/>
                <a:gd name="T4" fmla="*/ 13 w 102"/>
                <a:gd name="T5" fmla="*/ 5 h 164"/>
                <a:gd name="T6" fmla="*/ 27 w 102"/>
                <a:gd name="T7" fmla="*/ 68 h 164"/>
                <a:gd name="T8" fmla="*/ 0 w 102"/>
                <a:gd name="T9" fmla="*/ 113 h 164"/>
                <a:gd name="T10" fmla="*/ 51 w 102"/>
                <a:gd name="T11" fmla="*/ 164 h 164"/>
                <a:gd name="T12" fmla="*/ 102 w 102"/>
                <a:gd name="T13" fmla="*/ 113 h 164"/>
                <a:gd name="T14" fmla="*/ 53 w 102"/>
                <a:gd name="T15" fmla="*/ 62 h 164"/>
                <a:gd name="T16" fmla="*/ 53 w 102"/>
                <a:gd name="T17" fmla="*/ 62 h 164"/>
                <a:gd name="T18" fmla="*/ 53 w 102"/>
                <a:gd name="T19" fmla="*/ 62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164">
                  <a:moveTo>
                    <a:pt x="53" y="62"/>
                  </a:moveTo>
                  <a:cubicBezTo>
                    <a:pt x="38" y="0"/>
                    <a:pt x="38" y="0"/>
                    <a:pt x="38" y="0"/>
                  </a:cubicBezTo>
                  <a:cubicBezTo>
                    <a:pt x="30" y="2"/>
                    <a:pt x="22" y="4"/>
                    <a:pt x="13" y="5"/>
                  </a:cubicBezTo>
                  <a:cubicBezTo>
                    <a:pt x="27" y="68"/>
                    <a:pt x="27" y="68"/>
                    <a:pt x="27" y="68"/>
                  </a:cubicBezTo>
                  <a:cubicBezTo>
                    <a:pt x="11" y="76"/>
                    <a:pt x="0" y="93"/>
                    <a:pt x="0" y="113"/>
                  </a:cubicBezTo>
                  <a:cubicBezTo>
                    <a:pt x="0" y="141"/>
                    <a:pt x="23" y="164"/>
                    <a:pt x="51" y="164"/>
                  </a:cubicBezTo>
                  <a:cubicBezTo>
                    <a:pt x="79" y="164"/>
                    <a:pt x="102" y="141"/>
                    <a:pt x="102" y="113"/>
                  </a:cubicBezTo>
                  <a:cubicBezTo>
                    <a:pt x="102" y="85"/>
                    <a:pt x="80" y="63"/>
                    <a:pt x="53" y="62"/>
                  </a:cubicBezTo>
                  <a:close/>
                  <a:moveTo>
                    <a:pt x="53" y="62"/>
                  </a:moveTo>
                  <a:cubicBezTo>
                    <a:pt x="53" y="62"/>
                    <a:pt x="53" y="62"/>
                    <a:pt x="53" y="62"/>
                  </a:cubicBezTo>
                </a:path>
              </a:pathLst>
            </a:custGeom>
            <a:solidFill>
              <a:schemeClr val="tx2"/>
            </a:solidFill>
            <a:ln w="9525">
              <a:noFill/>
              <a:round/>
              <a:headEnd/>
              <a:tailEnd/>
            </a:ln>
          </p:spPr>
          <p:txBody>
            <a:bodyPr vert="horz" wrap="square" lIns="91416" tIns="45708" rIns="91416" bIns="45708"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lvetica" pitchFamily="2" charset="0"/>
              </a:endParaRPr>
            </a:p>
          </p:txBody>
        </p:sp>
        <p:sp>
          <p:nvSpPr>
            <p:cNvPr id="247" name="Freeform 45">
              <a:extLst>
                <a:ext uri="{FF2B5EF4-FFF2-40B4-BE49-F238E27FC236}">
                  <a16:creationId xmlns:a16="http://schemas.microsoft.com/office/drawing/2014/main" id="{73970247-43E0-8162-F864-21A976CC0EE9}"/>
                </a:ext>
              </a:extLst>
            </p:cNvPr>
            <p:cNvSpPr>
              <a:spLocks noEditPoints="1"/>
            </p:cNvSpPr>
            <p:nvPr/>
          </p:nvSpPr>
          <p:spPr bwMode="auto">
            <a:xfrm>
              <a:off x="6859588" y="3611563"/>
              <a:ext cx="98425" cy="57150"/>
            </a:xfrm>
            <a:custGeom>
              <a:avLst/>
              <a:gdLst>
                <a:gd name="T0" fmla="*/ 173 w 181"/>
                <a:gd name="T1" fmla="*/ 0 h 106"/>
                <a:gd name="T2" fmla="*/ 94 w 181"/>
                <a:gd name="T3" fmla="*/ 27 h 106"/>
                <a:gd name="T4" fmla="*/ 51 w 181"/>
                <a:gd name="T5" fmla="*/ 3 h 106"/>
                <a:gd name="T6" fmla="*/ 0 w 181"/>
                <a:gd name="T7" fmla="*/ 55 h 106"/>
                <a:gd name="T8" fmla="*/ 51 w 181"/>
                <a:gd name="T9" fmla="*/ 106 h 106"/>
                <a:gd name="T10" fmla="*/ 102 w 181"/>
                <a:gd name="T11" fmla="*/ 55 h 106"/>
                <a:gd name="T12" fmla="*/ 102 w 181"/>
                <a:gd name="T13" fmla="*/ 51 h 106"/>
                <a:gd name="T14" fmla="*/ 181 w 181"/>
                <a:gd name="T15" fmla="*/ 25 h 106"/>
                <a:gd name="T16" fmla="*/ 173 w 181"/>
                <a:gd name="T17" fmla="*/ 0 h 106"/>
                <a:gd name="T18" fmla="*/ 173 w 181"/>
                <a:gd name="T19" fmla="*/ 0 h 106"/>
                <a:gd name="T20" fmla="*/ 173 w 181"/>
                <a:gd name="T21"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106">
                  <a:moveTo>
                    <a:pt x="173" y="0"/>
                  </a:moveTo>
                  <a:cubicBezTo>
                    <a:pt x="94" y="27"/>
                    <a:pt x="94" y="27"/>
                    <a:pt x="94" y="27"/>
                  </a:cubicBezTo>
                  <a:cubicBezTo>
                    <a:pt x="84" y="13"/>
                    <a:pt x="69" y="3"/>
                    <a:pt x="51" y="3"/>
                  </a:cubicBezTo>
                  <a:cubicBezTo>
                    <a:pt x="22" y="3"/>
                    <a:pt x="0" y="26"/>
                    <a:pt x="0" y="55"/>
                  </a:cubicBezTo>
                  <a:cubicBezTo>
                    <a:pt x="0" y="83"/>
                    <a:pt x="22" y="106"/>
                    <a:pt x="51" y="106"/>
                  </a:cubicBezTo>
                  <a:cubicBezTo>
                    <a:pt x="79" y="106"/>
                    <a:pt x="102" y="83"/>
                    <a:pt x="102" y="55"/>
                  </a:cubicBezTo>
                  <a:cubicBezTo>
                    <a:pt x="102" y="53"/>
                    <a:pt x="102" y="52"/>
                    <a:pt x="102" y="51"/>
                  </a:cubicBezTo>
                  <a:cubicBezTo>
                    <a:pt x="181" y="25"/>
                    <a:pt x="181" y="25"/>
                    <a:pt x="181" y="25"/>
                  </a:cubicBezTo>
                  <a:cubicBezTo>
                    <a:pt x="177" y="17"/>
                    <a:pt x="175" y="9"/>
                    <a:pt x="173" y="0"/>
                  </a:cubicBezTo>
                  <a:close/>
                  <a:moveTo>
                    <a:pt x="173" y="0"/>
                  </a:moveTo>
                  <a:cubicBezTo>
                    <a:pt x="173" y="0"/>
                    <a:pt x="173" y="0"/>
                    <a:pt x="173" y="0"/>
                  </a:cubicBezTo>
                </a:path>
              </a:pathLst>
            </a:custGeom>
            <a:solidFill>
              <a:schemeClr val="tx2"/>
            </a:solidFill>
            <a:ln w="9525">
              <a:noFill/>
              <a:round/>
              <a:headEnd/>
              <a:tailEnd/>
            </a:ln>
          </p:spPr>
          <p:txBody>
            <a:bodyPr vert="horz" wrap="square" lIns="91416" tIns="45708" rIns="91416" bIns="45708"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lvetica" pitchFamily="2" charset="0"/>
              </a:endParaRPr>
            </a:p>
          </p:txBody>
        </p:sp>
        <p:sp>
          <p:nvSpPr>
            <p:cNvPr id="248" name="Freeform 46">
              <a:extLst>
                <a:ext uri="{FF2B5EF4-FFF2-40B4-BE49-F238E27FC236}">
                  <a16:creationId xmlns:a16="http://schemas.microsoft.com/office/drawing/2014/main" id="{C1FDEA9A-262F-843D-98ED-A766FC9C764B}"/>
                </a:ext>
              </a:extLst>
            </p:cNvPr>
            <p:cNvSpPr>
              <a:spLocks noEditPoints="1"/>
            </p:cNvSpPr>
            <p:nvPr/>
          </p:nvSpPr>
          <p:spPr bwMode="auto">
            <a:xfrm>
              <a:off x="6967538" y="3551238"/>
              <a:ext cx="93662" cy="93663"/>
            </a:xfrm>
            <a:custGeom>
              <a:avLst/>
              <a:gdLst>
                <a:gd name="T0" fmla="*/ 175 w 175"/>
                <a:gd name="T1" fmla="*/ 87 h 175"/>
                <a:gd name="T2" fmla="*/ 88 w 175"/>
                <a:gd name="T3" fmla="*/ 175 h 175"/>
                <a:gd name="T4" fmla="*/ 0 w 175"/>
                <a:gd name="T5" fmla="*/ 87 h 175"/>
                <a:gd name="T6" fmla="*/ 88 w 175"/>
                <a:gd name="T7" fmla="*/ 0 h 175"/>
                <a:gd name="T8" fmla="*/ 175 w 175"/>
                <a:gd name="T9" fmla="*/ 87 h 175"/>
                <a:gd name="T10" fmla="*/ 175 w 175"/>
                <a:gd name="T11" fmla="*/ 87 h 175"/>
                <a:gd name="T12" fmla="*/ 175 w 175"/>
                <a:gd name="T13" fmla="*/ 87 h 175"/>
              </a:gdLst>
              <a:ahLst/>
              <a:cxnLst>
                <a:cxn ang="0">
                  <a:pos x="T0" y="T1"/>
                </a:cxn>
                <a:cxn ang="0">
                  <a:pos x="T2" y="T3"/>
                </a:cxn>
                <a:cxn ang="0">
                  <a:pos x="T4" y="T5"/>
                </a:cxn>
                <a:cxn ang="0">
                  <a:pos x="T6" y="T7"/>
                </a:cxn>
                <a:cxn ang="0">
                  <a:pos x="T8" y="T9"/>
                </a:cxn>
                <a:cxn ang="0">
                  <a:pos x="T10" y="T11"/>
                </a:cxn>
                <a:cxn ang="0">
                  <a:pos x="T12" y="T13"/>
                </a:cxn>
              </a:cxnLst>
              <a:rect l="0" t="0" r="r" b="b"/>
              <a:pathLst>
                <a:path w="175" h="175">
                  <a:moveTo>
                    <a:pt x="175" y="87"/>
                  </a:moveTo>
                  <a:cubicBezTo>
                    <a:pt x="175" y="136"/>
                    <a:pt x="136" y="175"/>
                    <a:pt x="88" y="175"/>
                  </a:cubicBezTo>
                  <a:cubicBezTo>
                    <a:pt x="39" y="175"/>
                    <a:pt x="0" y="136"/>
                    <a:pt x="0" y="87"/>
                  </a:cubicBezTo>
                  <a:cubicBezTo>
                    <a:pt x="0" y="39"/>
                    <a:pt x="39" y="0"/>
                    <a:pt x="88" y="0"/>
                  </a:cubicBezTo>
                  <a:cubicBezTo>
                    <a:pt x="136" y="0"/>
                    <a:pt x="175" y="39"/>
                    <a:pt x="175" y="87"/>
                  </a:cubicBezTo>
                  <a:close/>
                  <a:moveTo>
                    <a:pt x="175" y="87"/>
                  </a:moveTo>
                  <a:cubicBezTo>
                    <a:pt x="175" y="87"/>
                    <a:pt x="175" y="87"/>
                    <a:pt x="175" y="87"/>
                  </a:cubicBezTo>
                </a:path>
              </a:pathLst>
            </a:custGeom>
            <a:solidFill>
              <a:schemeClr val="tx2"/>
            </a:solidFill>
            <a:ln w="9525">
              <a:noFill/>
              <a:round/>
              <a:headEnd/>
              <a:tailEnd/>
            </a:ln>
          </p:spPr>
          <p:txBody>
            <a:bodyPr vert="horz" wrap="square" lIns="91416" tIns="45708" rIns="91416" bIns="45708"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lvetica" pitchFamily="2" charset="0"/>
              </a:endParaRPr>
            </a:p>
          </p:txBody>
        </p:sp>
      </p:grpSp>
      <p:grpSp>
        <p:nvGrpSpPr>
          <p:cNvPr id="249" name="Group 248">
            <a:extLst>
              <a:ext uri="{FF2B5EF4-FFF2-40B4-BE49-F238E27FC236}">
                <a16:creationId xmlns:a16="http://schemas.microsoft.com/office/drawing/2014/main" id="{40B1D78F-2288-1850-13AA-74E7EC1CBF68}"/>
              </a:ext>
            </a:extLst>
          </p:cNvPr>
          <p:cNvGrpSpPr/>
          <p:nvPr/>
        </p:nvGrpSpPr>
        <p:grpSpPr>
          <a:xfrm>
            <a:off x="459518" y="3559159"/>
            <a:ext cx="291903" cy="382076"/>
            <a:chOff x="1048858" y="3520015"/>
            <a:chExt cx="498475" cy="652463"/>
          </a:xfrm>
        </p:grpSpPr>
        <p:grpSp>
          <p:nvGrpSpPr>
            <p:cNvPr id="250" name="Group 249">
              <a:extLst>
                <a:ext uri="{FF2B5EF4-FFF2-40B4-BE49-F238E27FC236}">
                  <a16:creationId xmlns:a16="http://schemas.microsoft.com/office/drawing/2014/main" id="{51106CF0-76CE-27C4-EB46-8AF93B8898E8}"/>
                </a:ext>
              </a:extLst>
            </p:cNvPr>
            <p:cNvGrpSpPr/>
            <p:nvPr/>
          </p:nvGrpSpPr>
          <p:grpSpPr>
            <a:xfrm>
              <a:off x="1048858" y="3520015"/>
              <a:ext cx="498475" cy="652463"/>
              <a:chOff x="1048858" y="3520015"/>
              <a:chExt cx="498475" cy="652463"/>
            </a:xfrm>
          </p:grpSpPr>
          <p:sp>
            <p:nvSpPr>
              <p:cNvPr id="252" name="Freeform 173">
                <a:extLst>
                  <a:ext uri="{FF2B5EF4-FFF2-40B4-BE49-F238E27FC236}">
                    <a16:creationId xmlns:a16="http://schemas.microsoft.com/office/drawing/2014/main" id="{1E47A49F-CCD8-431E-6275-AB97BA0A4424}"/>
                  </a:ext>
                </a:extLst>
              </p:cNvPr>
              <p:cNvSpPr>
                <a:spLocks noEditPoints="1"/>
              </p:cNvSpPr>
              <p:nvPr/>
            </p:nvSpPr>
            <p:spPr bwMode="auto">
              <a:xfrm>
                <a:off x="1048858" y="3520015"/>
                <a:ext cx="498475" cy="652463"/>
              </a:xfrm>
              <a:custGeom>
                <a:avLst/>
                <a:gdLst>
                  <a:gd name="T0" fmla="*/ 0 w 314"/>
                  <a:gd name="T1" fmla="*/ 0 h 411"/>
                  <a:gd name="T2" fmla="*/ 0 w 314"/>
                  <a:gd name="T3" fmla="*/ 411 h 411"/>
                  <a:gd name="T4" fmla="*/ 314 w 314"/>
                  <a:gd name="T5" fmla="*/ 411 h 411"/>
                  <a:gd name="T6" fmla="*/ 314 w 314"/>
                  <a:gd name="T7" fmla="*/ 91 h 411"/>
                  <a:gd name="T8" fmla="*/ 220 w 314"/>
                  <a:gd name="T9" fmla="*/ 0 h 411"/>
                  <a:gd name="T10" fmla="*/ 0 w 314"/>
                  <a:gd name="T11" fmla="*/ 0 h 411"/>
                  <a:gd name="T12" fmla="*/ 33 w 314"/>
                  <a:gd name="T13" fmla="*/ 150 h 411"/>
                  <a:gd name="T14" fmla="*/ 179 w 314"/>
                  <a:gd name="T15" fmla="*/ 150 h 411"/>
                  <a:gd name="T16" fmla="*/ 179 w 314"/>
                  <a:gd name="T17" fmla="*/ 173 h 411"/>
                  <a:gd name="T18" fmla="*/ 33 w 314"/>
                  <a:gd name="T19" fmla="*/ 173 h 411"/>
                  <a:gd name="T20" fmla="*/ 33 w 314"/>
                  <a:gd name="T21" fmla="*/ 150 h 411"/>
                  <a:gd name="T22" fmla="*/ 33 w 314"/>
                  <a:gd name="T23" fmla="*/ 199 h 411"/>
                  <a:gd name="T24" fmla="*/ 222 w 314"/>
                  <a:gd name="T25" fmla="*/ 199 h 411"/>
                  <a:gd name="T26" fmla="*/ 222 w 314"/>
                  <a:gd name="T27" fmla="*/ 222 h 411"/>
                  <a:gd name="T28" fmla="*/ 33 w 314"/>
                  <a:gd name="T29" fmla="*/ 222 h 411"/>
                  <a:gd name="T30" fmla="*/ 33 w 314"/>
                  <a:gd name="T31" fmla="*/ 199 h 411"/>
                  <a:gd name="T32" fmla="*/ 33 w 314"/>
                  <a:gd name="T33" fmla="*/ 273 h 411"/>
                  <a:gd name="T34" fmla="*/ 120 w 314"/>
                  <a:gd name="T35" fmla="*/ 273 h 411"/>
                  <a:gd name="T36" fmla="*/ 120 w 314"/>
                  <a:gd name="T37" fmla="*/ 296 h 411"/>
                  <a:gd name="T38" fmla="*/ 33 w 314"/>
                  <a:gd name="T39" fmla="*/ 296 h 411"/>
                  <a:gd name="T40" fmla="*/ 33 w 314"/>
                  <a:gd name="T41" fmla="*/ 273 h 411"/>
                  <a:gd name="T42" fmla="*/ 258 w 314"/>
                  <a:gd name="T43" fmla="*/ 347 h 411"/>
                  <a:gd name="T44" fmla="*/ 33 w 314"/>
                  <a:gd name="T45" fmla="*/ 347 h 411"/>
                  <a:gd name="T46" fmla="*/ 33 w 314"/>
                  <a:gd name="T47" fmla="*/ 324 h 411"/>
                  <a:gd name="T48" fmla="*/ 258 w 314"/>
                  <a:gd name="T49" fmla="*/ 324 h 411"/>
                  <a:gd name="T50" fmla="*/ 258 w 314"/>
                  <a:gd name="T51" fmla="*/ 347 h 411"/>
                  <a:gd name="T52" fmla="*/ 214 w 314"/>
                  <a:gd name="T53" fmla="*/ 99 h 411"/>
                  <a:gd name="T54" fmla="*/ 214 w 314"/>
                  <a:gd name="T55" fmla="*/ 17 h 411"/>
                  <a:gd name="T56" fmla="*/ 296 w 314"/>
                  <a:gd name="T57" fmla="*/ 99 h 411"/>
                  <a:gd name="T58" fmla="*/ 214 w 314"/>
                  <a:gd name="T59" fmla="*/ 99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4" h="411">
                    <a:moveTo>
                      <a:pt x="0" y="0"/>
                    </a:moveTo>
                    <a:lnTo>
                      <a:pt x="0" y="411"/>
                    </a:lnTo>
                    <a:lnTo>
                      <a:pt x="314" y="411"/>
                    </a:lnTo>
                    <a:lnTo>
                      <a:pt x="314" y="91"/>
                    </a:lnTo>
                    <a:lnTo>
                      <a:pt x="220" y="0"/>
                    </a:lnTo>
                    <a:lnTo>
                      <a:pt x="0" y="0"/>
                    </a:lnTo>
                    <a:close/>
                    <a:moveTo>
                      <a:pt x="33" y="150"/>
                    </a:moveTo>
                    <a:lnTo>
                      <a:pt x="179" y="150"/>
                    </a:lnTo>
                    <a:lnTo>
                      <a:pt x="179" y="173"/>
                    </a:lnTo>
                    <a:lnTo>
                      <a:pt x="33" y="173"/>
                    </a:lnTo>
                    <a:lnTo>
                      <a:pt x="33" y="150"/>
                    </a:lnTo>
                    <a:close/>
                    <a:moveTo>
                      <a:pt x="33" y="199"/>
                    </a:moveTo>
                    <a:lnTo>
                      <a:pt x="222" y="199"/>
                    </a:lnTo>
                    <a:lnTo>
                      <a:pt x="222" y="222"/>
                    </a:lnTo>
                    <a:lnTo>
                      <a:pt x="33" y="222"/>
                    </a:lnTo>
                    <a:lnTo>
                      <a:pt x="33" y="199"/>
                    </a:lnTo>
                    <a:close/>
                    <a:moveTo>
                      <a:pt x="33" y="273"/>
                    </a:moveTo>
                    <a:lnTo>
                      <a:pt x="120" y="273"/>
                    </a:lnTo>
                    <a:lnTo>
                      <a:pt x="120" y="296"/>
                    </a:lnTo>
                    <a:lnTo>
                      <a:pt x="33" y="296"/>
                    </a:lnTo>
                    <a:lnTo>
                      <a:pt x="33" y="273"/>
                    </a:lnTo>
                    <a:close/>
                    <a:moveTo>
                      <a:pt x="258" y="347"/>
                    </a:moveTo>
                    <a:lnTo>
                      <a:pt x="33" y="347"/>
                    </a:lnTo>
                    <a:lnTo>
                      <a:pt x="33" y="324"/>
                    </a:lnTo>
                    <a:lnTo>
                      <a:pt x="258" y="324"/>
                    </a:lnTo>
                    <a:lnTo>
                      <a:pt x="258" y="347"/>
                    </a:lnTo>
                    <a:close/>
                    <a:moveTo>
                      <a:pt x="214" y="99"/>
                    </a:moveTo>
                    <a:lnTo>
                      <a:pt x="214" y="17"/>
                    </a:lnTo>
                    <a:lnTo>
                      <a:pt x="296" y="99"/>
                    </a:lnTo>
                    <a:lnTo>
                      <a:pt x="214" y="99"/>
                    </a:lnTo>
                    <a:close/>
                  </a:path>
                </a:pathLst>
              </a:custGeom>
              <a:solidFill>
                <a:schemeClr val="tx2"/>
              </a:solidFill>
              <a:ln>
                <a:noFill/>
              </a:ln>
            </p:spPr>
            <p:txBody>
              <a:bodyPr vert="horz" wrap="square" lIns="91416" tIns="45708" rIns="91416" bIns="45708" numCol="1" anchor="t" anchorCtr="0" compatLnSpc="1">
                <a:prstTxWarp prst="textNoShape">
                  <a:avLst/>
                </a:prstTxWarp>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049" b="0" i="0" u="none" strike="noStrike" kern="1200" cap="none" spc="0" normalizeH="0" baseline="0" noProof="0">
                  <a:ln>
                    <a:noFill/>
                  </a:ln>
                  <a:solidFill>
                    <a:srgbClr val="000000"/>
                  </a:solidFill>
                  <a:effectLst/>
                  <a:uLnTx/>
                  <a:uFillTx/>
                  <a:latin typeface="Helvetica" pitchFamily="2" charset="0"/>
                </a:endParaRPr>
              </a:p>
            </p:txBody>
          </p:sp>
          <p:sp>
            <p:nvSpPr>
              <p:cNvPr id="253" name="Rectangle 252">
                <a:extLst>
                  <a:ext uri="{FF2B5EF4-FFF2-40B4-BE49-F238E27FC236}">
                    <a16:creationId xmlns:a16="http://schemas.microsoft.com/office/drawing/2014/main" id="{A183DD0E-F321-C1FB-BA1E-531A1FFA5697}"/>
                  </a:ext>
                </a:extLst>
              </p:cNvPr>
              <p:cNvSpPr/>
              <p:nvPr/>
            </p:nvSpPr>
            <p:spPr bwMode="gray">
              <a:xfrm>
                <a:off x="1048858" y="3743774"/>
                <a:ext cx="471152" cy="397357"/>
              </a:xfrm>
              <a:prstGeom prst="rect">
                <a:avLst/>
              </a:prstGeom>
              <a:solidFill>
                <a:schemeClr val="tx2"/>
              </a:solidFill>
              <a:ln w="6350" algn="ctr">
                <a:noFill/>
                <a:miter lim="800000"/>
                <a:headEnd/>
                <a:tailEnd/>
              </a:ln>
            </p:spPr>
            <p:txBody>
              <a:bodyPr lIns="89976" tIns="71981" rIns="89976" bIns="71981" rtlCol="0" anchor="ctr"/>
              <a:lstStyle/>
              <a:p>
                <a:pPr marL="0" marR="0" lvl="0" indent="0" algn="ctr" defTabSz="914133" rtl="0" eaLnBrk="1" fontAlgn="base" latinLnBrk="0" hangingPunct="1">
                  <a:lnSpc>
                    <a:spcPct val="100000"/>
                  </a:lnSpc>
                  <a:spcBef>
                    <a:spcPct val="50000"/>
                  </a:spcBef>
                  <a:spcAft>
                    <a:spcPct val="0"/>
                  </a:spcAft>
                  <a:buClr>
                    <a:srgbClr val="F0AB00"/>
                  </a:buClr>
                  <a:buSzPct val="80000"/>
                  <a:buFontTx/>
                  <a:buNone/>
                  <a:tabLst/>
                  <a:defRPr/>
                </a:pPr>
                <a:endParaRPr kumimoji="0" lang="en-US" sz="1049" b="0" i="0" u="none" strike="noStrike" kern="0" cap="none" spc="0" normalizeH="0" baseline="0" noProof="0" err="1">
                  <a:ln>
                    <a:noFill/>
                  </a:ln>
                  <a:solidFill>
                    <a:srgbClr val="000000"/>
                  </a:solidFill>
                  <a:effectLst/>
                  <a:uLnTx/>
                  <a:uFillTx/>
                  <a:latin typeface="Helvetica" pitchFamily="2" charset="0"/>
                  <a:ea typeface="Arial Unicode MS" pitchFamily="34" charset="-128"/>
                  <a:cs typeface="Arial Unicode MS" pitchFamily="34" charset="-128"/>
                </a:endParaRPr>
              </a:p>
            </p:txBody>
          </p:sp>
        </p:grpSp>
        <p:sp>
          <p:nvSpPr>
            <p:cNvPr id="251" name="TextBox 250">
              <a:extLst>
                <a:ext uri="{FF2B5EF4-FFF2-40B4-BE49-F238E27FC236}">
                  <a16:creationId xmlns:a16="http://schemas.microsoft.com/office/drawing/2014/main" id="{F897D0FC-69F8-43D3-880B-22514C7BD839}"/>
                </a:ext>
              </a:extLst>
            </p:cNvPr>
            <p:cNvSpPr txBox="1"/>
            <p:nvPr/>
          </p:nvSpPr>
          <p:spPr>
            <a:xfrm>
              <a:off x="1107845" y="3809876"/>
              <a:ext cx="380500" cy="210234"/>
            </a:xfrm>
            <a:prstGeom prst="rect">
              <a:avLst/>
            </a:prstGeom>
            <a:noFill/>
          </p:spPr>
          <p:txBody>
            <a:bodyPr wrap="none" lIns="0" tIns="0" rIns="0" bIns="0" rtlCol="0">
              <a:spAutoFit/>
            </a:bodyPr>
            <a:lstStyle/>
            <a:p>
              <a:pPr marL="0" marR="0" lvl="0" indent="0" algn="ctr" defTabSz="609585" rtl="0" eaLnBrk="1" fontAlgn="base" latinLnBrk="0" hangingPunct="1">
                <a:lnSpc>
                  <a:spcPct val="100000"/>
                </a:lnSpc>
                <a:spcBef>
                  <a:spcPts val="600"/>
                </a:spcBef>
                <a:spcAft>
                  <a:spcPct val="0"/>
                </a:spcAft>
                <a:buClr>
                  <a:srgbClr val="F0AB00"/>
                </a:buClr>
                <a:buSzPct val="80000"/>
                <a:buFontTx/>
                <a:buNone/>
                <a:tabLst/>
                <a:defRPr/>
              </a:pPr>
              <a:r>
                <a:rPr kumimoji="0" lang="en-US" sz="800" b="1" i="0" u="none" strike="noStrike" kern="0" cap="none" spc="0" normalizeH="0" baseline="0" noProof="0" err="1">
                  <a:ln>
                    <a:noFill/>
                  </a:ln>
                  <a:solidFill>
                    <a:srgbClr val="FFFFFF"/>
                  </a:solidFill>
                  <a:effectLst/>
                  <a:uLnTx/>
                  <a:uFillTx/>
                  <a:latin typeface="Helvetica" pitchFamily="2" charset="0"/>
                  <a:ea typeface="Arial Unicode MS" pitchFamily="34" charset="-128"/>
                  <a:cs typeface="Arial Unicode MS" pitchFamily="34" charset="-128"/>
                </a:rPr>
                <a:t>IDoc</a:t>
              </a:r>
              <a:endParaRPr kumimoji="0" lang="en-US" sz="800" b="1" i="0" u="none" strike="noStrike" kern="0" cap="none" spc="0" normalizeH="0" baseline="0" noProof="0">
                <a:ln>
                  <a:noFill/>
                </a:ln>
                <a:solidFill>
                  <a:srgbClr val="FFFFFF"/>
                </a:solidFill>
                <a:effectLst/>
                <a:uLnTx/>
                <a:uFillTx/>
                <a:latin typeface="Helvetica" pitchFamily="2" charset="0"/>
                <a:ea typeface="Arial Unicode MS" pitchFamily="34" charset="-128"/>
                <a:cs typeface="Arial Unicode MS" pitchFamily="34" charset="-128"/>
              </a:endParaRPr>
            </a:p>
          </p:txBody>
        </p:sp>
      </p:grpSp>
      <p:sp>
        <p:nvSpPr>
          <p:cNvPr id="256" name="Freeform 10">
            <a:extLst>
              <a:ext uri="{FF2B5EF4-FFF2-40B4-BE49-F238E27FC236}">
                <a16:creationId xmlns:a16="http://schemas.microsoft.com/office/drawing/2014/main" id="{C1647896-BAE0-C1C9-3FCE-8241841B0450}"/>
              </a:ext>
            </a:extLst>
          </p:cNvPr>
          <p:cNvSpPr>
            <a:spLocks noEditPoints="1"/>
          </p:cNvSpPr>
          <p:nvPr/>
        </p:nvSpPr>
        <p:spPr bwMode="auto">
          <a:xfrm>
            <a:off x="525712" y="3041882"/>
            <a:ext cx="827484" cy="123180"/>
          </a:xfrm>
          <a:custGeom>
            <a:avLst/>
            <a:gdLst>
              <a:gd name="T0" fmla="*/ 77 w 3023"/>
              <a:gd name="T1" fmla="*/ 321 h 480"/>
              <a:gd name="T2" fmla="*/ 282 w 3023"/>
              <a:gd name="T3" fmla="*/ 347 h 480"/>
              <a:gd name="T4" fmla="*/ 20 w 3023"/>
              <a:gd name="T5" fmla="*/ 139 h 480"/>
              <a:gd name="T6" fmla="*/ 371 w 3023"/>
              <a:gd name="T7" fmla="*/ 95 h 480"/>
              <a:gd name="T8" fmla="*/ 186 w 3023"/>
              <a:gd name="T9" fmla="*/ 84 h 480"/>
              <a:gd name="T10" fmla="*/ 214 w 3023"/>
              <a:gd name="T11" fmla="*/ 197 h 480"/>
              <a:gd name="T12" fmla="*/ 197 w 3023"/>
              <a:gd name="T13" fmla="*/ 480 h 480"/>
              <a:gd name="T14" fmla="*/ 400 w 3023"/>
              <a:gd name="T15" fmla="*/ 472 h 480"/>
              <a:gd name="T16" fmla="*/ 661 w 3023"/>
              <a:gd name="T17" fmla="*/ 7 h 480"/>
              <a:gd name="T18" fmla="*/ 722 w 3023"/>
              <a:gd name="T19" fmla="*/ 472 h 480"/>
              <a:gd name="T20" fmla="*/ 530 w 3023"/>
              <a:gd name="T21" fmla="*/ 368 h 480"/>
              <a:gd name="T22" fmla="*/ 400 w 3023"/>
              <a:gd name="T23" fmla="*/ 472 h 480"/>
              <a:gd name="T24" fmla="*/ 663 w 3023"/>
              <a:gd name="T25" fmla="*/ 295 h 480"/>
              <a:gd name="T26" fmla="*/ 609 w 3023"/>
              <a:gd name="T27" fmla="*/ 137 h 480"/>
              <a:gd name="T28" fmla="*/ 876 w 3023"/>
              <a:gd name="T29" fmla="*/ 472 h 480"/>
              <a:gd name="T30" fmla="*/ 1044 w 3023"/>
              <a:gd name="T31" fmla="*/ 9 h 480"/>
              <a:gd name="T32" fmla="*/ 1043 w 3023"/>
              <a:gd name="T33" fmla="*/ 307 h 480"/>
              <a:gd name="T34" fmla="*/ 977 w 3023"/>
              <a:gd name="T35" fmla="*/ 472 h 480"/>
              <a:gd name="T36" fmla="*/ 977 w 3023"/>
              <a:gd name="T37" fmla="*/ 229 h 480"/>
              <a:gd name="T38" fmla="*/ 1133 w 3023"/>
              <a:gd name="T39" fmla="*/ 160 h 480"/>
              <a:gd name="T40" fmla="*/ 977 w 3023"/>
              <a:gd name="T41" fmla="*/ 92 h 480"/>
              <a:gd name="T42" fmla="*/ 1412 w 3023"/>
              <a:gd name="T43" fmla="*/ 472 h 480"/>
              <a:gd name="T44" fmla="*/ 1671 w 3023"/>
              <a:gd name="T45" fmla="*/ 7 h 480"/>
              <a:gd name="T46" fmla="*/ 1732 w 3023"/>
              <a:gd name="T47" fmla="*/ 472 h 480"/>
              <a:gd name="T48" fmla="*/ 1541 w 3023"/>
              <a:gd name="T49" fmla="*/ 375 h 480"/>
              <a:gd name="T50" fmla="*/ 1412 w 3023"/>
              <a:gd name="T51" fmla="*/ 472 h 480"/>
              <a:gd name="T52" fmla="*/ 1674 w 3023"/>
              <a:gd name="T53" fmla="*/ 297 h 480"/>
              <a:gd name="T54" fmla="*/ 1620 w 3023"/>
              <a:gd name="T55" fmla="*/ 143 h 480"/>
              <a:gd name="T56" fmla="*/ 1894 w 3023"/>
              <a:gd name="T57" fmla="*/ 472 h 480"/>
              <a:gd name="T58" fmla="*/ 1991 w 3023"/>
              <a:gd name="T59" fmla="*/ 143 h 480"/>
              <a:gd name="T60" fmla="*/ 1988 w 3023"/>
              <a:gd name="T61" fmla="*/ 201 h 480"/>
              <a:gd name="T62" fmla="*/ 2103 w 3023"/>
              <a:gd name="T63" fmla="*/ 123 h 480"/>
              <a:gd name="T64" fmla="*/ 2077 w 3023"/>
              <a:gd name="T65" fmla="*/ 217 h 480"/>
              <a:gd name="T66" fmla="*/ 1991 w 3023"/>
              <a:gd name="T67" fmla="*/ 472 h 480"/>
              <a:gd name="T68" fmla="*/ 2165 w 3023"/>
              <a:gd name="T69" fmla="*/ 85 h 480"/>
              <a:gd name="T70" fmla="*/ 2261 w 3023"/>
              <a:gd name="T71" fmla="*/ 7 h 480"/>
              <a:gd name="T72" fmla="*/ 2165 w 3023"/>
              <a:gd name="T73" fmla="*/ 85 h 480"/>
              <a:gd name="T74" fmla="*/ 2165 w 3023"/>
              <a:gd name="T75" fmla="*/ 143 h 480"/>
              <a:gd name="T76" fmla="*/ 2261 w 3023"/>
              <a:gd name="T77" fmla="*/ 472 h 480"/>
              <a:gd name="T78" fmla="*/ 2436 w 3023"/>
              <a:gd name="T79" fmla="*/ 431 h 480"/>
              <a:gd name="T80" fmla="*/ 2339 w 3023"/>
              <a:gd name="T81" fmla="*/ 472 h 480"/>
              <a:gd name="T82" fmla="*/ 2436 w 3023"/>
              <a:gd name="T83" fmla="*/ 7 h 480"/>
              <a:gd name="T84" fmla="*/ 2539 w 3023"/>
              <a:gd name="T85" fmla="*/ 132 h 480"/>
              <a:gd name="T86" fmla="*/ 2537 w 3023"/>
              <a:gd name="T87" fmla="*/ 476 h 480"/>
              <a:gd name="T88" fmla="*/ 2568 w 3023"/>
              <a:gd name="T89" fmla="*/ 305 h 480"/>
              <a:gd name="T90" fmla="*/ 2436 w 3023"/>
              <a:gd name="T91" fmla="*/ 247 h 480"/>
              <a:gd name="T92" fmla="*/ 2503 w 3023"/>
              <a:gd name="T93" fmla="*/ 400 h 480"/>
              <a:gd name="T94" fmla="*/ 2707 w 3023"/>
              <a:gd name="T95" fmla="*/ 386 h 480"/>
              <a:gd name="T96" fmla="*/ 2919 w 3023"/>
              <a:gd name="T97" fmla="*/ 247 h 480"/>
              <a:gd name="T98" fmla="*/ 2763 w 3023"/>
              <a:gd name="T99" fmla="*/ 248 h 480"/>
              <a:gd name="T100" fmla="*/ 2886 w 3023"/>
              <a:gd name="T101" fmla="*/ 132 h 480"/>
              <a:gd name="T102" fmla="*/ 3016 w 3023"/>
              <a:gd name="T103" fmla="*/ 390 h 480"/>
              <a:gd name="T104" fmla="*/ 2923 w 3023"/>
              <a:gd name="T105" fmla="*/ 472 h 480"/>
              <a:gd name="T106" fmla="*/ 2801 w 3023"/>
              <a:gd name="T107" fmla="*/ 476 h 480"/>
              <a:gd name="T108" fmla="*/ 2919 w 3023"/>
              <a:gd name="T109" fmla="*/ 371 h 480"/>
              <a:gd name="T110" fmla="*/ 2805 w 3023"/>
              <a:gd name="T111" fmla="*/ 368 h 480"/>
              <a:gd name="T112" fmla="*/ 2919 w 3023"/>
              <a:gd name="T113" fmla="*/ 371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23" h="480">
                <a:moveTo>
                  <a:pt x="0" y="367"/>
                </a:moveTo>
                <a:cubicBezTo>
                  <a:pt x="77" y="321"/>
                  <a:pt x="77" y="321"/>
                  <a:pt x="77" y="321"/>
                </a:cubicBezTo>
                <a:cubicBezTo>
                  <a:pt x="103" y="372"/>
                  <a:pt x="149" y="400"/>
                  <a:pt x="202" y="400"/>
                </a:cubicBezTo>
                <a:cubicBezTo>
                  <a:pt x="249" y="400"/>
                  <a:pt x="282" y="382"/>
                  <a:pt x="282" y="347"/>
                </a:cubicBezTo>
                <a:cubicBezTo>
                  <a:pt x="282" y="312"/>
                  <a:pt x="249" y="297"/>
                  <a:pt x="189" y="280"/>
                </a:cubicBezTo>
                <a:cubicBezTo>
                  <a:pt x="106" y="257"/>
                  <a:pt x="20" y="235"/>
                  <a:pt x="20" y="139"/>
                </a:cubicBezTo>
                <a:cubicBezTo>
                  <a:pt x="20" y="52"/>
                  <a:pt x="88" y="0"/>
                  <a:pt x="187" y="0"/>
                </a:cubicBezTo>
                <a:cubicBezTo>
                  <a:pt x="282" y="0"/>
                  <a:pt x="338" y="46"/>
                  <a:pt x="371" y="95"/>
                </a:cubicBezTo>
                <a:cubicBezTo>
                  <a:pt x="300" y="149"/>
                  <a:pt x="300" y="149"/>
                  <a:pt x="300" y="149"/>
                </a:cubicBezTo>
                <a:cubicBezTo>
                  <a:pt x="276" y="110"/>
                  <a:pt x="231" y="84"/>
                  <a:pt x="186" y="84"/>
                </a:cubicBezTo>
                <a:cubicBezTo>
                  <a:pt x="143" y="84"/>
                  <a:pt x="119" y="102"/>
                  <a:pt x="119" y="130"/>
                </a:cubicBezTo>
                <a:cubicBezTo>
                  <a:pt x="119" y="167"/>
                  <a:pt x="154" y="180"/>
                  <a:pt x="214" y="197"/>
                </a:cubicBezTo>
                <a:cubicBezTo>
                  <a:pt x="296" y="219"/>
                  <a:pt x="382" y="244"/>
                  <a:pt x="382" y="340"/>
                </a:cubicBezTo>
                <a:cubicBezTo>
                  <a:pt x="382" y="414"/>
                  <a:pt x="326" y="480"/>
                  <a:pt x="197" y="480"/>
                </a:cubicBezTo>
                <a:cubicBezTo>
                  <a:pt x="97" y="480"/>
                  <a:pt x="34" y="433"/>
                  <a:pt x="0" y="367"/>
                </a:cubicBezTo>
                <a:close/>
                <a:moveTo>
                  <a:pt x="400" y="472"/>
                </a:moveTo>
                <a:cubicBezTo>
                  <a:pt x="564" y="7"/>
                  <a:pt x="564" y="7"/>
                  <a:pt x="564" y="7"/>
                </a:cubicBezTo>
                <a:cubicBezTo>
                  <a:pt x="661" y="7"/>
                  <a:pt x="661" y="7"/>
                  <a:pt x="661" y="7"/>
                </a:cubicBezTo>
                <a:cubicBezTo>
                  <a:pt x="825" y="472"/>
                  <a:pt x="825" y="472"/>
                  <a:pt x="825" y="472"/>
                </a:cubicBezTo>
                <a:cubicBezTo>
                  <a:pt x="722" y="472"/>
                  <a:pt x="722" y="472"/>
                  <a:pt x="722" y="472"/>
                </a:cubicBezTo>
                <a:cubicBezTo>
                  <a:pt x="687" y="368"/>
                  <a:pt x="687" y="368"/>
                  <a:pt x="687" y="368"/>
                </a:cubicBezTo>
                <a:cubicBezTo>
                  <a:pt x="530" y="368"/>
                  <a:pt x="530" y="368"/>
                  <a:pt x="530" y="368"/>
                </a:cubicBezTo>
                <a:cubicBezTo>
                  <a:pt x="494" y="472"/>
                  <a:pt x="494" y="472"/>
                  <a:pt x="494" y="472"/>
                </a:cubicBezTo>
                <a:lnTo>
                  <a:pt x="400" y="472"/>
                </a:lnTo>
                <a:close/>
                <a:moveTo>
                  <a:pt x="555" y="295"/>
                </a:moveTo>
                <a:cubicBezTo>
                  <a:pt x="663" y="295"/>
                  <a:pt x="663" y="295"/>
                  <a:pt x="663" y="295"/>
                </a:cubicBezTo>
                <a:cubicBezTo>
                  <a:pt x="610" y="137"/>
                  <a:pt x="610" y="137"/>
                  <a:pt x="610" y="137"/>
                </a:cubicBezTo>
                <a:cubicBezTo>
                  <a:pt x="609" y="137"/>
                  <a:pt x="609" y="137"/>
                  <a:pt x="609" y="137"/>
                </a:cubicBezTo>
                <a:lnTo>
                  <a:pt x="555" y="295"/>
                </a:lnTo>
                <a:close/>
                <a:moveTo>
                  <a:pt x="876" y="472"/>
                </a:moveTo>
                <a:cubicBezTo>
                  <a:pt x="876" y="9"/>
                  <a:pt x="876" y="9"/>
                  <a:pt x="876" y="9"/>
                </a:cubicBezTo>
                <a:cubicBezTo>
                  <a:pt x="1044" y="9"/>
                  <a:pt x="1044" y="9"/>
                  <a:pt x="1044" y="9"/>
                </a:cubicBezTo>
                <a:cubicBezTo>
                  <a:pt x="1143" y="9"/>
                  <a:pt x="1233" y="35"/>
                  <a:pt x="1233" y="157"/>
                </a:cubicBezTo>
                <a:cubicBezTo>
                  <a:pt x="1233" y="282"/>
                  <a:pt x="1135" y="307"/>
                  <a:pt x="1043" y="307"/>
                </a:cubicBezTo>
                <a:cubicBezTo>
                  <a:pt x="977" y="307"/>
                  <a:pt x="977" y="307"/>
                  <a:pt x="977" y="307"/>
                </a:cubicBezTo>
                <a:cubicBezTo>
                  <a:pt x="977" y="472"/>
                  <a:pt x="977" y="472"/>
                  <a:pt x="977" y="472"/>
                </a:cubicBezTo>
                <a:lnTo>
                  <a:pt x="876" y="472"/>
                </a:lnTo>
                <a:close/>
                <a:moveTo>
                  <a:pt x="977" y="229"/>
                </a:moveTo>
                <a:cubicBezTo>
                  <a:pt x="1046" y="229"/>
                  <a:pt x="1046" y="229"/>
                  <a:pt x="1046" y="229"/>
                </a:cubicBezTo>
                <a:cubicBezTo>
                  <a:pt x="1109" y="229"/>
                  <a:pt x="1133" y="204"/>
                  <a:pt x="1133" y="160"/>
                </a:cubicBezTo>
                <a:cubicBezTo>
                  <a:pt x="1133" y="117"/>
                  <a:pt x="1110" y="92"/>
                  <a:pt x="1046" y="92"/>
                </a:cubicBezTo>
                <a:cubicBezTo>
                  <a:pt x="977" y="92"/>
                  <a:pt x="977" y="92"/>
                  <a:pt x="977" y="92"/>
                </a:cubicBezTo>
                <a:lnTo>
                  <a:pt x="977" y="229"/>
                </a:lnTo>
                <a:close/>
                <a:moveTo>
                  <a:pt x="1412" y="472"/>
                </a:moveTo>
                <a:cubicBezTo>
                  <a:pt x="1575" y="7"/>
                  <a:pt x="1575" y="7"/>
                  <a:pt x="1575" y="7"/>
                </a:cubicBezTo>
                <a:cubicBezTo>
                  <a:pt x="1671" y="7"/>
                  <a:pt x="1671" y="7"/>
                  <a:pt x="1671" y="7"/>
                </a:cubicBezTo>
                <a:cubicBezTo>
                  <a:pt x="1835" y="472"/>
                  <a:pt x="1835" y="472"/>
                  <a:pt x="1835" y="472"/>
                </a:cubicBezTo>
                <a:cubicBezTo>
                  <a:pt x="1732" y="472"/>
                  <a:pt x="1732" y="472"/>
                  <a:pt x="1732" y="472"/>
                </a:cubicBezTo>
                <a:cubicBezTo>
                  <a:pt x="1698" y="375"/>
                  <a:pt x="1698" y="375"/>
                  <a:pt x="1698" y="375"/>
                </a:cubicBezTo>
                <a:cubicBezTo>
                  <a:pt x="1541" y="375"/>
                  <a:pt x="1541" y="375"/>
                  <a:pt x="1541" y="375"/>
                </a:cubicBezTo>
                <a:cubicBezTo>
                  <a:pt x="1505" y="472"/>
                  <a:pt x="1505" y="472"/>
                  <a:pt x="1505" y="472"/>
                </a:cubicBezTo>
                <a:lnTo>
                  <a:pt x="1412" y="472"/>
                </a:lnTo>
                <a:close/>
                <a:moveTo>
                  <a:pt x="1565" y="297"/>
                </a:moveTo>
                <a:cubicBezTo>
                  <a:pt x="1674" y="297"/>
                  <a:pt x="1674" y="297"/>
                  <a:pt x="1674" y="297"/>
                </a:cubicBezTo>
                <a:cubicBezTo>
                  <a:pt x="1621" y="143"/>
                  <a:pt x="1621" y="143"/>
                  <a:pt x="1621" y="143"/>
                </a:cubicBezTo>
                <a:cubicBezTo>
                  <a:pt x="1620" y="143"/>
                  <a:pt x="1620" y="143"/>
                  <a:pt x="1620" y="143"/>
                </a:cubicBezTo>
                <a:lnTo>
                  <a:pt x="1565" y="297"/>
                </a:lnTo>
                <a:close/>
                <a:moveTo>
                  <a:pt x="1894" y="472"/>
                </a:moveTo>
                <a:cubicBezTo>
                  <a:pt x="1894" y="143"/>
                  <a:pt x="1894" y="143"/>
                  <a:pt x="1894" y="143"/>
                </a:cubicBezTo>
                <a:cubicBezTo>
                  <a:pt x="1991" y="143"/>
                  <a:pt x="1991" y="143"/>
                  <a:pt x="1991" y="143"/>
                </a:cubicBezTo>
                <a:cubicBezTo>
                  <a:pt x="1991" y="201"/>
                  <a:pt x="1991" y="201"/>
                  <a:pt x="1991" y="201"/>
                </a:cubicBezTo>
                <a:cubicBezTo>
                  <a:pt x="1988" y="201"/>
                  <a:pt x="1988" y="201"/>
                  <a:pt x="1988" y="201"/>
                </a:cubicBezTo>
                <a:cubicBezTo>
                  <a:pt x="2006" y="162"/>
                  <a:pt x="2037" y="123"/>
                  <a:pt x="2100" y="123"/>
                </a:cubicBezTo>
                <a:cubicBezTo>
                  <a:pt x="2103" y="123"/>
                  <a:pt x="2103" y="123"/>
                  <a:pt x="2103" y="123"/>
                </a:cubicBezTo>
                <a:cubicBezTo>
                  <a:pt x="2102" y="217"/>
                  <a:pt x="2102" y="217"/>
                  <a:pt x="2102" y="217"/>
                </a:cubicBezTo>
                <a:cubicBezTo>
                  <a:pt x="2098" y="216"/>
                  <a:pt x="2084" y="217"/>
                  <a:pt x="2077" y="217"/>
                </a:cubicBezTo>
                <a:cubicBezTo>
                  <a:pt x="2037" y="217"/>
                  <a:pt x="2010" y="240"/>
                  <a:pt x="1991" y="264"/>
                </a:cubicBezTo>
                <a:cubicBezTo>
                  <a:pt x="1991" y="472"/>
                  <a:pt x="1991" y="472"/>
                  <a:pt x="1991" y="472"/>
                </a:cubicBezTo>
                <a:lnTo>
                  <a:pt x="1894" y="472"/>
                </a:lnTo>
                <a:close/>
                <a:moveTo>
                  <a:pt x="2165" y="85"/>
                </a:moveTo>
                <a:cubicBezTo>
                  <a:pt x="2165" y="7"/>
                  <a:pt x="2165" y="7"/>
                  <a:pt x="2165" y="7"/>
                </a:cubicBezTo>
                <a:cubicBezTo>
                  <a:pt x="2261" y="7"/>
                  <a:pt x="2261" y="7"/>
                  <a:pt x="2261" y="7"/>
                </a:cubicBezTo>
                <a:cubicBezTo>
                  <a:pt x="2261" y="85"/>
                  <a:pt x="2261" y="85"/>
                  <a:pt x="2261" y="85"/>
                </a:cubicBezTo>
                <a:lnTo>
                  <a:pt x="2165" y="85"/>
                </a:lnTo>
                <a:close/>
                <a:moveTo>
                  <a:pt x="2165" y="472"/>
                </a:moveTo>
                <a:cubicBezTo>
                  <a:pt x="2165" y="143"/>
                  <a:pt x="2165" y="143"/>
                  <a:pt x="2165" y="143"/>
                </a:cubicBezTo>
                <a:cubicBezTo>
                  <a:pt x="2261" y="143"/>
                  <a:pt x="2261" y="143"/>
                  <a:pt x="2261" y="143"/>
                </a:cubicBezTo>
                <a:cubicBezTo>
                  <a:pt x="2261" y="472"/>
                  <a:pt x="2261" y="472"/>
                  <a:pt x="2261" y="472"/>
                </a:cubicBezTo>
                <a:lnTo>
                  <a:pt x="2165" y="472"/>
                </a:lnTo>
                <a:close/>
                <a:moveTo>
                  <a:pt x="2436" y="431"/>
                </a:moveTo>
                <a:cubicBezTo>
                  <a:pt x="2436" y="472"/>
                  <a:pt x="2436" y="472"/>
                  <a:pt x="2436" y="472"/>
                </a:cubicBezTo>
                <a:cubicBezTo>
                  <a:pt x="2339" y="472"/>
                  <a:pt x="2339" y="472"/>
                  <a:pt x="2339" y="472"/>
                </a:cubicBezTo>
                <a:cubicBezTo>
                  <a:pt x="2339" y="7"/>
                  <a:pt x="2339" y="7"/>
                  <a:pt x="2339" y="7"/>
                </a:cubicBezTo>
                <a:cubicBezTo>
                  <a:pt x="2436" y="7"/>
                  <a:pt x="2436" y="7"/>
                  <a:pt x="2436" y="7"/>
                </a:cubicBezTo>
                <a:cubicBezTo>
                  <a:pt x="2436" y="190"/>
                  <a:pt x="2436" y="190"/>
                  <a:pt x="2436" y="190"/>
                </a:cubicBezTo>
                <a:cubicBezTo>
                  <a:pt x="2455" y="159"/>
                  <a:pt x="2490" y="132"/>
                  <a:pt x="2539" y="132"/>
                </a:cubicBezTo>
                <a:cubicBezTo>
                  <a:pt x="2614" y="132"/>
                  <a:pt x="2667" y="190"/>
                  <a:pt x="2667" y="304"/>
                </a:cubicBezTo>
                <a:cubicBezTo>
                  <a:pt x="2667" y="419"/>
                  <a:pt x="2613" y="476"/>
                  <a:pt x="2537" y="476"/>
                </a:cubicBezTo>
                <a:cubicBezTo>
                  <a:pt x="2493" y="476"/>
                  <a:pt x="2455" y="459"/>
                  <a:pt x="2436" y="431"/>
                </a:cubicBezTo>
                <a:close/>
                <a:moveTo>
                  <a:pt x="2568" y="305"/>
                </a:moveTo>
                <a:cubicBezTo>
                  <a:pt x="2568" y="249"/>
                  <a:pt x="2547" y="214"/>
                  <a:pt x="2502" y="214"/>
                </a:cubicBezTo>
                <a:cubicBezTo>
                  <a:pt x="2477" y="214"/>
                  <a:pt x="2455" y="230"/>
                  <a:pt x="2436" y="247"/>
                </a:cubicBezTo>
                <a:cubicBezTo>
                  <a:pt x="2436" y="370"/>
                  <a:pt x="2436" y="370"/>
                  <a:pt x="2436" y="370"/>
                </a:cubicBezTo>
                <a:cubicBezTo>
                  <a:pt x="2455" y="390"/>
                  <a:pt x="2477" y="400"/>
                  <a:pt x="2503" y="400"/>
                </a:cubicBezTo>
                <a:cubicBezTo>
                  <a:pt x="2545" y="400"/>
                  <a:pt x="2568" y="365"/>
                  <a:pt x="2568" y="305"/>
                </a:cubicBezTo>
                <a:close/>
                <a:moveTo>
                  <a:pt x="2707" y="386"/>
                </a:moveTo>
                <a:cubicBezTo>
                  <a:pt x="2707" y="309"/>
                  <a:pt x="2764" y="267"/>
                  <a:pt x="2919" y="255"/>
                </a:cubicBezTo>
                <a:cubicBezTo>
                  <a:pt x="2919" y="247"/>
                  <a:pt x="2919" y="247"/>
                  <a:pt x="2919" y="247"/>
                </a:cubicBezTo>
                <a:cubicBezTo>
                  <a:pt x="2919" y="223"/>
                  <a:pt x="2905" y="207"/>
                  <a:pt x="2872" y="207"/>
                </a:cubicBezTo>
                <a:cubicBezTo>
                  <a:pt x="2830" y="207"/>
                  <a:pt x="2793" y="224"/>
                  <a:pt x="2763" y="248"/>
                </a:cubicBezTo>
                <a:cubicBezTo>
                  <a:pt x="2720" y="191"/>
                  <a:pt x="2720" y="191"/>
                  <a:pt x="2720" y="191"/>
                </a:cubicBezTo>
                <a:cubicBezTo>
                  <a:pt x="2753" y="161"/>
                  <a:pt x="2804" y="132"/>
                  <a:pt x="2886" y="132"/>
                </a:cubicBezTo>
                <a:cubicBezTo>
                  <a:pt x="2977" y="132"/>
                  <a:pt x="3016" y="176"/>
                  <a:pt x="3016" y="262"/>
                </a:cubicBezTo>
                <a:cubicBezTo>
                  <a:pt x="3016" y="390"/>
                  <a:pt x="3016" y="390"/>
                  <a:pt x="3016" y="390"/>
                </a:cubicBezTo>
                <a:cubicBezTo>
                  <a:pt x="3016" y="429"/>
                  <a:pt x="3016" y="452"/>
                  <a:pt x="3023" y="472"/>
                </a:cubicBezTo>
                <a:cubicBezTo>
                  <a:pt x="2923" y="472"/>
                  <a:pt x="2923" y="472"/>
                  <a:pt x="2923" y="472"/>
                </a:cubicBezTo>
                <a:cubicBezTo>
                  <a:pt x="2919" y="452"/>
                  <a:pt x="2916" y="441"/>
                  <a:pt x="2916" y="422"/>
                </a:cubicBezTo>
                <a:cubicBezTo>
                  <a:pt x="2885" y="457"/>
                  <a:pt x="2850" y="476"/>
                  <a:pt x="2801" y="476"/>
                </a:cubicBezTo>
                <a:cubicBezTo>
                  <a:pt x="2749" y="476"/>
                  <a:pt x="2707" y="443"/>
                  <a:pt x="2707" y="386"/>
                </a:cubicBezTo>
                <a:close/>
                <a:moveTo>
                  <a:pt x="2919" y="371"/>
                </a:moveTo>
                <a:cubicBezTo>
                  <a:pt x="2919" y="310"/>
                  <a:pt x="2919" y="310"/>
                  <a:pt x="2919" y="310"/>
                </a:cubicBezTo>
                <a:cubicBezTo>
                  <a:pt x="2842" y="318"/>
                  <a:pt x="2805" y="338"/>
                  <a:pt x="2805" y="368"/>
                </a:cubicBezTo>
                <a:cubicBezTo>
                  <a:pt x="2805" y="390"/>
                  <a:pt x="2820" y="400"/>
                  <a:pt x="2842" y="400"/>
                </a:cubicBezTo>
                <a:cubicBezTo>
                  <a:pt x="2877" y="400"/>
                  <a:pt x="2900" y="388"/>
                  <a:pt x="2919" y="371"/>
                </a:cubicBezTo>
                <a:close/>
              </a:path>
            </a:pathLst>
          </a:custGeom>
          <a:solidFill>
            <a:srgbClr val="007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2523" tIns="81261" rIns="162523" bIns="81261"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Helvetica" pitchFamily="2" charset="0"/>
            </a:endParaRPr>
          </a:p>
        </p:txBody>
      </p:sp>
      <p:sp>
        <p:nvSpPr>
          <p:cNvPr id="257" name="Freeform 11">
            <a:extLst>
              <a:ext uri="{FF2B5EF4-FFF2-40B4-BE49-F238E27FC236}">
                <a16:creationId xmlns:a16="http://schemas.microsoft.com/office/drawing/2014/main" id="{7BE0085A-419C-83D7-B959-1ADC70CC5FE5}"/>
              </a:ext>
            </a:extLst>
          </p:cNvPr>
          <p:cNvSpPr>
            <a:spLocks noEditPoints="1"/>
          </p:cNvSpPr>
          <p:nvPr/>
        </p:nvSpPr>
        <p:spPr bwMode="auto">
          <a:xfrm>
            <a:off x="1422238" y="2956421"/>
            <a:ext cx="232956" cy="273000"/>
          </a:xfrm>
          <a:custGeom>
            <a:avLst/>
            <a:gdLst>
              <a:gd name="T0" fmla="*/ 1105 w 1244"/>
              <a:gd name="T1" fmla="*/ 809 h 834"/>
              <a:gd name="T2" fmla="*/ 667 w 1244"/>
              <a:gd name="T3" fmla="*/ 0 h 834"/>
              <a:gd name="T4" fmla="*/ 764 w 1244"/>
              <a:gd name="T5" fmla="*/ 0 h 834"/>
              <a:gd name="T6" fmla="*/ 807 w 1244"/>
              <a:gd name="T7" fmla="*/ 26 h 834"/>
              <a:gd name="T8" fmla="*/ 1244 w 1244"/>
              <a:gd name="T9" fmla="*/ 834 h 834"/>
              <a:gd name="T10" fmla="*/ 1147 w 1244"/>
              <a:gd name="T11" fmla="*/ 834 h 834"/>
              <a:gd name="T12" fmla="*/ 1105 w 1244"/>
              <a:gd name="T13" fmla="*/ 809 h 834"/>
              <a:gd name="T14" fmla="*/ 284 w 1244"/>
              <a:gd name="T15" fmla="*/ 834 h 834"/>
              <a:gd name="T16" fmla="*/ 381 w 1244"/>
              <a:gd name="T17" fmla="*/ 834 h 834"/>
              <a:gd name="T18" fmla="*/ 423 w 1244"/>
              <a:gd name="T19" fmla="*/ 809 h 834"/>
              <a:gd name="T20" fmla="*/ 543 w 1244"/>
              <a:gd name="T21" fmla="*/ 587 h 834"/>
              <a:gd name="T22" fmla="*/ 480 w 1244"/>
              <a:gd name="T23" fmla="*/ 471 h 834"/>
              <a:gd name="T24" fmla="*/ 284 w 1244"/>
              <a:gd name="T25" fmla="*/ 834 h 834"/>
              <a:gd name="T26" fmla="*/ 97 w 1244"/>
              <a:gd name="T27" fmla="*/ 834 h 834"/>
              <a:gd name="T28" fmla="*/ 140 w 1244"/>
              <a:gd name="T29" fmla="*/ 809 h 834"/>
              <a:gd name="T30" fmla="*/ 480 w 1244"/>
              <a:gd name="T31" fmla="*/ 180 h 834"/>
              <a:gd name="T32" fmla="*/ 821 w 1244"/>
              <a:gd name="T33" fmla="*/ 809 h 834"/>
              <a:gd name="T34" fmla="*/ 863 w 1244"/>
              <a:gd name="T35" fmla="*/ 834 h 834"/>
              <a:gd name="T36" fmla="*/ 961 w 1244"/>
              <a:gd name="T37" fmla="*/ 834 h 834"/>
              <a:gd name="T38" fmla="*/ 523 w 1244"/>
              <a:gd name="T39" fmla="*/ 26 h 834"/>
              <a:gd name="T40" fmla="*/ 480 w 1244"/>
              <a:gd name="T41" fmla="*/ 0 h 834"/>
              <a:gd name="T42" fmla="*/ 438 w 1244"/>
              <a:gd name="T43" fmla="*/ 26 h 834"/>
              <a:gd name="T44" fmla="*/ 0 w 1244"/>
              <a:gd name="T45" fmla="*/ 834 h 834"/>
              <a:gd name="T46" fmla="*/ 97 w 1244"/>
              <a:gd name="T47" fmla="*/ 834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44" h="834">
                <a:moveTo>
                  <a:pt x="1105" y="809"/>
                </a:moveTo>
                <a:cubicBezTo>
                  <a:pt x="667" y="0"/>
                  <a:pt x="667" y="0"/>
                  <a:pt x="667" y="0"/>
                </a:cubicBezTo>
                <a:cubicBezTo>
                  <a:pt x="764" y="0"/>
                  <a:pt x="764" y="0"/>
                  <a:pt x="764" y="0"/>
                </a:cubicBezTo>
                <a:cubicBezTo>
                  <a:pt x="782" y="0"/>
                  <a:pt x="798" y="11"/>
                  <a:pt x="807" y="26"/>
                </a:cubicBezTo>
                <a:cubicBezTo>
                  <a:pt x="1244" y="834"/>
                  <a:pt x="1244" y="834"/>
                  <a:pt x="1244" y="834"/>
                </a:cubicBezTo>
                <a:cubicBezTo>
                  <a:pt x="1147" y="834"/>
                  <a:pt x="1147" y="834"/>
                  <a:pt x="1147" y="834"/>
                </a:cubicBezTo>
                <a:cubicBezTo>
                  <a:pt x="1129" y="834"/>
                  <a:pt x="1113" y="824"/>
                  <a:pt x="1105" y="809"/>
                </a:cubicBezTo>
                <a:close/>
                <a:moveTo>
                  <a:pt x="284" y="834"/>
                </a:moveTo>
                <a:cubicBezTo>
                  <a:pt x="381" y="834"/>
                  <a:pt x="381" y="834"/>
                  <a:pt x="381" y="834"/>
                </a:cubicBezTo>
                <a:cubicBezTo>
                  <a:pt x="399" y="834"/>
                  <a:pt x="415" y="824"/>
                  <a:pt x="423" y="809"/>
                </a:cubicBezTo>
                <a:cubicBezTo>
                  <a:pt x="543" y="587"/>
                  <a:pt x="543" y="587"/>
                  <a:pt x="543" y="587"/>
                </a:cubicBezTo>
                <a:cubicBezTo>
                  <a:pt x="480" y="471"/>
                  <a:pt x="480" y="471"/>
                  <a:pt x="480" y="471"/>
                </a:cubicBezTo>
                <a:lnTo>
                  <a:pt x="284" y="834"/>
                </a:lnTo>
                <a:close/>
                <a:moveTo>
                  <a:pt x="97" y="834"/>
                </a:moveTo>
                <a:cubicBezTo>
                  <a:pt x="116" y="834"/>
                  <a:pt x="132" y="824"/>
                  <a:pt x="140" y="809"/>
                </a:cubicBezTo>
                <a:cubicBezTo>
                  <a:pt x="480" y="180"/>
                  <a:pt x="480" y="180"/>
                  <a:pt x="480" y="180"/>
                </a:cubicBezTo>
                <a:cubicBezTo>
                  <a:pt x="821" y="809"/>
                  <a:pt x="821" y="809"/>
                  <a:pt x="821" y="809"/>
                </a:cubicBezTo>
                <a:cubicBezTo>
                  <a:pt x="829" y="824"/>
                  <a:pt x="845" y="834"/>
                  <a:pt x="863" y="834"/>
                </a:cubicBezTo>
                <a:cubicBezTo>
                  <a:pt x="961" y="834"/>
                  <a:pt x="961" y="834"/>
                  <a:pt x="961" y="834"/>
                </a:cubicBezTo>
                <a:cubicBezTo>
                  <a:pt x="523" y="26"/>
                  <a:pt x="523" y="26"/>
                  <a:pt x="523" y="26"/>
                </a:cubicBezTo>
                <a:cubicBezTo>
                  <a:pt x="515" y="11"/>
                  <a:pt x="499" y="0"/>
                  <a:pt x="480" y="0"/>
                </a:cubicBezTo>
                <a:cubicBezTo>
                  <a:pt x="462" y="0"/>
                  <a:pt x="446" y="11"/>
                  <a:pt x="438" y="26"/>
                </a:cubicBezTo>
                <a:cubicBezTo>
                  <a:pt x="0" y="834"/>
                  <a:pt x="0" y="834"/>
                  <a:pt x="0" y="834"/>
                </a:cubicBezTo>
                <a:lnTo>
                  <a:pt x="97" y="834"/>
                </a:lnTo>
                <a:close/>
              </a:path>
            </a:pathLst>
          </a:custGeom>
          <a:solidFill>
            <a:srgbClr val="F0A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2523" tIns="81261" rIns="162523" bIns="81261"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5155" b="0" i="0" u="none" strike="noStrike" kern="1200" cap="none" spc="0" normalizeH="0" baseline="0" noProof="0">
              <a:ln>
                <a:noFill/>
              </a:ln>
              <a:solidFill>
                <a:srgbClr val="000000"/>
              </a:solidFill>
              <a:effectLst/>
              <a:uLnTx/>
              <a:uFillTx/>
              <a:latin typeface="Helvetica" pitchFamily="2" charset="0"/>
            </a:endParaRPr>
          </a:p>
        </p:txBody>
      </p:sp>
      <p:sp>
        <p:nvSpPr>
          <p:cNvPr id="9" name="Chevron 67">
            <a:extLst>
              <a:ext uri="{FF2B5EF4-FFF2-40B4-BE49-F238E27FC236}">
                <a16:creationId xmlns:a16="http://schemas.microsoft.com/office/drawing/2014/main" id="{5AB1EE65-A0FF-0254-A4ED-BF8EA3E5F304}"/>
              </a:ext>
            </a:extLst>
          </p:cNvPr>
          <p:cNvSpPr/>
          <p:nvPr/>
        </p:nvSpPr>
        <p:spPr bwMode="auto">
          <a:xfrm>
            <a:off x="6805844" y="3446164"/>
            <a:ext cx="1737309" cy="683980"/>
          </a:xfrm>
          <a:prstGeom prst="chevron">
            <a:avLst/>
          </a:prstGeom>
          <a:solidFill>
            <a:srgbClr val="082B7B"/>
          </a:solidFill>
          <a:ln w="12700" cap="flat" cmpd="sng" algn="ctr">
            <a:noFill/>
            <a:prstDash val="solid"/>
            <a:round/>
            <a:headEnd type="none" w="med" len="med"/>
            <a:tailEnd type="none" w="med" len="med"/>
          </a:ln>
          <a:effectLst/>
        </p:spPr>
        <p:txBody>
          <a:bodyPr wrap="none" lIns="0" tIns="0" rIns="0" bIns="0" anchor="ctr"/>
          <a:lstStyle/>
          <a:p>
            <a:pPr marL="177784" marR="0" lvl="0" indent="1588" algn="ctr" defTabSz="609585" rtl="0" eaLnBrk="1" fontAlgn="auto" latinLnBrk="0" hangingPunct="1">
              <a:lnSpc>
                <a:spcPct val="100000"/>
              </a:lnSpc>
              <a:spcBef>
                <a:spcPts val="0"/>
              </a:spcBef>
              <a:spcAft>
                <a:spcPts val="0"/>
              </a:spcAft>
              <a:buClrTx/>
              <a:buSzTx/>
              <a:buFontTx/>
              <a:buNone/>
              <a:tabLst>
                <a:tab pos="347631" algn="l"/>
              </a:tabLst>
              <a:defRPr/>
            </a:pPr>
            <a:r>
              <a:rPr kumimoji="0" lang="en-US" sz="1100" b="1" i="0" u="none" strike="noStrike" kern="1200" cap="none" spc="0" normalizeH="0" baseline="0" noProof="1">
                <a:ln>
                  <a:noFill/>
                </a:ln>
                <a:solidFill>
                  <a:srgbClr val="FFFFFF"/>
                </a:solidFill>
                <a:effectLst/>
                <a:uLnTx/>
                <a:uFillTx/>
                <a:latin typeface="Helvetica" pitchFamily="2" charset="0"/>
              </a:rPr>
              <a:t>Exception</a:t>
            </a:r>
            <a:br>
              <a:rPr kumimoji="0" lang="en-US" sz="1100" b="1" i="0" u="none" strike="noStrike" kern="1200" cap="none" spc="0" normalizeH="0" baseline="0" noProof="1">
                <a:ln>
                  <a:noFill/>
                </a:ln>
                <a:solidFill>
                  <a:srgbClr val="FFFFFF"/>
                </a:solidFill>
                <a:effectLst/>
                <a:uLnTx/>
                <a:uFillTx/>
                <a:latin typeface="Helvetica" pitchFamily="2" charset="0"/>
              </a:rPr>
            </a:br>
            <a:r>
              <a:rPr kumimoji="0" lang="en-US" sz="1100" b="1" i="0" u="none" strike="noStrike" kern="1200" cap="none" spc="0" normalizeH="0" baseline="0" noProof="1">
                <a:ln>
                  <a:noFill/>
                </a:ln>
                <a:solidFill>
                  <a:srgbClr val="FFFFFF"/>
                </a:solidFill>
                <a:effectLst/>
                <a:uLnTx/>
                <a:uFillTx/>
                <a:latin typeface="Helvetica" pitchFamily="2" charset="0"/>
              </a:rPr>
              <a:t>Handling</a:t>
            </a:r>
          </a:p>
        </p:txBody>
      </p:sp>
      <p:sp>
        <p:nvSpPr>
          <p:cNvPr id="10" name="Chevron 68">
            <a:extLst>
              <a:ext uri="{FF2B5EF4-FFF2-40B4-BE49-F238E27FC236}">
                <a16:creationId xmlns:a16="http://schemas.microsoft.com/office/drawing/2014/main" id="{35D00673-FB3B-DBF3-BECA-2D13E474FF99}"/>
              </a:ext>
            </a:extLst>
          </p:cNvPr>
          <p:cNvSpPr/>
          <p:nvPr/>
        </p:nvSpPr>
        <p:spPr bwMode="auto">
          <a:xfrm>
            <a:off x="8367783" y="3446164"/>
            <a:ext cx="1737309" cy="683980"/>
          </a:xfrm>
          <a:prstGeom prst="chevron">
            <a:avLst/>
          </a:prstGeom>
          <a:solidFill>
            <a:srgbClr val="051D53"/>
          </a:solidFill>
          <a:ln w="12700" cap="flat" cmpd="sng" algn="ctr">
            <a:noFill/>
            <a:prstDash val="solid"/>
            <a:round/>
            <a:headEnd type="none" w="med" len="med"/>
            <a:tailEnd type="none" w="med" len="med"/>
          </a:ln>
          <a:effectLst/>
        </p:spPr>
        <p:txBody>
          <a:bodyPr wrap="none" lIns="0" tIns="0" rIns="0" bIns="0" anchor="ctr"/>
          <a:lstStyle/>
          <a:p>
            <a:pPr marL="177784" marR="0" lvl="0" indent="1588" algn="ctr" defTabSz="609585" rtl="0" eaLnBrk="1" fontAlgn="auto" latinLnBrk="0" hangingPunct="1">
              <a:lnSpc>
                <a:spcPct val="100000"/>
              </a:lnSpc>
              <a:spcBef>
                <a:spcPts val="0"/>
              </a:spcBef>
              <a:spcAft>
                <a:spcPts val="0"/>
              </a:spcAft>
              <a:buClrTx/>
              <a:buSzTx/>
              <a:buFontTx/>
              <a:buNone/>
              <a:tabLst>
                <a:tab pos="347631" algn="l"/>
              </a:tabLst>
              <a:defRPr/>
            </a:pPr>
            <a:r>
              <a:rPr kumimoji="0" lang="en-US" sz="1100" b="1" i="0" u="none" strike="noStrike" kern="1200" cap="none" spc="0" normalizeH="0" baseline="0" noProof="1">
                <a:ln>
                  <a:noFill/>
                </a:ln>
                <a:solidFill>
                  <a:srgbClr val="FFFFFF"/>
                </a:solidFill>
                <a:effectLst/>
                <a:uLnTx/>
                <a:uFillTx/>
                <a:latin typeface="Helvetica" pitchFamily="2" charset="0"/>
              </a:rPr>
              <a:t>Approve</a:t>
            </a:r>
          </a:p>
        </p:txBody>
      </p:sp>
      <p:sp>
        <p:nvSpPr>
          <p:cNvPr id="12" name="Chevron 70">
            <a:extLst>
              <a:ext uri="{FF2B5EF4-FFF2-40B4-BE49-F238E27FC236}">
                <a16:creationId xmlns:a16="http://schemas.microsoft.com/office/drawing/2014/main" id="{9FE0DD49-2464-1AC4-7198-FE2E1B626600}"/>
              </a:ext>
            </a:extLst>
          </p:cNvPr>
          <p:cNvSpPr/>
          <p:nvPr/>
        </p:nvSpPr>
        <p:spPr bwMode="auto">
          <a:xfrm>
            <a:off x="5490054" y="5072096"/>
            <a:ext cx="4526149" cy="683980"/>
          </a:xfrm>
          <a:prstGeom prst="chevron">
            <a:avLst/>
          </a:prstGeom>
          <a:solidFill>
            <a:srgbClr val="C00000"/>
          </a:solidFill>
          <a:ln w="12700" cap="flat" cmpd="sng" algn="ctr">
            <a:noFill/>
            <a:prstDash val="solid"/>
            <a:round/>
            <a:headEnd type="none" w="med" len="med"/>
            <a:tailEnd type="none" w="med" len="med"/>
          </a:ln>
          <a:effectLst/>
        </p:spPr>
        <p:txBody>
          <a:bodyPr wrap="none" lIns="0" tIns="0" rIns="0" bIns="0" anchor="ctr"/>
          <a:lstStyle/>
          <a:p>
            <a:pPr marL="177784" marR="0" lvl="0" indent="1588" algn="ctr" defTabSz="609585" rtl="0" eaLnBrk="1" fontAlgn="auto" latinLnBrk="0" hangingPunct="1">
              <a:lnSpc>
                <a:spcPct val="100000"/>
              </a:lnSpc>
              <a:spcBef>
                <a:spcPts val="0"/>
              </a:spcBef>
              <a:spcAft>
                <a:spcPts val="0"/>
              </a:spcAft>
              <a:buClrTx/>
              <a:buSzTx/>
              <a:buFontTx/>
              <a:buNone/>
              <a:tabLst>
                <a:tab pos="347631" algn="l"/>
              </a:tabLst>
              <a:defRPr/>
            </a:pPr>
            <a:r>
              <a:rPr kumimoji="0" lang="en-US" sz="1200" b="1" i="0" u="none" strike="noStrike" kern="1200" cap="none" spc="0" normalizeH="0" baseline="0" noProof="1">
                <a:ln>
                  <a:noFill/>
                </a:ln>
                <a:solidFill>
                  <a:srgbClr val="FFFFFF"/>
                </a:solidFill>
                <a:effectLst/>
                <a:uLnTx/>
                <a:uFillTx/>
                <a:latin typeface="Helvetica" pitchFamily="2" charset="0"/>
                <a:ea typeface="Open Sans" panose="020B0606030504020204" pitchFamily="34" charset="0"/>
                <a:cs typeface="Open Sans" panose="020B0606030504020204" pitchFamily="34" charset="0"/>
              </a:rPr>
              <a:t>Automated reconciliation and posting</a:t>
            </a:r>
          </a:p>
        </p:txBody>
      </p:sp>
      <p:sp>
        <p:nvSpPr>
          <p:cNvPr id="13" name="Chevron 63">
            <a:extLst>
              <a:ext uri="{FF2B5EF4-FFF2-40B4-BE49-F238E27FC236}">
                <a16:creationId xmlns:a16="http://schemas.microsoft.com/office/drawing/2014/main" id="{C432E549-E775-EBCA-2D85-75635A373222}"/>
              </a:ext>
            </a:extLst>
          </p:cNvPr>
          <p:cNvSpPr/>
          <p:nvPr/>
        </p:nvSpPr>
        <p:spPr bwMode="auto">
          <a:xfrm>
            <a:off x="2123199" y="3446164"/>
            <a:ext cx="1737309" cy="683980"/>
          </a:xfrm>
          <a:prstGeom prst="chevron">
            <a:avLst/>
          </a:prstGeom>
          <a:solidFill>
            <a:schemeClr val="accent2">
              <a:lumMod val="40000"/>
              <a:lumOff val="60000"/>
            </a:schemeClr>
          </a:solidFill>
          <a:ln w="12700" cap="flat" cmpd="sng" algn="ctr">
            <a:noFill/>
            <a:prstDash val="solid"/>
            <a:round/>
            <a:headEnd type="none" w="med" len="med"/>
            <a:tailEnd type="none" w="med" len="med"/>
          </a:ln>
          <a:effectLst/>
        </p:spPr>
        <p:txBody>
          <a:bodyPr wrap="none" lIns="0" tIns="0" rIns="0" bIns="0" anchor="ctr"/>
          <a:lstStyle/>
          <a:p>
            <a:pPr marL="177784" marR="0" lvl="0" indent="1588" algn="ctr" defTabSz="609585" rtl="0" eaLnBrk="1" fontAlgn="auto" latinLnBrk="0" hangingPunct="1">
              <a:lnSpc>
                <a:spcPct val="100000"/>
              </a:lnSpc>
              <a:spcBef>
                <a:spcPts val="0"/>
              </a:spcBef>
              <a:spcAft>
                <a:spcPts val="0"/>
              </a:spcAft>
              <a:buClrTx/>
              <a:buSzTx/>
              <a:buFontTx/>
              <a:buNone/>
              <a:tabLst>
                <a:tab pos="347631" algn="l"/>
              </a:tabLst>
              <a:defRPr/>
            </a:pPr>
            <a:r>
              <a:rPr kumimoji="0" lang="en-US" sz="1100" b="1" i="0" u="none" strike="noStrike" kern="1200" cap="none" spc="0" normalizeH="0" baseline="0" noProof="1">
                <a:ln>
                  <a:noFill/>
                </a:ln>
                <a:solidFill>
                  <a:srgbClr val="FFFFFF"/>
                </a:solidFill>
                <a:effectLst/>
                <a:uLnTx/>
                <a:uFillTx/>
                <a:latin typeface="Helvetica" pitchFamily="2" charset="0"/>
              </a:rPr>
              <a:t>Receive</a:t>
            </a:r>
          </a:p>
        </p:txBody>
      </p:sp>
      <p:sp>
        <p:nvSpPr>
          <p:cNvPr id="14" name="Chevron 69">
            <a:extLst>
              <a:ext uri="{FF2B5EF4-FFF2-40B4-BE49-F238E27FC236}">
                <a16:creationId xmlns:a16="http://schemas.microsoft.com/office/drawing/2014/main" id="{A732F3AD-7758-C6BA-8373-7F70DB8566F3}"/>
              </a:ext>
            </a:extLst>
          </p:cNvPr>
          <p:cNvSpPr/>
          <p:nvPr/>
        </p:nvSpPr>
        <p:spPr bwMode="auto">
          <a:xfrm>
            <a:off x="9929721" y="3446164"/>
            <a:ext cx="1737309" cy="683980"/>
          </a:xfrm>
          <a:prstGeom prst="chevron">
            <a:avLst/>
          </a:prstGeom>
          <a:solidFill>
            <a:schemeClr val="accent3">
              <a:lumMod val="90000"/>
              <a:lumOff val="10000"/>
            </a:schemeClr>
          </a:solidFill>
          <a:ln w="12700" cap="flat" cmpd="sng" algn="ctr">
            <a:noFill/>
            <a:prstDash val="solid"/>
            <a:round/>
            <a:headEnd type="none" w="med" len="med"/>
            <a:tailEnd type="none" w="med" len="med"/>
          </a:ln>
          <a:effectLst/>
        </p:spPr>
        <p:txBody>
          <a:bodyPr wrap="none" lIns="0" tIns="0" rIns="0" bIns="0" anchor="ctr"/>
          <a:lstStyle/>
          <a:p>
            <a:pPr marL="177784" marR="0" lvl="0" indent="1588" algn="ctr" defTabSz="609585" rtl="0" eaLnBrk="1" fontAlgn="auto" latinLnBrk="0" hangingPunct="1">
              <a:lnSpc>
                <a:spcPct val="100000"/>
              </a:lnSpc>
              <a:spcBef>
                <a:spcPts val="0"/>
              </a:spcBef>
              <a:spcAft>
                <a:spcPts val="0"/>
              </a:spcAft>
              <a:buClrTx/>
              <a:buSzTx/>
              <a:buFontTx/>
              <a:buNone/>
              <a:tabLst>
                <a:tab pos="347631" algn="l"/>
              </a:tabLst>
              <a:defRPr/>
            </a:pPr>
            <a:r>
              <a:rPr kumimoji="0" lang="en-US" sz="1100" b="1" i="0" u="none" strike="noStrike" kern="1200" cap="none" spc="0" normalizeH="0" baseline="0" noProof="1">
                <a:ln>
                  <a:noFill/>
                </a:ln>
                <a:solidFill>
                  <a:srgbClr val="FFFFFF"/>
                </a:solidFill>
                <a:effectLst/>
                <a:uLnTx/>
                <a:uFillTx/>
                <a:latin typeface="Helvetica" pitchFamily="2" charset="0"/>
              </a:rPr>
              <a:t>Pay</a:t>
            </a:r>
          </a:p>
        </p:txBody>
      </p:sp>
      <p:sp>
        <p:nvSpPr>
          <p:cNvPr id="15" name="Chevron 60">
            <a:extLst>
              <a:ext uri="{FF2B5EF4-FFF2-40B4-BE49-F238E27FC236}">
                <a16:creationId xmlns:a16="http://schemas.microsoft.com/office/drawing/2014/main" id="{A9E3917E-10F1-601B-5FEC-30B2CB6F665A}"/>
              </a:ext>
            </a:extLst>
          </p:cNvPr>
          <p:cNvSpPr>
            <a:spLocks noChangeArrowheads="1"/>
          </p:cNvSpPr>
          <p:nvPr/>
        </p:nvSpPr>
        <p:spPr bwMode="auto">
          <a:xfrm>
            <a:off x="9756142" y="5070955"/>
            <a:ext cx="658094" cy="685339"/>
          </a:xfrm>
          <a:prstGeom prst="chevron">
            <a:avLst>
              <a:gd name="adj" fmla="val 50000"/>
            </a:avLst>
          </a:prstGeom>
          <a:solidFill>
            <a:srgbClr val="051D53"/>
          </a:solidFill>
          <a:ln w="12700" algn="ctr">
            <a:noFill/>
            <a:round/>
            <a:headEnd/>
            <a:tailEnd/>
          </a:ln>
        </p:spPr>
        <p:txBody>
          <a:bodyPr lIns="0" tIns="0" rIns="0" bIns="0"/>
          <a:lstStyle/>
          <a:p>
            <a:pPr marL="0" marR="0" lvl="0" indent="1588" algn="l" defTabSz="609585" rtl="0" eaLnBrk="1" fontAlgn="auto" latinLnBrk="0" hangingPunct="1">
              <a:lnSpc>
                <a:spcPct val="100000"/>
              </a:lnSpc>
              <a:spcBef>
                <a:spcPts val="0"/>
              </a:spcBef>
              <a:spcAft>
                <a:spcPts val="0"/>
              </a:spcAft>
              <a:buClrTx/>
              <a:buSzTx/>
              <a:buFontTx/>
              <a:buNone/>
              <a:tabLst>
                <a:tab pos="347631" algn="l"/>
              </a:tabLst>
              <a:defRPr/>
            </a:pPr>
            <a:endParaRPr kumimoji="0" lang="en-US" sz="1049" b="0" i="0" u="none" strike="noStrike" kern="1200" cap="none" spc="0" normalizeH="0" baseline="0" noProof="1">
              <a:ln>
                <a:noFill/>
              </a:ln>
              <a:solidFill>
                <a:srgbClr val="000000"/>
              </a:solidFill>
              <a:effectLst/>
              <a:uLnTx/>
              <a:uFillTx/>
              <a:latin typeface="Helvetica" pitchFamily="2" charset="0"/>
            </a:endParaRPr>
          </a:p>
        </p:txBody>
      </p:sp>
      <p:sp>
        <p:nvSpPr>
          <p:cNvPr id="16" name="Chevron 75">
            <a:extLst>
              <a:ext uri="{FF2B5EF4-FFF2-40B4-BE49-F238E27FC236}">
                <a16:creationId xmlns:a16="http://schemas.microsoft.com/office/drawing/2014/main" id="{AA372F9A-907E-DBEB-AD8D-BA25DD0E16E6}"/>
              </a:ext>
            </a:extLst>
          </p:cNvPr>
          <p:cNvSpPr>
            <a:spLocks noChangeArrowheads="1"/>
          </p:cNvSpPr>
          <p:nvPr/>
        </p:nvSpPr>
        <p:spPr bwMode="auto">
          <a:xfrm>
            <a:off x="5079910" y="5072101"/>
            <a:ext cx="674667" cy="684193"/>
          </a:xfrm>
          <a:prstGeom prst="chevron">
            <a:avLst>
              <a:gd name="adj" fmla="val 50000"/>
            </a:avLst>
          </a:prstGeom>
          <a:solidFill>
            <a:schemeClr val="accent2">
              <a:lumMod val="60000"/>
              <a:lumOff val="40000"/>
            </a:schemeClr>
          </a:solidFill>
          <a:ln w="12700" algn="ctr">
            <a:noFill/>
            <a:round/>
            <a:headEnd/>
            <a:tailEnd/>
          </a:ln>
        </p:spPr>
        <p:txBody>
          <a:bodyPr lIns="0" tIns="0" rIns="0" bIns="0"/>
          <a:lstStyle/>
          <a:p>
            <a:pPr marL="0" marR="0" lvl="0" indent="1588" algn="l" defTabSz="609585" rtl="0" eaLnBrk="1" fontAlgn="auto" latinLnBrk="0" hangingPunct="1">
              <a:lnSpc>
                <a:spcPct val="100000"/>
              </a:lnSpc>
              <a:spcBef>
                <a:spcPts val="0"/>
              </a:spcBef>
              <a:spcAft>
                <a:spcPts val="0"/>
              </a:spcAft>
              <a:buClrTx/>
              <a:buSzTx/>
              <a:buFontTx/>
              <a:buNone/>
              <a:tabLst>
                <a:tab pos="347631" algn="l"/>
              </a:tabLst>
              <a:defRPr/>
            </a:pPr>
            <a:endParaRPr kumimoji="0" lang="en-US" sz="1049" b="0" i="0" u="none" strike="noStrike" kern="1200" cap="none" spc="0" normalizeH="0" baseline="0" noProof="1">
              <a:ln>
                <a:noFill/>
              </a:ln>
              <a:solidFill>
                <a:srgbClr val="000000"/>
              </a:solidFill>
              <a:effectLst/>
              <a:uLnTx/>
              <a:uFillTx/>
              <a:latin typeface="Helvetica" pitchFamily="2" charset="0"/>
            </a:endParaRPr>
          </a:p>
        </p:txBody>
      </p:sp>
      <p:sp>
        <p:nvSpPr>
          <p:cNvPr id="17" name="Chevron 64">
            <a:extLst>
              <a:ext uri="{FF2B5EF4-FFF2-40B4-BE49-F238E27FC236}">
                <a16:creationId xmlns:a16="http://schemas.microsoft.com/office/drawing/2014/main" id="{D1298CC0-5109-9D0D-AE38-46FC4DA163F2}"/>
              </a:ext>
            </a:extLst>
          </p:cNvPr>
          <p:cNvSpPr/>
          <p:nvPr/>
        </p:nvSpPr>
        <p:spPr bwMode="auto">
          <a:xfrm>
            <a:off x="3678789" y="3446164"/>
            <a:ext cx="1737309" cy="683980"/>
          </a:xfrm>
          <a:prstGeom prst="chevron">
            <a:avLst/>
          </a:prstGeom>
          <a:solidFill>
            <a:schemeClr val="accent2">
              <a:lumMod val="60000"/>
              <a:lumOff val="40000"/>
            </a:schemeClr>
          </a:solidFill>
          <a:ln w="12700" cap="flat" cmpd="sng" algn="ctr">
            <a:noFill/>
            <a:prstDash val="solid"/>
            <a:round/>
            <a:headEnd type="none" w="med" len="med"/>
            <a:tailEnd type="none" w="med" len="med"/>
          </a:ln>
          <a:effectLst/>
        </p:spPr>
        <p:txBody>
          <a:bodyPr wrap="none" lIns="0" tIns="0" rIns="0" bIns="0" anchor="ctr"/>
          <a:lstStyle/>
          <a:p>
            <a:pPr marL="177784" marR="0" lvl="0" indent="1588" algn="ctr" defTabSz="609585" rtl="0" eaLnBrk="1" fontAlgn="auto" latinLnBrk="0" hangingPunct="1">
              <a:lnSpc>
                <a:spcPct val="100000"/>
              </a:lnSpc>
              <a:spcBef>
                <a:spcPts val="0"/>
              </a:spcBef>
              <a:spcAft>
                <a:spcPts val="0"/>
              </a:spcAft>
              <a:buClrTx/>
              <a:buSzTx/>
              <a:buFontTx/>
              <a:buNone/>
              <a:tabLst>
                <a:tab pos="347631" algn="l"/>
              </a:tabLst>
              <a:defRPr/>
            </a:pPr>
            <a:r>
              <a:rPr kumimoji="0" lang="en-US" sz="1100" b="1" i="0" u="none" strike="noStrike" kern="1200" cap="none" spc="0" normalizeH="0" baseline="0" noProof="1">
                <a:ln>
                  <a:noFill/>
                </a:ln>
                <a:solidFill>
                  <a:srgbClr val="FFFFFF"/>
                </a:solidFill>
                <a:effectLst/>
                <a:uLnTx/>
                <a:uFillTx/>
                <a:latin typeface="Helvetica" pitchFamily="2" charset="0"/>
              </a:rPr>
              <a:t>Transform</a:t>
            </a:r>
          </a:p>
        </p:txBody>
      </p:sp>
      <p:sp>
        <p:nvSpPr>
          <p:cNvPr id="18" name="Chevron 65">
            <a:extLst>
              <a:ext uri="{FF2B5EF4-FFF2-40B4-BE49-F238E27FC236}">
                <a16:creationId xmlns:a16="http://schemas.microsoft.com/office/drawing/2014/main" id="{E3A973FD-1586-96CA-19F2-32BCACE02025}"/>
              </a:ext>
            </a:extLst>
          </p:cNvPr>
          <p:cNvSpPr/>
          <p:nvPr/>
        </p:nvSpPr>
        <p:spPr bwMode="auto">
          <a:xfrm>
            <a:off x="5243904" y="3446164"/>
            <a:ext cx="1737309" cy="683980"/>
          </a:xfrm>
          <a:prstGeom prst="chevron">
            <a:avLst/>
          </a:prstGeom>
          <a:solidFill>
            <a:schemeClr val="accent2">
              <a:lumMod val="75000"/>
            </a:schemeClr>
          </a:solidFill>
          <a:ln w="12700" cap="flat" cmpd="sng" algn="ctr">
            <a:noFill/>
            <a:prstDash val="solid"/>
            <a:round/>
            <a:headEnd type="none" w="med" len="med"/>
            <a:tailEnd type="none" w="med" len="med"/>
          </a:ln>
          <a:effectLst/>
        </p:spPr>
        <p:txBody>
          <a:bodyPr wrap="none" lIns="0" tIns="0" rIns="0" bIns="0" anchor="ctr"/>
          <a:lstStyle/>
          <a:p>
            <a:pPr marL="177784" marR="0" lvl="0" indent="1588" algn="ctr" defTabSz="609585" rtl="0" eaLnBrk="1" fontAlgn="auto" latinLnBrk="0" hangingPunct="1">
              <a:lnSpc>
                <a:spcPct val="100000"/>
              </a:lnSpc>
              <a:spcBef>
                <a:spcPts val="0"/>
              </a:spcBef>
              <a:spcAft>
                <a:spcPts val="0"/>
              </a:spcAft>
              <a:buClrTx/>
              <a:buSzTx/>
              <a:buFontTx/>
              <a:buNone/>
              <a:tabLst>
                <a:tab pos="347631" algn="l"/>
              </a:tabLst>
              <a:defRPr/>
            </a:pPr>
            <a:r>
              <a:rPr kumimoji="0" lang="en-US" sz="1100" b="1" i="0" u="none" strike="noStrike" kern="1200" cap="none" spc="0" normalizeH="0" baseline="0" noProof="1">
                <a:ln>
                  <a:noFill/>
                </a:ln>
                <a:solidFill>
                  <a:srgbClr val="FFFFFF"/>
                </a:solidFill>
                <a:effectLst/>
                <a:uLnTx/>
                <a:uFillTx/>
                <a:latin typeface="Helvetica" pitchFamily="2" charset="0"/>
              </a:rPr>
              <a:t>Verify and</a:t>
            </a:r>
            <a:br>
              <a:rPr kumimoji="0" lang="en-US" sz="1100" b="1" i="0" u="none" strike="noStrike" kern="1200" cap="none" spc="0" normalizeH="0" baseline="0" noProof="1">
                <a:ln>
                  <a:noFill/>
                </a:ln>
                <a:solidFill>
                  <a:srgbClr val="FFFFFF"/>
                </a:solidFill>
                <a:effectLst/>
                <a:uLnTx/>
                <a:uFillTx/>
                <a:latin typeface="Helvetica" pitchFamily="2" charset="0"/>
              </a:rPr>
            </a:br>
            <a:r>
              <a:rPr kumimoji="0" lang="en-US" sz="1100" b="1" i="0" u="none" strike="noStrike" kern="1200" cap="none" spc="0" normalizeH="0" baseline="0" noProof="1">
                <a:ln>
                  <a:noFill/>
                </a:ln>
                <a:solidFill>
                  <a:srgbClr val="FFFFFF"/>
                </a:solidFill>
                <a:effectLst/>
                <a:uLnTx/>
                <a:uFillTx/>
                <a:latin typeface="Helvetica" pitchFamily="2" charset="0"/>
              </a:rPr>
              <a:t>Complete</a:t>
            </a:r>
          </a:p>
        </p:txBody>
      </p:sp>
      <p:sp>
        <p:nvSpPr>
          <p:cNvPr id="21" name="Text Box 19">
            <a:extLst>
              <a:ext uri="{FF2B5EF4-FFF2-40B4-BE49-F238E27FC236}">
                <a16:creationId xmlns:a16="http://schemas.microsoft.com/office/drawing/2014/main" id="{AFF9DD55-A460-BDC1-C006-E335C5727681}"/>
              </a:ext>
            </a:extLst>
          </p:cNvPr>
          <p:cNvSpPr txBox="1">
            <a:spLocks noChangeArrowheads="1"/>
          </p:cNvSpPr>
          <p:nvPr/>
        </p:nvSpPr>
        <p:spPr bwMode="gray">
          <a:xfrm>
            <a:off x="4025952" y="2401542"/>
            <a:ext cx="1093569" cy="424732"/>
          </a:xfrm>
          <a:prstGeom prst="rect">
            <a:avLst/>
          </a:prstGeom>
          <a:noFill/>
          <a:ln w="9525" algn="ctr">
            <a:noFill/>
            <a:miter lim="800000"/>
            <a:headEnd/>
            <a:tailEnd/>
          </a:ln>
        </p:spPr>
        <p:txBody>
          <a:bodyPr wrap="none">
            <a:spAutoFit/>
          </a:bodyPr>
          <a:lstStyle/>
          <a:p>
            <a:pPr marL="0" marR="0" lvl="0" indent="0" algn="ctr" defTabSz="609585" rtl="0" eaLnBrk="0" fontAlgn="auto" latinLnBrk="0" hangingPunct="0">
              <a:lnSpc>
                <a:spcPct val="90000"/>
              </a:lnSpc>
              <a:spcBef>
                <a:spcPts val="0"/>
              </a:spcBef>
              <a:spcAft>
                <a:spcPts val="0"/>
              </a:spcAft>
              <a:buClrTx/>
              <a:buSzTx/>
              <a:buFontTx/>
              <a:buNone/>
              <a:tabLst/>
              <a:defRPr/>
            </a:pPr>
            <a:r>
              <a:rPr kumimoji="0" lang="en-US" sz="1200" b="1" i="0" u="none" strike="noStrike" kern="1200" cap="none" spc="0" normalizeH="0" baseline="0" noProof="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pitchFamily="34" charset="0"/>
              </a:rPr>
              <a:t>Invoice</a:t>
            </a:r>
          </a:p>
          <a:p>
            <a:pPr marL="0" marR="0" lvl="0" indent="0" algn="ctr" defTabSz="609585" rtl="0" eaLnBrk="0" fontAlgn="auto" latinLnBrk="0" hangingPunct="0">
              <a:lnSpc>
                <a:spcPct val="90000"/>
              </a:lnSpc>
              <a:spcBef>
                <a:spcPts val="0"/>
              </a:spcBef>
              <a:spcAft>
                <a:spcPts val="0"/>
              </a:spcAft>
              <a:buClrTx/>
              <a:buSzTx/>
              <a:buFontTx/>
              <a:buNone/>
              <a:tabLst/>
              <a:defRPr/>
            </a:pPr>
            <a:r>
              <a:rPr kumimoji="0" lang="en-US" sz="1200" b="1" i="0" u="none" strike="noStrike" kern="1200" cap="none" spc="0" normalizeH="0" baseline="0" noProof="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pitchFamily="34" charset="0"/>
              </a:rPr>
              <a:t>Recognition</a:t>
            </a:r>
          </a:p>
        </p:txBody>
      </p:sp>
      <p:sp>
        <p:nvSpPr>
          <p:cNvPr id="22" name="Text Box 23">
            <a:extLst>
              <a:ext uri="{FF2B5EF4-FFF2-40B4-BE49-F238E27FC236}">
                <a16:creationId xmlns:a16="http://schemas.microsoft.com/office/drawing/2014/main" id="{E907B5DF-1640-91D6-A33B-CC15D474737E}"/>
              </a:ext>
            </a:extLst>
          </p:cNvPr>
          <p:cNvSpPr txBox="1">
            <a:spLocks noChangeArrowheads="1"/>
          </p:cNvSpPr>
          <p:nvPr/>
        </p:nvSpPr>
        <p:spPr bwMode="gray">
          <a:xfrm>
            <a:off x="2444246" y="2478322"/>
            <a:ext cx="1090580" cy="258532"/>
          </a:xfrm>
          <a:prstGeom prst="rect">
            <a:avLst/>
          </a:prstGeom>
          <a:noFill/>
          <a:ln w="9525" algn="ctr">
            <a:noFill/>
            <a:miter lim="800000"/>
            <a:headEnd/>
            <a:tailEnd/>
          </a:ln>
        </p:spPr>
        <p:txBody>
          <a:bodyPr>
            <a:spAutoFit/>
          </a:bodyPr>
          <a:lstStyle/>
          <a:p>
            <a:pPr marL="0" marR="0" lvl="0" indent="0" algn="ctr" defTabSz="609585" rtl="0" eaLnBrk="0" fontAlgn="auto" latinLnBrk="0" hangingPunct="0">
              <a:lnSpc>
                <a:spcPct val="90000"/>
              </a:lnSpc>
              <a:spcBef>
                <a:spcPts val="0"/>
              </a:spcBef>
              <a:spcAft>
                <a:spcPts val="0"/>
              </a:spcAft>
              <a:buClrTx/>
              <a:buSzTx/>
              <a:buFontTx/>
              <a:buNone/>
              <a:tabLst/>
              <a:defRPr/>
            </a:pPr>
            <a:r>
              <a:rPr kumimoji="0" lang="en-US" sz="1200" b="1" i="0" u="none" strike="noStrike" kern="1200" cap="none" spc="0" normalizeH="0" baseline="0" noProof="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pitchFamily="34" charset="0"/>
              </a:rPr>
              <a:t>Ingestion</a:t>
            </a:r>
          </a:p>
        </p:txBody>
      </p:sp>
      <p:sp>
        <p:nvSpPr>
          <p:cNvPr id="23" name="Text Box 31">
            <a:extLst>
              <a:ext uri="{FF2B5EF4-FFF2-40B4-BE49-F238E27FC236}">
                <a16:creationId xmlns:a16="http://schemas.microsoft.com/office/drawing/2014/main" id="{6F679B66-01F1-4675-960D-86011F745A7A}"/>
              </a:ext>
            </a:extLst>
          </p:cNvPr>
          <p:cNvSpPr txBox="1">
            <a:spLocks noChangeArrowheads="1"/>
          </p:cNvSpPr>
          <p:nvPr/>
        </p:nvSpPr>
        <p:spPr bwMode="gray">
          <a:xfrm>
            <a:off x="10268600" y="2401542"/>
            <a:ext cx="872355" cy="258532"/>
          </a:xfrm>
          <a:prstGeom prst="rect">
            <a:avLst/>
          </a:prstGeom>
          <a:noFill/>
          <a:ln w="9525" algn="ctr">
            <a:noFill/>
            <a:miter lim="800000"/>
            <a:headEnd/>
            <a:tailEnd/>
          </a:ln>
        </p:spPr>
        <p:txBody>
          <a:bodyPr wrap="none">
            <a:spAutoFit/>
          </a:bodyPr>
          <a:lstStyle/>
          <a:p>
            <a:pPr marL="168260" marR="0" lvl="0" indent="-168260" algn="ctr" defTabSz="609585" rtl="0" eaLnBrk="0" fontAlgn="auto" latinLnBrk="0" hangingPunct="0">
              <a:lnSpc>
                <a:spcPct val="90000"/>
              </a:lnSpc>
              <a:spcBef>
                <a:spcPts val="0"/>
              </a:spcBef>
              <a:spcAft>
                <a:spcPts val="0"/>
              </a:spcAft>
              <a:buClrTx/>
              <a:buSzTx/>
              <a:buFontTx/>
              <a:buNone/>
              <a:tabLst/>
              <a:defRPr/>
            </a:pPr>
            <a:r>
              <a:rPr kumimoji="0" lang="en-US" sz="1200" b="1" i="0" u="none" strike="noStrike" kern="1200" cap="none" spc="0" normalizeH="0" baseline="0" noProof="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pitchFamily="34" charset="0"/>
              </a:rPr>
              <a:t>Payment</a:t>
            </a:r>
          </a:p>
        </p:txBody>
      </p:sp>
      <p:sp>
        <p:nvSpPr>
          <p:cNvPr id="24" name="Text Box 21">
            <a:extLst>
              <a:ext uri="{FF2B5EF4-FFF2-40B4-BE49-F238E27FC236}">
                <a16:creationId xmlns:a16="http://schemas.microsoft.com/office/drawing/2014/main" id="{5D5E9323-2888-3AAD-65B8-9CB648FDAE4A}"/>
              </a:ext>
            </a:extLst>
          </p:cNvPr>
          <p:cNvSpPr txBox="1">
            <a:spLocks noChangeArrowheads="1"/>
          </p:cNvSpPr>
          <p:nvPr/>
        </p:nvSpPr>
        <p:spPr bwMode="gray">
          <a:xfrm>
            <a:off x="8754839" y="2401542"/>
            <a:ext cx="1072731" cy="424732"/>
          </a:xfrm>
          <a:prstGeom prst="rect">
            <a:avLst/>
          </a:prstGeom>
          <a:noFill/>
          <a:ln w="9525">
            <a:noFill/>
            <a:miter lim="800000"/>
            <a:headEnd/>
            <a:tailEnd/>
          </a:ln>
        </p:spPr>
        <p:txBody>
          <a:bodyPr wrap="none">
            <a:spAutoFit/>
          </a:bodyPr>
          <a:lstStyle/>
          <a:p>
            <a:pPr marL="0" marR="0" lvl="0" indent="0" algn="ctr" defTabSz="609585" rtl="0" eaLnBrk="0" fontAlgn="auto" latinLnBrk="0" hangingPunct="0">
              <a:lnSpc>
                <a:spcPct val="90000"/>
              </a:lnSpc>
              <a:spcBef>
                <a:spcPts val="0"/>
              </a:spcBef>
              <a:spcAft>
                <a:spcPts val="0"/>
              </a:spcAft>
              <a:buClrTx/>
              <a:buSzTx/>
              <a:buFontTx/>
              <a:buNone/>
              <a:tabLst/>
              <a:defRPr/>
            </a:pPr>
            <a:r>
              <a:rPr kumimoji="0" lang="en-US" sz="1200" b="1" i="0" u="none" strike="noStrike" kern="1200" cap="none" spc="0" normalizeH="0" baseline="0" noProof="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pitchFamily="34" charset="0"/>
              </a:rPr>
              <a:t>Invoice</a:t>
            </a:r>
          </a:p>
          <a:p>
            <a:pPr marL="0" marR="0" lvl="0" indent="0" algn="ctr" defTabSz="609585" rtl="0" eaLnBrk="0" fontAlgn="auto" latinLnBrk="0" hangingPunct="0">
              <a:lnSpc>
                <a:spcPct val="90000"/>
              </a:lnSpc>
              <a:spcBef>
                <a:spcPts val="0"/>
              </a:spcBef>
              <a:spcAft>
                <a:spcPts val="0"/>
              </a:spcAft>
              <a:buClrTx/>
              <a:buSzTx/>
              <a:buFontTx/>
              <a:buNone/>
              <a:tabLst/>
              <a:defRPr/>
            </a:pPr>
            <a:r>
              <a:rPr kumimoji="0" lang="en-US" sz="1200" b="1" i="0" u="none" strike="noStrike" kern="1200" cap="none" spc="0" normalizeH="0" baseline="0" noProof="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pitchFamily="34" charset="0"/>
              </a:rPr>
              <a:t>Completion</a:t>
            </a:r>
          </a:p>
        </p:txBody>
      </p:sp>
      <p:sp>
        <p:nvSpPr>
          <p:cNvPr id="26" name="Text Box 22">
            <a:extLst>
              <a:ext uri="{FF2B5EF4-FFF2-40B4-BE49-F238E27FC236}">
                <a16:creationId xmlns:a16="http://schemas.microsoft.com/office/drawing/2014/main" id="{E9869D13-80DF-FA6F-9CB0-17D3C6E5E9FE}"/>
              </a:ext>
            </a:extLst>
          </p:cNvPr>
          <p:cNvSpPr txBox="1">
            <a:spLocks noChangeArrowheads="1"/>
          </p:cNvSpPr>
          <p:nvPr/>
        </p:nvSpPr>
        <p:spPr bwMode="gray">
          <a:xfrm>
            <a:off x="5585638" y="2401542"/>
            <a:ext cx="1076065" cy="424732"/>
          </a:xfrm>
          <a:prstGeom prst="rect">
            <a:avLst/>
          </a:prstGeom>
          <a:noFill/>
          <a:ln w="9525" algn="ctr">
            <a:noFill/>
            <a:miter lim="800000"/>
            <a:headEnd/>
            <a:tailEnd/>
          </a:ln>
        </p:spPr>
        <p:txBody>
          <a:bodyPr wrap="none">
            <a:spAutoFit/>
          </a:bodyPr>
          <a:lstStyle/>
          <a:p>
            <a:pPr marL="168260" marR="0" lvl="0" indent="-168260" algn="ctr" defTabSz="609585" rtl="0" eaLnBrk="0" fontAlgn="auto" latinLnBrk="0" hangingPunct="0">
              <a:lnSpc>
                <a:spcPct val="90000"/>
              </a:lnSpc>
              <a:spcBef>
                <a:spcPts val="0"/>
              </a:spcBef>
              <a:spcAft>
                <a:spcPts val="0"/>
              </a:spcAft>
              <a:buClrTx/>
              <a:buSzTx/>
              <a:buFontTx/>
              <a:buNone/>
              <a:tabLst/>
              <a:defRPr/>
            </a:pPr>
            <a:r>
              <a:rPr kumimoji="0" lang="en-US" sz="1200" b="1" i="0" u="none" strike="noStrike" kern="1200" cap="none" spc="0" normalizeH="0" baseline="0" noProof="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pitchFamily="34" charset="0"/>
              </a:rPr>
              <a:t>Invoice</a:t>
            </a:r>
          </a:p>
          <a:p>
            <a:pPr marL="168260" marR="0" lvl="0" indent="-168260" algn="ctr" defTabSz="609585" rtl="0" eaLnBrk="0" fontAlgn="auto" latinLnBrk="0" hangingPunct="0">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pitchFamily="34" charset="0"/>
              </a:rPr>
              <a:t>V</a:t>
            </a:r>
            <a:r>
              <a:rPr kumimoji="0" lang="en-US" sz="1200" b="1" i="0" u="none" strike="noStrike" kern="1200" cap="none" spc="0" normalizeH="0" baseline="0" noProof="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pitchFamily="34" charset="0"/>
              </a:rPr>
              <a:t>erif</a:t>
            </a:r>
            <a:r>
              <a:rPr kumimoji="0" lang="en-US" sz="1200" b="1" i="0" u="none" strike="noStrike" kern="1200" cap="none" spc="0" normalizeH="0" baseline="0" noProof="0" dirty="0" err="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pitchFamily="34" charset="0"/>
              </a:rPr>
              <a:t>i</a:t>
            </a:r>
            <a:r>
              <a:rPr kumimoji="0" lang="en-US" sz="1200" b="1" i="0" u="none" strike="noStrike" kern="1200" cap="none" spc="0" normalizeH="0" baseline="0" noProof="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pitchFamily="34" charset="0"/>
              </a:rPr>
              <a:t>cation</a:t>
            </a:r>
          </a:p>
        </p:txBody>
      </p:sp>
      <p:sp>
        <p:nvSpPr>
          <p:cNvPr id="27" name="Text Box 20">
            <a:extLst>
              <a:ext uri="{FF2B5EF4-FFF2-40B4-BE49-F238E27FC236}">
                <a16:creationId xmlns:a16="http://schemas.microsoft.com/office/drawing/2014/main" id="{B633E102-6A65-9C4F-2ED5-71D9491E77A2}"/>
              </a:ext>
            </a:extLst>
          </p:cNvPr>
          <p:cNvSpPr txBox="1">
            <a:spLocks noChangeArrowheads="1"/>
          </p:cNvSpPr>
          <p:nvPr/>
        </p:nvSpPr>
        <p:spPr bwMode="gray">
          <a:xfrm>
            <a:off x="7090737" y="2401542"/>
            <a:ext cx="1225144" cy="424732"/>
          </a:xfrm>
          <a:prstGeom prst="rect">
            <a:avLst/>
          </a:prstGeom>
          <a:noFill/>
          <a:ln w="9525" algn="ctr">
            <a:noFill/>
            <a:miter lim="800000"/>
            <a:headEnd/>
            <a:tailEnd/>
          </a:ln>
        </p:spPr>
        <p:txBody>
          <a:bodyPr wrap="none">
            <a:spAutoFit/>
          </a:bodyPr>
          <a:lstStyle/>
          <a:p>
            <a:pPr marL="0" marR="0" lvl="0" indent="0" algn="ctr" defTabSz="609585" rtl="0" eaLnBrk="0" fontAlgn="auto" latinLnBrk="0" hangingPunct="0">
              <a:lnSpc>
                <a:spcPct val="90000"/>
              </a:lnSpc>
              <a:spcBef>
                <a:spcPts val="0"/>
              </a:spcBef>
              <a:spcAft>
                <a:spcPts val="0"/>
              </a:spcAft>
              <a:buClrTx/>
              <a:buSzTx/>
              <a:buFontTx/>
              <a:buNone/>
              <a:tabLst/>
              <a:defRPr/>
            </a:pPr>
            <a:r>
              <a:rPr kumimoji="0" lang="en-US" sz="1200" b="1" i="0" u="none" strike="noStrike" kern="1200" cap="none" spc="0" normalizeH="0" baseline="0" noProof="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pitchFamily="34" charset="0"/>
              </a:rPr>
              <a:t>Collaboration</a:t>
            </a:r>
            <a:br>
              <a:rPr kumimoji="0" lang="en-US" sz="1200" b="1" i="0" u="none" strike="noStrike" kern="1200" cap="none" spc="0" normalizeH="0" baseline="0" noProof="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pitchFamily="34" charset="0"/>
              </a:rPr>
            </a:br>
            <a:r>
              <a:rPr kumimoji="0" lang="en-US" sz="1200" b="1" i="0" u="none" strike="noStrike" kern="1200" cap="none" spc="0" normalizeH="0" baseline="0" noProof="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pitchFamily="34" charset="0"/>
              </a:rPr>
              <a:t>&amp; Monitoring</a:t>
            </a:r>
          </a:p>
        </p:txBody>
      </p:sp>
      <p:sp>
        <p:nvSpPr>
          <p:cNvPr id="35" name="Rectangle 3">
            <a:extLst>
              <a:ext uri="{FF2B5EF4-FFF2-40B4-BE49-F238E27FC236}">
                <a16:creationId xmlns:a16="http://schemas.microsoft.com/office/drawing/2014/main" id="{62E5112B-69A7-05CA-0C18-16E1612F60F3}"/>
              </a:ext>
            </a:extLst>
          </p:cNvPr>
          <p:cNvSpPr>
            <a:spLocks noChangeArrowheads="1"/>
          </p:cNvSpPr>
          <p:nvPr/>
        </p:nvSpPr>
        <p:spPr bwMode="gray">
          <a:xfrm>
            <a:off x="3783697" y="5132695"/>
            <a:ext cx="1061332" cy="902373"/>
          </a:xfrm>
          <a:prstGeom prst="rect">
            <a:avLst/>
          </a:prstGeom>
          <a:solidFill>
            <a:schemeClr val="bg1"/>
          </a:solidFill>
          <a:ln w="9525">
            <a:noFill/>
            <a:miter lim="800000"/>
            <a:headEnd/>
            <a:tailEnd/>
          </a:ln>
        </p:spPr>
        <p:txBody>
          <a:bodyPr wrap="none" anchor="ctr"/>
          <a:lstStyle/>
          <a:p>
            <a:pPr marL="0" marR="0" lvl="0" indent="0" algn="l" defTabSz="609585" rtl="0" eaLnBrk="1" fontAlgn="auto" latinLnBrk="0" hangingPunct="1">
              <a:lnSpc>
                <a:spcPct val="100000"/>
              </a:lnSpc>
              <a:spcBef>
                <a:spcPct val="25000"/>
              </a:spcBef>
              <a:spcAft>
                <a:spcPts val="0"/>
              </a:spcAft>
              <a:buClr>
                <a:srgbClr val="000000"/>
              </a:buClr>
              <a:buSzPct val="80000"/>
              <a:buFontTx/>
              <a:buNone/>
              <a:tabLst/>
              <a:defRPr/>
            </a:pPr>
            <a:endParaRPr kumimoji="0" lang="en-US" sz="104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7" name="Text Box 27">
            <a:extLst>
              <a:ext uri="{FF2B5EF4-FFF2-40B4-BE49-F238E27FC236}">
                <a16:creationId xmlns:a16="http://schemas.microsoft.com/office/drawing/2014/main" id="{ABCC3827-2EA1-E1E5-35F4-9A9A85849489}"/>
              </a:ext>
            </a:extLst>
          </p:cNvPr>
          <p:cNvSpPr txBox="1">
            <a:spLocks noChangeArrowheads="1"/>
          </p:cNvSpPr>
          <p:nvPr/>
        </p:nvSpPr>
        <p:spPr bwMode="gray">
          <a:xfrm>
            <a:off x="3930639" y="5467830"/>
            <a:ext cx="778776" cy="553998"/>
          </a:xfrm>
          <a:prstGeom prst="rect">
            <a:avLst/>
          </a:prstGeom>
          <a:noFill/>
          <a:ln w="9525" algn="ctr">
            <a:noFill/>
            <a:miter lim="800000"/>
            <a:headEnd/>
            <a:tailEnd/>
          </a:ln>
        </p:spPr>
        <p:txBody>
          <a:bodyPr wrap="square">
            <a:spAutoFit/>
          </a:bodyPr>
          <a:lstStyle/>
          <a:p>
            <a:pPr marL="0" marR="0" lvl="0" indent="0" algn="ctr" defTabSz="609585" rtl="0" eaLnBrk="0" fontAlgn="auto" latinLnBrk="0" hangingPunct="0">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pitchFamily="34" charset="0"/>
              </a:rPr>
              <a:t>Invoice Capture</a:t>
            </a:r>
            <a:br>
              <a:rPr kumimoji="0" lang="en-US" sz="10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pitchFamily="34" charset="0"/>
              </a:rPr>
            </a:br>
            <a:r>
              <a:rPr kumimoji="0" lang="en-US" sz="10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pitchFamily="34" charset="0"/>
              </a:rPr>
              <a:t>Center</a:t>
            </a:r>
            <a:endParaRPr kumimoji="0" lang="en-US" sz="1000" b="0" i="0" u="none" strike="noStrike" kern="1200" cap="none" spc="0" normalizeH="0" baseline="0" noProof="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pitchFamily="34" charset="0"/>
            </a:endParaRPr>
          </a:p>
        </p:txBody>
      </p:sp>
      <p:sp>
        <p:nvSpPr>
          <p:cNvPr id="40" name="Rectangle 3">
            <a:extLst>
              <a:ext uri="{FF2B5EF4-FFF2-40B4-BE49-F238E27FC236}">
                <a16:creationId xmlns:a16="http://schemas.microsoft.com/office/drawing/2014/main" id="{94C77E89-C275-A92F-5CDD-F3D936325782}"/>
              </a:ext>
            </a:extLst>
          </p:cNvPr>
          <p:cNvSpPr>
            <a:spLocks noChangeArrowheads="1"/>
          </p:cNvSpPr>
          <p:nvPr/>
        </p:nvSpPr>
        <p:spPr bwMode="gray">
          <a:xfrm>
            <a:off x="2320796" y="5144245"/>
            <a:ext cx="1005811" cy="890823"/>
          </a:xfrm>
          <a:prstGeom prst="rect">
            <a:avLst/>
          </a:prstGeom>
          <a:solidFill>
            <a:schemeClr val="bg1"/>
          </a:solidFill>
          <a:ln w="9525">
            <a:noFill/>
            <a:miter lim="800000"/>
            <a:headEnd/>
            <a:tailEnd/>
          </a:ln>
        </p:spPr>
        <p:txBody>
          <a:bodyPr wrap="none" anchor="ctr"/>
          <a:lstStyle/>
          <a:p>
            <a:pPr marL="0" marR="0" lvl="0" indent="0" algn="l" defTabSz="609585" rtl="0" eaLnBrk="1" fontAlgn="auto" latinLnBrk="0" hangingPunct="1">
              <a:lnSpc>
                <a:spcPct val="100000"/>
              </a:lnSpc>
              <a:spcBef>
                <a:spcPct val="25000"/>
              </a:spcBef>
              <a:spcAft>
                <a:spcPts val="0"/>
              </a:spcAft>
              <a:buClr>
                <a:srgbClr val="000000"/>
              </a:buClr>
              <a:buSzPct val="80000"/>
              <a:buFontTx/>
              <a:buNone/>
              <a:tabLst/>
              <a:defRPr/>
            </a:pPr>
            <a:endParaRPr kumimoji="0" lang="en-US" sz="104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2" name="Rectangle 15">
            <a:extLst>
              <a:ext uri="{FF2B5EF4-FFF2-40B4-BE49-F238E27FC236}">
                <a16:creationId xmlns:a16="http://schemas.microsoft.com/office/drawing/2014/main" id="{64BCB098-1A3E-FEF6-AF79-4D74101BA319}"/>
              </a:ext>
            </a:extLst>
          </p:cNvPr>
          <p:cNvSpPr>
            <a:spLocks noChangeArrowheads="1"/>
          </p:cNvSpPr>
          <p:nvPr/>
        </p:nvSpPr>
        <p:spPr bwMode="gray">
          <a:xfrm>
            <a:off x="2445439" y="5216582"/>
            <a:ext cx="780100" cy="274312"/>
          </a:xfrm>
          <a:prstGeom prst="rect">
            <a:avLst/>
          </a:prstGeom>
          <a:solidFill>
            <a:schemeClr val="bg2"/>
          </a:solidFill>
          <a:ln w="9525" algn="ctr">
            <a:noFill/>
            <a:miter lim="800000"/>
            <a:headEnd/>
            <a:tailEnd/>
          </a:ln>
          <a:effectLst/>
        </p:spPr>
        <p:txBody>
          <a:bodyPr lIns="0" tIns="0" rIns="0" bIns="0" anchor="ctr"/>
          <a:lstStyle/>
          <a:p>
            <a:pPr marL="0" marR="0" lvl="0" indent="0" algn="ctr" defTabSz="609585" rtl="0" eaLnBrk="0" fontAlgn="auto" latinLnBrk="0" hangingPunct="0">
              <a:lnSpc>
                <a:spcPct val="100000"/>
              </a:lnSpc>
              <a:spcBef>
                <a:spcPts val="0"/>
              </a:spcBef>
              <a:spcAft>
                <a:spcPts val="0"/>
              </a:spcAft>
              <a:buClrTx/>
              <a:buSzTx/>
              <a:buFontTx/>
              <a:buNone/>
              <a:tabLst/>
              <a:defRPr/>
            </a:pPr>
            <a:r>
              <a:rPr kumimoji="0" lang="en-US" sz="1049" b="0" i="0" u="none" strike="noStrike" kern="1200" cap="none" spc="0" normalizeH="0" baseline="0" noProof="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pitchFamily="34" charset="0"/>
              </a:rPr>
              <a:t>Archiving</a:t>
            </a:r>
          </a:p>
        </p:txBody>
      </p:sp>
      <p:sp>
        <p:nvSpPr>
          <p:cNvPr id="43" name="Text Box 28">
            <a:extLst>
              <a:ext uri="{FF2B5EF4-FFF2-40B4-BE49-F238E27FC236}">
                <a16:creationId xmlns:a16="http://schemas.microsoft.com/office/drawing/2014/main" id="{D935ECE7-3A88-A06D-A853-15D89D8F46F7}"/>
              </a:ext>
            </a:extLst>
          </p:cNvPr>
          <p:cNvSpPr txBox="1">
            <a:spLocks noChangeArrowheads="1"/>
          </p:cNvSpPr>
          <p:nvPr/>
        </p:nvSpPr>
        <p:spPr bwMode="gray">
          <a:xfrm>
            <a:off x="2364850" y="5544774"/>
            <a:ext cx="909938" cy="400110"/>
          </a:xfrm>
          <a:prstGeom prst="rect">
            <a:avLst/>
          </a:prstGeom>
          <a:noFill/>
          <a:ln w="9525" algn="ctr">
            <a:noFill/>
            <a:miter lim="800000"/>
            <a:headEnd/>
            <a:tailEnd/>
          </a:ln>
        </p:spPr>
        <p:txBody>
          <a:bodyPr wrap="square">
            <a:spAutoFit/>
          </a:bodyPr>
          <a:lstStyle/>
          <a:p>
            <a:pPr marL="0" marR="0" lvl="0" indent="0" algn="ctr" defTabSz="609585" rtl="0" eaLnBrk="0" fontAlgn="auto" latinLnBrk="0" hangingPunct="0">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pitchFamily="34" charset="0"/>
              </a:rPr>
              <a:t>SAP Archiving</a:t>
            </a:r>
            <a:endParaRPr kumimoji="0" lang="en-US" sz="1000" b="1" i="0" u="none" strike="noStrike" kern="1200" cap="none" spc="0" normalizeH="0" baseline="0" noProof="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pitchFamily="34" charset="0"/>
            </a:endParaRPr>
          </a:p>
        </p:txBody>
      </p:sp>
      <p:sp>
        <p:nvSpPr>
          <p:cNvPr id="44" name="Rectangle 15">
            <a:extLst>
              <a:ext uri="{FF2B5EF4-FFF2-40B4-BE49-F238E27FC236}">
                <a16:creationId xmlns:a16="http://schemas.microsoft.com/office/drawing/2014/main" id="{21E9C4EE-8FEF-8A95-F1AE-C11A59D2A107}"/>
              </a:ext>
            </a:extLst>
          </p:cNvPr>
          <p:cNvSpPr>
            <a:spLocks noChangeArrowheads="1"/>
          </p:cNvSpPr>
          <p:nvPr/>
        </p:nvSpPr>
        <p:spPr bwMode="gray">
          <a:xfrm>
            <a:off x="3805558" y="5220619"/>
            <a:ext cx="1005811" cy="274312"/>
          </a:xfrm>
          <a:prstGeom prst="rect">
            <a:avLst/>
          </a:prstGeom>
          <a:solidFill>
            <a:schemeClr val="bg2"/>
          </a:solidFill>
          <a:ln w="9525" algn="ctr">
            <a:noFill/>
            <a:miter lim="800000"/>
            <a:headEnd/>
            <a:tailEnd/>
          </a:ln>
          <a:effectLst/>
        </p:spPr>
        <p:txBody>
          <a:bodyPr lIns="0" tIns="0" rIns="0" bIns="0" anchor="ctr"/>
          <a:lstStyle/>
          <a:p>
            <a:pPr marL="0" marR="0" lvl="0" indent="0" algn="ctr" defTabSz="609585" rtl="0" eaLnBrk="0" fontAlgn="auto" latinLnBrk="0" hangingPunct="0">
              <a:lnSpc>
                <a:spcPct val="100000"/>
              </a:lnSpc>
              <a:spcBef>
                <a:spcPts val="0"/>
              </a:spcBef>
              <a:spcAft>
                <a:spcPts val="0"/>
              </a:spcAft>
              <a:buClrTx/>
              <a:buSzTx/>
              <a:buFontTx/>
              <a:buNone/>
              <a:tabLst/>
              <a:defRPr/>
            </a:pPr>
            <a:r>
              <a:rPr kumimoji="0" lang="en-US" sz="1049" b="0" i="0" u="none" strike="noStrike" kern="1200" cap="none" spc="0" normalizeH="0" baseline="0" noProof="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pitchFamily="34" charset="0"/>
              </a:rPr>
              <a:t>OCR</a:t>
            </a:r>
          </a:p>
        </p:txBody>
      </p:sp>
      <p:cxnSp>
        <p:nvCxnSpPr>
          <p:cNvPr id="45" name="Straight Connector 44">
            <a:extLst>
              <a:ext uri="{FF2B5EF4-FFF2-40B4-BE49-F238E27FC236}">
                <a16:creationId xmlns:a16="http://schemas.microsoft.com/office/drawing/2014/main" id="{E4E90554-1D1E-AAED-9C54-49EEE56CF528}"/>
              </a:ext>
            </a:extLst>
          </p:cNvPr>
          <p:cNvCxnSpPr/>
          <p:nvPr/>
        </p:nvCxnSpPr>
        <p:spPr>
          <a:xfrm>
            <a:off x="2810215" y="4563001"/>
            <a:ext cx="935" cy="574536"/>
          </a:xfrm>
          <a:prstGeom prst="line">
            <a:avLst/>
          </a:prstGeom>
          <a:ln w="28575" cmpd="dbl">
            <a:solidFill>
              <a:schemeClr val="accent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A2931CE-1A31-C9E1-8BD8-0E321F7AD5DE}"/>
              </a:ext>
            </a:extLst>
          </p:cNvPr>
          <p:cNvCxnSpPr/>
          <p:nvPr/>
        </p:nvCxnSpPr>
        <p:spPr>
          <a:xfrm>
            <a:off x="4318785" y="4558970"/>
            <a:ext cx="935" cy="574536"/>
          </a:xfrm>
          <a:prstGeom prst="line">
            <a:avLst/>
          </a:prstGeom>
          <a:ln w="28575" cmpd="dbl">
            <a:solidFill>
              <a:schemeClr val="accent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50BA6AA-19F1-6123-515E-5E1C87E503B4}"/>
              </a:ext>
            </a:extLst>
          </p:cNvPr>
          <p:cNvCxnSpPr>
            <a:cxnSpLocks/>
          </p:cNvCxnSpPr>
          <p:nvPr/>
        </p:nvCxnSpPr>
        <p:spPr>
          <a:xfrm>
            <a:off x="3333186" y="5353738"/>
            <a:ext cx="450511" cy="0"/>
          </a:xfrm>
          <a:prstGeom prst="line">
            <a:avLst/>
          </a:prstGeom>
          <a:ln w="28575" cmpd="dbl">
            <a:solidFill>
              <a:schemeClr val="accent1"/>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49" name="Text Box 28">
            <a:extLst>
              <a:ext uri="{FF2B5EF4-FFF2-40B4-BE49-F238E27FC236}">
                <a16:creationId xmlns:a16="http://schemas.microsoft.com/office/drawing/2014/main" id="{DD6627D6-AD7C-15EC-4232-A469F6721217}"/>
              </a:ext>
            </a:extLst>
          </p:cNvPr>
          <p:cNvSpPr txBox="1">
            <a:spLocks noChangeArrowheads="1"/>
          </p:cNvSpPr>
          <p:nvPr/>
        </p:nvSpPr>
        <p:spPr bwMode="gray">
          <a:xfrm>
            <a:off x="5870356" y="5880975"/>
            <a:ext cx="3608284" cy="253916"/>
          </a:xfrm>
          <a:prstGeom prst="rect">
            <a:avLst/>
          </a:prstGeom>
          <a:noFill/>
          <a:ln w="9525" algn="ctr">
            <a:noFill/>
            <a:miter lim="800000"/>
            <a:headEnd/>
            <a:tailEnd/>
          </a:ln>
        </p:spPr>
        <p:txBody>
          <a:bodyPr>
            <a:spAutoFit/>
          </a:bodyPr>
          <a:lstStyle/>
          <a:p>
            <a:pPr marL="168260" marR="0" lvl="0" indent="-168260" algn="ctr" defTabSz="609585" rtl="0" eaLnBrk="0" fontAlgn="auto" latinLnBrk="0" hangingPunct="0">
              <a:lnSpc>
                <a:spcPct val="100000"/>
              </a:lnSpc>
              <a:spcBef>
                <a:spcPts val="0"/>
              </a:spcBef>
              <a:spcAft>
                <a:spcPts val="0"/>
              </a:spcAft>
              <a:buClrTx/>
              <a:buSzTx/>
              <a:buFontTx/>
              <a:buNone/>
              <a:tabLst/>
              <a:defRPr/>
            </a:pPr>
            <a:r>
              <a:rPr kumimoji="0" lang="en-US" sz="1050" b="1" i="0" u="none" strike="noStrike" kern="1200" cap="none" spc="0" normalizeH="0" baseline="0" noProof="1">
                <a:ln>
                  <a:noFill/>
                </a:ln>
                <a:solidFill>
                  <a:srgbClr val="000000"/>
                </a:solidFill>
                <a:effectLst/>
                <a:uLnTx/>
                <a:uFillTx/>
                <a:latin typeface="Helvetica" pitchFamily="2" charset="0"/>
                <a:ea typeface="Open Sans" panose="020B0606030504020204" pitchFamily="34" charset="0"/>
                <a:cs typeface="Open Sans" panose="020B0606030504020204" pitchFamily="34" charset="0"/>
                <a:sym typeface="Arial" pitchFamily="34" charset="0"/>
              </a:rPr>
              <a:t>SAP Invoice Management</a:t>
            </a:r>
          </a:p>
        </p:txBody>
      </p:sp>
      <p:sp>
        <p:nvSpPr>
          <p:cNvPr id="54" name="Text Box 28">
            <a:extLst>
              <a:ext uri="{FF2B5EF4-FFF2-40B4-BE49-F238E27FC236}">
                <a16:creationId xmlns:a16="http://schemas.microsoft.com/office/drawing/2014/main" id="{D2C911BD-D15C-604B-5D87-8B4388CC63E3}"/>
              </a:ext>
            </a:extLst>
          </p:cNvPr>
          <p:cNvSpPr txBox="1">
            <a:spLocks noChangeArrowheads="1"/>
          </p:cNvSpPr>
          <p:nvPr/>
        </p:nvSpPr>
        <p:spPr bwMode="gray">
          <a:xfrm>
            <a:off x="2123199" y="1560810"/>
            <a:ext cx="1807440" cy="276999"/>
          </a:xfrm>
          <a:prstGeom prst="rect">
            <a:avLst/>
          </a:prstGeom>
          <a:solidFill>
            <a:schemeClr val="accent2"/>
          </a:solidFill>
          <a:ln w="9525" algn="ctr">
            <a:noFill/>
            <a:miter lim="800000"/>
            <a:headEnd/>
            <a:tailEnd/>
          </a:ln>
        </p:spPr>
        <p:txBody>
          <a:bodyPr wrap="square">
            <a:spAutoFit/>
          </a:bodyPr>
          <a:lstStyle/>
          <a:p>
            <a:pPr marL="168260" marR="0" lvl="0" indent="-168260" algn="ctr" defTabSz="609585" rtl="0" eaLnBrk="0"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1">
                <a:ln>
                  <a:noFill/>
                </a:ln>
                <a:solidFill>
                  <a:schemeClr val="accent6"/>
                </a:solidFill>
                <a:effectLst/>
                <a:uLnTx/>
                <a:uFillTx/>
                <a:latin typeface="Helvetica" pitchFamily="2" charset="0"/>
                <a:ea typeface="Open Sans" panose="020B0606030504020204" pitchFamily="34" charset="0"/>
                <a:cs typeface="Open Sans" panose="020B0606030504020204" pitchFamily="34" charset="0"/>
                <a:sym typeface="Arial" pitchFamily="34" charset="0"/>
              </a:rPr>
              <a:t>SAP Business Suite</a:t>
            </a:r>
          </a:p>
        </p:txBody>
      </p:sp>
      <p:sp>
        <p:nvSpPr>
          <p:cNvPr id="55" name="TextBox 54">
            <a:extLst>
              <a:ext uri="{FF2B5EF4-FFF2-40B4-BE49-F238E27FC236}">
                <a16:creationId xmlns:a16="http://schemas.microsoft.com/office/drawing/2014/main" id="{9795AAA6-F58C-974F-583F-551672CE8308}"/>
              </a:ext>
            </a:extLst>
          </p:cNvPr>
          <p:cNvSpPr txBox="1"/>
          <p:nvPr/>
        </p:nvSpPr>
        <p:spPr>
          <a:xfrm>
            <a:off x="5551688" y="1915061"/>
            <a:ext cx="2203456" cy="307777"/>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Helvetica" pitchFamily="2" charset="0"/>
                <a:ea typeface="Open Sans" panose="020B0606030504020204" pitchFamily="34" charset="0"/>
                <a:cs typeface="Open Sans" panose="020B0606030504020204" pitchFamily="34" charset="0"/>
              </a:rPr>
              <a:t>Insight</a:t>
            </a:r>
            <a:r>
              <a:rPr kumimoji="0" lang="en-US" sz="1400" b="0" i="0" u="none" strike="noStrike" kern="1200" cap="none" spc="0" normalizeH="0" baseline="0" noProof="0" dirty="0">
                <a:ln>
                  <a:noFill/>
                </a:ln>
                <a:solidFill>
                  <a:srgbClr val="000000"/>
                </a:solidFill>
                <a:effectLst/>
                <a:uLnTx/>
                <a:uFillTx/>
                <a:latin typeface="Helvetica" pitchFamily="2" charset="0"/>
              </a:rPr>
              <a:t> &amp; Control</a:t>
            </a:r>
          </a:p>
        </p:txBody>
      </p:sp>
      <p:pic>
        <p:nvPicPr>
          <p:cNvPr id="57" name="Graphic 56" descr="Payroll with solid fill">
            <a:extLst>
              <a:ext uri="{FF2B5EF4-FFF2-40B4-BE49-F238E27FC236}">
                <a16:creationId xmlns:a16="http://schemas.microsoft.com/office/drawing/2014/main" id="{4A8207A6-F02A-200A-2385-4AD70E4BD82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71430" y="2722483"/>
            <a:ext cx="507694" cy="507694"/>
          </a:xfrm>
          <a:prstGeom prst="rect">
            <a:avLst/>
          </a:prstGeom>
        </p:spPr>
      </p:pic>
      <p:pic>
        <p:nvPicPr>
          <p:cNvPr id="58" name="Graphic 57" descr="Cycle with people with solid fill">
            <a:extLst>
              <a:ext uri="{FF2B5EF4-FFF2-40B4-BE49-F238E27FC236}">
                <a16:creationId xmlns:a16="http://schemas.microsoft.com/office/drawing/2014/main" id="{39FEB55E-BEE8-670A-9954-D26738DA07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04421" y="2794954"/>
            <a:ext cx="507694" cy="507694"/>
          </a:xfrm>
          <a:prstGeom prst="rect">
            <a:avLst/>
          </a:prstGeom>
        </p:spPr>
      </p:pic>
      <p:pic>
        <p:nvPicPr>
          <p:cNvPr id="59" name="Graphic 58" descr="Presentation with pie chart with solid fill">
            <a:extLst>
              <a:ext uri="{FF2B5EF4-FFF2-40B4-BE49-F238E27FC236}">
                <a16:creationId xmlns:a16="http://schemas.microsoft.com/office/drawing/2014/main" id="{13858193-8408-B3BA-C660-DF2D787EF20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49453" y="2805994"/>
            <a:ext cx="507694" cy="507694"/>
          </a:xfrm>
          <a:prstGeom prst="rect">
            <a:avLst/>
          </a:prstGeom>
        </p:spPr>
      </p:pic>
      <p:pic>
        <p:nvPicPr>
          <p:cNvPr id="60" name="Graphic 59" descr="Email with solid fill">
            <a:extLst>
              <a:ext uri="{FF2B5EF4-FFF2-40B4-BE49-F238E27FC236}">
                <a16:creationId xmlns:a16="http://schemas.microsoft.com/office/drawing/2014/main" id="{E6C830A4-A684-2BDF-214F-3B457FF03FB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735689" y="2799542"/>
            <a:ext cx="507694" cy="507694"/>
          </a:xfrm>
          <a:prstGeom prst="rect">
            <a:avLst/>
          </a:prstGeom>
        </p:spPr>
      </p:pic>
      <p:pic>
        <p:nvPicPr>
          <p:cNvPr id="68" name="Graphic 67" descr="Document with solid fill">
            <a:extLst>
              <a:ext uri="{FF2B5EF4-FFF2-40B4-BE49-F238E27FC236}">
                <a16:creationId xmlns:a16="http://schemas.microsoft.com/office/drawing/2014/main" id="{F204F648-26BB-C89B-48E0-B02604A7317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339158" y="2805994"/>
            <a:ext cx="507694" cy="507694"/>
          </a:xfrm>
          <a:prstGeom prst="rect">
            <a:avLst/>
          </a:prstGeom>
        </p:spPr>
      </p:pic>
      <p:pic>
        <p:nvPicPr>
          <p:cNvPr id="71" name="Graphic 70" descr="Document with solid fill">
            <a:extLst>
              <a:ext uri="{FF2B5EF4-FFF2-40B4-BE49-F238E27FC236}">
                <a16:creationId xmlns:a16="http://schemas.microsoft.com/office/drawing/2014/main" id="{D5AFF28D-198C-2506-0560-719FF8841E8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136838" y="2854326"/>
            <a:ext cx="507694" cy="507694"/>
          </a:xfrm>
          <a:prstGeom prst="rect">
            <a:avLst/>
          </a:prstGeom>
        </p:spPr>
      </p:pic>
      <p:sp>
        <p:nvSpPr>
          <p:cNvPr id="72" name="Titel 1">
            <a:extLst>
              <a:ext uri="{FF2B5EF4-FFF2-40B4-BE49-F238E27FC236}">
                <a16:creationId xmlns:a16="http://schemas.microsoft.com/office/drawing/2014/main" id="{9270EB92-4938-6905-2532-1121A5756375}"/>
              </a:ext>
            </a:extLst>
          </p:cNvPr>
          <p:cNvSpPr txBox="1">
            <a:spLocks/>
          </p:cNvSpPr>
          <p:nvPr/>
        </p:nvSpPr>
        <p:spPr>
          <a:xfrm>
            <a:off x="348512" y="399492"/>
            <a:ext cx="11693358" cy="684212"/>
          </a:xfrm>
          <a:prstGeom prst="rect">
            <a:avLst/>
          </a:prstGeom>
        </p:spPr>
        <p:txBody>
          <a:bodyPr vert="horz" lIns="2438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600" b="1" dirty="0">
                <a:solidFill>
                  <a:schemeClr val="accent3"/>
                </a:solidFill>
                <a:latin typeface="Helvetica" pitchFamily="2" charset="0"/>
              </a:rPr>
              <a:t>Digital, Integrated, Automated Invoice Processing</a:t>
            </a:r>
            <a:endParaRPr lang="de-DE" sz="3600" b="1" dirty="0">
              <a:solidFill>
                <a:schemeClr val="accent3"/>
              </a:solidFill>
              <a:latin typeface="Helvetica" pitchFamily="2" charset="0"/>
            </a:endParaRPr>
          </a:p>
        </p:txBody>
      </p:sp>
      <p:sp>
        <p:nvSpPr>
          <p:cNvPr id="2" name="TextBox 1">
            <a:extLst>
              <a:ext uri="{FF2B5EF4-FFF2-40B4-BE49-F238E27FC236}">
                <a16:creationId xmlns:a16="http://schemas.microsoft.com/office/drawing/2014/main" id="{01E2EF9E-600A-56CD-4954-42095285400D}"/>
              </a:ext>
            </a:extLst>
          </p:cNvPr>
          <p:cNvSpPr txBox="1"/>
          <p:nvPr/>
        </p:nvSpPr>
        <p:spPr>
          <a:xfrm>
            <a:off x="9968089" y="1174044"/>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6097966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fill="hold" grpId="0" nodeType="withEffect">
                                  <p:stCondLst>
                                    <p:cond delay="0"/>
                                  </p:stCondLst>
                                  <p:childTnLst>
                                    <p:animClr clrSpc="hsl" dir="cw">
                                      <p:cBhvr override="childStyle">
                                        <p:cTn id="6" dur="500" fill="hold"/>
                                        <p:tgtEl>
                                          <p:spTgt spid="224"/>
                                        </p:tgtEl>
                                        <p:attrNameLst>
                                          <p:attrName>style.color</p:attrName>
                                        </p:attrNameLst>
                                      </p:cBhvr>
                                      <p:by>
                                        <p:hsl h="0" s="-12549" l="-25098"/>
                                      </p:by>
                                    </p:animClr>
                                    <p:animClr clrSpc="hsl" dir="cw">
                                      <p:cBhvr>
                                        <p:cTn id="7" dur="500" fill="hold"/>
                                        <p:tgtEl>
                                          <p:spTgt spid="224"/>
                                        </p:tgtEl>
                                        <p:attrNameLst>
                                          <p:attrName>fillcolor</p:attrName>
                                        </p:attrNameLst>
                                      </p:cBhvr>
                                      <p:by>
                                        <p:hsl h="0" s="-12549" l="-25098"/>
                                      </p:by>
                                    </p:animClr>
                                    <p:animClr clrSpc="hsl" dir="cw">
                                      <p:cBhvr>
                                        <p:cTn id="8" dur="500" fill="hold"/>
                                        <p:tgtEl>
                                          <p:spTgt spid="224"/>
                                        </p:tgtEl>
                                        <p:attrNameLst>
                                          <p:attrName>stroke.color</p:attrName>
                                        </p:attrNameLst>
                                      </p:cBhvr>
                                      <p:by>
                                        <p:hsl h="0" s="-12549" l="-25098"/>
                                      </p:by>
                                    </p:animClr>
                                    <p:set>
                                      <p:cBhvr>
                                        <p:cTn id="9" dur="500" fill="hold"/>
                                        <p:tgtEl>
                                          <p:spTgt spid="22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4" presetClass="emph" presetSubtype="0" fill="hold" grpId="0" nodeType="clickEffect">
                                  <p:stCondLst>
                                    <p:cond delay="0"/>
                                  </p:stCondLst>
                                  <p:childTnLst>
                                    <p:animClr clrSpc="hsl" dir="cw">
                                      <p:cBhvr override="childStyle">
                                        <p:cTn id="13" dur="500" fill="hold"/>
                                        <p:tgtEl>
                                          <p:spTgt spid="8"/>
                                        </p:tgtEl>
                                        <p:attrNameLst>
                                          <p:attrName>style.color</p:attrName>
                                        </p:attrNameLst>
                                      </p:cBhvr>
                                      <p:by>
                                        <p:hsl h="0" s="-12549" l="-25098"/>
                                      </p:by>
                                    </p:animClr>
                                    <p:animClr clrSpc="hsl" dir="cw">
                                      <p:cBhvr>
                                        <p:cTn id="14" dur="500" fill="hold"/>
                                        <p:tgtEl>
                                          <p:spTgt spid="8"/>
                                        </p:tgtEl>
                                        <p:attrNameLst>
                                          <p:attrName>fillcolor</p:attrName>
                                        </p:attrNameLst>
                                      </p:cBhvr>
                                      <p:by>
                                        <p:hsl h="0" s="-12549" l="-25098"/>
                                      </p:by>
                                    </p:animClr>
                                    <p:animClr clrSpc="hsl" dir="cw">
                                      <p:cBhvr>
                                        <p:cTn id="15" dur="500" fill="hold"/>
                                        <p:tgtEl>
                                          <p:spTgt spid="8"/>
                                        </p:tgtEl>
                                        <p:attrNameLst>
                                          <p:attrName>stroke.color</p:attrName>
                                        </p:attrNameLst>
                                      </p:cBhvr>
                                      <p:by>
                                        <p:hsl h="0" s="-12549" l="-25098"/>
                                      </p:by>
                                    </p:animClr>
                                    <p:set>
                                      <p:cBhvr>
                                        <p:cTn id="16" dur="500" fill="hold"/>
                                        <p:tgtEl>
                                          <p:spTgt spid="8"/>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4" presetClass="emph" presetSubtype="0" fill="hold" grpId="0" nodeType="clickEffect">
                                  <p:stCondLst>
                                    <p:cond delay="0"/>
                                  </p:stCondLst>
                                  <p:childTnLst>
                                    <p:animClr clrSpc="hsl" dir="cw">
                                      <p:cBhvr override="childStyle">
                                        <p:cTn id="20" dur="500" fill="hold"/>
                                        <p:tgtEl>
                                          <p:spTgt spid="28"/>
                                        </p:tgtEl>
                                        <p:attrNameLst>
                                          <p:attrName>style.color</p:attrName>
                                        </p:attrNameLst>
                                      </p:cBhvr>
                                      <p:by>
                                        <p:hsl h="0" s="-12549" l="-25098"/>
                                      </p:by>
                                    </p:animClr>
                                    <p:animClr clrSpc="hsl" dir="cw">
                                      <p:cBhvr>
                                        <p:cTn id="21" dur="500" fill="hold"/>
                                        <p:tgtEl>
                                          <p:spTgt spid="28"/>
                                        </p:tgtEl>
                                        <p:attrNameLst>
                                          <p:attrName>fillcolor</p:attrName>
                                        </p:attrNameLst>
                                      </p:cBhvr>
                                      <p:by>
                                        <p:hsl h="0" s="-12549" l="-25098"/>
                                      </p:by>
                                    </p:animClr>
                                    <p:animClr clrSpc="hsl" dir="cw">
                                      <p:cBhvr>
                                        <p:cTn id="22" dur="500" fill="hold"/>
                                        <p:tgtEl>
                                          <p:spTgt spid="28"/>
                                        </p:tgtEl>
                                        <p:attrNameLst>
                                          <p:attrName>stroke.color</p:attrName>
                                        </p:attrNameLst>
                                      </p:cBhvr>
                                      <p:by>
                                        <p:hsl h="0" s="-12549" l="-25098"/>
                                      </p:by>
                                    </p:animClr>
                                    <p:set>
                                      <p:cBhvr>
                                        <p:cTn id="23" dur="500" fill="hold"/>
                                        <p:tgtEl>
                                          <p:spTgt spid="28"/>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4" presetClass="emph" presetSubtype="0" fill="hold" grpId="0" nodeType="clickEffect">
                                  <p:stCondLst>
                                    <p:cond delay="0"/>
                                  </p:stCondLst>
                                  <p:childTnLst>
                                    <p:animClr clrSpc="hsl" dir="cw">
                                      <p:cBhvr override="childStyle">
                                        <p:cTn id="27" dur="500" fill="hold"/>
                                        <p:tgtEl>
                                          <p:spTgt spid="33"/>
                                        </p:tgtEl>
                                        <p:attrNameLst>
                                          <p:attrName>style.color</p:attrName>
                                        </p:attrNameLst>
                                      </p:cBhvr>
                                      <p:by>
                                        <p:hsl h="0" s="-12549" l="-25098"/>
                                      </p:by>
                                    </p:animClr>
                                    <p:animClr clrSpc="hsl" dir="cw">
                                      <p:cBhvr>
                                        <p:cTn id="28" dur="500" fill="hold"/>
                                        <p:tgtEl>
                                          <p:spTgt spid="33"/>
                                        </p:tgtEl>
                                        <p:attrNameLst>
                                          <p:attrName>fillcolor</p:attrName>
                                        </p:attrNameLst>
                                      </p:cBhvr>
                                      <p:by>
                                        <p:hsl h="0" s="-12549" l="-25098"/>
                                      </p:by>
                                    </p:animClr>
                                    <p:animClr clrSpc="hsl" dir="cw">
                                      <p:cBhvr>
                                        <p:cTn id="29" dur="500" fill="hold"/>
                                        <p:tgtEl>
                                          <p:spTgt spid="33"/>
                                        </p:tgtEl>
                                        <p:attrNameLst>
                                          <p:attrName>stroke.color</p:attrName>
                                        </p:attrNameLst>
                                      </p:cBhvr>
                                      <p:by>
                                        <p:hsl h="0" s="-12549" l="-25098"/>
                                      </p:by>
                                    </p:animClr>
                                    <p:set>
                                      <p:cBhvr>
                                        <p:cTn id="30" dur="500" fill="hold"/>
                                        <p:tgtEl>
                                          <p:spTgt spid="33"/>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4" presetClass="emph" presetSubtype="0" fill="hold" grpId="0" nodeType="clickEffect">
                                  <p:stCondLst>
                                    <p:cond delay="0"/>
                                  </p:stCondLst>
                                  <p:childTnLst>
                                    <p:animClr clrSpc="hsl" dir="cw">
                                      <p:cBhvr override="childStyle">
                                        <p:cTn id="34" dur="500" fill="hold"/>
                                        <p:tgtEl>
                                          <p:spTgt spid="34"/>
                                        </p:tgtEl>
                                        <p:attrNameLst>
                                          <p:attrName>style.color</p:attrName>
                                        </p:attrNameLst>
                                      </p:cBhvr>
                                      <p:by>
                                        <p:hsl h="0" s="-12549" l="-25098"/>
                                      </p:by>
                                    </p:animClr>
                                    <p:animClr clrSpc="hsl" dir="cw">
                                      <p:cBhvr>
                                        <p:cTn id="35" dur="500" fill="hold"/>
                                        <p:tgtEl>
                                          <p:spTgt spid="34"/>
                                        </p:tgtEl>
                                        <p:attrNameLst>
                                          <p:attrName>fillcolor</p:attrName>
                                        </p:attrNameLst>
                                      </p:cBhvr>
                                      <p:by>
                                        <p:hsl h="0" s="-12549" l="-25098"/>
                                      </p:by>
                                    </p:animClr>
                                    <p:animClr clrSpc="hsl" dir="cw">
                                      <p:cBhvr>
                                        <p:cTn id="36" dur="500" fill="hold"/>
                                        <p:tgtEl>
                                          <p:spTgt spid="34"/>
                                        </p:tgtEl>
                                        <p:attrNameLst>
                                          <p:attrName>stroke.color</p:attrName>
                                        </p:attrNameLst>
                                      </p:cBhvr>
                                      <p:by>
                                        <p:hsl h="0" s="-12549" l="-25098"/>
                                      </p:by>
                                    </p:animClr>
                                    <p:set>
                                      <p:cBhvr>
                                        <p:cTn id="37" dur="500" fill="hold"/>
                                        <p:tgtEl>
                                          <p:spTgt spid="34"/>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4" presetClass="emph" presetSubtype="0" fill="hold" grpId="0" nodeType="clickEffect">
                                  <p:stCondLst>
                                    <p:cond delay="0"/>
                                  </p:stCondLst>
                                  <p:childTnLst>
                                    <p:animClr clrSpc="hsl" dir="cw">
                                      <p:cBhvr override="childStyle">
                                        <p:cTn id="41" dur="500" fill="hold"/>
                                        <p:tgtEl>
                                          <p:spTgt spid="35"/>
                                        </p:tgtEl>
                                        <p:attrNameLst>
                                          <p:attrName>style.color</p:attrName>
                                        </p:attrNameLst>
                                      </p:cBhvr>
                                      <p:by>
                                        <p:hsl h="0" s="-12549" l="-25098"/>
                                      </p:by>
                                    </p:animClr>
                                    <p:animClr clrSpc="hsl" dir="cw">
                                      <p:cBhvr>
                                        <p:cTn id="42" dur="500" fill="hold"/>
                                        <p:tgtEl>
                                          <p:spTgt spid="35"/>
                                        </p:tgtEl>
                                        <p:attrNameLst>
                                          <p:attrName>fillcolor</p:attrName>
                                        </p:attrNameLst>
                                      </p:cBhvr>
                                      <p:by>
                                        <p:hsl h="0" s="-12549" l="-25098"/>
                                      </p:by>
                                    </p:animClr>
                                    <p:animClr clrSpc="hsl" dir="cw">
                                      <p:cBhvr>
                                        <p:cTn id="43" dur="500" fill="hold"/>
                                        <p:tgtEl>
                                          <p:spTgt spid="35"/>
                                        </p:tgtEl>
                                        <p:attrNameLst>
                                          <p:attrName>stroke.color</p:attrName>
                                        </p:attrNameLst>
                                      </p:cBhvr>
                                      <p:by>
                                        <p:hsl h="0" s="-12549" l="-25098"/>
                                      </p:by>
                                    </p:animClr>
                                    <p:set>
                                      <p:cBhvr>
                                        <p:cTn id="44" dur="500" fill="hold"/>
                                        <p:tgtEl>
                                          <p:spTgt spid="35"/>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24" presetClass="emph" presetSubtype="0" fill="hold" grpId="0" nodeType="clickEffect">
                                  <p:stCondLst>
                                    <p:cond delay="0"/>
                                  </p:stCondLst>
                                  <p:childTnLst>
                                    <p:animClr clrSpc="hsl" dir="cw">
                                      <p:cBhvr override="childStyle">
                                        <p:cTn id="48" dur="500" fill="hold"/>
                                        <p:tgtEl>
                                          <p:spTgt spid="52"/>
                                        </p:tgtEl>
                                        <p:attrNameLst>
                                          <p:attrName>style.color</p:attrName>
                                        </p:attrNameLst>
                                      </p:cBhvr>
                                      <p:by>
                                        <p:hsl h="0" s="-12549" l="-25098"/>
                                      </p:by>
                                    </p:animClr>
                                    <p:animClr clrSpc="hsl" dir="cw">
                                      <p:cBhvr>
                                        <p:cTn id="49" dur="500" fill="hold"/>
                                        <p:tgtEl>
                                          <p:spTgt spid="52"/>
                                        </p:tgtEl>
                                        <p:attrNameLst>
                                          <p:attrName>fillcolor</p:attrName>
                                        </p:attrNameLst>
                                      </p:cBhvr>
                                      <p:by>
                                        <p:hsl h="0" s="-12549" l="-25098"/>
                                      </p:by>
                                    </p:animClr>
                                    <p:animClr clrSpc="hsl" dir="cw">
                                      <p:cBhvr>
                                        <p:cTn id="50" dur="500" fill="hold"/>
                                        <p:tgtEl>
                                          <p:spTgt spid="52"/>
                                        </p:tgtEl>
                                        <p:attrNameLst>
                                          <p:attrName>stroke.color</p:attrName>
                                        </p:attrNameLst>
                                      </p:cBhvr>
                                      <p:by>
                                        <p:hsl h="0" s="-12549" l="-25098"/>
                                      </p:by>
                                    </p:animClr>
                                    <p:set>
                                      <p:cBhvr>
                                        <p:cTn id="51" dur="500" fill="hold"/>
                                        <p:tgtEl>
                                          <p:spTgt spid="5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2" grpId="0" animBg="1"/>
      <p:bldP spid="34" grpId="0" animBg="1"/>
      <p:bldP spid="33" grpId="0" animBg="1"/>
      <p:bldP spid="28" grpId="0" animBg="1"/>
      <p:bldP spid="224" grpId="0" animBg="1"/>
      <p:bldP spid="35" grpId="0" animBg="1"/>
    </p:bldLst>
  </p:timing>
</p:sld>
</file>

<file path=ppt/theme/theme1.xml><?xml version="1.0" encoding="utf-8"?>
<a:theme xmlns:a="http://schemas.openxmlformats.org/drawingml/2006/main" name="2_Office Theme">
  <a:themeElements>
    <a:clrScheme name="2478FF 1">
      <a:dk1>
        <a:srgbClr val="000000"/>
      </a:dk1>
      <a:lt1>
        <a:srgbClr val="FFFFFF"/>
      </a:lt1>
      <a:dk2>
        <a:srgbClr val="323232"/>
      </a:dk2>
      <a:lt2>
        <a:srgbClr val="FFFFFF"/>
      </a:lt2>
      <a:accent1>
        <a:srgbClr val="D30B0B"/>
      </a:accent1>
      <a:accent2>
        <a:srgbClr val="2478FF"/>
      </a:accent2>
      <a:accent3>
        <a:srgbClr val="1C1D3B"/>
      </a:accent3>
      <a:accent4>
        <a:srgbClr val="FFC000"/>
      </a:accent4>
      <a:accent5>
        <a:srgbClr val="000000"/>
      </a:accent5>
      <a:accent6>
        <a:srgbClr val="FFFFFF"/>
      </a:accent6>
      <a:hlink>
        <a:srgbClr val="2478FF"/>
      </a:hlink>
      <a:folHlink>
        <a:srgbClr val="6D1ED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4f4f4a2-3af9-4cc4-9a93-c23463beaaf5">
      <Terms xmlns="http://schemas.microsoft.com/office/infopath/2007/PartnerControls"/>
    </lcf76f155ced4ddcb4097134ff3c332f>
    <TaxCatchAll xmlns="7e9375c6-efdf-4ad5-8d29-4507a898058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7E20B9F02274449AEB188876A1E4C16" ma:contentTypeVersion="19" ma:contentTypeDescription="Create a new document." ma:contentTypeScope="" ma:versionID="ac3fd215d56be4551b08163ee8a13532">
  <xsd:schema xmlns:xsd="http://www.w3.org/2001/XMLSchema" xmlns:xs="http://www.w3.org/2001/XMLSchema" xmlns:p="http://schemas.microsoft.com/office/2006/metadata/properties" xmlns:ns2="14f4f4a2-3af9-4cc4-9a93-c23463beaaf5" xmlns:ns3="7e9375c6-efdf-4ad5-8d29-4507a898058a" targetNamespace="http://schemas.microsoft.com/office/2006/metadata/properties" ma:root="true" ma:fieldsID="c095220684fb835178fce128b0cf9490" ns2:_="" ns3:_="">
    <xsd:import namespace="14f4f4a2-3af9-4cc4-9a93-c23463beaaf5"/>
    <xsd:import namespace="7e9375c6-efdf-4ad5-8d29-4507a898058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f4f4a2-3af9-4cc4-9a93-c23463beaa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895ba9d-5846-42da-98e4-e22e845eb19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e9375c6-efdf-4ad5-8d29-4507a898058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f260b1a-737a-4ec5-840c-a05d270daeed}" ma:internalName="TaxCatchAll" ma:showField="CatchAllData" ma:web="7e9375c6-efdf-4ad5-8d29-4507a898058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1A5E082-B25B-49D5-A687-B43D6CBABE69}">
  <ds:schemaRefs>
    <ds:schemaRef ds:uri="http://purl.org/dc/elements/1.1/"/>
    <ds:schemaRef ds:uri="http://www.w3.org/XML/1998/namespace"/>
    <ds:schemaRef ds:uri="http://purl.org/dc/dcmitype/"/>
    <ds:schemaRef ds:uri="http://schemas.microsoft.com/office/2006/metadata/properties"/>
    <ds:schemaRef ds:uri="http://schemas.microsoft.com/office/2006/documentManagement/types"/>
    <ds:schemaRef ds:uri="http://schemas.microsoft.com/office/infopath/2007/PartnerControls"/>
    <ds:schemaRef ds:uri="http://purl.org/dc/terms/"/>
    <ds:schemaRef ds:uri="http://schemas.openxmlformats.org/package/2006/metadata/core-properties"/>
    <ds:schemaRef ds:uri="7e9375c6-efdf-4ad5-8d29-4507a898058a"/>
    <ds:schemaRef ds:uri="14f4f4a2-3af9-4cc4-9a93-c23463beaaf5"/>
  </ds:schemaRefs>
</ds:datastoreItem>
</file>

<file path=customXml/itemProps2.xml><?xml version="1.0" encoding="utf-8"?>
<ds:datastoreItem xmlns:ds="http://schemas.openxmlformats.org/officeDocument/2006/customXml" ds:itemID="{89DD39FF-4A2B-4A21-808E-2D79675D1256}">
  <ds:schemaRefs>
    <ds:schemaRef ds:uri="http://schemas.microsoft.com/sharepoint/v3/contenttype/forms"/>
  </ds:schemaRefs>
</ds:datastoreItem>
</file>

<file path=customXml/itemProps3.xml><?xml version="1.0" encoding="utf-8"?>
<ds:datastoreItem xmlns:ds="http://schemas.openxmlformats.org/officeDocument/2006/customXml" ds:itemID="{E4A7BE58-A5FA-48AE-98EA-B4B748848D97}"/>
</file>

<file path=docProps/app.xml><?xml version="1.0" encoding="utf-8"?>
<Properties xmlns="http://schemas.openxmlformats.org/officeDocument/2006/extended-properties" xmlns:vt="http://schemas.openxmlformats.org/officeDocument/2006/docPropsVTypes">
  <Template>1. Enterprise Content Management Overview Deck - 41223</Template>
  <TotalTime>279</TotalTime>
  <Words>9647</Words>
  <Application>Microsoft Macintosh PowerPoint</Application>
  <PresentationFormat>Widescreen</PresentationFormat>
  <Paragraphs>1134</Paragraphs>
  <Slides>52</Slides>
  <Notes>28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52</vt:i4>
      </vt:variant>
    </vt:vector>
  </HeadingPairs>
  <TitlesOfParts>
    <vt:vector size="62" baseType="lpstr">
      <vt:lpstr>Arial Unicode MS</vt:lpstr>
      <vt:lpstr>ＭＳ Ｐゴシック</vt:lpstr>
      <vt:lpstr>Arial</vt:lpstr>
      <vt:lpstr>Calibri</vt:lpstr>
      <vt:lpstr>Helvetica</vt:lpstr>
      <vt:lpstr>Helvetica Bold</vt:lpstr>
      <vt:lpstr>Open Sans</vt:lpstr>
      <vt:lpstr>Verdana</vt:lpstr>
      <vt:lpstr>Wingdings</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SAP Invoice Management Includes  an Extensive Set Of Pre-configured Rules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SAP Invoice Management By OpenText One Foundation for Multiple Invoicing Channels &amp; Document Types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Invoice to Pay - Vendor  Invoice Management (VIM)</dc:title>
  <dc:creator>Mateo Castillo</dc:creator>
  <cp:lastModifiedBy>Julia Amorim</cp:lastModifiedBy>
  <cp:revision>16</cp:revision>
  <dcterms:created xsi:type="dcterms:W3CDTF">2023-04-12T23:45:43Z</dcterms:created>
  <dcterms:modified xsi:type="dcterms:W3CDTF">2026-01-21T14:30:29Z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0x010100C7E20B9F02274449AEB188876A1E4C16</vt:lpwstr>
  </property>
  <property fmtid="{D5CDD505-2E9C-101B-9397-08002B2CF9AE}" pid="3" name="MediaServiceImageTags">
    <vt:lpwstr/>
  </property>
</Properties>
</file>